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1"/>
  </p:sldMasterIdLst>
  <p:notesMasterIdLst>
    <p:notesMasterId r:id="rId24"/>
  </p:notesMasterIdLst>
  <p:sldIdLst>
    <p:sldId id="256" r:id="rId2"/>
    <p:sldId id="268" r:id="rId3"/>
    <p:sldId id="257" r:id="rId4"/>
    <p:sldId id="258" r:id="rId5"/>
    <p:sldId id="266" r:id="rId6"/>
    <p:sldId id="267" r:id="rId7"/>
    <p:sldId id="270" r:id="rId8"/>
    <p:sldId id="271" r:id="rId9"/>
    <p:sldId id="272" r:id="rId10"/>
    <p:sldId id="274" r:id="rId11"/>
    <p:sldId id="273" r:id="rId12"/>
    <p:sldId id="283" r:id="rId13"/>
    <p:sldId id="264" r:id="rId14"/>
    <p:sldId id="285" r:id="rId15"/>
    <p:sldId id="275" r:id="rId16"/>
    <p:sldId id="284" r:id="rId17"/>
    <p:sldId id="276" r:id="rId18"/>
    <p:sldId id="277" r:id="rId19"/>
    <p:sldId id="278" r:id="rId20"/>
    <p:sldId id="279" r:id="rId21"/>
    <p:sldId id="280" r:id="rId22"/>
    <p:sldId id="281" r:id="rId2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CCFF"/>
    <a:srgbClr val="FF99FF"/>
    <a:srgbClr val="008000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86077" autoAdjust="0"/>
  </p:normalViewPr>
  <p:slideViewPr>
    <p:cSldViewPr snapToGrid="0">
      <p:cViewPr varScale="1">
        <p:scale>
          <a:sx n="59" d="100"/>
          <a:sy n="59" d="100"/>
        </p:scale>
        <p:origin x="109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C3B289B-9768-456F-AF3D-390D9A42221F}" type="doc">
      <dgm:prSet loTypeId="urn:microsoft.com/office/officeart/2005/8/layout/gear1" loCatId="process" qsTypeId="urn:microsoft.com/office/officeart/2005/8/quickstyle/simple1" qsCatId="simple" csTypeId="urn:microsoft.com/office/officeart/2005/8/colors/accent1_2" csCatId="accent1" phldr="1"/>
      <dgm:spPr/>
    </dgm:pt>
    <dgm:pt modelId="{3181FB70-454E-4DD2-A799-B3BF6B648B37}">
      <dgm:prSet phldrT="[Szöveg]" custT="1"/>
      <dgm:spPr>
        <a:solidFill>
          <a:srgbClr val="00B0F0"/>
        </a:solidFill>
      </dgm:spPr>
      <dgm:t>
        <a:bodyPr/>
        <a:lstStyle/>
        <a:p>
          <a:r>
            <a:rPr lang="hu-HU" sz="2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ragaszkodás kötődés</a:t>
          </a:r>
        </a:p>
        <a:p>
          <a:r>
            <a:rPr lang="hu-HU" sz="24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12%</a:t>
          </a:r>
          <a:endParaRPr lang="hu-HU" sz="2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8EAB9B5-702F-4F48-9816-BB98E1C2D68B}" type="parTrans" cxnId="{AE5C7DBD-4028-4BA9-8B86-D31B7BCABCAB}">
      <dgm:prSet/>
      <dgm:spPr/>
      <dgm:t>
        <a:bodyPr/>
        <a:lstStyle/>
        <a:p>
          <a:endParaRPr lang="hu-H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3EA37C6B-70F2-41A7-BC8F-1A7900D91F5A}" type="sibTrans" cxnId="{AE5C7DBD-4028-4BA9-8B86-D31B7BCABCAB}">
      <dgm:prSet/>
      <dgm:spPr/>
      <dgm:t>
        <a:bodyPr/>
        <a:lstStyle/>
        <a:p>
          <a:endParaRPr lang="hu-H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4BDAEEC5-4A18-4CE6-9C7C-AAE1DFB50942}">
      <dgm:prSet phldrT="[Szöveg]" custT="1"/>
      <dgm:spPr>
        <a:solidFill>
          <a:srgbClr val="92D050"/>
        </a:solidFill>
      </dgm:spPr>
      <dgm:t>
        <a:bodyPr/>
        <a:lstStyle/>
        <a:p>
          <a:r>
            <a:rPr lang="hu-H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önzetlenség</a:t>
          </a:r>
        </a:p>
        <a:p>
          <a:r>
            <a:rPr lang="hu-HU" sz="20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8%</a:t>
          </a:r>
        </a:p>
        <a:p>
          <a:endParaRPr lang="hu-HU" sz="24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5ECCAF0-09B7-41BA-9FC9-400386311487}" type="parTrans" cxnId="{461DA5C5-D031-405E-AA1D-0AAAF7C49FA4}">
      <dgm:prSet/>
      <dgm:spPr/>
      <dgm:t>
        <a:bodyPr/>
        <a:lstStyle/>
        <a:p>
          <a:endParaRPr lang="hu-H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C9C2F91D-C53E-40BA-A818-780DBF959A49}" type="sibTrans" cxnId="{461DA5C5-D031-405E-AA1D-0AAAF7C49FA4}">
      <dgm:prSet/>
      <dgm:spPr/>
      <dgm:t>
        <a:bodyPr/>
        <a:lstStyle/>
        <a:p>
          <a:endParaRPr lang="hu-H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6195FC1-5D8F-49A7-BA97-765D0384330B}">
      <dgm:prSet phldrT="[Szöveg]"/>
      <dgm:spPr/>
      <dgm:t>
        <a:bodyPr/>
        <a:lstStyle/>
        <a:p>
          <a:endParaRPr lang="hu-HU"/>
        </a:p>
      </dgm:t>
    </dgm:pt>
    <dgm:pt modelId="{12BA052B-4261-4BAB-9255-178D9205D903}" type="parTrans" cxnId="{B9B5BEA8-8490-4CA5-A620-1FBF4B246646}">
      <dgm:prSet/>
      <dgm:spPr/>
      <dgm:t>
        <a:bodyPr/>
        <a:lstStyle/>
        <a:p>
          <a:endParaRPr lang="hu-H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2A5278C-9F1B-4E0B-806E-36648BA5C8AE}" type="sibTrans" cxnId="{B9B5BEA8-8490-4CA5-A620-1FBF4B246646}">
      <dgm:prSet/>
      <dgm:spPr/>
      <dgm:t>
        <a:bodyPr/>
        <a:lstStyle/>
        <a:p>
          <a:endParaRPr lang="hu-H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3E0C917-3FC9-4EB4-99B4-0D407724CD1D}">
      <dgm:prSet phldrT="[Szöveg]" custT="1"/>
      <dgm:spPr/>
      <dgm:t>
        <a:bodyPr/>
        <a:lstStyle/>
        <a:p>
          <a:r>
            <a:rPr lang="hu-HU" sz="32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törődés </a:t>
          </a:r>
        </a:p>
        <a:p>
          <a:r>
            <a:rPr lang="hu-HU" sz="32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gondozás</a:t>
          </a:r>
        </a:p>
        <a:p>
          <a:r>
            <a:rPr lang="hu-HU" sz="3200" b="1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16%</a:t>
          </a:r>
          <a:endParaRPr lang="hu-HU" sz="3200" b="1" dirty="0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918244D5-8590-4DF2-BB0D-C2F75F36F966}" type="sibTrans" cxnId="{40E3A3BA-7957-4D5E-A170-7B2D27D879D5}">
      <dgm:prSet/>
      <dgm:spPr/>
      <dgm:t>
        <a:bodyPr/>
        <a:lstStyle/>
        <a:p>
          <a:endParaRPr lang="hu-H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610FC507-DCCB-4BD8-89B7-B24E39CCCC0F}" type="parTrans" cxnId="{40E3A3BA-7957-4D5E-A170-7B2D27D879D5}">
      <dgm:prSet/>
      <dgm:spPr/>
      <dgm:t>
        <a:bodyPr/>
        <a:lstStyle/>
        <a:p>
          <a:endParaRPr lang="hu-HU">
            <a:latin typeface="Times New Roman" panose="02020603050405020304" pitchFamily="18" charset="0"/>
            <a:cs typeface="Times New Roman" panose="02020603050405020304" pitchFamily="18" charset="0"/>
          </a:endParaRPr>
        </a:p>
      </dgm:t>
    </dgm:pt>
    <dgm:pt modelId="{09070AE8-F38D-4A83-9D95-A124DD1271F4}" type="pres">
      <dgm:prSet presAssocID="{5C3B289B-9768-456F-AF3D-390D9A42221F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0D0903A3-E3B8-4170-8CA1-7F51E3F1A615}" type="pres">
      <dgm:prSet presAssocID="{93E0C917-3FC9-4EB4-99B4-0D407724CD1D}" presName="gear1" presStyleLbl="node1" presStyleIdx="0" presStyleCnt="3" custScaleX="113518" custScaleY="118861" custLinFactNeighborX="-1897" custLinFactNeighborY="138">
        <dgm:presLayoutVars>
          <dgm:chMax val="1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511B87CF-A0DF-4D92-841C-B17DC30C3829}" type="pres">
      <dgm:prSet presAssocID="{93E0C917-3FC9-4EB4-99B4-0D407724CD1D}" presName="gear1srcNode" presStyleLbl="node1" presStyleIdx="0" presStyleCnt="3"/>
      <dgm:spPr/>
      <dgm:t>
        <a:bodyPr/>
        <a:lstStyle/>
        <a:p>
          <a:endParaRPr lang="hu-HU"/>
        </a:p>
      </dgm:t>
    </dgm:pt>
    <dgm:pt modelId="{4C9BB331-CE87-4CB3-91CF-70968C97C28F}" type="pres">
      <dgm:prSet presAssocID="{93E0C917-3FC9-4EB4-99B4-0D407724CD1D}" presName="gear1dstNode" presStyleLbl="node1" presStyleIdx="0" presStyleCnt="3"/>
      <dgm:spPr/>
      <dgm:t>
        <a:bodyPr/>
        <a:lstStyle/>
        <a:p>
          <a:endParaRPr lang="hu-HU"/>
        </a:p>
      </dgm:t>
    </dgm:pt>
    <dgm:pt modelId="{B2ADAE61-CD19-4680-87F2-DA3906EA53C9}" type="pres">
      <dgm:prSet presAssocID="{3181FB70-454E-4DD2-A799-B3BF6B648B37}" presName="gear2" presStyleLbl="node1" presStyleIdx="1" presStyleCnt="3" custScaleX="145850" custScaleY="145167" custLinFactNeighborX="-1402" custLinFactNeighborY="-2388">
        <dgm:presLayoutVars>
          <dgm:chMax val="1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CDD1D970-1D78-4471-B9A8-A07D03F13E46}" type="pres">
      <dgm:prSet presAssocID="{3181FB70-454E-4DD2-A799-B3BF6B648B37}" presName="gear2srcNode" presStyleLbl="node1" presStyleIdx="1" presStyleCnt="3"/>
      <dgm:spPr/>
      <dgm:t>
        <a:bodyPr/>
        <a:lstStyle/>
        <a:p>
          <a:endParaRPr lang="hu-HU"/>
        </a:p>
      </dgm:t>
    </dgm:pt>
    <dgm:pt modelId="{736F582A-07ED-456D-8D59-5857873434BF}" type="pres">
      <dgm:prSet presAssocID="{3181FB70-454E-4DD2-A799-B3BF6B648B37}" presName="gear2dstNode" presStyleLbl="node1" presStyleIdx="1" presStyleCnt="3"/>
      <dgm:spPr/>
      <dgm:t>
        <a:bodyPr/>
        <a:lstStyle/>
        <a:p>
          <a:endParaRPr lang="hu-HU"/>
        </a:p>
      </dgm:t>
    </dgm:pt>
    <dgm:pt modelId="{6C7EFA66-1BFA-447D-A3AC-19ADC72F3726}" type="pres">
      <dgm:prSet presAssocID="{4BDAEEC5-4A18-4CE6-9C7C-AAE1DFB50942}" presName="gear3" presStyleLbl="node1" presStyleIdx="2" presStyleCnt="3" custScaleX="112926" custScaleY="104723" custLinFactNeighborX="6233" custLinFactNeighborY="-6620"/>
      <dgm:spPr/>
      <dgm:t>
        <a:bodyPr/>
        <a:lstStyle/>
        <a:p>
          <a:endParaRPr lang="hu-HU"/>
        </a:p>
      </dgm:t>
    </dgm:pt>
    <dgm:pt modelId="{65D93179-FF7C-4A35-B111-1AF1121B1622}" type="pres">
      <dgm:prSet presAssocID="{4BDAEEC5-4A18-4CE6-9C7C-AAE1DFB50942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hu-HU"/>
        </a:p>
      </dgm:t>
    </dgm:pt>
    <dgm:pt modelId="{5E8D4CF9-4862-49D6-A5D8-3EBCFED340DA}" type="pres">
      <dgm:prSet presAssocID="{4BDAEEC5-4A18-4CE6-9C7C-AAE1DFB50942}" presName="gear3srcNode" presStyleLbl="node1" presStyleIdx="2" presStyleCnt="3"/>
      <dgm:spPr/>
      <dgm:t>
        <a:bodyPr/>
        <a:lstStyle/>
        <a:p>
          <a:endParaRPr lang="hu-HU"/>
        </a:p>
      </dgm:t>
    </dgm:pt>
    <dgm:pt modelId="{D7E91771-C18E-4106-9A7E-E23CBD94E20E}" type="pres">
      <dgm:prSet presAssocID="{4BDAEEC5-4A18-4CE6-9C7C-AAE1DFB50942}" presName="gear3dstNode" presStyleLbl="node1" presStyleIdx="2" presStyleCnt="3"/>
      <dgm:spPr/>
      <dgm:t>
        <a:bodyPr/>
        <a:lstStyle/>
        <a:p>
          <a:endParaRPr lang="hu-HU"/>
        </a:p>
      </dgm:t>
    </dgm:pt>
    <dgm:pt modelId="{4DBA52AB-2DE2-4628-B882-A5E163ED00E2}" type="pres">
      <dgm:prSet presAssocID="{918244D5-8590-4DF2-BB0D-C2F75F36F966}" presName="connector1" presStyleLbl="sibTrans2D1" presStyleIdx="0" presStyleCnt="3"/>
      <dgm:spPr/>
      <dgm:t>
        <a:bodyPr/>
        <a:lstStyle/>
        <a:p>
          <a:endParaRPr lang="hu-HU"/>
        </a:p>
      </dgm:t>
    </dgm:pt>
    <dgm:pt modelId="{0F5F12F3-B5B8-466C-B403-5050CEFDFC0F}" type="pres">
      <dgm:prSet presAssocID="{3EA37C6B-70F2-41A7-BC8F-1A7900D91F5A}" presName="connector2" presStyleLbl="sibTrans2D1" presStyleIdx="1" presStyleCnt="3" custLinFactX="99342" custLinFactNeighborX="100000" custLinFactNeighborY="-15259"/>
      <dgm:spPr/>
      <dgm:t>
        <a:bodyPr/>
        <a:lstStyle/>
        <a:p>
          <a:endParaRPr lang="hu-HU"/>
        </a:p>
      </dgm:t>
    </dgm:pt>
    <dgm:pt modelId="{81568FFA-1DCC-4B72-AB0C-1DA5B7DD5489}" type="pres">
      <dgm:prSet presAssocID="{C9C2F91D-C53E-40BA-A818-780DBF959A49}" presName="connector3" presStyleLbl="sibTrans2D1" presStyleIdx="2" presStyleCnt="3" custLinFactX="74108" custLinFactNeighborX="100000" custLinFactNeighborY="33444"/>
      <dgm:spPr/>
      <dgm:t>
        <a:bodyPr/>
        <a:lstStyle/>
        <a:p>
          <a:endParaRPr lang="hu-HU"/>
        </a:p>
      </dgm:t>
    </dgm:pt>
  </dgm:ptLst>
  <dgm:cxnLst>
    <dgm:cxn modelId="{B02C1319-699F-4F96-8F2D-6EC5410B1ADC}" type="presOf" srcId="{93E0C917-3FC9-4EB4-99B4-0D407724CD1D}" destId="{511B87CF-A0DF-4D92-841C-B17DC30C3829}" srcOrd="1" destOrd="0" presId="urn:microsoft.com/office/officeart/2005/8/layout/gear1"/>
    <dgm:cxn modelId="{7B20E4C8-ABD3-4C3C-83CF-4E7BA5C8DC38}" type="presOf" srcId="{3181FB70-454E-4DD2-A799-B3BF6B648B37}" destId="{CDD1D970-1D78-4471-B9A8-A07D03F13E46}" srcOrd="1" destOrd="0" presId="urn:microsoft.com/office/officeart/2005/8/layout/gear1"/>
    <dgm:cxn modelId="{C9E919DC-FF13-4D08-B5A4-A3444BDEC083}" type="presOf" srcId="{4BDAEEC5-4A18-4CE6-9C7C-AAE1DFB50942}" destId="{5E8D4CF9-4862-49D6-A5D8-3EBCFED340DA}" srcOrd="2" destOrd="0" presId="urn:microsoft.com/office/officeart/2005/8/layout/gear1"/>
    <dgm:cxn modelId="{E44F8E80-D6A3-415E-96CD-B8ED27770375}" type="presOf" srcId="{4BDAEEC5-4A18-4CE6-9C7C-AAE1DFB50942}" destId="{65D93179-FF7C-4A35-B111-1AF1121B1622}" srcOrd="1" destOrd="0" presId="urn:microsoft.com/office/officeart/2005/8/layout/gear1"/>
    <dgm:cxn modelId="{3D2ABF1C-3046-49DD-A4C6-CF09EE69CDF9}" type="presOf" srcId="{3181FB70-454E-4DD2-A799-B3BF6B648B37}" destId="{B2ADAE61-CD19-4680-87F2-DA3906EA53C9}" srcOrd="0" destOrd="0" presId="urn:microsoft.com/office/officeart/2005/8/layout/gear1"/>
    <dgm:cxn modelId="{2993CDFC-EB90-4B8D-BEAE-C5B974C0DE43}" type="presOf" srcId="{4BDAEEC5-4A18-4CE6-9C7C-AAE1DFB50942}" destId="{D7E91771-C18E-4106-9A7E-E23CBD94E20E}" srcOrd="3" destOrd="0" presId="urn:microsoft.com/office/officeart/2005/8/layout/gear1"/>
    <dgm:cxn modelId="{3247BC27-E55B-43B3-B5FB-C9763E970CA5}" type="presOf" srcId="{C9C2F91D-C53E-40BA-A818-780DBF959A49}" destId="{81568FFA-1DCC-4B72-AB0C-1DA5B7DD5489}" srcOrd="0" destOrd="0" presId="urn:microsoft.com/office/officeart/2005/8/layout/gear1"/>
    <dgm:cxn modelId="{BC9D7D9D-5233-4D68-A679-D49BB3634E4E}" type="presOf" srcId="{4BDAEEC5-4A18-4CE6-9C7C-AAE1DFB50942}" destId="{6C7EFA66-1BFA-447D-A3AC-19ADC72F3726}" srcOrd="0" destOrd="0" presId="urn:microsoft.com/office/officeart/2005/8/layout/gear1"/>
    <dgm:cxn modelId="{B1D43486-1BA5-4701-B146-4F89D531303D}" type="presOf" srcId="{5C3B289B-9768-456F-AF3D-390D9A42221F}" destId="{09070AE8-F38D-4A83-9D95-A124DD1271F4}" srcOrd="0" destOrd="0" presId="urn:microsoft.com/office/officeart/2005/8/layout/gear1"/>
    <dgm:cxn modelId="{B9B5BEA8-8490-4CA5-A620-1FBF4B246646}" srcId="{5C3B289B-9768-456F-AF3D-390D9A42221F}" destId="{96195FC1-5D8F-49A7-BA97-765D0384330B}" srcOrd="3" destOrd="0" parTransId="{12BA052B-4261-4BAB-9255-178D9205D903}" sibTransId="{92A5278C-9F1B-4E0B-806E-36648BA5C8AE}"/>
    <dgm:cxn modelId="{461DA5C5-D031-405E-AA1D-0AAAF7C49FA4}" srcId="{5C3B289B-9768-456F-AF3D-390D9A42221F}" destId="{4BDAEEC5-4A18-4CE6-9C7C-AAE1DFB50942}" srcOrd="2" destOrd="0" parTransId="{05ECCAF0-09B7-41BA-9FC9-400386311487}" sibTransId="{C9C2F91D-C53E-40BA-A818-780DBF959A49}"/>
    <dgm:cxn modelId="{A9467CE7-C297-4689-8A52-6C09508CAB36}" type="presOf" srcId="{93E0C917-3FC9-4EB4-99B4-0D407724CD1D}" destId="{4C9BB331-CE87-4CB3-91CF-70968C97C28F}" srcOrd="2" destOrd="0" presId="urn:microsoft.com/office/officeart/2005/8/layout/gear1"/>
    <dgm:cxn modelId="{9E66FC3B-BA3C-4D16-8169-8192DE4AEA85}" type="presOf" srcId="{93E0C917-3FC9-4EB4-99B4-0D407724CD1D}" destId="{0D0903A3-E3B8-4170-8CA1-7F51E3F1A615}" srcOrd="0" destOrd="0" presId="urn:microsoft.com/office/officeart/2005/8/layout/gear1"/>
    <dgm:cxn modelId="{AE5C7DBD-4028-4BA9-8B86-D31B7BCABCAB}" srcId="{5C3B289B-9768-456F-AF3D-390D9A42221F}" destId="{3181FB70-454E-4DD2-A799-B3BF6B648B37}" srcOrd="1" destOrd="0" parTransId="{98EAB9B5-702F-4F48-9816-BB98E1C2D68B}" sibTransId="{3EA37C6B-70F2-41A7-BC8F-1A7900D91F5A}"/>
    <dgm:cxn modelId="{29D765B2-DD3E-475D-AB05-AC9585B33567}" type="presOf" srcId="{918244D5-8590-4DF2-BB0D-C2F75F36F966}" destId="{4DBA52AB-2DE2-4628-B882-A5E163ED00E2}" srcOrd="0" destOrd="0" presId="urn:microsoft.com/office/officeart/2005/8/layout/gear1"/>
    <dgm:cxn modelId="{A4375762-9B1B-4DB1-8248-719F167B9262}" type="presOf" srcId="{3EA37C6B-70F2-41A7-BC8F-1A7900D91F5A}" destId="{0F5F12F3-B5B8-466C-B403-5050CEFDFC0F}" srcOrd="0" destOrd="0" presId="urn:microsoft.com/office/officeart/2005/8/layout/gear1"/>
    <dgm:cxn modelId="{40E3A3BA-7957-4D5E-A170-7B2D27D879D5}" srcId="{5C3B289B-9768-456F-AF3D-390D9A42221F}" destId="{93E0C917-3FC9-4EB4-99B4-0D407724CD1D}" srcOrd="0" destOrd="0" parTransId="{610FC507-DCCB-4BD8-89B7-B24E39CCCC0F}" sibTransId="{918244D5-8590-4DF2-BB0D-C2F75F36F966}"/>
    <dgm:cxn modelId="{0759BC75-E4E6-4572-AA4B-DF4BE7BA53E9}" type="presOf" srcId="{3181FB70-454E-4DD2-A799-B3BF6B648B37}" destId="{736F582A-07ED-456D-8D59-5857873434BF}" srcOrd="2" destOrd="0" presId="urn:microsoft.com/office/officeart/2005/8/layout/gear1"/>
    <dgm:cxn modelId="{936FFFCC-B726-4898-9E6D-7A0BE5A45720}" type="presParOf" srcId="{09070AE8-F38D-4A83-9D95-A124DD1271F4}" destId="{0D0903A3-E3B8-4170-8CA1-7F51E3F1A615}" srcOrd="0" destOrd="0" presId="urn:microsoft.com/office/officeart/2005/8/layout/gear1"/>
    <dgm:cxn modelId="{549FEB42-77C7-4FF4-8134-FA05CB98F80F}" type="presParOf" srcId="{09070AE8-F38D-4A83-9D95-A124DD1271F4}" destId="{511B87CF-A0DF-4D92-841C-B17DC30C3829}" srcOrd="1" destOrd="0" presId="urn:microsoft.com/office/officeart/2005/8/layout/gear1"/>
    <dgm:cxn modelId="{00FE55F2-CEB6-4BC5-B5A1-376002B77D79}" type="presParOf" srcId="{09070AE8-F38D-4A83-9D95-A124DD1271F4}" destId="{4C9BB331-CE87-4CB3-91CF-70968C97C28F}" srcOrd="2" destOrd="0" presId="urn:microsoft.com/office/officeart/2005/8/layout/gear1"/>
    <dgm:cxn modelId="{6263E9A5-C4A5-4914-A827-FDC9AE6E036A}" type="presParOf" srcId="{09070AE8-F38D-4A83-9D95-A124DD1271F4}" destId="{B2ADAE61-CD19-4680-87F2-DA3906EA53C9}" srcOrd="3" destOrd="0" presId="urn:microsoft.com/office/officeart/2005/8/layout/gear1"/>
    <dgm:cxn modelId="{30F1A77E-0940-4AF8-B4F5-8D01A7D73566}" type="presParOf" srcId="{09070AE8-F38D-4A83-9D95-A124DD1271F4}" destId="{CDD1D970-1D78-4471-B9A8-A07D03F13E46}" srcOrd="4" destOrd="0" presId="urn:microsoft.com/office/officeart/2005/8/layout/gear1"/>
    <dgm:cxn modelId="{58A376E6-D4BF-4675-AD26-7922CF1A8AF9}" type="presParOf" srcId="{09070AE8-F38D-4A83-9D95-A124DD1271F4}" destId="{736F582A-07ED-456D-8D59-5857873434BF}" srcOrd="5" destOrd="0" presId="urn:microsoft.com/office/officeart/2005/8/layout/gear1"/>
    <dgm:cxn modelId="{71BD4289-A8B3-4F48-9E24-D381E3D49A5E}" type="presParOf" srcId="{09070AE8-F38D-4A83-9D95-A124DD1271F4}" destId="{6C7EFA66-1BFA-447D-A3AC-19ADC72F3726}" srcOrd="6" destOrd="0" presId="urn:microsoft.com/office/officeart/2005/8/layout/gear1"/>
    <dgm:cxn modelId="{C009E4C7-3412-4101-A983-687DBFA19F51}" type="presParOf" srcId="{09070AE8-F38D-4A83-9D95-A124DD1271F4}" destId="{65D93179-FF7C-4A35-B111-1AF1121B1622}" srcOrd="7" destOrd="0" presId="urn:microsoft.com/office/officeart/2005/8/layout/gear1"/>
    <dgm:cxn modelId="{403A22A7-6278-451A-9007-AB665DCECEF5}" type="presParOf" srcId="{09070AE8-F38D-4A83-9D95-A124DD1271F4}" destId="{5E8D4CF9-4862-49D6-A5D8-3EBCFED340DA}" srcOrd="8" destOrd="0" presId="urn:microsoft.com/office/officeart/2005/8/layout/gear1"/>
    <dgm:cxn modelId="{DE3ECF7E-4C0A-4924-AA9D-FD9BD649B232}" type="presParOf" srcId="{09070AE8-F38D-4A83-9D95-A124DD1271F4}" destId="{D7E91771-C18E-4106-9A7E-E23CBD94E20E}" srcOrd="9" destOrd="0" presId="urn:microsoft.com/office/officeart/2005/8/layout/gear1"/>
    <dgm:cxn modelId="{81195B99-AE45-4349-8348-43AFED643ED9}" type="presParOf" srcId="{09070AE8-F38D-4A83-9D95-A124DD1271F4}" destId="{4DBA52AB-2DE2-4628-B882-A5E163ED00E2}" srcOrd="10" destOrd="0" presId="urn:microsoft.com/office/officeart/2005/8/layout/gear1"/>
    <dgm:cxn modelId="{BC1545C2-D6E8-4FDC-9052-AD38CAA7B9C7}" type="presParOf" srcId="{09070AE8-F38D-4A83-9D95-A124DD1271F4}" destId="{0F5F12F3-B5B8-466C-B403-5050CEFDFC0F}" srcOrd="11" destOrd="0" presId="urn:microsoft.com/office/officeart/2005/8/layout/gear1"/>
    <dgm:cxn modelId="{D04F1F69-FDEA-4FBD-A6C3-2D77B3A19079}" type="presParOf" srcId="{09070AE8-F38D-4A83-9D95-A124DD1271F4}" destId="{81568FFA-1DCC-4B72-AB0C-1DA5B7DD5489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D0903A3-E3B8-4170-8CA1-7F51E3F1A615}">
      <dsp:nvSpPr>
        <dsp:cNvPr id="0" name=""/>
        <dsp:cNvSpPr/>
      </dsp:nvSpPr>
      <dsp:spPr>
        <a:xfrm>
          <a:off x="3273699" y="2473421"/>
          <a:ext cx="4086841" cy="4279198"/>
        </a:xfrm>
        <a:prstGeom prst="gear9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32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törődés 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32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gondozás</a:t>
          </a:r>
        </a:p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32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16%</a:t>
          </a:r>
          <a:endParaRPr lang="hu-HU" sz="32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4095336" y="3463023"/>
        <a:ext cx="2443567" cy="2224315"/>
      </dsp:txXfrm>
    </dsp:sp>
    <dsp:sp modelId="{B2ADAE61-CD19-4680-87F2-DA3906EA53C9}">
      <dsp:nvSpPr>
        <dsp:cNvPr id="0" name=""/>
        <dsp:cNvSpPr/>
      </dsp:nvSpPr>
      <dsp:spPr>
        <a:xfrm>
          <a:off x="853729" y="1308156"/>
          <a:ext cx="3818799" cy="3800916"/>
        </a:xfrm>
        <a:prstGeom prst="gear6">
          <a:avLst/>
        </a:prstGeom>
        <a:solidFill>
          <a:srgbClr val="00B0F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ragaszkodás kötődés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4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12%</a:t>
          </a:r>
          <a:endParaRPr lang="hu-HU" sz="24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>
        <a:off x="1813221" y="2270831"/>
        <a:ext cx="1899815" cy="1875566"/>
      </dsp:txXfrm>
    </dsp:sp>
    <dsp:sp modelId="{6C7EFA66-1BFA-447D-A3AC-19ADC72F3726}">
      <dsp:nvSpPr>
        <dsp:cNvPr id="0" name=""/>
        <dsp:cNvSpPr/>
      </dsp:nvSpPr>
      <dsp:spPr>
        <a:xfrm rot="20700000">
          <a:off x="2948727" y="133553"/>
          <a:ext cx="2974036" cy="2609543"/>
        </a:xfrm>
        <a:prstGeom prst="gear6">
          <a:avLst/>
        </a:prstGeom>
        <a:solidFill>
          <a:srgbClr val="92D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önzetlenség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hu-HU" sz="2000" b="1" kern="1200" dirty="0" smtClean="0">
              <a:latin typeface="Times New Roman" panose="02020603050405020304" pitchFamily="18" charset="0"/>
              <a:cs typeface="Times New Roman" panose="02020603050405020304" pitchFamily="18" charset="0"/>
            </a:rPr>
            <a:t>8%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hu-HU" sz="2400" b="1" kern="1200" dirty="0">
            <a:latin typeface="Times New Roman" panose="02020603050405020304" pitchFamily="18" charset="0"/>
            <a:cs typeface="Times New Roman" panose="02020603050405020304" pitchFamily="18" charset="0"/>
          </a:endParaRPr>
        </a:p>
      </dsp:txBody>
      <dsp:txXfrm rot="-20700000">
        <a:off x="3622639" y="684283"/>
        <a:ext cx="1626211" cy="1508082"/>
      </dsp:txXfrm>
    </dsp:sp>
    <dsp:sp modelId="{4DBA52AB-2DE2-4628-B882-A5E163ED00E2}">
      <dsp:nvSpPr>
        <dsp:cNvPr id="0" name=""/>
        <dsp:cNvSpPr/>
      </dsp:nvSpPr>
      <dsp:spPr>
        <a:xfrm>
          <a:off x="3335083" y="2254423"/>
          <a:ext cx="4608218" cy="4608218"/>
        </a:xfrm>
        <a:prstGeom prst="circularArrow">
          <a:avLst>
            <a:gd name="adj1" fmla="val 4688"/>
            <a:gd name="adj2" fmla="val 299029"/>
            <a:gd name="adj3" fmla="val 2553551"/>
            <a:gd name="adj4" fmla="val 15782969"/>
            <a:gd name="adj5" fmla="val 546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F5F12F3-B5B8-466C-B403-5050CEFDFC0F}">
      <dsp:nvSpPr>
        <dsp:cNvPr id="0" name=""/>
        <dsp:cNvSpPr/>
      </dsp:nvSpPr>
      <dsp:spPr>
        <a:xfrm>
          <a:off x="6394492" y="861667"/>
          <a:ext cx="3348158" cy="3348158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568FFA-1DCC-4B72-AB0C-1DA5B7DD5489}">
      <dsp:nvSpPr>
        <dsp:cNvPr id="0" name=""/>
        <dsp:cNvSpPr/>
      </dsp:nvSpPr>
      <dsp:spPr>
        <a:xfrm>
          <a:off x="6263577" y="790935"/>
          <a:ext cx="3609989" cy="3609989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335F27-9C2A-4D22-8086-7CDEC0592322}" type="datetimeFigureOut">
              <a:rPr lang="hu-HU" smtClean="0"/>
              <a:t>2019. 06. 14.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AB9DDB-9303-4045-9E82-218C98E18656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207217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AB9DDB-9303-4045-9E82-218C98E18656}" type="slidenum">
              <a:rPr lang="hu-HU" smtClean="0"/>
              <a:t>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548345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AB9DDB-9303-4045-9E82-218C98E18656}" type="slidenum">
              <a:rPr lang="hu-HU" smtClean="0"/>
              <a:t>17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4989277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dirty="0" smtClean="0"/>
              <a:t>A rangsor elejére morális és közösségi értékek</a:t>
            </a:r>
            <a:r>
              <a:rPr lang="hu-HU" baseline="0" dirty="0" smtClean="0"/>
              <a:t> kerültek.</a:t>
            </a: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AB9DDB-9303-4045-9E82-218C98E18656}" type="slidenum">
              <a:rPr lang="hu-HU" smtClean="0"/>
              <a:t>18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24416683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dirty="0" smtClean="0"/>
              <a:t>4% nem szeretni kell, hanem tisztelni</a:t>
            </a:r>
          </a:p>
          <a:p>
            <a:r>
              <a:rPr lang="hu-HU" dirty="0" smtClean="0"/>
              <a:t>4%</a:t>
            </a:r>
            <a:r>
              <a:rPr lang="hu-HU" baseline="0" dirty="0" smtClean="0"/>
              <a:t> nem tudta..</a:t>
            </a:r>
          </a:p>
          <a:p>
            <a:r>
              <a:rPr lang="hu-HU" dirty="0" smtClean="0"/>
              <a:t>A hazai és a nemzetközi vizsgálatok eredményei azt mutatják, hogy a gyermekszeretet szerves része a jó pedagógusról kialakult idilli képnek. </a:t>
            </a: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AB9DDB-9303-4045-9E82-218C98E18656}" type="slidenum">
              <a:rPr lang="hu-HU" smtClean="0"/>
              <a:t>19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8277517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AB9DDB-9303-4045-9E82-218C98E18656}" type="slidenum">
              <a:rPr lang="hu-HU" smtClean="0"/>
              <a:t>21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420106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AB9DDB-9303-4045-9E82-218C98E18656}" type="slidenum">
              <a:rPr lang="hu-HU" smtClean="0"/>
              <a:t>2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254306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dirty="0" smtClean="0"/>
              <a:t>A szeretet elvárja hogy alárendeljünk? A szeretet elvárja hogy ragaszkodjunk?</a:t>
            </a:r>
            <a:r>
              <a:rPr lang="hu-HU" baseline="0" dirty="0" smtClean="0"/>
              <a:t> </a:t>
            </a:r>
          </a:p>
          <a:p>
            <a:r>
              <a:rPr lang="hu-HU" baseline="0" dirty="0" smtClean="0"/>
              <a:t>Alárendelés</a:t>
            </a: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AB9DDB-9303-4045-9E82-218C98E18656}" type="slidenum">
              <a:rPr lang="hu-HU" smtClean="0"/>
              <a:t>5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2309876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AB9DDB-9303-4045-9E82-218C98E18656}" type="slidenum">
              <a:rPr lang="hu-HU" smtClean="0"/>
              <a:t>7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3419339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dirty="0" smtClean="0"/>
              <a:t>Érzelmi</a:t>
            </a:r>
            <a:r>
              <a:rPr lang="hu-HU" baseline="0" dirty="0" smtClean="0"/>
              <a:t> 32</a:t>
            </a:r>
          </a:p>
          <a:p>
            <a:r>
              <a:rPr lang="hu-HU" dirty="0" smtClean="0"/>
              <a:t>Család 16%   </a:t>
            </a:r>
          </a:p>
          <a:p>
            <a:r>
              <a:rPr lang="hu-HU" dirty="0" smtClean="0"/>
              <a:t>Elvárás 24%     </a:t>
            </a:r>
          </a:p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AB9DDB-9303-4045-9E82-218C98E18656}" type="slidenum">
              <a:rPr lang="hu-HU" smtClean="0"/>
              <a:t>9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9680280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dirty="0" smtClean="0"/>
              <a:t>A </a:t>
            </a:r>
            <a:r>
              <a:rPr lang="hu-HU" dirty="0" err="1" smtClean="0"/>
              <a:t>sz-</a:t>
            </a:r>
            <a:r>
              <a:rPr lang="hu-HU" baseline="0" dirty="0" smtClean="0"/>
              <a:t> szinte minden benne van!  </a:t>
            </a:r>
          </a:p>
          <a:p>
            <a:endParaRPr lang="hu-HU" baseline="0" dirty="0" smtClean="0"/>
          </a:p>
          <a:p>
            <a:r>
              <a:rPr lang="hu-H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AZ ELFOGADÁS, NEM MÁS, MINT A SZABAD AKARAT TISZTELETBEN TARTÁSA. Az elfogadás pedig ebből a táptalajból, az Önzetlen Szeretetből ered. Mit jelent az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Önzetlen Szeretet? Mikor úgy áramoltatjátok, hogy nem vártok el érte semmit.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hu-H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szeretet nem fogalmaz meg elvárást, a szeretet önzetlen.</a:t>
            </a:r>
            <a:br>
              <a:rPr lang="hu-H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hu-H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AB9DDB-9303-4045-9E82-218C98E18656}" type="slidenum">
              <a:rPr lang="hu-HU" smtClean="0"/>
              <a:t>10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8375670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AB9DDB-9303-4045-9E82-218C98E18656}" type="slidenum">
              <a:rPr lang="hu-HU" smtClean="0"/>
              <a:t>13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167148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dirty="0" smtClean="0"/>
              <a:t>Iskola, ahol neveljük a fiatalokat.</a:t>
            </a:r>
            <a:r>
              <a:rPr lang="hu-HU" baseline="0" dirty="0" smtClean="0"/>
              <a:t> No de mit értenek a tanárok nevelés alatt…..itt látható!</a:t>
            </a: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AB9DDB-9303-4045-9E82-218C98E18656}" type="slidenum">
              <a:rPr lang="hu-HU" smtClean="0"/>
              <a:t>15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271990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AB9DDB-9303-4045-9E82-218C98E18656}" type="slidenum">
              <a:rPr lang="hu-HU" smtClean="0"/>
              <a:t>16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1288374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hu-HU" smtClean="0"/>
              <a:t>Alcím mintájának szerkesztése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84890-85D2-4D7B-8EF5-15A9C1DB8F42}" type="datetimeFigureOut">
              <a:rPr lang="en-US" dirty="0"/>
              <a:t>6/14/2019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57CC2-0FC8-4686-B024-99790E0F5162}" type="datetimeFigureOut">
              <a:rPr lang="en-US" dirty="0"/>
              <a:t>6/14/2019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764DA5-CD3D-4590-A511-FCD3BC7A793E}" type="datetimeFigureOut">
              <a:rPr lang="en-US" dirty="0"/>
              <a:t>6/14/2019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5661D-6934-4B32-B92C-470368BF1EC6}" type="datetimeFigureOut">
              <a:rPr lang="en-US" dirty="0"/>
              <a:t>6/14/2019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C6F822A4-8DA6-4447-9B1F-C5DB58435268}" type="datetimeFigureOut">
              <a:rPr lang="en-US" dirty="0"/>
              <a:t>6/14/2019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8D31E-DCDA-41A7-9C67-C4B11B94D21D}" type="datetimeFigureOut">
              <a:rPr lang="en-US" dirty="0"/>
              <a:t>6/14/2019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3762C0-B258-48F1-ADE6-176B4174CCDD}" type="datetimeFigureOut">
              <a:rPr lang="en-US" dirty="0"/>
              <a:t>6/14/2019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7919A6-33EB-49BD-A62F-1FA56B9F9712}" type="datetimeFigureOut">
              <a:rPr lang="en-US" dirty="0"/>
              <a:t>6/14/2019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E7D1B-D673-4CF6-8672-009D42ABD2A0}" type="datetimeFigureOut">
              <a:rPr lang="en-US" dirty="0"/>
              <a:t>6/14/2019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16AA21-1863-4931-97CB-99D0A168701B}" type="datetimeFigureOut">
              <a:rPr lang="en-US" dirty="0"/>
              <a:t>6/14/2019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u-HU" smtClean="0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72C379-9A7C-4C87-A116-CBE9F58B04C5}" type="datetimeFigureOut">
              <a:rPr lang="en-US" dirty="0"/>
              <a:t>6/14/2019</a:t>
            </a:fld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8664C608-40B1-4030-A28D-5B74BC98ADCE}" type="datetimeFigureOut">
              <a:rPr lang="en-US" dirty="0"/>
              <a:t>6/14/2019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4FAB73BC-B049-4115-A692-8D63A059BFB8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u-H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szeretet szerepe a nevelésben és a tudományban</a:t>
            </a:r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hu-HU" dirty="0" smtClean="0"/>
              <a:t>Dr. </a:t>
            </a:r>
            <a:r>
              <a:rPr lang="hu-HU" dirty="0" err="1" smtClean="0"/>
              <a:t>Biró</a:t>
            </a:r>
            <a:r>
              <a:rPr lang="hu-HU" dirty="0" smtClean="0"/>
              <a:t> Melinda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851338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069848" y="278780"/>
            <a:ext cx="10058400" cy="5893420"/>
          </a:xfrm>
        </p:spPr>
        <p:txBody>
          <a:bodyPr/>
          <a:lstStyle/>
          <a:p>
            <a:endParaRPr lang="hu-HU" b="1" dirty="0"/>
          </a:p>
        </p:txBody>
      </p:sp>
      <p:grpSp>
        <p:nvGrpSpPr>
          <p:cNvPr id="4" name="Csoportba foglalás 3"/>
          <p:cNvGrpSpPr/>
          <p:nvPr/>
        </p:nvGrpSpPr>
        <p:grpSpPr>
          <a:xfrm rot="166645">
            <a:off x="3212006" y="521364"/>
            <a:ext cx="2542477" cy="2219093"/>
            <a:chOff x="2377593" y="221070"/>
            <a:chExt cx="1967302" cy="1967302"/>
          </a:xfrm>
          <a:solidFill>
            <a:srgbClr val="92D050"/>
          </a:solidFill>
        </p:grpSpPr>
        <p:sp>
          <p:nvSpPr>
            <p:cNvPr id="5" name="Alak 4"/>
            <p:cNvSpPr/>
            <p:nvPr/>
          </p:nvSpPr>
          <p:spPr>
            <a:xfrm rot="20700000">
              <a:off x="2377593" y="221070"/>
              <a:ext cx="1967302" cy="1967302"/>
            </a:xfrm>
            <a:prstGeom prst="gear6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Alak 4"/>
            <p:cNvSpPr/>
            <p:nvPr/>
          </p:nvSpPr>
          <p:spPr>
            <a:xfrm>
              <a:off x="2863245" y="747407"/>
              <a:ext cx="1004230" cy="921094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6510" tIns="16510" rIns="16510" bIns="16510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hu-HU" b="1" kern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Nem szavak, cselekedetek</a:t>
              </a:r>
            </a:p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hu-HU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9%</a:t>
              </a:r>
              <a:endParaRPr lang="hu-HU" b="1" kern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7" name="Csoportba foglalás 6"/>
          <p:cNvGrpSpPr/>
          <p:nvPr/>
        </p:nvGrpSpPr>
        <p:grpSpPr>
          <a:xfrm>
            <a:off x="5560893" y="1580048"/>
            <a:ext cx="3078406" cy="2914186"/>
            <a:chOff x="2377593" y="221070"/>
            <a:chExt cx="1967302" cy="1967302"/>
          </a:xfrm>
          <a:solidFill>
            <a:srgbClr val="008000"/>
          </a:solidFill>
        </p:grpSpPr>
        <p:sp>
          <p:nvSpPr>
            <p:cNvPr id="8" name="Alak 7"/>
            <p:cNvSpPr/>
            <p:nvPr/>
          </p:nvSpPr>
          <p:spPr>
            <a:xfrm rot="20700000">
              <a:off x="2377593" y="221070"/>
              <a:ext cx="1967302" cy="1967302"/>
            </a:xfrm>
            <a:prstGeom prst="gear6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Alak 4"/>
            <p:cNvSpPr/>
            <p:nvPr/>
          </p:nvSpPr>
          <p:spPr>
            <a:xfrm>
              <a:off x="2863245" y="747407"/>
              <a:ext cx="1004230" cy="921094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6510" tIns="16510" rIns="16510" bIns="16510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hu-HU" sz="2000" b="1" kern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önzetlenség</a:t>
              </a:r>
            </a:p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hu-HU" sz="2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13%</a:t>
              </a:r>
              <a:endParaRPr lang="hu-HU" sz="2000" b="1" kern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0" name="Csoportba foglalás 9"/>
          <p:cNvGrpSpPr/>
          <p:nvPr/>
        </p:nvGrpSpPr>
        <p:grpSpPr>
          <a:xfrm>
            <a:off x="8243773" y="2746917"/>
            <a:ext cx="4038141" cy="3978460"/>
            <a:chOff x="2377593" y="221070"/>
            <a:chExt cx="1967302" cy="1967302"/>
          </a:xfrm>
          <a:solidFill>
            <a:srgbClr val="008000"/>
          </a:solidFill>
        </p:grpSpPr>
        <p:sp>
          <p:nvSpPr>
            <p:cNvPr id="11" name="Alak 10"/>
            <p:cNvSpPr/>
            <p:nvPr/>
          </p:nvSpPr>
          <p:spPr>
            <a:xfrm rot="20700000">
              <a:off x="2377593" y="221070"/>
              <a:ext cx="1967302" cy="1967302"/>
            </a:xfrm>
            <a:prstGeom prst="gear6">
              <a:avLst/>
            </a:prstGeom>
            <a:solidFill>
              <a:srgbClr val="00B0F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Alak 4"/>
            <p:cNvSpPr/>
            <p:nvPr/>
          </p:nvSpPr>
          <p:spPr>
            <a:xfrm>
              <a:off x="2863245" y="747407"/>
              <a:ext cx="1004230" cy="921094"/>
            </a:xfrm>
            <a:prstGeom prst="rect">
              <a:avLst/>
            </a:prstGeom>
            <a:solidFill>
              <a:srgbClr val="00B0F0"/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6510" tIns="16510" rIns="16510" bIns="16510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hu-HU" sz="2000" b="1" kern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feltétel nélküli</a:t>
              </a:r>
            </a:p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hu-HU" sz="2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23%</a:t>
              </a:r>
              <a:endParaRPr lang="hu-HU" sz="2000" b="1" kern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3" name="Csoportba foglalás 12"/>
          <p:cNvGrpSpPr/>
          <p:nvPr/>
        </p:nvGrpSpPr>
        <p:grpSpPr>
          <a:xfrm>
            <a:off x="471189" y="3178098"/>
            <a:ext cx="3690541" cy="3383819"/>
            <a:chOff x="2377593" y="221070"/>
            <a:chExt cx="1967302" cy="1967302"/>
          </a:xfrm>
          <a:solidFill>
            <a:srgbClr val="008000"/>
          </a:solidFill>
        </p:grpSpPr>
        <p:sp>
          <p:nvSpPr>
            <p:cNvPr id="14" name="Alak 13"/>
            <p:cNvSpPr/>
            <p:nvPr/>
          </p:nvSpPr>
          <p:spPr>
            <a:xfrm rot="20700000">
              <a:off x="2377593" y="221070"/>
              <a:ext cx="1967302" cy="1967302"/>
            </a:xfrm>
            <a:prstGeom prst="gear6">
              <a:avLst/>
            </a:prstGeom>
            <a:solidFill>
              <a:srgbClr val="0070C0"/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Alak 4"/>
            <p:cNvSpPr/>
            <p:nvPr/>
          </p:nvSpPr>
          <p:spPr>
            <a:xfrm>
              <a:off x="2863245" y="747407"/>
              <a:ext cx="1004230" cy="921094"/>
            </a:xfrm>
            <a:prstGeom prst="rect">
              <a:avLst/>
            </a:prstGeom>
            <a:solidFill>
              <a:srgbClr val="0070C0"/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6510" tIns="16510" rIns="16510" bIns="16510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hu-HU" sz="2000" b="1" kern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elfogadás</a:t>
              </a:r>
            </a:p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hu-HU" sz="2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18%</a:t>
              </a:r>
              <a:endParaRPr lang="hu-HU" sz="2000" b="1" kern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6" name="Csoportba foglalás 15"/>
          <p:cNvGrpSpPr/>
          <p:nvPr/>
        </p:nvGrpSpPr>
        <p:grpSpPr>
          <a:xfrm>
            <a:off x="9976774" y="918605"/>
            <a:ext cx="3078406" cy="2914186"/>
            <a:chOff x="2377593" y="221070"/>
            <a:chExt cx="1967302" cy="1967302"/>
          </a:xfrm>
          <a:solidFill>
            <a:srgbClr val="008000"/>
          </a:solidFill>
        </p:grpSpPr>
        <p:sp>
          <p:nvSpPr>
            <p:cNvPr id="17" name="Alak 16"/>
            <p:cNvSpPr/>
            <p:nvPr/>
          </p:nvSpPr>
          <p:spPr>
            <a:xfrm rot="20700000">
              <a:off x="2377593" y="221070"/>
              <a:ext cx="1967302" cy="1967302"/>
            </a:xfrm>
            <a:prstGeom prst="gear6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Alak 4"/>
            <p:cNvSpPr/>
            <p:nvPr/>
          </p:nvSpPr>
          <p:spPr>
            <a:xfrm>
              <a:off x="2863245" y="747407"/>
              <a:ext cx="1004230" cy="921094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6510" tIns="16510" rIns="16510" bIns="16510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hu-HU" sz="2000" b="1" kern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odaadás</a:t>
              </a:r>
            </a:p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hu-HU" sz="2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13%</a:t>
              </a:r>
              <a:endParaRPr lang="hu-HU" sz="2000" b="1" kern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9" name="Csoportba foglalás 18"/>
          <p:cNvGrpSpPr/>
          <p:nvPr/>
        </p:nvGrpSpPr>
        <p:grpSpPr>
          <a:xfrm>
            <a:off x="3308228" y="4682056"/>
            <a:ext cx="2202208" cy="2152462"/>
            <a:chOff x="2377593" y="221070"/>
            <a:chExt cx="1967302" cy="1967302"/>
          </a:xfrm>
          <a:solidFill>
            <a:srgbClr val="FF0000"/>
          </a:solidFill>
        </p:grpSpPr>
        <p:sp>
          <p:nvSpPr>
            <p:cNvPr id="20" name="Alak 19"/>
            <p:cNvSpPr/>
            <p:nvPr/>
          </p:nvSpPr>
          <p:spPr>
            <a:xfrm rot="20700000">
              <a:off x="2377593" y="221070"/>
              <a:ext cx="1967302" cy="1967302"/>
            </a:xfrm>
            <a:prstGeom prst="gear6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Alak 4"/>
            <p:cNvSpPr/>
            <p:nvPr/>
          </p:nvSpPr>
          <p:spPr>
            <a:xfrm>
              <a:off x="2863245" y="747407"/>
              <a:ext cx="1004230" cy="921094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6510" tIns="16510" rIns="16510" bIns="16510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hu-HU" sz="1600" b="1" kern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önfeláldozás</a:t>
              </a:r>
            </a:p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hu-HU" sz="16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6%</a:t>
              </a:r>
              <a:endParaRPr lang="hu-HU" sz="1600" b="1" kern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2" name="Csoportba foglalás 21"/>
          <p:cNvGrpSpPr/>
          <p:nvPr/>
        </p:nvGrpSpPr>
        <p:grpSpPr>
          <a:xfrm>
            <a:off x="-274549" y="321980"/>
            <a:ext cx="2202208" cy="2152462"/>
            <a:chOff x="2377593" y="221070"/>
            <a:chExt cx="1967302" cy="1967302"/>
          </a:xfrm>
          <a:solidFill>
            <a:srgbClr val="FF0000"/>
          </a:solidFill>
        </p:grpSpPr>
        <p:sp>
          <p:nvSpPr>
            <p:cNvPr id="23" name="Alak 22"/>
            <p:cNvSpPr/>
            <p:nvPr/>
          </p:nvSpPr>
          <p:spPr>
            <a:xfrm rot="20700000">
              <a:off x="2377593" y="221070"/>
              <a:ext cx="1967302" cy="1967302"/>
            </a:xfrm>
            <a:prstGeom prst="gear6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4" name="Alak 4"/>
            <p:cNvSpPr/>
            <p:nvPr/>
          </p:nvSpPr>
          <p:spPr>
            <a:xfrm>
              <a:off x="2863245" y="747407"/>
              <a:ext cx="1004230" cy="921094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6510" tIns="16510" rIns="16510" bIns="16510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hu-HU" sz="1600" b="1" kern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bizalom</a:t>
              </a:r>
            </a:p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hu-HU" sz="16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6%</a:t>
              </a:r>
              <a:endParaRPr lang="hu-HU" sz="1600" b="1" kern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5" name="Csoportba foglalás 24"/>
          <p:cNvGrpSpPr/>
          <p:nvPr/>
        </p:nvGrpSpPr>
        <p:grpSpPr>
          <a:xfrm>
            <a:off x="7216638" y="472337"/>
            <a:ext cx="2202208" cy="2152462"/>
            <a:chOff x="2377593" y="221070"/>
            <a:chExt cx="1967302" cy="1967302"/>
          </a:xfrm>
          <a:solidFill>
            <a:srgbClr val="FFC000"/>
          </a:solidFill>
        </p:grpSpPr>
        <p:sp>
          <p:nvSpPr>
            <p:cNvPr id="26" name="Alak 25"/>
            <p:cNvSpPr/>
            <p:nvPr/>
          </p:nvSpPr>
          <p:spPr>
            <a:xfrm rot="20700000">
              <a:off x="2377593" y="221070"/>
              <a:ext cx="1967302" cy="1967302"/>
            </a:xfrm>
            <a:prstGeom prst="gear6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7" name="Alak 4"/>
            <p:cNvSpPr/>
            <p:nvPr/>
          </p:nvSpPr>
          <p:spPr>
            <a:xfrm>
              <a:off x="2863245" y="747407"/>
              <a:ext cx="1004230" cy="921094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6510" tIns="16510" rIns="16510" bIns="16510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hu-HU" sz="1600" b="1" kern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figyelem</a:t>
              </a:r>
            </a:p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hu-HU" sz="16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4%</a:t>
              </a:r>
              <a:endParaRPr lang="hu-HU" sz="1600" b="1" kern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8" name="Csoportba foglalás 27"/>
          <p:cNvGrpSpPr/>
          <p:nvPr/>
        </p:nvGrpSpPr>
        <p:grpSpPr>
          <a:xfrm>
            <a:off x="3953481" y="2659020"/>
            <a:ext cx="2202208" cy="2152462"/>
            <a:chOff x="2377593" y="221070"/>
            <a:chExt cx="1967302" cy="1967302"/>
          </a:xfrm>
          <a:solidFill>
            <a:srgbClr val="FFC000"/>
          </a:solidFill>
        </p:grpSpPr>
        <p:sp>
          <p:nvSpPr>
            <p:cNvPr id="29" name="Alak 28"/>
            <p:cNvSpPr/>
            <p:nvPr/>
          </p:nvSpPr>
          <p:spPr>
            <a:xfrm rot="20700000">
              <a:off x="2377593" y="221070"/>
              <a:ext cx="1967302" cy="1967302"/>
            </a:xfrm>
            <a:prstGeom prst="gear6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0" name="Alak 4"/>
            <p:cNvSpPr/>
            <p:nvPr/>
          </p:nvSpPr>
          <p:spPr>
            <a:xfrm>
              <a:off x="2863245" y="747407"/>
              <a:ext cx="1004230" cy="921094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6510" tIns="16510" rIns="16510" bIns="16510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hu-HU" sz="16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</a:t>
              </a:r>
              <a:r>
                <a:rPr lang="hu-HU" sz="16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isztelet </a:t>
              </a:r>
              <a:r>
                <a:rPr lang="hu-HU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(kölcsönös tisztelet)</a:t>
              </a:r>
              <a:endParaRPr lang="hu-HU" sz="1600" kern="1200" dirty="0" smtClean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hu-HU" sz="16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4%</a:t>
              </a:r>
              <a:endParaRPr lang="hu-HU" sz="1600" b="1" kern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1" name="Csoportba foglalás 30"/>
          <p:cNvGrpSpPr/>
          <p:nvPr/>
        </p:nvGrpSpPr>
        <p:grpSpPr>
          <a:xfrm>
            <a:off x="7809392" y="5040783"/>
            <a:ext cx="2202208" cy="2152462"/>
            <a:chOff x="2377593" y="221070"/>
            <a:chExt cx="1967302" cy="1967302"/>
          </a:xfrm>
          <a:solidFill>
            <a:srgbClr val="FFC000"/>
          </a:solidFill>
        </p:grpSpPr>
        <p:sp>
          <p:nvSpPr>
            <p:cNvPr id="32" name="Alak 31"/>
            <p:cNvSpPr/>
            <p:nvPr/>
          </p:nvSpPr>
          <p:spPr>
            <a:xfrm rot="20700000">
              <a:off x="2377593" y="221070"/>
              <a:ext cx="1967302" cy="1967302"/>
            </a:xfrm>
            <a:prstGeom prst="gear6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3" name="Alak 4"/>
            <p:cNvSpPr/>
            <p:nvPr/>
          </p:nvSpPr>
          <p:spPr>
            <a:xfrm>
              <a:off x="2863245" y="747407"/>
              <a:ext cx="1004230" cy="921094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6510" tIns="16510" rIns="16510" bIns="16510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hu-HU" sz="1600" b="1" kern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boldogság</a:t>
              </a:r>
            </a:p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hu-HU" sz="16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4%</a:t>
              </a:r>
              <a:endParaRPr lang="hu-HU" sz="1600" b="1" kern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4" name="Csoportba foglalás 33"/>
          <p:cNvGrpSpPr/>
          <p:nvPr/>
        </p:nvGrpSpPr>
        <p:grpSpPr>
          <a:xfrm rot="298123">
            <a:off x="1413259" y="1165727"/>
            <a:ext cx="2202208" cy="2152462"/>
            <a:chOff x="2377593" y="221070"/>
            <a:chExt cx="1967302" cy="1967302"/>
          </a:xfrm>
          <a:solidFill>
            <a:srgbClr val="FFC000"/>
          </a:solidFill>
        </p:grpSpPr>
        <p:sp>
          <p:nvSpPr>
            <p:cNvPr id="35" name="Alak 34"/>
            <p:cNvSpPr/>
            <p:nvPr/>
          </p:nvSpPr>
          <p:spPr>
            <a:xfrm rot="20700000">
              <a:off x="2377593" y="221070"/>
              <a:ext cx="1967302" cy="1967302"/>
            </a:xfrm>
            <a:prstGeom prst="gear6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6" name="Alak 4"/>
            <p:cNvSpPr/>
            <p:nvPr/>
          </p:nvSpPr>
          <p:spPr>
            <a:xfrm>
              <a:off x="2863245" y="747407"/>
              <a:ext cx="1004230" cy="921094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6510" tIns="16510" rIns="16510" bIns="16510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hu-HU" sz="1600" b="1" kern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szerelem</a:t>
              </a:r>
            </a:p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hu-HU" sz="16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4%</a:t>
              </a:r>
              <a:endParaRPr lang="hu-HU" sz="1600" b="1" kern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7" name="Csoportba foglalás 36"/>
          <p:cNvGrpSpPr/>
          <p:nvPr/>
        </p:nvGrpSpPr>
        <p:grpSpPr>
          <a:xfrm>
            <a:off x="-561029" y="5027708"/>
            <a:ext cx="2202208" cy="2152462"/>
            <a:chOff x="2377593" y="221070"/>
            <a:chExt cx="1967302" cy="1967302"/>
          </a:xfrm>
          <a:solidFill>
            <a:srgbClr val="FFC000"/>
          </a:solidFill>
        </p:grpSpPr>
        <p:sp>
          <p:nvSpPr>
            <p:cNvPr id="38" name="Alak 37"/>
            <p:cNvSpPr/>
            <p:nvPr/>
          </p:nvSpPr>
          <p:spPr>
            <a:xfrm rot="20700000">
              <a:off x="2377593" y="221070"/>
              <a:ext cx="1967302" cy="1967302"/>
            </a:xfrm>
            <a:prstGeom prst="gear6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9" name="Alak 4"/>
            <p:cNvSpPr/>
            <p:nvPr/>
          </p:nvSpPr>
          <p:spPr>
            <a:xfrm>
              <a:off x="2863245" y="747407"/>
              <a:ext cx="1004230" cy="921094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6510" tIns="16510" rIns="16510" bIns="16510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hu-HU" sz="1600" b="1" kern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törődés</a:t>
              </a:r>
            </a:p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hu-HU" sz="16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4%</a:t>
              </a:r>
              <a:endParaRPr lang="hu-HU" sz="1600" b="1" kern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0" name="Csoportba foglalás 39"/>
          <p:cNvGrpSpPr/>
          <p:nvPr/>
        </p:nvGrpSpPr>
        <p:grpSpPr>
          <a:xfrm>
            <a:off x="-287122" y="2524717"/>
            <a:ext cx="1927896" cy="1733704"/>
            <a:chOff x="2377593" y="221070"/>
            <a:chExt cx="1967302" cy="1967302"/>
          </a:xfrm>
          <a:solidFill>
            <a:srgbClr val="FF99FF"/>
          </a:solidFill>
        </p:grpSpPr>
        <p:sp>
          <p:nvSpPr>
            <p:cNvPr id="41" name="Alak 40"/>
            <p:cNvSpPr/>
            <p:nvPr/>
          </p:nvSpPr>
          <p:spPr>
            <a:xfrm rot="20700000">
              <a:off x="2377593" y="221070"/>
              <a:ext cx="1967302" cy="1967302"/>
            </a:xfrm>
            <a:prstGeom prst="gear6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2" name="Alak 4"/>
            <p:cNvSpPr/>
            <p:nvPr/>
          </p:nvSpPr>
          <p:spPr>
            <a:xfrm>
              <a:off x="2863245" y="747407"/>
              <a:ext cx="1004230" cy="921094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6510" tIns="16510" rIns="16510" bIns="16510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hu-HU" sz="1400" b="1" kern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figyelmesség</a:t>
              </a:r>
            </a:p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hu-HU" sz="1400" b="1" kern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3" name="Csoportba foglalás 42"/>
          <p:cNvGrpSpPr/>
          <p:nvPr/>
        </p:nvGrpSpPr>
        <p:grpSpPr>
          <a:xfrm>
            <a:off x="5316753" y="4495616"/>
            <a:ext cx="1927896" cy="1733704"/>
            <a:chOff x="2377593" y="221070"/>
            <a:chExt cx="1967302" cy="1967302"/>
          </a:xfrm>
          <a:solidFill>
            <a:srgbClr val="FF99FF"/>
          </a:solidFill>
        </p:grpSpPr>
        <p:sp>
          <p:nvSpPr>
            <p:cNvPr id="44" name="Alak 43"/>
            <p:cNvSpPr/>
            <p:nvPr/>
          </p:nvSpPr>
          <p:spPr>
            <a:xfrm rot="20700000">
              <a:off x="2377593" y="221070"/>
              <a:ext cx="1967302" cy="1967302"/>
            </a:xfrm>
            <a:prstGeom prst="gear6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5" name="Alak 4"/>
            <p:cNvSpPr/>
            <p:nvPr/>
          </p:nvSpPr>
          <p:spPr>
            <a:xfrm>
              <a:off x="2863245" y="747407"/>
              <a:ext cx="1004230" cy="921094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6510" tIns="16510" rIns="16510" bIns="16510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hu-HU" sz="1400" b="1" kern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felelősségteljesség</a:t>
              </a:r>
            </a:p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hu-HU" sz="1400" b="1" kern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6" name="Csoportba foglalás 45"/>
          <p:cNvGrpSpPr/>
          <p:nvPr/>
        </p:nvGrpSpPr>
        <p:grpSpPr>
          <a:xfrm>
            <a:off x="2840590" y="2354896"/>
            <a:ext cx="1927896" cy="1733704"/>
            <a:chOff x="2377593" y="221070"/>
            <a:chExt cx="1967302" cy="1967302"/>
          </a:xfrm>
          <a:solidFill>
            <a:srgbClr val="FF99FF"/>
          </a:solidFill>
        </p:grpSpPr>
        <p:sp>
          <p:nvSpPr>
            <p:cNvPr id="47" name="Alak 46"/>
            <p:cNvSpPr/>
            <p:nvPr/>
          </p:nvSpPr>
          <p:spPr>
            <a:xfrm rot="20700000">
              <a:off x="2377593" y="221070"/>
              <a:ext cx="1967302" cy="1967302"/>
            </a:xfrm>
            <a:prstGeom prst="gear6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8" name="Alak 4"/>
            <p:cNvSpPr/>
            <p:nvPr/>
          </p:nvSpPr>
          <p:spPr>
            <a:xfrm>
              <a:off x="2863245" y="747407"/>
              <a:ext cx="1004230" cy="921094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6510" tIns="16510" rIns="16510" bIns="16510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hu-HU" sz="1400" b="1" kern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igazság</a:t>
              </a:r>
            </a:p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hu-HU" sz="1400" b="1" kern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9" name="Csoportba foglalás 48"/>
          <p:cNvGrpSpPr/>
          <p:nvPr/>
        </p:nvGrpSpPr>
        <p:grpSpPr>
          <a:xfrm>
            <a:off x="5316753" y="470351"/>
            <a:ext cx="1927896" cy="1733704"/>
            <a:chOff x="2377593" y="221070"/>
            <a:chExt cx="1967302" cy="1967302"/>
          </a:xfrm>
          <a:solidFill>
            <a:srgbClr val="FF99FF"/>
          </a:solidFill>
        </p:grpSpPr>
        <p:sp>
          <p:nvSpPr>
            <p:cNvPr id="50" name="Alak 49"/>
            <p:cNvSpPr/>
            <p:nvPr/>
          </p:nvSpPr>
          <p:spPr>
            <a:xfrm rot="20700000">
              <a:off x="2377593" y="221070"/>
              <a:ext cx="1967302" cy="1967302"/>
            </a:xfrm>
            <a:prstGeom prst="gear6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1" name="Alak 4"/>
            <p:cNvSpPr/>
            <p:nvPr/>
          </p:nvSpPr>
          <p:spPr>
            <a:xfrm>
              <a:off x="2764025" y="825022"/>
              <a:ext cx="1225087" cy="921094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6510" tIns="16510" rIns="16510" bIns="16510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hu-HU" sz="1400" b="1" kern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megbízhatóság</a:t>
              </a:r>
            </a:p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hu-HU" sz="1400" b="1" kern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52" name="Csoportba foglalás 51"/>
          <p:cNvGrpSpPr/>
          <p:nvPr/>
        </p:nvGrpSpPr>
        <p:grpSpPr>
          <a:xfrm>
            <a:off x="1603692" y="-131695"/>
            <a:ext cx="1927896" cy="1733704"/>
            <a:chOff x="2377593" y="221070"/>
            <a:chExt cx="1967302" cy="1967302"/>
          </a:xfrm>
          <a:solidFill>
            <a:srgbClr val="FF99FF"/>
          </a:solidFill>
        </p:grpSpPr>
        <p:sp>
          <p:nvSpPr>
            <p:cNvPr id="53" name="Alak 52"/>
            <p:cNvSpPr/>
            <p:nvPr/>
          </p:nvSpPr>
          <p:spPr>
            <a:xfrm rot="20700000">
              <a:off x="2377593" y="221070"/>
              <a:ext cx="1967302" cy="1967302"/>
            </a:xfrm>
            <a:prstGeom prst="gear6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4" name="Alak 4"/>
            <p:cNvSpPr/>
            <p:nvPr/>
          </p:nvSpPr>
          <p:spPr>
            <a:xfrm>
              <a:off x="2863245" y="747407"/>
              <a:ext cx="1004230" cy="921094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6510" tIns="16510" rIns="16510" bIns="16510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hu-HU" sz="1400" b="1" kern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biztonság</a:t>
              </a:r>
            </a:p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hu-HU" sz="1400" b="1" kern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55" name="Csoportba foglalás 54"/>
          <p:cNvGrpSpPr/>
          <p:nvPr/>
        </p:nvGrpSpPr>
        <p:grpSpPr>
          <a:xfrm>
            <a:off x="1639268" y="5340747"/>
            <a:ext cx="1927896" cy="1733704"/>
            <a:chOff x="2377593" y="221070"/>
            <a:chExt cx="1967302" cy="1967302"/>
          </a:xfrm>
          <a:solidFill>
            <a:srgbClr val="FF99FF"/>
          </a:solidFill>
        </p:grpSpPr>
        <p:sp>
          <p:nvSpPr>
            <p:cNvPr id="56" name="Alak 55"/>
            <p:cNvSpPr/>
            <p:nvPr/>
          </p:nvSpPr>
          <p:spPr>
            <a:xfrm rot="20700000">
              <a:off x="2377593" y="221070"/>
              <a:ext cx="1967302" cy="1967302"/>
            </a:xfrm>
            <a:prstGeom prst="gear6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57" name="Alak 4"/>
            <p:cNvSpPr/>
            <p:nvPr/>
          </p:nvSpPr>
          <p:spPr>
            <a:xfrm>
              <a:off x="2863245" y="747407"/>
              <a:ext cx="1004230" cy="921094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6510" tIns="16510" rIns="16510" bIns="16510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hu-HU" sz="1400" b="1" kern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nyugodtság</a:t>
              </a:r>
            </a:p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hu-HU" sz="1400" b="1" kern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58" name="Csoportba foglalás 57"/>
          <p:cNvGrpSpPr/>
          <p:nvPr/>
        </p:nvGrpSpPr>
        <p:grpSpPr>
          <a:xfrm>
            <a:off x="8051118" y="2099087"/>
            <a:ext cx="1927896" cy="1733704"/>
            <a:chOff x="2377593" y="221070"/>
            <a:chExt cx="1967302" cy="1967302"/>
          </a:xfrm>
          <a:solidFill>
            <a:srgbClr val="FF99FF"/>
          </a:solidFill>
        </p:grpSpPr>
        <p:sp>
          <p:nvSpPr>
            <p:cNvPr id="59" name="Alak 58"/>
            <p:cNvSpPr/>
            <p:nvPr/>
          </p:nvSpPr>
          <p:spPr>
            <a:xfrm rot="20700000">
              <a:off x="2377593" y="221070"/>
              <a:ext cx="1967302" cy="1967302"/>
            </a:xfrm>
            <a:prstGeom prst="gear6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0" name="Alak 4"/>
            <p:cNvSpPr/>
            <p:nvPr/>
          </p:nvSpPr>
          <p:spPr>
            <a:xfrm>
              <a:off x="2863245" y="747407"/>
              <a:ext cx="1004230" cy="921094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6510" tIns="16510" rIns="16510" bIns="16510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hu-HU" sz="1400" b="1" kern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megóvás</a:t>
              </a:r>
            </a:p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hu-HU" sz="1400" b="1" kern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61" name="Csoportba foglalás 60"/>
          <p:cNvGrpSpPr/>
          <p:nvPr/>
        </p:nvGrpSpPr>
        <p:grpSpPr>
          <a:xfrm>
            <a:off x="9129048" y="224021"/>
            <a:ext cx="1927896" cy="1733704"/>
            <a:chOff x="2377593" y="221070"/>
            <a:chExt cx="1967302" cy="1967302"/>
          </a:xfrm>
          <a:solidFill>
            <a:srgbClr val="FF99FF"/>
          </a:solidFill>
        </p:grpSpPr>
        <p:sp>
          <p:nvSpPr>
            <p:cNvPr id="62" name="Alak 61"/>
            <p:cNvSpPr/>
            <p:nvPr/>
          </p:nvSpPr>
          <p:spPr>
            <a:xfrm rot="20700000">
              <a:off x="2377593" y="221070"/>
              <a:ext cx="1967302" cy="1967302"/>
            </a:xfrm>
            <a:prstGeom prst="gear6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3" name="Alak 4"/>
            <p:cNvSpPr/>
            <p:nvPr/>
          </p:nvSpPr>
          <p:spPr>
            <a:xfrm>
              <a:off x="2863245" y="747407"/>
              <a:ext cx="1004230" cy="921094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6510" tIns="16510" rIns="16510" bIns="16510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hu-HU" sz="1400" b="1" kern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segítés</a:t>
              </a:r>
            </a:p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hu-HU" sz="1400" b="1" kern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64" name="Csoportba foglalás 63"/>
          <p:cNvGrpSpPr/>
          <p:nvPr/>
        </p:nvGrpSpPr>
        <p:grpSpPr>
          <a:xfrm>
            <a:off x="7007902" y="3760687"/>
            <a:ext cx="2029813" cy="1733704"/>
            <a:chOff x="2375820" y="206104"/>
            <a:chExt cx="2071302" cy="1967302"/>
          </a:xfrm>
          <a:solidFill>
            <a:srgbClr val="FF99FF"/>
          </a:solidFill>
        </p:grpSpPr>
        <p:sp>
          <p:nvSpPr>
            <p:cNvPr id="65" name="Alak 64"/>
            <p:cNvSpPr/>
            <p:nvPr/>
          </p:nvSpPr>
          <p:spPr>
            <a:xfrm rot="20700000">
              <a:off x="2375820" y="206104"/>
              <a:ext cx="2071302" cy="1967302"/>
            </a:xfrm>
            <a:prstGeom prst="gear6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6" name="Alak 4"/>
            <p:cNvSpPr/>
            <p:nvPr/>
          </p:nvSpPr>
          <p:spPr>
            <a:xfrm>
              <a:off x="2863245" y="747408"/>
              <a:ext cx="1125731" cy="921094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6510" tIns="16510" rIns="16510" bIns="16510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hu-HU" sz="1400" b="1" kern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megbocsátás</a:t>
              </a:r>
            </a:p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hu-HU" sz="1400" b="1" kern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67" name="Csoportba foglalás 66"/>
          <p:cNvGrpSpPr/>
          <p:nvPr/>
        </p:nvGrpSpPr>
        <p:grpSpPr>
          <a:xfrm>
            <a:off x="6678418" y="5183772"/>
            <a:ext cx="1927896" cy="1733704"/>
            <a:chOff x="2377593" y="221070"/>
            <a:chExt cx="1967302" cy="1967302"/>
          </a:xfrm>
          <a:solidFill>
            <a:srgbClr val="FF99FF"/>
          </a:solidFill>
        </p:grpSpPr>
        <p:sp>
          <p:nvSpPr>
            <p:cNvPr id="68" name="Alak 67"/>
            <p:cNvSpPr/>
            <p:nvPr/>
          </p:nvSpPr>
          <p:spPr>
            <a:xfrm rot="20700000">
              <a:off x="2377593" y="221070"/>
              <a:ext cx="1967302" cy="1967302"/>
            </a:xfrm>
            <a:prstGeom prst="gear6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9" name="Alak 4"/>
            <p:cNvSpPr/>
            <p:nvPr/>
          </p:nvSpPr>
          <p:spPr>
            <a:xfrm>
              <a:off x="2863245" y="747407"/>
              <a:ext cx="1004230" cy="921094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6510" tIns="16510" rIns="16510" bIns="16510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hu-HU" sz="1400" b="1" kern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támogatás</a:t>
              </a:r>
            </a:p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hu-HU" sz="1400" b="1" kern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70" name="Csoportba foglalás 69"/>
          <p:cNvGrpSpPr/>
          <p:nvPr/>
        </p:nvGrpSpPr>
        <p:grpSpPr>
          <a:xfrm>
            <a:off x="10435263" y="5125369"/>
            <a:ext cx="1927896" cy="1733704"/>
            <a:chOff x="2377593" y="221070"/>
            <a:chExt cx="1967302" cy="1967302"/>
          </a:xfrm>
          <a:solidFill>
            <a:srgbClr val="FF99FF"/>
          </a:solidFill>
        </p:grpSpPr>
        <p:sp>
          <p:nvSpPr>
            <p:cNvPr id="71" name="Alak 70"/>
            <p:cNvSpPr/>
            <p:nvPr/>
          </p:nvSpPr>
          <p:spPr>
            <a:xfrm rot="20700000">
              <a:off x="2377593" y="221070"/>
              <a:ext cx="1967302" cy="1967302"/>
            </a:xfrm>
            <a:prstGeom prst="gear6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2" name="Alak 4"/>
            <p:cNvSpPr/>
            <p:nvPr/>
          </p:nvSpPr>
          <p:spPr>
            <a:xfrm>
              <a:off x="2863245" y="747407"/>
              <a:ext cx="1004230" cy="921094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6510" tIns="16510" rIns="16510" bIns="16510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hu-HU" sz="1400" b="1" kern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őszinteség</a:t>
              </a:r>
            </a:p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hu-HU" sz="1400" b="1" kern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73" name="Csoportba foglalás 72"/>
          <p:cNvGrpSpPr/>
          <p:nvPr/>
        </p:nvGrpSpPr>
        <p:grpSpPr>
          <a:xfrm>
            <a:off x="-157963" y="3914302"/>
            <a:ext cx="1927896" cy="1733704"/>
            <a:chOff x="2377593" y="221070"/>
            <a:chExt cx="1967302" cy="1967302"/>
          </a:xfrm>
          <a:solidFill>
            <a:srgbClr val="FF99FF"/>
          </a:solidFill>
        </p:grpSpPr>
        <p:sp>
          <p:nvSpPr>
            <p:cNvPr id="74" name="Alak 73"/>
            <p:cNvSpPr/>
            <p:nvPr/>
          </p:nvSpPr>
          <p:spPr>
            <a:xfrm rot="20700000">
              <a:off x="2377593" y="221070"/>
              <a:ext cx="1967302" cy="1967302"/>
            </a:xfrm>
            <a:prstGeom prst="gear6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5" name="Alak 4"/>
            <p:cNvSpPr/>
            <p:nvPr/>
          </p:nvSpPr>
          <p:spPr>
            <a:xfrm>
              <a:off x="2863245" y="747407"/>
              <a:ext cx="1004230" cy="921094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6510" tIns="16510" rIns="16510" bIns="16510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hu-HU" sz="1400" b="1" kern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megértés</a:t>
              </a:r>
            </a:p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hu-HU" sz="1400" b="1" kern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59787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221505"/>
          </a:xfrm>
        </p:spPr>
        <p:txBody>
          <a:bodyPr>
            <a:normAutofit/>
          </a:bodyPr>
          <a:lstStyle/>
          <a:p>
            <a:pPr algn="ctr"/>
            <a:r>
              <a:rPr lang="hu-H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 a szeretet?</a:t>
            </a:r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hu-HU" sz="2800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„A legjobb dolog a világon. Megfogalmazni nehéz, mert nagyon komplex érzés.” </a:t>
            </a:r>
          </a:p>
          <a:p>
            <a:pPr marL="0" indent="0" algn="ctr">
              <a:buNone/>
            </a:pPr>
            <a:r>
              <a:rPr lang="hu-H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(16 éves)</a:t>
            </a:r>
          </a:p>
          <a:p>
            <a:pPr marL="0" indent="0" algn="ctr">
              <a:buNone/>
            </a:pPr>
            <a:endParaRPr lang="hu-H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hu-HU" sz="2800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„ Mindenkinek mást jelent, de ugyan az az érzés…” </a:t>
            </a:r>
          </a:p>
          <a:p>
            <a:pPr marL="0" indent="0" algn="ctr">
              <a:buNone/>
            </a:pPr>
            <a:r>
              <a:rPr lang="hu-H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(16 éves)</a:t>
            </a:r>
          </a:p>
          <a:p>
            <a:pPr marL="0" indent="0" algn="ctr">
              <a:buNone/>
            </a:pPr>
            <a:endParaRPr lang="hu-H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hu-HU" sz="2800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„A szeretet minden.” </a:t>
            </a:r>
          </a:p>
          <a:p>
            <a:pPr marL="0" indent="0" algn="ctr">
              <a:buNone/>
            </a:pPr>
            <a:r>
              <a:rPr lang="hu-H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(18 éves)</a:t>
            </a:r>
            <a:endParaRPr lang="hu-H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426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Milyen színtéren valósul meg a nevelés?</a:t>
            </a:r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zöveg hely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541459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hu-H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 család</a:t>
            </a:r>
            <a:endParaRPr lang="hu-H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Tartalom helye 4"/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558" b="4861"/>
          <a:stretch/>
        </p:blipFill>
        <p:spPr>
          <a:xfrm>
            <a:off x="1135464" y="0"/>
            <a:ext cx="6052538" cy="6858000"/>
          </a:xfrm>
        </p:spPr>
      </p:pic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8549640" y="2642838"/>
            <a:ext cx="3200400" cy="3072161"/>
          </a:xfrm>
        </p:spPr>
        <p:txBody>
          <a:bodyPr/>
          <a:lstStyle/>
          <a:p>
            <a:pPr algn="ctr"/>
            <a:r>
              <a:rPr lang="hu-H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család maga az Egység. </a:t>
            </a:r>
          </a:p>
          <a:p>
            <a:pPr algn="ctr"/>
            <a:r>
              <a:rPr lang="hu-H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Egységben élni azt jelenti, hogy szeretni, elfogadni a másikat feltétel nélkül.</a:t>
            </a:r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églalap 5"/>
          <p:cNvSpPr/>
          <p:nvPr/>
        </p:nvSpPr>
        <p:spPr>
          <a:xfrm>
            <a:off x="8094952" y="5582188"/>
            <a:ext cx="4109775" cy="100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just">
              <a:lnSpc>
                <a:spcPct val="110000"/>
              </a:lnSpc>
            </a:pPr>
            <a:r>
              <a:rPr lang="hu-H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„Számomra a szeretet a családomat jelenti, mert a köztünk lévő szeretet feltétel nélküli.” (18 éves)</a:t>
            </a:r>
          </a:p>
        </p:txBody>
      </p:sp>
    </p:spTree>
    <p:extLst>
      <p:ext uri="{BB962C8B-B14F-4D97-AF65-F5344CB8AC3E}">
        <p14:creationId xmlns:p14="http://schemas.microsoft.com/office/powerpoint/2010/main" val="4034037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Kép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9414"/>
          <a:stretch/>
        </p:blipFill>
        <p:spPr>
          <a:xfrm>
            <a:off x="878675" y="123374"/>
            <a:ext cx="6406379" cy="3780364"/>
          </a:xfrm>
          <a:prstGeom prst="rect">
            <a:avLst/>
          </a:prstGeom>
        </p:spPr>
      </p:pic>
      <p:sp>
        <p:nvSpPr>
          <p:cNvPr id="6" name="Cím 1"/>
          <p:cNvSpPr txBox="1">
            <a:spLocks/>
          </p:cNvSpPr>
          <p:nvPr/>
        </p:nvSpPr>
        <p:spPr>
          <a:xfrm>
            <a:off x="8610983" y="123374"/>
            <a:ext cx="3200400" cy="173736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 cap="all" baseline="0">
                <a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hu-H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Az Iskola</a:t>
            </a:r>
            <a:endParaRPr lang="hu-H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Szöveg helye 6"/>
          <p:cNvSpPr txBox="1">
            <a:spLocks noGrp="1"/>
          </p:cNvSpPr>
          <p:nvPr>
            <p:ph type="body" sz="half" idx="2"/>
          </p:nvPr>
        </p:nvSpPr>
        <p:spPr>
          <a:xfrm>
            <a:off x="881464" y="3903738"/>
            <a:ext cx="6403590" cy="300595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endParaRPr lang="hu-HU" sz="1000" dirty="0" smtClean="0"/>
          </a:p>
          <a:p>
            <a:endParaRPr lang="hu-HU" sz="1000" dirty="0"/>
          </a:p>
          <a:p>
            <a:endParaRPr lang="hu-HU" sz="1000" dirty="0" smtClean="0"/>
          </a:p>
          <a:p>
            <a:endParaRPr lang="hu-HU" sz="1000" dirty="0"/>
          </a:p>
          <a:p>
            <a:endParaRPr lang="hu-HU" sz="1000" dirty="0" smtClean="0"/>
          </a:p>
          <a:p>
            <a:endParaRPr lang="hu-HU" sz="1000" dirty="0"/>
          </a:p>
          <a:p>
            <a:endParaRPr lang="hu-HU" sz="1000" dirty="0" smtClean="0"/>
          </a:p>
          <a:p>
            <a:endParaRPr lang="hu-HU" sz="1000" dirty="0"/>
          </a:p>
          <a:p>
            <a:endParaRPr lang="hu-HU" sz="1000" dirty="0" smtClean="0"/>
          </a:p>
          <a:p>
            <a:endParaRPr lang="hu-HU" sz="800" dirty="0" smtClean="0"/>
          </a:p>
          <a:p>
            <a:endParaRPr lang="hu-HU" sz="800" dirty="0"/>
          </a:p>
        </p:txBody>
      </p:sp>
      <p:sp>
        <p:nvSpPr>
          <p:cNvPr id="8" name="Szövegdoboz 7"/>
          <p:cNvSpPr txBox="1"/>
          <p:nvPr/>
        </p:nvSpPr>
        <p:spPr>
          <a:xfrm>
            <a:off x="2188316" y="3903738"/>
            <a:ext cx="4011516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hu-HU" sz="28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„</a:t>
            </a:r>
            <a:r>
              <a:rPr lang="hu-HU" sz="28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Olyan lesz a jövő, mint amilyen a ma iskolája</a:t>
            </a:r>
            <a:r>
              <a:rPr lang="hu-HU" sz="28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.”</a:t>
            </a:r>
          </a:p>
          <a:p>
            <a:pPr>
              <a:lnSpc>
                <a:spcPct val="150000"/>
              </a:lnSpc>
            </a:pPr>
            <a:endParaRPr lang="hu-HU" sz="2800" i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hu-HU" sz="2800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hu-HU" sz="2800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Kép 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186"/>
          <a:stretch/>
        </p:blipFill>
        <p:spPr>
          <a:xfrm>
            <a:off x="2437490" y="6059156"/>
            <a:ext cx="4526145" cy="447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1258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ím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 </a:t>
            </a:r>
            <a:endParaRPr lang="hu-HU" dirty="0"/>
          </a:p>
        </p:txBody>
      </p:sp>
      <p:graphicFrame>
        <p:nvGraphicFramePr>
          <p:cNvPr id="4" name="Tartalom helye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84547650"/>
              </p:ext>
            </p:extLst>
          </p:nvPr>
        </p:nvGraphicFramePr>
        <p:xfrm>
          <a:off x="401793" y="391180"/>
          <a:ext cx="6712440" cy="594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62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348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1503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03896">
                <a:tc>
                  <a:txBody>
                    <a:bodyPr/>
                    <a:lstStyle/>
                    <a:p>
                      <a:pPr algn="ctr"/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Ranghely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333" marR="973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Kategória megnevezése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333" marR="973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333" marR="97333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3896">
                <a:tc>
                  <a:txBody>
                    <a:bodyPr/>
                    <a:lstStyle/>
                    <a:p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333" marR="97333"/>
                </a:tc>
                <a:tc>
                  <a:txBody>
                    <a:bodyPr/>
                    <a:lstStyle/>
                    <a:p>
                      <a:r>
                        <a:rPr lang="hu-H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Erkölcsi normák átadása</a:t>
                      </a:r>
                      <a:endParaRPr lang="hu-H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333" marR="973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333" marR="97333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03896">
                <a:tc>
                  <a:txBody>
                    <a:bodyPr/>
                    <a:lstStyle/>
                    <a:p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333" marR="97333"/>
                </a:tc>
                <a:tc>
                  <a:txBody>
                    <a:bodyPr/>
                    <a:lstStyle/>
                    <a:p>
                      <a:r>
                        <a:rPr lang="hu-H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Személyiségfejlesztés</a:t>
                      </a:r>
                      <a:endParaRPr lang="hu-H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333" marR="973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333" marR="97333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3896">
                <a:tc>
                  <a:txBody>
                    <a:bodyPr/>
                    <a:lstStyle/>
                    <a:p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333" marR="97333"/>
                </a:tc>
                <a:tc>
                  <a:txBody>
                    <a:bodyPr/>
                    <a:lstStyle/>
                    <a:p>
                      <a:r>
                        <a:rPr lang="hu-H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Oktatási funkció, csak tudásátadás</a:t>
                      </a:r>
                      <a:endParaRPr lang="hu-H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333" marR="973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333" marR="97333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3896">
                <a:tc>
                  <a:txBody>
                    <a:bodyPr/>
                    <a:lstStyle/>
                    <a:p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333" marR="97333"/>
                </a:tc>
                <a:tc>
                  <a:txBody>
                    <a:bodyPr/>
                    <a:lstStyle/>
                    <a:p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Szocializáció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333" marR="973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333" marR="97333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03896">
                <a:tc>
                  <a:txBody>
                    <a:bodyPr/>
                    <a:lstStyle/>
                    <a:p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333" marR="97333"/>
                </a:tc>
                <a:tc>
                  <a:txBody>
                    <a:bodyPr/>
                    <a:lstStyle/>
                    <a:p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Önmegvalósítás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333" marR="973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333" marR="97333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03896">
                <a:tc>
                  <a:txBody>
                    <a:bodyPr/>
                    <a:lstStyle/>
                    <a:p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333" marR="97333"/>
                </a:tc>
                <a:tc>
                  <a:txBody>
                    <a:bodyPr/>
                    <a:lstStyle/>
                    <a:p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Életre nevelni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333" marR="973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333" marR="97333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03896">
                <a:tc>
                  <a:txBody>
                    <a:bodyPr/>
                    <a:lstStyle/>
                    <a:p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333" marR="97333"/>
                </a:tc>
                <a:tc>
                  <a:txBody>
                    <a:bodyPr/>
                    <a:lstStyle/>
                    <a:p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Példaadás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333" marR="973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333" marR="97333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03896">
                <a:tc>
                  <a:txBody>
                    <a:bodyPr/>
                    <a:lstStyle/>
                    <a:p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333" marR="97333"/>
                </a:tc>
                <a:tc>
                  <a:txBody>
                    <a:bodyPr/>
                    <a:lstStyle/>
                    <a:p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Oktatási funkción túli hatásrendszer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333" marR="973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333" marR="97333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03896">
                <a:tc>
                  <a:txBody>
                    <a:bodyPr/>
                    <a:lstStyle/>
                    <a:p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333" marR="97333"/>
                </a:tc>
                <a:tc>
                  <a:txBody>
                    <a:bodyPr/>
                    <a:lstStyle/>
                    <a:p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Negatív hatások kompenzálása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333" marR="973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333" marR="97333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03896">
                <a:tc>
                  <a:txBody>
                    <a:bodyPr/>
                    <a:lstStyle/>
                    <a:p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333" marR="97333"/>
                </a:tc>
                <a:tc>
                  <a:txBody>
                    <a:bodyPr/>
                    <a:lstStyle/>
                    <a:p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Korlátok, nehézségek ellensúlyozása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333" marR="973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333" marR="97333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03896">
                <a:tc>
                  <a:txBody>
                    <a:bodyPr/>
                    <a:lstStyle/>
                    <a:p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11.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333" marR="97333"/>
                </a:tc>
                <a:tc>
                  <a:txBody>
                    <a:bodyPr/>
                    <a:lstStyle/>
                    <a:p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Társadalmi hatásrendszer kivédése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333" marR="973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333" marR="97333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03896">
                <a:tc>
                  <a:txBody>
                    <a:bodyPr/>
                    <a:lstStyle/>
                    <a:p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12.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333" marR="97333"/>
                </a:tc>
                <a:tc>
                  <a:txBody>
                    <a:bodyPr/>
                    <a:lstStyle/>
                    <a:p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Személyes kapcsolatok hatásrendszer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333" marR="973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333" marR="97333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03896">
                <a:tc>
                  <a:txBody>
                    <a:bodyPr/>
                    <a:lstStyle/>
                    <a:p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12.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333" marR="97333"/>
                </a:tc>
                <a:tc>
                  <a:txBody>
                    <a:bodyPr/>
                    <a:lstStyle/>
                    <a:p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Önállóság, autonómia fejlesztése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333" marR="973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333" marR="97333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303896">
                <a:tc>
                  <a:txBody>
                    <a:bodyPr/>
                    <a:lstStyle/>
                    <a:p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14.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333" marR="97333"/>
                </a:tc>
                <a:tc>
                  <a:txBody>
                    <a:bodyPr/>
                    <a:lstStyle/>
                    <a:p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Más nevelési színtérhez kapcsolódó funkció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333" marR="973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333" marR="97333"/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303896">
                <a:tc>
                  <a:txBody>
                    <a:bodyPr/>
                    <a:lstStyle/>
                    <a:p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15.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333" marR="97333"/>
                </a:tc>
                <a:tc>
                  <a:txBody>
                    <a:bodyPr/>
                    <a:lstStyle/>
                    <a:p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Önismeret fejlesztése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333" marR="973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333" marR="97333"/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303896">
                <a:tc>
                  <a:txBody>
                    <a:bodyPr/>
                    <a:lstStyle/>
                    <a:p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15.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333" marR="97333"/>
                </a:tc>
                <a:tc>
                  <a:txBody>
                    <a:bodyPr/>
                    <a:lstStyle/>
                    <a:p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Tudatos tevékenység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333" marR="9733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7333" marR="97333"/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</a:tbl>
          </a:graphicData>
        </a:graphic>
      </p:graphicFrame>
      <p:sp>
        <p:nvSpPr>
          <p:cNvPr id="10" name="Szöveg helye 9"/>
          <p:cNvSpPr>
            <a:spLocks noGrp="1"/>
          </p:cNvSpPr>
          <p:nvPr>
            <p:ph type="body" sz="half" idx="2"/>
          </p:nvPr>
        </p:nvSpPr>
        <p:spPr>
          <a:xfrm>
            <a:off x="8711467" y="3362980"/>
            <a:ext cx="3200400" cy="2117690"/>
          </a:xfrm>
        </p:spPr>
        <p:txBody>
          <a:bodyPr/>
          <a:lstStyle/>
          <a:p>
            <a:endParaRPr lang="hu-HU" dirty="0"/>
          </a:p>
        </p:txBody>
      </p:sp>
      <p:sp>
        <p:nvSpPr>
          <p:cNvPr id="7" name="Balra nyíl 6"/>
          <p:cNvSpPr/>
          <p:nvPr/>
        </p:nvSpPr>
        <p:spPr>
          <a:xfrm flipH="1">
            <a:off x="4950251" y="994786"/>
            <a:ext cx="812958" cy="964643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8" name="Téglalap 7"/>
          <p:cNvSpPr/>
          <p:nvPr/>
        </p:nvSpPr>
        <p:spPr>
          <a:xfrm>
            <a:off x="1139165" y="6334780"/>
            <a:ext cx="42175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hu-H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nevelés definiálásában megjelenő tartalmi </a:t>
            </a:r>
            <a:r>
              <a:rPr lang="hu-H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kategóriák </a:t>
            </a:r>
          </a:p>
          <a:p>
            <a:pPr algn="ctr"/>
            <a:r>
              <a:rPr lang="hu-H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Forrás: Falus és </a:t>
            </a:r>
            <a:r>
              <a:rPr lang="hu-H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mtsai</a:t>
            </a:r>
            <a:r>
              <a:rPr lang="hu-H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hu-H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2001</a:t>
            </a:r>
            <a:endParaRPr lang="hu-H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Cím 1"/>
          <p:cNvSpPr txBox="1">
            <a:spLocks/>
          </p:cNvSpPr>
          <p:nvPr/>
        </p:nvSpPr>
        <p:spPr>
          <a:xfrm>
            <a:off x="8360230" y="858297"/>
            <a:ext cx="3551638" cy="173736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 cap="all" baseline="0">
                <a:blipFill>
                  <a:blip r:embed="rId3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hu-H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pedagóguskutatás</a:t>
            </a:r>
            <a:endParaRPr lang="hu-H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3149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rtalom helye 3"/>
          <p:cNvGraphicFramePr>
            <a:graphicFrameLocks noGrp="1"/>
          </p:cNvGraphicFramePr>
          <p:nvPr>
            <p:ph idx="1"/>
          </p:nvPr>
        </p:nvGraphicFramePr>
        <p:xfrm>
          <a:off x="861848" y="1597687"/>
          <a:ext cx="10667676" cy="4138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58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848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734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4899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2942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9648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9862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98218">
                <a:tc rowSpan="2">
                  <a:txBody>
                    <a:bodyPr/>
                    <a:lstStyle/>
                    <a:p>
                      <a:pPr algn="ctr"/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rangsor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Kategória megnevezése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FÉRFI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NŐ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0520"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6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rangsor</a:t>
                      </a:r>
                      <a:endParaRPr lang="hu-HU" sz="16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6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hu-HU" sz="16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6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rangsor</a:t>
                      </a:r>
                      <a:endParaRPr lang="hu-HU" sz="16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6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hu-HU" sz="16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5305">
                <a:tc>
                  <a:txBody>
                    <a:bodyPr/>
                    <a:lstStyle/>
                    <a:p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Személyes példa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69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67,6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69,7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5305">
                <a:tc>
                  <a:txBody>
                    <a:bodyPr/>
                    <a:lstStyle/>
                    <a:p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 pedagógus személyisége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58,8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5305">
                <a:tc>
                  <a:txBody>
                    <a:bodyPr/>
                    <a:lstStyle/>
                    <a:p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 tantárgy lehetőségei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38,2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13,6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5305">
                <a:tc>
                  <a:txBody>
                    <a:bodyPr/>
                    <a:lstStyle/>
                    <a:p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Elfogadás</a:t>
                      </a:r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türelem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17,6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21,2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45305">
                <a:tc>
                  <a:txBody>
                    <a:bodyPr/>
                    <a:lstStyle/>
                    <a:p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Személyes kapcsolat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23,5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16,7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45305">
                <a:tc>
                  <a:txBody>
                    <a:bodyPr/>
                    <a:lstStyle/>
                    <a:p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Következetesség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17,6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19,7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45305">
                <a:tc>
                  <a:txBody>
                    <a:bodyPr/>
                    <a:lstStyle/>
                    <a:p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Partneti viszony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23,5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16,7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45305">
                <a:tc>
                  <a:txBody>
                    <a:bodyPr/>
                    <a:lstStyle/>
                    <a:p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Szeretet</a:t>
                      </a:r>
                      <a:endParaRPr lang="hu-H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11,8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15,2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45305">
                <a:tc>
                  <a:txBody>
                    <a:bodyPr/>
                    <a:lstStyle/>
                    <a:p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Rendszeres</a:t>
                      </a:r>
                      <a:r>
                        <a:rPr lang="hu-HU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munka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17,6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10,6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45305">
                <a:tc>
                  <a:txBody>
                    <a:bodyPr/>
                    <a:lstStyle/>
                    <a:p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Panasz, kétkedés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8,</a:t>
                      </a:r>
                      <a:r>
                        <a:rPr lang="hu-HU" sz="16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9,1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8" name="Téglalap 7"/>
          <p:cNvSpPr/>
          <p:nvPr/>
        </p:nvSpPr>
        <p:spPr>
          <a:xfrm>
            <a:off x="3377417" y="6022310"/>
            <a:ext cx="526766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hu-H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nevelői hatás </a:t>
            </a:r>
            <a:r>
              <a:rPr lang="hu-H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definiálásában megjelenő tartalmi </a:t>
            </a: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kategóriák </a:t>
            </a:r>
          </a:p>
          <a:p>
            <a:pPr algn="ctr"/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Forrás: Falus és </a:t>
            </a:r>
            <a:r>
              <a:rPr lang="hu-H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mtsai</a:t>
            </a:r>
            <a:r>
              <a:rPr lang="hu-H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2001</a:t>
            </a:r>
            <a:endParaRPr lang="hu-H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Jobbra nyíl 2"/>
          <p:cNvSpPr/>
          <p:nvPr/>
        </p:nvSpPr>
        <p:spPr>
          <a:xfrm>
            <a:off x="319237" y="4664108"/>
            <a:ext cx="482321" cy="37178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9" name="Jobbra nyíl 8"/>
          <p:cNvSpPr/>
          <p:nvPr/>
        </p:nvSpPr>
        <p:spPr>
          <a:xfrm>
            <a:off x="291403" y="3250641"/>
            <a:ext cx="482321" cy="37178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0" name="Jobbra nyíl 9"/>
          <p:cNvSpPr/>
          <p:nvPr/>
        </p:nvSpPr>
        <p:spPr>
          <a:xfrm>
            <a:off x="6402475" y="3305906"/>
            <a:ext cx="482321" cy="37178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1" name="Jobbra nyíl 10"/>
          <p:cNvSpPr/>
          <p:nvPr/>
        </p:nvSpPr>
        <p:spPr>
          <a:xfrm>
            <a:off x="6402474" y="4664108"/>
            <a:ext cx="482321" cy="37178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2" name="Jobbra nyíl 11"/>
          <p:cNvSpPr/>
          <p:nvPr/>
        </p:nvSpPr>
        <p:spPr>
          <a:xfrm>
            <a:off x="9036817" y="3312603"/>
            <a:ext cx="482321" cy="37178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3" name="Jobbra nyíl 12"/>
          <p:cNvSpPr/>
          <p:nvPr/>
        </p:nvSpPr>
        <p:spPr>
          <a:xfrm>
            <a:off x="9036817" y="4673620"/>
            <a:ext cx="482321" cy="37178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5" name="Téglalap 4"/>
          <p:cNvSpPr/>
          <p:nvPr/>
        </p:nvSpPr>
        <p:spPr>
          <a:xfrm>
            <a:off x="898310" y="263176"/>
            <a:ext cx="1022587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pedagógus a munkája során mivel érheti el a legnagyobb nevelő hatást?</a:t>
            </a:r>
          </a:p>
        </p:txBody>
      </p:sp>
      <p:sp>
        <p:nvSpPr>
          <p:cNvPr id="2" name="Szövegdoboz 1"/>
          <p:cNvSpPr txBox="1"/>
          <p:nvPr/>
        </p:nvSpPr>
        <p:spPr>
          <a:xfrm>
            <a:off x="5958673" y="1999622"/>
            <a:ext cx="5570851" cy="3736915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026971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rtalom helye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78232411"/>
              </p:ext>
            </p:extLst>
          </p:nvPr>
        </p:nvGraphicFramePr>
        <p:xfrm>
          <a:off x="861848" y="1597687"/>
          <a:ext cx="10667676" cy="41388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358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08484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734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4899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2942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9648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9862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98218">
                <a:tc rowSpan="2">
                  <a:txBody>
                    <a:bodyPr/>
                    <a:lstStyle/>
                    <a:p>
                      <a:pPr algn="ctr"/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rangsor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Kategória megnevezése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FÉRFI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NŐ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0520"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hu-H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6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rangsor</a:t>
                      </a:r>
                      <a:endParaRPr lang="hu-HU" sz="16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6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hu-HU" sz="16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6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rangsor</a:t>
                      </a:r>
                      <a:endParaRPr lang="hu-HU" sz="16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600" dirty="0" smtClean="0">
                          <a:solidFill>
                            <a:schemeClr val="bg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%</a:t>
                      </a:r>
                      <a:endParaRPr lang="hu-HU" sz="16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5305">
                <a:tc>
                  <a:txBody>
                    <a:bodyPr/>
                    <a:lstStyle/>
                    <a:p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Személyes példa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69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67,6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69,7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5305">
                <a:tc>
                  <a:txBody>
                    <a:bodyPr/>
                    <a:lstStyle/>
                    <a:p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 pedagógus személyisége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51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58,8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47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5305">
                <a:tc>
                  <a:txBody>
                    <a:bodyPr/>
                    <a:lstStyle/>
                    <a:p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 tantárgy lehetőségei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38,2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13,6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5305">
                <a:tc>
                  <a:txBody>
                    <a:bodyPr/>
                    <a:lstStyle/>
                    <a:p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Elfogadás</a:t>
                      </a:r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, türelem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17,6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21,2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45305">
                <a:tc>
                  <a:txBody>
                    <a:bodyPr/>
                    <a:lstStyle/>
                    <a:p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Személyes kapcsolat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23,5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16,7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45305">
                <a:tc>
                  <a:txBody>
                    <a:bodyPr/>
                    <a:lstStyle/>
                    <a:p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Következetesség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17,6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19,7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45305">
                <a:tc>
                  <a:txBody>
                    <a:bodyPr/>
                    <a:lstStyle/>
                    <a:p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Partneti viszony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23,5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16,7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45305">
                <a:tc>
                  <a:txBody>
                    <a:bodyPr/>
                    <a:lstStyle/>
                    <a:p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Szeretet</a:t>
                      </a:r>
                      <a:endParaRPr lang="hu-HU" sz="16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11,8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15,2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45305">
                <a:tc>
                  <a:txBody>
                    <a:bodyPr/>
                    <a:lstStyle/>
                    <a:p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Rendszeres</a:t>
                      </a:r>
                      <a:r>
                        <a:rPr lang="hu-HU" sz="1600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munka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17,6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10,6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45305">
                <a:tc>
                  <a:txBody>
                    <a:bodyPr/>
                    <a:lstStyle/>
                    <a:p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Panasz, kétkedés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8,</a:t>
                      </a:r>
                      <a:r>
                        <a:rPr lang="hu-HU" sz="16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10.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9,1</a:t>
                      </a:r>
                      <a:endParaRPr lang="hu-HU" sz="1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8" name="Téglalap 7"/>
          <p:cNvSpPr/>
          <p:nvPr/>
        </p:nvSpPr>
        <p:spPr>
          <a:xfrm>
            <a:off x="3377417" y="6022310"/>
            <a:ext cx="526766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hu-H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nevelői hatás </a:t>
            </a:r>
            <a:r>
              <a:rPr lang="hu-H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definiálásában megjelenő tartalmi </a:t>
            </a: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kategóriák </a:t>
            </a:r>
          </a:p>
          <a:p>
            <a:pPr algn="ctr"/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Forrás: Falus és </a:t>
            </a:r>
            <a:r>
              <a:rPr lang="hu-H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mtsai</a:t>
            </a:r>
            <a:r>
              <a:rPr lang="hu-H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2001</a:t>
            </a:r>
            <a:endParaRPr lang="hu-H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Jobbra nyíl 2"/>
          <p:cNvSpPr/>
          <p:nvPr/>
        </p:nvSpPr>
        <p:spPr>
          <a:xfrm>
            <a:off x="319237" y="4664108"/>
            <a:ext cx="482321" cy="37178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9" name="Jobbra nyíl 8"/>
          <p:cNvSpPr/>
          <p:nvPr/>
        </p:nvSpPr>
        <p:spPr>
          <a:xfrm>
            <a:off x="291403" y="3250641"/>
            <a:ext cx="482321" cy="37178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0" name="Jobbra nyíl 9"/>
          <p:cNvSpPr/>
          <p:nvPr/>
        </p:nvSpPr>
        <p:spPr>
          <a:xfrm>
            <a:off x="6402475" y="3305906"/>
            <a:ext cx="482321" cy="37178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1" name="Jobbra nyíl 10"/>
          <p:cNvSpPr/>
          <p:nvPr/>
        </p:nvSpPr>
        <p:spPr>
          <a:xfrm>
            <a:off x="6402474" y="4664108"/>
            <a:ext cx="482321" cy="37178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2" name="Jobbra nyíl 11"/>
          <p:cNvSpPr/>
          <p:nvPr/>
        </p:nvSpPr>
        <p:spPr>
          <a:xfrm>
            <a:off x="9036817" y="3312603"/>
            <a:ext cx="482321" cy="37178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3" name="Jobbra nyíl 12"/>
          <p:cNvSpPr/>
          <p:nvPr/>
        </p:nvSpPr>
        <p:spPr>
          <a:xfrm>
            <a:off x="9036817" y="4673620"/>
            <a:ext cx="482321" cy="37178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5" name="Téglalap 4"/>
          <p:cNvSpPr/>
          <p:nvPr/>
        </p:nvSpPr>
        <p:spPr>
          <a:xfrm>
            <a:off x="898310" y="263176"/>
            <a:ext cx="1022587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sz="3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pedagógus a munkája során mivel érheti el a legnagyobb nevelő hatást?</a:t>
            </a:r>
            <a:endParaRPr lang="hu-H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8305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rtalom helye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02085080"/>
              </p:ext>
            </p:extLst>
          </p:nvPr>
        </p:nvGraphicFramePr>
        <p:xfrm>
          <a:off x="507267" y="1028421"/>
          <a:ext cx="5059520" cy="4445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12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882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hu-H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hu-H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1.</a:t>
                      </a:r>
                      <a:endParaRPr lang="hu-H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Becsületesség</a:t>
                      </a:r>
                      <a:endParaRPr lang="hu-H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hu-H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2.</a:t>
                      </a:r>
                      <a:endParaRPr lang="hu-H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Őszinteség</a:t>
                      </a:r>
                      <a:endParaRPr lang="hu-H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hu-H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3.</a:t>
                      </a:r>
                      <a:endParaRPr lang="hu-H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Önismeret</a:t>
                      </a:r>
                      <a:endParaRPr lang="hu-H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hu-H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4.</a:t>
                      </a:r>
                      <a:endParaRPr lang="hu-H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Tolerancia</a:t>
                      </a:r>
                      <a:endParaRPr lang="hu-H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hu-H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5.</a:t>
                      </a:r>
                      <a:endParaRPr lang="hu-H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Segítőkészség</a:t>
                      </a:r>
                      <a:endParaRPr lang="hu-H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hu-H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6.</a:t>
                      </a:r>
                      <a:endParaRPr lang="hu-H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Erkölcsösség</a:t>
                      </a:r>
                      <a:endParaRPr lang="hu-H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hu-H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7.</a:t>
                      </a:r>
                      <a:endParaRPr lang="hu-H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Műveltség</a:t>
                      </a:r>
                      <a:endParaRPr lang="hu-H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hu-H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</a:t>
                      </a:r>
                      <a:endParaRPr lang="hu-H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Kreativitás</a:t>
                      </a:r>
                      <a:endParaRPr lang="hu-H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hu-H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</a:t>
                      </a:r>
                      <a:endParaRPr lang="hu-H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Önállóság</a:t>
                      </a:r>
                      <a:endParaRPr lang="hu-H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hu-H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</a:t>
                      </a:r>
                      <a:endParaRPr lang="hu-H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Együttműködés</a:t>
                      </a:r>
                      <a:endParaRPr lang="hu-H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hu-H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9.</a:t>
                      </a:r>
                      <a:endParaRPr lang="hu-H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Empátia</a:t>
                      </a:r>
                      <a:endParaRPr lang="hu-H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graphicFrame>
        <p:nvGraphicFramePr>
          <p:cNvPr id="8" name="Táblázat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12657"/>
              </p:ext>
            </p:extLst>
          </p:nvPr>
        </p:nvGraphicFramePr>
        <p:xfrm>
          <a:off x="6013764" y="2924768"/>
          <a:ext cx="5059520" cy="370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12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882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hu-H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hu-HU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hu-H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12.</a:t>
                      </a:r>
                      <a:endParaRPr lang="hu-H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Fegyelmezettség</a:t>
                      </a:r>
                      <a:endParaRPr lang="hu-H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hu-H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13.</a:t>
                      </a:r>
                      <a:endParaRPr lang="hu-H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Alkalmazkodási képesség</a:t>
                      </a:r>
                      <a:endParaRPr lang="hu-H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hu-H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14.</a:t>
                      </a:r>
                      <a:endParaRPr lang="hu-H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Intelligencia</a:t>
                      </a:r>
                      <a:endParaRPr lang="hu-H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hu-H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15.</a:t>
                      </a:r>
                      <a:endParaRPr lang="hu-H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Igyekezet</a:t>
                      </a:r>
                      <a:endParaRPr lang="hu-H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hu-H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16.</a:t>
                      </a:r>
                      <a:endParaRPr lang="hu-H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Problémaérzékenység</a:t>
                      </a:r>
                      <a:endParaRPr lang="hu-H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hu-H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17..</a:t>
                      </a:r>
                      <a:endParaRPr lang="hu-H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Önmegvalósítás</a:t>
                      </a:r>
                      <a:endParaRPr lang="hu-H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hu-H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18.</a:t>
                      </a:r>
                      <a:endParaRPr lang="hu-H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Optimizmus</a:t>
                      </a:r>
                      <a:endParaRPr lang="hu-H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hu-H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19.</a:t>
                      </a:r>
                      <a:endParaRPr lang="hu-H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Tehetség</a:t>
                      </a:r>
                      <a:endParaRPr lang="hu-H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indent="0">
                        <a:buFont typeface="+mj-lt"/>
                        <a:buNone/>
                      </a:pPr>
                      <a:r>
                        <a:rPr lang="hu-H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20.</a:t>
                      </a:r>
                      <a:endParaRPr lang="hu-H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u-HU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Vállalkozó szellem</a:t>
                      </a:r>
                      <a:endParaRPr lang="hu-HU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9" name="Téglalap 8"/>
          <p:cNvSpPr/>
          <p:nvPr/>
        </p:nvSpPr>
        <p:spPr>
          <a:xfrm>
            <a:off x="898310" y="263176"/>
            <a:ext cx="1022587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sz="3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Milyen emberi értékekre irányul a nevelés? </a:t>
            </a:r>
            <a:endParaRPr lang="hu-H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églalap 9"/>
          <p:cNvSpPr/>
          <p:nvPr/>
        </p:nvSpPr>
        <p:spPr>
          <a:xfrm>
            <a:off x="677901" y="5653891"/>
            <a:ext cx="432349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hu-H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nevelői hatásban megjelenő </a:t>
            </a:r>
            <a:r>
              <a:rPr lang="hu-H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tartalmi </a:t>
            </a: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kategóriák </a:t>
            </a:r>
          </a:p>
          <a:p>
            <a:pPr algn="ctr"/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Forrás: Falus és </a:t>
            </a:r>
            <a:r>
              <a:rPr lang="hu-HU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mtsai</a:t>
            </a:r>
            <a:r>
              <a:rPr lang="hu-H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hu-H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2001</a:t>
            </a:r>
            <a:endParaRPr lang="hu-H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9420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538579" y="163084"/>
            <a:ext cx="10058400" cy="1609344"/>
          </a:xfrm>
        </p:spPr>
        <p:txBody>
          <a:bodyPr>
            <a:normAutofit/>
          </a:bodyPr>
          <a:lstStyle/>
          <a:p>
            <a:r>
              <a:rPr lang="hu-HU" sz="3600" cap="none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pedagógus szereti a gyermeket?</a:t>
            </a:r>
            <a:endParaRPr lang="hu-HU" sz="3600" cap="non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Kép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3" t="2930" r="2586"/>
          <a:stretch/>
        </p:blipFill>
        <p:spPr>
          <a:xfrm>
            <a:off x="6382687" y="1366576"/>
            <a:ext cx="5635142" cy="5806038"/>
          </a:xfrm>
          <a:prstGeom prst="rect">
            <a:avLst/>
          </a:prstGeom>
        </p:spPr>
      </p:pic>
      <p:sp>
        <p:nvSpPr>
          <p:cNvPr id="6" name="Tartalom helye 5"/>
          <p:cNvSpPr>
            <a:spLocks noGrp="1"/>
          </p:cNvSpPr>
          <p:nvPr>
            <p:ph idx="1"/>
          </p:nvPr>
        </p:nvSpPr>
        <p:spPr>
          <a:xfrm>
            <a:off x="617671" y="3804305"/>
            <a:ext cx="4567277" cy="1189725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hu-H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91% határozottan kijelentette, hogy </a:t>
            </a:r>
            <a:r>
              <a:rPr lang="hu-H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igen</a:t>
            </a:r>
            <a:r>
              <a:rPr lang="hu-H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sz="18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(Szabó, 1998).</a:t>
            </a:r>
            <a:endParaRPr lang="hu-HU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artalom helye 5"/>
          <p:cNvSpPr txBox="1">
            <a:spLocks/>
          </p:cNvSpPr>
          <p:nvPr/>
        </p:nvSpPr>
        <p:spPr>
          <a:xfrm>
            <a:off x="617672" y="2186087"/>
            <a:ext cx="4135198" cy="12203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hu-H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gyermekszeretet szerves része a jó pedagógusról kialakult idilli </a:t>
            </a:r>
            <a:r>
              <a:rPr lang="hu-H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képnek.</a:t>
            </a:r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27532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artalom helye 3"/>
          <p:cNvSpPr>
            <a:spLocks noGrp="1"/>
          </p:cNvSpPr>
          <p:nvPr>
            <p:ph idx="1"/>
          </p:nvPr>
        </p:nvSpPr>
        <p:spPr>
          <a:xfrm>
            <a:off x="1134426" y="1533701"/>
            <a:ext cx="10058400" cy="255095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hu-H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NEVELÉS</a:t>
            </a:r>
            <a:r>
              <a:rPr lang="hu-H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TUDOMÁNY</a:t>
            </a:r>
          </a:p>
          <a:p>
            <a:pPr marL="0" indent="0" algn="ctr">
              <a:buNone/>
            </a:pPr>
            <a:endParaRPr lang="hu-HU" sz="4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hu-HU" sz="4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PEDAGÓGIA</a:t>
            </a:r>
          </a:p>
          <a:p>
            <a:pPr marL="0" indent="0" algn="ctr">
              <a:buNone/>
            </a:pPr>
            <a:endParaRPr lang="hu-H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hu-H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hu-HU" sz="3600" dirty="0"/>
          </a:p>
        </p:txBody>
      </p:sp>
    </p:spTree>
    <p:extLst>
      <p:ext uri="{BB962C8B-B14F-4D97-AF65-F5344CB8AC3E}">
        <p14:creationId xmlns:p14="http://schemas.microsoft.com/office/powerpoint/2010/main" val="3393332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u-HU" sz="6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szeretet szerepe a nevelésben és a tudományban</a:t>
            </a:r>
          </a:p>
        </p:txBody>
      </p:sp>
    </p:spTree>
    <p:extLst>
      <p:ext uri="{BB962C8B-B14F-4D97-AF65-F5344CB8AC3E}">
        <p14:creationId xmlns:p14="http://schemas.microsoft.com/office/powerpoint/2010/main" val="3523937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2165774" y="1173537"/>
            <a:ext cx="9281160" cy="3520440"/>
          </a:xfrm>
        </p:spPr>
        <p:txBody>
          <a:bodyPr>
            <a:normAutofit/>
          </a:bodyPr>
          <a:lstStyle/>
          <a:p>
            <a:r>
              <a:rPr lang="hu-HU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Miért fontos mindez?</a:t>
            </a:r>
            <a:endParaRPr lang="hu-HU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zöveg helye 4"/>
          <p:cNvSpPr>
            <a:spLocks noGrp="1"/>
          </p:cNvSpPr>
          <p:nvPr>
            <p:ph type="body" idx="1"/>
          </p:nvPr>
        </p:nvSpPr>
        <p:spPr>
          <a:xfrm>
            <a:off x="1453695" y="5130588"/>
            <a:ext cx="9052560" cy="1066800"/>
          </a:xfrm>
        </p:spPr>
        <p:txBody>
          <a:bodyPr>
            <a:noAutofit/>
          </a:bodyPr>
          <a:lstStyle/>
          <a:p>
            <a:pPr algn="r"/>
            <a:r>
              <a:rPr lang="hu-HU" sz="2800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„</a:t>
            </a:r>
            <a:r>
              <a:rPr lang="hu-HU" sz="28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…a szeretet mozgatja a világot. </a:t>
            </a:r>
            <a:r>
              <a:rPr lang="hu-HU" sz="2800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„</a:t>
            </a:r>
          </a:p>
          <a:p>
            <a:pPr algn="r"/>
            <a:r>
              <a:rPr lang="hu-HU" sz="2800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„A szeretet minden</a:t>
            </a:r>
            <a:r>
              <a:rPr lang="hu-HU" sz="2800" i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.” </a:t>
            </a:r>
          </a:p>
          <a:p>
            <a:pPr algn="r"/>
            <a:r>
              <a:rPr lang="hu-HU" sz="2800" i="1" dirty="0" smtClean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hu-HU" sz="2800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5827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Kép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3" t="2930" r="2586"/>
          <a:stretch/>
        </p:blipFill>
        <p:spPr>
          <a:xfrm>
            <a:off x="2192522" y="492369"/>
            <a:ext cx="6549541" cy="6748168"/>
          </a:xfrm>
          <a:prstGeom prst="rect">
            <a:avLst/>
          </a:prstGeom>
        </p:spPr>
      </p:pic>
      <p:sp>
        <p:nvSpPr>
          <p:cNvPr id="5" name="Szövegdoboz 4"/>
          <p:cNvSpPr txBox="1"/>
          <p:nvPr/>
        </p:nvSpPr>
        <p:spPr>
          <a:xfrm>
            <a:off x="10465082" y="6211669"/>
            <a:ext cx="1726918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hu-HU" dirty="0" smtClean="0"/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355993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 a szeretet?</a:t>
            </a:r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zöveg hely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15190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000411" y="928228"/>
            <a:ext cx="10058400" cy="4050792"/>
          </a:xfrm>
        </p:spPr>
        <p:txBody>
          <a:bodyPr>
            <a:normAutofit lnSpcReduction="10000"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hu-H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„(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szer-et-et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fn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tt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szeretet-et,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harm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szr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~e. 1)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Általán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hu-H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kedélyi állapot, indulat vagy szenvedély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hu-H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melynél fogva valami iránt belső vonzalmat érezünk, s azt </a:t>
            </a:r>
            <a:r>
              <a:rPr lang="hu-H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bírni </a:t>
            </a:r>
            <a:r>
              <a:rPr lang="hu-H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vagy élvezni vágyunk. 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Kincs-, pénzszeretet. Szabadság-, igazságszeretet. Hazaszeretet. Tudományszeretet. 2) Különösen valamely személy iránti </a:t>
            </a:r>
            <a:r>
              <a:rPr lang="hu-H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belső vonzalom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hu-H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szíves </a:t>
            </a:r>
            <a:r>
              <a:rPr lang="hu-H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gerjedelem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mely </a:t>
            </a:r>
            <a:r>
              <a:rPr lang="hu-H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szerint 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annak javát, boldogságát előmozdítani, örömet szerezni, kedveskedni, s ezek ellenkezőjét elhárítni törekszünk. Apai anyai szeretet, a gyermekek iránt. Gyermeki szeretet, a szülék irányában. Testvéri, atyafiságos szeretet. Baráti szeretet. Gyöngéd, hű, viszonos, önzéstelen, tiszta szeretet. Szeretetre méltó </a:t>
            </a:r>
            <a:r>
              <a:rPr lang="hu-H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ifiú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Szeretettel viseltetni embertársaink iránt. Szeretettel kérni, inteni valakit. </a:t>
            </a:r>
            <a:r>
              <a:rPr lang="hu-H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Szép szóval szokták a szeretetet </a:t>
            </a:r>
            <a:r>
              <a:rPr lang="hu-H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megszerezni</a:t>
            </a:r>
            <a:r>
              <a:rPr lang="hu-H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….”</a:t>
            </a:r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églalap 3"/>
          <p:cNvSpPr/>
          <p:nvPr/>
        </p:nvSpPr>
        <p:spPr>
          <a:xfrm>
            <a:off x="7831514" y="6283712"/>
            <a:ext cx="35564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MAGYAR ÉRTELMEZŐ SZÓTÁR</a:t>
            </a:r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3177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254162" y="1229310"/>
            <a:ext cx="10058400" cy="4050792"/>
          </a:xfrm>
        </p:spPr>
        <p:txBody>
          <a:bodyPr/>
          <a:lstStyle/>
          <a:p>
            <a:pPr marL="0" indent="0" algn="just">
              <a:lnSpc>
                <a:spcPct val="150000"/>
              </a:lnSpc>
              <a:buNone/>
            </a:pPr>
            <a:r>
              <a:rPr lang="hu-H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„1. Valamely 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személy, dolog vonzó tulajdonságainak felismeréséből v. természetes kapcsolatokból eredő érzés, amely </a:t>
            </a:r>
            <a:r>
              <a:rPr lang="hu-H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ragaszkodásban,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gyöngédségben, a másik javának őszinte </a:t>
            </a:r>
            <a:r>
              <a:rPr lang="hu-H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kívánásában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és a </a:t>
            </a:r>
            <a:r>
              <a:rPr lang="hu-H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saját érdekeinek a másikéval való azonosításában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ill. neki való </a:t>
            </a:r>
            <a:r>
              <a:rPr lang="hu-H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alárendelésében nyilvánul meg</a:t>
            </a:r>
            <a:r>
              <a:rPr lang="hu-H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.” 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hu-H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Ennek 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külső kifejezése, főleg féltő gyöngédség, gondosság</a:t>
            </a:r>
            <a:r>
              <a:rPr lang="hu-H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hu-H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</a:t>
            </a:r>
            <a:r>
              <a:rPr lang="hu-H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Valaminek </a:t>
            </a:r>
            <a:r>
              <a:rPr lang="hu-H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előnyben részesítése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kedvelése öröm a vele való foglalkozásban; a </a:t>
            </a:r>
            <a:r>
              <a:rPr lang="hu-H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szeret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igével </a:t>
            </a:r>
            <a:r>
              <a:rPr lang="hu-HU" dirty="0">
                <a:latin typeface="Times New Roman" panose="02020603050405020304" pitchFamily="18" charset="0"/>
                <a:cs typeface="Times New Roman" panose="02020603050405020304" pitchFamily="18" charset="0"/>
              </a:rPr>
              <a:t>kifejezett érzés. </a:t>
            </a:r>
            <a:r>
              <a:rPr lang="hu-H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….</a:t>
            </a:r>
          </a:p>
          <a:p>
            <a:pPr marL="0" indent="0" algn="just">
              <a:lnSpc>
                <a:spcPct val="150000"/>
              </a:lnSpc>
              <a:buNone/>
            </a:pPr>
            <a:endParaRPr lang="hu-H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6646127" y="6312030"/>
            <a:ext cx="4749442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hu-HU" altLang="hu-HU" sz="18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A MAGYAR NYELV ÉRTELMEZŐ SZÓTÁRA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hu-HU" altLang="hu-HU" sz="18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3945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047545" y="1374276"/>
            <a:ext cx="10058400" cy="4050792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hu-H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„Pozitív érzés, mely az emberek közötti </a:t>
            </a:r>
            <a:r>
              <a:rPr lang="hu-H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ragaszkodásban</a:t>
            </a:r>
            <a:r>
              <a:rPr lang="hu-H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gyöngédségben, a mások javának őszinte kívánásában nyilvánul meg. Alapja lehet többféle emberi kapcsolatnak….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hu-H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szeretetre nevelés fontos pedagógiai feladat…..”</a:t>
            </a:r>
            <a:endParaRPr lang="hu-H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8508380" y="6199632"/>
            <a:ext cx="2691763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hu-HU" altLang="hu-HU" sz="180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PEDAGÓGIAI LEXIKON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hu-HU" altLang="hu-HU" sz="180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4179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79503" y="836341"/>
            <a:ext cx="11463452" cy="6411951"/>
          </a:xfrm>
        </p:spPr>
        <p:txBody>
          <a:bodyPr>
            <a:normAutofit fontScale="92500"/>
          </a:bodyPr>
          <a:lstStyle/>
          <a:p>
            <a:pPr algn="just">
              <a:lnSpc>
                <a:spcPct val="110000"/>
              </a:lnSpc>
            </a:pPr>
            <a:r>
              <a:rPr lang="hu-HU" sz="21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Érzelmi meghatározás</a:t>
            </a:r>
            <a:r>
              <a:rPr lang="hu-H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(érzés…, rajongás, kedvelés, szimpátia) </a:t>
            </a:r>
          </a:p>
          <a:p>
            <a:pPr lvl="1" algn="just">
              <a:lnSpc>
                <a:spcPct val="110000"/>
              </a:lnSpc>
            </a:pPr>
            <a:r>
              <a:rPr lang="hu-H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„Belső érzés, mely örömöt okoz, melegséggel áraszt el, mosolyt csal az arcodra…” </a:t>
            </a:r>
          </a:p>
          <a:p>
            <a:pPr lvl="1" algn="just">
              <a:lnSpc>
                <a:spcPct val="110000"/>
              </a:lnSpc>
            </a:pPr>
            <a:r>
              <a:rPr lang="hu-H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„Két ember kölcsönös szimpátiája egymás iránt.” </a:t>
            </a:r>
          </a:p>
          <a:p>
            <a:pPr lvl="1" algn="just">
              <a:lnSpc>
                <a:spcPct val="110000"/>
              </a:lnSpc>
            </a:pPr>
            <a:r>
              <a:rPr lang="hu-H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„…elkötelezett érzelem, szenvedély…valaki vagy valami felé aki fontos szerepet tölt be és nélkülözhetetlen a számunkra”</a:t>
            </a:r>
          </a:p>
          <a:p>
            <a:pPr algn="just">
              <a:lnSpc>
                <a:spcPct val="110000"/>
              </a:lnSpc>
            </a:pPr>
            <a:r>
              <a:rPr lang="hu-H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Elvárások, ragaszkodás, kötődés</a:t>
            </a:r>
          </a:p>
          <a:p>
            <a:pPr lvl="1" algn="just">
              <a:lnSpc>
                <a:spcPct val="110000"/>
              </a:lnSpc>
            </a:pPr>
            <a:r>
              <a:rPr lang="hu-H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„..azt szeretjük, aki megvéd, és jól bánik </a:t>
            </a:r>
            <a:r>
              <a:rPr lang="hu-H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velünk.” </a:t>
            </a:r>
          </a:p>
          <a:p>
            <a:pPr lvl="1" algn="just">
              <a:lnSpc>
                <a:spcPct val="110000"/>
              </a:lnSpc>
            </a:pPr>
            <a:r>
              <a:rPr lang="hu-H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„</a:t>
            </a:r>
            <a:r>
              <a:rPr lang="hu-H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ragaszkodás másik személyhez, tárgyhoz vagy </a:t>
            </a:r>
            <a:r>
              <a:rPr lang="hu-H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cselekvéshez.”</a:t>
            </a:r>
          </a:p>
          <a:p>
            <a:pPr lvl="1" algn="just">
              <a:lnSpc>
                <a:spcPct val="110000"/>
              </a:lnSpc>
            </a:pPr>
            <a:r>
              <a:rPr lang="hu-H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hu-H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„..személy, tárgy </a:t>
            </a:r>
            <a:r>
              <a:rPr lang="hu-H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ami vagy aki irányába </a:t>
            </a:r>
            <a:r>
              <a:rPr lang="hu-H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fontosságot fejezünk ki ezzel…” </a:t>
            </a:r>
            <a:endParaRPr lang="hu-HU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>
              <a:lnSpc>
                <a:spcPct val="110000"/>
              </a:lnSpc>
            </a:pPr>
            <a:r>
              <a:rPr lang="hu-H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„…</a:t>
            </a:r>
            <a:r>
              <a:rPr lang="hu-H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ami boldoggá tesz…” </a:t>
            </a:r>
          </a:p>
          <a:p>
            <a:pPr algn="just">
              <a:lnSpc>
                <a:spcPct val="110000"/>
              </a:lnSpc>
            </a:pPr>
            <a:r>
              <a:rPr lang="hu-H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Család, szülő felé irányuló  </a:t>
            </a:r>
            <a:endParaRPr lang="hu-HU" b="1" dirty="0" smtClean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>
              <a:lnSpc>
                <a:spcPct val="110000"/>
              </a:lnSpc>
            </a:pPr>
            <a:r>
              <a:rPr lang="hu-H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„</a:t>
            </a:r>
            <a:r>
              <a:rPr lang="hu-H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olyan mint én és anyukám” </a:t>
            </a:r>
            <a:endParaRPr lang="hu-HU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>
              <a:lnSpc>
                <a:spcPct val="110000"/>
              </a:lnSpc>
            </a:pPr>
            <a:r>
              <a:rPr lang="hu-H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”…</a:t>
            </a:r>
            <a:r>
              <a:rPr lang="hu-H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valamely fontos ember iránt érezzük ezt</a:t>
            </a:r>
            <a:r>
              <a:rPr lang="hu-H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pl</a:t>
            </a:r>
            <a:r>
              <a:rPr lang="hu-H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családtag”</a:t>
            </a:r>
          </a:p>
          <a:p>
            <a:pPr algn="just">
              <a:lnSpc>
                <a:spcPct val="110000"/>
              </a:lnSpc>
            </a:pPr>
            <a:r>
              <a:rPr lang="hu-H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Definíció</a:t>
            </a:r>
            <a:r>
              <a:rPr lang="hu-H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1" algn="just">
              <a:lnSpc>
                <a:spcPct val="110000"/>
              </a:lnSpc>
            </a:pPr>
            <a:r>
              <a:rPr lang="hu-H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„</a:t>
            </a:r>
            <a:r>
              <a:rPr lang="hu-H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szeretet egy velünk született erkölcsi érték…melynek jelen kell lennie egy pedagógus erkölcsi tulajdonsága között.”</a:t>
            </a:r>
          </a:p>
          <a:p>
            <a:pPr algn="just">
              <a:lnSpc>
                <a:spcPct val="110000"/>
              </a:lnSpc>
            </a:pPr>
            <a:r>
              <a:rPr lang="hu-HU" b="1" i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Nem írt </a:t>
            </a:r>
          </a:p>
          <a:p>
            <a:pPr marL="0" indent="0" algn="just">
              <a:lnSpc>
                <a:spcPct val="110000"/>
              </a:lnSpc>
              <a:buNone/>
            </a:pPr>
            <a:r>
              <a:rPr lang="hu-H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		</a:t>
            </a:r>
            <a:endParaRPr lang="hu-HU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églalap 3"/>
          <p:cNvSpPr/>
          <p:nvPr/>
        </p:nvSpPr>
        <p:spPr>
          <a:xfrm>
            <a:off x="10412739" y="903646"/>
            <a:ext cx="91563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2800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32%</a:t>
            </a:r>
          </a:p>
        </p:txBody>
      </p:sp>
      <p:sp>
        <p:nvSpPr>
          <p:cNvPr id="5" name="Téglalap 4"/>
          <p:cNvSpPr/>
          <p:nvPr/>
        </p:nvSpPr>
        <p:spPr>
          <a:xfrm>
            <a:off x="10425563" y="2575244"/>
            <a:ext cx="9028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24%</a:t>
            </a:r>
            <a:endParaRPr lang="hu-HU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églalap 5"/>
          <p:cNvSpPr/>
          <p:nvPr/>
        </p:nvSpPr>
        <p:spPr>
          <a:xfrm>
            <a:off x="10425563" y="4547538"/>
            <a:ext cx="9028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16%</a:t>
            </a:r>
            <a:endParaRPr lang="hu-HU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églalap 6"/>
          <p:cNvSpPr/>
          <p:nvPr/>
        </p:nvSpPr>
        <p:spPr>
          <a:xfrm>
            <a:off x="10425564" y="5360586"/>
            <a:ext cx="9028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16%</a:t>
            </a:r>
            <a:endParaRPr lang="hu-HU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églalap 7"/>
          <p:cNvSpPr/>
          <p:nvPr/>
        </p:nvSpPr>
        <p:spPr>
          <a:xfrm>
            <a:off x="10425564" y="6173634"/>
            <a:ext cx="9028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12%</a:t>
            </a:r>
            <a:endParaRPr lang="hu-HU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Téglalap 9"/>
          <p:cNvSpPr/>
          <p:nvPr/>
        </p:nvSpPr>
        <p:spPr>
          <a:xfrm>
            <a:off x="641501" y="166598"/>
            <a:ext cx="37188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TARTALOMELEMZÉS</a:t>
            </a:r>
            <a:endParaRPr lang="hu-H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Szövegdoboz 10"/>
          <p:cNvSpPr txBox="1"/>
          <p:nvPr/>
        </p:nvSpPr>
        <p:spPr>
          <a:xfrm>
            <a:off x="641501" y="1285512"/>
            <a:ext cx="11024635" cy="96464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hu-HU" dirty="0"/>
          </a:p>
        </p:txBody>
      </p:sp>
      <p:sp>
        <p:nvSpPr>
          <p:cNvPr id="12" name="Szövegdoboz 11"/>
          <p:cNvSpPr txBox="1"/>
          <p:nvPr/>
        </p:nvSpPr>
        <p:spPr>
          <a:xfrm>
            <a:off x="641501" y="2699325"/>
            <a:ext cx="9405176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hu-HU" dirty="0" smtClean="0"/>
          </a:p>
          <a:p>
            <a:endParaRPr lang="hu-HU" dirty="0"/>
          </a:p>
          <a:p>
            <a:endParaRPr lang="hu-HU" dirty="0" smtClean="0"/>
          </a:p>
          <a:p>
            <a:endParaRPr lang="hu-HU" dirty="0"/>
          </a:p>
          <a:p>
            <a:endParaRPr lang="hu-HU" dirty="0"/>
          </a:p>
        </p:txBody>
      </p:sp>
      <p:sp>
        <p:nvSpPr>
          <p:cNvPr id="13" name="Szövegdoboz 12"/>
          <p:cNvSpPr txBox="1"/>
          <p:nvPr/>
        </p:nvSpPr>
        <p:spPr>
          <a:xfrm>
            <a:off x="745334" y="4632227"/>
            <a:ext cx="8479052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hu-HU" dirty="0" smtClean="0"/>
          </a:p>
          <a:p>
            <a:endParaRPr lang="hu-HU" dirty="0"/>
          </a:p>
          <a:p>
            <a:endParaRPr lang="hu-HU" dirty="0"/>
          </a:p>
        </p:txBody>
      </p:sp>
      <p:sp>
        <p:nvSpPr>
          <p:cNvPr id="14" name="Szövegdoboz 13"/>
          <p:cNvSpPr txBox="1"/>
          <p:nvPr/>
        </p:nvSpPr>
        <p:spPr>
          <a:xfrm>
            <a:off x="862298" y="5942871"/>
            <a:ext cx="1058304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375147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hu-HU"/>
          </a:p>
        </p:txBody>
      </p:sp>
      <p:graphicFrame>
        <p:nvGraphicFramePr>
          <p:cNvPr id="5" name="Tartalom helye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93297392"/>
              </p:ext>
            </p:extLst>
          </p:nvPr>
        </p:nvGraphicFramePr>
        <p:xfrm>
          <a:off x="-641860" y="100361"/>
          <a:ext cx="8068572" cy="65457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hu-HU" dirty="0"/>
          </a:p>
        </p:txBody>
      </p:sp>
      <p:grpSp>
        <p:nvGrpSpPr>
          <p:cNvPr id="6" name="Csoportba foglalás 5"/>
          <p:cNvGrpSpPr/>
          <p:nvPr/>
        </p:nvGrpSpPr>
        <p:grpSpPr>
          <a:xfrm>
            <a:off x="5040350" y="685800"/>
            <a:ext cx="2943923" cy="2701314"/>
            <a:chOff x="2377593" y="221070"/>
            <a:chExt cx="1967302" cy="1967302"/>
          </a:xfrm>
          <a:solidFill>
            <a:srgbClr val="92D050"/>
          </a:solidFill>
        </p:grpSpPr>
        <p:sp>
          <p:nvSpPr>
            <p:cNvPr id="7" name="Alak 6"/>
            <p:cNvSpPr/>
            <p:nvPr/>
          </p:nvSpPr>
          <p:spPr>
            <a:xfrm rot="20700000">
              <a:off x="2377593" y="221070"/>
              <a:ext cx="1967302" cy="1967302"/>
            </a:xfrm>
            <a:prstGeom prst="gear6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Alak 4"/>
            <p:cNvSpPr/>
            <p:nvPr/>
          </p:nvSpPr>
          <p:spPr>
            <a:xfrm>
              <a:off x="2863245" y="747407"/>
              <a:ext cx="1004230" cy="921094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6510" tIns="16510" rIns="16510" bIns="16510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hu-HU" sz="2000" b="1" kern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elfogadás</a:t>
              </a:r>
            </a:p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hu-HU" sz="20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8%</a:t>
              </a:r>
              <a:endParaRPr lang="hu-HU" sz="2000" b="1" kern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2" name="Csoportba foglalás 11"/>
          <p:cNvGrpSpPr/>
          <p:nvPr/>
        </p:nvGrpSpPr>
        <p:grpSpPr>
          <a:xfrm rot="801133">
            <a:off x="6082023" y="3735502"/>
            <a:ext cx="3516207" cy="3237077"/>
            <a:chOff x="2881705" y="426009"/>
            <a:chExt cx="2054259" cy="2011614"/>
          </a:xfrm>
          <a:solidFill>
            <a:srgbClr val="00B0F0"/>
          </a:solidFill>
        </p:grpSpPr>
        <p:sp>
          <p:nvSpPr>
            <p:cNvPr id="13" name="Alak 12"/>
            <p:cNvSpPr/>
            <p:nvPr/>
          </p:nvSpPr>
          <p:spPr>
            <a:xfrm rot="20700000">
              <a:off x="2881705" y="426009"/>
              <a:ext cx="2054259" cy="2011614"/>
            </a:xfrm>
            <a:prstGeom prst="gear6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4" name="Alak 4"/>
            <p:cNvSpPr/>
            <p:nvPr/>
          </p:nvSpPr>
          <p:spPr>
            <a:xfrm>
              <a:off x="3320274" y="1049894"/>
              <a:ext cx="1087400" cy="843642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6670" tIns="26670" rIns="26670" bIns="26670" numCol="1" spcCol="1270" anchor="ctr" anchorCtr="0">
              <a:noAutofit/>
            </a:bodyPr>
            <a:lstStyle/>
            <a:p>
              <a:pPr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hu-HU" sz="2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o</a:t>
              </a:r>
              <a:r>
                <a:rPr lang="hu-HU" sz="2400" b="1" kern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dafigyelés odaadás</a:t>
              </a:r>
            </a:p>
            <a:p>
              <a:pPr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hu-HU" sz="24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12%</a:t>
              </a:r>
              <a:endParaRPr lang="hu-HU" sz="2400" b="1" kern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5" name="Csoportba foglalás 14"/>
          <p:cNvGrpSpPr/>
          <p:nvPr/>
        </p:nvGrpSpPr>
        <p:grpSpPr>
          <a:xfrm rot="20979078">
            <a:off x="914421" y="4846386"/>
            <a:ext cx="2054259" cy="2011614"/>
            <a:chOff x="2881705" y="426009"/>
            <a:chExt cx="2054259" cy="2011614"/>
          </a:xfrm>
          <a:solidFill>
            <a:srgbClr val="008000"/>
          </a:solidFill>
        </p:grpSpPr>
        <p:sp>
          <p:nvSpPr>
            <p:cNvPr id="16" name="Alak 15"/>
            <p:cNvSpPr/>
            <p:nvPr/>
          </p:nvSpPr>
          <p:spPr>
            <a:xfrm rot="20700000">
              <a:off x="2881705" y="426009"/>
              <a:ext cx="2054259" cy="2011614"/>
            </a:xfrm>
            <a:prstGeom prst="gear6">
              <a:avLst/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7" name="Alak 4"/>
            <p:cNvSpPr/>
            <p:nvPr/>
          </p:nvSpPr>
          <p:spPr>
            <a:xfrm>
              <a:off x="3463755" y="944692"/>
              <a:ext cx="1019120" cy="1054256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26670" tIns="26670" rIns="26670" bIns="26670" numCol="1" spcCol="1270" anchor="ctr" anchorCtr="0">
              <a:noAutofit/>
            </a:bodyPr>
            <a:lstStyle/>
            <a:p>
              <a:pPr lvl="0"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hu-HU" b="1" kern="12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féltés</a:t>
              </a:r>
            </a:p>
            <a:p>
              <a:pPr lvl="0" algn="ctr" defTabSz="9334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hu-HU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4%</a:t>
              </a:r>
              <a:endParaRPr lang="hu-HU" b="1" kern="12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88060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88972" y="618449"/>
            <a:ext cx="10682868" cy="6657278"/>
          </a:xfrm>
        </p:spPr>
        <p:txBody>
          <a:bodyPr>
            <a:normAutofit fontScale="92500" lnSpcReduction="20000"/>
          </a:bodyPr>
          <a:lstStyle/>
          <a:p>
            <a:pPr algn="just">
              <a:lnSpc>
                <a:spcPct val="110000"/>
              </a:lnSpc>
            </a:pPr>
            <a:r>
              <a:rPr lang="hu-HU" sz="21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Érzelmi meghatározás</a:t>
            </a:r>
            <a:r>
              <a:rPr lang="hu-HU" sz="2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(burkoltabb) </a:t>
            </a:r>
          </a:p>
          <a:p>
            <a:pPr lvl="1" algn="just">
              <a:lnSpc>
                <a:spcPct val="110000"/>
              </a:lnSpc>
            </a:pPr>
            <a:r>
              <a:rPr lang="hu-H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„…ami szebbé teszi az életünket…” (16 éves) </a:t>
            </a:r>
          </a:p>
          <a:p>
            <a:pPr lvl="1" algn="just">
              <a:lnSpc>
                <a:spcPct val="110000"/>
              </a:lnSpc>
            </a:pPr>
            <a:r>
              <a:rPr lang="hu-H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„…egy érzés, amit nem irányíthatok….egy érzés, ami csodálatossá, és egyben rosszá is teszi az életem.” (17 éves)” </a:t>
            </a:r>
          </a:p>
          <a:p>
            <a:pPr lvl="1" algn="just">
              <a:lnSpc>
                <a:spcPct val="110000"/>
              </a:lnSpc>
            </a:pPr>
            <a:r>
              <a:rPr lang="hu-H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„Kulcs a boldogsághoz, ami egész életünket meghatározza. Egy fontos érzés, amit mindenki igényel” (18 éves)</a:t>
            </a:r>
          </a:p>
          <a:p>
            <a:pPr algn="just">
              <a:lnSpc>
                <a:spcPct val="110000"/>
              </a:lnSpc>
            </a:pPr>
            <a:r>
              <a:rPr lang="hu-H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Elvárások, ragaszkodás, kötődés</a:t>
            </a:r>
          </a:p>
          <a:p>
            <a:pPr algn="just">
              <a:lnSpc>
                <a:spcPct val="110000"/>
              </a:lnSpc>
            </a:pPr>
            <a:r>
              <a:rPr lang="hu-H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Helyette:</a:t>
            </a:r>
            <a:r>
              <a:rPr lang="hu-H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Elfogadás </a:t>
            </a:r>
            <a:r>
              <a:rPr lang="hu-H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feltétel nélküli </a:t>
            </a:r>
            <a:r>
              <a:rPr lang="hu-H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..  </a:t>
            </a:r>
            <a:endParaRPr lang="hu-H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 algn="just">
              <a:lnSpc>
                <a:spcPct val="110000"/>
              </a:lnSpc>
            </a:pPr>
            <a:r>
              <a:rPr lang="hu-H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„Számorra a szeretet az elfogadást jelenti.” (16 éves).</a:t>
            </a:r>
          </a:p>
          <a:p>
            <a:pPr lvl="1" algn="just">
              <a:lnSpc>
                <a:spcPct val="110000"/>
              </a:lnSpc>
            </a:pPr>
            <a:r>
              <a:rPr lang="hu-HU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”A szeretet, mikor nem várunk semmit a másiktól, nincs feltétele.” (18 éves).</a:t>
            </a:r>
          </a:p>
          <a:p>
            <a:pPr algn="just">
              <a:lnSpc>
                <a:spcPct val="110000"/>
              </a:lnSpc>
            </a:pPr>
            <a:r>
              <a:rPr lang="hu-H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Család</a:t>
            </a:r>
            <a:r>
              <a:rPr lang="hu-H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hu-H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szülő, barátok   </a:t>
            </a:r>
          </a:p>
          <a:p>
            <a:pPr lvl="1" algn="just">
              <a:lnSpc>
                <a:spcPct val="110000"/>
              </a:lnSpc>
            </a:pPr>
            <a:r>
              <a:rPr lang="hu-H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„</a:t>
            </a:r>
            <a:r>
              <a:rPr lang="hu-H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család mindig ott van az embernek…..mindig szeretnek, teljesen mindegy mit tettél, hogy viselkedsz.” (16 éves)</a:t>
            </a:r>
          </a:p>
          <a:p>
            <a:pPr lvl="1" algn="just">
              <a:lnSpc>
                <a:spcPct val="110000"/>
              </a:lnSpc>
            </a:pPr>
            <a:r>
              <a:rPr lang="hu-H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„Számomra a szeretet a családomat jelenti, mert a köztünk lévő szeretet feltétel nélküli.” (18 éves)</a:t>
            </a:r>
          </a:p>
          <a:p>
            <a:pPr algn="just">
              <a:lnSpc>
                <a:spcPct val="110000"/>
              </a:lnSpc>
            </a:pPr>
            <a:r>
              <a:rPr lang="hu-HU" sz="22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Globális </a:t>
            </a:r>
            <a:r>
              <a:rPr lang="hu-H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1" algn="just">
              <a:lnSpc>
                <a:spcPct val="110000"/>
              </a:lnSpc>
            </a:pPr>
            <a:r>
              <a:rPr lang="hu-H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„A világ sokkal jobb hely lenne, ha az emberek mindannyian szeretnének, és elfogadnák egymást.” (16 éves)</a:t>
            </a:r>
          </a:p>
          <a:p>
            <a:pPr lvl="1" algn="just">
              <a:lnSpc>
                <a:spcPct val="110000"/>
              </a:lnSpc>
            </a:pPr>
            <a:r>
              <a:rPr lang="hu-H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„Számomra a szeretet a legnagyobb érték az életben és a legfontosabb.”(16 éves)</a:t>
            </a:r>
          </a:p>
          <a:p>
            <a:pPr lvl="1" algn="just">
              <a:lnSpc>
                <a:spcPct val="110000"/>
              </a:lnSpc>
            </a:pPr>
            <a:r>
              <a:rPr lang="hu-H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„Egy érintés, egy hang, egy pillantás, egy ölelés, egy mosoly. ….a szeretet mindenhol és mindenben ott van, mindent irányít és mindent megsegít.” (17 éves)</a:t>
            </a:r>
          </a:p>
          <a:p>
            <a:pPr lvl="1" algn="just">
              <a:lnSpc>
                <a:spcPct val="110000"/>
              </a:lnSpc>
            </a:pPr>
            <a:r>
              <a:rPr lang="hu-H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„A szeretet körbeöleli a világot…”(19 éves)</a:t>
            </a:r>
          </a:p>
          <a:p>
            <a:pPr lvl="1" algn="just">
              <a:lnSpc>
                <a:spcPct val="110000"/>
              </a:lnSpc>
            </a:pPr>
            <a:r>
              <a:rPr lang="hu-HU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„Egy olyan megmagyarázhatatlan érzés, mely összeköti az embereket, állatokat, és jobbá teszi a világot. Mindent átjár, és a legreménytelenebb helyzetben is segít.” (16 éves)</a:t>
            </a:r>
            <a:endParaRPr lang="hu-HU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10000"/>
              </a:lnSpc>
              <a:buNone/>
            </a:pPr>
            <a:r>
              <a:rPr lang="hu-H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		</a:t>
            </a:r>
            <a:endParaRPr lang="hu-HU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églalap 3"/>
          <p:cNvSpPr/>
          <p:nvPr/>
        </p:nvSpPr>
        <p:spPr>
          <a:xfrm>
            <a:off x="11063444" y="548367"/>
            <a:ext cx="9028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25%</a:t>
            </a:r>
            <a:endParaRPr lang="hu-HU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églalap 4"/>
          <p:cNvSpPr/>
          <p:nvPr/>
        </p:nvSpPr>
        <p:spPr>
          <a:xfrm>
            <a:off x="11171840" y="1768585"/>
            <a:ext cx="72327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0%</a:t>
            </a:r>
            <a:endParaRPr lang="hu-HU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églalap 5"/>
          <p:cNvSpPr/>
          <p:nvPr/>
        </p:nvSpPr>
        <p:spPr>
          <a:xfrm>
            <a:off x="11216724" y="5313080"/>
            <a:ext cx="9028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16%</a:t>
            </a:r>
            <a:endParaRPr lang="hu-HU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églalap 6"/>
          <p:cNvSpPr/>
          <p:nvPr/>
        </p:nvSpPr>
        <p:spPr>
          <a:xfrm>
            <a:off x="11031692" y="3250412"/>
            <a:ext cx="107471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hu-H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Család</a:t>
            </a:r>
            <a:r>
              <a:rPr lang="hu-H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65%</a:t>
            </a:r>
          </a:p>
          <a:p>
            <a:pPr algn="ctr"/>
            <a:r>
              <a:rPr lang="hu-H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Barátok</a:t>
            </a:r>
            <a:r>
              <a:rPr lang="hu-H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51%</a:t>
            </a:r>
            <a:endParaRPr lang="hu-HU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églalap 7"/>
          <p:cNvSpPr/>
          <p:nvPr/>
        </p:nvSpPr>
        <p:spPr>
          <a:xfrm>
            <a:off x="11171840" y="2422610"/>
            <a:ext cx="90281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28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23%</a:t>
            </a:r>
            <a:endParaRPr lang="hu-HU" sz="2800" b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églalap 8"/>
          <p:cNvSpPr/>
          <p:nvPr/>
        </p:nvSpPr>
        <p:spPr>
          <a:xfrm>
            <a:off x="652653" y="42483"/>
            <a:ext cx="37188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hu-H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TARTALOMELEMZÉS</a:t>
            </a:r>
            <a:endParaRPr lang="hu-H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Szövegdoboz 9"/>
          <p:cNvSpPr txBox="1"/>
          <p:nvPr/>
        </p:nvSpPr>
        <p:spPr>
          <a:xfrm>
            <a:off x="783852" y="994467"/>
            <a:ext cx="10234707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hu-HU" dirty="0" smtClean="0"/>
          </a:p>
          <a:p>
            <a:endParaRPr lang="hu-HU" dirty="0"/>
          </a:p>
          <a:p>
            <a:endParaRPr lang="hu-HU" dirty="0"/>
          </a:p>
        </p:txBody>
      </p:sp>
      <p:sp>
        <p:nvSpPr>
          <p:cNvPr id="11" name="Szövegdoboz 10"/>
          <p:cNvSpPr txBox="1"/>
          <p:nvPr/>
        </p:nvSpPr>
        <p:spPr>
          <a:xfrm>
            <a:off x="783852" y="2684220"/>
            <a:ext cx="8479052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hu-HU" dirty="0" smtClean="0"/>
          </a:p>
          <a:p>
            <a:endParaRPr lang="hu-HU" dirty="0"/>
          </a:p>
        </p:txBody>
      </p:sp>
      <p:sp>
        <p:nvSpPr>
          <p:cNvPr id="12" name="Szövegdoboz 11"/>
          <p:cNvSpPr txBox="1"/>
          <p:nvPr/>
        </p:nvSpPr>
        <p:spPr>
          <a:xfrm>
            <a:off x="801979" y="3773456"/>
            <a:ext cx="10229713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hu-HU" dirty="0" smtClean="0"/>
          </a:p>
          <a:p>
            <a:endParaRPr lang="hu-HU" dirty="0"/>
          </a:p>
        </p:txBody>
      </p:sp>
      <p:sp>
        <p:nvSpPr>
          <p:cNvPr id="13" name="Szövegdoboz 12"/>
          <p:cNvSpPr txBox="1"/>
          <p:nvPr/>
        </p:nvSpPr>
        <p:spPr>
          <a:xfrm>
            <a:off x="675456" y="4817173"/>
            <a:ext cx="10387988" cy="203132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hu-HU" dirty="0" smtClean="0"/>
          </a:p>
          <a:p>
            <a:endParaRPr lang="hu-HU" dirty="0"/>
          </a:p>
          <a:p>
            <a:endParaRPr lang="hu-HU" dirty="0" smtClean="0"/>
          </a:p>
          <a:p>
            <a:endParaRPr lang="hu-HU" dirty="0"/>
          </a:p>
          <a:p>
            <a:endParaRPr lang="hu-HU" dirty="0" smtClean="0"/>
          </a:p>
          <a:p>
            <a:endParaRPr lang="hu-HU" dirty="0"/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1474686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abetű">
  <a:themeElements>
    <a:clrScheme name="Wood Type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Wood Type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Wood Type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TM03090434[[fn=Fás világ]]</Template>
  <TotalTime>642</TotalTime>
  <Words>1611</Words>
  <Application>Microsoft Office PowerPoint</Application>
  <PresentationFormat>Szélesvásznú</PresentationFormat>
  <Paragraphs>446</Paragraphs>
  <Slides>22</Slides>
  <Notes>13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5</vt:i4>
      </vt:variant>
      <vt:variant>
        <vt:lpstr>Téma</vt:lpstr>
      </vt:variant>
      <vt:variant>
        <vt:i4>1</vt:i4>
      </vt:variant>
      <vt:variant>
        <vt:lpstr>Diacímek</vt:lpstr>
      </vt:variant>
      <vt:variant>
        <vt:i4>22</vt:i4>
      </vt:variant>
    </vt:vector>
  </HeadingPairs>
  <TitlesOfParts>
    <vt:vector size="28" baseType="lpstr">
      <vt:lpstr>Calibri</vt:lpstr>
      <vt:lpstr>Rockwell</vt:lpstr>
      <vt:lpstr>Rockwell Condensed</vt:lpstr>
      <vt:lpstr>Times New Roman</vt:lpstr>
      <vt:lpstr>Wingdings</vt:lpstr>
      <vt:lpstr>Fabetű</vt:lpstr>
      <vt:lpstr>A szeretet szerepe a nevelésben és a tudományban</vt:lpstr>
      <vt:lpstr>PowerPoint-bemutató</vt:lpstr>
      <vt:lpstr>Mi a szeretet?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PowerPoint-bemutató</vt:lpstr>
      <vt:lpstr>Mi a szeretet?</vt:lpstr>
      <vt:lpstr>Milyen színtéren valósul meg a nevelés?</vt:lpstr>
      <vt:lpstr>A  család</vt:lpstr>
      <vt:lpstr>PowerPoint-bemutató</vt:lpstr>
      <vt:lpstr> </vt:lpstr>
      <vt:lpstr>PowerPoint-bemutató</vt:lpstr>
      <vt:lpstr>PowerPoint-bemutató</vt:lpstr>
      <vt:lpstr>PowerPoint-bemutató</vt:lpstr>
      <vt:lpstr>A pedagógus szereti a gyermeket?</vt:lpstr>
      <vt:lpstr>A szeretet szerepe a nevelésben és a tudományban</vt:lpstr>
      <vt:lpstr>Miért fontos mindez?</vt:lpstr>
      <vt:lpstr>PowerPoint-bemutató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bemutató</dc:title>
  <dc:creator>Windows-felhasználó</dc:creator>
  <cp:lastModifiedBy>tcsorgo</cp:lastModifiedBy>
  <cp:revision>50</cp:revision>
  <dcterms:created xsi:type="dcterms:W3CDTF">2019-06-14T06:19:55Z</dcterms:created>
  <dcterms:modified xsi:type="dcterms:W3CDTF">2019-06-14T20:57:00Z</dcterms:modified>
</cp:coreProperties>
</file>