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7"/>
  </p:notesMasterIdLst>
  <p:sldIdLst>
    <p:sldId id="261" r:id="rId2"/>
    <p:sldId id="336" r:id="rId3"/>
    <p:sldId id="410" r:id="rId4"/>
    <p:sldId id="411" r:id="rId5"/>
    <p:sldId id="389" r:id="rId6"/>
    <p:sldId id="412" r:id="rId7"/>
    <p:sldId id="413" r:id="rId8"/>
    <p:sldId id="414" r:id="rId9"/>
    <p:sldId id="415" r:id="rId10"/>
    <p:sldId id="417" r:id="rId11"/>
    <p:sldId id="416" r:id="rId12"/>
    <p:sldId id="418" r:id="rId13"/>
    <p:sldId id="419" r:id="rId14"/>
    <p:sldId id="421" r:id="rId15"/>
    <p:sldId id="422" r:id="rId16"/>
    <p:sldId id="423" r:id="rId17"/>
    <p:sldId id="424" r:id="rId18"/>
    <p:sldId id="425" r:id="rId19"/>
    <p:sldId id="426" r:id="rId20"/>
    <p:sldId id="427" r:id="rId21"/>
    <p:sldId id="428" r:id="rId22"/>
    <p:sldId id="429" r:id="rId23"/>
    <p:sldId id="430" r:id="rId24"/>
    <p:sldId id="406" r:id="rId25"/>
    <p:sldId id="409" r:id="rId26"/>
  </p:sldIdLst>
  <p:sldSz cx="9144000" cy="6858000" type="screen4x3"/>
  <p:notesSz cx="7099300" cy="10223500"/>
  <p:embeddedFontLst>
    <p:embeddedFont>
      <p:font typeface="Gill Sans MT" panose="020B0502020104020203" pitchFamily="34" charset="-18"/>
      <p:regular r:id="rId28"/>
      <p:bold r:id="rId29"/>
      <p:italic r:id="rId30"/>
      <p:boldItalic r:id="rId31"/>
    </p:embeddedFont>
    <p:embeddedFont>
      <p:font typeface="Arial Unicode MS" panose="020B0604020202020204" charset="-128"/>
      <p:regular r:id="rId32"/>
    </p:embeddedFont>
    <p:embeddedFont>
      <p:font typeface="Verdana" panose="020B0604030504040204" pitchFamily="34" charset="0"/>
      <p:regular r:id="rId33"/>
      <p:bold r:id="rId34"/>
      <p:italic r:id="rId35"/>
      <p:boldItalic r:id="rId36"/>
    </p:embeddedFont>
    <p:embeddedFont>
      <p:font typeface="Lucida Sans Unicode" panose="020B0602030504020204" pitchFamily="34" charset="0"/>
      <p:regular r:id="rId37"/>
    </p:embeddedFont>
    <p:embeddedFont>
      <p:font typeface="Tahoma" panose="020B0604030504040204" pitchFamily="34" charset="0"/>
      <p:regular r:id="rId38"/>
      <p:bold r:id="rId39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csorgo" initials="t" lastIdx="1" clrIdx="0">
    <p:extLst>
      <p:ext uri="{19B8F6BF-5375-455C-9EA6-DF929625EA0E}">
        <p15:presenceInfo xmlns:p15="http://schemas.microsoft.com/office/powerpoint/2012/main" userId="tcsorg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DD137B"/>
    <a:srgbClr val="6688AF"/>
    <a:srgbClr val="546366"/>
    <a:srgbClr val="986E3B"/>
    <a:srgbClr val="777D81"/>
    <a:srgbClr val="72706E"/>
    <a:srgbClr val="D42E12"/>
    <a:srgbClr val="002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87" autoAdjust="0"/>
  </p:normalViewPr>
  <p:slideViewPr>
    <p:cSldViewPr>
      <p:cViewPr varScale="1">
        <p:scale>
          <a:sx n="70" d="100"/>
          <a:sy n="70" d="100"/>
        </p:scale>
        <p:origin x="171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-86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6763"/>
            <a:ext cx="5111750" cy="38338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56163"/>
            <a:ext cx="568007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Mintaszöveg szerkesztése</a:t>
            </a:r>
          </a:p>
          <a:p>
            <a:pPr lvl="1"/>
            <a:r>
              <a:rPr lang="en-US" noProof="0" smtClean="0"/>
              <a:t>Második szint</a:t>
            </a:r>
          </a:p>
          <a:p>
            <a:pPr lvl="2"/>
            <a:r>
              <a:rPr lang="en-US" noProof="0" smtClean="0"/>
              <a:t>Harmadik szint</a:t>
            </a:r>
          </a:p>
          <a:p>
            <a:pPr lvl="3"/>
            <a:r>
              <a:rPr lang="en-US" noProof="0" smtClean="0"/>
              <a:t>Negyedik szint</a:t>
            </a:r>
          </a:p>
          <a:p>
            <a:pPr lvl="4"/>
            <a:r>
              <a:rPr lang="en-US" noProof="0" smtClean="0"/>
              <a:t>Ötödik szint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107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84" tIns="49492" rIns="98984" bIns="49492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20B6DF8C-22A9-45C4-9FC0-43EFE121BA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5363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348739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6856968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6388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A61896-73AD-4BF3-9D1B-350C8ECBA130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5732294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zabadkézi sokszög 1"/>
          <p:cNvSpPr/>
          <p:nvPr/>
        </p:nvSpPr>
        <p:spPr>
          <a:xfrm>
            <a:off x="1257481" y="719937"/>
            <a:ext cx="4800600" cy="359645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89988" tIns="46794" rIns="89988" bIns="46794" anchor="ctr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Jegyzetek helye 2"/>
          <p:cNvSpPr txBox="1">
            <a:spLocks noGrp="1"/>
          </p:cNvSpPr>
          <p:nvPr>
            <p:ph type="body" sz="quarter" idx="1"/>
          </p:nvPr>
        </p:nvSpPr>
        <p:spPr>
          <a:xfrm>
            <a:off x="731880" y="4555528"/>
            <a:ext cx="5851440" cy="474350"/>
          </a:xfrm>
        </p:spPr>
        <p:txBody>
          <a:bodyPr wrap="square" lIns="89988" tIns="46794" rIns="89988" bIns="46794" anchor="t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pPr lvl="0">
              <a:buNone/>
            </a:pPr>
            <a:r>
              <a:rPr lang="en-US">
                <a:cs typeface="Lucida Sans Unicode" pitchFamily="2"/>
              </a:rPr>
              <a:t>0.15 GeV/fm^3  x  10^45 fm^3/m^3  x  10^-3 gm / 6 x 10^23 = 2.5 x 10^17 kg/m^3  Check.</a:t>
            </a:r>
          </a:p>
        </p:txBody>
      </p:sp>
    </p:spTree>
    <p:extLst>
      <p:ext uri="{BB962C8B-B14F-4D97-AF65-F5344CB8AC3E}">
        <p14:creationId xmlns:p14="http://schemas.microsoft.com/office/powerpoint/2010/main" val="3505636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518264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6197950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331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3E42D-F955-436A-9829-524BAC753819}" type="slidenum">
              <a:rPr lang="en-US" smtClean="0"/>
              <a:pPr/>
              <a:t>16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30095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3316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C3E42D-F955-436A-9829-524BAC753819}" type="slidenum">
              <a:rPr lang="en-US" smtClean="0"/>
              <a:pPr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87471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smtClean="0"/>
          </a:p>
        </p:txBody>
      </p:sp>
      <p:sp>
        <p:nvSpPr>
          <p:cNvPr id="1741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6897AB-77D9-4C3F-8938-1626821315DB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789208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19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45857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941248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5372629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916072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0811396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87340244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25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5867431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59403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2946307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59717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178685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092274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iakép helye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Jegyzetek hely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hu-HU" dirty="0" smtClean="0"/>
          </a:p>
        </p:txBody>
      </p:sp>
      <p:sp>
        <p:nvSpPr>
          <p:cNvPr id="12292" name="Dia számának hely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30C7BF-8690-40CC-9AF5-4B1B5BFA3CE5}" type="slidenum">
              <a:rPr lang="en-US" smtClean="0"/>
              <a:pPr/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67693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solidFill>
                  <a:srgbClr val="FFFF00"/>
                </a:solidFill>
                <a:latin typeface="+mn-lt"/>
              </a:defRPr>
            </a:lvl1pPr>
          </a:lstStyle>
          <a:p>
            <a:r>
              <a:rPr lang="hu-HU" dirty="0" smtClean="0"/>
              <a:t>Mintacím szerkesztése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rgbClr val="DD137B"/>
                </a:solidFill>
              </a:defRPr>
            </a:lvl3pPr>
          </a:lstStyle>
          <a:p>
            <a:pPr lvl="0"/>
            <a:r>
              <a:rPr lang="hu-HU" dirty="0" smtClean="0"/>
              <a:t>Mintaszöveg szerkesztése</a:t>
            </a:r>
          </a:p>
          <a:p>
            <a:pPr lvl="1"/>
            <a:r>
              <a:rPr lang="hu-HU" dirty="0" smtClean="0"/>
              <a:t>Második szint</a:t>
            </a:r>
          </a:p>
          <a:p>
            <a:pPr lvl="2"/>
            <a:r>
              <a:rPr lang="hu-HU" dirty="0" smtClean="0"/>
              <a:t>Harmadik szint</a:t>
            </a:r>
          </a:p>
          <a:p>
            <a:pPr lvl="3"/>
            <a:r>
              <a:rPr lang="hu-HU" dirty="0" smtClean="0"/>
              <a:t>Negyedik szint</a:t>
            </a:r>
          </a:p>
          <a:p>
            <a:pPr lvl="4"/>
            <a:r>
              <a:rPr lang="hu-HU" dirty="0" smtClean="0"/>
              <a:t>Ötödik szint</a:t>
            </a:r>
            <a:endParaRPr lang="hu-H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301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00"/>
            </a:gs>
            <a:gs pos="39999">
              <a:srgbClr val="0A128C"/>
            </a:gs>
            <a:gs pos="60000">
              <a:srgbClr val="181CC7"/>
            </a:gs>
            <a:gs pos="78000">
              <a:srgbClr val="7005D4"/>
            </a:gs>
            <a:gs pos="100000">
              <a:srgbClr val="00206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7700" y="287338"/>
            <a:ext cx="7558088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Mintacím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47700" y="1438275"/>
            <a:ext cx="7773988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Mintaszöveg</a:t>
            </a:r>
            <a:r>
              <a:rPr lang="en-US" dirty="0" smtClean="0"/>
              <a:t> </a:t>
            </a:r>
            <a:r>
              <a:rPr lang="en-US" dirty="0" err="1" smtClean="0"/>
              <a:t>szerkesztése</a:t>
            </a:r>
            <a:endParaRPr lang="hu-HU" dirty="0" smtClean="0"/>
          </a:p>
          <a:p>
            <a:pPr lvl="1"/>
            <a:r>
              <a:rPr lang="en-US" dirty="0" err="1" smtClean="0"/>
              <a:t>Második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  <a:p>
            <a:pPr lvl="2"/>
            <a:r>
              <a:rPr lang="en-US" dirty="0" err="1" smtClean="0"/>
              <a:t>Harmadik</a:t>
            </a:r>
            <a:r>
              <a:rPr lang="en-US" dirty="0" smtClean="0"/>
              <a:t> </a:t>
            </a:r>
            <a:r>
              <a:rPr lang="en-US" dirty="0" err="1" smtClean="0"/>
              <a:t>szint</a:t>
            </a:r>
            <a:endParaRPr lang="en-US" dirty="0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FF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Gill Sans MT" pitchFamily="34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Clr>
          <a:srgbClr val="DD137B"/>
        </a:buClr>
        <a:buNone/>
        <a:defRPr sz="2200" b="1">
          <a:solidFill>
            <a:srgbClr val="FFFF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Char char="•"/>
        <a:defRPr sz="2000">
          <a:solidFill>
            <a:srgbClr val="DD137B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2E6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2E63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bl.gov/abc/wallchart/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lbl.gov/abc/chartimages/chartscreenshots/upperright.gif" TargetMode="External"/><Relationship Id="rId5" Type="http://schemas.openxmlformats.org/officeDocument/2006/relationships/image" Target="../media/image11.jpg"/><Relationship Id="rId4" Type="http://schemas.openxmlformats.org/officeDocument/2006/relationships/hyperlink" Target="http://www.lbl.gov/abc/wallchart/graphics/Nuclear_chart.jp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717/contributions/1320974/attachments/44127/63544/Merfoldkovek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hyperlink" Target="https://shop.rubik.hu/product/580308" TargetMode="External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15.png"/><Relationship Id="rId18" Type="http://schemas.openxmlformats.org/officeDocument/2006/relationships/image" Target="../media/image39.png"/><Relationship Id="rId26" Type="http://schemas.openxmlformats.org/officeDocument/2006/relationships/image" Target="../media/image47.png"/><Relationship Id="rId3" Type="http://schemas.openxmlformats.org/officeDocument/2006/relationships/image" Target="../media/image29.png"/><Relationship Id="rId21" Type="http://schemas.openxmlformats.org/officeDocument/2006/relationships/image" Target="../media/image42.png"/><Relationship Id="rId34" Type="http://schemas.openxmlformats.org/officeDocument/2006/relationships/image" Target="../media/image55.png"/><Relationship Id="rId7" Type="http://schemas.openxmlformats.org/officeDocument/2006/relationships/image" Target="../media/image32.png"/><Relationship Id="rId12" Type="http://schemas.openxmlformats.org/officeDocument/2006/relationships/image" Target="../media/image17.png"/><Relationship Id="rId17" Type="http://schemas.openxmlformats.org/officeDocument/2006/relationships/image" Target="../media/image38.png"/><Relationship Id="rId25" Type="http://schemas.openxmlformats.org/officeDocument/2006/relationships/image" Target="../media/image46.png"/><Relationship Id="rId33" Type="http://schemas.openxmlformats.org/officeDocument/2006/relationships/image" Target="../media/image54.png"/><Relationship Id="rId38" Type="http://schemas.openxmlformats.org/officeDocument/2006/relationships/image" Target="../media/image59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27.png"/><Relationship Id="rId20" Type="http://schemas.openxmlformats.org/officeDocument/2006/relationships/image" Target="../media/image41.png"/><Relationship Id="rId29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6.png"/><Relationship Id="rId24" Type="http://schemas.openxmlformats.org/officeDocument/2006/relationships/image" Target="../media/image45.png"/><Relationship Id="rId32" Type="http://schemas.openxmlformats.org/officeDocument/2006/relationships/image" Target="../media/image53.png"/><Relationship Id="rId37" Type="http://schemas.openxmlformats.org/officeDocument/2006/relationships/image" Target="../media/image58.png"/><Relationship Id="rId5" Type="http://schemas.openxmlformats.org/officeDocument/2006/relationships/image" Target="../media/image31.png"/><Relationship Id="rId15" Type="http://schemas.openxmlformats.org/officeDocument/2006/relationships/image" Target="../media/image16.png"/><Relationship Id="rId23" Type="http://schemas.openxmlformats.org/officeDocument/2006/relationships/image" Target="../media/image44.png"/><Relationship Id="rId28" Type="http://schemas.openxmlformats.org/officeDocument/2006/relationships/image" Target="../media/image49.png"/><Relationship Id="rId36" Type="http://schemas.openxmlformats.org/officeDocument/2006/relationships/image" Target="../media/image57.png"/><Relationship Id="rId10" Type="http://schemas.openxmlformats.org/officeDocument/2006/relationships/image" Target="../media/image35.png"/><Relationship Id="rId19" Type="http://schemas.openxmlformats.org/officeDocument/2006/relationships/image" Target="../media/image40.png"/><Relationship Id="rId31" Type="http://schemas.openxmlformats.org/officeDocument/2006/relationships/image" Target="../media/image52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Relationship Id="rId14" Type="http://schemas.openxmlformats.org/officeDocument/2006/relationships/image" Target="../media/image37.png"/><Relationship Id="rId22" Type="http://schemas.openxmlformats.org/officeDocument/2006/relationships/image" Target="../media/image43.png"/><Relationship Id="rId27" Type="http://schemas.openxmlformats.org/officeDocument/2006/relationships/image" Target="../media/image48.png"/><Relationship Id="rId30" Type="http://schemas.openxmlformats.org/officeDocument/2006/relationships/image" Target="../media/image51.png"/><Relationship Id="rId35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86124/contributions/1638493/attachments/530936/732153/2013-12-05-Nagamiya-Sasaki-Judo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86124/contributions/1638493/attachments/530936/732153/2013-12-05-Nagamiya-Sasaki-Judo.pdf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mek.oszk.hu/03100/03192/03192.pdf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mek.oszk.hu/03100/03192/03192.pdf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mek.oszk.hu/03100/03192/03192.pdf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yofbodhi.org/bodhidharma-teachings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ayofbodhi.org/bodhidharma-lifestory/" TargetMode="Externa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mek.oszk.hu/03100/03192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86124/contributions/1638493/attachments/530936/732153/2013-12-05-Nagamiya-Sasaki-Judo.pdf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86124/contributions/1638493/attachments/530936/732153/2013-12-05-Nagamiya-Sasaki-Judo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86124/contributions/1638493/attachments/530936/732153/2013-12-05-Nagamiya-Sasaki-Judo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717/contributions/1320974/attachments/44127/63544/Merfoldkovek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8"/>
          <p:cNvSpPr txBox="1">
            <a:spLocks noChangeArrowheads="1"/>
          </p:cNvSpPr>
          <p:nvPr/>
        </p:nvSpPr>
        <p:spPr bwMode="auto">
          <a:xfrm>
            <a:off x="0" y="0"/>
            <a:ext cx="9144000" cy="1355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6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6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Sasaki</a:t>
            </a:r>
            <a:r>
              <a:rPr lang="hu-HU" sz="36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36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kichisaburo</a:t>
            </a:r>
            <a:r>
              <a:rPr lang="hu-HU" sz="36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: </a:t>
            </a:r>
            <a:r>
              <a:rPr lang="hu-HU" sz="36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Djudo</a:t>
            </a:r>
            <a:endParaRPr lang="hu-HU" sz="3600" b="1" kern="0" cap="all" dirty="0" smtClean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0" y="1628800"/>
            <a:ext cx="9144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hu-HU" sz="2000" dirty="0" smtClean="0">
                <a:latin typeface="+mn-lt"/>
                <a:cs typeface="Arial" pitchFamily="34" charset="0"/>
              </a:rPr>
              <a:t>Csörgő Tamás</a:t>
            </a:r>
          </a:p>
          <a:p>
            <a:pPr algn="ctr">
              <a:defRPr/>
            </a:pPr>
            <a:r>
              <a:rPr lang="hu-HU" sz="2000" dirty="0" smtClean="0">
                <a:latin typeface="+mn-lt"/>
                <a:cs typeface="Arial" pitchFamily="34" charset="0"/>
              </a:rPr>
              <a:t>Tudás Körei Egyesület</a:t>
            </a:r>
          </a:p>
          <a:p>
            <a:pPr algn="ctr">
              <a:defRPr/>
            </a:pPr>
            <a:r>
              <a:rPr lang="hu-HU" sz="2000" dirty="0" smtClean="0">
                <a:latin typeface="+mn-lt"/>
                <a:cs typeface="Arial" pitchFamily="34" charset="0"/>
              </a:rPr>
              <a:t>MTA Wigner FK, Budapest és EKE KRC, Gyöngyös</a:t>
            </a:r>
            <a:r>
              <a:rPr lang="hu-HU" sz="1400" dirty="0" smtClean="0">
                <a:solidFill>
                  <a:srgbClr val="FFFF00"/>
                </a:solidFill>
                <a:latin typeface="+mn-lt"/>
              </a:rPr>
              <a:t> 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0" y="2892125"/>
            <a:ext cx="9144000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endParaRPr lang="hu-HU" sz="2000" dirty="0" smtClean="0">
              <a:latin typeface="+mn-lt"/>
              <a:cs typeface="Arial" pitchFamily="34" charset="0"/>
            </a:endParaRPr>
          </a:p>
          <a:p>
            <a:pPr algn="ctr">
              <a:defRPr/>
            </a:pPr>
            <a:r>
              <a:rPr lang="hu-HU" sz="2000" dirty="0" smtClean="0">
                <a:latin typeface="+mn-lt"/>
                <a:cs typeface="Arial" pitchFamily="34" charset="0"/>
              </a:rPr>
              <a:t>Dedikáció</a:t>
            </a:r>
          </a:p>
          <a:p>
            <a:pPr algn="ctr">
              <a:defRPr/>
            </a:pPr>
            <a:endParaRPr lang="hu-HU" sz="2000" dirty="0" smtClean="0">
              <a:latin typeface="+mn-lt"/>
              <a:cs typeface="Arial" pitchFamily="34" charset="0"/>
            </a:endParaRPr>
          </a:p>
          <a:p>
            <a:pPr algn="ctr">
              <a:defRPr/>
            </a:pPr>
            <a:r>
              <a:rPr lang="hu-HU" sz="2000" dirty="0" smtClean="0">
                <a:latin typeface="+mn-lt"/>
                <a:cs typeface="Arial" pitchFamily="34" charset="0"/>
              </a:rPr>
              <a:t>Kőrösi Csoma Sándor</a:t>
            </a:r>
          </a:p>
          <a:p>
            <a:pPr algn="ctr">
              <a:defRPr/>
            </a:pPr>
            <a:r>
              <a:rPr lang="hu-HU" sz="2000" dirty="0" err="1" smtClean="0">
                <a:latin typeface="+mn-lt"/>
                <a:cs typeface="Arial" pitchFamily="34" charset="0"/>
              </a:rPr>
              <a:t>Bodhidharma</a:t>
            </a:r>
            <a:endParaRPr lang="hu-HU" sz="2000" dirty="0" smtClean="0">
              <a:latin typeface="+mn-lt"/>
              <a:cs typeface="Arial" pitchFamily="34" charset="0"/>
            </a:endParaRPr>
          </a:p>
          <a:p>
            <a:pPr algn="ctr">
              <a:defRPr/>
            </a:pPr>
            <a:r>
              <a:rPr lang="hu-HU" sz="2000" dirty="0" err="1" smtClean="0">
                <a:latin typeface="+mn-lt"/>
                <a:cs typeface="Arial" pitchFamily="34" charset="0"/>
              </a:rPr>
              <a:t>Sasaki</a:t>
            </a:r>
            <a:r>
              <a:rPr lang="hu-HU" sz="2000" dirty="0" smtClean="0">
                <a:latin typeface="+mn-lt"/>
                <a:cs typeface="Arial" pitchFamily="34" charset="0"/>
              </a:rPr>
              <a:t> </a:t>
            </a:r>
            <a:r>
              <a:rPr lang="hu-HU" sz="2000" dirty="0" err="1" smtClean="0">
                <a:latin typeface="+mn-lt"/>
                <a:cs typeface="Arial" pitchFamily="34" charset="0"/>
              </a:rPr>
              <a:t>Kichisaburo</a:t>
            </a:r>
            <a:endParaRPr lang="hu-HU" sz="2000" dirty="0" smtClean="0">
              <a:latin typeface="+mn-lt"/>
              <a:cs typeface="Arial" pitchFamily="34" charset="0"/>
            </a:endParaRPr>
          </a:p>
          <a:p>
            <a:pPr algn="ctr">
              <a:defRPr/>
            </a:pPr>
            <a:endParaRPr lang="hu-HU" sz="2000" dirty="0" smtClean="0">
              <a:latin typeface="+mn-lt"/>
              <a:cs typeface="Arial" pitchFamily="34" charset="0"/>
            </a:endParaRPr>
          </a:p>
          <a:p>
            <a:pPr algn="ctr">
              <a:defRPr/>
            </a:pPr>
            <a:r>
              <a:rPr lang="hu-HU" sz="2000" dirty="0" smtClean="0">
                <a:latin typeface="+mn-lt"/>
                <a:cs typeface="Arial" pitchFamily="34" charset="0"/>
              </a:rPr>
              <a:t>Fizikusok az őseik és az ősanyag nyomában</a:t>
            </a:r>
          </a:p>
          <a:p>
            <a:pPr algn="ctr">
              <a:defRPr/>
            </a:pPr>
            <a:endParaRPr lang="hu-HU" sz="2000" dirty="0" smtClean="0">
              <a:latin typeface="+mn-lt"/>
              <a:cs typeface="Arial" pitchFamily="34" charset="0"/>
            </a:endParaRPr>
          </a:p>
          <a:p>
            <a:pPr algn="ctr">
              <a:defRPr/>
            </a:pPr>
            <a:r>
              <a:rPr lang="hu-HU" sz="2000" dirty="0" smtClean="0">
                <a:latin typeface="+mn-lt"/>
                <a:cs typeface="Arial" pitchFamily="34" charset="0"/>
              </a:rPr>
              <a:t>Felajánlás</a:t>
            </a:r>
          </a:p>
          <a:p>
            <a:pPr algn="ctr">
              <a:defRPr/>
            </a:pPr>
            <a:r>
              <a:rPr lang="hu-HU" sz="1400" dirty="0" smtClean="0">
                <a:solidFill>
                  <a:srgbClr val="FFFF00"/>
                </a:solidFill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8092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A NAGY BUMM tudományos </a:t>
            </a:r>
            <a:r>
              <a:rPr lang="hu-HU" sz="30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ALAPjai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</a:p>
        </p:txBody>
      </p:sp>
      <p:sp>
        <p:nvSpPr>
          <p:cNvPr id="10" name="Élőláb helye 3"/>
          <p:cNvSpPr>
            <a:spLocks noGrp="1"/>
          </p:cNvSpPr>
          <p:nvPr>
            <p:ph type="ftr" sz="quarter" idx="4294967295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  <p:sp>
        <p:nvSpPr>
          <p:cNvPr id="7" name="Szövegdoboz 6"/>
          <p:cNvSpPr txBox="1"/>
          <p:nvPr/>
        </p:nvSpPr>
        <p:spPr>
          <a:xfrm>
            <a:off x="395536" y="836712"/>
            <a:ext cx="8496944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hu-HU" sz="2400" b="1" dirty="0" smtClean="0">
                <a:latin typeface="Arial" pitchFamily="34" charset="0"/>
                <a:cs typeface="Arial" pitchFamily="34" charset="0"/>
              </a:rPr>
              <a:t>A kozmikus háttérsugárzás </a:t>
            </a:r>
          </a:p>
          <a:p>
            <a:pPr algn="ctr">
              <a:defRPr/>
            </a:pPr>
            <a:r>
              <a:rPr lang="hu-H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 Világegyetem homogén és </a:t>
            </a:r>
            <a:r>
              <a:rPr lang="hu-HU" sz="20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izotróp</a:t>
            </a:r>
            <a:endParaRPr lang="hu-HU" sz="2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hu-H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T = 2,7 K fekete-test </a:t>
            </a:r>
            <a:r>
              <a:rPr lang="hu-H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sugárzás</a:t>
            </a:r>
          </a:p>
          <a:p>
            <a:pPr algn="ctr">
              <a:defRPr/>
            </a:pPr>
            <a:r>
              <a:rPr lang="hu-HU" sz="20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Arno</a:t>
            </a:r>
            <a:r>
              <a:rPr lang="hu-H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u-HU" sz="20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Penzias</a:t>
            </a:r>
            <a:r>
              <a:rPr lang="hu-H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u-H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és Robert Wilson megfigyelése (1964)</a:t>
            </a:r>
          </a:p>
          <a:p>
            <a:pPr algn="ctr">
              <a:defRPr/>
            </a:pPr>
            <a:r>
              <a:rPr lang="hu-H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Fizikai Nobel-díj (1978)  </a:t>
            </a:r>
          </a:p>
          <a:p>
            <a:pPr algn="ctr">
              <a:defRPr/>
            </a:pPr>
            <a:endParaRPr lang="hu-HU" sz="20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hu-HU" sz="2400" b="1" dirty="0">
                <a:latin typeface="Arial" pitchFamily="34" charset="0"/>
                <a:cs typeface="Arial" pitchFamily="34" charset="0"/>
              </a:rPr>
              <a:t>A Hubble-törvény: v = H r</a:t>
            </a:r>
          </a:p>
          <a:p>
            <a:pPr algn="ctr">
              <a:defRPr/>
            </a:pPr>
            <a:r>
              <a:rPr lang="hu-H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hu-H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Albert </a:t>
            </a:r>
            <a:r>
              <a:rPr lang="hu-H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Einstein általános relativitás-elméletének következménye</a:t>
            </a:r>
          </a:p>
          <a:p>
            <a:pPr algn="ctr">
              <a:defRPr/>
            </a:pPr>
            <a:r>
              <a:rPr lang="hu-HU" sz="2000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GerogesLemaitre</a:t>
            </a:r>
            <a:r>
              <a:rPr lang="hu-HU" sz="20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u-H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(1927)</a:t>
            </a:r>
          </a:p>
          <a:p>
            <a:pPr algn="ctr">
              <a:defRPr/>
            </a:pPr>
            <a:r>
              <a:rPr lang="hu-HU" sz="2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Megfigyelése: Edwin Hubble (1929)</a:t>
            </a:r>
          </a:p>
          <a:p>
            <a:pPr algn="ctr">
              <a:defRPr/>
            </a:pPr>
            <a:endParaRPr lang="hu-HU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hu-HU" sz="2400" b="1" dirty="0" smtClean="0">
                <a:latin typeface="Arial" pitchFamily="34" charset="0"/>
                <a:cs typeface="Arial" pitchFamily="34" charset="0"/>
              </a:rPr>
              <a:t>A kozmikus elemgyakoriság</a:t>
            </a:r>
          </a:p>
          <a:p>
            <a:pPr algn="ctr">
              <a:defRPr/>
            </a:pPr>
            <a:endParaRPr lang="hu-HU" sz="2400" b="1" dirty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hu-HU" sz="2400" b="1" dirty="0" smtClean="0">
                <a:latin typeface="Arial" pitchFamily="34" charset="0"/>
                <a:cs typeface="Arial" pitchFamily="34" charset="0"/>
              </a:rPr>
              <a:t>Új eredmények</a:t>
            </a:r>
            <a:r>
              <a:rPr lang="hu-HU" sz="2400" dirty="0" smtClean="0">
                <a:latin typeface="Arial" pitchFamily="34" charset="0"/>
                <a:cs typeface="Arial" pitchFamily="34" charset="0"/>
              </a:rPr>
              <a:t>: az 1a típusú </a:t>
            </a:r>
            <a:r>
              <a:rPr lang="hu-HU" sz="2400" dirty="0" err="1" smtClean="0">
                <a:latin typeface="Arial" pitchFamily="34" charset="0"/>
                <a:cs typeface="Arial" pitchFamily="34" charset="0"/>
              </a:rPr>
              <a:t>szupernovák</a:t>
            </a:r>
            <a:r>
              <a:rPr lang="hu-H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2400" dirty="0" err="1" smtClean="0">
                <a:latin typeface="Arial" pitchFamily="34" charset="0"/>
                <a:cs typeface="Arial" pitchFamily="34" charset="0"/>
              </a:rPr>
              <a:t>vöröseltolódása</a:t>
            </a:r>
            <a:endParaRPr lang="hu-HU" sz="24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és a gyorsulva táguló Világegyetem</a:t>
            </a:r>
          </a:p>
          <a:p>
            <a:pPr algn="ctr">
              <a:defRPr/>
            </a:pPr>
            <a:r>
              <a:rPr lang="hu-HU" sz="2400" dirty="0" smtClean="0">
                <a:latin typeface="Arial" pitchFamily="34" charset="0"/>
                <a:cs typeface="Arial" pitchFamily="34" charset="0"/>
              </a:rPr>
              <a:t>és a 2011-es fizikai Nobel díj</a:t>
            </a:r>
          </a:p>
        </p:txBody>
      </p:sp>
    </p:spTree>
    <p:extLst>
      <p:ext uri="{BB962C8B-B14F-4D97-AF65-F5344CB8AC3E}">
        <p14:creationId xmlns:p14="http://schemas.microsoft.com/office/powerpoint/2010/main" val="24557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-3059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ATOMok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és az </a:t>
            </a:r>
            <a:r>
              <a:rPr lang="hu-HU" sz="30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atomMAG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SZERKEZETE</a:t>
            </a:r>
          </a:p>
        </p:txBody>
      </p:sp>
      <p:pic>
        <p:nvPicPr>
          <p:cNvPr id="1028" name="Picture 4" descr="http://phenix.elte.hu/figures/atomma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110" y="764704"/>
            <a:ext cx="7292290" cy="571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8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3" descr="C:\Users\tocraat\Desktop\aranyaran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1268413"/>
            <a:ext cx="4314825" cy="486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Szövegdoboz 8"/>
          <p:cNvSpPr txBox="1"/>
          <p:nvPr/>
        </p:nvSpPr>
        <p:spPr>
          <a:xfrm>
            <a:off x="5148065" y="1268760"/>
            <a:ext cx="3527624" cy="4847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defRPr/>
            </a:pPr>
            <a:r>
              <a:rPr lang="hu-HU" sz="1600" dirty="0" smtClean="0">
                <a:solidFill>
                  <a:srgbClr val="FFFF00"/>
                </a:solidFill>
              </a:rPr>
              <a:t>A RHIC Au+</a:t>
            </a:r>
            <a:r>
              <a:rPr lang="hu-HU" sz="1600" dirty="0" err="1" smtClean="0">
                <a:solidFill>
                  <a:srgbClr val="FFFF00"/>
                </a:solidFill>
              </a:rPr>
              <a:t>Au</a:t>
            </a:r>
            <a:r>
              <a:rPr lang="hu-HU" sz="1600" dirty="0" smtClean="0">
                <a:solidFill>
                  <a:srgbClr val="FFFF00"/>
                </a:solidFill>
              </a:rPr>
              <a:t> ütközéseinek elméleti leírása. Nagy energiás nehézion-ütközésekben erősen kölcsönható </a:t>
            </a:r>
            <a:r>
              <a:rPr lang="hu-HU" sz="1600" dirty="0" err="1" smtClean="0">
                <a:solidFill>
                  <a:srgbClr val="DD137B"/>
                </a:solidFill>
              </a:rPr>
              <a:t>kvark-gluon</a:t>
            </a:r>
            <a:r>
              <a:rPr lang="hu-HU" sz="1600" dirty="0" smtClean="0">
                <a:solidFill>
                  <a:srgbClr val="DD137B"/>
                </a:solidFill>
              </a:rPr>
              <a:t> plazma</a:t>
            </a:r>
            <a:r>
              <a:rPr lang="hu-HU" sz="1600" dirty="0" smtClean="0"/>
              <a:t> jön létre, </a:t>
            </a:r>
            <a:r>
              <a:rPr lang="hu-HU" sz="1600" dirty="0" err="1" smtClean="0"/>
              <a:t>megle-</a:t>
            </a:r>
            <a:r>
              <a:rPr lang="hu-HU" sz="1600" dirty="0" smtClean="0"/>
              <a:t> </a:t>
            </a:r>
            <a:r>
              <a:rPr lang="hu-HU" sz="1600" dirty="0" err="1" smtClean="0"/>
              <a:t>pő</a:t>
            </a:r>
            <a:r>
              <a:rPr lang="hu-HU" sz="1600" dirty="0" smtClean="0"/>
              <a:t> tulajdonságokkal: a kvarkok töké- </a:t>
            </a:r>
            <a:r>
              <a:rPr lang="hu-HU" sz="1600" dirty="0" err="1" smtClean="0"/>
              <a:t>letes</a:t>
            </a:r>
            <a:r>
              <a:rPr lang="hu-HU" sz="1600" dirty="0" smtClean="0"/>
              <a:t> folyadékának tulajdonságait az USA Relativisztikus Nehézion </a:t>
            </a:r>
            <a:r>
              <a:rPr lang="hu-HU" sz="1600" dirty="0" err="1" smtClean="0"/>
              <a:t>Ütköz-tető</a:t>
            </a:r>
            <a:r>
              <a:rPr lang="hu-HU" sz="1600" dirty="0" smtClean="0"/>
              <a:t> (RHIC) gyorsítójának kísérletei tárták fel a </a:t>
            </a:r>
            <a:r>
              <a:rPr lang="hu-HU" sz="1600" dirty="0" err="1" smtClean="0"/>
              <a:t>Brookhaveni</a:t>
            </a:r>
            <a:r>
              <a:rPr lang="hu-HU" sz="1600" dirty="0" smtClean="0"/>
              <a:t> Nemzeti </a:t>
            </a:r>
            <a:r>
              <a:rPr lang="hu-HU" sz="1600" dirty="0" err="1" smtClean="0"/>
              <a:t>La-boratóriumban</a:t>
            </a:r>
            <a:r>
              <a:rPr lang="hu-HU" sz="1600" dirty="0" smtClean="0"/>
              <a:t>. </a:t>
            </a:r>
            <a:r>
              <a:rPr lang="hu-HU" sz="1600" dirty="0"/>
              <a:t>A</a:t>
            </a:r>
            <a:r>
              <a:rPr lang="hu-HU" sz="1600" dirty="0" smtClean="0"/>
              <a:t>z  eredményeket megerősítették, és további részletek-kel gazdagították a CERN LHC  ALICE, ATLAS és  CMS kísérletei.</a:t>
            </a:r>
            <a:r>
              <a:rPr lang="hu-HU" sz="1600" dirty="0" smtClean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hu-HU" sz="16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17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A KIS BUMMOK ÉS A KVARKANYAG </a:t>
            </a:r>
          </a:p>
        </p:txBody>
      </p:sp>
      <p:sp>
        <p:nvSpPr>
          <p:cNvPr id="7" name="Élőláb helye 3"/>
          <p:cNvSpPr>
            <a:spLocks noGrp="1"/>
          </p:cNvSpPr>
          <p:nvPr>
            <p:ph type="ftr" sz="quarter" idx="4294967295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smtClean="0"/>
              <a:t>Csörgő 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48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 txBox="1">
            <a:spLocks noGrp="1"/>
          </p:cNvSpPr>
          <p:nvPr>
            <p:ph type="title" idx="4294967295"/>
          </p:nvPr>
        </p:nvSpPr>
        <p:spPr>
          <a:xfrm>
            <a:off x="0" y="44624"/>
            <a:ext cx="9144000" cy="554725"/>
          </a:xfrm>
        </p:spPr>
        <p:txBody>
          <a:bodyPr wrap="square" lIns="92160" tIns="46080" rIns="92160" bIns="46080" anchor="b" anchorCtr="0">
            <a:spAutoFit/>
          </a:bodyPr>
          <a:lstStyle>
            <a:defPPr lvl="0">
              <a:buClr>
                <a:srgbClr val="000000"/>
              </a:buClr>
              <a:buSzPct val="100000"/>
              <a:buFont typeface="Times New Roman" pitchFamily="18"/>
              <a:buNone/>
            </a:defPPr>
            <a:lvl1pPr lvl="0">
              <a:buClr>
                <a:srgbClr val="000000"/>
              </a:buClr>
              <a:buSzPct val="100000"/>
              <a:buFont typeface="Times New Roman" pitchFamily="18"/>
              <a:buChar char="•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hu-HU" sz="3000" cap="all" dirty="0"/>
              <a:t>Várakozás 2000 körül</a:t>
            </a:r>
          </a:p>
        </p:txBody>
      </p:sp>
      <p:sp>
        <p:nvSpPr>
          <p:cNvPr id="3" name="Szöveg helye 2"/>
          <p:cNvSpPr txBox="1">
            <a:spLocks noGrp="1"/>
          </p:cNvSpPr>
          <p:nvPr>
            <p:ph type="body" idx="4294967295"/>
          </p:nvPr>
        </p:nvSpPr>
        <p:spPr>
          <a:xfrm>
            <a:off x="539280" y="907919"/>
            <a:ext cx="7543799" cy="5365800"/>
          </a:xfrm>
        </p:spPr>
        <p:txBody>
          <a:bodyPr/>
          <a:lstStyle>
            <a:defPPr marL="342720" marR="0" lvl="0" indent="-342720" algn="l" rtl="0" hangingPunct="1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2"/>
                <a:cs typeface="Arial" pitchFamily="2"/>
              </a:defRPr>
            </a:defPPr>
            <a:lvl1pPr marL="342720" marR="0" lvl="0" indent="-342720" algn="l" rtl="0" hangingPunct="1">
              <a:lnSpc>
                <a:spcPct val="100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hu-HU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Verdana" pitchFamily="34"/>
                <a:ea typeface="Arial" pitchFamily="2"/>
                <a:cs typeface="Arial" pitchFamily="2"/>
              </a:defRPr>
            </a:lvl1pPr>
            <a:lvl2pPr marL="742680" marR="0" lvl="1" indent="-28548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898200" algn="l"/>
                <a:tab pos="1347480" algn="l"/>
                <a:tab pos="1796760" algn="l"/>
                <a:tab pos="2246040" algn="l"/>
                <a:tab pos="2694960" algn="l"/>
                <a:tab pos="3144240" algn="l"/>
                <a:tab pos="3593520" algn="l"/>
                <a:tab pos="4042800" algn="l"/>
                <a:tab pos="4492080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59" algn="l"/>
                <a:tab pos="7637040" algn="l"/>
                <a:tab pos="8086320" algn="l"/>
                <a:tab pos="8535600" algn="l"/>
                <a:tab pos="8984880" algn="l"/>
                <a:tab pos="9434160" algn="l"/>
              </a:tabLst>
              <a:defRPr lang="hu-HU" sz="2000" b="1" i="0" u="none" strike="noStrike" baseline="0">
                <a:ln>
                  <a:noFill/>
                </a:ln>
                <a:solidFill>
                  <a:srgbClr val="FFFF0D"/>
                </a:solidFill>
                <a:latin typeface="Verdana" pitchFamily="34"/>
                <a:ea typeface="Arial" pitchFamily="2"/>
                <a:cs typeface="Arial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44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47480" algn="l"/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19" algn="l"/>
                <a:tab pos="7637400" algn="l"/>
                <a:tab pos="8086679" algn="l"/>
                <a:tab pos="8535960" algn="l"/>
                <a:tab pos="8985240" algn="l"/>
                <a:tab pos="9434160" algn="l"/>
                <a:tab pos="9883440" algn="l"/>
              </a:tabLst>
              <a:defRPr lang="hu-HU" sz="1800" b="1" i="0" u="none" strike="noStrike" baseline="0">
                <a:ln>
                  <a:noFill/>
                </a:ln>
                <a:solidFill>
                  <a:srgbClr val="FFCC66"/>
                </a:solidFill>
                <a:latin typeface="Verdana" pitchFamily="34"/>
                <a:ea typeface="Arial" pitchFamily="2"/>
                <a:cs typeface="Arial" pitchFamily="2"/>
              </a:defRPr>
            </a:lvl3pPr>
            <a:lvl4pPr marL="1600199" marR="0" lvl="3" indent="-228600" algn="l" rtl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59" algn="l"/>
                <a:tab pos="8985240" algn="l"/>
                <a:tab pos="9434160" algn="l"/>
                <a:tab pos="9883440" algn="l"/>
                <a:tab pos="1033272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00"/>
                </a:solidFill>
                <a:latin typeface="Verdana" pitchFamily="34"/>
                <a:ea typeface="Arial" pitchFamily="2"/>
                <a:cs typeface="Arial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2"/>
                <a:cs typeface="Arial" pitchFamily="2"/>
              </a:defRPr>
            </a:lvl5pPr>
            <a:lvl6pPr marL="2057400" marR="0" lvl="5" indent="-228600" algn="l" rtl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2"/>
                <a:cs typeface="Arial" pitchFamily="2"/>
              </a:defRPr>
            </a:lvl6pPr>
            <a:lvl7pPr marL="2057400" marR="0" lvl="6" indent="-228600" algn="l" rtl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2"/>
                <a:cs typeface="Arial" pitchFamily="2"/>
              </a:defRPr>
            </a:lvl7pPr>
            <a:lvl8pPr marL="2057400" marR="0" lvl="7" indent="-228600" algn="l" rtl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2"/>
                <a:cs typeface="Arial" pitchFamily="2"/>
              </a:defRPr>
            </a:lvl8pPr>
            <a:lvl9pPr marL="2057400" marR="0" lvl="8" indent="-228600" algn="l" rtl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hu-HU" sz="1600" b="1" i="0" u="none" strike="noStrike" baseline="0">
                <a:ln>
                  <a:noFill/>
                </a:ln>
                <a:solidFill>
                  <a:srgbClr val="FF66CC"/>
                </a:solidFill>
                <a:latin typeface="Verdana" pitchFamily="34"/>
                <a:ea typeface="Arial" pitchFamily="2"/>
                <a:cs typeface="Arial" pitchFamily="2"/>
              </a:defRPr>
            </a:lvl9pPr>
          </a:lstStyle>
          <a:p>
            <a:endParaRPr lang="hu-HU"/>
          </a:p>
        </p:txBody>
      </p:sp>
      <p:sp>
        <p:nvSpPr>
          <p:cNvPr id="4" name="Szabadkézi sokszög 3"/>
          <p:cNvSpPr/>
          <p:nvPr/>
        </p:nvSpPr>
        <p:spPr>
          <a:xfrm>
            <a:off x="685799" y="5842079"/>
            <a:ext cx="8458200" cy="101591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6800" rIns="90000" bIns="468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/>
            </a:pPr>
            <a:r>
              <a:rPr lang="en-US" sz="2400" b="1">
                <a:solidFill>
                  <a:srgbClr val="0000FF"/>
                </a:solidFill>
                <a:latin typeface="Arial" pitchFamily="18"/>
                <a:ea typeface="Arial Unicode MS" pitchFamily="2"/>
                <a:cs typeface="Tahoma" pitchFamily="2"/>
              </a:rPr>
              <a:t>As encoded in the Nuclear Physics Wall Chart,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/>
            </a:pPr>
            <a:r>
              <a:rPr lang="en-US" sz="2400" b="1">
                <a:solidFill>
                  <a:srgbClr val="CCCCFF"/>
                </a:solidFill>
                <a:latin typeface="Arial" pitchFamily="18"/>
                <a:ea typeface="Arial Unicode MS" pitchFamily="2"/>
                <a:cs typeface="Tahoma" pitchFamily="2"/>
                <a:hlinkClick r:id="rId3"/>
              </a:rPr>
              <a:t>http://www.lbl.gov/abc/wallchart/</a:t>
            </a:r>
          </a:p>
        </p:txBody>
      </p:sp>
      <p:pic>
        <p:nvPicPr>
          <p:cNvPr id="5" name="Kép 4">
            <a:hlinkClick r:id="rId4"/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l="20571" t="4199" r="20581" b="28015"/>
          <a:stretch>
            <a:fillRect/>
          </a:stretch>
        </p:blipFill>
        <p:spPr>
          <a:xfrm>
            <a:off x="0" y="673200"/>
            <a:ext cx="8915399" cy="610847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Kép 5">
            <a:hlinkClick r:id="rId6"/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 l="2036" t="28405" r="60335" b="13095"/>
          <a:stretch>
            <a:fillRect/>
          </a:stretch>
        </p:blipFill>
        <p:spPr>
          <a:xfrm>
            <a:off x="600120" y="696960"/>
            <a:ext cx="8163000" cy="6084719"/>
          </a:xfrm>
          <a:prstGeom prst="rect">
            <a:avLst/>
          </a:prstGeom>
          <a:noFill/>
          <a:ln w="76320">
            <a:solidFill>
              <a:srgbClr val="FFFFFF"/>
            </a:solidFill>
            <a:prstDash val="solid"/>
            <a:miter/>
          </a:ln>
        </p:spPr>
      </p:pic>
      <p:sp>
        <p:nvSpPr>
          <p:cNvPr id="7" name="Szabadkézi sokszög 6"/>
          <p:cNvSpPr/>
          <p:nvPr/>
        </p:nvSpPr>
        <p:spPr>
          <a:xfrm>
            <a:off x="4599720" y="1064159"/>
            <a:ext cx="3886200" cy="1922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99">
              <a:alpha val="46000"/>
            </a:srgbClr>
          </a:solidFill>
          <a:ln>
            <a:noFill/>
            <a:prstDash val="solid"/>
          </a:ln>
        </p:spPr>
        <p:txBody>
          <a:bodyPr vert="horz" wrap="square" lIns="90000" tIns="46800" rIns="90000" bIns="46800" anchor="ctr" anchorCtr="0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None/>
              <a:tabLst/>
            </a:pPr>
            <a:r>
              <a:rPr lang="hu-HU" sz="2400" b="1">
                <a:solidFill>
                  <a:srgbClr val="0000FF"/>
                </a:solidFill>
                <a:latin typeface="Arial" pitchFamily="18"/>
                <a:ea typeface="Arial Unicode MS" pitchFamily="2"/>
                <a:cs typeface="Tahoma" pitchFamily="2"/>
              </a:rPr>
              <a:t>A RHIC ütközéseiben létrejöhet egy gázszerű kvark-gluon plazma állapot, szabad kvarkokkal és gluonokkal</a:t>
            </a:r>
          </a:p>
        </p:txBody>
      </p:sp>
      <p:sp>
        <p:nvSpPr>
          <p:cNvPr id="8" name="Szabadkézi sokszög 7"/>
          <p:cNvSpPr/>
          <p:nvPr/>
        </p:nvSpPr>
        <p:spPr>
          <a:xfrm>
            <a:off x="3347640" y="2286000"/>
            <a:ext cx="1761839" cy="7596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4895" h="212" fill="none">
                <a:moveTo>
                  <a:pt x="4895" y="0"/>
                </a:moveTo>
                <a:lnTo>
                  <a:pt x="0" y="212"/>
                </a:lnTo>
              </a:path>
            </a:pathLst>
          </a:custGeom>
          <a:noFill/>
          <a:ln w="63360">
            <a:solidFill>
              <a:srgbClr val="0000FF"/>
            </a:solidFill>
            <a:prstDash val="solid"/>
            <a:miter/>
            <a:tailEnd type="arrow"/>
          </a:ln>
        </p:spPr>
        <p:txBody>
          <a:bodyPr vert="horz" wrap="square" lIns="90000" tIns="46800" rIns="90000" bIns="46800" anchor="t" anchorCtr="0" compatLnSpc="0"/>
          <a:lstStyle/>
          <a:p>
            <a:pPr lvl="0" rtl="0" hangingPunct="0">
              <a:buNone/>
              <a:tabLst/>
            </a:pPr>
            <a:endParaRPr lang="hu-HU" sz="2400">
              <a:latin typeface="Times New Roman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9090644"/>
      </p:ext>
    </p:extLst>
  </p:cSld>
  <p:clrMapOvr>
    <a:masterClrMapping/>
  </p:clrMapOvr>
  <p:transition spd="med" advTm="6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Class="path" accel="500" decel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87 -0.29873 C 0.04982 -0.17457 -0.00104 -0.05041 -0.02136 -0.00046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313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ÉLŐ KAPCSOLAT a </a:t>
            </a:r>
            <a:r>
              <a:rPr lang="hu-HU" sz="30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RHIc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fizikájával</a:t>
            </a:r>
          </a:p>
        </p:txBody>
      </p:sp>
      <p:sp>
        <p:nvSpPr>
          <p:cNvPr id="12" name="Tartalom helye 2"/>
          <p:cNvSpPr>
            <a:spLocks noGrp="1"/>
          </p:cNvSpPr>
          <p:nvPr>
            <p:ph idx="1"/>
          </p:nvPr>
        </p:nvSpPr>
        <p:spPr>
          <a:xfrm>
            <a:off x="179512" y="5772422"/>
            <a:ext cx="8964488" cy="752922"/>
          </a:xfrm>
        </p:spPr>
        <p:txBody>
          <a:bodyPr/>
          <a:lstStyle/>
          <a:p>
            <a:pPr algn="ctr" eaLnBrk="1" hangingPunct="1">
              <a:defRPr/>
            </a:pPr>
            <a:r>
              <a:rPr lang="hu-HU" sz="1400" dirty="0" smtClean="0"/>
              <a:t>Magyarok Amerikában, forró nyomon az Ősanyag nyomában </a:t>
            </a:r>
          </a:p>
          <a:p>
            <a:pPr algn="ctr" eaLnBrk="1" hangingPunct="1">
              <a:defRPr/>
            </a:pPr>
            <a:r>
              <a:rPr lang="hu-HU" sz="1400" dirty="0" smtClean="0"/>
              <a:t> </a:t>
            </a:r>
            <a:r>
              <a:rPr lang="hu-HU" sz="1400" dirty="0" err="1" smtClean="0"/>
              <a:t>Cs.T</a:t>
            </a:r>
            <a:r>
              <a:rPr lang="hu-HU" sz="1400" dirty="0" smtClean="0"/>
              <a:t>., Novák Tamás (PHENIX), + Kőfaragó M, Nagy M,  </a:t>
            </a:r>
            <a:r>
              <a:rPr lang="hu-HU" sz="1400" dirty="0" err="1" smtClean="0"/>
              <a:t>Vargyas</a:t>
            </a:r>
            <a:r>
              <a:rPr lang="hu-HU" sz="1400" dirty="0" smtClean="0"/>
              <a:t> </a:t>
            </a:r>
            <a:r>
              <a:rPr lang="hu-HU" sz="1400" dirty="0" err="1" smtClean="0"/>
              <a:t>M</a:t>
            </a:r>
            <a:r>
              <a:rPr lang="hu-HU" sz="1400" dirty="0" smtClean="0"/>
              <a:t> a </a:t>
            </a:r>
            <a:r>
              <a:rPr lang="hu-HU" sz="1400" dirty="0" err="1" smtClean="0"/>
              <a:t>PHENIXben</a:t>
            </a:r>
            <a:endParaRPr lang="hu-HU" sz="1400" dirty="0" smtClean="0"/>
          </a:p>
          <a:p>
            <a:pPr algn="ctr" eaLnBrk="1" hangingPunct="1">
              <a:defRPr/>
            </a:pPr>
            <a:r>
              <a:rPr lang="hu-HU" sz="1400" dirty="0"/>
              <a:t>http://www.otka.hu/otka-magazin/a-honap-kutatoja/2013-januar</a:t>
            </a:r>
            <a:endParaRPr lang="hu-HU" sz="1400" dirty="0" smtClean="0"/>
          </a:p>
          <a:p>
            <a:pPr algn="ctr" eaLnBrk="1" hangingPunct="1">
              <a:defRPr/>
            </a:pPr>
            <a:endParaRPr lang="hu-HU" sz="1600" dirty="0" smtClean="0"/>
          </a:p>
        </p:txBody>
      </p:sp>
      <p:sp>
        <p:nvSpPr>
          <p:cNvPr id="2" name="AutoShape 2" descr="https://mail-attachment.googleusercontent.com/attachment/u/0/?ui=2&amp;ik=68bd6fa2f2&amp;view=att&amp;th=13c87df970326bdb&amp;attid=0.1&amp;disp=inline&amp;realattid=42c935c8ba599016_0.1&amp;safe=1&amp;zw&amp;saduie=AG9B_P_MV9SsPuAIOpt0HHIvZnQB&amp;sadet=1361537802774&amp;sads=J1UDcqOw4vbEAz3XxFJ5zizGe0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3" name="AutoShape 4" descr="https://mail-attachment.googleusercontent.com/attachment/u/0/?ui=2&amp;ik=68bd6fa2f2&amp;view=att&amp;th=13c87df970326bdb&amp;attid=0.1&amp;disp=inline&amp;realattid=42c935c8ba599016_0.1&amp;safe=1&amp;zw&amp;saduie=AG9B_P_MV9SsPuAIOpt0HHIvZnQB&amp;sadet=1361537802774&amp;sads=J1UDcqOw4vbEAz3XxFJ5zizGe0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08" y="901700"/>
            <a:ext cx="5100692" cy="490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689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313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ÉLŐ KAPCSOLAT a </a:t>
            </a:r>
            <a:r>
              <a:rPr lang="hu-HU" sz="3000" b="1" kern="0" cap="all" dirty="0" err="1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RHIc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fizikájával</a:t>
            </a:r>
          </a:p>
        </p:txBody>
      </p:sp>
      <p:sp>
        <p:nvSpPr>
          <p:cNvPr id="12" name="Tartalom helye 2"/>
          <p:cNvSpPr>
            <a:spLocks noGrp="1"/>
          </p:cNvSpPr>
          <p:nvPr>
            <p:ph idx="1"/>
          </p:nvPr>
        </p:nvSpPr>
        <p:spPr>
          <a:xfrm>
            <a:off x="179512" y="5772422"/>
            <a:ext cx="8964488" cy="752922"/>
          </a:xfrm>
        </p:spPr>
        <p:txBody>
          <a:bodyPr/>
          <a:lstStyle/>
          <a:p>
            <a:pPr algn="ctr" eaLnBrk="1" hangingPunct="1">
              <a:defRPr/>
            </a:pPr>
            <a:r>
              <a:rPr lang="hu-HU" sz="1400" dirty="0" smtClean="0"/>
              <a:t>Magyarok Amerikában, forró nyomon az Ősanyag nyomában </a:t>
            </a:r>
          </a:p>
          <a:p>
            <a:pPr algn="ctr" eaLnBrk="1" hangingPunct="1">
              <a:defRPr/>
            </a:pPr>
            <a:r>
              <a:rPr lang="hu-HU" sz="1400" dirty="0" smtClean="0"/>
              <a:t> </a:t>
            </a:r>
            <a:r>
              <a:rPr lang="hu-HU" sz="1400" dirty="0" err="1" smtClean="0"/>
              <a:t>Cs.T</a:t>
            </a:r>
            <a:r>
              <a:rPr lang="hu-HU" sz="1400" dirty="0" smtClean="0"/>
              <a:t>., Novák Tamás (PHENIX), + Kőfaragó M, Nagy M,  </a:t>
            </a:r>
            <a:r>
              <a:rPr lang="hu-HU" sz="1400" dirty="0" err="1" smtClean="0"/>
              <a:t>Vargyas</a:t>
            </a:r>
            <a:r>
              <a:rPr lang="hu-HU" sz="1400" dirty="0" smtClean="0"/>
              <a:t> </a:t>
            </a:r>
            <a:r>
              <a:rPr lang="hu-HU" sz="1400" dirty="0" err="1" smtClean="0"/>
              <a:t>M</a:t>
            </a:r>
            <a:r>
              <a:rPr lang="hu-HU" sz="1400" dirty="0" smtClean="0"/>
              <a:t> a </a:t>
            </a:r>
            <a:r>
              <a:rPr lang="hu-HU" sz="1400" dirty="0" err="1" smtClean="0"/>
              <a:t>PHENIXben</a:t>
            </a:r>
            <a:endParaRPr lang="hu-HU" sz="1400" dirty="0" smtClean="0"/>
          </a:p>
          <a:p>
            <a:pPr algn="ctr" eaLnBrk="1" hangingPunct="1">
              <a:defRPr/>
            </a:pPr>
            <a:r>
              <a:rPr lang="hu-HU" sz="1400" dirty="0"/>
              <a:t>http://www.otka.hu/otka-magazin/a-honap-kutatoja/2013-januar</a:t>
            </a:r>
            <a:endParaRPr lang="hu-HU" sz="1400" dirty="0" smtClean="0"/>
          </a:p>
          <a:p>
            <a:pPr algn="ctr" eaLnBrk="1" hangingPunct="1">
              <a:defRPr/>
            </a:pPr>
            <a:endParaRPr lang="hu-HU" sz="1600" dirty="0" smtClean="0"/>
          </a:p>
        </p:txBody>
      </p:sp>
      <p:sp>
        <p:nvSpPr>
          <p:cNvPr id="2" name="AutoShape 2" descr="https://mail-attachment.googleusercontent.com/attachment/u/0/?ui=2&amp;ik=68bd6fa2f2&amp;view=att&amp;th=13c87df970326bdb&amp;attid=0.1&amp;disp=inline&amp;realattid=42c935c8ba599016_0.1&amp;safe=1&amp;zw&amp;saduie=AG9B_P_MV9SsPuAIOpt0HHIvZnQB&amp;sadet=1361537802774&amp;sads=J1UDcqOw4vbEAz3XxFJ5zizGe0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3" name="AutoShape 4" descr="https://mail-attachment.googleusercontent.com/attachment/u/0/?ui=2&amp;ik=68bd6fa2f2&amp;view=att&amp;th=13c87df970326bdb&amp;attid=0.1&amp;disp=inline&amp;realattid=42c935c8ba599016_0.1&amp;safe=1&amp;zw&amp;saduie=AG9B_P_MV9SsPuAIOpt0HHIvZnQB&amp;sadet=1361537802774&amp;sads=J1UDcqOw4vbEAz3XxFJ5zizGe0c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5" name="Kép 4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08" y="901700"/>
            <a:ext cx="5100692" cy="490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86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églalap 28"/>
          <p:cNvSpPr/>
          <p:nvPr/>
        </p:nvSpPr>
        <p:spPr>
          <a:xfrm>
            <a:off x="323527" y="908720"/>
            <a:ext cx="5040561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8" name="Picture 2" descr="http://upload.wikimedia.org/wikipedia/commons/thumb/0/00/Standard_Model_of_Elementary_Particles.svg/500px-Standard_Model_of_Elementary_Particles.svg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2" y="908720"/>
            <a:ext cx="5248986" cy="502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u_blu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1700213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s_gree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2275" y="2708275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9" name="Picture 5" descr="d_re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0113" y="2708275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1" name="Picture 7" descr="electro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01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2" name="Picture 8" descr="muon neutrin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637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3" name="Picture 9" descr="mu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637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8" name="Picture 14" descr="antimuo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76628" y="4292600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0" name="Picture 16" descr="muon antineutrin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24128" y="2781300"/>
            <a:ext cx="6492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1" name="Picture 17" descr="positron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099176" y="2924175"/>
            <a:ext cx="649288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2" name="Picture 18" descr="electron anitneutrin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70686" y="4005263"/>
            <a:ext cx="617538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0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28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 </a:t>
            </a:r>
            <a:r>
              <a:rPr lang="hu-HU" sz="2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ELEMI RÉSZECSKÉK</a:t>
            </a:r>
            <a:endParaRPr lang="hu-HU" sz="28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1" name="Rectangle 48"/>
          <p:cNvSpPr txBox="1">
            <a:spLocks noChangeArrowheads="1"/>
          </p:cNvSpPr>
          <p:nvPr/>
        </p:nvSpPr>
        <p:spPr bwMode="auto">
          <a:xfrm>
            <a:off x="4679950" y="6896"/>
            <a:ext cx="4500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28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2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- JÁTÉKOSAN</a:t>
            </a:r>
            <a:endParaRPr lang="hu-HU" sz="28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2" name="Picture 2" descr="au_r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492816" y="1664679"/>
            <a:ext cx="671472" cy="10076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Picture 11" descr="ad_gb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56309" y="1700808"/>
            <a:ext cx="672075" cy="100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4" name="Picture 8" descr="as_br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834701" y="4005064"/>
            <a:ext cx="697739" cy="10466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6" name="Szövegdoboz 25"/>
          <p:cNvSpPr txBox="1"/>
          <p:nvPr/>
        </p:nvSpPr>
        <p:spPr>
          <a:xfrm>
            <a:off x="6469944" y="3142709"/>
            <a:ext cx="1558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ANTI-</a:t>
            </a:r>
          </a:p>
          <a:p>
            <a:r>
              <a:rPr lang="hu-HU" sz="1600" dirty="0" smtClean="0"/>
              <a:t>RÉSZECSKÉK</a:t>
            </a:r>
            <a:endParaRPr lang="hu-HU" sz="1600" dirty="0"/>
          </a:p>
        </p:txBody>
      </p:sp>
      <p:sp>
        <p:nvSpPr>
          <p:cNvPr id="25" name="Élőláb helye 3"/>
          <p:cNvSpPr>
            <a:spLocks noGrp="1"/>
          </p:cNvSpPr>
          <p:nvPr>
            <p:ph type="ftr" sz="quarter" idx="4294967295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Csörgő 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446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églalap 28"/>
          <p:cNvSpPr/>
          <p:nvPr/>
        </p:nvSpPr>
        <p:spPr>
          <a:xfrm>
            <a:off x="323527" y="908720"/>
            <a:ext cx="5040561" cy="525658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8" name="Picture 2" descr="http://upload.wikimedia.org/wikipedia/commons/thumb/0/00/Standard_Model_of_Elementary_Particles.svg/500px-Standard_Model_of_Elementary_Particles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02" y="908720"/>
            <a:ext cx="5248986" cy="502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u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0113" y="1700213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s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2275" y="2708275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9" name="Picture 5" descr="d_re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0113" y="2708275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001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1" name="Picture 7" descr="electro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001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2" name="Picture 8" descr="muon neutrin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713" y="3860800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3" name="Picture 9" descr="muo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63713" y="4868863"/>
            <a:ext cx="647700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38" name="Picture 14" descr="antimuon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876628" y="4292600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0" name="Picture 16" descr="muon antineutrin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24128" y="2781300"/>
            <a:ext cx="6492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1" name="Picture 17" descr="positron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099176" y="2924175"/>
            <a:ext cx="649288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42" name="Picture 18" descr="electron anitneutrin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970686" y="4005263"/>
            <a:ext cx="617538" cy="92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0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hu-HU" sz="28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  </a:t>
            </a:r>
            <a:r>
              <a:rPr lang="hu-HU" sz="2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ELEMI RÉSZECSKÉK</a:t>
            </a:r>
            <a:endParaRPr lang="hu-HU" sz="28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21" name="Rectangle 48"/>
          <p:cNvSpPr txBox="1">
            <a:spLocks noChangeArrowheads="1"/>
          </p:cNvSpPr>
          <p:nvPr/>
        </p:nvSpPr>
        <p:spPr bwMode="auto">
          <a:xfrm>
            <a:off x="4679950" y="6896"/>
            <a:ext cx="45005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2800" b="1" kern="0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  <a:r>
              <a:rPr lang="hu-HU" sz="2800" b="1" kern="0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- JÁTÉKOSAN</a:t>
            </a:r>
            <a:endParaRPr lang="hu-HU" sz="2800" b="1" kern="0" dirty="0">
              <a:solidFill>
                <a:srgbClr val="FFFF00"/>
              </a:solidFill>
              <a:latin typeface="+mn-lt"/>
              <a:ea typeface="+mj-ea"/>
              <a:cs typeface="+mj-cs"/>
            </a:endParaRPr>
          </a:p>
        </p:txBody>
      </p:sp>
      <p:pic>
        <p:nvPicPr>
          <p:cNvPr id="22" name="Picture 2" descr="au_r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492816" y="1664679"/>
            <a:ext cx="671472" cy="10076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3" name="Picture 11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356309" y="1700808"/>
            <a:ext cx="672075" cy="1008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4" name="Picture 8" descr="as_br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34701" y="4005064"/>
            <a:ext cx="697739" cy="10466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6" name="Szövegdoboz 25"/>
          <p:cNvSpPr txBox="1"/>
          <p:nvPr/>
        </p:nvSpPr>
        <p:spPr>
          <a:xfrm>
            <a:off x="6469944" y="3142709"/>
            <a:ext cx="15584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ANTI-</a:t>
            </a:r>
          </a:p>
          <a:p>
            <a:r>
              <a:rPr lang="hu-HU" sz="1600" dirty="0" smtClean="0"/>
              <a:t>RÉSZECSKÉK</a:t>
            </a:r>
            <a:endParaRPr lang="hu-HU" sz="1600" dirty="0"/>
          </a:p>
        </p:txBody>
      </p:sp>
      <p:sp>
        <p:nvSpPr>
          <p:cNvPr id="25" name="Élőláb helye 3"/>
          <p:cNvSpPr>
            <a:spLocks noGrp="1"/>
          </p:cNvSpPr>
          <p:nvPr>
            <p:ph type="ftr" sz="quarter" idx="4294967295"/>
          </p:nvPr>
        </p:nvSpPr>
        <p:spPr>
          <a:xfrm>
            <a:off x="37653" y="6477000"/>
            <a:ext cx="4678363" cy="360363"/>
          </a:xfrm>
        </p:spPr>
        <p:txBody>
          <a:bodyPr/>
          <a:lstStyle/>
          <a:p>
            <a:pPr>
              <a:defRPr/>
            </a:pPr>
            <a:r>
              <a:rPr lang="hu-HU" dirty="0" smtClean="0"/>
              <a:t>Csörgő 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68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ím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19137"/>
          </a:xfrm>
        </p:spPr>
        <p:txBody>
          <a:bodyPr/>
          <a:lstStyle/>
          <a:p>
            <a:pPr algn="ctr" eaLnBrk="1" hangingPunct="1"/>
            <a:r>
              <a:rPr lang="hu-HU" sz="3000" dirty="0" smtClean="0"/>
              <a:t>KVARKANYAG - JÁTÉKOSAN</a:t>
            </a:r>
          </a:p>
        </p:txBody>
      </p:sp>
      <p:pic>
        <p:nvPicPr>
          <p:cNvPr id="160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1900" y="3789363"/>
            <a:ext cx="649288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1571625" y="131445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9283">
            <a:off x="2674938" y="2690813"/>
            <a:ext cx="60642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6626289">
            <a:off x="717551" y="4706937"/>
            <a:ext cx="67945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2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6225" y="4149725"/>
            <a:ext cx="5207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29025" y="1989138"/>
            <a:ext cx="1901825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28800" y="2492375"/>
            <a:ext cx="16795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7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84563" y="1916113"/>
            <a:ext cx="1185862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" name="Picture 1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523867">
            <a:off x="5040313" y="2479675"/>
            <a:ext cx="1770062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" name="Picture 1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63613" y="4724400"/>
            <a:ext cx="1079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7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84338" y="4508500"/>
            <a:ext cx="793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9283">
            <a:off x="6240463" y="2122488"/>
            <a:ext cx="60642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7713" y="2133600"/>
            <a:ext cx="728662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0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13125" y="1916113"/>
            <a:ext cx="78740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1" name="Picture 23" descr="au_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3028085">
            <a:off x="6581775" y="2849563"/>
            <a:ext cx="727075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2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39875" y="2205038"/>
            <a:ext cx="592138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3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831436">
            <a:off x="2246313" y="2112963"/>
            <a:ext cx="687387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4" name="Picture 5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963613" y="3573463"/>
            <a:ext cx="788987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5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547938" y="3284538"/>
            <a:ext cx="788987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6" name="Picture 12" descr="as_r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197225" y="3213100"/>
            <a:ext cx="787400" cy="118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7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-2054365">
            <a:off x="1247775" y="4672013"/>
            <a:ext cx="6318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8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836863" y="4868863"/>
            <a:ext cx="7683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19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89388" y="4292600"/>
            <a:ext cx="808037" cy="121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0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421188" y="5013325"/>
            <a:ext cx="687387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1" name="Picture 1" descr="ad_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4205288" y="1989138"/>
            <a:ext cx="72707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2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978355">
            <a:off x="5048250" y="1565275"/>
            <a:ext cx="728663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3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564063" y="3213100"/>
            <a:ext cx="7683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4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408120">
            <a:off x="5287963" y="3319463"/>
            <a:ext cx="6318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5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5837238" y="3338513"/>
            <a:ext cx="72707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6" name="Picture 1" descr="ad_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6508750" y="3357563"/>
            <a:ext cx="6238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7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28800" y="3429000"/>
            <a:ext cx="67945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1" name="Picture 9" descr="as_gb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20738" y="2997200"/>
            <a:ext cx="693737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29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4389913">
            <a:off x="1497013" y="1901825"/>
            <a:ext cx="625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0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-956044">
            <a:off x="2957513" y="2154238"/>
            <a:ext cx="674687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1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1878604">
            <a:off x="6338888" y="2838450"/>
            <a:ext cx="52546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2" name="Picture 22" descr="s_r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5861050" y="407670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3" name="Picture 2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8525" y="4581525"/>
            <a:ext cx="5207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4" name="Picture 26" descr="s_blue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 rot="1508806">
            <a:off x="1033463" y="3433763"/>
            <a:ext cx="5461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5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16588" y="4581525"/>
            <a:ext cx="623887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6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-1991656">
            <a:off x="5213350" y="5037138"/>
            <a:ext cx="658813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7" name="Picture 5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612900" y="2708275"/>
            <a:ext cx="67627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8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249395">
            <a:off x="3998913" y="2868613"/>
            <a:ext cx="676275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39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828800" y="3860800"/>
            <a:ext cx="54133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0" name="Picture 22" descr="s_r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989388" y="3429000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1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612900" y="4652963"/>
            <a:ext cx="658813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2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149725"/>
            <a:ext cx="693738" cy="10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3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89388" y="4292600"/>
            <a:ext cx="588962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4" name="Picture 2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8525" y="3789363"/>
            <a:ext cx="520700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5" name="Picture 12" descr="as_r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 rot="3535705">
            <a:off x="6528594" y="4560094"/>
            <a:ext cx="5842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6" name="Picture 26" descr="s_blue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 rot="-1537425">
            <a:off x="898525" y="4270375"/>
            <a:ext cx="5461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7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781550" y="2276475"/>
            <a:ext cx="657225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8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408120">
            <a:off x="4864100" y="2593975"/>
            <a:ext cx="541338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9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5418138" y="2609850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0" name="Picture 23" descr="au_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-2612018">
            <a:off x="4070350" y="2940050"/>
            <a:ext cx="595313" cy="89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1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0100" y="5084763"/>
            <a:ext cx="7937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48463" y="3213100"/>
            <a:ext cx="6064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3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0600" y="3141663"/>
            <a:ext cx="5905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4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40100" y="2997200"/>
            <a:ext cx="687388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5" name="Picture 5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763838" y="4437063"/>
            <a:ext cx="788987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6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268663" y="4221163"/>
            <a:ext cx="787400" cy="118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7" name="Picture 12" descr="as_r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916363" y="4149725"/>
            <a:ext cx="788987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8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-2054365">
            <a:off x="1320800" y="4887913"/>
            <a:ext cx="6302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9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789613" y="4581525"/>
            <a:ext cx="766762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0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408120">
            <a:off x="6151563" y="4687888"/>
            <a:ext cx="6318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1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6556375" y="4273550"/>
            <a:ext cx="72866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" name="Picture 1" descr="ad_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7229475" y="429260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3" name="Picture 8" descr="as_b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05063" y="4292600"/>
            <a:ext cx="67945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4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013575" y="3789363"/>
            <a:ext cx="525463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8" name="Picture 22" descr="s_r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581775" y="5013325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9" name="Picture 2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5445125"/>
            <a:ext cx="573088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7" name="Picture 17" descr="d_red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12900" y="3573463"/>
            <a:ext cx="6238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68" name="Picture 5" descr="ad_g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700463" y="3644900"/>
            <a:ext cx="67627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2" name="Picture 18" descr="u_blu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1249395">
            <a:off x="2990850" y="5027613"/>
            <a:ext cx="67627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0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332038" y="5229225"/>
            <a:ext cx="541337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1" name="Picture 22" descr="s_red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4708525" y="4365625"/>
            <a:ext cx="623888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2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429250" y="4292600"/>
            <a:ext cx="658813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6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16363" y="5157788"/>
            <a:ext cx="693737" cy="103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4" name="Picture 19" descr="s_green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08525" y="5229225"/>
            <a:ext cx="588963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5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500688" y="3213100"/>
            <a:ext cx="658812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6" name="Picture 24" descr="u_green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 rot="408120">
            <a:off x="5584825" y="3530600"/>
            <a:ext cx="541338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7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5891213" y="4194175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8" name="Picture 23" descr="au_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-2612018">
            <a:off x="4286250" y="4379913"/>
            <a:ext cx="595313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79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-3236587">
            <a:off x="3248819" y="4055269"/>
            <a:ext cx="52546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3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9283">
            <a:off x="730250" y="3698875"/>
            <a:ext cx="606425" cy="90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81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1878604">
            <a:off x="4087813" y="1492250"/>
            <a:ext cx="525462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82" name="Picture 15" descr="d_blu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75311">
            <a:off x="2579688" y="1601788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" name="Picture 16" descr="d_gre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39283">
            <a:off x="3322638" y="1322388"/>
            <a:ext cx="606425" cy="90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84" name="Picture 1" descr="ad_r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 rot="2332107">
            <a:off x="5548313" y="1936750"/>
            <a:ext cx="6238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3308839">
            <a:off x="4631531" y="5288757"/>
            <a:ext cx="525463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" name="Picture 20" descr="u_red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 rot="3308839">
            <a:off x="2471738" y="1327150"/>
            <a:ext cx="525462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405063" y="4365625"/>
            <a:ext cx="150336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88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5140325" y="4581525"/>
            <a:ext cx="11318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2" name="Picture 1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05513" y="4437063"/>
            <a:ext cx="11842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0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492107">
            <a:off x="3744913" y="4037013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442866">
            <a:off x="2660650" y="4746625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268663" y="3644900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3916363" y="2997200"/>
            <a:ext cx="1503362" cy="62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" name="Picture 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 rot="-808488">
            <a:off x="1243013" y="3082925"/>
            <a:ext cx="1247775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5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3340100" y="4221163"/>
            <a:ext cx="1131888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6" name="Picture 7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 rot="1429228">
            <a:off x="1450975" y="4357688"/>
            <a:ext cx="11938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0" name="Picture 9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1612900" y="2349500"/>
            <a:ext cx="103505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1" name="Picture 10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 rot="-788826">
            <a:off x="4127500" y="2360613"/>
            <a:ext cx="1292225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99" name="Picture 12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 rot="-707620">
            <a:off x="2674938" y="2419350"/>
            <a:ext cx="188436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3" name="Picture 12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 rot="368352">
            <a:off x="3092450" y="3455988"/>
            <a:ext cx="188436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01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2036305">
            <a:off x="4206875" y="3506788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3085871">
            <a:off x="3822700" y="1978026"/>
            <a:ext cx="113188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1999837">
            <a:off x="2524125" y="2605088"/>
            <a:ext cx="1131888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-857814">
            <a:off x="885825" y="2787650"/>
            <a:ext cx="1131888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05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3078796">
            <a:off x="3952081" y="3783807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9" name="Picture 5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 rot="2223834">
            <a:off x="3954463" y="4610100"/>
            <a:ext cx="1282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0" name="Picture 7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 rot="442867">
            <a:off x="3032125" y="4367213"/>
            <a:ext cx="11938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08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332038" y="3860800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2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3141881">
            <a:off x="4304506" y="1770857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3" name="Picture 5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 rot="-1204233">
            <a:off x="1619250" y="3589338"/>
            <a:ext cx="1282700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4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947526">
            <a:off x="5297488" y="3354388"/>
            <a:ext cx="113188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5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867850">
            <a:off x="5711825" y="3030538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" name="Picture 9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5789613" y="3789363"/>
            <a:ext cx="1033462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-861962">
            <a:off x="6059488" y="3821113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8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-476018">
            <a:off x="5753100" y="5257800"/>
            <a:ext cx="150336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9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867850">
            <a:off x="4764088" y="3822700"/>
            <a:ext cx="1503362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17" name="Picture 2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 rot="-1473244">
            <a:off x="2395538" y="2633663"/>
            <a:ext cx="1503362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1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388920">
            <a:off x="5319713" y="1690688"/>
            <a:ext cx="1131887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2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388920">
            <a:off x="1790700" y="5219700"/>
            <a:ext cx="1131888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20" name="Picture 6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 rot="388920">
            <a:off x="1862138" y="1906588"/>
            <a:ext cx="1133475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4" name="Picture 11" descr="muon antineutrino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1828800" y="3617913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5" name="Picture 2" descr="electron anitneutrino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5500688" y="3860800"/>
            <a:ext cx="671512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29025" y="3573463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" name="Picture 2" descr="electron anitneutrino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4060825" y="4292600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8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8888" y="2133600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9" name="Picture 14" descr="positron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844925" y="2924175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0" name="Picture 15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981325" y="3357563"/>
            <a:ext cx="596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1" name="Picture 4" descr="electron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3916363" y="3500438"/>
            <a:ext cx="576262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2" name="Picture 27" descr="muon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2332038" y="2205038"/>
            <a:ext cx="649287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3" name="Picture 4" descr="electron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3484563" y="3284538"/>
            <a:ext cx="576262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4" name="Picture 15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189163" y="2205038"/>
            <a:ext cx="596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5" name="Picture 2" descr="electron anitneutrino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4997450" y="3429000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" name="Picture 4" descr="electron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4348163" y="3789363"/>
            <a:ext cx="57626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" name="Picture 27" descr="muon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3700463" y="3644900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8" name="Picture 15"/>
          <p:cNvPicPr>
            <a:picLocks noChangeAspect="1" noChangeArrowheads="1"/>
          </p:cNvPicPr>
          <p:nvPr/>
        </p:nvPicPr>
        <p:blipFill>
          <a:blip r:embed="rId35" cstate="print"/>
          <a:srcRect/>
          <a:stretch>
            <a:fillRect/>
          </a:stretch>
        </p:blipFill>
        <p:spPr bwMode="auto">
          <a:xfrm>
            <a:off x="2981325" y="3357563"/>
            <a:ext cx="5969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9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3838" y="4868863"/>
            <a:ext cx="649287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0" name="Picture 11" descr="muon antineutrino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2260600" y="321310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1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0238" y="4292600"/>
            <a:ext cx="6477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2" name="Picture 2" descr="electron anitneutrino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581775" y="3644900"/>
            <a:ext cx="67151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3" name="Picture 13" descr="muon neutri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349500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4" name="Picture 14" descr="positron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556000" y="3284538"/>
            <a:ext cx="625475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5" name="Picture 14" descr="positron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4060825" y="3357563"/>
            <a:ext cx="6238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6" name="Picture 6" descr="antimuon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3629025" y="3429000"/>
            <a:ext cx="5762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" name="Picture 14" descr="positron"/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3844925" y="3644900"/>
            <a:ext cx="623888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" name="Picture 4" descr="electron"/>
          <p:cNvPicPr>
            <a:picLocks noChangeAspect="1" noChangeArrowheads="1"/>
          </p:cNvPicPr>
          <p:nvPr/>
        </p:nvPicPr>
        <p:blipFill>
          <a:blip r:embed="rId36" cstate="print"/>
          <a:srcRect/>
          <a:stretch>
            <a:fillRect/>
          </a:stretch>
        </p:blipFill>
        <p:spPr bwMode="auto">
          <a:xfrm>
            <a:off x="4421188" y="3500438"/>
            <a:ext cx="576262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" name="Picture 6" descr="antimuon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4060825" y="3357563"/>
            <a:ext cx="5762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0" name="Picture 6" descr="antimuon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3989388" y="3716338"/>
            <a:ext cx="5746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" name="Picture 27" descr="muon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3771900" y="3284538"/>
            <a:ext cx="649288" cy="97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" name="Picture 6" descr="antimuon"/>
          <p:cNvPicPr>
            <a:picLocks noChangeAspect="1" noChangeArrowheads="1"/>
          </p:cNvPicPr>
          <p:nvPr/>
        </p:nvPicPr>
        <p:blipFill>
          <a:blip r:embed="rId38" cstate="print"/>
          <a:srcRect/>
          <a:stretch>
            <a:fillRect/>
          </a:stretch>
        </p:blipFill>
        <p:spPr bwMode="auto">
          <a:xfrm>
            <a:off x="3629025" y="4005263"/>
            <a:ext cx="5762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" name="Picture 27" descr="muon"/>
          <p:cNvPicPr>
            <a:picLocks noChangeAspect="1" noChangeArrowheads="1"/>
          </p:cNvPicPr>
          <p:nvPr/>
        </p:nvPicPr>
        <p:blipFill>
          <a:blip r:embed="rId37" cstate="print"/>
          <a:srcRect/>
          <a:stretch>
            <a:fillRect/>
          </a:stretch>
        </p:blipFill>
        <p:spPr bwMode="auto">
          <a:xfrm>
            <a:off x="3413125" y="3573463"/>
            <a:ext cx="6477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760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2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8" dur="10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10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2" dur="5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6" dur="3000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3000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4" dur="20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2000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000"/>
                            </p:stCondLst>
                            <p:childTnLst>
                              <p:par>
                                <p:cTn id="148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9" dur="50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0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3" dur="3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30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8000"/>
                            </p:stCondLst>
                            <p:childTnLst>
                              <p:par>
                                <p:cTn id="157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8" dur="5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2" dur="50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0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66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7" dur="50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8" dur="5000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1" dur="30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3000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8000"/>
                            </p:stCondLst>
                            <p:childTnLst>
                              <p:par>
                                <p:cTn id="175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6" dur="20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2000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50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5000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23000"/>
                            </p:stCondLst>
                            <p:childTnLst>
                              <p:par>
                                <p:cTn id="184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50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5000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1" dur="3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3000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5" dur="3000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3000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09" dur="2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8" dur="2000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2000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2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2000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3" dur="1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10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7" dur="10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1000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41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6000"/>
                            </p:stCondLst>
                            <p:childTnLst>
                              <p:par>
                                <p:cTn id="2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0" dur="5000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1" dur="5000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4" dur="50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5" dur="5000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8" dur="10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7" dur="50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8" dur="5000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0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1" dur="5000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2" dur="5000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2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2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2"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3" dur="500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5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6" dur="500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7" dur="500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2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7" dur="3000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8" dur="3000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1" dur="30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3000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2" presetClass="exit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1" dur="50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2" dur="5000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4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5" dur="50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6" dur="5000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2" presetClass="exit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1" dur="1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2" dur="1000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4" fill="hold">
                            <p:stCondLst>
                              <p:cond delay="1000"/>
                            </p:stCondLst>
                            <p:childTnLst>
                              <p:par>
                                <p:cTn id="325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6" dur="20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7" dur="2000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9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0" dur="50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1" dur="5000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4" dur="20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5" dur="2000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38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9" dur="5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0" dur="5000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3" dur="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4" dur="500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6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7" dur="50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8" dur="5000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0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2" dur="2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3" dur="2000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6" dur="50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7" dur="5000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0" dur="10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1" dur="1000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16000"/>
                            </p:stCondLst>
                            <p:childTnLst>
                              <p:par>
                                <p:cTn id="364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5" dur="5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6" dur="5000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9" dur="5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0" dur="500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3" dur="30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4" dur="3000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21000"/>
                            </p:stCondLst>
                            <p:childTnLst>
                              <p:par>
                                <p:cTn id="377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8" dur="5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9" dur="5000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2" dur="1000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3" dur="1000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5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6" dur="2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7" dur="20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9" fill="hold">
                            <p:stCondLst>
                              <p:cond delay="26000"/>
                            </p:stCondLst>
                            <p:childTnLst>
                              <p:par>
                                <p:cTn id="390" presetID="2" presetClass="exit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1" dur="5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2" dur="5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4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5" dur="2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6" dur="2000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8" fill="hold">
                            <p:stCondLst>
                              <p:cond delay="31000"/>
                            </p:stCondLst>
                            <p:childTnLst>
                              <p:par>
                                <p:cTn id="399" presetID="2" presetClass="exit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0" dur="3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1" dur="3000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3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4" dur="1000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5" dur="1000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2" presetClass="exit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8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2" dur="50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3" dur="5000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36000"/>
                            </p:stCondLst>
                            <p:childTnLst>
                              <p:par>
                                <p:cTn id="416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7" dur="50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8" dur="5000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2" presetClass="exit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1" dur="50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2" dur="5000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4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5" dur="2000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6" dur="2000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FIZIKUSOK AZ ŐSEIK NYOMÁBAN</a:t>
            </a:r>
          </a:p>
        </p:txBody>
      </p:sp>
      <p:pic>
        <p:nvPicPr>
          <p:cNvPr id="2" name="Kép 1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697810"/>
            <a:ext cx="8208912" cy="616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21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8092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DEDIKÁCIÓ 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8092" y="1052736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Kőrösi Csoma Sándor </a:t>
            </a:r>
            <a:endParaRPr lang="hu-H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Szövegdoboz 1"/>
          <p:cNvSpPr txBox="1"/>
          <p:nvPr/>
        </p:nvSpPr>
        <p:spPr>
          <a:xfrm>
            <a:off x="6614513" y="50394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628800"/>
            <a:ext cx="8357792" cy="401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2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FIZIKUSOK AZ ŐSEIK NYOMÁBAN</a:t>
            </a:r>
          </a:p>
        </p:txBody>
      </p:sp>
      <p:pic>
        <p:nvPicPr>
          <p:cNvPr id="3" name="Kép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671154"/>
            <a:ext cx="8238538" cy="618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0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SASAKI MESTER ÜZENETEI</a:t>
            </a:r>
          </a:p>
        </p:txBody>
      </p:sp>
      <p:pic>
        <p:nvPicPr>
          <p:cNvPr id="2" name="Kép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20" y="831681"/>
            <a:ext cx="8125959" cy="547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7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SASAKI MESTER ÜZENETEI: BÁTORSÁG</a:t>
            </a:r>
          </a:p>
        </p:txBody>
      </p:sp>
      <p:pic>
        <p:nvPicPr>
          <p:cNvPr id="3" name="Kép 2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88" y="671127"/>
            <a:ext cx="8402223" cy="5515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SASAKI MESTER ÜZENETEI: JELLEM</a:t>
            </a:r>
          </a:p>
        </p:txBody>
      </p:sp>
      <p:pic>
        <p:nvPicPr>
          <p:cNvPr id="2" name="Kép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94" y="1037891"/>
            <a:ext cx="7964011" cy="478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87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8092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Felajánlás </a:t>
            </a:r>
          </a:p>
        </p:txBody>
      </p:sp>
      <p:sp>
        <p:nvSpPr>
          <p:cNvPr id="7" name="Szövegdoboz 6"/>
          <p:cNvSpPr txBox="1"/>
          <p:nvPr/>
        </p:nvSpPr>
        <p:spPr>
          <a:xfrm>
            <a:off x="2069722" y="1305342"/>
            <a:ext cx="5004556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37.</a:t>
            </a:r>
          </a:p>
          <a:p>
            <a:pPr algn="ctr">
              <a:defRPr/>
            </a:pPr>
            <a:endParaRPr lang="hu-HU" sz="20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Felajánljuk a felébredésért</a:t>
            </a:r>
          </a:p>
          <a:p>
            <a:pPr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Erőfeszítéseink eredményeit</a:t>
            </a:r>
          </a:p>
          <a:p>
            <a:pPr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Hogy szenvedéseitől számtalan</a:t>
            </a:r>
          </a:p>
          <a:p>
            <a:pPr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Szenvedő szabadulhasson általa,</a:t>
            </a:r>
          </a:p>
          <a:p>
            <a:pPr>
              <a:defRPr/>
            </a:pPr>
            <a:endParaRPr lang="hu-HU" sz="2000" dirty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Szellemi ébredő lényként</a:t>
            </a:r>
            <a:r>
              <a:rPr lang="hu-HU" sz="2000" dirty="0">
                <a:latin typeface="Arial" pitchFamily="34" charset="0"/>
                <a:cs typeface="Arial" pitchFamily="34" charset="0"/>
              </a:rPr>
              <a:t> </a:t>
            </a:r>
            <a:endParaRPr lang="hu-HU" sz="20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hu-HU" sz="2000" dirty="0">
                <a:latin typeface="Arial" pitchFamily="34" charset="0"/>
                <a:cs typeface="Arial" pitchFamily="34" charset="0"/>
              </a:rPr>
              <a:t>V</a:t>
            </a:r>
            <a:r>
              <a:rPr lang="hu-HU" sz="2000" dirty="0" smtClean="0">
                <a:latin typeface="Arial" pitchFamily="34" charset="0"/>
                <a:cs typeface="Arial" pitchFamily="34" charset="0"/>
              </a:rPr>
              <a:t>ilágosan </a:t>
            </a:r>
            <a:r>
              <a:rPr lang="hu-HU" sz="2000" dirty="0" smtClean="0">
                <a:latin typeface="Arial" pitchFamily="34" charset="0"/>
                <a:cs typeface="Arial" pitchFamily="34" charset="0"/>
              </a:rPr>
              <a:t>felfogva</a:t>
            </a:r>
            <a:endParaRPr lang="hu-HU" sz="2000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A tanító, a tanuló és a tanítás </a:t>
            </a:r>
          </a:p>
          <a:p>
            <a:pPr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Ürességének a bölcsességét.</a:t>
            </a:r>
          </a:p>
          <a:p>
            <a:pPr>
              <a:defRPr/>
            </a:pPr>
            <a:endParaRPr lang="hu-HU" sz="2000" dirty="0"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hu-HU" sz="1600" dirty="0" smtClean="0">
                <a:latin typeface="Arial" pitchFamily="34" charset="0"/>
                <a:cs typeface="Arial" pitchFamily="34" charset="0"/>
              </a:rPr>
              <a:t>Lejegyezte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Ngulcsu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Thogme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Zangpo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algn="r">
              <a:defRPr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szabadon fordította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Cs.T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, 2019 májusában</a:t>
            </a:r>
            <a:endParaRPr lang="hu-HU" sz="1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488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8092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Köszönöm a figyelmet ! </a:t>
            </a:r>
          </a:p>
        </p:txBody>
      </p:sp>
      <p:sp>
        <p:nvSpPr>
          <p:cNvPr id="4" name="Rectangle 48"/>
          <p:cNvSpPr txBox="1">
            <a:spLocks noChangeArrowheads="1"/>
          </p:cNvSpPr>
          <p:nvPr/>
        </p:nvSpPr>
        <p:spPr bwMode="auto">
          <a:xfrm>
            <a:off x="2677" y="5733256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Kérdések </a:t>
            </a:r>
            <a:r>
              <a:rPr lang="hu-HU" sz="3000" b="1" kern="0" cap="all" dirty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?</a:t>
            </a: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 </a:t>
            </a:r>
          </a:p>
        </p:txBody>
      </p:sp>
      <p:pic>
        <p:nvPicPr>
          <p:cNvPr id="2" name="Kép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5" y="1309687"/>
            <a:ext cx="4095750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04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8092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BODHIDHARMA 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6614513" y="50394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pic>
        <p:nvPicPr>
          <p:cNvPr id="1026" name="Picture 2" descr="http://www.wayofbodhi.org/wp-content/uploads/2017/05/Bodhidharma-sketch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90" y="738336"/>
            <a:ext cx="4320421" cy="54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églalap 3"/>
          <p:cNvSpPr/>
          <p:nvPr/>
        </p:nvSpPr>
        <p:spPr>
          <a:xfrm>
            <a:off x="8092" y="6228020"/>
            <a:ext cx="9135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>
                <a:hlinkClick r:id="rId5"/>
              </a:rPr>
              <a:t>http://www.wayofbodhi.org/bodhidharma-lifestory/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4811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8092" y="-1041"/>
            <a:ext cx="9135908" cy="981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SASAKI KICHISABURO,</a:t>
            </a:r>
          </a:p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A magyar Judo atyja (1906) 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6614513" y="50394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4" name="Téglalap 3"/>
          <p:cNvSpPr/>
          <p:nvPr/>
        </p:nvSpPr>
        <p:spPr>
          <a:xfrm>
            <a:off x="8092" y="6228020"/>
            <a:ext cx="9135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Unokája: NAGAMIYA </a:t>
            </a:r>
            <a:r>
              <a:rPr lang="hu-HU" dirty="0" err="1" smtClean="0"/>
              <a:t>Shoji</a:t>
            </a:r>
            <a:r>
              <a:rPr lang="hu-HU" dirty="0" smtClean="0"/>
              <a:t>, Japán vezető fizikusa</a:t>
            </a:r>
            <a:endParaRPr lang="hu-HU" dirty="0"/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125" y="1412776"/>
            <a:ext cx="4095750" cy="42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49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ÉRTELMES és jó szívvel írt</a:t>
            </a:r>
          </a:p>
        </p:txBody>
      </p:sp>
      <p:pic>
        <p:nvPicPr>
          <p:cNvPr id="2" name="Kép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859" y="836712"/>
            <a:ext cx="9217859" cy="5714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37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NAGAMIYA PROF ELŐADÁSA, 2013</a:t>
            </a:r>
          </a:p>
        </p:txBody>
      </p:sp>
      <p:pic>
        <p:nvPicPr>
          <p:cNvPr id="3" name="Kép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074" y="692696"/>
            <a:ext cx="8209852" cy="616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4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NAGAMIYA PROF ELŐADÁSÁBÓL, 2013</a:t>
            </a:r>
          </a:p>
        </p:txBody>
      </p:sp>
      <p:pic>
        <p:nvPicPr>
          <p:cNvPr id="2" name="Kép 1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311" y="620688"/>
            <a:ext cx="7711121" cy="5790775"/>
          </a:xfrm>
          <a:prstGeom prst="rect">
            <a:avLst/>
          </a:prstGeom>
        </p:spPr>
      </p:pic>
      <p:sp>
        <p:nvSpPr>
          <p:cNvPr id="5" name="Téglalap 4"/>
          <p:cNvSpPr/>
          <p:nvPr/>
        </p:nvSpPr>
        <p:spPr>
          <a:xfrm>
            <a:off x="8092" y="6494280"/>
            <a:ext cx="9135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Szemere Miklós: Huba vezér egyenes ági leszármazottja, megsejti az I. világháborút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91139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0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FIZIKUSOK AZ ŐSEIK NYOMÁBAN</a:t>
            </a:r>
          </a:p>
        </p:txBody>
      </p:sp>
      <p:sp>
        <p:nvSpPr>
          <p:cNvPr id="5" name="Téglalap 4"/>
          <p:cNvSpPr/>
          <p:nvPr/>
        </p:nvSpPr>
        <p:spPr>
          <a:xfrm>
            <a:off x="8092" y="6494280"/>
            <a:ext cx="91359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 smtClean="0"/>
              <a:t>Szemere Miklós: Huba vezér egyenes ági leszármazottja, megsejti az I. világháborút</a:t>
            </a:r>
            <a:endParaRPr lang="hu-HU" dirty="0"/>
          </a:p>
        </p:txBody>
      </p:sp>
      <p:pic>
        <p:nvPicPr>
          <p:cNvPr id="3" name="Kép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620688"/>
            <a:ext cx="7920880" cy="5948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08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8"/>
          <p:cNvSpPr txBox="1">
            <a:spLocks noChangeArrowheads="1"/>
          </p:cNvSpPr>
          <p:nvPr/>
        </p:nvSpPr>
        <p:spPr bwMode="auto">
          <a:xfrm>
            <a:off x="8092" y="-1041"/>
            <a:ext cx="9144000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hu-HU" sz="3000" b="1" kern="0" cap="all" dirty="0" smtClean="0">
                <a:solidFill>
                  <a:srgbClr val="FFFF00"/>
                </a:solidFill>
                <a:latin typeface="+mn-lt"/>
                <a:ea typeface="+mj-ea"/>
                <a:cs typeface="+mj-cs"/>
              </a:rPr>
              <a:t>Fizikusok az ősanyag nyomában </a:t>
            </a:r>
          </a:p>
        </p:txBody>
      </p:sp>
      <p:pic>
        <p:nvPicPr>
          <p:cNvPr id="1026" name="Picture 2" descr="http://phenix.elte.hu/figures/osrobbanas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82" y="646543"/>
            <a:ext cx="8002566" cy="580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41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apértelmezett terv">
  <a:themeElements>
    <a:clrScheme name="Alapértelmezett terv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lapértelmezett terv">
      <a:majorFont>
        <a:latin typeface="Gill Sans MT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lapértelmezett terv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lapértelmezett terv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lapértelmezett terv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11252</TotalTime>
  <Words>513</Words>
  <Application>Microsoft Office PowerPoint</Application>
  <PresentationFormat>Diavetítés a képernyőre (4:3 oldalarány)</PresentationFormat>
  <Paragraphs>121</Paragraphs>
  <Slides>25</Slides>
  <Notes>25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7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25</vt:i4>
      </vt:variant>
    </vt:vector>
  </HeadingPairs>
  <TitlesOfParts>
    <vt:vector size="33" baseType="lpstr">
      <vt:lpstr>Arial</vt:lpstr>
      <vt:lpstr>Gill Sans MT</vt:lpstr>
      <vt:lpstr>Arial Unicode MS</vt:lpstr>
      <vt:lpstr>Verdana</vt:lpstr>
      <vt:lpstr>Times New Roman</vt:lpstr>
      <vt:lpstr>Lucida Sans Unicode</vt:lpstr>
      <vt:lpstr>Tahoma</vt:lpstr>
      <vt:lpstr>Alapértelmezett terv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A KIS BUMMOK ÉS A KVARKANYAG </vt:lpstr>
      <vt:lpstr>Várakozás 2000 körül</vt:lpstr>
      <vt:lpstr>PowerPoint-bemutató</vt:lpstr>
      <vt:lpstr>PowerPoint-bemutató</vt:lpstr>
      <vt:lpstr>PowerPoint-bemutató</vt:lpstr>
      <vt:lpstr>PowerPoint-bemutató</vt:lpstr>
      <vt:lpstr>KVARKANYAG - JÁTÉKOSAN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</vt:vector>
  </TitlesOfParts>
  <Company>Visualia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Simeron</dc:creator>
  <cp:lastModifiedBy>tcsorgo</cp:lastModifiedBy>
  <cp:revision>279</cp:revision>
  <dcterms:created xsi:type="dcterms:W3CDTF">2008-05-04T21:48:21Z</dcterms:created>
  <dcterms:modified xsi:type="dcterms:W3CDTF">2019-06-24T21:36:10Z</dcterms:modified>
</cp:coreProperties>
</file>