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Layouts/slideLayout14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Default Extension="wmf" ContentType="image/x-wmf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58" r:id="rId1"/>
  </p:sldMasterIdLst>
  <p:notesMasterIdLst>
    <p:notesMasterId r:id="rId7"/>
  </p:notesMasterIdLst>
  <p:handoutMasterIdLst>
    <p:handoutMasterId r:id="rId8"/>
  </p:handoutMasterIdLst>
  <p:sldIdLst>
    <p:sldId id="374" r:id="rId2"/>
    <p:sldId id="377" r:id="rId3"/>
    <p:sldId id="378" r:id="rId4"/>
    <p:sldId id="375" r:id="rId5"/>
    <p:sldId id="376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<p14:section name="Default Section" id="{478C6E40-DC29-4031-8140-AC770CEC6A01}">
          <p14:sldIdLst>
            <p14:sldId id="374"/>
            <p14:sldId id="377"/>
            <p14:sldId id="378"/>
            <p14:sldId id="375"/>
            <p14:sldId id="376"/>
          </p14:sldIdLst>
        </p14:section>
      </p14:sectionLst>
    </p:ex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rbray" initials="rb" lastIdx="7" clrIdx="0"/>
  <p:cmAuthor id="1" name="Tsvetelin Krastev" initials="TK" lastIdx="2" clrIdx="1"/>
  <p:cmAuthor id="2" name="Rachel Bray" initials="RB" lastIdx="48" clrIdx="2"/>
  <p:cmAuthor id="3" name="Claudio Scoero" initials="CS" lastIdx="1" clrIdx="3">
    <p:extLst>
      <p:ext uri="{19B8F6BF-5375-455C-9EA6-DF929625EA0E}">
        <p15:presenceInfo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userId="S-1-5-21-1526224874-1540688658-1361462980-49308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E5AAE"/>
    <a:srgbClr val="5B7CC6"/>
    <a:srgbClr val="002463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6824" autoAdjust="0"/>
    <p:restoredTop sz="94683" autoAdjust="0"/>
  </p:normalViewPr>
  <p:slideViewPr>
    <p:cSldViewPr>
      <p:cViewPr varScale="1">
        <p:scale>
          <a:sx n="96" d="100"/>
          <a:sy n="96" d="100"/>
        </p:scale>
        <p:origin x="-120" y="-53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4053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126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C59F35-CA46-4258-BAD5-5890A8C090BF}" type="datetimeFigureOut">
              <a:rPr lang="en-GB" smtClean="0"/>
              <a:pPr/>
              <a:t>5/16/19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6CA0A0-BB62-46F5-9F13-9659EAA9F99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577000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0FB104-42E6-4E62-AEF6-990BCAAD7527}" type="datetimeFigureOut">
              <a:rPr lang="en-GB" smtClean="0"/>
              <a:pPr/>
              <a:t>5/16/19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8FBC5-A072-40A5-B3CE-8CC7EE20628A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2013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9885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1DAE1-0568-45E5-9BE9-04FA61D1ECE9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75412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13AE1-357D-47D4-93B0-7A385C3DD036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47049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2F5E84-4D69-4882-9EF6-DAA0B6A43D94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50055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896745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  <a:latin typeface="Corbe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Corbel" pitchFamily="34" charset="0"/>
              </a:defRPr>
            </a:lvl1pPr>
          </a:lstStyle>
          <a:p>
            <a:fld id="{074E83D3-B36F-4072-8E86-291EA6081A00}" type="datetime1">
              <a:rPr lang="en-US" smtClean="0"/>
              <a:pPr/>
              <a:t>5/16/19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ABA3E-2770-4103-81CB-DE1E0BDE572C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Picture 7" descr="CERN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11200" y="304800"/>
            <a:ext cx="1625600" cy="121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Picture 9" descr="edms-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636000" y="685800"/>
            <a:ext cx="2438400" cy="614518"/>
          </a:xfrm>
          <a:prstGeom prst="rect">
            <a:avLst/>
          </a:prstGeom>
          <a:ln>
            <a:noFill/>
          </a:ln>
          <a:effectLst>
            <a:glow rad="101600">
              <a:sysClr val="window" lastClr="FFFFFF">
                <a:alpha val="60000"/>
              </a:sys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102626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1823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78271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55416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8D984-6048-4E81-89A2-27ECE54C45ED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42158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5493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BBB71-EC6E-4C59-B1C3-72E630828608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84132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30B1-97DC-48FF-8518-5DE5811E3D4C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612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>
            <a:normAutofit/>
          </a:bodyPr>
          <a:lstStyle>
            <a:lvl1pPr>
              <a:defRPr sz="40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B4A7A-0761-41F9-BE84-E920486204DE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86949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7D0188-8FED-4D73-BEE8-2A88E7025DF9}" type="datetime1">
              <a:rPr lang="en-US" smtClean="0"/>
              <a:pPr/>
              <a:t>5/16/19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1818198 v.3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02108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-service.web.cern.ch/edms-service/faq/EDMS/pages/index.html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w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368" y="3496670"/>
            <a:ext cx="8226854" cy="940443"/>
          </a:xfrm>
        </p:spPr>
        <p:txBody>
          <a:bodyPr>
            <a:normAutofit/>
          </a:bodyPr>
          <a:lstStyle/>
          <a:p>
            <a:r>
              <a:rPr lang="en-GB" sz="3500" dirty="0"/>
              <a:t>The </a:t>
            </a:r>
            <a:r>
              <a:rPr lang="en-GB" sz="3500" dirty="0" smtClean="0"/>
              <a:t>FASER Experiment project structure</a:t>
            </a:r>
            <a:endParaRPr lang="en-GB" sz="35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79376" y="4233484"/>
            <a:ext cx="2743200" cy="419653"/>
          </a:xfrm>
        </p:spPr>
        <p:txBody>
          <a:bodyPr>
            <a:normAutofit/>
          </a:bodyPr>
          <a:lstStyle/>
          <a:p>
            <a:r>
              <a:rPr lang="en-GB" dirty="0" smtClean="0"/>
              <a:t>EN-ACE-PLM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115296" y="6362378"/>
            <a:ext cx="2844800" cy="365125"/>
          </a:xfrm>
        </p:spPr>
        <p:txBody>
          <a:bodyPr/>
          <a:lstStyle/>
          <a:p>
            <a:pPr algn="ctr"/>
            <a:fld id="{32E2BA3D-CCC6-483F-BA7C-A12DD56888A0}" type="datetime1">
              <a:rPr lang="en-US" smtClean="0"/>
              <a:pPr algn="ctr"/>
              <a:t>5/16/19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9980134" y="445432"/>
            <a:ext cx="1660482" cy="967345"/>
          </a:xfrm>
          <a:prstGeom prst="rect">
            <a:avLst/>
          </a:prstGeom>
        </p:spPr>
      </p:pic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139856" y="6356351"/>
            <a:ext cx="3860800" cy="365125"/>
          </a:xfrm>
        </p:spPr>
        <p:txBody>
          <a:bodyPr/>
          <a:lstStyle/>
          <a:p>
            <a:r>
              <a:rPr lang="en-GB" dirty="0"/>
              <a:t>2154877 v.1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0390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115296" y="6362378"/>
            <a:ext cx="2844800" cy="365125"/>
          </a:xfrm>
        </p:spPr>
        <p:txBody>
          <a:bodyPr/>
          <a:lstStyle/>
          <a:p>
            <a:pPr algn="ctr"/>
            <a:fld id="{32E2BA3D-CCC6-483F-BA7C-A12DD56888A0}" type="datetime1">
              <a:rPr lang="en-US" smtClean="0"/>
              <a:pPr algn="ctr"/>
              <a:t>5/16/19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139856" y="6356351"/>
            <a:ext cx="3860800" cy="365125"/>
          </a:xfrm>
        </p:spPr>
        <p:txBody>
          <a:bodyPr/>
          <a:lstStyle/>
          <a:p>
            <a:r>
              <a:rPr lang="en-GB" dirty="0"/>
              <a:t>2154877 v.1</a:t>
            </a:r>
            <a:endParaRPr lang="en-GB" dirty="0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How to access the FASER Experiment node</a:t>
            </a:r>
            <a:endParaRPr lang="en-GB" sz="40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171" y="1244368"/>
            <a:ext cx="10083049" cy="3624792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463" y="2060848"/>
            <a:ext cx="7858129" cy="3983383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8" name="Oval 7"/>
          <p:cNvSpPr/>
          <p:nvPr/>
        </p:nvSpPr>
        <p:spPr>
          <a:xfrm>
            <a:off x="2225258" y="1979787"/>
            <a:ext cx="936104" cy="86409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Curved Right Arrow 18"/>
          <p:cNvSpPr/>
          <p:nvPr/>
        </p:nvSpPr>
        <p:spPr>
          <a:xfrm rot="18490964">
            <a:off x="2607914" y="2685304"/>
            <a:ext cx="809511" cy="1296624"/>
          </a:xfrm>
          <a:prstGeom prst="curved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623028" y="3056764"/>
            <a:ext cx="1894315" cy="1562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5504898" y="4563022"/>
            <a:ext cx="1894315" cy="15621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6809624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9" grpId="0" animBg="1"/>
      <p:bldP spid="9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115296" y="6362378"/>
            <a:ext cx="2844800" cy="365125"/>
          </a:xfrm>
        </p:spPr>
        <p:txBody>
          <a:bodyPr/>
          <a:lstStyle/>
          <a:p>
            <a:pPr algn="ctr"/>
            <a:fld id="{32E2BA3D-CCC6-483F-BA7C-A12DD56888A0}" type="datetime1">
              <a:rPr lang="en-US" smtClean="0"/>
              <a:pPr algn="ctr"/>
              <a:t>5/16/19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rmAutofit/>
          </a:bodyPr>
          <a:lstStyle/>
          <a:p>
            <a:r>
              <a:rPr lang="en-GB" sz="4000" dirty="0" smtClean="0"/>
              <a:t>Main configuration aspects</a:t>
            </a:r>
            <a:endParaRPr lang="en-GB" sz="40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8658" y="1600957"/>
            <a:ext cx="5107914" cy="3911248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2" name="TextBox 1"/>
          <p:cNvSpPr txBox="1"/>
          <p:nvPr/>
        </p:nvSpPr>
        <p:spPr>
          <a:xfrm>
            <a:off x="321568" y="1340768"/>
            <a:ext cx="6134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Access </a:t>
            </a:r>
            <a:r>
              <a:rPr lang="en-US" dirty="0" smtClean="0"/>
              <a:t>derived from the following e-group:</a:t>
            </a:r>
          </a:p>
          <a:p>
            <a:r>
              <a:rPr lang="en-GB" dirty="0"/>
              <a:t> </a:t>
            </a:r>
            <a:r>
              <a:rPr lang="en-GB" dirty="0" smtClean="0"/>
              <a:t>   faser-ls2-works-coord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21568" y="2144728"/>
            <a:ext cx="6134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Release Procedures: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DOC-OWNER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DOC-PE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21568" y="3167950"/>
            <a:ext cx="6134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Approvers: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BOYD JAMIE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SANCHEZ GALAN FRANCISCO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DOUGHERTY LIAM </a:t>
            </a:r>
            <a:r>
              <a:rPr lang="en-GB" dirty="0" smtClean="0"/>
              <a:t>ANDREW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GALL JONATHAN </a:t>
            </a:r>
            <a:r>
              <a:rPr lang="en-GB" dirty="0" smtClean="0"/>
              <a:t>NATHANIEL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PETERSEN BRIAN 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ANDREINI </a:t>
            </a:r>
            <a:r>
              <a:rPr lang="en-GB" dirty="0" smtClean="0"/>
              <a:t>MARCO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17254" y="5320878"/>
            <a:ext cx="6642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smtClean="0"/>
              <a:t>Document visibility</a:t>
            </a:r>
          </a:p>
          <a:p>
            <a:r>
              <a:rPr lang="en-US" dirty="0" smtClean="0"/>
              <a:t>     CERN Internal when the document is in Released status </a:t>
            </a:r>
            <a:endParaRPr lang="en-GB" dirty="0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139856" y="6356351"/>
            <a:ext cx="3860800" cy="365125"/>
          </a:xfrm>
        </p:spPr>
        <p:txBody>
          <a:bodyPr/>
          <a:lstStyle/>
          <a:p>
            <a:r>
              <a:rPr lang="en-GB" dirty="0"/>
              <a:t>2154877 v.1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4062739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115296" y="6362378"/>
            <a:ext cx="2844800" cy="365125"/>
          </a:xfrm>
        </p:spPr>
        <p:txBody>
          <a:bodyPr/>
          <a:lstStyle/>
          <a:p>
            <a:pPr algn="ctr"/>
            <a:fld id="{32E2BA3D-CCC6-483F-BA7C-A12DD56888A0}" type="datetime1">
              <a:rPr lang="en-US" smtClean="0"/>
              <a:pPr algn="ctr"/>
              <a:t>5/16/19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417381" y="2198157"/>
            <a:ext cx="2691763" cy="1008112"/>
            <a:chOff x="1333468" y="2276872"/>
            <a:chExt cx="3375233" cy="127771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tretch>
              <a:fillRect/>
            </a:stretch>
          </p:blipFill>
          <p:spPr>
            <a:xfrm>
              <a:off x="1333468" y="2276872"/>
              <a:ext cx="3375233" cy="1277714"/>
            </a:xfrm>
            <a:prstGeom prst="rect">
              <a:avLst/>
            </a:prstGeom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</p:pic>
        <p:sp>
          <p:nvSpPr>
            <p:cNvPr id="12" name="Rectangle 11"/>
            <p:cNvSpPr/>
            <p:nvPr/>
          </p:nvSpPr>
          <p:spPr bwMode="auto">
            <a:xfrm>
              <a:off x="4260572" y="2276872"/>
              <a:ext cx="431661" cy="288032"/>
            </a:xfrm>
            <a:prstGeom prst="rect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  <p:txBody>
            <a:bodyPr/>
            <a:lstStyle/>
            <a:p>
              <a:endParaRPr lang="fr-CH"/>
            </a:p>
          </p:txBody>
        </p:sp>
      </p:grp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</p:spPr>
        <p:txBody>
          <a:bodyPr>
            <a:normAutofit/>
          </a:bodyPr>
          <a:lstStyle/>
          <a:p>
            <a:r>
              <a:rPr lang="en-GB" sz="4000" dirty="0"/>
              <a:t>EDMS documentation and FAQs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335360" y="1196754"/>
            <a:ext cx="11593288" cy="1224135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z="2000" smtClean="0"/>
              <a:t>A set of Guidelines, Tutorials, Registration Forms and useful information is available through the EDMS Service Site. You can access it through the ‘Help’ link from any EDMS page. </a:t>
            </a:r>
            <a:endParaRPr lang="en-GB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991544" y="5731279"/>
            <a:ext cx="83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>
                <a:hlinkClick r:id="rId3"/>
              </a:rPr>
              <a:t>https://edms-service.web.cern.ch/edms-service/faq/EDMS/pages/index.html</a:t>
            </a:r>
            <a:endParaRPr lang="en-GB" u="sng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8248" y="2114724"/>
            <a:ext cx="3350854" cy="3389817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24956" y="2121588"/>
            <a:ext cx="4303431" cy="3382953"/>
          </a:xfrm>
          <a:prstGeom prst="rect">
            <a:avLst/>
          </a:prstGeom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17" name="Curved Right Arrow 16"/>
          <p:cNvSpPr/>
          <p:nvPr/>
        </p:nvSpPr>
        <p:spPr>
          <a:xfrm rot="18490964">
            <a:off x="2867582" y="2518516"/>
            <a:ext cx="809511" cy="1296624"/>
          </a:xfrm>
          <a:prstGeom prst="curvedRight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46820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115296" y="6362378"/>
            <a:ext cx="2844800" cy="365125"/>
          </a:xfrm>
        </p:spPr>
        <p:txBody>
          <a:bodyPr/>
          <a:lstStyle/>
          <a:p>
            <a:pPr algn="ctr"/>
            <a:fld id="{32E2BA3D-CCC6-483F-BA7C-A12DD56888A0}" type="datetime1">
              <a:rPr lang="en-US" smtClean="0"/>
              <a:pPr algn="ctr"/>
              <a:t>5/16/19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smtClean="0"/>
              <a:t>Support Organization</a:t>
            </a:r>
            <a:endParaRPr lang="en-GB" sz="40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1012755" y="1412776"/>
            <a:ext cx="7243485" cy="4525963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GB" smtClean="0"/>
              <a:t>Central Support</a:t>
            </a:r>
          </a:p>
          <a:p>
            <a:pPr lvl="1"/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EDMS.Support@cern.ch</a:t>
            </a:r>
          </a:p>
          <a:p>
            <a:pPr lvl="1"/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Hotline 77777</a:t>
            </a:r>
          </a:p>
          <a:p>
            <a:pPr lvl="1"/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Training </a:t>
            </a:r>
          </a:p>
          <a:p>
            <a:pPr lvl="1"/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Consultancy</a:t>
            </a:r>
          </a:p>
          <a:p>
            <a:pPr lvl="1"/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Support</a:t>
            </a:r>
            <a:br>
              <a:rPr lang="en-GB" smtClean="0">
                <a:solidFill>
                  <a:schemeClr val="tx1">
                    <a:lumMod val="75000"/>
                  </a:schemeClr>
                </a:solidFill>
              </a:rPr>
            </a:br>
            <a:endParaRPr lang="en-GB" smtClean="0">
              <a:solidFill>
                <a:schemeClr val="tx1">
                  <a:lumMod val="75000"/>
                </a:schemeClr>
              </a:solidFill>
            </a:endParaRPr>
          </a:p>
          <a:p>
            <a:pPr marL="36576" indent="0">
              <a:buFont typeface="Arial"/>
              <a:buNone/>
            </a:pPr>
            <a:r>
              <a:rPr lang="en-GB" smtClean="0"/>
              <a:t>Local Support</a:t>
            </a:r>
          </a:p>
          <a:p>
            <a:pPr lvl="1"/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EDMS Local Administrators</a:t>
            </a:r>
            <a:br>
              <a:rPr lang="en-GB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en-GB" smtClean="0">
                <a:solidFill>
                  <a:schemeClr val="tx1">
                    <a:lumMod val="75000"/>
                  </a:schemeClr>
                </a:solidFill>
              </a:rPr>
              <a:t>(management of users, access groups, structures, contexts and roles)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0" name="Group 4"/>
          <p:cNvGrpSpPr>
            <a:grpSpLocks/>
          </p:cNvGrpSpPr>
          <p:nvPr/>
        </p:nvGrpSpPr>
        <p:grpSpPr bwMode="auto">
          <a:xfrm>
            <a:off x="8544272" y="1194792"/>
            <a:ext cx="2664296" cy="4538464"/>
            <a:chOff x="3648" y="1296"/>
            <a:chExt cx="1406" cy="249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/>
          </a:scene3d>
        </p:grpSpPr>
        <p:pic>
          <p:nvPicPr>
            <p:cNvPr id="21" name="Picture 5" descr="ARROWSGN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648" y="1296"/>
              <a:ext cx="1379" cy="24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 prstMaterial="powder"/>
          </p:spPr>
        </p:pic>
        <p:sp>
          <p:nvSpPr>
            <p:cNvPr id="22" name="Text Box 6"/>
            <p:cNvSpPr txBox="1">
              <a:spLocks noChangeArrowheads="1"/>
            </p:cNvSpPr>
            <p:nvPr/>
          </p:nvSpPr>
          <p:spPr bwMode="auto">
            <a:xfrm rot="-237033">
              <a:off x="4029" y="1635"/>
              <a:ext cx="946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 prstMaterial="powder"/>
          </p:spPr>
          <p:txBody>
            <a:bodyPr wrap="none">
              <a:spAutoFit/>
            </a:bodyPr>
            <a:lstStyle/>
            <a:p>
              <a:r>
                <a:rPr lang="en-US" sz="1300" b="1" dirty="0">
                  <a:latin typeface="Verdana" pitchFamily="34" charset="0"/>
                </a:rPr>
                <a:t>EDMS Support</a:t>
              </a:r>
            </a:p>
          </p:txBody>
        </p:sp>
        <p:sp>
          <p:nvSpPr>
            <p:cNvPr id="23" name="Text Box 7"/>
            <p:cNvSpPr txBox="1">
              <a:spLocks noChangeArrowheads="1"/>
            </p:cNvSpPr>
            <p:nvPr/>
          </p:nvSpPr>
          <p:spPr bwMode="auto">
            <a:xfrm rot="544499">
              <a:off x="3774" y="1446"/>
              <a:ext cx="855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 prstMaterial="powder"/>
          </p:spPr>
          <p:txBody>
            <a:bodyPr>
              <a:spAutoFit/>
            </a:bodyPr>
            <a:lstStyle/>
            <a:p>
              <a:r>
                <a:rPr lang="en-US" sz="1300" b="1" dirty="0">
                  <a:latin typeface="Verdana" pitchFamily="34" charset="0"/>
                </a:rPr>
                <a:t>Local admin.</a:t>
              </a:r>
            </a:p>
          </p:txBody>
        </p:sp>
        <p:sp>
          <p:nvSpPr>
            <p:cNvPr id="24" name="Text Box 8"/>
            <p:cNvSpPr txBox="1">
              <a:spLocks noChangeArrowheads="1"/>
            </p:cNvSpPr>
            <p:nvPr/>
          </p:nvSpPr>
          <p:spPr bwMode="auto">
            <a:xfrm rot="349904">
              <a:off x="3954" y="2228"/>
              <a:ext cx="110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p3d prstMaterial="powder"/>
          </p:spPr>
          <p:txBody>
            <a:bodyPr>
              <a:spAutoFit/>
            </a:bodyPr>
            <a:lstStyle/>
            <a:p>
              <a:r>
                <a:rPr lang="en-US" sz="1400" b="1" dirty="0">
                  <a:latin typeface="Verdana" pitchFamily="34" charset="0"/>
                </a:rPr>
                <a:t>EDMS Course</a:t>
              </a:r>
            </a:p>
          </p:txBody>
        </p:sp>
      </p:grpSp>
      <p:sp>
        <p:nvSpPr>
          <p:cNvPr id="2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139856" y="6356351"/>
            <a:ext cx="3860800" cy="365125"/>
          </a:xfrm>
        </p:spPr>
        <p:txBody>
          <a:bodyPr/>
          <a:lstStyle/>
          <a:p>
            <a:r>
              <a:rPr lang="en-GB" dirty="0"/>
              <a:t>2154877 v.1</a:t>
            </a:r>
            <a:endParaRPr lang="en-GB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083789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8385</TotalTime>
  <Words>199</Words>
  <Application>Microsoft Macintosh PowerPoint</Application>
  <PresentationFormat>Custom</PresentationFormat>
  <Paragraphs>47</Paragraphs>
  <Slides>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CERNCorporate4-3</vt:lpstr>
      <vt:lpstr>The FASER Experiment project structure</vt:lpstr>
      <vt:lpstr>How to access the FASER Experiment node</vt:lpstr>
      <vt:lpstr>Main configuration aspects</vt:lpstr>
      <vt:lpstr>EDMS documentation and FAQs</vt:lpstr>
      <vt:lpstr>Slide 5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EDMS Introduction Course</dc:title>
  <dc:creator>Tsvetelin Krastev</dc:creator>
  <cp:lastModifiedBy>Jamie Boyd</cp:lastModifiedBy>
  <cp:revision>874</cp:revision>
  <dcterms:created xsi:type="dcterms:W3CDTF">2019-05-16T12:03:00Z</dcterms:created>
  <dcterms:modified xsi:type="dcterms:W3CDTF">2019-05-16T12:03:16Z</dcterms:modified>
</cp:coreProperties>
</file>