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63" r:id="rId5"/>
    <p:sldId id="262" r:id="rId6"/>
    <p:sldId id="268" r:id="rId7"/>
    <p:sldId id="273" r:id="rId8"/>
    <p:sldId id="274" r:id="rId9"/>
    <p:sldId id="269" r:id="rId10"/>
    <p:sldId id="275" r:id="rId11"/>
    <p:sldId id="270" r:id="rId12"/>
    <p:sldId id="271" r:id="rId13"/>
    <p:sldId id="267" r:id="rId14"/>
    <p:sldId id="281" r:id="rId15"/>
    <p:sldId id="277" r:id="rId16"/>
    <p:sldId id="276" r:id="rId17"/>
    <p:sldId id="279" r:id="rId18"/>
    <p:sldId id="280" r:id="rId19"/>
    <p:sldId id="282" r:id="rId20"/>
    <p:sldId id="278" r:id="rId21"/>
    <p:sldId id="283" r:id="rId22"/>
    <p:sldId id="266" r:id="rId2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100" d="100"/>
          <a:sy n="100" d="100"/>
        </p:scale>
        <p:origin x="1914" y="116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R. Betemps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R. Betemps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011600" y="1923678"/>
            <a:ext cx="7200000" cy="1350000"/>
          </a:xfrm>
        </p:spPr>
        <p:txBody>
          <a:bodyPr/>
          <a:lstStyle/>
          <a:p>
            <a:r>
              <a:rPr lang="en-GB" dirty="0" smtClean="0"/>
              <a:t>                 I</a:t>
            </a:r>
            <a:r>
              <a:rPr lang="fr-CH" dirty="0" err="1" smtClean="0"/>
              <a:t>ntegration</a:t>
            </a:r>
            <a:r>
              <a:rPr lang="fr-CH" dirty="0" smtClean="0"/>
              <a:t> </a:t>
            </a:r>
            <a:r>
              <a:rPr lang="fr-CH" dirty="0" err="1" smtClean="0"/>
              <a:t>procedure</a:t>
            </a:r>
            <a:r>
              <a:rPr lang="fr-CH" dirty="0" smtClean="0"/>
              <a:t> DFX vertical part in the Tunnel 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600" dirty="0" smtClean="0"/>
              <a:t>R. Betemps, Y</a:t>
            </a:r>
            <a:r>
              <a:rPr lang="en-GB" sz="1600" dirty="0"/>
              <a:t>.</a:t>
            </a:r>
            <a:r>
              <a:rPr lang="en-GB" sz="1600" dirty="0" smtClean="0"/>
              <a:t> Yang, M</a:t>
            </a:r>
            <a:r>
              <a:rPr lang="en-GB" sz="1600" dirty="0"/>
              <a:t>. Amparo 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Integration </a:t>
            </a:r>
            <a:r>
              <a:rPr lang="en-GB" dirty="0" smtClean="0"/>
              <a:t>process vertical unit 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2000" dirty="0" smtClean="0"/>
              <a:t>Top </a:t>
            </a:r>
            <a:r>
              <a:rPr lang="en-GB" sz="2000" dirty="0"/>
              <a:t>Flange </a:t>
            </a:r>
            <a:r>
              <a:rPr lang="en-GB" sz="2000" dirty="0" smtClean="0"/>
              <a:t>in position</a:t>
            </a:r>
            <a:endParaRPr lang="en-GB" sz="2000" dirty="0"/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2000" dirty="0"/>
              <a:t>DFX  </a:t>
            </a:r>
            <a:r>
              <a:rPr lang="en-GB" sz="2000" dirty="0" smtClean="0"/>
              <a:t>preparation (vertical unit)</a:t>
            </a:r>
            <a:endParaRPr lang="en-GB" sz="2000" dirty="0"/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2000" dirty="0"/>
              <a:t>SC link (</a:t>
            </a:r>
            <a:r>
              <a:rPr lang="en-GB" sz="2000" dirty="0" err="1" smtClean="0"/>
              <a:t>DSHx</a:t>
            </a:r>
            <a:r>
              <a:rPr lang="en-GB" sz="2000" dirty="0" smtClean="0"/>
              <a:t>) </a:t>
            </a:r>
            <a:r>
              <a:rPr lang="en-GB" sz="2000" dirty="0"/>
              <a:t>in </a:t>
            </a:r>
            <a:r>
              <a:rPr lang="en-GB" sz="2000" dirty="0" smtClean="0"/>
              <a:t>assembling position </a:t>
            </a:r>
            <a:endParaRPr lang="en-GB" sz="2000" dirty="0"/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2000" dirty="0"/>
              <a:t>Welding &amp; welding </a:t>
            </a:r>
            <a:r>
              <a:rPr lang="en-GB" sz="2000" dirty="0" smtClean="0"/>
              <a:t>check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2000" dirty="0" smtClean="0"/>
              <a:t>Move SC link </a:t>
            </a:r>
            <a:r>
              <a:rPr lang="en-GB" sz="2000" dirty="0" err="1" smtClean="0"/>
              <a:t>DSHx</a:t>
            </a:r>
            <a:r>
              <a:rPr lang="en-GB" sz="2000" dirty="0" smtClean="0"/>
              <a:t> &amp; DFX </a:t>
            </a:r>
            <a:r>
              <a:rPr lang="en-GB" sz="2000" dirty="0"/>
              <a:t>in final </a:t>
            </a:r>
            <a:r>
              <a:rPr lang="en-GB" sz="2000" dirty="0" smtClean="0"/>
              <a:t>position</a:t>
            </a:r>
            <a:endParaRPr lang="fr-CH" dirty="0"/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2000" dirty="0" smtClean="0"/>
              <a:t>Welding of the accessory 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2000" dirty="0" smtClean="0"/>
              <a:t>Close the vacuum chamber and adjust the fixation to the top flange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2000" dirty="0" smtClean="0"/>
              <a:t> Bend the </a:t>
            </a:r>
            <a:r>
              <a:rPr lang="en-GB" sz="2000" dirty="0" err="1" smtClean="0"/>
              <a:t>NbTi</a:t>
            </a:r>
            <a:r>
              <a:rPr lang="en-GB" sz="2000" dirty="0" smtClean="0"/>
              <a:t> </a:t>
            </a:r>
            <a:r>
              <a:rPr lang="en-GB" sz="2000" dirty="0" err="1" smtClean="0"/>
              <a:t>busbar</a:t>
            </a:r>
            <a:r>
              <a:rPr lang="en-GB" sz="2000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706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Top Flange in position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881236"/>
            <a:ext cx="6068824" cy="3424647"/>
          </a:xfrm>
        </p:spPr>
      </p:pic>
      <p:cxnSp>
        <p:nvCxnSpPr>
          <p:cNvPr id="9" name="Straight Connector 8"/>
          <p:cNvCxnSpPr/>
          <p:nvPr/>
        </p:nvCxnSpPr>
        <p:spPr>
          <a:xfrm flipV="1">
            <a:off x="4510068" y="2787774"/>
            <a:ext cx="61932" cy="28803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4067944" y="2787774"/>
            <a:ext cx="144016" cy="28803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678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DFX  preparation (vertical unit)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487" y="914400"/>
            <a:ext cx="6521025" cy="3679825"/>
          </a:xfrm>
        </p:spPr>
      </p:pic>
    </p:spTree>
    <p:extLst>
      <p:ext uri="{BB962C8B-B14F-4D97-AF65-F5344CB8AC3E}">
        <p14:creationId xmlns:p14="http://schemas.microsoft.com/office/powerpoint/2010/main" val="3037143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SC link (</a:t>
            </a:r>
            <a:r>
              <a:rPr lang="en-GB" dirty="0" err="1"/>
              <a:t>DSHx</a:t>
            </a:r>
            <a:r>
              <a:rPr lang="en-GB" dirty="0"/>
              <a:t>) in assembling position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59" r="21560"/>
          <a:stretch/>
        </p:blipFill>
        <p:spPr>
          <a:xfrm>
            <a:off x="3707904" y="871579"/>
            <a:ext cx="3219348" cy="3708977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5796136" y="2067694"/>
            <a:ext cx="144016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4860032" y="2067694"/>
            <a:ext cx="216024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Content Placeholder 17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53" r="22394"/>
          <a:stretch/>
        </p:blipFill>
        <p:spPr>
          <a:xfrm>
            <a:off x="1187624" y="914400"/>
            <a:ext cx="2592288" cy="3679825"/>
          </a:xfrm>
        </p:spPr>
      </p:pic>
    </p:spTree>
    <p:extLst>
      <p:ext uri="{BB962C8B-B14F-4D97-AF65-F5344CB8AC3E}">
        <p14:creationId xmlns:p14="http://schemas.microsoft.com/office/powerpoint/2010/main" val="903460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Welding &amp; welding check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Content Placeholder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10" r="29329"/>
          <a:stretch/>
        </p:blipFill>
        <p:spPr>
          <a:xfrm>
            <a:off x="5209000" y="987574"/>
            <a:ext cx="2736305" cy="3679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90" r="25510"/>
          <a:stretch/>
        </p:blipFill>
        <p:spPr>
          <a:xfrm>
            <a:off x="1802836" y="1074909"/>
            <a:ext cx="2356005" cy="336576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3602596" y="1939005"/>
            <a:ext cx="0" cy="7588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674604" y="3163141"/>
            <a:ext cx="0" cy="7920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948265" y="1742355"/>
            <a:ext cx="1296143" cy="5760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187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Move SC link </a:t>
            </a:r>
            <a:r>
              <a:rPr lang="en-GB" dirty="0" err="1"/>
              <a:t>DSHx</a:t>
            </a:r>
            <a:r>
              <a:rPr lang="en-GB" dirty="0"/>
              <a:t> &amp; DFX in final position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80" r="27090"/>
          <a:stretch/>
        </p:blipFill>
        <p:spPr>
          <a:xfrm>
            <a:off x="2915816" y="823500"/>
            <a:ext cx="2603286" cy="395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865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Welding of the accessory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3" name="Cloud Callout 2"/>
          <p:cNvSpPr/>
          <p:nvPr/>
        </p:nvSpPr>
        <p:spPr>
          <a:xfrm>
            <a:off x="2879812" y="1491630"/>
            <a:ext cx="3384376" cy="1440160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2063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Close the vacuum chamber and adjust the fixation to the top flange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66"/>
          <a:stretch/>
        </p:blipFill>
        <p:spPr>
          <a:xfrm>
            <a:off x="3059832" y="914400"/>
            <a:ext cx="3836576" cy="367982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752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Bend </a:t>
            </a:r>
            <a:r>
              <a:rPr lang="en-GB" dirty="0"/>
              <a:t>the </a:t>
            </a:r>
            <a:r>
              <a:rPr lang="en-GB" dirty="0" err="1"/>
              <a:t>NbTi</a:t>
            </a:r>
            <a:r>
              <a:rPr lang="en-GB" dirty="0"/>
              <a:t> </a:t>
            </a:r>
            <a:r>
              <a:rPr lang="en-GB" dirty="0" err="1"/>
              <a:t>busbar</a:t>
            </a:r>
            <a:r>
              <a:rPr lang="en-GB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Cloud Callout 7"/>
          <p:cNvSpPr/>
          <p:nvPr/>
        </p:nvSpPr>
        <p:spPr>
          <a:xfrm>
            <a:off x="2879812" y="1491630"/>
            <a:ext cx="3384376" cy="1440160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1328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endParaRPr lang="en-GB" sz="2400" dirty="0" smtClean="0"/>
          </a:p>
          <a:p>
            <a:pPr algn="l"/>
            <a:r>
              <a:rPr lang="en-GB" sz="2400" dirty="0" smtClean="0"/>
              <a:t>Integration of the DFX in the Tunnel </a:t>
            </a:r>
          </a:p>
          <a:p>
            <a:pPr marL="0" indent="0" algn="l">
              <a:buNone/>
            </a:pPr>
            <a:endParaRPr lang="en-GB" sz="2400" dirty="0" smtClean="0"/>
          </a:p>
          <a:p>
            <a:pPr algn="l"/>
            <a:r>
              <a:rPr lang="en-GB" sz="2400" dirty="0" smtClean="0"/>
              <a:t>Tunnel </a:t>
            </a:r>
            <a:r>
              <a:rPr lang="en-GB" sz="2400" dirty="0" smtClean="0"/>
              <a:t>space and working area </a:t>
            </a:r>
          </a:p>
          <a:p>
            <a:pPr algn="l"/>
            <a:endParaRPr lang="en-GB" sz="2400" dirty="0" smtClean="0"/>
          </a:p>
          <a:p>
            <a:pPr algn="l"/>
            <a:r>
              <a:rPr lang="en-GB" sz="2400" dirty="0" smtClean="0"/>
              <a:t>DFX unit.</a:t>
            </a:r>
          </a:p>
          <a:p>
            <a:pPr algn="l"/>
            <a:endParaRPr lang="en-GB" sz="2400" dirty="0" smtClean="0"/>
          </a:p>
          <a:p>
            <a:pPr algn="l"/>
            <a:r>
              <a:rPr lang="en-GB" sz="2400" dirty="0" smtClean="0"/>
              <a:t>SC link (DSH) with the splice box     </a:t>
            </a:r>
            <a:endParaRPr lang="en-GB" sz="2400" dirty="0"/>
          </a:p>
          <a:p>
            <a:pPr algn="l"/>
            <a:endParaRPr lang="en-GB" sz="2400" dirty="0" smtClean="0"/>
          </a:p>
          <a:p>
            <a:pPr algn="l"/>
            <a:r>
              <a:rPr lang="en-GB" sz="2400" dirty="0" smtClean="0"/>
              <a:t>Integration process. </a:t>
            </a:r>
            <a:r>
              <a:rPr lang="en-GB" sz="1600" dirty="0" smtClean="0"/>
              <a:t> </a:t>
            </a:r>
          </a:p>
          <a:p>
            <a:pPr lvl="1" algn="l">
              <a:buFont typeface="Wingdings" panose="05000000000000000000" pitchFamily="2" charset="2"/>
              <a:buChar char="Ø"/>
            </a:pPr>
            <a:endParaRPr lang="en-GB" sz="1600" dirty="0" smtClean="0"/>
          </a:p>
          <a:p>
            <a:pPr lvl="1" algn="l">
              <a:buFont typeface="Wingdings" panose="05000000000000000000" pitchFamily="2" charset="2"/>
              <a:buChar char="Ø"/>
            </a:pPr>
            <a:endParaRPr lang="en-GB" sz="1400" dirty="0"/>
          </a:p>
          <a:p>
            <a:pPr marL="0" indent="0" algn="l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Integration of the DFX in the Tunnel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 smtClean="0"/>
              <a:t>Reference document for integration EDMS XXXXX</a:t>
            </a:r>
          </a:p>
          <a:p>
            <a:pPr algn="l"/>
            <a:r>
              <a:rPr lang="en-GB" sz="2000" dirty="0" smtClean="0"/>
              <a:t>We considerer for the image the point 5L (more critical)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779662"/>
            <a:ext cx="610010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09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Integration of the DFX in the Tunnel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1275606"/>
            <a:ext cx="3665690" cy="24709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419622"/>
            <a:ext cx="4112234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11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Integration of the DFX in the Tunnel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914401"/>
            <a:ext cx="5688632" cy="381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02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Tunnel view for installation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680222"/>
          </a:xfrm>
        </p:spPr>
        <p:txBody>
          <a:bodyPr>
            <a:normAutofit/>
          </a:bodyPr>
          <a:lstStyle/>
          <a:p>
            <a:pPr algn="l">
              <a:buFont typeface="Wingdings" panose="05000000000000000000" pitchFamily="2" charset="2"/>
              <a:buChar char="Ø"/>
            </a:pPr>
            <a:r>
              <a:rPr lang="en-GB" sz="2000" dirty="0" smtClean="0"/>
              <a:t>Not beam pipe </a:t>
            </a:r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2000" dirty="0" smtClean="0"/>
              <a:t>Free space below the final position  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316105"/>
            <a:ext cx="5472608" cy="3088201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4211960" y="3588107"/>
            <a:ext cx="1296143" cy="575415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2962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Tunnel view for installation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Betemps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87574"/>
            <a:ext cx="5606054" cy="31635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1" r="28029"/>
          <a:stretch/>
        </p:blipFill>
        <p:spPr>
          <a:xfrm>
            <a:off x="6227744" y="1621993"/>
            <a:ext cx="2304256" cy="242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89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DFX unit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3095904" cy="3680222"/>
          </a:xfrm>
        </p:spPr>
        <p:txBody>
          <a:bodyPr>
            <a:normAutofit/>
          </a:bodyPr>
          <a:lstStyle/>
          <a:p>
            <a:pPr algn="l"/>
            <a:r>
              <a:rPr lang="en-GB" sz="2000" dirty="0" smtClean="0"/>
              <a:t>2 sub unit for the DFX </a:t>
            </a:r>
          </a:p>
          <a:p>
            <a:pPr marL="0" indent="0" algn="l">
              <a:buNone/>
            </a:pPr>
            <a:endParaRPr lang="en-GB" sz="2000" dirty="0" smtClean="0"/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2000" dirty="0" smtClean="0"/>
              <a:t>Vertical </a:t>
            </a:r>
          </a:p>
          <a:p>
            <a:pPr algn="l">
              <a:buFont typeface="Wingdings" panose="05000000000000000000" pitchFamily="2" charset="2"/>
              <a:buChar char="Ø"/>
            </a:pPr>
            <a:endParaRPr lang="en-GB" sz="2000" dirty="0"/>
          </a:p>
          <a:p>
            <a:pPr algn="l"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marL="0" indent="0" algn="l">
              <a:buNone/>
            </a:pPr>
            <a:r>
              <a:rPr lang="en-GB" sz="2000" dirty="0" smtClean="0"/>
              <a:t>  </a:t>
            </a:r>
          </a:p>
          <a:p>
            <a:pPr marL="0" indent="0" algn="l">
              <a:buNone/>
            </a:pPr>
            <a:endParaRPr lang="en-GB" sz="2000" dirty="0"/>
          </a:p>
          <a:p>
            <a:pPr marL="0" indent="0" algn="l">
              <a:buNone/>
            </a:pPr>
            <a:endParaRPr lang="en-GB" sz="2000" dirty="0" smtClean="0"/>
          </a:p>
          <a:p>
            <a:pPr marL="0" indent="0" algn="l">
              <a:buNone/>
            </a:pPr>
            <a:endParaRPr lang="en-GB" sz="2000" dirty="0"/>
          </a:p>
          <a:p>
            <a:pPr marL="0" indent="0" algn="l">
              <a:buNone/>
            </a:pPr>
            <a:r>
              <a:rPr lang="en-GB" sz="1400" dirty="0" smtClean="0"/>
              <a:t>Dimensions : 800 x 800 X1750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284408" y="915566"/>
            <a:ext cx="3095904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2000" dirty="0" smtClean="0"/>
              <a:t> </a:t>
            </a:r>
          </a:p>
          <a:p>
            <a:pPr marL="0" indent="0" algn="l">
              <a:buFont typeface="Wingdings" charset="2"/>
              <a:buNone/>
            </a:pPr>
            <a:endParaRPr lang="en-GB" sz="2000" dirty="0" smtClean="0"/>
          </a:p>
          <a:p>
            <a:pPr algn="l">
              <a:buFont typeface="Wingdings" panose="05000000000000000000" pitchFamily="2" charset="2"/>
              <a:buChar char="Ø"/>
            </a:pPr>
            <a:r>
              <a:rPr lang="en-GB" sz="2000" dirty="0" smtClean="0"/>
              <a:t>Horizontal  </a:t>
            </a:r>
          </a:p>
          <a:p>
            <a:pPr algn="l"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algn="l"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marL="0" indent="0" algn="l">
              <a:buFont typeface="Wingdings" charset="2"/>
              <a:buNone/>
            </a:pPr>
            <a:r>
              <a:rPr lang="en-GB" sz="2000" dirty="0" smtClean="0"/>
              <a:t>  </a:t>
            </a:r>
          </a:p>
          <a:p>
            <a:pPr marL="0" indent="0" algn="l">
              <a:buFont typeface="Wingdings" charset="2"/>
              <a:buNone/>
            </a:pPr>
            <a:endParaRPr lang="en-GB" sz="2000" dirty="0"/>
          </a:p>
          <a:p>
            <a:pPr marL="0" indent="0" algn="l">
              <a:buFont typeface="Wingdings" charset="2"/>
              <a:buNone/>
            </a:pPr>
            <a:endParaRPr lang="en-GB" sz="2000" dirty="0" smtClean="0"/>
          </a:p>
          <a:p>
            <a:pPr marL="0" indent="0" algn="l">
              <a:buFont typeface="Wingdings" charset="2"/>
              <a:buNone/>
            </a:pPr>
            <a:endParaRPr lang="en-GB" sz="2000" dirty="0"/>
          </a:p>
          <a:p>
            <a:pPr marL="0" indent="0" algn="l">
              <a:buNone/>
            </a:pPr>
            <a:r>
              <a:rPr lang="en-GB" sz="1400" dirty="0"/>
              <a:t>Dimensions :</a:t>
            </a:r>
          </a:p>
          <a:p>
            <a:pPr marL="0" indent="0" algn="l">
              <a:buFont typeface="Wingdings" charset="2"/>
              <a:buNone/>
            </a:pPr>
            <a:endParaRPr lang="en-GB" sz="2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10" r="23930"/>
          <a:stretch/>
        </p:blipFill>
        <p:spPr>
          <a:xfrm>
            <a:off x="2339752" y="1458368"/>
            <a:ext cx="1596827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07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SC link (DSH) with the splice box   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7848432" cy="3680222"/>
          </a:xfrm>
        </p:spPr>
        <p:txBody>
          <a:bodyPr>
            <a:normAutofit/>
          </a:bodyPr>
          <a:lstStyle/>
          <a:p>
            <a:pPr algn="l"/>
            <a:r>
              <a:rPr lang="en-GB" sz="2000" dirty="0" smtClean="0"/>
              <a:t>End of the SC link </a:t>
            </a:r>
            <a:r>
              <a:rPr lang="en-GB" sz="2000" dirty="0" err="1" smtClean="0"/>
              <a:t>DSHx</a:t>
            </a:r>
            <a:r>
              <a:rPr lang="en-GB" sz="2000" dirty="0" smtClean="0"/>
              <a:t> :  </a:t>
            </a:r>
          </a:p>
          <a:p>
            <a:pPr algn="l">
              <a:buFont typeface="Wingdings" panose="05000000000000000000" pitchFamily="2" charset="2"/>
              <a:buChar char="Ø"/>
            </a:pPr>
            <a:endParaRPr lang="en-GB" sz="2000" dirty="0"/>
          </a:p>
          <a:p>
            <a:pPr algn="l">
              <a:buFont typeface="Wingdings" panose="05000000000000000000" pitchFamily="2" charset="2"/>
              <a:buChar char="Ø"/>
            </a:pPr>
            <a:endParaRPr lang="en-GB" sz="2000" dirty="0" smtClean="0"/>
          </a:p>
          <a:p>
            <a:pPr marL="0" indent="0" algn="l">
              <a:buNone/>
            </a:pPr>
            <a:r>
              <a:rPr lang="en-GB" sz="2000" dirty="0" smtClean="0"/>
              <a:t>  </a:t>
            </a:r>
          </a:p>
          <a:p>
            <a:pPr marL="0" indent="0" algn="l">
              <a:buNone/>
            </a:pPr>
            <a:endParaRPr lang="en-GB" sz="2000" dirty="0"/>
          </a:p>
          <a:p>
            <a:pPr marL="0" indent="0" algn="l">
              <a:buNone/>
            </a:pPr>
            <a:endParaRPr lang="en-GB" sz="2000" dirty="0" smtClean="0"/>
          </a:p>
          <a:p>
            <a:pPr marL="0" indent="0" algn="l">
              <a:buNone/>
            </a:pPr>
            <a:endParaRPr lang="en-GB" sz="2000" dirty="0"/>
          </a:p>
          <a:p>
            <a:pPr marL="0" indent="0" algn="l">
              <a:buNone/>
            </a:pPr>
            <a:endParaRPr lang="en-GB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Betemps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70" r="38940"/>
          <a:stretch/>
        </p:blipFill>
        <p:spPr>
          <a:xfrm rot="16200000">
            <a:off x="3289078" y="-1485445"/>
            <a:ext cx="2494275" cy="848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9721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schemas.microsoft.com/office/2006/documentManagement/types"/>
    <ds:schemaRef ds:uri="8946e33d-fd2f-4ae4-8ee9-d90c129cdf9e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7022</TotalTime>
  <Words>326</Words>
  <Application>Microsoft Office PowerPoint</Application>
  <PresentationFormat>On-screen Show (16:9)</PresentationFormat>
  <Paragraphs>109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Thème Office</vt:lpstr>
      <vt:lpstr>                 Integration procedure DFX vertical part in the Tunnel </vt:lpstr>
      <vt:lpstr>Summary</vt:lpstr>
      <vt:lpstr>Integration of the DFX in the Tunnel </vt:lpstr>
      <vt:lpstr>Integration of the DFX in the Tunnel </vt:lpstr>
      <vt:lpstr>Integration of the DFX in the Tunnel </vt:lpstr>
      <vt:lpstr>Tunnel view for installation</vt:lpstr>
      <vt:lpstr>Tunnel view for installation</vt:lpstr>
      <vt:lpstr>DFX unit</vt:lpstr>
      <vt:lpstr>SC link (DSH) with the splice box     </vt:lpstr>
      <vt:lpstr>Integration process vertical unit </vt:lpstr>
      <vt:lpstr>Top Flange in position</vt:lpstr>
      <vt:lpstr>DFX  preparation (vertical unit)</vt:lpstr>
      <vt:lpstr>SC link (DSHx) in assembling position </vt:lpstr>
      <vt:lpstr>Welding &amp; welding check</vt:lpstr>
      <vt:lpstr>Move SC link DSHx &amp; DFX in final position</vt:lpstr>
      <vt:lpstr>Welding of the accessory </vt:lpstr>
      <vt:lpstr>Close the vacuum chamber and adjust the fixation to the top flange</vt:lpstr>
      <vt:lpstr>Bend the NbTi busbar </vt:lpstr>
      <vt:lpstr>Thank you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Robin Betemps</cp:lastModifiedBy>
  <cp:revision>155</cp:revision>
  <dcterms:created xsi:type="dcterms:W3CDTF">2016-02-12T09:02:01Z</dcterms:created>
  <dcterms:modified xsi:type="dcterms:W3CDTF">2019-05-14T13:44:45Z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