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86" r:id="rId5"/>
    <p:sldId id="300" r:id="rId6"/>
    <p:sldId id="290" r:id="rId7"/>
    <p:sldId id="291" r:id="rId8"/>
    <p:sldId id="289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44" y="1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103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434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3971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355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21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R. Betemps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MgB2 </a:t>
            </a:r>
            <a:r>
              <a:rPr lang="en-GB" dirty="0"/>
              <a:t>/ </a:t>
            </a:r>
            <a:r>
              <a:rPr lang="en-GB" dirty="0" err="1"/>
              <a:t>NbTi</a:t>
            </a:r>
            <a:r>
              <a:rPr lang="en-GB" dirty="0"/>
              <a:t> splices access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90A79F0E-1EAD-4656-BFEA-0C16C25F00AC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4B290E7-00D8-410C-BF04-567100BFA14F}"/>
              </a:ext>
            </a:extLst>
          </p:cNvPr>
          <p:cNvGrpSpPr/>
          <p:nvPr/>
        </p:nvGrpSpPr>
        <p:grpSpPr>
          <a:xfrm>
            <a:off x="5657810" y="1048452"/>
            <a:ext cx="1648907" cy="923009"/>
            <a:chOff x="8637259" y="797567"/>
            <a:chExt cx="2198542" cy="12306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402B2A0-F319-41D4-8E82-09BE756DFAF8}"/>
                </a:ext>
              </a:extLst>
            </p:cNvPr>
            <p:cNvGrpSpPr/>
            <p:nvPr/>
          </p:nvGrpSpPr>
          <p:grpSpPr>
            <a:xfrm>
              <a:off x="8637259" y="807195"/>
              <a:ext cx="379319" cy="1221050"/>
              <a:chOff x="2133600" y="571498"/>
              <a:chExt cx="171450" cy="551908"/>
            </a:xfrm>
          </p:grpSpPr>
          <p:sp>
            <p:nvSpPr>
              <p:cNvPr id="24" name="Freeform 7">
                <a:extLst>
                  <a:ext uri="{FF2B5EF4-FFF2-40B4-BE49-F238E27FC236}">
                    <a16:creationId xmlns:a16="http://schemas.microsoft.com/office/drawing/2014/main" id="{2C07AF23-5459-40F0-B1B0-6F1D0B0DF0EF}"/>
                  </a:ext>
                </a:extLst>
              </p:cNvPr>
              <p:cNvSpPr/>
              <p:nvPr/>
            </p:nvSpPr>
            <p:spPr>
              <a:xfrm>
                <a:off x="2133600" y="923109"/>
                <a:ext cx="130629" cy="200297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Freeform 9">
                <a:extLst>
                  <a:ext uri="{FF2B5EF4-FFF2-40B4-BE49-F238E27FC236}">
                    <a16:creationId xmlns:a16="http://schemas.microsoft.com/office/drawing/2014/main" id="{878C6415-DB99-472E-9E2A-D81CBBE64DB3}"/>
                  </a:ext>
                </a:extLst>
              </p:cNvPr>
              <p:cNvSpPr/>
              <p:nvPr/>
            </p:nvSpPr>
            <p:spPr>
              <a:xfrm>
                <a:off x="2198097" y="571498"/>
                <a:ext cx="106953" cy="354331"/>
              </a:xfrm>
              <a:custGeom>
                <a:avLst/>
                <a:gdLst>
                  <a:gd name="connsiteX0" fmla="*/ 53340 w 91440"/>
                  <a:gd name="connsiteY0" fmla="*/ 556260 h 556260"/>
                  <a:gd name="connsiteX1" fmla="*/ 3810 w 91440"/>
                  <a:gd name="connsiteY1" fmla="*/ 518160 h 556260"/>
                  <a:gd name="connsiteX2" fmla="*/ 87630 w 91440"/>
                  <a:gd name="connsiteY2" fmla="*/ 453390 h 556260"/>
                  <a:gd name="connsiteX3" fmla="*/ 7620 w 91440"/>
                  <a:gd name="connsiteY3" fmla="*/ 396240 h 556260"/>
                  <a:gd name="connsiteX4" fmla="*/ 83820 w 91440"/>
                  <a:gd name="connsiteY4" fmla="*/ 331470 h 556260"/>
                  <a:gd name="connsiteX5" fmla="*/ 0 w 91440"/>
                  <a:gd name="connsiteY5" fmla="*/ 274320 h 556260"/>
                  <a:gd name="connsiteX6" fmla="*/ 83820 w 91440"/>
                  <a:gd name="connsiteY6" fmla="*/ 224790 h 556260"/>
                  <a:gd name="connsiteX7" fmla="*/ 3810 w 91440"/>
                  <a:gd name="connsiteY7" fmla="*/ 171450 h 556260"/>
                  <a:gd name="connsiteX8" fmla="*/ 91440 w 91440"/>
                  <a:gd name="connsiteY8" fmla="*/ 114300 h 556260"/>
                  <a:gd name="connsiteX9" fmla="*/ 11430 w 91440"/>
                  <a:gd name="connsiteY9" fmla="*/ 57150 h 556260"/>
                  <a:gd name="connsiteX10" fmla="*/ 83820 w 91440"/>
                  <a:gd name="connsiteY10" fmla="*/ 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440" h="556260">
                    <a:moveTo>
                      <a:pt x="53340" y="556260"/>
                    </a:moveTo>
                    <a:lnTo>
                      <a:pt x="3810" y="518160"/>
                    </a:lnTo>
                    <a:lnTo>
                      <a:pt x="87630" y="453390"/>
                    </a:lnTo>
                    <a:lnTo>
                      <a:pt x="7620" y="396240"/>
                    </a:lnTo>
                    <a:lnTo>
                      <a:pt x="83820" y="331470"/>
                    </a:lnTo>
                    <a:lnTo>
                      <a:pt x="0" y="274320"/>
                    </a:lnTo>
                    <a:lnTo>
                      <a:pt x="83820" y="224790"/>
                    </a:lnTo>
                    <a:lnTo>
                      <a:pt x="3810" y="171450"/>
                    </a:lnTo>
                    <a:lnTo>
                      <a:pt x="91440" y="114300"/>
                    </a:lnTo>
                    <a:lnTo>
                      <a:pt x="11430" y="57150"/>
                    </a:lnTo>
                    <a:lnTo>
                      <a:pt x="83820" y="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0A20F5C-5BC1-401F-BDA1-A06EE9EC076E}"/>
                </a:ext>
              </a:extLst>
            </p:cNvPr>
            <p:cNvGrpSpPr/>
            <p:nvPr/>
          </p:nvGrpSpPr>
          <p:grpSpPr>
            <a:xfrm flipH="1">
              <a:off x="10474845" y="797567"/>
              <a:ext cx="360956" cy="1230678"/>
              <a:chOff x="2133600" y="567146"/>
              <a:chExt cx="163150" cy="556260"/>
            </a:xfrm>
          </p:grpSpPr>
          <p:sp>
            <p:nvSpPr>
              <p:cNvPr id="22" name="Freeform 30">
                <a:extLst>
                  <a:ext uri="{FF2B5EF4-FFF2-40B4-BE49-F238E27FC236}">
                    <a16:creationId xmlns:a16="http://schemas.microsoft.com/office/drawing/2014/main" id="{CC2F7259-7D43-422E-880D-08A29F3EA3B2}"/>
                  </a:ext>
                </a:extLst>
              </p:cNvPr>
              <p:cNvSpPr/>
              <p:nvPr/>
            </p:nvSpPr>
            <p:spPr>
              <a:xfrm>
                <a:off x="2133600" y="923109"/>
                <a:ext cx="130629" cy="200297"/>
              </a:xfrm>
              <a:custGeom>
                <a:avLst/>
                <a:gdLst>
                  <a:gd name="connsiteX0" fmla="*/ 0 w 130629"/>
                  <a:gd name="connsiteY0" fmla="*/ 200297 h 200297"/>
                  <a:gd name="connsiteX1" fmla="*/ 130629 w 130629"/>
                  <a:gd name="connsiteY1" fmla="*/ 200297 h 200297"/>
                  <a:gd name="connsiteX2" fmla="*/ 130629 w 130629"/>
                  <a:gd name="connsiteY2" fmla="*/ 0 h 2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629" h="200297">
                    <a:moveTo>
                      <a:pt x="0" y="200297"/>
                    </a:moveTo>
                    <a:lnTo>
                      <a:pt x="130629" y="200297"/>
                    </a:lnTo>
                    <a:lnTo>
                      <a:pt x="130629" y="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Freeform 31">
                <a:extLst>
                  <a:ext uri="{FF2B5EF4-FFF2-40B4-BE49-F238E27FC236}">
                    <a16:creationId xmlns:a16="http://schemas.microsoft.com/office/drawing/2014/main" id="{30B6D2A9-3A73-4643-9849-2DD23F41AF3C}"/>
                  </a:ext>
                </a:extLst>
              </p:cNvPr>
              <p:cNvSpPr/>
              <p:nvPr/>
            </p:nvSpPr>
            <p:spPr>
              <a:xfrm>
                <a:off x="2213611" y="567146"/>
                <a:ext cx="83139" cy="358684"/>
              </a:xfrm>
              <a:custGeom>
                <a:avLst/>
                <a:gdLst>
                  <a:gd name="connsiteX0" fmla="*/ 53340 w 91440"/>
                  <a:gd name="connsiteY0" fmla="*/ 556260 h 556260"/>
                  <a:gd name="connsiteX1" fmla="*/ 3810 w 91440"/>
                  <a:gd name="connsiteY1" fmla="*/ 518160 h 556260"/>
                  <a:gd name="connsiteX2" fmla="*/ 87630 w 91440"/>
                  <a:gd name="connsiteY2" fmla="*/ 453390 h 556260"/>
                  <a:gd name="connsiteX3" fmla="*/ 7620 w 91440"/>
                  <a:gd name="connsiteY3" fmla="*/ 396240 h 556260"/>
                  <a:gd name="connsiteX4" fmla="*/ 83820 w 91440"/>
                  <a:gd name="connsiteY4" fmla="*/ 331470 h 556260"/>
                  <a:gd name="connsiteX5" fmla="*/ 0 w 91440"/>
                  <a:gd name="connsiteY5" fmla="*/ 274320 h 556260"/>
                  <a:gd name="connsiteX6" fmla="*/ 83820 w 91440"/>
                  <a:gd name="connsiteY6" fmla="*/ 224790 h 556260"/>
                  <a:gd name="connsiteX7" fmla="*/ 3810 w 91440"/>
                  <a:gd name="connsiteY7" fmla="*/ 171450 h 556260"/>
                  <a:gd name="connsiteX8" fmla="*/ 91440 w 91440"/>
                  <a:gd name="connsiteY8" fmla="*/ 114300 h 556260"/>
                  <a:gd name="connsiteX9" fmla="*/ 11430 w 91440"/>
                  <a:gd name="connsiteY9" fmla="*/ 57150 h 556260"/>
                  <a:gd name="connsiteX10" fmla="*/ 83820 w 91440"/>
                  <a:gd name="connsiteY10" fmla="*/ 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440" h="556260">
                    <a:moveTo>
                      <a:pt x="53340" y="556260"/>
                    </a:moveTo>
                    <a:lnTo>
                      <a:pt x="3810" y="518160"/>
                    </a:lnTo>
                    <a:lnTo>
                      <a:pt x="87630" y="453390"/>
                    </a:lnTo>
                    <a:lnTo>
                      <a:pt x="7620" y="396240"/>
                    </a:lnTo>
                    <a:lnTo>
                      <a:pt x="83820" y="331470"/>
                    </a:lnTo>
                    <a:lnTo>
                      <a:pt x="0" y="274320"/>
                    </a:lnTo>
                    <a:lnTo>
                      <a:pt x="83820" y="224790"/>
                    </a:lnTo>
                    <a:lnTo>
                      <a:pt x="3810" y="171450"/>
                    </a:lnTo>
                    <a:lnTo>
                      <a:pt x="91440" y="114300"/>
                    </a:lnTo>
                    <a:lnTo>
                      <a:pt x="11430" y="57150"/>
                    </a:lnTo>
                    <a:lnTo>
                      <a:pt x="83820" y="0"/>
                    </a:ln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CB24853-870D-4A14-BACD-A8C373655D46}"/>
              </a:ext>
            </a:extLst>
          </p:cNvPr>
          <p:cNvGrpSpPr/>
          <p:nvPr/>
        </p:nvGrpSpPr>
        <p:grpSpPr>
          <a:xfrm>
            <a:off x="5210620" y="2721989"/>
            <a:ext cx="2214974" cy="668655"/>
            <a:chOff x="8041005" y="3068955"/>
            <a:chExt cx="2953298" cy="891540"/>
          </a:xfrm>
        </p:grpSpPr>
        <p:sp>
          <p:nvSpPr>
            <p:cNvPr id="27" name="Freeform: Shape 125">
              <a:extLst>
                <a:ext uri="{FF2B5EF4-FFF2-40B4-BE49-F238E27FC236}">
                  <a16:creationId xmlns:a16="http://schemas.microsoft.com/office/drawing/2014/main" id="{86A46FA1-88BF-4B6A-8929-BA87B0E3B5DE}"/>
                </a:ext>
              </a:extLst>
            </p:cNvPr>
            <p:cNvSpPr/>
            <p:nvPr/>
          </p:nvSpPr>
          <p:spPr>
            <a:xfrm>
              <a:off x="8041005" y="3068955"/>
              <a:ext cx="674370" cy="891540"/>
            </a:xfrm>
            <a:custGeom>
              <a:avLst/>
              <a:gdLst>
                <a:gd name="connsiteX0" fmla="*/ 0 w 674370"/>
                <a:gd name="connsiteY0" fmla="*/ 891540 h 891540"/>
                <a:gd name="connsiteX1" fmla="*/ 365760 w 674370"/>
                <a:gd name="connsiteY1" fmla="*/ 891540 h 891540"/>
                <a:gd name="connsiteX2" fmla="*/ 365760 w 674370"/>
                <a:gd name="connsiteY2" fmla="*/ 0 h 891540"/>
                <a:gd name="connsiteX3" fmla="*/ 674370 w 674370"/>
                <a:gd name="connsiteY3" fmla="*/ 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4370" h="891540">
                  <a:moveTo>
                    <a:pt x="0" y="891540"/>
                  </a:moveTo>
                  <a:lnTo>
                    <a:pt x="365760" y="891540"/>
                  </a:lnTo>
                  <a:lnTo>
                    <a:pt x="365760" y="0"/>
                  </a:lnTo>
                  <a:lnTo>
                    <a:pt x="674370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Freeform: Shape 126">
              <a:extLst>
                <a:ext uri="{FF2B5EF4-FFF2-40B4-BE49-F238E27FC236}">
                  <a16:creationId xmlns:a16="http://schemas.microsoft.com/office/drawing/2014/main" id="{8ED3BFB9-8CB0-43B6-87C3-A65644046C6A}"/>
                </a:ext>
              </a:extLst>
            </p:cNvPr>
            <p:cNvSpPr/>
            <p:nvPr/>
          </p:nvSpPr>
          <p:spPr>
            <a:xfrm flipH="1">
              <a:off x="10584403" y="3068955"/>
              <a:ext cx="409900" cy="891540"/>
            </a:xfrm>
            <a:custGeom>
              <a:avLst/>
              <a:gdLst>
                <a:gd name="connsiteX0" fmla="*/ 0 w 674370"/>
                <a:gd name="connsiteY0" fmla="*/ 891540 h 891540"/>
                <a:gd name="connsiteX1" fmla="*/ 365760 w 674370"/>
                <a:gd name="connsiteY1" fmla="*/ 891540 h 891540"/>
                <a:gd name="connsiteX2" fmla="*/ 365760 w 674370"/>
                <a:gd name="connsiteY2" fmla="*/ 0 h 891540"/>
                <a:gd name="connsiteX3" fmla="*/ 674370 w 674370"/>
                <a:gd name="connsiteY3" fmla="*/ 0 h 891540"/>
                <a:gd name="connsiteX0" fmla="*/ 0 w 555121"/>
                <a:gd name="connsiteY0" fmla="*/ 891540 h 891540"/>
                <a:gd name="connsiteX1" fmla="*/ 246511 w 555121"/>
                <a:gd name="connsiteY1" fmla="*/ 891540 h 891540"/>
                <a:gd name="connsiteX2" fmla="*/ 246511 w 555121"/>
                <a:gd name="connsiteY2" fmla="*/ 0 h 891540"/>
                <a:gd name="connsiteX3" fmla="*/ 555121 w 555121"/>
                <a:gd name="connsiteY3" fmla="*/ 0 h 89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5121" h="891540">
                  <a:moveTo>
                    <a:pt x="0" y="891540"/>
                  </a:moveTo>
                  <a:lnTo>
                    <a:pt x="246511" y="891540"/>
                  </a:lnTo>
                  <a:lnTo>
                    <a:pt x="246511" y="0"/>
                  </a:lnTo>
                  <a:lnTo>
                    <a:pt x="555121" y="0"/>
                  </a:lnTo>
                </a:path>
              </a:pathLst>
            </a:custGeom>
            <a:noFill/>
            <a:ln w="28575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29" name="Freeform 51">
            <a:extLst>
              <a:ext uri="{FF2B5EF4-FFF2-40B4-BE49-F238E27FC236}">
                <a16:creationId xmlns:a16="http://schemas.microsoft.com/office/drawing/2014/main" id="{F3CF4D79-A7D7-4EA9-BC54-EEDA9262F753}"/>
              </a:ext>
            </a:extLst>
          </p:cNvPr>
          <p:cNvSpPr/>
          <p:nvPr/>
        </p:nvSpPr>
        <p:spPr>
          <a:xfrm>
            <a:off x="5714495" y="1030781"/>
            <a:ext cx="1395336" cy="1430763"/>
          </a:xfrm>
          <a:custGeom>
            <a:avLst/>
            <a:gdLst>
              <a:gd name="connsiteX0" fmla="*/ 1150620 w 1718310"/>
              <a:gd name="connsiteY0" fmla="*/ 0 h 2057400"/>
              <a:gd name="connsiteX1" fmla="*/ 1150620 w 1718310"/>
              <a:gd name="connsiteY1" fmla="*/ 754380 h 2057400"/>
              <a:gd name="connsiteX2" fmla="*/ 1082040 w 1718310"/>
              <a:gd name="connsiteY2" fmla="*/ 754380 h 2057400"/>
              <a:gd name="connsiteX3" fmla="*/ 1082040 w 1718310"/>
              <a:gd name="connsiteY3" fmla="*/ 815340 h 2057400"/>
              <a:gd name="connsiteX4" fmla="*/ 887730 w 1718310"/>
              <a:gd name="connsiteY4" fmla="*/ 815340 h 2057400"/>
              <a:gd name="connsiteX5" fmla="*/ 887730 w 1718310"/>
              <a:gd name="connsiteY5" fmla="*/ 1783080 h 2057400"/>
              <a:gd name="connsiteX6" fmla="*/ 0 w 1718310"/>
              <a:gd name="connsiteY6" fmla="*/ 1783080 h 2057400"/>
              <a:gd name="connsiteX7" fmla="*/ 0 w 1718310"/>
              <a:gd name="connsiteY7" fmla="*/ 2057400 h 2057400"/>
              <a:gd name="connsiteX8" fmla="*/ 1718310 w 1718310"/>
              <a:gd name="connsiteY8" fmla="*/ 2057400 h 2057400"/>
              <a:gd name="connsiteX9" fmla="*/ 1718310 w 1718310"/>
              <a:gd name="connsiteY9" fmla="*/ 819150 h 2057400"/>
              <a:gd name="connsiteX10" fmla="*/ 1581150 w 1718310"/>
              <a:gd name="connsiteY10" fmla="*/ 819150 h 2057400"/>
              <a:gd name="connsiteX11" fmla="*/ 1581150 w 1718310"/>
              <a:gd name="connsiteY11" fmla="*/ 754380 h 2057400"/>
              <a:gd name="connsiteX12" fmla="*/ 1520190 w 1718310"/>
              <a:gd name="connsiteY12" fmla="*/ 754380 h 2057400"/>
              <a:gd name="connsiteX13" fmla="*/ 1520190 w 1718310"/>
              <a:gd name="connsiteY13" fmla="*/ 7620 h 2057400"/>
              <a:gd name="connsiteX14" fmla="*/ 1150620 w 1718310"/>
              <a:gd name="connsiteY14" fmla="*/ 0 h 2057400"/>
              <a:gd name="connsiteX0" fmla="*/ 1150620 w 1718310"/>
              <a:gd name="connsiteY0" fmla="*/ 0 h 2057400"/>
              <a:gd name="connsiteX1" fmla="*/ 1150620 w 1718310"/>
              <a:gd name="connsiteY1" fmla="*/ 754380 h 2057400"/>
              <a:gd name="connsiteX2" fmla="*/ 1082040 w 1718310"/>
              <a:gd name="connsiteY2" fmla="*/ 754380 h 2057400"/>
              <a:gd name="connsiteX3" fmla="*/ 1082040 w 1718310"/>
              <a:gd name="connsiteY3" fmla="*/ 815340 h 2057400"/>
              <a:gd name="connsiteX4" fmla="*/ 887730 w 1718310"/>
              <a:gd name="connsiteY4" fmla="*/ 815340 h 2057400"/>
              <a:gd name="connsiteX5" fmla="*/ 887730 w 1718310"/>
              <a:gd name="connsiteY5" fmla="*/ 964222 h 2057400"/>
              <a:gd name="connsiteX6" fmla="*/ 0 w 1718310"/>
              <a:gd name="connsiteY6" fmla="*/ 1783080 h 2057400"/>
              <a:gd name="connsiteX7" fmla="*/ 0 w 1718310"/>
              <a:gd name="connsiteY7" fmla="*/ 2057400 h 2057400"/>
              <a:gd name="connsiteX8" fmla="*/ 1718310 w 1718310"/>
              <a:gd name="connsiteY8" fmla="*/ 2057400 h 2057400"/>
              <a:gd name="connsiteX9" fmla="*/ 1718310 w 1718310"/>
              <a:gd name="connsiteY9" fmla="*/ 819150 h 2057400"/>
              <a:gd name="connsiteX10" fmla="*/ 1581150 w 1718310"/>
              <a:gd name="connsiteY10" fmla="*/ 819150 h 2057400"/>
              <a:gd name="connsiteX11" fmla="*/ 1581150 w 1718310"/>
              <a:gd name="connsiteY11" fmla="*/ 754380 h 2057400"/>
              <a:gd name="connsiteX12" fmla="*/ 1520190 w 1718310"/>
              <a:gd name="connsiteY12" fmla="*/ 754380 h 2057400"/>
              <a:gd name="connsiteX13" fmla="*/ 1520190 w 1718310"/>
              <a:gd name="connsiteY13" fmla="*/ 7620 h 2057400"/>
              <a:gd name="connsiteX14" fmla="*/ 1150620 w 1718310"/>
              <a:gd name="connsiteY14" fmla="*/ 0 h 2057400"/>
              <a:gd name="connsiteX0" fmla="*/ 1150620 w 1718310"/>
              <a:gd name="connsiteY0" fmla="*/ 0 h 2057400"/>
              <a:gd name="connsiteX1" fmla="*/ 1150620 w 1718310"/>
              <a:gd name="connsiteY1" fmla="*/ 754380 h 2057400"/>
              <a:gd name="connsiteX2" fmla="*/ 1082040 w 1718310"/>
              <a:gd name="connsiteY2" fmla="*/ 754380 h 2057400"/>
              <a:gd name="connsiteX3" fmla="*/ 1082040 w 1718310"/>
              <a:gd name="connsiteY3" fmla="*/ 815340 h 2057400"/>
              <a:gd name="connsiteX4" fmla="*/ 887730 w 1718310"/>
              <a:gd name="connsiteY4" fmla="*/ 815340 h 2057400"/>
              <a:gd name="connsiteX5" fmla="*/ 887730 w 1718310"/>
              <a:gd name="connsiteY5" fmla="*/ 964222 h 2057400"/>
              <a:gd name="connsiteX6" fmla="*/ 0 w 1718310"/>
              <a:gd name="connsiteY6" fmla="*/ 2057400 h 2057400"/>
              <a:gd name="connsiteX7" fmla="*/ 1718310 w 1718310"/>
              <a:gd name="connsiteY7" fmla="*/ 2057400 h 2057400"/>
              <a:gd name="connsiteX8" fmla="*/ 1718310 w 1718310"/>
              <a:gd name="connsiteY8" fmla="*/ 819150 h 2057400"/>
              <a:gd name="connsiteX9" fmla="*/ 1581150 w 1718310"/>
              <a:gd name="connsiteY9" fmla="*/ 819150 h 2057400"/>
              <a:gd name="connsiteX10" fmla="*/ 1581150 w 1718310"/>
              <a:gd name="connsiteY10" fmla="*/ 754380 h 2057400"/>
              <a:gd name="connsiteX11" fmla="*/ 1520190 w 1718310"/>
              <a:gd name="connsiteY11" fmla="*/ 754380 h 2057400"/>
              <a:gd name="connsiteX12" fmla="*/ 1520190 w 1718310"/>
              <a:gd name="connsiteY12" fmla="*/ 7620 h 2057400"/>
              <a:gd name="connsiteX13" fmla="*/ 1150620 w 1718310"/>
              <a:gd name="connsiteY13" fmla="*/ 0 h 2057400"/>
              <a:gd name="connsiteX0" fmla="*/ 262890 w 830580"/>
              <a:gd name="connsiteY0" fmla="*/ 0 h 2057400"/>
              <a:gd name="connsiteX1" fmla="*/ 262890 w 830580"/>
              <a:gd name="connsiteY1" fmla="*/ 754380 h 2057400"/>
              <a:gd name="connsiteX2" fmla="*/ 194310 w 830580"/>
              <a:gd name="connsiteY2" fmla="*/ 754380 h 2057400"/>
              <a:gd name="connsiteX3" fmla="*/ 194310 w 830580"/>
              <a:gd name="connsiteY3" fmla="*/ 815340 h 2057400"/>
              <a:gd name="connsiteX4" fmla="*/ 0 w 830580"/>
              <a:gd name="connsiteY4" fmla="*/ 815340 h 2057400"/>
              <a:gd name="connsiteX5" fmla="*/ 0 w 830580"/>
              <a:gd name="connsiteY5" fmla="*/ 964222 h 2057400"/>
              <a:gd name="connsiteX6" fmla="*/ 830580 w 830580"/>
              <a:gd name="connsiteY6" fmla="*/ 2057400 h 2057400"/>
              <a:gd name="connsiteX7" fmla="*/ 830580 w 830580"/>
              <a:gd name="connsiteY7" fmla="*/ 819150 h 2057400"/>
              <a:gd name="connsiteX8" fmla="*/ 693420 w 830580"/>
              <a:gd name="connsiteY8" fmla="*/ 819150 h 2057400"/>
              <a:gd name="connsiteX9" fmla="*/ 693420 w 830580"/>
              <a:gd name="connsiteY9" fmla="*/ 754380 h 2057400"/>
              <a:gd name="connsiteX10" fmla="*/ 632460 w 830580"/>
              <a:gd name="connsiteY10" fmla="*/ 754380 h 2057400"/>
              <a:gd name="connsiteX11" fmla="*/ 632460 w 830580"/>
              <a:gd name="connsiteY11" fmla="*/ 7620 h 2057400"/>
              <a:gd name="connsiteX12" fmla="*/ 262890 w 830580"/>
              <a:gd name="connsiteY12" fmla="*/ 0 h 2057400"/>
              <a:gd name="connsiteX0" fmla="*/ 262890 w 833163"/>
              <a:gd name="connsiteY0" fmla="*/ 0 h 964222"/>
              <a:gd name="connsiteX1" fmla="*/ 262890 w 833163"/>
              <a:gd name="connsiteY1" fmla="*/ 754380 h 964222"/>
              <a:gd name="connsiteX2" fmla="*/ 194310 w 833163"/>
              <a:gd name="connsiteY2" fmla="*/ 754380 h 964222"/>
              <a:gd name="connsiteX3" fmla="*/ 194310 w 833163"/>
              <a:gd name="connsiteY3" fmla="*/ 815340 h 964222"/>
              <a:gd name="connsiteX4" fmla="*/ 0 w 833163"/>
              <a:gd name="connsiteY4" fmla="*/ 815340 h 964222"/>
              <a:gd name="connsiteX5" fmla="*/ 0 w 833163"/>
              <a:gd name="connsiteY5" fmla="*/ 964222 h 964222"/>
              <a:gd name="connsiteX6" fmla="*/ 833163 w 833163"/>
              <a:gd name="connsiteY6" fmla="*/ 863985 h 964222"/>
              <a:gd name="connsiteX7" fmla="*/ 830580 w 833163"/>
              <a:gd name="connsiteY7" fmla="*/ 819150 h 964222"/>
              <a:gd name="connsiteX8" fmla="*/ 693420 w 833163"/>
              <a:gd name="connsiteY8" fmla="*/ 819150 h 964222"/>
              <a:gd name="connsiteX9" fmla="*/ 693420 w 833163"/>
              <a:gd name="connsiteY9" fmla="*/ 754380 h 964222"/>
              <a:gd name="connsiteX10" fmla="*/ 632460 w 833163"/>
              <a:gd name="connsiteY10" fmla="*/ 754380 h 964222"/>
              <a:gd name="connsiteX11" fmla="*/ 632460 w 833163"/>
              <a:gd name="connsiteY11" fmla="*/ 7620 h 964222"/>
              <a:gd name="connsiteX12" fmla="*/ 262890 w 833163"/>
              <a:gd name="connsiteY12" fmla="*/ 0 h 964222"/>
              <a:gd name="connsiteX0" fmla="*/ 270639 w 840912"/>
              <a:gd name="connsiteY0" fmla="*/ 0 h 868645"/>
              <a:gd name="connsiteX1" fmla="*/ 270639 w 840912"/>
              <a:gd name="connsiteY1" fmla="*/ 754380 h 868645"/>
              <a:gd name="connsiteX2" fmla="*/ 202059 w 840912"/>
              <a:gd name="connsiteY2" fmla="*/ 754380 h 868645"/>
              <a:gd name="connsiteX3" fmla="*/ 202059 w 840912"/>
              <a:gd name="connsiteY3" fmla="*/ 815340 h 868645"/>
              <a:gd name="connsiteX4" fmla="*/ 7749 w 840912"/>
              <a:gd name="connsiteY4" fmla="*/ 815340 h 868645"/>
              <a:gd name="connsiteX5" fmla="*/ 0 w 840912"/>
              <a:gd name="connsiteY5" fmla="*/ 868645 h 868645"/>
              <a:gd name="connsiteX6" fmla="*/ 840912 w 840912"/>
              <a:gd name="connsiteY6" fmla="*/ 863985 h 868645"/>
              <a:gd name="connsiteX7" fmla="*/ 838329 w 840912"/>
              <a:gd name="connsiteY7" fmla="*/ 819150 h 868645"/>
              <a:gd name="connsiteX8" fmla="*/ 701169 w 840912"/>
              <a:gd name="connsiteY8" fmla="*/ 819150 h 868645"/>
              <a:gd name="connsiteX9" fmla="*/ 701169 w 840912"/>
              <a:gd name="connsiteY9" fmla="*/ 754380 h 868645"/>
              <a:gd name="connsiteX10" fmla="*/ 640209 w 840912"/>
              <a:gd name="connsiteY10" fmla="*/ 754380 h 868645"/>
              <a:gd name="connsiteX11" fmla="*/ 640209 w 840912"/>
              <a:gd name="connsiteY11" fmla="*/ 7620 h 868645"/>
              <a:gd name="connsiteX12" fmla="*/ 270639 w 840912"/>
              <a:gd name="connsiteY12" fmla="*/ 0 h 868645"/>
              <a:gd name="connsiteX0" fmla="*/ 270639 w 840912"/>
              <a:gd name="connsiteY0" fmla="*/ 0 h 868645"/>
              <a:gd name="connsiteX1" fmla="*/ 270639 w 840912"/>
              <a:gd name="connsiteY1" fmla="*/ 754380 h 868645"/>
              <a:gd name="connsiteX2" fmla="*/ 202059 w 840912"/>
              <a:gd name="connsiteY2" fmla="*/ 754380 h 868645"/>
              <a:gd name="connsiteX3" fmla="*/ 202059 w 840912"/>
              <a:gd name="connsiteY3" fmla="*/ 815340 h 868645"/>
              <a:gd name="connsiteX4" fmla="*/ 7749 w 840912"/>
              <a:gd name="connsiteY4" fmla="*/ 815340 h 868645"/>
              <a:gd name="connsiteX5" fmla="*/ 0 w 840912"/>
              <a:gd name="connsiteY5" fmla="*/ 868645 h 868645"/>
              <a:gd name="connsiteX6" fmla="*/ 840912 w 840912"/>
              <a:gd name="connsiteY6" fmla="*/ 863985 h 868645"/>
              <a:gd name="connsiteX7" fmla="*/ 838329 w 840912"/>
              <a:gd name="connsiteY7" fmla="*/ 819150 h 868645"/>
              <a:gd name="connsiteX8" fmla="*/ 701169 w 840912"/>
              <a:gd name="connsiteY8" fmla="*/ 819150 h 868645"/>
              <a:gd name="connsiteX9" fmla="*/ 701169 w 840912"/>
              <a:gd name="connsiteY9" fmla="*/ 754380 h 868645"/>
              <a:gd name="connsiteX10" fmla="*/ 640209 w 840912"/>
              <a:gd name="connsiteY10" fmla="*/ 754380 h 868645"/>
              <a:gd name="connsiteX11" fmla="*/ 640209 w 840912"/>
              <a:gd name="connsiteY11" fmla="*/ 7620 h 868645"/>
              <a:gd name="connsiteX12" fmla="*/ 270639 w 840912"/>
              <a:gd name="connsiteY12" fmla="*/ 0 h 868645"/>
              <a:gd name="connsiteX0" fmla="*/ 270639 w 840912"/>
              <a:gd name="connsiteY0" fmla="*/ 0 h 868645"/>
              <a:gd name="connsiteX1" fmla="*/ 270639 w 840912"/>
              <a:gd name="connsiteY1" fmla="*/ 754380 h 868645"/>
              <a:gd name="connsiteX2" fmla="*/ 202059 w 840912"/>
              <a:gd name="connsiteY2" fmla="*/ 754380 h 868645"/>
              <a:gd name="connsiteX3" fmla="*/ 202059 w 840912"/>
              <a:gd name="connsiteY3" fmla="*/ 815340 h 868645"/>
              <a:gd name="connsiteX4" fmla="*/ 7749 w 840912"/>
              <a:gd name="connsiteY4" fmla="*/ 815340 h 868645"/>
              <a:gd name="connsiteX5" fmla="*/ 0 w 840912"/>
              <a:gd name="connsiteY5" fmla="*/ 868645 h 868645"/>
              <a:gd name="connsiteX6" fmla="*/ 840912 w 840912"/>
              <a:gd name="connsiteY6" fmla="*/ 863985 h 868645"/>
              <a:gd name="connsiteX7" fmla="*/ 838329 w 840912"/>
              <a:gd name="connsiteY7" fmla="*/ 819150 h 868645"/>
              <a:gd name="connsiteX8" fmla="*/ 701169 w 840912"/>
              <a:gd name="connsiteY8" fmla="*/ 819150 h 868645"/>
              <a:gd name="connsiteX9" fmla="*/ 701169 w 840912"/>
              <a:gd name="connsiteY9" fmla="*/ 754380 h 868645"/>
              <a:gd name="connsiteX10" fmla="*/ 640209 w 840912"/>
              <a:gd name="connsiteY10" fmla="*/ 754380 h 868645"/>
              <a:gd name="connsiteX11" fmla="*/ 640209 w 840912"/>
              <a:gd name="connsiteY11" fmla="*/ 7620 h 868645"/>
              <a:gd name="connsiteX12" fmla="*/ 270639 w 840912"/>
              <a:gd name="connsiteY12" fmla="*/ 0 h 868645"/>
              <a:gd name="connsiteX0" fmla="*/ 270639 w 840912"/>
              <a:gd name="connsiteY0" fmla="*/ 0 h 869151"/>
              <a:gd name="connsiteX1" fmla="*/ 270639 w 840912"/>
              <a:gd name="connsiteY1" fmla="*/ 754380 h 869151"/>
              <a:gd name="connsiteX2" fmla="*/ 202059 w 840912"/>
              <a:gd name="connsiteY2" fmla="*/ 754380 h 869151"/>
              <a:gd name="connsiteX3" fmla="*/ 202059 w 840912"/>
              <a:gd name="connsiteY3" fmla="*/ 815340 h 869151"/>
              <a:gd name="connsiteX4" fmla="*/ 7749 w 840912"/>
              <a:gd name="connsiteY4" fmla="*/ 815340 h 869151"/>
              <a:gd name="connsiteX5" fmla="*/ 0 w 840912"/>
              <a:gd name="connsiteY5" fmla="*/ 868645 h 869151"/>
              <a:gd name="connsiteX6" fmla="*/ 840912 w 840912"/>
              <a:gd name="connsiteY6" fmla="*/ 869151 h 869151"/>
              <a:gd name="connsiteX7" fmla="*/ 838329 w 840912"/>
              <a:gd name="connsiteY7" fmla="*/ 819150 h 869151"/>
              <a:gd name="connsiteX8" fmla="*/ 701169 w 840912"/>
              <a:gd name="connsiteY8" fmla="*/ 819150 h 869151"/>
              <a:gd name="connsiteX9" fmla="*/ 701169 w 840912"/>
              <a:gd name="connsiteY9" fmla="*/ 754380 h 869151"/>
              <a:gd name="connsiteX10" fmla="*/ 640209 w 840912"/>
              <a:gd name="connsiteY10" fmla="*/ 754380 h 869151"/>
              <a:gd name="connsiteX11" fmla="*/ 640209 w 840912"/>
              <a:gd name="connsiteY11" fmla="*/ 7620 h 869151"/>
              <a:gd name="connsiteX12" fmla="*/ 270639 w 840912"/>
              <a:gd name="connsiteY12" fmla="*/ 0 h 869151"/>
              <a:gd name="connsiteX0" fmla="*/ 272017 w 840912"/>
              <a:gd name="connsiteY0" fmla="*/ 0 h 862263"/>
              <a:gd name="connsiteX1" fmla="*/ 270639 w 840912"/>
              <a:gd name="connsiteY1" fmla="*/ 747492 h 862263"/>
              <a:gd name="connsiteX2" fmla="*/ 202059 w 840912"/>
              <a:gd name="connsiteY2" fmla="*/ 747492 h 862263"/>
              <a:gd name="connsiteX3" fmla="*/ 202059 w 840912"/>
              <a:gd name="connsiteY3" fmla="*/ 808452 h 862263"/>
              <a:gd name="connsiteX4" fmla="*/ 7749 w 840912"/>
              <a:gd name="connsiteY4" fmla="*/ 808452 h 862263"/>
              <a:gd name="connsiteX5" fmla="*/ 0 w 840912"/>
              <a:gd name="connsiteY5" fmla="*/ 861757 h 862263"/>
              <a:gd name="connsiteX6" fmla="*/ 840912 w 840912"/>
              <a:gd name="connsiteY6" fmla="*/ 862263 h 862263"/>
              <a:gd name="connsiteX7" fmla="*/ 838329 w 840912"/>
              <a:gd name="connsiteY7" fmla="*/ 812262 h 862263"/>
              <a:gd name="connsiteX8" fmla="*/ 701169 w 840912"/>
              <a:gd name="connsiteY8" fmla="*/ 812262 h 862263"/>
              <a:gd name="connsiteX9" fmla="*/ 701169 w 840912"/>
              <a:gd name="connsiteY9" fmla="*/ 747492 h 862263"/>
              <a:gd name="connsiteX10" fmla="*/ 640209 w 840912"/>
              <a:gd name="connsiteY10" fmla="*/ 747492 h 862263"/>
              <a:gd name="connsiteX11" fmla="*/ 640209 w 840912"/>
              <a:gd name="connsiteY11" fmla="*/ 732 h 862263"/>
              <a:gd name="connsiteX12" fmla="*/ 272017 w 840912"/>
              <a:gd name="connsiteY12" fmla="*/ 0 h 86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40912" h="862263">
                <a:moveTo>
                  <a:pt x="272017" y="0"/>
                </a:moveTo>
                <a:cubicBezTo>
                  <a:pt x="271558" y="249164"/>
                  <a:pt x="271098" y="498328"/>
                  <a:pt x="270639" y="747492"/>
                </a:cubicBezTo>
                <a:lnTo>
                  <a:pt x="202059" y="747492"/>
                </a:lnTo>
                <a:lnTo>
                  <a:pt x="202059" y="808452"/>
                </a:lnTo>
                <a:lnTo>
                  <a:pt x="7749" y="808452"/>
                </a:lnTo>
                <a:lnTo>
                  <a:pt x="0" y="861757"/>
                </a:lnTo>
                <a:lnTo>
                  <a:pt x="840912" y="862263"/>
                </a:lnTo>
                <a:lnTo>
                  <a:pt x="838329" y="812262"/>
                </a:lnTo>
                <a:lnTo>
                  <a:pt x="701169" y="812262"/>
                </a:lnTo>
                <a:lnTo>
                  <a:pt x="701169" y="747492"/>
                </a:lnTo>
                <a:lnTo>
                  <a:pt x="640209" y="747492"/>
                </a:lnTo>
                <a:lnTo>
                  <a:pt x="640209" y="732"/>
                </a:lnTo>
                <a:lnTo>
                  <a:pt x="27201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90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A638A35-200B-4539-90E4-E7A713610CE9}"/>
              </a:ext>
            </a:extLst>
          </p:cNvPr>
          <p:cNvSpPr/>
          <p:nvPr/>
        </p:nvSpPr>
        <p:spPr>
          <a:xfrm>
            <a:off x="6250268" y="1048452"/>
            <a:ext cx="443894" cy="149959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920322B8-AB60-49E8-B909-3C02EFF57617}"/>
              </a:ext>
            </a:extLst>
          </p:cNvPr>
          <p:cNvSpPr/>
          <p:nvPr/>
        </p:nvSpPr>
        <p:spPr>
          <a:xfrm flipV="1">
            <a:off x="4973717" y="3082647"/>
            <a:ext cx="1667717" cy="1294238"/>
          </a:xfrm>
          <a:prstGeom prst="blockArc">
            <a:avLst>
              <a:gd name="adj1" fmla="val 16137780"/>
              <a:gd name="adj2" fmla="val 0"/>
              <a:gd name="adj3" fmla="val 25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F6CBC9B-9D55-4563-AC88-510E3F0CBB95}"/>
              </a:ext>
            </a:extLst>
          </p:cNvPr>
          <p:cNvSpPr/>
          <p:nvPr/>
        </p:nvSpPr>
        <p:spPr>
          <a:xfrm>
            <a:off x="6195401" y="2542992"/>
            <a:ext cx="528668" cy="11874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89987BF-9AB8-4655-A9E7-FE98C1A877F9}"/>
              </a:ext>
            </a:extLst>
          </p:cNvPr>
          <p:cNvSpPr/>
          <p:nvPr/>
        </p:nvSpPr>
        <p:spPr>
          <a:xfrm>
            <a:off x="4800281" y="4055013"/>
            <a:ext cx="1006128" cy="3218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B2AFA32-44F1-456D-9A75-5D0544660E4A}"/>
              </a:ext>
            </a:extLst>
          </p:cNvPr>
          <p:cNvGrpSpPr/>
          <p:nvPr/>
        </p:nvGrpSpPr>
        <p:grpSpPr>
          <a:xfrm>
            <a:off x="2306448" y="2296391"/>
            <a:ext cx="4805417" cy="2165277"/>
            <a:chOff x="4168775" y="2501490"/>
            <a:chExt cx="6407223" cy="288703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F3B21EC-946F-428C-8BB4-6C246576CB22}"/>
                </a:ext>
              </a:extLst>
            </p:cNvPr>
            <p:cNvGrpSpPr/>
            <p:nvPr/>
          </p:nvGrpSpPr>
          <p:grpSpPr>
            <a:xfrm>
              <a:off x="7474014" y="2501490"/>
              <a:ext cx="3101984" cy="2865963"/>
              <a:chOff x="7474014" y="2501490"/>
              <a:chExt cx="3101984" cy="2865963"/>
            </a:xfrm>
          </p:grpSpPr>
          <p:sp>
            <p:nvSpPr>
              <p:cNvPr id="41" name="Freeform 25">
                <a:extLst>
                  <a:ext uri="{FF2B5EF4-FFF2-40B4-BE49-F238E27FC236}">
                    <a16:creationId xmlns:a16="http://schemas.microsoft.com/office/drawing/2014/main" id="{F6AEB23D-8EDB-481A-AE3B-FF980724F28F}"/>
                  </a:ext>
                </a:extLst>
              </p:cNvPr>
              <p:cNvSpPr/>
              <p:nvPr/>
            </p:nvSpPr>
            <p:spPr>
              <a:xfrm>
                <a:off x="7474014" y="2501490"/>
                <a:ext cx="1685861" cy="2242195"/>
              </a:xfrm>
              <a:custGeom>
                <a:avLst/>
                <a:gdLst>
                  <a:gd name="connsiteX0" fmla="*/ 1017270 w 1074420"/>
                  <a:gd name="connsiteY0" fmla="*/ 0 h 1009650"/>
                  <a:gd name="connsiteX1" fmla="*/ 1074420 w 1074420"/>
                  <a:gd name="connsiteY1" fmla="*/ 0 h 1009650"/>
                  <a:gd name="connsiteX2" fmla="*/ 1074420 w 1074420"/>
                  <a:gd name="connsiteY2" fmla="*/ 45720 h 1009650"/>
                  <a:gd name="connsiteX3" fmla="*/ 876300 w 1074420"/>
                  <a:gd name="connsiteY3" fmla="*/ 45720 h 1009650"/>
                  <a:gd name="connsiteX4" fmla="*/ 876300 w 1074420"/>
                  <a:gd name="connsiteY4" fmla="*/ 1009650 h 1009650"/>
                  <a:gd name="connsiteX5" fmla="*/ 0 w 1074420"/>
                  <a:gd name="connsiteY5" fmla="*/ 1009650 h 1009650"/>
                  <a:gd name="connsiteX0" fmla="*/ 704850 w 762000"/>
                  <a:gd name="connsiteY0" fmla="*/ 0 h 1013460"/>
                  <a:gd name="connsiteX1" fmla="*/ 762000 w 762000"/>
                  <a:gd name="connsiteY1" fmla="*/ 0 h 1013460"/>
                  <a:gd name="connsiteX2" fmla="*/ 762000 w 762000"/>
                  <a:gd name="connsiteY2" fmla="*/ 45720 h 1013460"/>
                  <a:gd name="connsiteX3" fmla="*/ 563880 w 762000"/>
                  <a:gd name="connsiteY3" fmla="*/ 45720 h 1013460"/>
                  <a:gd name="connsiteX4" fmla="*/ 563880 w 762000"/>
                  <a:gd name="connsiteY4" fmla="*/ 1009650 h 1013460"/>
                  <a:gd name="connsiteX5" fmla="*/ 0 w 762000"/>
                  <a:gd name="connsiteY5" fmla="*/ 1013460 h 101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2000" h="1013460">
                    <a:moveTo>
                      <a:pt x="704850" y="0"/>
                    </a:moveTo>
                    <a:lnTo>
                      <a:pt x="762000" y="0"/>
                    </a:lnTo>
                    <a:lnTo>
                      <a:pt x="762000" y="45720"/>
                    </a:lnTo>
                    <a:lnTo>
                      <a:pt x="563880" y="45720"/>
                    </a:lnTo>
                    <a:lnTo>
                      <a:pt x="563880" y="1009650"/>
                    </a:lnTo>
                    <a:lnTo>
                      <a:pt x="0" y="1013460"/>
                    </a:lnTo>
                  </a:path>
                </a:pathLst>
              </a:cu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2" name="Freeform 27">
                <a:extLst>
                  <a:ext uri="{FF2B5EF4-FFF2-40B4-BE49-F238E27FC236}">
                    <a16:creationId xmlns:a16="http://schemas.microsoft.com/office/drawing/2014/main" id="{0D73828C-C976-44B2-A38C-03140B6266C3}"/>
                  </a:ext>
                </a:extLst>
              </p:cNvPr>
              <p:cNvSpPr/>
              <p:nvPr/>
            </p:nvSpPr>
            <p:spPr>
              <a:xfrm>
                <a:off x="7474014" y="2509919"/>
                <a:ext cx="3101984" cy="2857534"/>
              </a:xfrm>
              <a:custGeom>
                <a:avLst/>
                <a:gdLst>
                  <a:gd name="connsiteX0" fmla="*/ 1649730 w 1718310"/>
                  <a:gd name="connsiteY0" fmla="*/ 0 h 1291590"/>
                  <a:gd name="connsiteX1" fmla="*/ 1573530 w 1718310"/>
                  <a:gd name="connsiteY1" fmla="*/ 0 h 1291590"/>
                  <a:gd name="connsiteX2" fmla="*/ 1573530 w 1718310"/>
                  <a:gd name="connsiteY2" fmla="*/ 45720 h 1291590"/>
                  <a:gd name="connsiteX3" fmla="*/ 1718310 w 1718310"/>
                  <a:gd name="connsiteY3" fmla="*/ 45720 h 1291590"/>
                  <a:gd name="connsiteX4" fmla="*/ 1718310 w 1718310"/>
                  <a:gd name="connsiteY4" fmla="*/ 1291590 h 1291590"/>
                  <a:gd name="connsiteX5" fmla="*/ 0 w 1718310"/>
                  <a:gd name="connsiteY5" fmla="*/ 1291590 h 1291590"/>
                  <a:gd name="connsiteX0" fmla="*/ 1333500 w 1402080"/>
                  <a:gd name="connsiteY0" fmla="*/ 0 h 1291590"/>
                  <a:gd name="connsiteX1" fmla="*/ 1257300 w 1402080"/>
                  <a:gd name="connsiteY1" fmla="*/ 0 h 1291590"/>
                  <a:gd name="connsiteX2" fmla="*/ 1257300 w 1402080"/>
                  <a:gd name="connsiteY2" fmla="*/ 45720 h 1291590"/>
                  <a:gd name="connsiteX3" fmla="*/ 1402080 w 1402080"/>
                  <a:gd name="connsiteY3" fmla="*/ 45720 h 1291590"/>
                  <a:gd name="connsiteX4" fmla="*/ 1402080 w 1402080"/>
                  <a:gd name="connsiteY4" fmla="*/ 1291590 h 1291590"/>
                  <a:gd name="connsiteX5" fmla="*/ 0 w 1402080"/>
                  <a:gd name="connsiteY5" fmla="*/ 1291590 h 1291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2080" h="1291590">
                    <a:moveTo>
                      <a:pt x="1333500" y="0"/>
                    </a:moveTo>
                    <a:lnTo>
                      <a:pt x="1257300" y="0"/>
                    </a:lnTo>
                    <a:lnTo>
                      <a:pt x="1257300" y="45720"/>
                    </a:lnTo>
                    <a:lnTo>
                      <a:pt x="1402080" y="45720"/>
                    </a:lnTo>
                    <a:lnTo>
                      <a:pt x="1402080" y="1291590"/>
                    </a:lnTo>
                    <a:lnTo>
                      <a:pt x="0" y="1291590"/>
                    </a:lnTo>
                  </a:path>
                </a:pathLst>
              </a:cu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30F650A-5454-4827-A173-1FBE85D89F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8775" y="4743685"/>
              <a:ext cx="2567069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1B455F6-0EB4-4D32-A9E2-CCF5DA4C2A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4441" y="5358281"/>
              <a:ext cx="2567069" cy="0"/>
            </a:xfrm>
            <a:prstGeom prst="line">
              <a:avLst/>
            </a:prstGeom>
            <a:ln w="28575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DA5241C-2910-40A5-8BFC-B8F1B2173842}"/>
                </a:ext>
              </a:extLst>
            </p:cNvPr>
            <p:cNvGrpSpPr/>
            <p:nvPr/>
          </p:nvGrpSpPr>
          <p:grpSpPr>
            <a:xfrm>
              <a:off x="6735845" y="4676249"/>
              <a:ext cx="758041" cy="712277"/>
              <a:chOff x="6735845" y="4676249"/>
              <a:chExt cx="758041" cy="712277"/>
            </a:xfrm>
          </p:grpSpPr>
          <p:sp>
            <p:nvSpPr>
              <p:cNvPr id="39" name="Freeform 35">
                <a:extLst>
                  <a:ext uri="{FF2B5EF4-FFF2-40B4-BE49-F238E27FC236}">
                    <a16:creationId xmlns:a16="http://schemas.microsoft.com/office/drawing/2014/main" id="{228C2C62-B5E5-4DC3-AFD0-33AF0FD43719}"/>
                  </a:ext>
                </a:extLst>
              </p:cNvPr>
              <p:cNvSpPr/>
              <p:nvPr/>
            </p:nvSpPr>
            <p:spPr>
              <a:xfrm rot="5400000">
                <a:off x="7049538" y="4362556"/>
                <a:ext cx="103559" cy="730945"/>
              </a:xfrm>
              <a:custGeom>
                <a:avLst/>
                <a:gdLst>
                  <a:gd name="connsiteX0" fmla="*/ 53340 w 91440"/>
                  <a:gd name="connsiteY0" fmla="*/ 556260 h 556260"/>
                  <a:gd name="connsiteX1" fmla="*/ 3810 w 91440"/>
                  <a:gd name="connsiteY1" fmla="*/ 518160 h 556260"/>
                  <a:gd name="connsiteX2" fmla="*/ 87630 w 91440"/>
                  <a:gd name="connsiteY2" fmla="*/ 453390 h 556260"/>
                  <a:gd name="connsiteX3" fmla="*/ 7620 w 91440"/>
                  <a:gd name="connsiteY3" fmla="*/ 396240 h 556260"/>
                  <a:gd name="connsiteX4" fmla="*/ 83820 w 91440"/>
                  <a:gd name="connsiteY4" fmla="*/ 331470 h 556260"/>
                  <a:gd name="connsiteX5" fmla="*/ 0 w 91440"/>
                  <a:gd name="connsiteY5" fmla="*/ 274320 h 556260"/>
                  <a:gd name="connsiteX6" fmla="*/ 83820 w 91440"/>
                  <a:gd name="connsiteY6" fmla="*/ 224790 h 556260"/>
                  <a:gd name="connsiteX7" fmla="*/ 3810 w 91440"/>
                  <a:gd name="connsiteY7" fmla="*/ 171450 h 556260"/>
                  <a:gd name="connsiteX8" fmla="*/ 91440 w 91440"/>
                  <a:gd name="connsiteY8" fmla="*/ 114300 h 556260"/>
                  <a:gd name="connsiteX9" fmla="*/ 11430 w 91440"/>
                  <a:gd name="connsiteY9" fmla="*/ 57150 h 556260"/>
                  <a:gd name="connsiteX10" fmla="*/ 83820 w 91440"/>
                  <a:gd name="connsiteY10" fmla="*/ 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440" h="556260">
                    <a:moveTo>
                      <a:pt x="53340" y="556260"/>
                    </a:moveTo>
                    <a:lnTo>
                      <a:pt x="3810" y="518160"/>
                    </a:lnTo>
                    <a:lnTo>
                      <a:pt x="87630" y="453390"/>
                    </a:lnTo>
                    <a:lnTo>
                      <a:pt x="7620" y="396240"/>
                    </a:lnTo>
                    <a:lnTo>
                      <a:pt x="83820" y="331470"/>
                    </a:lnTo>
                    <a:lnTo>
                      <a:pt x="0" y="274320"/>
                    </a:lnTo>
                    <a:lnTo>
                      <a:pt x="83820" y="224790"/>
                    </a:lnTo>
                    <a:lnTo>
                      <a:pt x="3810" y="171450"/>
                    </a:lnTo>
                    <a:lnTo>
                      <a:pt x="91440" y="114300"/>
                    </a:lnTo>
                    <a:lnTo>
                      <a:pt x="11430" y="57150"/>
                    </a:lnTo>
                    <a:lnTo>
                      <a:pt x="83820" y="0"/>
                    </a:lnTo>
                  </a:path>
                </a:pathLst>
              </a:cu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0" name="Freeform 36">
                <a:extLst>
                  <a:ext uri="{FF2B5EF4-FFF2-40B4-BE49-F238E27FC236}">
                    <a16:creationId xmlns:a16="http://schemas.microsoft.com/office/drawing/2014/main" id="{FBF83C4A-34CB-4E4E-9099-52FB7C1BB860}"/>
                  </a:ext>
                </a:extLst>
              </p:cNvPr>
              <p:cNvSpPr/>
              <p:nvPr/>
            </p:nvSpPr>
            <p:spPr>
              <a:xfrm rot="5400000">
                <a:off x="7076634" y="4971274"/>
                <a:ext cx="103559" cy="730945"/>
              </a:xfrm>
              <a:custGeom>
                <a:avLst/>
                <a:gdLst>
                  <a:gd name="connsiteX0" fmla="*/ 53340 w 91440"/>
                  <a:gd name="connsiteY0" fmla="*/ 556260 h 556260"/>
                  <a:gd name="connsiteX1" fmla="*/ 3810 w 91440"/>
                  <a:gd name="connsiteY1" fmla="*/ 518160 h 556260"/>
                  <a:gd name="connsiteX2" fmla="*/ 87630 w 91440"/>
                  <a:gd name="connsiteY2" fmla="*/ 453390 h 556260"/>
                  <a:gd name="connsiteX3" fmla="*/ 7620 w 91440"/>
                  <a:gd name="connsiteY3" fmla="*/ 396240 h 556260"/>
                  <a:gd name="connsiteX4" fmla="*/ 83820 w 91440"/>
                  <a:gd name="connsiteY4" fmla="*/ 331470 h 556260"/>
                  <a:gd name="connsiteX5" fmla="*/ 0 w 91440"/>
                  <a:gd name="connsiteY5" fmla="*/ 274320 h 556260"/>
                  <a:gd name="connsiteX6" fmla="*/ 83820 w 91440"/>
                  <a:gd name="connsiteY6" fmla="*/ 224790 h 556260"/>
                  <a:gd name="connsiteX7" fmla="*/ 3810 w 91440"/>
                  <a:gd name="connsiteY7" fmla="*/ 171450 h 556260"/>
                  <a:gd name="connsiteX8" fmla="*/ 91440 w 91440"/>
                  <a:gd name="connsiteY8" fmla="*/ 114300 h 556260"/>
                  <a:gd name="connsiteX9" fmla="*/ 11430 w 91440"/>
                  <a:gd name="connsiteY9" fmla="*/ 57150 h 556260"/>
                  <a:gd name="connsiteX10" fmla="*/ 83820 w 91440"/>
                  <a:gd name="connsiteY10" fmla="*/ 0 h 55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440" h="556260">
                    <a:moveTo>
                      <a:pt x="53340" y="556260"/>
                    </a:moveTo>
                    <a:lnTo>
                      <a:pt x="3810" y="518160"/>
                    </a:lnTo>
                    <a:lnTo>
                      <a:pt x="87630" y="453390"/>
                    </a:lnTo>
                    <a:lnTo>
                      <a:pt x="7620" y="396240"/>
                    </a:lnTo>
                    <a:lnTo>
                      <a:pt x="83820" y="331470"/>
                    </a:lnTo>
                    <a:lnTo>
                      <a:pt x="0" y="274320"/>
                    </a:lnTo>
                    <a:lnTo>
                      <a:pt x="83820" y="224790"/>
                    </a:lnTo>
                    <a:lnTo>
                      <a:pt x="3810" y="171450"/>
                    </a:lnTo>
                    <a:lnTo>
                      <a:pt x="91440" y="114300"/>
                    </a:lnTo>
                    <a:lnTo>
                      <a:pt x="11430" y="57150"/>
                    </a:lnTo>
                    <a:lnTo>
                      <a:pt x="83820" y="0"/>
                    </a:lnTo>
                  </a:path>
                </a:pathLst>
              </a:custGeom>
              <a:noFill/>
              <a:ln w="28575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900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57436A80-80EF-4F26-AA5F-B990A52EDECA}"/>
              </a:ext>
            </a:extLst>
          </p:cNvPr>
          <p:cNvSpPr/>
          <p:nvPr/>
        </p:nvSpPr>
        <p:spPr>
          <a:xfrm>
            <a:off x="2261849" y="3989209"/>
            <a:ext cx="154136" cy="43335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49325A-6E3F-490C-B571-7AD805CDCD2E}"/>
              </a:ext>
            </a:extLst>
          </p:cNvPr>
          <p:cNvSpPr/>
          <p:nvPr/>
        </p:nvSpPr>
        <p:spPr>
          <a:xfrm>
            <a:off x="2204531" y="4048513"/>
            <a:ext cx="2027219" cy="32187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F91B65B-3198-4FE1-8CD0-92AAC21830AD}"/>
              </a:ext>
            </a:extLst>
          </p:cNvPr>
          <p:cNvSpPr txBox="1"/>
          <p:nvPr/>
        </p:nvSpPr>
        <p:spPr>
          <a:xfrm>
            <a:off x="6751737" y="4226466"/>
            <a:ext cx="3626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900" kern="0" dirty="0" err="1">
                <a:solidFill>
                  <a:prstClr val="black"/>
                </a:solidFill>
                <a:latin typeface="Calibri" panose="020F0502020204030204"/>
              </a:rPr>
              <a:t>LHe</a:t>
            </a:r>
            <a:endParaRPr lang="en-GB" sz="9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37BC07-2BA8-4054-A2F4-80A14EC823DE}"/>
              </a:ext>
            </a:extLst>
          </p:cNvPr>
          <p:cNvSpPr/>
          <p:nvPr/>
        </p:nvSpPr>
        <p:spPr>
          <a:xfrm>
            <a:off x="3977847" y="2074891"/>
            <a:ext cx="487277" cy="347969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8CB375E-9820-4576-AC2A-9470BDCD11B0}"/>
              </a:ext>
            </a:extLst>
          </p:cNvPr>
          <p:cNvGrpSpPr/>
          <p:nvPr/>
        </p:nvGrpSpPr>
        <p:grpSpPr>
          <a:xfrm>
            <a:off x="3642536" y="2148436"/>
            <a:ext cx="2276852" cy="276024"/>
            <a:chOff x="5591633" y="2185714"/>
            <a:chExt cx="3035802" cy="368032"/>
          </a:xfrm>
        </p:grpSpPr>
        <p:sp>
          <p:nvSpPr>
            <p:cNvPr id="48" name="Freeform: Shape 160">
              <a:extLst>
                <a:ext uri="{FF2B5EF4-FFF2-40B4-BE49-F238E27FC236}">
                  <a16:creationId xmlns:a16="http://schemas.microsoft.com/office/drawing/2014/main" id="{39E691DD-659C-4ABD-93AC-43485FD9EDD7}"/>
                </a:ext>
              </a:extLst>
            </p:cNvPr>
            <p:cNvSpPr/>
            <p:nvPr/>
          </p:nvSpPr>
          <p:spPr>
            <a:xfrm>
              <a:off x="5599835" y="2185714"/>
              <a:ext cx="3027600" cy="308610"/>
            </a:xfrm>
            <a:custGeom>
              <a:avLst/>
              <a:gdLst>
                <a:gd name="connsiteX0" fmla="*/ 0 w 2234565"/>
                <a:gd name="connsiteY0" fmla="*/ 0 h 302895"/>
                <a:gd name="connsiteX1" fmla="*/ 2234565 w 2234565"/>
                <a:gd name="connsiteY1" fmla="*/ 17145 h 302895"/>
                <a:gd name="connsiteX2" fmla="*/ 2228850 w 2234565"/>
                <a:gd name="connsiteY2" fmla="*/ 302895 h 302895"/>
                <a:gd name="connsiteX3" fmla="*/ 2228850 w 2234565"/>
                <a:gd name="connsiteY3" fmla="*/ 302895 h 302895"/>
                <a:gd name="connsiteX0" fmla="*/ 0 w 2234565"/>
                <a:gd name="connsiteY0" fmla="*/ 5715 h 308610"/>
                <a:gd name="connsiteX1" fmla="*/ 2234565 w 2234565"/>
                <a:gd name="connsiteY1" fmla="*/ 0 h 308610"/>
                <a:gd name="connsiteX2" fmla="*/ 2228850 w 2234565"/>
                <a:gd name="connsiteY2" fmla="*/ 308610 h 308610"/>
                <a:gd name="connsiteX3" fmla="*/ 2228850 w 2234565"/>
                <a:gd name="connsiteY3" fmla="*/ 308610 h 30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4565" h="308610">
                  <a:moveTo>
                    <a:pt x="0" y="5715"/>
                  </a:moveTo>
                  <a:lnTo>
                    <a:pt x="2234565" y="0"/>
                  </a:lnTo>
                  <a:lnTo>
                    <a:pt x="2228850" y="308610"/>
                  </a:lnTo>
                  <a:lnTo>
                    <a:pt x="2228850" y="308610"/>
                  </a:lnTo>
                </a:path>
              </a:pathLst>
            </a:custGeom>
            <a:noFill/>
            <a:ln w="285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Freeform: Shape 162">
              <a:extLst>
                <a:ext uri="{FF2B5EF4-FFF2-40B4-BE49-F238E27FC236}">
                  <a16:creationId xmlns:a16="http://schemas.microsoft.com/office/drawing/2014/main" id="{A5EFDFFB-3BCF-413A-9829-DA4DF3EC25EA}"/>
                </a:ext>
              </a:extLst>
            </p:cNvPr>
            <p:cNvSpPr/>
            <p:nvPr/>
          </p:nvSpPr>
          <p:spPr>
            <a:xfrm>
              <a:off x="5591633" y="2245136"/>
              <a:ext cx="2955600" cy="308610"/>
            </a:xfrm>
            <a:custGeom>
              <a:avLst/>
              <a:gdLst>
                <a:gd name="connsiteX0" fmla="*/ 0 w 2234565"/>
                <a:gd name="connsiteY0" fmla="*/ 0 h 302895"/>
                <a:gd name="connsiteX1" fmla="*/ 2234565 w 2234565"/>
                <a:gd name="connsiteY1" fmla="*/ 17145 h 302895"/>
                <a:gd name="connsiteX2" fmla="*/ 2228850 w 2234565"/>
                <a:gd name="connsiteY2" fmla="*/ 302895 h 302895"/>
                <a:gd name="connsiteX3" fmla="*/ 2228850 w 2234565"/>
                <a:gd name="connsiteY3" fmla="*/ 302895 h 302895"/>
                <a:gd name="connsiteX0" fmla="*/ 0 w 2234565"/>
                <a:gd name="connsiteY0" fmla="*/ 5715 h 308610"/>
                <a:gd name="connsiteX1" fmla="*/ 2234565 w 2234565"/>
                <a:gd name="connsiteY1" fmla="*/ 0 h 308610"/>
                <a:gd name="connsiteX2" fmla="*/ 2228850 w 2234565"/>
                <a:gd name="connsiteY2" fmla="*/ 308610 h 308610"/>
                <a:gd name="connsiteX3" fmla="*/ 2228850 w 2234565"/>
                <a:gd name="connsiteY3" fmla="*/ 308610 h 30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4565" h="308610">
                  <a:moveTo>
                    <a:pt x="0" y="5715"/>
                  </a:moveTo>
                  <a:lnTo>
                    <a:pt x="2234565" y="0"/>
                  </a:lnTo>
                  <a:lnTo>
                    <a:pt x="2228850" y="308610"/>
                  </a:lnTo>
                  <a:lnTo>
                    <a:pt x="2228850" y="308610"/>
                  </a:lnTo>
                </a:path>
              </a:pathLst>
            </a:custGeom>
            <a:noFill/>
            <a:ln w="28575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483272A-0A4C-47D9-B5CD-A94F9DB385AD}"/>
                </a:ext>
              </a:extLst>
            </p:cNvPr>
            <p:cNvCxnSpPr/>
            <p:nvPr/>
          </p:nvCxnSpPr>
          <p:spPr>
            <a:xfrm>
              <a:off x="7288142" y="2245136"/>
              <a:ext cx="355091" cy="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8E61196-CDD3-4779-B334-13279E500B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6047" y="2185797"/>
              <a:ext cx="355091" cy="0"/>
            </a:xfrm>
            <a:prstGeom prst="straightConnector1">
              <a:avLst/>
            </a:prstGeom>
            <a:ln w="28575">
              <a:solidFill>
                <a:schemeClr val="bg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AA4A057-44CA-4D63-80B2-01FE84303D6D}"/>
              </a:ext>
            </a:extLst>
          </p:cNvPr>
          <p:cNvSpPr txBox="1"/>
          <p:nvPr/>
        </p:nvSpPr>
        <p:spPr>
          <a:xfrm>
            <a:off x="1786088" y="3595409"/>
            <a:ext cx="5362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prstClr val="black"/>
                </a:solidFill>
                <a:latin typeface="Calibri" panose="020F0502020204030204"/>
              </a:rPr>
              <a:t>D1 Plug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2C29B50-3DCD-474F-AA02-A43A8BA80BAD}"/>
              </a:ext>
            </a:extLst>
          </p:cNvPr>
          <p:cNvCxnSpPr>
            <a:cxnSpLocks/>
          </p:cNvCxnSpPr>
          <p:nvPr/>
        </p:nvCxnSpPr>
        <p:spPr>
          <a:xfrm>
            <a:off x="2060584" y="3794049"/>
            <a:ext cx="171730" cy="20774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7BC6BAC-AED4-4148-BAA0-12C03320B175}"/>
              </a:ext>
            </a:extLst>
          </p:cNvPr>
          <p:cNvGrpSpPr/>
          <p:nvPr/>
        </p:nvGrpSpPr>
        <p:grpSpPr>
          <a:xfrm>
            <a:off x="4195398" y="4011451"/>
            <a:ext cx="643582" cy="379517"/>
            <a:chOff x="6687375" y="4788237"/>
            <a:chExt cx="858109" cy="506022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BD8C68F-C046-4DA5-A461-36BA9A5DCCB2}"/>
                </a:ext>
              </a:extLst>
            </p:cNvPr>
            <p:cNvSpPr/>
            <p:nvPr/>
          </p:nvSpPr>
          <p:spPr>
            <a:xfrm>
              <a:off x="6735844" y="4788237"/>
              <a:ext cx="758042" cy="50602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2D323A5-BE0B-4762-84D2-7D11F691A001}"/>
                </a:ext>
              </a:extLst>
            </p:cNvPr>
            <p:cNvSpPr txBox="1"/>
            <p:nvPr/>
          </p:nvSpPr>
          <p:spPr>
            <a:xfrm>
              <a:off x="6687375" y="4801025"/>
              <a:ext cx="858109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GB" sz="900" kern="0" dirty="0" err="1">
                  <a:solidFill>
                    <a:prstClr val="black"/>
                  </a:solidFill>
                  <a:latin typeface="Calibri" panose="020F0502020204030204"/>
                </a:rPr>
                <a:t>NbTi</a:t>
              </a:r>
              <a:r>
                <a:rPr lang="en-GB" sz="900" kern="0" dirty="0">
                  <a:solidFill>
                    <a:prstClr val="black"/>
                  </a:solidFill>
                  <a:latin typeface="Calibri" panose="020F0502020204030204"/>
                </a:rPr>
                <a:t>/</a:t>
              </a:r>
              <a:r>
                <a:rPr lang="en-GB" sz="900" kern="0" dirty="0" err="1">
                  <a:solidFill>
                    <a:prstClr val="black"/>
                  </a:solidFill>
                  <a:latin typeface="Calibri" panose="020F0502020204030204"/>
                </a:rPr>
                <a:t>NbTi</a:t>
              </a:r>
              <a:r>
                <a:rPr lang="en-GB" sz="900" kern="0" dirty="0">
                  <a:solidFill>
                    <a:prstClr val="black"/>
                  </a:solidFill>
                  <a:latin typeface="Calibri" panose="020F0502020204030204"/>
                </a:rPr>
                <a:t> Splices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E655E9D-5F69-4662-A42D-8971B1767F0A}"/>
              </a:ext>
            </a:extLst>
          </p:cNvPr>
          <p:cNvSpPr txBox="1"/>
          <p:nvPr/>
        </p:nvSpPr>
        <p:spPr>
          <a:xfrm>
            <a:off x="6140419" y="3273685"/>
            <a:ext cx="736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kern="0" dirty="0">
                <a:solidFill>
                  <a:prstClr val="black"/>
                </a:solidFill>
                <a:latin typeface="Calibri" panose="020F0502020204030204"/>
              </a:rPr>
              <a:t>MgB</a:t>
            </a:r>
            <a:r>
              <a:rPr lang="en-GB" sz="900" kern="0" baseline="-25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GB" sz="900" kern="0" dirty="0">
                <a:solidFill>
                  <a:prstClr val="black"/>
                </a:solidFill>
                <a:latin typeface="Calibri" panose="020F0502020204030204"/>
              </a:rPr>
              <a:t>/</a:t>
            </a:r>
            <a:r>
              <a:rPr lang="en-GB" sz="900" kern="0" dirty="0" err="1">
                <a:solidFill>
                  <a:prstClr val="black"/>
                </a:solidFill>
                <a:latin typeface="Calibri" panose="020F0502020204030204"/>
              </a:rPr>
              <a:t>NbTi</a:t>
            </a:r>
            <a:r>
              <a:rPr lang="en-GB" sz="900" kern="0" dirty="0">
                <a:solidFill>
                  <a:prstClr val="black"/>
                </a:solidFill>
                <a:latin typeface="Calibri" panose="020F0502020204030204"/>
              </a:rPr>
              <a:t> Splices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6BF2E8C-98EE-4824-A99A-BF27150A58E8}"/>
              </a:ext>
            </a:extLst>
          </p:cNvPr>
          <p:cNvSpPr txBox="1"/>
          <p:nvPr/>
        </p:nvSpPr>
        <p:spPr>
          <a:xfrm>
            <a:off x="3045673" y="3986892"/>
            <a:ext cx="5261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900" kern="0" dirty="0" err="1">
                <a:solidFill>
                  <a:prstClr val="black"/>
                </a:solidFill>
                <a:latin typeface="Calibri" panose="020F0502020204030204"/>
              </a:rPr>
              <a:t>NbTi</a:t>
            </a:r>
            <a:r>
              <a:rPr lang="en-GB" sz="900" kern="0" dirty="0">
                <a:solidFill>
                  <a:prstClr val="black"/>
                </a:solidFill>
                <a:latin typeface="Calibri" panose="020F0502020204030204"/>
              </a:rPr>
              <a:t> bus-bar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DF14991-2590-4EAB-9863-14A4AFD32040}"/>
              </a:ext>
            </a:extLst>
          </p:cNvPr>
          <p:cNvGrpSpPr/>
          <p:nvPr/>
        </p:nvGrpSpPr>
        <p:grpSpPr>
          <a:xfrm>
            <a:off x="5942299" y="1018449"/>
            <a:ext cx="1043127" cy="2735849"/>
            <a:chOff x="9016577" y="797567"/>
            <a:chExt cx="1390836" cy="3647799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1C93A5D-6DCA-42C7-9334-F3D50A6FCA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00459" y="2465366"/>
              <a:ext cx="0" cy="1980000"/>
            </a:xfrm>
            <a:prstGeom prst="line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EBC77406-74AF-430B-907B-361506C05E5A}"/>
                </a:ext>
              </a:extLst>
            </p:cNvPr>
            <p:cNvCxnSpPr/>
            <p:nvPr/>
          </p:nvCxnSpPr>
          <p:spPr>
            <a:xfrm flipH="1">
              <a:off x="10118701" y="2465366"/>
              <a:ext cx="0" cy="1980000"/>
            </a:xfrm>
            <a:prstGeom prst="line">
              <a:avLst/>
            </a:prstGeom>
            <a:noFill/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miter lim="800000"/>
            </a:ln>
            <a:effectLst/>
          </p:spPr>
        </p:cxn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500583AB-D03D-431C-92EC-534287276156}"/>
                </a:ext>
              </a:extLst>
            </p:cNvPr>
            <p:cNvGrpSpPr/>
            <p:nvPr/>
          </p:nvGrpSpPr>
          <p:grpSpPr>
            <a:xfrm>
              <a:off x="9016577" y="797567"/>
              <a:ext cx="1390836" cy="1667799"/>
              <a:chOff x="9016577" y="797567"/>
              <a:chExt cx="1390836" cy="1667799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25FB5E50-72CA-47A6-8A21-2C95FA4E0F2F}"/>
                  </a:ext>
                </a:extLst>
              </p:cNvPr>
              <p:cNvGrpSpPr/>
              <p:nvPr/>
            </p:nvGrpSpPr>
            <p:grpSpPr>
              <a:xfrm>
                <a:off x="9016577" y="797567"/>
                <a:ext cx="379319" cy="1667799"/>
                <a:chOff x="2305050" y="567146"/>
                <a:chExt cx="171450" cy="753836"/>
              </a:xfrm>
            </p:grpSpPr>
            <p:sp>
              <p:nvSpPr>
                <p:cNvPr id="68" name="Freeform 10">
                  <a:extLst>
                    <a:ext uri="{FF2B5EF4-FFF2-40B4-BE49-F238E27FC236}">
                      <a16:creationId xmlns:a16="http://schemas.microsoft.com/office/drawing/2014/main" id="{BB956612-8FD0-4748-A951-C9F62507882D}"/>
                    </a:ext>
                  </a:extLst>
                </p:cNvPr>
                <p:cNvSpPr/>
                <p:nvPr/>
              </p:nvSpPr>
              <p:spPr>
                <a:xfrm>
                  <a:off x="2305050" y="1120685"/>
                  <a:ext cx="130629" cy="200297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9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9" name="Freeform 11">
                  <a:extLst>
                    <a:ext uri="{FF2B5EF4-FFF2-40B4-BE49-F238E27FC236}">
                      <a16:creationId xmlns:a16="http://schemas.microsoft.com/office/drawing/2014/main" id="{3D87CAB7-A08F-4191-9C68-303808657628}"/>
                    </a:ext>
                  </a:extLst>
                </p:cNvPr>
                <p:cNvSpPr/>
                <p:nvPr/>
              </p:nvSpPr>
              <p:spPr>
                <a:xfrm>
                  <a:off x="2385060" y="567146"/>
                  <a:ext cx="91440" cy="556260"/>
                </a:xfrm>
                <a:custGeom>
                  <a:avLst/>
                  <a:gdLst>
                    <a:gd name="connsiteX0" fmla="*/ 53340 w 91440"/>
                    <a:gd name="connsiteY0" fmla="*/ 556260 h 556260"/>
                    <a:gd name="connsiteX1" fmla="*/ 3810 w 91440"/>
                    <a:gd name="connsiteY1" fmla="*/ 518160 h 556260"/>
                    <a:gd name="connsiteX2" fmla="*/ 87630 w 91440"/>
                    <a:gd name="connsiteY2" fmla="*/ 453390 h 556260"/>
                    <a:gd name="connsiteX3" fmla="*/ 7620 w 91440"/>
                    <a:gd name="connsiteY3" fmla="*/ 396240 h 556260"/>
                    <a:gd name="connsiteX4" fmla="*/ 83820 w 91440"/>
                    <a:gd name="connsiteY4" fmla="*/ 331470 h 556260"/>
                    <a:gd name="connsiteX5" fmla="*/ 0 w 91440"/>
                    <a:gd name="connsiteY5" fmla="*/ 274320 h 556260"/>
                    <a:gd name="connsiteX6" fmla="*/ 83820 w 91440"/>
                    <a:gd name="connsiteY6" fmla="*/ 224790 h 556260"/>
                    <a:gd name="connsiteX7" fmla="*/ 3810 w 91440"/>
                    <a:gd name="connsiteY7" fmla="*/ 171450 h 556260"/>
                    <a:gd name="connsiteX8" fmla="*/ 91440 w 91440"/>
                    <a:gd name="connsiteY8" fmla="*/ 114300 h 556260"/>
                    <a:gd name="connsiteX9" fmla="*/ 11430 w 91440"/>
                    <a:gd name="connsiteY9" fmla="*/ 57150 h 556260"/>
                    <a:gd name="connsiteX10" fmla="*/ 83820 w 91440"/>
                    <a:gd name="connsiteY10" fmla="*/ 0 h 556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440" h="556260">
                      <a:moveTo>
                        <a:pt x="53340" y="556260"/>
                      </a:moveTo>
                      <a:lnTo>
                        <a:pt x="3810" y="518160"/>
                      </a:lnTo>
                      <a:lnTo>
                        <a:pt x="87630" y="453390"/>
                      </a:lnTo>
                      <a:lnTo>
                        <a:pt x="7620" y="396240"/>
                      </a:lnTo>
                      <a:lnTo>
                        <a:pt x="83820" y="331470"/>
                      </a:lnTo>
                      <a:lnTo>
                        <a:pt x="0" y="274320"/>
                      </a:lnTo>
                      <a:lnTo>
                        <a:pt x="83820" y="224790"/>
                      </a:lnTo>
                      <a:lnTo>
                        <a:pt x="3810" y="171450"/>
                      </a:lnTo>
                      <a:lnTo>
                        <a:pt x="91440" y="114300"/>
                      </a:lnTo>
                      <a:lnTo>
                        <a:pt x="11430" y="57150"/>
                      </a:lnTo>
                      <a:lnTo>
                        <a:pt x="83820" y="0"/>
                      </a:ln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9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CBA05AA4-7F99-4198-9339-3516C2B3DC27}"/>
                  </a:ext>
                </a:extLst>
              </p:cNvPr>
              <p:cNvGrpSpPr/>
              <p:nvPr/>
            </p:nvGrpSpPr>
            <p:grpSpPr>
              <a:xfrm flipH="1">
                <a:off x="10028094" y="797567"/>
                <a:ext cx="379319" cy="1667799"/>
                <a:chOff x="2305050" y="567146"/>
                <a:chExt cx="171450" cy="753836"/>
              </a:xfrm>
            </p:grpSpPr>
            <p:sp>
              <p:nvSpPr>
                <p:cNvPr id="66" name="Freeform 14">
                  <a:extLst>
                    <a:ext uri="{FF2B5EF4-FFF2-40B4-BE49-F238E27FC236}">
                      <a16:creationId xmlns:a16="http://schemas.microsoft.com/office/drawing/2014/main" id="{C840329F-BBAB-4CAC-AB4D-160361183D6C}"/>
                    </a:ext>
                  </a:extLst>
                </p:cNvPr>
                <p:cNvSpPr/>
                <p:nvPr/>
              </p:nvSpPr>
              <p:spPr>
                <a:xfrm>
                  <a:off x="2305050" y="1120685"/>
                  <a:ext cx="130629" cy="200297"/>
                </a:xfrm>
                <a:custGeom>
                  <a:avLst/>
                  <a:gdLst>
                    <a:gd name="connsiteX0" fmla="*/ 0 w 130629"/>
                    <a:gd name="connsiteY0" fmla="*/ 200297 h 200297"/>
                    <a:gd name="connsiteX1" fmla="*/ 130629 w 130629"/>
                    <a:gd name="connsiteY1" fmla="*/ 200297 h 200297"/>
                    <a:gd name="connsiteX2" fmla="*/ 130629 w 130629"/>
                    <a:gd name="connsiteY2" fmla="*/ 0 h 2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29" h="200297">
                      <a:moveTo>
                        <a:pt x="0" y="200297"/>
                      </a:moveTo>
                      <a:lnTo>
                        <a:pt x="130629" y="200297"/>
                      </a:lnTo>
                      <a:lnTo>
                        <a:pt x="130629" y="0"/>
                      </a:ln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9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7" name="Freeform 15">
                  <a:extLst>
                    <a:ext uri="{FF2B5EF4-FFF2-40B4-BE49-F238E27FC236}">
                      <a16:creationId xmlns:a16="http://schemas.microsoft.com/office/drawing/2014/main" id="{F71388C3-A35C-4EF2-ABBA-63120211A106}"/>
                    </a:ext>
                  </a:extLst>
                </p:cNvPr>
                <p:cNvSpPr/>
                <p:nvPr/>
              </p:nvSpPr>
              <p:spPr>
                <a:xfrm>
                  <a:off x="2385060" y="567146"/>
                  <a:ext cx="91440" cy="556260"/>
                </a:xfrm>
                <a:custGeom>
                  <a:avLst/>
                  <a:gdLst>
                    <a:gd name="connsiteX0" fmla="*/ 53340 w 91440"/>
                    <a:gd name="connsiteY0" fmla="*/ 556260 h 556260"/>
                    <a:gd name="connsiteX1" fmla="*/ 3810 w 91440"/>
                    <a:gd name="connsiteY1" fmla="*/ 518160 h 556260"/>
                    <a:gd name="connsiteX2" fmla="*/ 87630 w 91440"/>
                    <a:gd name="connsiteY2" fmla="*/ 453390 h 556260"/>
                    <a:gd name="connsiteX3" fmla="*/ 7620 w 91440"/>
                    <a:gd name="connsiteY3" fmla="*/ 396240 h 556260"/>
                    <a:gd name="connsiteX4" fmla="*/ 83820 w 91440"/>
                    <a:gd name="connsiteY4" fmla="*/ 331470 h 556260"/>
                    <a:gd name="connsiteX5" fmla="*/ 0 w 91440"/>
                    <a:gd name="connsiteY5" fmla="*/ 274320 h 556260"/>
                    <a:gd name="connsiteX6" fmla="*/ 83820 w 91440"/>
                    <a:gd name="connsiteY6" fmla="*/ 224790 h 556260"/>
                    <a:gd name="connsiteX7" fmla="*/ 3810 w 91440"/>
                    <a:gd name="connsiteY7" fmla="*/ 171450 h 556260"/>
                    <a:gd name="connsiteX8" fmla="*/ 91440 w 91440"/>
                    <a:gd name="connsiteY8" fmla="*/ 114300 h 556260"/>
                    <a:gd name="connsiteX9" fmla="*/ 11430 w 91440"/>
                    <a:gd name="connsiteY9" fmla="*/ 57150 h 556260"/>
                    <a:gd name="connsiteX10" fmla="*/ 83820 w 91440"/>
                    <a:gd name="connsiteY10" fmla="*/ 0 h 556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1440" h="556260">
                      <a:moveTo>
                        <a:pt x="53340" y="556260"/>
                      </a:moveTo>
                      <a:lnTo>
                        <a:pt x="3810" y="518160"/>
                      </a:lnTo>
                      <a:lnTo>
                        <a:pt x="87630" y="453390"/>
                      </a:lnTo>
                      <a:lnTo>
                        <a:pt x="7620" y="396240"/>
                      </a:lnTo>
                      <a:lnTo>
                        <a:pt x="83820" y="331470"/>
                      </a:lnTo>
                      <a:lnTo>
                        <a:pt x="0" y="274320"/>
                      </a:lnTo>
                      <a:lnTo>
                        <a:pt x="83820" y="224790"/>
                      </a:lnTo>
                      <a:lnTo>
                        <a:pt x="3810" y="171450"/>
                      </a:lnTo>
                      <a:lnTo>
                        <a:pt x="91440" y="114300"/>
                      </a:lnTo>
                      <a:lnTo>
                        <a:pt x="11430" y="57150"/>
                      </a:lnTo>
                      <a:lnTo>
                        <a:pt x="83820" y="0"/>
                      </a:lnTo>
                    </a:path>
                  </a:pathLst>
                </a:custGeom>
                <a:noFill/>
                <a:ln w="285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9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C6BDB26-BDE1-4E4A-A6A2-172DB7860021}"/>
                  </a:ext>
                </a:extLst>
              </p:cNvPr>
              <p:cNvSpPr txBox="1"/>
              <p:nvPr/>
            </p:nvSpPr>
            <p:spPr>
              <a:xfrm>
                <a:off x="9399849" y="2022614"/>
                <a:ext cx="701472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900" kern="0" dirty="0">
                    <a:solidFill>
                      <a:prstClr val="black"/>
                    </a:solidFill>
                    <a:latin typeface="Calibri" panose="020F0502020204030204"/>
                  </a:rPr>
                  <a:t>SC-Link</a:t>
                </a:r>
              </a:p>
            </p:txBody>
          </p:sp>
        </p:grp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B351C80-2565-43D6-A246-544690C5A7B1}"/>
              </a:ext>
            </a:extLst>
          </p:cNvPr>
          <p:cNvGrpSpPr/>
          <p:nvPr/>
        </p:nvGrpSpPr>
        <p:grpSpPr>
          <a:xfrm>
            <a:off x="6187279" y="724904"/>
            <a:ext cx="581393" cy="442799"/>
            <a:chOff x="9306504" y="928454"/>
            <a:chExt cx="775190" cy="590399"/>
          </a:xfrm>
        </p:grpSpPr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79C75B49-7CA5-4419-A09B-A43DA66791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69507" y="1089856"/>
              <a:ext cx="2416" cy="42899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958582DB-2ED6-42E3-A45B-F9EAFC5C63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98499" y="1089812"/>
              <a:ext cx="2416" cy="428997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7E1DC00-07E6-4680-845F-69C061B6029C}"/>
                </a:ext>
              </a:extLst>
            </p:cNvPr>
            <p:cNvSpPr txBox="1"/>
            <p:nvPr/>
          </p:nvSpPr>
          <p:spPr>
            <a:xfrm>
              <a:off x="9306504" y="928454"/>
              <a:ext cx="77519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GB" sz="900" kern="0" dirty="0" err="1">
                  <a:solidFill>
                    <a:prstClr val="black"/>
                  </a:solidFill>
                  <a:latin typeface="Calibri" panose="020F0502020204030204"/>
                </a:rPr>
                <a:t>GHe</a:t>
              </a:r>
              <a:r>
                <a:rPr lang="en-GB" sz="900" kern="0" dirty="0">
                  <a:solidFill>
                    <a:prstClr val="black"/>
                  </a:solidFill>
                  <a:latin typeface="Calibri" panose="020F0502020204030204"/>
                </a:rPr>
                <a:t> flow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BA91831-6309-4FA4-90FB-813CE2D7BC41}"/>
              </a:ext>
            </a:extLst>
          </p:cNvPr>
          <p:cNvGrpSpPr/>
          <p:nvPr/>
        </p:nvGrpSpPr>
        <p:grpSpPr>
          <a:xfrm>
            <a:off x="2306448" y="2028158"/>
            <a:ext cx="5854877" cy="2737867"/>
            <a:chOff x="4132063" y="2666126"/>
            <a:chExt cx="7806502" cy="3650489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402DE369-8096-425B-9514-23785EF90439}"/>
                </a:ext>
              </a:extLst>
            </p:cNvPr>
            <p:cNvGrpSpPr/>
            <p:nvPr/>
          </p:nvGrpSpPr>
          <p:grpSpPr>
            <a:xfrm>
              <a:off x="10944497" y="2773576"/>
              <a:ext cx="994068" cy="228312"/>
              <a:chOff x="7021685" y="2946692"/>
              <a:chExt cx="994068" cy="987271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9F0043C8-1BE4-48E6-B397-AB4F214D35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1685" y="3933963"/>
                <a:ext cx="98734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60BD0A37-74F8-4BD0-AA5C-0D8601F439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28408" y="2946692"/>
                <a:ext cx="987345" cy="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3D908340-DBF9-4D70-809E-891A5916EA14}"/>
                </a:ext>
              </a:extLst>
            </p:cNvPr>
            <p:cNvGrpSpPr/>
            <p:nvPr/>
          </p:nvGrpSpPr>
          <p:grpSpPr>
            <a:xfrm>
              <a:off x="4132063" y="2666126"/>
              <a:ext cx="6868413" cy="3650489"/>
              <a:chOff x="4132063" y="2666126"/>
              <a:chExt cx="6868413" cy="3650489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D056A980-AAFC-469A-A59F-322BDA1E4270}"/>
                  </a:ext>
                </a:extLst>
              </p:cNvPr>
              <p:cNvGrpSpPr/>
              <p:nvPr/>
            </p:nvGrpSpPr>
            <p:grpSpPr>
              <a:xfrm>
                <a:off x="4132063" y="2785057"/>
                <a:ext cx="6821467" cy="3531558"/>
                <a:chOff x="4132063" y="2785057"/>
                <a:chExt cx="6821467" cy="3531558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76851BCA-D37F-47F3-AD5B-BCE3B7849341}"/>
                    </a:ext>
                  </a:extLst>
                </p:cNvPr>
                <p:cNvGrpSpPr/>
                <p:nvPr/>
              </p:nvGrpSpPr>
              <p:grpSpPr>
                <a:xfrm>
                  <a:off x="4132063" y="3001404"/>
                  <a:ext cx="6821467" cy="3315211"/>
                  <a:chOff x="4132063" y="3001404"/>
                  <a:chExt cx="6821467" cy="3315211"/>
                </a:xfrm>
              </p:grpSpPr>
              <p:grpSp>
                <p:nvGrpSpPr>
                  <p:cNvPr id="88" name="Group 87">
                    <a:extLst>
                      <a:ext uri="{FF2B5EF4-FFF2-40B4-BE49-F238E27FC236}">
                        <a16:creationId xmlns:a16="http://schemas.microsoft.com/office/drawing/2014/main" id="{A4EC6059-6A7E-4FD6-8BF8-B245A703C01E}"/>
                      </a:ext>
                    </a:extLst>
                  </p:cNvPr>
                  <p:cNvGrpSpPr/>
                  <p:nvPr/>
                </p:nvGrpSpPr>
                <p:grpSpPr>
                  <a:xfrm>
                    <a:off x="7420443" y="3001404"/>
                    <a:ext cx="3533087" cy="3286915"/>
                    <a:chOff x="7420443" y="3001404"/>
                    <a:chExt cx="3533087" cy="3286915"/>
                  </a:xfrm>
                </p:grpSpPr>
                <p:sp>
                  <p:nvSpPr>
                    <p:cNvPr id="94" name="Freeform 3">
                      <a:extLst>
                        <a:ext uri="{FF2B5EF4-FFF2-40B4-BE49-F238E27FC236}">
                          <a16:creationId xmlns:a16="http://schemas.microsoft.com/office/drawing/2014/main" id="{74A63CAC-D511-485F-B55E-0628022146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39711" y="3079469"/>
                      <a:ext cx="574352" cy="1685558"/>
                    </a:xfrm>
                    <a:custGeom>
                      <a:avLst/>
                      <a:gdLst>
                        <a:gd name="connsiteX0" fmla="*/ 574765 w 574765"/>
                        <a:gd name="connsiteY0" fmla="*/ 0 h 966652"/>
                        <a:gd name="connsiteX1" fmla="*/ 574765 w 574765"/>
                        <a:gd name="connsiteY1" fmla="*/ 966652 h 966652"/>
                        <a:gd name="connsiteX2" fmla="*/ 0 w 574765"/>
                        <a:gd name="connsiteY2" fmla="*/ 966652 h 966652"/>
                        <a:gd name="connsiteX0" fmla="*/ 254725 w 254725"/>
                        <a:gd name="connsiteY0" fmla="*/ 0 h 966652"/>
                        <a:gd name="connsiteX1" fmla="*/ 254725 w 254725"/>
                        <a:gd name="connsiteY1" fmla="*/ 966652 h 966652"/>
                        <a:gd name="connsiteX2" fmla="*/ 0 w 254725"/>
                        <a:gd name="connsiteY2" fmla="*/ 966652 h 966652"/>
                        <a:gd name="connsiteX0" fmla="*/ 262474 w 262474"/>
                        <a:gd name="connsiteY0" fmla="*/ 0 h 837495"/>
                        <a:gd name="connsiteX1" fmla="*/ 254725 w 262474"/>
                        <a:gd name="connsiteY1" fmla="*/ 837495 h 837495"/>
                        <a:gd name="connsiteX2" fmla="*/ 0 w 262474"/>
                        <a:gd name="connsiteY2" fmla="*/ 837495 h 837495"/>
                        <a:gd name="connsiteX0" fmla="*/ 262474 w 262474"/>
                        <a:gd name="connsiteY0" fmla="*/ 0 h 845244"/>
                        <a:gd name="connsiteX1" fmla="*/ 254725 w 262474"/>
                        <a:gd name="connsiteY1" fmla="*/ 845244 h 845244"/>
                        <a:gd name="connsiteX2" fmla="*/ 0 w 262474"/>
                        <a:gd name="connsiteY2" fmla="*/ 845244 h 845244"/>
                        <a:gd name="connsiteX0" fmla="*/ 262474 w 262474"/>
                        <a:gd name="connsiteY0" fmla="*/ 0 h 820701"/>
                        <a:gd name="connsiteX1" fmla="*/ 254725 w 262474"/>
                        <a:gd name="connsiteY1" fmla="*/ 820701 h 820701"/>
                        <a:gd name="connsiteX2" fmla="*/ 0 w 262474"/>
                        <a:gd name="connsiteY2" fmla="*/ 820701 h 820701"/>
                        <a:gd name="connsiteX0" fmla="*/ 259604 w 259604"/>
                        <a:gd name="connsiteY0" fmla="*/ 0 h 761863"/>
                        <a:gd name="connsiteX1" fmla="*/ 254725 w 259604"/>
                        <a:gd name="connsiteY1" fmla="*/ 761863 h 761863"/>
                        <a:gd name="connsiteX2" fmla="*/ 0 w 259604"/>
                        <a:gd name="connsiteY2" fmla="*/ 761863 h 761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59604" h="761863">
                          <a:moveTo>
                            <a:pt x="259604" y="0"/>
                          </a:moveTo>
                          <a:cubicBezTo>
                            <a:pt x="257978" y="253954"/>
                            <a:pt x="256351" y="507909"/>
                            <a:pt x="254725" y="761863"/>
                          </a:cubicBezTo>
                          <a:lnTo>
                            <a:pt x="0" y="761863"/>
                          </a:lnTo>
                        </a:path>
                      </a:pathLst>
                    </a:custGeom>
                    <a:noFill/>
                    <a:ln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GB" sz="900" kern="0" dirty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95" name="Freeform 34">
                      <a:extLst>
                        <a:ext uri="{FF2B5EF4-FFF2-40B4-BE49-F238E27FC236}">
                          <a16:creationId xmlns:a16="http://schemas.microsoft.com/office/drawing/2014/main" id="{C955CEC5-F69F-432F-83BA-75624AED3C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20443" y="3001404"/>
                      <a:ext cx="3533087" cy="3286915"/>
                    </a:xfrm>
                    <a:custGeom>
                      <a:avLst/>
                      <a:gdLst>
                        <a:gd name="connsiteX0" fmla="*/ 574765 w 574765"/>
                        <a:gd name="connsiteY0" fmla="*/ 0 h 966652"/>
                        <a:gd name="connsiteX1" fmla="*/ 574765 w 574765"/>
                        <a:gd name="connsiteY1" fmla="*/ 966652 h 966652"/>
                        <a:gd name="connsiteX2" fmla="*/ 0 w 574765"/>
                        <a:gd name="connsiteY2" fmla="*/ 966652 h 966652"/>
                        <a:gd name="connsiteX0" fmla="*/ 482645 w 482645"/>
                        <a:gd name="connsiteY0" fmla="*/ 0 h 968907"/>
                        <a:gd name="connsiteX1" fmla="*/ 482645 w 482645"/>
                        <a:gd name="connsiteY1" fmla="*/ 966652 h 968907"/>
                        <a:gd name="connsiteX2" fmla="*/ 0 w 482645"/>
                        <a:gd name="connsiteY2" fmla="*/ 968907 h 968907"/>
                        <a:gd name="connsiteX0" fmla="*/ 482645 w 482645"/>
                        <a:gd name="connsiteY0" fmla="*/ 0 h 900421"/>
                        <a:gd name="connsiteX1" fmla="*/ 482645 w 482645"/>
                        <a:gd name="connsiteY1" fmla="*/ 898166 h 900421"/>
                        <a:gd name="connsiteX2" fmla="*/ 0 w 482645"/>
                        <a:gd name="connsiteY2" fmla="*/ 900421 h 900421"/>
                        <a:gd name="connsiteX0" fmla="*/ 482645 w 482645"/>
                        <a:gd name="connsiteY0" fmla="*/ 0 h 879223"/>
                        <a:gd name="connsiteX1" fmla="*/ 482645 w 482645"/>
                        <a:gd name="connsiteY1" fmla="*/ 876968 h 879223"/>
                        <a:gd name="connsiteX2" fmla="*/ 0 w 482645"/>
                        <a:gd name="connsiteY2" fmla="*/ 879223 h 8792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2645" h="879223">
                          <a:moveTo>
                            <a:pt x="482645" y="0"/>
                          </a:moveTo>
                          <a:lnTo>
                            <a:pt x="482645" y="876968"/>
                          </a:lnTo>
                          <a:lnTo>
                            <a:pt x="0" y="879223"/>
                          </a:lnTo>
                        </a:path>
                      </a:pathLst>
                    </a:custGeom>
                    <a:noFill/>
                    <a:ln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GB" sz="900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grpSp>
                <p:nvGrpSpPr>
                  <p:cNvPr id="89" name="Group 88">
                    <a:extLst>
                      <a:ext uri="{FF2B5EF4-FFF2-40B4-BE49-F238E27FC236}">
                        <a16:creationId xmlns:a16="http://schemas.microsoft.com/office/drawing/2014/main" id="{4D3E8E72-07D6-4B89-B0A7-1E7AA1B002C1}"/>
                      </a:ext>
                    </a:extLst>
                  </p:cNvPr>
                  <p:cNvGrpSpPr/>
                  <p:nvPr/>
                </p:nvGrpSpPr>
                <p:grpSpPr>
                  <a:xfrm>
                    <a:off x="6703948" y="4701818"/>
                    <a:ext cx="744196" cy="1614797"/>
                    <a:chOff x="6703948" y="4701818"/>
                    <a:chExt cx="744196" cy="1614797"/>
                  </a:xfrm>
                </p:grpSpPr>
                <p:sp>
                  <p:nvSpPr>
                    <p:cNvPr id="92" name="Freeform 49">
                      <a:extLst>
                        <a:ext uri="{FF2B5EF4-FFF2-40B4-BE49-F238E27FC236}">
                          <a16:creationId xmlns:a16="http://schemas.microsoft.com/office/drawing/2014/main" id="{AD387568-DF46-4CDB-92A3-D49C917D9F7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030892" y="4388125"/>
                      <a:ext cx="103559" cy="730945"/>
                    </a:xfrm>
                    <a:custGeom>
                      <a:avLst/>
                      <a:gdLst>
                        <a:gd name="connsiteX0" fmla="*/ 53340 w 91440"/>
                        <a:gd name="connsiteY0" fmla="*/ 556260 h 556260"/>
                        <a:gd name="connsiteX1" fmla="*/ 3810 w 91440"/>
                        <a:gd name="connsiteY1" fmla="*/ 518160 h 556260"/>
                        <a:gd name="connsiteX2" fmla="*/ 87630 w 91440"/>
                        <a:gd name="connsiteY2" fmla="*/ 453390 h 556260"/>
                        <a:gd name="connsiteX3" fmla="*/ 7620 w 91440"/>
                        <a:gd name="connsiteY3" fmla="*/ 396240 h 556260"/>
                        <a:gd name="connsiteX4" fmla="*/ 83820 w 91440"/>
                        <a:gd name="connsiteY4" fmla="*/ 331470 h 556260"/>
                        <a:gd name="connsiteX5" fmla="*/ 0 w 91440"/>
                        <a:gd name="connsiteY5" fmla="*/ 274320 h 556260"/>
                        <a:gd name="connsiteX6" fmla="*/ 83820 w 91440"/>
                        <a:gd name="connsiteY6" fmla="*/ 224790 h 556260"/>
                        <a:gd name="connsiteX7" fmla="*/ 3810 w 91440"/>
                        <a:gd name="connsiteY7" fmla="*/ 171450 h 556260"/>
                        <a:gd name="connsiteX8" fmla="*/ 91440 w 91440"/>
                        <a:gd name="connsiteY8" fmla="*/ 114300 h 556260"/>
                        <a:gd name="connsiteX9" fmla="*/ 11430 w 91440"/>
                        <a:gd name="connsiteY9" fmla="*/ 57150 h 556260"/>
                        <a:gd name="connsiteX10" fmla="*/ 83820 w 91440"/>
                        <a:gd name="connsiteY10" fmla="*/ 0 h 556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91440" h="556260">
                          <a:moveTo>
                            <a:pt x="53340" y="556260"/>
                          </a:moveTo>
                          <a:lnTo>
                            <a:pt x="3810" y="518160"/>
                          </a:lnTo>
                          <a:lnTo>
                            <a:pt x="87630" y="453390"/>
                          </a:lnTo>
                          <a:lnTo>
                            <a:pt x="7620" y="396240"/>
                          </a:lnTo>
                          <a:lnTo>
                            <a:pt x="83820" y="331470"/>
                          </a:lnTo>
                          <a:lnTo>
                            <a:pt x="0" y="274320"/>
                          </a:lnTo>
                          <a:lnTo>
                            <a:pt x="83820" y="224790"/>
                          </a:lnTo>
                          <a:lnTo>
                            <a:pt x="3810" y="171450"/>
                          </a:lnTo>
                          <a:lnTo>
                            <a:pt x="91440" y="114300"/>
                          </a:lnTo>
                          <a:lnTo>
                            <a:pt x="11430" y="57150"/>
                          </a:lnTo>
                          <a:lnTo>
                            <a:pt x="83820" y="0"/>
                          </a:lnTo>
                        </a:path>
                      </a:pathLst>
                    </a:custGeom>
                    <a:noFill/>
                    <a:ln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GB" sz="900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  <p:sp>
                  <p:nvSpPr>
                    <p:cNvPr id="93" name="Freeform 50">
                      <a:extLst>
                        <a:ext uri="{FF2B5EF4-FFF2-40B4-BE49-F238E27FC236}">
                          <a16:creationId xmlns:a16="http://schemas.microsoft.com/office/drawing/2014/main" id="{F9CB46D7-9225-4BDB-81C1-B950B971527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7017641" y="5899363"/>
                      <a:ext cx="103559" cy="730945"/>
                    </a:xfrm>
                    <a:custGeom>
                      <a:avLst/>
                      <a:gdLst>
                        <a:gd name="connsiteX0" fmla="*/ 53340 w 91440"/>
                        <a:gd name="connsiteY0" fmla="*/ 556260 h 556260"/>
                        <a:gd name="connsiteX1" fmla="*/ 3810 w 91440"/>
                        <a:gd name="connsiteY1" fmla="*/ 518160 h 556260"/>
                        <a:gd name="connsiteX2" fmla="*/ 87630 w 91440"/>
                        <a:gd name="connsiteY2" fmla="*/ 453390 h 556260"/>
                        <a:gd name="connsiteX3" fmla="*/ 7620 w 91440"/>
                        <a:gd name="connsiteY3" fmla="*/ 396240 h 556260"/>
                        <a:gd name="connsiteX4" fmla="*/ 83820 w 91440"/>
                        <a:gd name="connsiteY4" fmla="*/ 331470 h 556260"/>
                        <a:gd name="connsiteX5" fmla="*/ 0 w 91440"/>
                        <a:gd name="connsiteY5" fmla="*/ 274320 h 556260"/>
                        <a:gd name="connsiteX6" fmla="*/ 83820 w 91440"/>
                        <a:gd name="connsiteY6" fmla="*/ 224790 h 556260"/>
                        <a:gd name="connsiteX7" fmla="*/ 3810 w 91440"/>
                        <a:gd name="connsiteY7" fmla="*/ 171450 h 556260"/>
                        <a:gd name="connsiteX8" fmla="*/ 91440 w 91440"/>
                        <a:gd name="connsiteY8" fmla="*/ 114300 h 556260"/>
                        <a:gd name="connsiteX9" fmla="*/ 11430 w 91440"/>
                        <a:gd name="connsiteY9" fmla="*/ 57150 h 556260"/>
                        <a:gd name="connsiteX10" fmla="*/ 83820 w 91440"/>
                        <a:gd name="connsiteY10" fmla="*/ 0 h 5562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91440" h="556260">
                          <a:moveTo>
                            <a:pt x="53340" y="556260"/>
                          </a:moveTo>
                          <a:lnTo>
                            <a:pt x="3810" y="518160"/>
                          </a:lnTo>
                          <a:lnTo>
                            <a:pt x="87630" y="453390"/>
                          </a:lnTo>
                          <a:lnTo>
                            <a:pt x="7620" y="396240"/>
                          </a:lnTo>
                          <a:lnTo>
                            <a:pt x="83820" y="331470"/>
                          </a:lnTo>
                          <a:lnTo>
                            <a:pt x="0" y="274320"/>
                          </a:lnTo>
                          <a:lnTo>
                            <a:pt x="83820" y="224790"/>
                          </a:lnTo>
                          <a:lnTo>
                            <a:pt x="3810" y="171450"/>
                          </a:lnTo>
                          <a:lnTo>
                            <a:pt x="91440" y="114300"/>
                          </a:lnTo>
                          <a:lnTo>
                            <a:pt x="11430" y="57150"/>
                          </a:lnTo>
                          <a:lnTo>
                            <a:pt x="83820" y="0"/>
                          </a:lnTo>
                        </a:path>
                      </a:pathLst>
                    </a:custGeom>
                    <a:noFill/>
                    <a:ln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685800">
                        <a:defRPr/>
                      </a:pPr>
                      <a:endParaRPr lang="en-GB" sz="900" kern="0">
                        <a:solidFill>
                          <a:prstClr val="white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E6EF9C94-9727-4983-A122-EBFC4E7EB2A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47729" y="4782171"/>
                    <a:ext cx="2567069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C131EAC8-0B57-4A2A-8CC6-D5C69FD16F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132063" y="6288319"/>
                    <a:ext cx="2567069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AC778EE1-C257-43D7-878B-C7063513119B}"/>
                    </a:ext>
                  </a:extLst>
                </p:cNvPr>
                <p:cNvGrpSpPr/>
                <p:nvPr/>
              </p:nvGrpSpPr>
              <p:grpSpPr>
                <a:xfrm>
                  <a:off x="7021685" y="2785057"/>
                  <a:ext cx="994068" cy="291943"/>
                  <a:chOff x="7021685" y="2785058"/>
                  <a:chExt cx="994068" cy="161634"/>
                </a:xfrm>
              </p:grpSpPr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F6C1EB3D-A8EF-4F03-9143-8ABC632805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1685" y="2785058"/>
                    <a:ext cx="987345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8C481E27-874D-433E-8499-0162ED8A76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028408" y="2946692"/>
                    <a:ext cx="987345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</p:cxnSp>
            </p:grp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C12320C4-2A21-4342-B624-E1E24AC18485}"/>
                  </a:ext>
                </a:extLst>
              </p:cNvPr>
              <p:cNvGrpSpPr/>
              <p:nvPr/>
            </p:nvGrpSpPr>
            <p:grpSpPr>
              <a:xfrm>
                <a:off x="7902207" y="2666126"/>
                <a:ext cx="3098269" cy="129115"/>
                <a:chOff x="7902207" y="2666126"/>
                <a:chExt cx="3098269" cy="129115"/>
              </a:xfrm>
            </p:grpSpPr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FB9D4A10-D099-4F75-84AC-0828232B4727}"/>
                    </a:ext>
                  </a:extLst>
                </p:cNvPr>
                <p:cNvGrpSpPr/>
                <p:nvPr/>
              </p:nvGrpSpPr>
              <p:grpSpPr>
                <a:xfrm>
                  <a:off x="7902207" y="2666126"/>
                  <a:ext cx="3098269" cy="129115"/>
                  <a:chOff x="7902207" y="2666126"/>
                  <a:chExt cx="3098269" cy="129115"/>
                </a:xfrm>
              </p:grpSpPr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C7190313-470A-45D7-A1E5-2BB1FB4993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902207" y="2666126"/>
                    <a:ext cx="987345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DF7FD0D1-DC17-460A-83CB-C79F6692B2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488746" y="2666126"/>
                    <a:ext cx="511730" cy="0"/>
                  </a:xfrm>
                  <a:prstGeom prst="line">
                    <a:avLst/>
                  </a:pr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732D4E35-BF3D-446E-BA3C-08F64774CB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8009030" y="2680041"/>
                    <a:ext cx="0" cy="11520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CFC29BF1-F82F-47BC-B059-2553BBB076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944497" y="2669858"/>
                  <a:ext cx="0" cy="11520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98" name="Freeform: Shape 249">
            <a:extLst>
              <a:ext uri="{FF2B5EF4-FFF2-40B4-BE49-F238E27FC236}">
                <a16:creationId xmlns:a16="http://schemas.microsoft.com/office/drawing/2014/main" id="{5DDD92A2-8879-428E-9A7D-830AEACD8CF4}"/>
              </a:ext>
            </a:extLst>
          </p:cNvPr>
          <p:cNvSpPr/>
          <p:nvPr/>
        </p:nvSpPr>
        <p:spPr>
          <a:xfrm>
            <a:off x="4132224" y="3532614"/>
            <a:ext cx="755674" cy="504646"/>
          </a:xfrm>
          <a:custGeom>
            <a:avLst/>
            <a:gdLst>
              <a:gd name="connsiteX0" fmla="*/ 986862 w 1007565"/>
              <a:gd name="connsiteY0" fmla="*/ 672861 h 672861"/>
              <a:gd name="connsiteX1" fmla="*/ 986862 w 1007565"/>
              <a:gd name="connsiteY1" fmla="*/ 465827 h 672861"/>
              <a:gd name="connsiteX2" fmla="*/ 124221 w 1007565"/>
              <a:gd name="connsiteY2" fmla="*/ 469277 h 672861"/>
              <a:gd name="connsiteX3" fmla="*/ 124221 w 1007565"/>
              <a:gd name="connsiteY3" fmla="*/ 376112 h 672861"/>
              <a:gd name="connsiteX4" fmla="*/ 1007565 w 1007565"/>
              <a:gd name="connsiteY4" fmla="*/ 376112 h 672861"/>
              <a:gd name="connsiteX5" fmla="*/ 1004115 w 1007565"/>
              <a:gd name="connsiteY5" fmla="*/ 282947 h 672861"/>
              <a:gd name="connsiteX6" fmla="*/ 0 w 1007565"/>
              <a:gd name="connsiteY6" fmla="*/ 286397 h 672861"/>
              <a:gd name="connsiteX7" fmla="*/ 3451 w 1007565"/>
              <a:gd name="connsiteY7" fmla="*/ 0 h 672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7565" h="672861">
                <a:moveTo>
                  <a:pt x="986862" y="672861"/>
                </a:moveTo>
                <a:lnTo>
                  <a:pt x="986862" y="465827"/>
                </a:lnTo>
                <a:lnTo>
                  <a:pt x="124221" y="469277"/>
                </a:lnTo>
                <a:lnTo>
                  <a:pt x="124221" y="376112"/>
                </a:lnTo>
                <a:lnTo>
                  <a:pt x="1007565" y="376112"/>
                </a:lnTo>
                <a:lnTo>
                  <a:pt x="1004115" y="282947"/>
                </a:lnTo>
                <a:lnTo>
                  <a:pt x="0" y="286397"/>
                </a:lnTo>
                <a:cubicBezTo>
                  <a:pt x="1150" y="190931"/>
                  <a:pt x="2301" y="95466"/>
                  <a:pt x="3451" y="0"/>
                </a:cubicBezTo>
              </a:path>
            </a:pathLst>
          </a:custGeom>
          <a:noFill/>
          <a:ln w="38100"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C1EF3D3-E77C-4F0E-8A88-821222F6B3B7}"/>
              </a:ext>
            </a:extLst>
          </p:cNvPr>
          <p:cNvGrpSpPr/>
          <p:nvPr/>
        </p:nvGrpSpPr>
        <p:grpSpPr>
          <a:xfrm>
            <a:off x="3583719" y="3297160"/>
            <a:ext cx="194048" cy="327323"/>
            <a:chOff x="7676568" y="4335766"/>
            <a:chExt cx="258731" cy="43643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863227C6-5195-4F60-829D-BCE483CB5A53}"/>
                </a:ext>
              </a:extLst>
            </p:cNvPr>
            <p:cNvGrpSpPr/>
            <p:nvPr/>
          </p:nvGrpSpPr>
          <p:grpSpPr>
            <a:xfrm rot="10800000">
              <a:off x="7676568" y="4335766"/>
              <a:ext cx="258731" cy="268910"/>
              <a:chOff x="9386370" y="702749"/>
              <a:chExt cx="319560" cy="304217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95CC3054-CAC8-4F34-90A9-0E1E472C8D9F}"/>
                  </a:ext>
                </a:extLst>
              </p:cNvPr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670F9A1F-8F33-4007-8159-BBA4977B9376}"/>
                  </a:ext>
                </a:extLst>
              </p:cNvPr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4" name="Freeform 80">
                <a:extLst>
                  <a:ext uri="{FF2B5EF4-FFF2-40B4-BE49-F238E27FC236}">
                    <a16:creationId xmlns:a16="http://schemas.microsoft.com/office/drawing/2014/main" id="{1C89026A-A5B1-498C-892D-B6C298B8E6E8}"/>
                  </a:ext>
                </a:extLst>
              </p:cNvPr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6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ABA4588A-2582-44B1-9A6C-CDACCD159C32}"/>
                  </a:ext>
                </a:extLst>
              </p:cNvPr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6DDD9B0-2668-4C44-91FE-F646C7CEB8C4}"/>
                </a:ext>
              </a:extLst>
            </p:cNvPr>
            <p:cNvCxnSpPr/>
            <p:nvPr/>
          </p:nvCxnSpPr>
          <p:spPr>
            <a:xfrm>
              <a:off x="7805933" y="4604677"/>
              <a:ext cx="0" cy="1675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4BE7831-A8D6-4A58-BA5B-6B2370C9F1E2}"/>
              </a:ext>
            </a:extLst>
          </p:cNvPr>
          <p:cNvGrpSpPr/>
          <p:nvPr/>
        </p:nvGrpSpPr>
        <p:grpSpPr>
          <a:xfrm>
            <a:off x="4717268" y="1815476"/>
            <a:ext cx="194048" cy="327323"/>
            <a:chOff x="7676568" y="4335766"/>
            <a:chExt cx="258731" cy="436430"/>
          </a:xfrm>
        </p:grpSpPr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67F86F9E-DECC-4AC6-8F26-8C8493CC6515}"/>
                </a:ext>
              </a:extLst>
            </p:cNvPr>
            <p:cNvGrpSpPr/>
            <p:nvPr/>
          </p:nvGrpSpPr>
          <p:grpSpPr>
            <a:xfrm rot="10800000">
              <a:off x="7676568" y="4335766"/>
              <a:ext cx="258731" cy="268910"/>
              <a:chOff x="9386370" y="702749"/>
              <a:chExt cx="319560" cy="304217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01890B7-1DBD-4DB0-9BCA-073B0E67B153}"/>
                  </a:ext>
                </a:extLst>
              </p:cNvPr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D8E4EFE4-0FEE-44D6-A0A5-DC5A15618414}"/>
                  </a:ext>
                </a:extLst>
              </p:cNvPr>
              <p:cNvCxnSpPr/>
              <p:nvPr/>
            </p:nvCxnSpPr>
            <p:spPr>
              <a:xfrm flipH="1" flipV="1">
                <a:off x="9386370" y="875396"/>
                <a:ext cx="319560" cy="150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1" name="Freeform 80">
                <a:extLst>
                  <a:ext uri="{FF2B5EF4-FFF2-40B4-BE49-F238E27FC236}">
                    <a16:creationId xmlns:a16="http://schemas.microsoft.com/office/drawing/2014/main" id="{88AB01E0-A54E-41FF-A379-4E70B78D4285}"/>
                  </a:ext>
                </a:extLst>
              </p:cNvPr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28575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600" ker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12437D8-1161-4EBD-9AD4-72989CCC28B9}"/>
                  </a:ext>
                </a:extLst>
              </p:cNvPr>
              <p:cNvCxnSpPr/>
              <p:nvPr/>
            </p:nvCxnSpPr>
            <p:spPr>
              <a:xfrm rot="16200000">
                <a:off x="9460429" y="788946"/>
                <a:ext cx="172648" cy="254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2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400F2A2F-0825-40F3-B61F-10AF89902258}"/>
                </a:ext>
              </a:extLst>
            </p:cNvPr>
            <p:cNvCxnSpPr/>
            <p:nvPr/>
          </p:nvCxnSpPr>
          <p:spPr>
            <a:xfrm>
              <a:off x="7805933" y="4604677"/>
              <a:ext cx="0" cy="167519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13" name="Straight Connector 112"/>
          <p:cNvCxnSpPr/>
          <p:nvPr/>
        </p:nvCxnSpPr>
        <p:spPr>
          <a:xfrm>
            <a:off x="4171831" y="3427935"/>
            <a:ext cx="657555" cy="1523363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4115828" y="3476927"/>
            <a:ext cx="470553" cy="14332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076056" y="1883598"/>
            <a:ext cx="77965" cy="62053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V="1">
            <a:off x="4967479" y="1871354"/>
            <a:ext cx="318363" cy="65939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5661091" y="2296912"/>
            <a:ext cx="162122" cy="16596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3" name="Oval 122"/>
          <p:cNvSpPr/>
          <p:nvPr/>
        </p:nvSpPr>
        <p:spPr>
          <a:xfrm>
            <a:off x="7036000" y="2306390"/>
            <a:ext cx="162122" cy="16596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4" name="Oval 123"/>
          <p:cNvSpPr/>
          <p:nvPr/>
        </p:nvSpPr>
        <p:spPr>
          <a:xfrm>
            <a:off x="5630102" y="3660203"/>
            <a:ext cx="162122" cy="16596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5" name="Oval 124"/>
          <p:cNvSpPr/>
          <p:nvPr/>
        </p:nvSpPr>
        <p:spPr>
          <a:xfrm>
            <a:off x="7028770" y="3683009"/>
            <a:ext cx="162122" cy="16596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6" name="Right Arrow 125"/>
          <p:cNvSpPr/>
          <p:nvPr/>
        </p:nvSpPr>
        <p:spPr>
          <a:xfrm rot="10800000">
            <a:off x="7415774" y="3476927"/>
            <a:ext cx="509142" cy="1987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7" name="Right Arrow 126"/>
          <p:cNvSpPr/>
          <p:nvPr/>
        </p:nvSpPr>
        <p:spPr>
          <a:xfrm>
            <a:off x="4690585" y="3409420"/>
            <a:ext cx="509142" cy="1987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1" name="TextBox 130"/>
          <p:cNvSpPr txBox="1"/>
          <p:nvPr/>
        </p:nvSpPr>
        <p:spPr>
          <a:xfrm>
            <a:off x="3560245" y="2838792"/>
            <a:ext cx="176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disassembled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786028" y="31071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rgbClr val="00B0F0"/>
                </a:solidFill>
              </a:rPr>
              <a:t>Open</a:t>
            </a:r>
            <a:r>
              <a:rPr lang="fr-CH" dirty="0" smtClean="0"/>
              <a:t> </a:t>
            </a:r>
            <a:endParaRPr lang="fr-CH" dirty="0"/>
          </a:p>
        </p:txBody>
      </p:sp>
      <p:sp>
        <p:nvSpPr>
          <p:cNvPr id="133" name="TextBox 132"/>
          <p:cNvSpPr txBox="1"/>
          <p:nvPr/>
        </p:nvSpPr>
        <p:spPr>
          <a:xfrm>
            <a:off x="7491943" y="2292489"/>
            <a:ext cx="1090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Cut weld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12847" y="757578"/>
            <a:ext cx="3262432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the </a:t>
            </a:r>
            <a:r>
              <a:rPr lang="en-GB" sz="1400" dirty="0" err="1" smtClean="0"/>
              <a:t>NbTi</a:t>
            </a:r>
            <a:r>
              <a:rPr lang="en-GB" sz="1400" dirty="0" smtClean="0"/>
              <a:t> /</a:t>
            </a:r>
            <a:r>
              <a:rPr lang="en-GB" sz="1400" dirty="0" err="1" smtClean="0"/>
              <a:t>NbTi</a:t>
            </a:r>
            <a:r>
              <a:rPr lang="en-GB" sz="1400" dirty="0" smtClean="0"/>
              <a:t>  Splices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the horizontal section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Open the vacuum chamber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/ cut/  disassembled </a:t>
            </a:r>
          </a:p>
          <a:p>
            <a:pPr>
              <a:buClr>
                <a:srgbClr val="FFC000"/>
              </a:buClr>
            </a:pPr>
            <a:r>
              <a:rPr lang="en-GB" sz="1400" dirty="0"/>
              <a:t>	</a:t>
            </a:r>
            <a:r>
              <a:rPr lang="en-GB" sz="1400" dirty="0" smtClean="0"/>
              <a:t>all cryogenic and instrumentation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Cut the weld </a:t>
            </a:r>
          </a:p>
          <a:p>
            <a:pPr>
              <a:buClr>
                <a:srgbClr val="FFC000"/>
              </a:buClr>
            </a:pPr>
            <a:endParaRPr lang="en-GB" sz="14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Move the SC link down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/>
          </a:p>
        </p:txBody>
      </p:sp>
      <p:sp>
        <p:nvSpPr>
          <p:cNvPr id="135" name="Right Arrow 134"/>
          <p:cNvSpPr/>
          <p:nvPr/>
        </p:nvSpPr>
        <p:spPr>
          <a:xfrm rot="10800000">
            <a:off x="7438097" y="2625584"/>
            <a:ext cx="509142" cy="1987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6" name="Right Arrow 135"/>
          <p:cNvSpPr/>
          <p:nvPr/>
        </p:nvSpPr>
        <p:spPr>
          <a:xfrm>
            <a:off x="4712908" y="2558077"/>
            <a:ext cx="509142" cy="1987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9" name="TextBox 118"/>
          <p:cNvSpPr txBox="1"/>
          <p:nvPr/>
        </p:nvSpPr>
        <p:spPr>
          <a:xfrm>
            <a:off x="4137802" y="1380870"/>
            <a:ext cx="176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disassembled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1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43" grpId="0" animBg="1"/>
      <p:bldP spid="44" grpId="0" animBg="1"/>
      <p:bldP spid="45" grpId="0"/>
      <p:bldP spid="46" grpId="0" animBg="1"/>
      <p:bldP spid="52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MgB2 </a:t>
            </a:r>
            <a:r>
              <a:rPr lang="en-GB" dirty="0"/>
              <a:t>/ </a:t>
            </a:r>
            <a:r>
              <a:rPr lang="en-GB" dirty="0" err="1"/>
              <a:t>NbTi</a:t>
            </a:r>
            <a:r>
              <a:rPr lang="en-GB" dirty="0"/>
              <a:t> splices </a:t>
            </a:r>
            <a:r>
              <a:rPr lang="en-GB" dirty="0" smtClean="0"/>
              <a:t>access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28" b="14874"/>
          <a:stretch/>
        </p:blipFill>
        <p:spPr>
          <a:xfrm>
            <a:off x="2555776" y="842485"/>
            <a:ext cx="4087411" cy="22322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8988" y="1263857"/>
            <a:ext cx="1552663" cy="339612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7966" y="2511887"/>
            <a:ext cx="277995" cy="15000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dk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8500" y="2642685"/>
            <a:ext cx="288032" cy="144123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848988" y="1707654"/>
            <a:ext cx="7494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48988" y="1707654"/>
            <a:ext cx="0" cy="108012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401651" y="1707654"/>
            <a:ext cx="0" cy="108012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326711" y="1707654"/>
            <a:ext cx="7494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91880" y="3795886"/>
            <a:ext cx="0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059832" y="4011910"/>
            <a:ext cx="4320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652120" y="3832696"/>
            <a:ext cx="0" cy="93456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059832" y="4767263"/>
            <a:ext cx="25922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520032" y="3039476"/>
            <a:ext cx="3164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access to the splices MgB2/</a:t>
            </a:r>
            <a:r>
              <a:rPr lang="en-GB" sz="1400" dirty="0" err="1" smtClean="0"/>
              <a:t>NbTi</a:t>
            </a:r>
            <a:r>
              <a:rPr lang="en-GB" sz="1400" dirty="0" smtClean="0"/>
              <a:t> </a:t>
            </a:r>
          </a:p>
          <a:p>
            <a:pPr>
              <a:buClr>
                <a:srgbClr val="FFC000"/>
              </a:buClr>
            </a:pPr>
            <a:r>
              <a:rPr lang="en-GB" sz="1400" dirty="0"/>
              <a:t>	</a:t>
            </a:r>
            <a:r>
              <a:rPr lang="en-GB" sz="1400" dirty="0" smtClean="0"/>
              <a:t> is possible.  </a:t>
            </a:r>
          </a:p>
        </p:txBody>
      </p:sp>
    </p:spTree>
    <p:extLst>
      <p:ext uri="{BB962C8B-B14F-4D97-AF65-F5344CB8AC3E}">
        <p14:creationId xmlns:p14="http://schemas.microsoft.com/office/powerpoint/2010/main" val="17481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MgB2 </a:t>
            </a:r>
            <a:r>
              <a:rPr lang="en-GB" dirty="0"/>
              <a:t>/ </a:t>
            </a:r>
            <a:r>
              <a:rPr lang="en-GB" dirty="0" err="1"/>
              <a:t>NbTi</a:t>
            </a:r>
            <a:r>
              <a:rPr lang="en-GB" dirty="0"/>
              <a:t> splices </a:t>
            </a:r>
            <a:r>
              <a:rPr lang="en-GB" dirty="0" smtClean="0"/>
              <a:t>access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6204" y="1635646"/>
            <a:ext cx="34419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the </a:t>
            </a:r>
            <a:r>
              <a:rPr lang="en-GB" sz="1400" dirty="0" err="1" smtClean="0"/>
              <a:t>NbTi</a:t>
            </a:r>
            <a:r>
              <a:rPr lang="en-GB" sz="1400" dirty="0" smtClean="0"/>
              <a:t> /</a:t>
            </a:r>
            <a:r>
              <a:rPr lang="en-GB" sz="1400" dirty="0" err="1" smtClean="0"/>
              <a:t>NbTi</a:t>
            </a:r>
            <a:r>
              <a:rPr lang="en-GB" sz="1400" dirty="0" smtClean="0"/>
              <a:t>  Splices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the horizontal section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Open the vacuum chamber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Remove / cut/  disassembled </a:t>
            </a:r>
          </a:p>
          <a:p>
            <a:pPr>
              <a:buClr>
                <a:srgbClr val="FFC000"/>
              </a:buClr>
            </a:pPr>
            <a:r>
              <a:rPr lang="en-GB" sz="1400" dirty="0"/>
              <a:t>	</a:t>
            </a:r>
            <a:r>
              <a:rPr lang="en-GB" sz="1400" dirty="0" smtClean="0"/>
              <a:t>all cryogenics and instrumentations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1" r="15019"/>
          <a:stretch/>
        </p:blipFill>
        <p:spPr>
          <a:xfrm>
            <a:off x="4283968" y="998938"/>
            <a:ext cx="3840229" cy="330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MgB2 / </a:t>
            </a:r>
            <a:r>
              <a:rPr lang="en-GB" dirty="0" err="1"/>
              <a:t>NbTi</a:t>
            </a:r>
            <a:r>
              <a:rPr lang="en-GB" dirty="0"/>
              <a:t> splices access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6204" y="1635646"/>
            <a:ext cx="30203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Slide the low vacuum chamber 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Cut the welds top and down </a:t>
            </a:r>
          </a:p>
          <a:p>
            <a:pPr>
              <a:buClr>
                <a:srgbClr val="FFC000"/>
              </a:buClr>
            </a:pPr>
            <a:endParaRPr lang="en-GB" sz="14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70" r="1810"/>
          <a:stretch/>
        </p:blipFill>
        <p:spPr>
          <a:xfrm>
            <a:off x="3737735" y="771690"/>
            <a:ext cx="4676467" cy="379588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156176" y="1563638"/>
            <a:ext cx="1368152" cy="137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44417" y="2931790"/>
            <a:ext cx="1451919" cy="569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18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6" r="17809"/>
          <a:stretch/>
        </p:blipFill>
        <p:spPr>
          <a:xfrm>
            <a:off x="4837002" y="875947"/>
            <a:ext cx="3456385" cy="3422652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MgB2 / </a:t>
            </a:r>
            <a:r>
              <a:rPr lang="en-GB" dirty="0" err="1"/>
              <a:t>NbTi</a:t>
            </a:r>
            <a:r>
              <a:rPr lang="en-GB" dirty="0"/>
              <a:t> splices access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2000" y="1635646"/>
            <a:ext cx="37911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Move down the SC link through the DFX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an access to the splices MgB2/</a:t>
            </a:r>
            <a:r>
              <a:rPr lang="en-GB" sz="1400" dirty="0" err="1" smtClean="0"/>
              <a:t>NbTi</a:t>
            </a:r>
            <a:r>
              <a:rPr lang="en-GB" sz="1400" dirty="0" smtClean="0"/>
              <a:t> </a:t>
            </a:r>
          </a:p>
          <a:p>
            <a:pPr>
              <a:buClr>
                <a:srgbClr val="FFC000"/>
              </a:buClr>
            </a:pPr>
            <a:r>
              <a:rPr lang="en-GB" sz="1400" dirty="0"/>
              <a:t>	</a:t>
            </a:r>
            <a:r>
              <a:rPr lang="en-GB" sz="1400" dirty="0" smtClean="0"/>
              <a:t> is possible. 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16016" y="3003798"/>
            <a:ext cx="1800200" cy="2160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37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5636</TotalTime>
  <Words>138</Words>
  <Application>Microsoft Office PowerPoint</Application>
  <PresentationFormat>On-screen Show (16:9)</PresentationFormat>
  <Paragraphs>61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MgB2 / NbTi splices access</vt:lpstr>
      <vt:lpstr>MgB2 / NbTi splices access </vt:lpstr>
      <vt:lpstr>MgB2 / NbTi splices access </vt:lpstr>
      <vt:lpstr>MgB2 / NbTi splices access </vt:lpstr>
      <vt:lpstr>MgB2 / NbTi splices access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Robin Betemps</cp:lastModifiedBy>
  <cp:revision>137</cp:revision>
  <dcterms:created xsi:type="dcterms:W3CDTF">2016-02-12T09:02:01Z</dcterms:created>
  <dcterms:modified xsi:type="dcterms:W3CDTF">2019-05-14T13:52:17Z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