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6" r:id="rId2"/>
    <p:sldId id="2035" r:id="rId3"/>
    <p:sldId id="2306" r:id="rId4"/>
    <p:sldId id="2505" r:id="rId5"/>
    <p:sldId id="1975" r:id="rId6"/>
    <p:sldId id="2560" r:id="rId7"/>
    <p:sldId id="2033" r:id="rId8"/>
    <p:sldId id="2564" r:id="rId9"/>
    <p:sldId id="1962" r:id="rId10"/>
    <p:sldId id="1965" r:id="rId11"/>
    <p:sldId id="2573" r:id="rId12"/>
    <p:sldId id="2565" r:id="rId13"/>
    <p:sldId id="2567" r:id="rId14"/>
    <p:sldId id="2572" r:id="rId15"/>
    <p:sldId id="2571" r:id="rId16"/>
    <p:sldId id="2460" r:id="rId17"/>
    <p:sldId id="2462" r:id="rId18"/>
    <p:sldId id="2466" r:id="rId19"/>
    <p:sldId id="2555" r:id="rId20"/>
    <p:sldId id="2556" r:id="rId21"/>
    <p:sldId id="2557" r:id="rId22"/>
    <p:sldId id="2475" r:id="rId23"/>
    <p:sldId id="2497" r:id="rId24"/>
    <p:sldId id="2482" r:id="rId25"/>
    <p:sldId id="2302" r:id="rId26"/>
    <p:sldId id="2558" r:id="rId27"/>
    <p:sldId id="2574" r:id="rId28"/>
    <p:sldId id="2559" r:id="rId29"/>
    <p:sldId id="2583" r:id="rId30"/>
    <p:sldId id="2584" r:id="rId31"/>
    <p:sldId id="2585" r:id="rId32"/>
    <p:sldId id="2578" r:id="rId33"/>
    <p:sldId id="2579" r:id="rId34"/>
    <p:sldId id="2582" r:id="rId35"/>
    <p:sldId id="2581" r:id="rId36"/>
    <p:sldId id="2575" r:id="rId37"/>
    <p:sldId id="2550" r:id="rId38"/>
    <p:sldId id="2467" r:id="rId39"/>
    <p:sldId id="2468" r:id="rId40"/>
    <p:sldId id="2469" r:id="rId41"/>
    <p:sldId id="2532" r:id="rId42"/>
    <p:sldId id="2444" r:id="rId43"/>
    <p:sldId id="1976" r:id="rId44"/>
    <p:sldId id="2561" r:id="rId45"/>
    <p:sldId id="2037" r:id="rId46"/>
    <p:sldId id="1958" r:id="rId47"/>
    <p:sldId id="2553" r:id="rId48"/>
    <p:sldId id="2504" r:id="rId49"/>
    <p:sldId id="2495" r:id="rId50"/>
    <p:sldId id="2496" r:id="rId5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Cambria Math" panose="02040503050406030204" pitchFamily="18" charset="0"/>
      <p:regular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00"/>
    <a:srgbClr val="21FEFF"/>
    <a:srgbClr val="A75B85"/>
    <a:srgbClr val="09840A"/>
    <a:srgbClr val="4D4D4D"/>
    <a:srgbClr val="660000"/>
    <a:srgbClr val="4A7EBB"/>
    <a:srgbClr val="0000FF"/>
    <a:srgbClr val="FF0000"/>
    <a:srgbClr val="3F3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 autoAdjust="0"/>
    <p:restoredTop sz="86166" autoAdjust="0"/>
  </p:normalViewPr>
  <p:slideViewPr>
    <p:cSldViewPr>
      <p:cViewPr varScale="1">
        <p:scale>
          <a:sx n="106" d="100"/>
          <a:sy n="106" d="100"/>
        </p:scale>
        <p:origin x="3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11/11/19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1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Shown at my PhD defense, August 28, 2008. “dress with tie and jacket. no bare feet please.”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69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RpPb</a:t>
            </a:r>
            <a:r>
              <a:rPr lang="en-US" dirty="0"/>
              <a:t> </a:t>
            </a:r>
            <a:r>
              <a:rPr lang="en-US"/>
              <a:t>shown for the first time at HP2013 in Cape Town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53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Engineers: quantity, not quality (like nucleons used in HI collisions?); if a bridge collapses in SA…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65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Plot of left “borrowed” from Miklos circa 2005 (?)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22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75E6-5254-304D-8CED-6F0B346752B3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45D99-0F5A-7141-A40C-81B130813E9C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30B8-C96F-B04E-ACEE-4658A4959C9D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347E3-FAA4-0F42-8037-730FB58EC3A8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4890-6309-A047-9B9E-355996768F26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3FB2F-3B5D-F344-A928-5ABFE8254472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911-2CB3-9243-8CC1-D09FA250A4F2}" type="datetime1">
              <a:rPr lang="en-US" smtClean="0"/>
              <a:t>11/11/19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BF3C5-EF9D-C24B-8A1D-B54ED730831C}" type="datetime1">
              <a:rPr lang="en-US" smtClean="0"/>
              <a:t>11/11/19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BCC4-0425-FC49-9F41-E5F91124E569}" type="datetime1">
              <a:rPr lang="en-US" smtClean="0"/>
              <a:t>11/11/19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CE45-5A94-B549-88C6-0D1973849C8E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A3076-A6B6-8F4F-95E7-67DEE8D25053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173A8-208A-2648-8820-F3BFBE30CDF7}" type="datetime1">
              <a:rPr lang="en-US" smtClean="0"/>
              <a:t>11/11/19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280.png"/><Relationship Id="rId7" Type="http://schemas.openxmlformats.org/officeDocument/2006/relationships/image" Target="../media/image49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8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f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511175"/>
            <a:ext cx="8229600" cy="1470025"/>
          </a:xfrm>
        </p:spPr>
        <p:txBody>
          <a:bodyPr>
            <a:normAutofit/>
          </a:bodyPr>
          <a:lstStyle/>
          <a:p>
            <a:r>
              <a:rPr lang="en-US" dirty="0"/>
              <a:t>(Small) Systems at </a:t>
            </a:r>
            <a:br>
              <a:rPr lang="en-US" dirty="0"/>
            </a:br>
            <a:r>
              <a:rPr lang="en-US" dirty="0"/>
              <a:t>Weak and Strong Coupling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242716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>
                <a:solidFill>
                  <a:srgbClr val="660000"/>
                </a:solidFill>
              </a:rPr>
              <a:t>November 11, 2019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B76E-E5E2-FE4D-9D12-016C440D1ECC}" type="datetime1">
              <a:rPr lang="en-US" smtClean="0"/>
              <a:t>11/11/19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3607370"/>
            <a:ext cx="5166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Kolbé</a:t>
            </a:r>
            <a:r>
              <a:rPr lang="en-US" sz="1400" dirty="0"/>
              <a:t> and WAH, PRC100 (2019) [1511.09313]</a:t>
            </a:r>
          </a:p>
          <a:p>
            <a:r>
              <a:rPr lang="nb-NO" sz="1400" dirty="0" err="1"/>
              <a:t>Mogliacci</a:t>
            </a:r>
            <a:r>
              <a:rPr lang="nb-NO" sz="1400" dirty="0"/>
              <a:t>, </a:t>
            </a:r>
            <a:r>
              <a:rPr lang="nb-NO" sz="1400" dirty="0" err="1"/>
              <a:t>Kolbé</a:t>
            </a:r>
            <a:r>
              <a:rPr lang="nb-NO" sz="1400" dirty="0"/>
              <a:t>, WAH, arXiv:1807.07871</a:t>
            </a:r>
          </a:p>
          <a:p>
            <a:r>
              <a:rPr lang="nb-NO" sz="1400" dirty="0" err="1"/>
              <a:t>Kitazawa</a:t>
            </a:r>
            <a:r>
              <a:rPr lang="nb-NO" sz="1400" dirty="0"/>
              <a:t>, </a:t>
            </a:r>
            <a:r>
              <a:rPr lang="nb-NO" sz="1400" dirty="0" err="1"/>
              <a:t>Mogliacci</a:t>
            </a:r>
            <a:r>
              <a:rPr lang="nb-NO" sz="1400" dirty="0"/>
              <a:t>, </a:t>
            </a:r>
            <a:r>
              <a:rPr lang="nb-NO" sz="1400" dirty="0" err="1"/>
              <a:t>Kolbé</a:t>
            </a:r>
            <a:r>
              <a:rPr lang="nb-NO" sz="1400" dirty="0"/>
              <a:t>, WAH, PRD99 (2019) [1904.00241]</a:t>
            </a:r>
          </a:p>
          <a:p>
            <a:r>
              <a:rPr lang="en-US" sz="1400" dirty="0"/>
              <a:t>Barnard and WAH, accepted PRC [1706.09217]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EEF4E8A8-5401-DE4B-AC51-25C4A6CE0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65950" y="4813222"/>
            <a:ext cx="2587740" cy="90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sa-cern-logo.png">
            <a:extLst>
              <a:ext uri="{FF2B5EF4-FFF2-40B4-BE49-F238E27FC236}">
                <a16:creationId xmlns:a16="http://schemas.microsoft.com/office/drawing/2014/main" id="{0FD6828F-1AFC-F048-9B4B-0444799B95F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362" y="4867678"/>
            <a:ext cx="1000899" cy="8473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385BF50-9BCB-CE4B-98F8-B366D27B84A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5928099"/>
            <a:ext cx="3241964" cy="8087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89975B9-D86A-2E40-8E67-C54749C5BE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236" y="5829300"/>
            <a:ext cx="3810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3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the Short Path Correction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4419600" cy="4876800"/>
          </a:xfrm>
        </p:spPr>
        <p:txBody>
          <a:bodyPr/>
          <a:lstStyle/>
          <a:p>
            <a:r>
              <a:rPr lang="en-US" dirty="0"/>
              <a:t>Correction:</a:t>
            </a:r>
          </a:p>
          <a:p>
            <a:pPr lvl="1"/>
            <a:r>
              <a:rPr lang="en-US" dirty="0">
                <a:latin typeface="Zapf Dingbats" charset="2"/>
                <a:cs typeface="Zapf Dingbats" charset="2"/>
              </a:rPr>
              <a:t>–</a:t>
            </a:r>
            <a:r>
              <a:rPr lang="en-US" dirty="0"/>
              <a:t>&gt; 0 as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z</a:t>
            </a:r>
            <a:r>
              <a:rPr lang="en-US" dirty="0"/>
              <a:t> </a:t>
            </a:r>
            <a:r>
              <a:rPr lang="en-US" dirty="0">
                <a:latin typeface="Zapf Dingbats" charset="2"/>
                <a:cs typeface="Zapf Dingbats" charset="2"/>
              </a:rPr>
              <a:t>–</a:t>
            </a:r>
            <a:r>
              <a:rPr lang="en-US" dirty="0"/>
              <a:t>&gt; 0 (destructive interference)</a:t>
            </a:r>
          </a:p>
          <a:p>
            <a:pPr lvl="1"/>
            <a:r>
              <a:rPr lang="en-US" dirty="0">
                <a:latin typeface="Zapf Dingbats" charset="2"/>
                <a:cs typeface="Zapf Dingbats" charset="2"/>
              </a:rPr>
              <a:t>–</a:t>
            </a:r>
            <a:r>
              <a:rPr lang="en-US" dirty="0"/>
              <a:t>&gt; 0 as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 </a:t>
            </a:r>
            <a:r>
              <a:rPr lang="en-US" dirty="0">
                <a:latin typeface="Zapf Dingbats" charset="2"/>
                <a:cs typeface="Zapf Dingbats" charset="2"/>
              </a:rPr>
              <a:t>–</a:t>
            </a:r>
            <a:r>
              <a:rPr lang="en-US" dirty="0"/>
              <a:t>&gt; </a:t>
            </a:r>
            <a:r>
              <a:rPr lang="en-US" dirty="0">
                <a:latin typeface="Zapf Dingbats" charset="2"/>
                <a:cs typeface="Zapf Dingbats" charset="2"/>
              </a:rPr>
              <a:t>∞</a:t>
            </a:r>
            <a:r>
              <a:rPr lang="en-US" dirty="0">
                <a:cs typeface="Zapf Dingbats" charset="2"/>
              </a:rPr>
              <a:t> </a:t>
            </a:r>
            <a:br>
              <a:rPr lang="en-US" dirty="0">
                <a:cs typeface="Zapf Dingbats" charset="2"/>
              </a:rPr>
            </a:br>
            <a:r>
              <a:rPr lang="en-US" dirty="0">
                <a:cs typeface="Zapf Dingbats" charset="2"/>
              </a:rPr>
              <a:t>(all paths are long)</a:t>
            </a:r>
            <a:endParaRPr lang="en-US" dirty="0"/>
          </a:p>
          <a:p>
            <a:pPr lvl="1"/>
            <a:r>
              <a:rPr lang="en-US" dirty="0"/>
              <a:t>breaks color triviality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86DBF-D6E4-BB45-B536-5E91C8DEB62C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Screen Shot 2015-09-23 at 9.04.58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1676400"/>
            <a:ext cx="561957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85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3FC51-20EC-FC4F-B0FB-8990AE502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r>
              <a:rPr lang="en-US" dirty="0"/>
              <a:t>Numerical Investigation of </a:t>
            </a:r>
            <a:r>
              <a:rPr lang="en-US" dirty="0" err="1"/>
              <a:t>Corr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E5C2E-9ACF-BF47-9D7D-FE85E459B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752600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US" dirty="0"/>
              <a:t>Surprise 1: Correction leads to </a:t>
            </a:r>
            <a:r>
              <a:rPr lang="en-US" i="1" u="sng" dirty="0"/>
              <a:t>reduction</a:t>
            </a:r>
            <a:r>
              <a:rPr lang="en-US" dirty="0"/>
              <a:t> in E-loss</a:t>
            </a:r>
          </a:p>
          <a:p>
            <a:pPr lvl="2"/>
            <a:r>
              <a:rPr lang="en-US" dirty="0"/>
              <a:t>Surprise 2: Affects </a:t>
            </a:r>
            <a:r>
              <a:rPr lang="en-US" i="1" dirty="0"/>
              <a:t>all</a:t>
            </a:r>
            <a:r>
              <a:rPr lang="en-US" dirty="0"/>
              <a:t> pathlengths L</a:t>
            </a:r>
          </a:p>
          <a:p>
            <a:pPr lvl="3"/>
            <a:r>
              <a:rPr lang="en-US" dirty="0"/>
              <a:t>Due to integrating over all distances to scattering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z</a:t>
            </a:r>
            <a:r>
              <a:rPr lang="en-US" dirty="0"/>
              <a:t> in [0,L]</a:t>
            </a:r>
          </a:p>
          <a:p>
            <a:pPr lvl="2"/>
            <a:r>
              <a:rPr lang="en-US" dirty="0"/>
              <a:t>Surprise 3: Correction </a:t>
            </a:r>
            <a:r>
              <a:rPr lang="en-US" i="1" u="sng" dirty="0"/>
              <a:t>grows</a:t>
            </a:r>
            <a:r>
              <a:rPr lang="en-US" dirty="0"/>
              <a:t> with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2"/>
            <a:r>
              <a:rPr lang="en-US" dirty="0"/>
              <a:t>Need to think more carefully re small systems?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B99C0-6DFD-E343-8D93-93C6C52F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5F8C-15C4-664D-84E6-575F84AAF071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67553-F1D0-C545-9A8D-485E8E81A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9676E-D43D-DD40-8F9B-408A0C4C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175FB1-59B6-E244-8BEE-3B918CADA69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685800"/>
            <a:ext cx="6109290" cy="426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3E74D0-BA8A-194A-AAF4-15AC0959F34C}"/>
              </a:ext>
            </a:extLst>
          </p:cNvPr>
          <p:cNvSpPr txBox="1"/>
          <p:nvPr/>
        </p:nvSpPr>
        <p:spPr>
          <a:xfrm>
            <a:off x="169240" y="2767126"/>
            <a:ext cx="2421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Kolbé</a:t>
            </a:r>
            <a:r>
              <a:rPr lang="en-US" sz="1200" dirty="0"/>
              <a:t> and WAH, PRC100 (2019)</a:t>
            </a:r>
          </a:p>
        </p:txBody>
      </p:sp>
    </p:spTree>
    <p:extLst>
      <p:ext uri="{BB962C8B-B14F-4D97-AF65-F5344CB8AC3E}">
        <p14:creationId xmlns:p14="http://schemas.microsoft.com/office/powerpoint/2010/main" val="279546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80225-6F8A-974D-97B7-98C70A6FD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Thermal Fields in Finite 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FEF1D-98FB-C84C-99DA-C41D78E0C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438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How is Debye screening affected by finite size?</a:t>
            </a:r>
          </a:p>
          <a:p>
            <a:r>
              <a:rPr lang="en-US" dirty="0"/>
              <a:t>Warm up: how are thermo props changed by finite L?</a:t>
            </a:r>
          </a:p>
          <a:p>
            <a:pPr lvl="1"/>
            <a:r>
              <a:rPr lang="en-US" dirty="0"/>
              <a:t>Use non-int. scalar FT w Dirichlet BC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3F88D-921A-5A49-903C-16DCDEDD3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DA813-BBEB-EE47-A78D-6D207156E10F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BCE71-EFDE-BA4F-8EB1-492E6020D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8A7F7-9C8F-174A-8F86-3A0E8563F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348907-102B-D840-837D-B67ADB23E1F7}"/>
              </a:ext>
            </a:extLst>
          </p:cNvPr>
          <p:cNvGrpSpPr/>
          <p:nvPr/>
        </p:nvGrpSpPr>
        <p:grpSpPr>
          <a:xfrm>
            <a:off x="2286000" y="3416026"/>
            <a:ext cx="6080125" cy="3365774"/>
            <a:chOff x="2286000" y="3416026"/>
            <a:chExt cx="6080125" cy="33657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01F358-D09F-F146-9F89-83AA114F9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00" y="3416026"/>
              <a:ext cx="4152900" cy="315946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8F003BA-3CF5-E14E-A3A8-7410E96BD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3875" y="4228965"/>
              <a:ext cx="1492250" cy="47992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BE8019-9E61-5E4D-8594-0848BBCEC0B8}"/>
                </a:ext>
              </a:extLst>
            </p:cNvPr>
            <p:cNvSpPr txBox="1"/>
            <p:nvPr/>
          </p:nvSpPr>
          <p:spPr>
            <a:xfrm>
              <a:off x="5334000" y="6320135"/>
              <a:ext cx="26347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1200" dirty="0" err="1"/>
                <a:t>Mogliacci</a:t>
              </a:r>
              <a:r>
                <a:rPr lang="nb-NO" sz="1200" dirty="0"/>
                <a:t>, </a:t>
              </a:r>
              <a:r>
                <a:rPr lang="nb-NO" sz="1200" dirty="0" err="1"/>
                <a:t>Kolbé</a:t>
              </a:r>
              <a:r>
                <a:rPr lang="nb-NO" sz="1200" dirty="0"/>
                <a:t>, WAH, 1807.07871</a:t>
              </a:r>
            </a:p>
            <a:p>
              <a:endParaRPr lang="en-US" sz="12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189163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A7F25-D7A2-3C40-8424-B2DA5F874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Significant Finite L Corrections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60394-6124-DE44-A6DF-7B7B43941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133600"/>
          </a:xfrm>
        </p:spPr>
        <p:txBody>
          <a:bodyPr/>
          <a:lstStyle/>
          <a:p>
            <a:pPr lvl="1"/>
            <a:r>
              <a:rPr lang="en-US" dirty="0"/>
              <a:t>~40% corrections to p for T*L ~ 4, relevant for pp collisions with T ~ 400 MeV</a:t>
            </a:r>
          </a:p>
          <a:p>
            <a:pPr lvl="1"/>
            <a:r>
              <a:rPr lang="en-US" dirty="0"/>
              <a:t>~10% corrections for T*L ~ 20, relevant for AA with T ~ 400 MeV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296FD-5AE7-6D46-9456-AED579FE1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FF196-CD73-E144-AAD4-8A7BBB538F9B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0B9E5-5F6F-A943-B8B7-FECA7860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9DF15-CB75-3049-8339-2E97D2888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1DB258-BF98-2B45-BA3C-CE6D293BBBA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729" y="1066800"/>
            <a:ext cx="4891471" cy="31464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E60EC5-7277-8446-A77A-1F504CFEE680}"/>
              </a:ext>
            </a:extLst>
          </p:cNvPr>
          <p:cNvSpPr txBox="1"/>
          <p:nvPr/>
        </p:nvSpPr>
        <p:spPr>
          <a:xfrm>
            <a:off x="5562600" y="3962400"/>
            <a:ext cx="2634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dirty="0" err="1"/>
              <a:t>Mogliacci</a:t>
            </a:r>
            <a:r>
              <a:rPr lang="nb-NO" sz="1200" dirty="0"/>
              <a:t>, </a:t>
            </a:r>
            <a:r>
              <a:rPr lang="nb-NO" sz="1200" dirty="0" err="1"/>
              <a:t>Kolbé</a:t>
            </a:r>
            <a:r>
              <a:rPr lang="nb-NO" sz="1200" dirty="0"/>
              <a:t>, WAH, 1807.07871</a:t>
            </a:r>
          </a:p>
        </p:txBody>
      </p:sp>
    </p:spTree>
    <p:extLst>
      <p:ext uri="{BB962C8B-B14F-4D97-AF65-F5344CB8AC3E}">
        <p14:creationId xmlns:p14="http://schemas.microsoft.com/office/powerpoint/2010/main" val="2950928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13074-8310-134C-A3CB-82A1CA88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to Lattice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5CBE7-C537-D641-A36A-CC1E71B4E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15000"/>
          </a:xfrm>
        </p:spPr>
        <p:txBody>
          <a:bodyPr/>
          <a:lstStyle/>
          <a:p>
            <a:r>
              <a:rPr lang="en-US" dirty="0"/>
              <a:t>Quenched SU(3) YM with PBC</a:t>
            </a:r>
          </a:p>
          <a:p>
            <a:pPr lvl="1"/>
            <a:r>
              <a:rPr lang="en-US" dirty="0"/>
              <a:t>L</a:t>
            </a:r>
            <a:r>
              <a:rPr lang="en-US" baseline="-25000" dirty="0"/>
              <a:t>y</a:t>
            </a:r>
            <a:r>
              <a:rPr lang="en-US" dirty="0"/>
              <a:t>, </a:t>
            </a:r>
            <a:r>
              <a:rPr lang="en-US" dirty="0" err="1"/>
              <a:t>L</a:t>
            </a:r>
            <a:r>
              <a:rPr lang="en-US" baseline="-25000" dirty="0" err="1"/>
              <a:t>z</a:t>
            </a:r>
            <a:r>
              <a:rPr lang="en-US" dirty="0"/>
              <a:t> large; </a:t>
            </a:r>
            <a:r>
              <a:rPr lang="en-US" dirty="0" err="1"/>
              <a:t>L</a:t>
            </a:r>
            <a:r>
              <a:rPr lang="en-US" baseline="-25000" dirty="0" err="1"/>
              <a:t>x</a:t>
            </a:r>
            <a:r>
              <a:rPr lang="en-US" dirty="0" err="1"/>
              <a:t>T</a:t>
            </a:r>
            <a:r>
              <a:rPr lang="en-US" dirty="0"/>
              <a:t> ~ 1</a:t>
            </a:r>
          </a:p>
          <a:p>
            <a:r>
              <a:rPr lang="en-US" dirty="0"/>
              <a:t>Lattice less affected</a:t>
            </a:r>
            <a:br>
              <a:rPr lang="en-US" dirty="0"/>
            </a:br>
            <a:r>
              <a:rPr lang="en-US" dirty="0"/>
              <a:t>than massive free</a:t>
            </a:r>
            <a:br>
              <a:rPr lang="en-US" dirty="0"/>
            </a:br>
            <a:r>
              <a:rPr lang="en-US" dirty="0"/>
              <a:t>bosons</a:t>
            </a:r>
          </a:p>
          <a:p>
            <a:pPr lvl="1"/>
            <a:r>
              <a:rPr lang="en-US" dirty="0"/>
              <a:t>Even for m = 6 * T!</a:t>
            </a:r>
          </a:p>
          <a:p>
            <a:pPr lvl="2"/>
            <a:r>
              <a:rPr lang="en-US" dirty="0"/>
              <a:t>Large finite size </a:t>
            </a:r>
            <a:br>
              <a:rPr lang="en-US" dirty="0"/>
            </a:br>
            <a:r>
              <a:rPr lang="en-US" dirty="0"/>
              <a:t>corrections to </a:t>
            </a:r>
            <a:r>
              <a:rPr lang="en-US" dirty="0" err="1"/>
              <a:t>m</a:t>
            </a:r>
            <a:r>
              <a:rPr lang="en-US" baseline="-25000" dirty="0" err="1"/>
              <a:t>D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Full interactions not</a:t>
            </a:r>
            <a:br>
              <a:rPr lang="en-US" dirty="0"/>
            </a:br>
            <a:r>
              <a:rPr lang="en-US" dirty="0"/>
              <a:t>captured by effective </a:t>
            </a:r>
            <a:r>
              <a:rPr lang="en-US" dirty="0" err="1"/>
              <a:t>m</a:t>
            </a:r>
            <a:r>
              <a:rPr lang="en-US" baseline="-25000" dirty="0" err="1"/>
              <a:t>D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Important non-perturbative interactions?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1645C-7BBC-E347-A7C5-8D5D2476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9363-74E5-3348-89C1-8D716F1DCD63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CC429-2014-7D4C-93C5-AE6269879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5EC49-9A32-354B-806D-DDEFC8F51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B29346-ADCC-0F4D-B4AF-7B6FEEAC37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1981200"/>
            <a:ext cx="4648200" cy="34684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49BF75-402E-D941-AD56-04F6E93E0620}"/>
              </a:ext>
            </a:extLst>
          </p:cNvPr>
          <p:cNvSpPr txBox="1"/>
          <p:nvPr/>
        </p:nvSpPr>
        <p:spPr>
          <a:xfrm>
            <a:off x="5357310" y="5530423"/>
            <a:ext cx="3558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Kitazawa, </a:t>
            </a:r>
            <a:r>
              <a:rPr lang="en-US" sz="1200" dirty="0" err="1"/>
              <a:t>Mogliacci</a:t>
            </a:r>
            <a:r>
              <a:rPr lang="en-US" sz="1200" dirty="0"/>
              <a:t>, </a:t>
            </a:r>
            <a:r>
              <a:rPr lang="en-US" sz="1200" dirty="0" err="1"/>
              <a:t>Kolbé</a:t>
            </a:r>
            <a:r>
              <a:rPr lang="en-US" sz="1200" dirty="0"/>
              <a:t>, WAH, PRD99 (2019) </a:t>
            </a:r>
          </a:p>
        </p:txBody>
      </p:sp>
    </p:spTree>
    <p:extLst>
      <p:ext uri="{BB962C8B-B14F-4D97-AF65-F5344CB8AC3E}">
        <p14:creationId xmlns:p14="http://schemas.microsoft.com/office/powerpoint/2010/main" val="2669847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7A68D-3CAD-CB47-BA08-BFAA53B6B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Lattice Approach to SB Limit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13F08-ACC3-FA48-984F-C7359E2B6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4876800"/>
          </a:xfrm>
        </p:spPr>
        <p:txBody>
          <a:bodyPr/>
          <a:lstStyle/>
          <a:p>
            <a:r>
              <a:rPr lang="en-US" dirty="0"/>
              <a:t>Going to high-T difficult</a:t>
            </a:r>
          </a:p>
          <a:p>
            <a:pPr lvl="1"/>
            <a:r>
              <a:rPr lang="en-US" dirty="0"/>
              <a:t>Lattice spacing decreases; large lattice required</a:t>
            </a:r>
          </a:p>
          <a:p>
            <a:r>
              <a:rPr lang="en-US" dirty="0"/>
              <a:t>Examine clever ratio to avoid difficulties</a:t>
            </a:r>
          </a:p>
          <a:p>
            <a:pPr lvl="1"/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 = </a:t>
            </a:r>
            <a:r>
              <a:rPr lang="en-US" dirty="0">
                <a:latin typeface="Symbol" pitchFamily="2" charset="2"/>
              </a:rPr>
              <a:t>e</a:t>
            </a:r>
            <a:r>
              <a:rPr lang="en-US" dirty="0"/>
              <a:t> – p</a:t>
            </a:r>
            <a:r>
              <a:rPr lang="en-US" baseline="-25000" dirty="0"/>
              <a:t>x</a:t>
            </a:r>
            <a:r>
              <a:rPr lang="en-US" dirty="0"/>
              <a:t> – 2p</a:t>
            </a:r>
            <a:r>
              <a:rPr lang="en-US" baseline="-25000" dirty="0"/>
              <a:t>z</a:t>
            </a:r>
            <a:r>
              <a:rPr lang="en-US" dirty="0"/>
              <a:t>;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 =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/4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9E2EF-56A8-CE4D-B054-B48E82ED6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A268-B3BA-5940-BD88-0ADFDB3F8C10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EF9B9-CEBC-E942-81BB-82303077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6358E-7C6C-F447-B29D-5E97B6843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43047EAD-FA57-1E4C-A312-9234E8F36C4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3276600"/>
            <a:ext cx="4543273" cy="3276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7FA396-3D3A-2D44-BFB7-D686F7BC0EFA}"/>
              </a:ext>
            </a:extLst>
          </p:cNvPr>
          <p:cNvSpPr txBox="1"/>
          <p:nvPr/>
        </p:nvSpPr>
        <p:spPr>
          <a:xfrm>
            <a:off x="4953000" y="6276201"/>
            <a:ext cx="3558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Kitazawa, </a:t>
            </a:r>
            <a:r>
              <a:rPr lang="en-US" sz="1200" dirty="0" err="1"/>
              <a:t>Mogliacci</a:t>
            </a:r>
            <a:r>
              <a:rPr lang="en-US" sz="1200" dirty="0"/>
              <a:t>, </a:t>
            </a:r>
            <a:r>
              <a:rPr lang="en-US" sz="1200" dirty="0" err="1"/>
              <a:t>Kolbé</a:t>
            </a:r>
            <a:r>
              <a:rPr lang="en-US" sz="1200" dirty="0"/>
              <a:t>, WAH, PRD99 (2019) </a:t>
            </a:r>
          </a:p>
        </p:txBody>
      </p:sp>
    </p:spTree>
    <p:extLst>
      <p:ext uri="{BB962C8B-B14F-4D97-AF65-F5344CB8AC3E}">
        <p14:creationId xmlns:p14="http://schemas.microsoft.com/office/powerpoint/2010/main" val="1064664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393DA-EE65-B449-9B3E-E3721CAC5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</a:t>
            </a:r>
            <a:r>
              <a:rPr lang="en-US" dirty="0" err="1"/>
              <a:t>Quarkonia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72DAA-A99C-4248-BDA2-1933705DD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/>
              <a:t>Another probe of QGP physics: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6272E-BEB6-C542-885A-4CB6515A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96EC-8BA6-1F47-9741-F7ADE3820FC6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111124-8E8B-3044-9D6E-6669A2AE7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39ACB-2A8E-3A4B-A22B-DB6C970F5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78EB0D9-4703-C648-BF37-5AB3E6C208FE}"/>
              </a:ext>
            </a:extLst>
          </p:cNvPr>
          <p:cNvGrpSpPr/>
          <p:nvPr/>
        </p:nvGrpSpPr>
        <p:grpSpPr>
          <a:xfrm>
            <a:off x="2667000" y="1828800"/>
            <a:ext cx="6400800" cy="2105799"/>
            <a:chOff x="2667000" y="1828800"/>
            <a:chExt cx="6400800" cy="21057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2FEF5D-C8D8-6D4C-A3E6-85CCE11B8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67000" y="1828800"/>
              <a:ext cx="6400800" cy="18407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CD91324-6CDE-B149-BF07-F3FF7BC292B8}"/>
                </a:ext>
              </a:extLst>
            </p:cNvPr>
            <p:cNvSpPr txBox="1"/>
            <p:nvPr/>
          </p:nvSpPr>
          <p:spPr>
            <a:xfrm>
              <a:off x="6000935" y="3657600"/>
              <a:ext cx="3066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 </a:t>
              </a:r>
              <a:r>
                <a:rPr lang="en-US" sz="1200" dirty="0" err="1"/>
                <a:t>Arnaldi</a:t>
              </a:r>
              <a:r>
                <a:rPr lang="en-US" sz="1200" dirty="0"/>
                <a:t>, EPJ Web Conf. 7, 02004 (2010)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EA21DE3-77D1-6749-939D-FC2931952CA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13" y="1752600"/>
            <a:ext cx="1440263" cy="2181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86A3C3-B6C6-C34F-A99B-C27062FE225D}"/>
              </a:ext>
            </a:extLst>
          </p:cNvPr>
          <p:cNvSpPr txBox="1"/>
          <p:nvPr/>
        </p:nvSpPr>
        <p:spPr>
          <a:xfrm>
            <a:off x="1299393" y="3760133"/>
            <a:ext cx="1889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 </a:t>
            </a:r>
            <a:r>
              <a:rPr lang="en-US" sz="1200" dirty="0" err="1"/>
              <a:t>Mocsy</a:t>
            </a:r>
            <a:r>
              <a:rPr lang="en-US" sz="1200" dirty="0"/>
              <a:t>, EPJC61 (2009)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413FCB-A2B0-CD4D-9E31-23F48670918A}"/>
              </a:ext>
            </a:extLst>
          </p:cNvPr>
          <p:cNvGrpSpPr/>
          <p:nvPr/>
        </p:nvGrpSpPr>
        <p:grpSpPr>
          <a:xfrm>
            <a:off x="1066800" y="4114800"/>
            <a:ext cx="6705600" cy="2562999"/>
            <a:chOff x="1066800" y="4114800"/>
            <a:chExt cx="6705600" cy="25629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4A0A0B9-5520-244B-8BAF-9DD79DD3A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5400" y="4114800"/>
              <a:ext cx="6477000" cy="243996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393307C-2BF6-2443-A128-C6F14742A699}"/>
                </a:ext>
              </a:extLst>
            </p:cNvPr>
            <p:cNvSpPr txBox="1"/>
            <p:nvPr/>
          </p:nvSpPr>
          <p:spPr>
            <a:xfrm>
              <a:off x="1066800" y="6400800"/>
              <a:ext cx="3289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Krouppa</a:t>
              </a:r>
              <a:r>
                <a:rPr lang="en-US" sz="1200" dirty="0"/>
                <a:t>, </a:t>
              </a:r>
              <a:r>
                <a:rPr lang="en-US" sz="1200" dirty="0" err="1"/>
                <a:t>Rothkopf</a:t>
              </a:r>
              <a:r>
                <a:rPr lang="en-US" sz="1200" dirty="0"/>
                <a:t>, Strickland, PRD97 (2018)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3192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09829-4E0E-C149-97CB-D4DCD8842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AdS</a:t>
            </a:r>
            <a:r>
              <a:rPr lang="en-US" dirty="0"/>
              <a:t> to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145F0-91CB-D644-97BB-8C90FAF64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 </a:t>
            </a:r>
            <a:r>
              <a:rPr lang="en-US" dirty="0" err="1"/>
              <a:t>Krouppa</a:t>
            </a:r>
            <a:r>
              <a:rPr lang="en-US" dirty="0"/>
              <a:t>, </a:t>
            </a:r>
            <a:r>
              <a:rPr lang="en-US" dirty="0" err="1"/>
              <a:t>Ryblewski</a:t>
            </a:r>
            <a:r>
              <a:rPr lang="en-US" dirty="0"/>
              <a:t>, Strickland PRC92 (2015):</a:t>
            </a:r>
          </a:p>
          <a:p>
            <a:pPr lvl="1"/>
            <a:r>
              <a:rPr lang="en-US" dirty="0"/>
              <a:t>QGP dynamics =&gt; Heavy quark potential V(r)</a:t>
            </a:r>
          </a:p>
          <a:p>
            <a:pPr lvl="1"/>
            <a:r>
              <a:rPr lang="en-US" dirty="0"/>
              <a:t>V(r) =&gt;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 ~ &lt; </a:t>
            </a:r>
            <a:r>
              <a:rPr lang="en-US" dirty="0" err="1"/>
              <a:t>exp</a:t>
            </a:r>
            <a:r>
              <a:rPr lang="en-US" dirty="0"/>
              <a:t>[-L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)] &gt;</a:t>
            </a:r>
            <a:r>
              <a:rPr lang="en-US" baseline="-25000" dirty="0"/>
              <a:t>geometry</a:t>
            </a:r>
          </a:p>
          <a:p>
            <a:r>
              <a:rPr lang="en-US" dirty="0"/>
              <a:t>Exciting because potential (!) to see hot wind screening: </a:t>
            </a:r>
            <a:r>
              <a:rPr lang="en-US" dirty="0" err="1"/>
              <a:t>L</a:t>
            </a:r>
            <a:r>
              <a:rPr lang="en-US" baseline="-25000" dirty="0" err="1"/>
              <a:t>AdS</a:t>
            </a:r>
            <a:r>
              <a:rPr lang="en-US" dirty="0"/>
              <a:t> ~ (1-v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1/4</a:t>
            </a:r>
            <a:endParaRPr lang="en-US" dirty="0"/>
          </a:p>
          <a:p>
            <a:pPr lvl="1"/>
            <a:r>
              <a:rPr lang="en-US" dirty="0"/>
              <a:t>Liu, Rajagopal, Wiedemann, </a:t>
            </a:r>
            <a:br>
              <a:rPr lang="en-US" dirty="0"/>
            </a:br>
            <a:r>
              <a:rPr lang="en-US" dirty="0"/>
              <a:t>PRL98 (2007)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D7F6EC-BA1C-4347-A494-37AD00EA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2ACA6-7EAE-4245-8940-D6F694B6AD79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8B5FF-DD94-6E48-85E6-0B2CB38A6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1CA6-1CAF-784A-B37C-44C2AA3A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B5BB3C-F8F9-6745-BC6B-061837596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9729" y="4510445"/>
            <a:ext cx="1233699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369834-E56B-8342-8703-80EADC75CDF9}"/>
              </a:ext>
            </a:extLst>
          </p:cNvPr>
          <p:cNvSpPr txBox="1"/>
          <p:nvPr/>
        </p:nvSpPr>
        <p:spPr>
          <a:xfrm>
            <a:off x="6792069" y="6443246"/>
            <a:ext cx="1507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Nadia Barnard</a:t>
            </a:r>
          </a:p>
        </p:txBody>
      </p:sp>
    </p:spTree>
    <p:extLst>
      <p:ext uri="{BB962C8B-B14F-4D97-AF65-F5344CB8AC3E}">
        <p14:creationId xmlns:p14="http://schemas.microsoft.com/office/powerpoint/2010/main" val="3303210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75F2B-9609-D54E-8FA4-E2C8E4253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AdS</a:t>
            </a:r>
            <a:r>
              <a:rPr lang="en-US" dirty="0"/>
              <a:t> HQ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BB340-72E8-1C43-ADC6-0A8E2F18A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41700"/>
            <a:ext cx="8229600" cy="11115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𝛿S</a:t>
            </a:r>
            <a:r>
              <a:rPr lang="en-US" baseline="-25000" dirty="0"/>
              <a:t>NG</a:t>
            </a:r>
            <a:r>
              <a:rPr lang="en-US" dirty="0"/>
              <a:t> = 0 =&gt; EOM =&gt; </a:t>
            </a:r>
            <a:r>
              <a:rPr lang="en-US" dirty="0" err="1"/>
              <a:t>worldsheet</a:t>
            </a:r>
            <a:r>
              <a:rPr lang="en-US" dirty="0"/>
              <a:t> shape</a:t>
            </a:r>
          </a:p>
          <a:p>
            <a:r>
              <a:rPr lang="en-US" dirty="0" err="1"/>
              <a:t>Worldsheet</a:t>
            </a:r>
            <a:r>
              <a:rPr lang="en-US" dirty="0"/>
              <a:t> shape =&gt; E(r) </a:t>
            </a:r>
            <a:r>
              <a:rPr lang="en-US" dirty="0">
                <a:sym typeface="Wingdings" pitchFamily="2" charset="2"/>
              </a:rPr>
              <a:t>=&gt; V(r)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25587-11B9-D341-B820-E3097AE9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76C14-00E5-0846-BF92-F0A7DF9475CA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D4956-09B6-1448-9197-8C6CB8956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F8DB5-23E4-9B4F-9804-D4DB5E9C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99F321-9599-5440-B639-E032E09AFE81}"/>
              </a:ext>
            </a:extLst>
          </p:cNvPr>
          <p:cNvGrpSpPr/>
          <p:nvPr/>
        </p:nvGrpSpPr>
        <p:grpSpPr>
          <a:xfrm>
            <a:off x="1447800" y="990600"/>
            <a:ext cx="6087087" cy="4397824"/>
            <a:chOff x="44102" y="2079176"/>
            <a:chExt cx="6087087" cy="439782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760774A-3010-8446-B12C-0B4F93E2030F}"/>
                </a:ext>
              </a:extLst>
            </p:cNvPr>
            <p:cNvGrpSpPr/>
            <p:nvPr/>
          </p:nvGrpSpPr>
          <p:grpSpPr>
            <a:xfrm>
              <a:off x="44102" y="2079176"/>
              <a:ext cx="6087087" cy="4397824"/>
              <a:chOff x="44102" y="2079176"/>
              <a:chExt cx="6087087" cy="4397824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5620A4E0-2088-2C49-8059-F9C9B954A82D}"/>
                  </a:ext>
                </a:extLst>
              </p:cNvPr>
              <p:cNvGrpSpPr/>
              <p:nvPr/>
            </p:nvGrpSpPr>
            <p:grpSpPr>
              <a:xfrm>
                <a:off x="3692029" y="2079176"/>
                <a:ext cx="1600200" cy="276999"/>
                <a:chOff x="2109303" y="2910712"/>
                <a:chExt cx="1600200" cy="276999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6072A08-B976-1347-BB43-0A08A3388755}"/>
                    </a:ext>
                  </a:extLst>
                </p:cNvPr>
                <p:cNvSpPr txBox="1"/>
                <p:nvPr/>
              </p:nvSpPr>
              <p:spPr>
                <a:xfrm>
                  <a:off x="2795103" y="2910712"/>
                  <a:ext cx="2359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r</a:t>
                  </a: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9275EA8D-7E0A-2F42-AE6D-95C17FD75783}"/>
                    </a:ext>
                  </a:extLst>
                </p:cNvPr>
                <p:cNvCxnSpPr/>
                <p:nvPr/>
              </p:nvCxnSpPr>
              <p:spPr>
                <a:xfrm>
                  <a:off x="3031065" y="3049211"/>
                  <a:ext cx="67843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7A9E35ED-A684-5F4E-8C76-15CBFFFEE1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09303" y="3049211"/>
                  <a:ext cx="6858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419F21E-7848-D74D-BDCB-600DB3317F10}"/>
                  </a:ext>
                </a:extLst>
              </p:cNvPr>
              <p:cNvSpPr txBox="1"/>
              <p:nvPr/>
            </p:nvSpPr>
            <p:spPr>
              <a:xfrm>
                <a:off x="393562" y="3259814"/>
                <a:ext cx="8915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4D </a:t>
                </a:r>
              </a:p>
              <a:p>
                <a:r>
                  <a:rPr lang="en-US" sz="1200" dirty="0" err="1"/>
                  <a:t>Minkowski</a:t>
                </a:r>
                <a:endParaRPr lang="en-US" sz="12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1FE2029-B4E3-694D-A962-4307AA80C16B}"/>
                  </a:ext>
                </a:extLst>
              </p:cNvPr>
              <p:cNvSpPr txBox="1"/>
              <p:nvPr/>
            </p:nvSpPr>
            <p:spPr>
              <a:xfrm>
                <a:off x="307821" y="4535853"/>
                <a:ext cx="1260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/>
                  <a:t>z</a:t>
                </a:r>
                <a:r>
                  <a:rPr lang="en-US" sz="1200" dirty="0"/>
                  <a:t>: 5</a:t>
                </a:r>
                <a:r>
                  <a:rPr lang="en-US" sz="1200" baseline="30000" dirty="0"/>
                  <a:t>th</a:t>
                </a:r>
                <a:r>
                  <a:rPr lang="en-US" sz="1200" dirty="0"/>
                  <a:t> dimension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61C8389-FD42-0448-8407-E0A1331EB6C8}"/>
                  </a:ext>
                </a:extLst>
              </p:cNvPr>
              <p:cNvSpPr txBox="1"/>
              <p:nvPr/>
            </p:nvSpPr>
            <p:spPr>
              <a:xfrm>
                <a:off x="44102" y="5808511"/>
                <a:ext cx="1776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Black hole horizon </a:t>
                </a:r>
                <a:r>
                  <a:rPr lang="en-US" sz="1200" dirty="0">
                    <a:sym typeface="Wingdings" pitchFamily="2" charset="2"/>
                  </a:rPr>
                  <a:t></a:t>
                </a:r>
                <a:endParaRPr lang="en-US" sz="1200" dirty="0"/>
              </a:p>
              <a:p>
                <a:r>
                  <a:rPr lang="en-US" sz="1200" dirty="0"/>
                  <a:t>Hawking temperature T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990CB39-2780-5241-BA3E-3D1F730AC242}"/>
                  </a:ext>
                </a:extLst>
              </p:cNvPr>
              <p:cNvGrpSpPr/>
              <p:nvPr/>
            </p:nvGrpSpPr>
            <p:grpSpPr>
              <a:xfrm>
                <a:off x="1347303" y="2339953"/>
                <a:ext cx="4783886" cy="4137047"/>
                <a:chOff x="1347303" y="2339953"/>
                <a:chExt cx="4783886" cy="4137047"/>
              </a:xfrm>
            </p:grpSpPr>
            <p:pic>
              <p:nvPicPr>
                <p:cNvPr id="32" name="Picture 31">
                  <a:extLst>
                    <a:ext uri="{FF2B5EF4-FFF2-40B4-BE49-F238E27FC236}">
                      <a16:creationId xmlns:a16="http://schemas.microsoft.com/office/drawing/2014/main" id="{3D8A6014-8BB2-9E44-B6E8-12069A54D6C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477828" y="3277413"/>
                  <a:ext cx="1650226" cy="1408811"/>
                </a:xfrm>
                <a:prstGeom prst="rect">
                  <a:avLst/>
                </a:prstGeom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A5338025-D04F-0145-B5CE-4FDE7007E8A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47303" y="3314700"/>
                  <a:ext cx="3218105" cy="3162300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25633FA-7917-DE4C-BA97-4DB48A4AD1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13084" y="2339953"/>
                  <a:ext cx="3218105" cy="971276"/>
                </a:xfrm>
                <a:prstGeom prst="rect">
                  <a:avLst/>
                </a:prstGeom>
              </p:spPr>
            </p:pic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A54384BF-AB11-BF49-A32D-7891A71861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54381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BEB637AD-677F-EF46-B011-39BC1644D9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37108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35F33756-56BA-7E49-92E0-D13481AE8F2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31941" y="439930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F1DBF04A-F29B-D948-BEE9-943689BDA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73344" y="2797457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7EE783BF-C80D-F547-8A48-5144A09F43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09580" y="313459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714374B4-40C0-7440-99C3-C4EB2D8600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52642" y="342981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BC6E10C0-E30E-624C-81C3-DBB6FC6F20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52256" y="374866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C700263E-253B-D447-A1CC-6CDD95C570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86795" y="408045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E4CE8C3-CD37-7747-A0AF-0E734525EA1B}"/>
                </a:ext>
              </a:extLst>
            </p:cNvPr>
            <p:cNvCxnSpPr>
              <a:cxnSpLocks/>
            </p:cNvCxnSpPr>
            <p:nvPr/>
          </p:nvCxnSpPr>
          <p:spPr>
            <a:xfrm>
              <a:off x="1847229" y="3536813"/>
              <a:ext cx="0" cy="22543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A517733-19EC-304E-916C-2534213C99DF}"/>
                </a:ext>
              </a:extLst>
            </p:cNvPr>
            <p:cNvSpPr txBox="1"/>
            <p:nvPr/>
          </p:nvSpPr>
          <p:spPr>
            <a:xfrm>
              <a:off x="3738478" y="5323751"/>
              <a:ext cx="1369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String </a:t>
              </a:r>
              <a:r>
                <a:rPr lang="en-US" sz="1200" dirty="0" err="1"/>
                <a:t>worldsheet</a:t>
              </a:r>
              <a:endParaRPr lang="en-US" sz="1200" dirty="0"/>
            </a:p>
          </p:txBody>
        </p:sp>
        <p:cxnSp>
          <p:nvCxnSpPr>
            <p:cNvPr id="21" name="Curved Connector 20">
              <a:extLst>
                <a:ext uri="{FF2B5EF4-FFF2-40B4-BE49-F238E27FC236}">
                  <a16:creationId xmlns:a16="http://schemas.microsoft.com/office/drawing/2014/main" id="{E10C5476-BF71-AA45-81F7-0BFCD4AEF9A8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47763" y="4774955"/>
              <a:ext cx="502731" cy="469544"/>
            </a:xfrm>
            <a:prstGeom prst="curvedConnector3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470448B1-3D7F-8A48-B4DF-C79918238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9580" y="4906948"/>
              <a:ext cx="2495282" cy="257583"/>
            </a:xfrm>
            <a:prstGeom prst="rect">
              <a:avLst/>
            </a:prstGeom>
          </p:spPr>
        </p:pic>
      </p:grp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5C22C83-2B92-8246-B1E0-C94E7B5B80CF}"/>
              </a:ext>
            </a:extLst>
          </p:cNvPr>
          <p:cNvCxnSpPr>
            <a:cxnSpLocks/>
          </p:cNvCxnSpPr>
          <p:nvPr/>
        </p:nvCxnSpPr>
        <p:spPr>
          <a:xfrm flipV="1">
            <a:off x="2301753" y="1909589"/>
            <a:ext cx="493215" cy="289898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8A70D12-B27F-3948-8701-31D32E93FF60}"/>
              </a:ext>
            </a:extLst>
          </p:cNvPr>
          <p:cNvCxnSpPr/>
          <p:nvPr/>
        </p:nvCxnSpPr>
        <p:spPr>
          <a:xfrm>
            <a:off x="2301753" y="2199487"/>
            <a:ext cx="6784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5CEDA82-CD3F-3B4F-ACFD-A1FED44083F4}"/>
              </a:ext>
            </a:extLst>
          </p:cNvPr>
          <p:cNvSpPr txBox="1"/>
          <p:nvPr/>
        </p:nvSpPr>
        <p:spPr>
          <a:xfrm>
            <a:off x="2338431" y="1832792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4E94FC3-CAE3-3142-85E0-FA1781F94F8F}"/>
                  </a:ext>
                </a:extLst>
              </p:cNvPr>
              <p:cNvSpPr txBox="1"/>
              <p:nvPr/>
            </p:nvSpPr>
            <p:spPr>
              <a:xfrm>
                <a:off x="2514600" y="2161401"/>
                <a:ext cx="3143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⃑"/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US" sz="1200" dirty="0" err="1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4E94FC3-CAE3-3142-85E0-FA1781F94F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161401"/>
                <a:ext cx="314381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0762B79-0367-5944-B5F3-ADE15540DAE5}"/>
              </a:ext>
            </a:extLst>
          </p:cNvPr>
          <p:cNvCxnSpPr>
            <a:cxnSpLocks/>
          </p:cNvCxnSpPr>
          <p:nvPr/>
        </p:nvCxnSpPr>
        <p:spPr>
          <a:xfrm flipV="1">
            <a:off x="5631965" y="3890069"/>
            <a:ext cx="1555121" cy="959912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F47DCB0-9D17-364F-9968-8FBFC6AA5DEB}"/>
              </a:ext>
            </a:extLst>
          </p:cNvPr>
          <p:cNvCxnSpPr>
            <a:cxnSpLocks/>
          </p:cNvCxnSpPr>
          <p:nvPr/>
        </p:nvCxnSpPr>
        <p:spPr>
          <a:xfrm flipV="1">
            <a:off x="3104297" y="4188355"/>
            <a:ext cx="1043840" cy="644319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C7966A-C4A9-114A-BA50-05DB98724AAD}"/>
              </a:ext>
            </a:extLst>
          </p:cNvPr>
          <p:cNvCxnSpPr>
            <a:cxnSpLocks/>
          </p:cNvCxnSpPr>
          <p:nvPr/>
        </p:nvCxnSpPr>
        <p:spPr>
          <a:xfrm flipV="1">
            <a:off x="5591327" y="1345916"/>
            <a:ext cx="1583912" cy="970428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1790671-A70E-C54A-8358-063D9E6ECFFB}"/>
              </a:ext>
            </a:extLst>
          </p:cNvPr>
          <p:cNvCxnSpPr>
            <a:cxnSpLocks/>
          </p:cNvCxnSpPr>
          <p:nvPr/>
        </p:nvCxnSpPr>
        <p:spPr>
          <a:xfrm flipV="1">
            <a:off x="3056483" y="1349518"/>
            <a:ext cx="1583912" cy="970428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920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A7D03B6-FC03-4441-B712-44D14BE05EE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Static </a:t>
                </a:r>
                <a:r>
                  <a:rPr lang="en-US" dirty="0" err="1"/>
                  <a:t>AdS</a:t>
                </a:r>
                <a:r>
                  <a:rPr lang="en-US" dirty="0"/>
                  <a:t> </a:t>
                </a:r>
                <a:r>
                  <a:rPr lang="en-US" dirty="0" err="1"/>
                  <a:t>QQbar</a:t>
                </a:r>
                <a:r>
                  <a:rPr lang="en-US" dirty="0"/>
                  <a:t> V(r)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endParaRPr lang="en-US" i="1" dirty="0">
                  <a:latin typeface="Hoefler Text" panose="02030602050506020203" pitchFamily="18" charset="77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A7D03B6-FC03-4441-B712-44D14BE05E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8924E-FCB0-B444-BCCB-2540A499B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/>
              <a:t>Following Albacete, </a:t>
            </a:r>
            <a:r>
              <a:rPr lang="en-US" dirty="0" err="1"/>
              <a:t>Kovchegov</a:t>
            </a:r>
            <a:r>
              <a:rPr lang="en-US" dirty="0"/>
              <a:t>, and </a:t>
            </a:r>
            <a:r>
              <a:rPr lang="en-US" dirty="0" err="1"/>
              <a:t>Taliotis</a:t>
            </a:r>
            <a:r>
              <a:rPr lang="en-US" dirty="0"/>
              <a:t>, PRD78 (2008):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44A3B-F6CD-B646-B0C8-D7A33B6A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7DBB1-3FD4-0744-8E05-5193D9909283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87D2D-80F8-5240-A6FA-3E25A58B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06A21-6D2B-C94E-B542-46997171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Screen Shot 2017-05-12 at 12.15.58 AM.png">
            <a:extLst>
              <a:ext uri="{FF2B5EF4-FFF2-40B4-BE49-F238E27FC236}">
                <a16:creationId xmlns:a16="http://schemas.microsoft.com/office/drawing/2014/main" id="{91E9A427-CE4A-7B45-97AD-4866AABB4A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000"/>
            <a:ext cx="9144000" cy="2958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8842C7-B6B5-844E-8C9B-A71DA7918A2D}"/>
              </a:ext>
            </a:extLst>
          </p:cNvPr>
          <p:cNvSpPr txBox="1"/>
          <p:nvPr/>
        </p:nvSpPr>
        <p:spPr>
          <a:xfrm>
            <a:off x="1431233" y="6914724"/>
            <a:ext cx="3106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N. N. Barnard and WAH, arXiv:1706.09217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C415C064-ACF9-4548-A143-F0A74A43D05C}"/>
              </a:ext>
            </a:extLst>
          </p:cNvPr>
          <p:cNvCxnSpPr>
            <a:cxnSpLocks/>
          </p:cNvCxnSpPr>
          <p:nvPr/>
        </p:nvCxnSpPr>
        <p:spPr>
          <a:xfrm rot="16200000" flipV="1">
            <a:off x="815881" y="4269129"/>
            <a:ext cx="1644840" cy="990599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A7CDCC-D822-DD4E-AE6D-B85296FBE5AD}"/>
              </a:ext>
            </a:extLst>
          </p:cNvPr>
          <p:cNvSpPr txBox="1"/>
          <p:nvPr/>
        </p:nvSpPr>
        <p:spPr>
          <a:xfrm>
            <a:off x="1294738" y="5638800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Coulomb-like 1/r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957DD3F-8E9E-384C-948F-210176A3C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5258399"/>
            <a:ext cx="1342050" cy="14880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ADB4E4-3F40-AE49-9C74-01D127267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830" y="5057247"/>
            <a:ext cx="1460139" cy="1501659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2E6BBC-7191-4343-AFF4-9C9573CAA8BD}"/>
              </a:ext>
            </a:extLst>
          </p:cNvPr>
          <p:cNvCxnSpPr/>
          <p:nvPr/>
        </p:nvCxnSpPr>
        <p:spPr>
          <a:xfrm flipV="1">
            <a:off x="5503556" y="2590800"/>
            <a:ext cx="90975" cy="2290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6DC4B0-9C7B-3144-A840-FA0CC6462275}"/>
              </a:ext>
            </a:extLst>
          </p:cNvPr>
          <p:cNvCxnSpPr/>
          <p:nvPr/>
        </p:nvCxnSpPr>
        <p:spPr>
          <a:xfrm flipV="1">
            <a:off x="8291025" y="4495800"/>
            <a:ext cx="167175" cy="7490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08EC191-B6F1-1142-A3CC-BB25F34AA6D4}"/>
              </a:ext>
            </a:extLst>
          </p:cNvPr>
          <p:cNvSpPr txBox="1"/>
          <p:nvPr/>
        </p:nvSpPr>
        <p:spPr>
          <a:xfrm>
            <a:off x="5791200" y="5634335"/>
            <a:ext cx="173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Energetically favorable</a:t>
            </a:r>
            <a:br>
              <a:rPr lang="en-US" sz="1200" dirty="0"/>
            </a:br>
            <a:r>
              <a:rPr lang="en-US" sz="1200" dirty="0"/>
              <a:t>configuration: </a:t>
            </a:r>
            <a:br>
              <a:rPr lang="en-US" sz="1200" dirty="0"/>
            </a:br>
            <a:r>
              <a:rPr lang="en-US" sz="1200" dirty="0"/>
              <a:t>1/N</a:t>
            </a:r>
            <a:r>
              <a:rPr lang="en-US" sz="1200" baseline="-25000" dirty="0"/>
              <a:t>c</a:t>
            </a:r>
            <a:r>
              <a:rPr lang="en-US" sz="1200" baseline="30000" dirty="0"/>
              <a:t>2</a:t>
            </a:r>
            <a:r>
              <a:rPr lang="en-US" sz="1200" dirty="0"/>
              <a:t> suppressed</a:t>
            </a:r>
            <a:br>
              <a:rPr lang="en-US" sz="1200" dirty="0"/>
            </a:br>
            <a:r>
              <a:rPr lang="en-US" sz="1200" dirty="0"/>
              <a:t>string breaking</a:t>
            </a:r>
          </a:p>
        </p:txBody>
      </p:sp>
    </p:spTree>
    <p:extLst>
      <p:ext uri="{BB962C8B-B14F-4D97-AF65-F5344CB8AC3E}">
        <p14:creationId xmlns:p14="http://schemas.microsoft.com/office/powerpoint/2010/main" val="4247489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81446-5EA4-6E48-9BA9-CC57D8556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A4448-D77A-4341-AF30-FE10559E1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Talk about Miklos’ three favorite things:</a:t>
            </a:r>
          </a:p>
          <a:p>
            <a:pPr lvl="1"/>
            <a:r>
              <a:rPr lang="en-US" dirty="0"/>
              <a:t>Jet Tomography</a:t>
            </a:r>
          </a:p>
          <a:p>
            <a:pPr lvl="1"/>
            <a:r>
              <a:rPr lang="en-US" dirty="0" err="1"/>
              <a:t>AdS</a:t>
            </a:r>
            <a:r>
              <a:rPr lang="en-US" dirty="0"/>
              <a:t>/CFT</a:t>
            </a:r>
          </a:p>
          <a:p>
            <a:pPr lvl="1"/>
            <a:r>
              <a:rPr lang="en-US" dirty="0"/>
              <a:t>Horse’s Asses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E5738-BCD2-B949-BB79-2A6F7E7D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30CFC-9639-CC46-A655-E804D908EEF9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94E0A-1924-B044-A42F-4E845A40E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5FC8E-818B-9B4A-A563-D91E0C30F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D2348E-2380-D745-917A-2A46F60232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9137" y="2228850"/>
            <a:ext cx="3380176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32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Real Part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E633556-86FA-2F4D-ABEF-2360BD7AB3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FE89648-81DE-C64C-BB13-57BD7A03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E8E1-36C6-5548-BBA2-EE1F13A2118D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8" descr="Screen Shot 2017-05-12 at 12.15.58 AM.png">
            <a:extLst>
              <a:ext uri="{FF2B5EF4-FFF2-40B4-BE49-F238E27FC236}">
                <a16:creationId xmlns:a16="http://schemas.microsoft.com/office/drawing/2014/main" id="{BBADDA9C-663E-9A41-9FFB-D38DE9C0F2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2362200"/>
            <a:ext cx="46482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BB5FD87F-E396-AD4D-9C13-F05C2FFAC308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similar shapes</a:t>
            </a:r>
          </a:p>
          <a:p>
            <a:pPr lvl="1"/>
            <a:r>
              <a:rPr lang="en-US" dirty="0"/>
              <a:t>NB: constant vertical offset irrelevant for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B04498-4FAF-474D-83CE-3A061B77C920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51F6F4-508B-324B-8714-980E02322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2438400"/>
            <a:ext cx="4075003" cy="27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77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042B-18F4-4644-B8FB-728D100F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</a:t>
            </a:r>
            <a:r>
              <a:rPr lang="en-US" dirty="0" err="1"/>
              <a:t>Im</a:t>
            </a:r>
            <a:r>
              <a:rPr lang="en-US" dirty="0"/>
              <a:t> Part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3CE51-79BE-1C41-8046-ED6A508D7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ACB3A-AF76-F947-B182-D860A2A5953C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E689-D1A7-7141-A529-AE57F67E4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66E48-14D7-664D-9EBC-E2620AC1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A72B0D84-7D40-1C4E-9526-81C5CA1CB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AB13E6BE-F31F-2F46-94B3-F2B398B7C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pic>
        <p:nvPicPr>
          <p:cNvPr id="10" name="Picture 9" descr="Screen Shot 2017-05-12 at 12.15.58 AM.png">
            <a:extLst>
              <a:ext uri="{FF2B5EF4-FFF2-40B4-BE49-F238E27FC236}">
                <a16:creationId xmlns:a16="http://schemas.microsoft.com/office/drawing/2014/main" id="{242F2FF7-404F-3A4F-A4C8-02AC0BF56E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2288554"/>
            <a:ext cx="45720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28FEE04-A83E-3046-9A35-AE1AFD35425B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grows with r</a:t>
            </a:r>
          </a:p>
          <a:p>
            <a:r>
              <a:rPr lang="en-US" dirty="0" err="1"/>
              <a:t>pQCD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asymptotes with 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058EEF-A59F-FA44-914B-A5F68087E3E1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CE5E2A-EA07-4543-90C0-D65C29C44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418" y="2362200"/>
            <a:ext cx="3995247" cy="271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763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927F-E8F8-8B4D-A556-7A5FA6C65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 Find Ground State</a:t>
            </a:r>
            <a:endParaRPr lang="en-US" baseline="-250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CF2C06-1B56-7A4B-8B09-623FF7EE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48E-B8A8-CE4D-8FB0-05D0259ABA1D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62A36-CDF6-FE41-80D2-ACC00FEB4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59F841-6FD6-044D-BFDB-43784889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14B994-CA31-EB41-A9BE-2BABCB645D19}"/>
              </a:ext>
            </a:extLst>
          </p:cNvPr>
          <p:cNvSpPr txBox="1"/>
          <p:nvPr/>
        </p:nvSpPr>
        <p:spPr>
          <a:xfrm>
            <a:off x="412475" y="2922238"/>
            <a:ext cx="4007125" cy="689891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19FB93-6DFA-D348-8A30-063757D59E67}"/>
              </a:ext>
            </a:extLst>
          </p:cNvPr>
          <p:cNvSpPr txBox="1"/>
          <p:nvPr/>
        </p:nvSpPr>
        <p:spPr>
          <a:xfrm>
            <a:off x="394236" y="4049257"/>
            <a:ext cx="4007125" cy="471367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DBA79F-0399-8D49-BED8-0D90DA944F3A}"/>
              </a:ext>
            </a:extLst>
          </p:cNvPr>
          <p:cNvSpPr txBox="1"/>
          <p:nvPr/>
        </p:nvSpPr>
        <p:spPr>
          <a:xfrm>
            <a:off x="396940" y="4953474"/>
            <a:ext cx="4007125" cy="543721"/>
          </a:xfrm>
          <a:prstGeom prst="rect">
            <a:avLst/>
          </a:prstGeom>
          <a:solidFill>
            <a:schemeClr val="bg1">
              <a:lumMod val="75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F5961-DC97-D342-A854-F09A76D0FADC}"/>
              </a:ext>
            </a:extLst>
          </p:cNvPr>
          <p:cNvSpPr txBox="1"/>
          <p:nvPr/>
        </p:nvSpPr>
        <p:spPr>
          <a:xfrm>
            <a:off x="404709" y="1623383"/>
            <a:ext cx="4007125" cy="8667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47625" cmpd="dbl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75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6AAF782-5971-224D-8151-971B8E860D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73" t="17373" r="31932" b="77386"/>
          <a:stretch/>
        </p:blipFill>
        <p:spPr>
          <a:xfrm>
            <a:off x="404709" y="1865692"/>
            <a:ext cx="4014891" cy="738089"/>
          </a:xfrm>
          <a:prstGeom prst="rect">
            <a:avLst/>
          </a:prstGeom>
        </p:spPr>
      </p:pic>
      <p:sp>
        <p:nvSpPr>
          <p:cNvPr id="14" name="Left Arrow 13">
            <a:extLst>
              <a:ext uri="{FF2B5EF4-FFF2-40B4-BE49-F238E27FC236}">
                <a16:creationId xmlns:a16="http://schemas.microsoft.com/office/drawing/2014/main" id="{11628406-1F32-4D40-BB9A-7EBA171A40A3}"/>
              </a:ext>
            </a:extLst>
          </p:cNvPr>
          <p:cNvSpPr/>
          <p:nvPr/>
        </p:nvSpPr>
        <p:spPr>
          <a:xfrm rot="10800000">
            <a:off x="4648200" y="1743088"/>
            <a:ext cx="323602" cy="214274"/>
          </a:xfrm>
          <a:prstGeom prst="lef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0D11AE-FB61-3E44-8549-8F2C72C8C453}"/>
                  </a:ext>
                </a:extLst>
              </p:cNvPr>
              <p:cNvSpPr txBox="1"/>
              <p:nvPr/>
            </p:nvSpPr>
            <p:spPr>
              <a:xfrm>
                <a:off x="5030341" y="1675860"/>
                <a:ext cx="3558854" cy="80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>
                            <a:latin typeface="Cambria Math" charset="0"/>
                          </a:rPr>
                          <m:t>Q</m:t>
                        </m:r>
                      </m:sub>
                    </m:sSub>
                  </m:oMath>
                </a14:m>
                <a:r>
                  <a:rPr lang="en-US" sz="1500" dirty="0"/>
                  <a:t> and small relative </a:t>
                </a:r>
                <a14:m>
                  <m:oMath xmlns:m="http://schemas.openxmlformats.org/officeDocument/2006/math">
                    <m:r>
                      <a:rPr lang="en-US" sz="1500" i="1" dirty="0">
                        <a:latin typeface="Cambria Math" charset="0"/>
                      </a:rPr>
                      <m:t>𝑣</m:t>
                    </m:r>
                  </m:oMath>
                </a14:m>
                <a:r>
                  <a:rPr lang="en-US" sz="1500" dirty="0"/>
                  <a:t> of heavy quarks → </a:t>
                </a:r>
                <a:r>
                  <a:rPr lang="en-US" sz="1500" dirty="0">
                    <a:solidFill>
                      <a:srgbClr val="C00000"/>
                    </a:solidFill>
                  </a:rPr>
                  <a:t>non-relativistic quantum mechanics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80D11AE-FB61-3E44-8549-8F2C72C8C4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341" y="1675860"/>
                <a:ext cx="3558854" cy="801951"/>
              </a:xfrm>
              <a:prstGeom prst="rect">
                <a:avLst/>
              </a:prstGeom>
              <a:blipFill>
                <a:blip r:embed="rId3"/>
                <a:stretch>
                  <a:fillRect l="-714" t="-4762" b="-63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6449416D-EA41-2741-8FFD-12A13448B7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420" t="25510" r="35001" b="70607"/>
          <a:stretch/>
        </p:blipFill>
        <p:spPr>
          <a:xfrm>
            <a:off x="758038" y="2989949"/>
            <a:ext cx="3327644" cy="5469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84C000-6394-6844-883E-3206A23ABB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882" t="44123" r="39780" b="53696"/>
          <a:stretch/>
        </p:blipFill>
        <p:spPr>
          <a:xfrm>
            <a:off x="1031334" y="4105570"/>
            <a:ext cx="2539603" cy="3069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A28C27-8816-CA40-9BFE-BFF3444A13B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513" t="49435" r="34959" b="47365"/>
          <a:stretch/>
        </p:blipFill>
        <p:spPr>
          <a:xfrm>
            <a:off x="758037" y="4996768"/>
            <a:ext cx="3327644" cy="45137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20D0E79-F50E-5446-B9F8-DBD7D4250C91}"/>
              </a:ext>
            </a:extLst>
          </p:cNvPr>
          <p:cNvSpPr txBox="1"/>
          <p:nvPr/>
        </p:nvSpPr>
        <p:spPr>
          <a:xfrm>
            <a:off x="492460" y="1711726"/>
            <a:ext cx="10599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50000"/>
                  </a:schemeClr>
                </a:solidFill>
              </a:rPr>
              <a:t>NRTDSWE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0763D8-9685-624B-9F4F-8F12DDB11524}"/>
              </a:ext>
            </a:extLst>
          </p:cNvPr>
          <p:cNvSpPr txBox="1"/>
          <p:nvPr/>
        </p:nvSpPr>
        <p:spPr>
          <a:xfrm>
            <a:off x="492461" y="4146440"/>
            <a:ext cx="127958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2">
                    <a:lumMod val="50000"/>
                  </a:schemeClr>
                </a:solidFill>
              </a:rPr>
              <a:t>Wick rotation</a:t>
            </a:r>
          </a:p>
        </p:txBody>
      </p:sp>
      <p:sp>
        <p:nvSpPr>
          <p:cNvPr id="23" name="Left Arrow 22">
            <a:extLst>
              <a:ext uri="{FF2B5EF4-FFF2-40B4-BE49-F238E27FC236}">
                <a16:creationId xmlns:a16="http://schemas.microsoft.com/office/drawing/2014/main" id="{15F5DE91-4026-B642-BD40-D8209F90834B}"/>
              </a:ext>
            </a:extLst>
          </p:cNvPr>
          <p:cNvSpPr/>
          <p:nvPr/>
        </p:nvSpPr>
        <p:spPr>
          <a:xfrm rot="16200000">
            <a:off x="2246472" y="2600445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7A8840-3436-484A-9FC1-E7666B493D80}"/>
              </a:ext>
            </a:extLst>
          </p:cNvPr>
          <p:cNvGrpSpPr/>
          <p:nvPr/>
        </p:nvGrpSpPr>
        <p:grpSpPr>
          <a:xfrm>
            <a:off x="4648200" y="2987153"/>
            <a:ext cx="3962400" cy="746647"/>
            <a:chOff x="4718552" y="2987153"/>
            <a:chExt cx="3962400" cy="746647"/>
          </a:xfrm>
        </p:grpSpPr>
        <p:sp>
          <p:nvSpPr>
            <p:cNvPr id="21" name="Left Arrow 20">
              <a:extLst>
                <a:ext uri="{FF2B5EF4-FFF2-40B4-BE49-F238E27FC236}">
                  <a16:creationId xmlns:a16="http://schemas.microsoft.com/office/drawing/2014/main" id="{520CBC95-351A-7C43-9ABB-F2BE6A69855C}"/>
                </a:ext>
              </a:extLst>
            </p:cNvPr>
            <p:cNvSpPr/>
            <p:nvPr/>
          </p:nvSpPr>
          <p:spPr>
            <a:xfrm rot="10800000">
              <a:off x="4718552" y="3037712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6E604F-C9E5-A549-B781-50FD373C443E}"/>
                </a:ext>
              </a:extLst>
            </p:cNvPr>
            <p:cNvSpPr txBox="1"/>
            <p:nvPr/>
          </p:nvSpPr>
          <p:spPr>
            <a:xfrm>
              <a:off x="5122098" y="2987153"/>
              <a:ext cx="355885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Real time evolution operator of wave function ~ 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CA780DF-FFF4-9C47-B814-02D2505EF3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5647" t="33012" r="46663" b="63060"/>
            <a:stretch/>
          </p:blipFill>
          <p:spPr>
            <a:xfrm>
              <a:off x="5791200" y="3179740"/>
              <a:ext cx="838200" cy="55406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06967C-4072-404B-BD00-644F453A9820}"/>
              </a:ext>
            </a:extLst>
          </p:cNvPr>
          <p:cNvGrpSpPr/>
          <p:nvPr/>
        </p:nvGrpSpPr>
        <p:grpSpPr>
          <a:xfrm>
            <a:off x="4648200" y="3965063"/>
            <a:ext cx="4155775" cy="612698"/>
            <a:chOff x="4718552" y="3965063"/>
            <a:chExt cx="4155775" cy="612698"/>
          </a:xfrm>
        </p:grpSpPr>
        <p:sp>
          <p:nvSpPr>
            <p:cNvPr id="29" name="Left Arrow 28">
              <a:extLst>
                <a:ext uri="{FF2B5EF4-FFF2-40B4-BE49-F238E27FC236}">
                  <a16:creationId xmlns:a16="http://schemas.microsoft.com/office/drawing/2014/main" id="{07527E88-1B3E-3546-B586-5E5ECC119E84}"/>
                </a:ext>
              </a:extLst>
            </p:cNvPr>
            <p:cNvSpPr/>
            <p:nvPr/>
          </p:nvSpPr>
          <p:spPr>
            <a:xfrm rot="10800000">
              <a:off x="4718552" y="4163910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9A3967-3FA0-EF43-A679-8FF73F39FFF2}"/>
                </a:ext>
              </a:extLst>
            </p:cNvPr>
            <p:cNvSpPr txBox="1"/>
            <p:nvPr/>
          </p:nvSpPr>
          <p:spPr>
            <a:xfrm>
              <a:off x="5135819" y="4113716"/>
              <a:ext cx="3682361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Imaginary time evolution operator ~ 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C9A85F2-BEF0-6F40-9D64-36299A4315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5647" t="37789" r="46663" b="57867"/>
            <a:stretch/>
          </p:blipFill>
          <p:spPr>
            <a:xfrm>
              <a:off x="8036127" y="3965063"/>
              <a:ext cx="838200" cy="612698"/>
            </a:xfrm>
            <a:prstGeom prst="rect">
              <a:avLst/>
            </a:prstGeom>
          </p:spPr>
        </p:pic>
      </p:grpSp>
      <p:sp>
        <p:nvSpPr>
          <p:cNvPr id="32" name="Left Arrow 31">
            <a:extLst>
              <a:ext uri="{FF2B5EF4-FFF2-40B4-BE49-F238E27FC236}">
                <a16:creationId xmlns:a16="http://schemas.microsoft.com/office/drawing/2014/main" id="{68456BBA-E669-3A47-98D0-4B6E9E397B16}"/>
              </a:ext>
            </a:extLst>
          </p:cNvPr>
          <p:cNvSpPr/>
          <p:nvPr/>
        </p:nvSpPr>
        <p:spPr>
          <a:xfrm rot="16200000">
            <a:off x="2246473" y="3721593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4CC9898-C3EE-5547-84D6-9EA95B83B67B}"/>
              </a:ext>
            </a:extLst>
          </p:cNvPr>
          <p:cNvGrpSpPr/>
          <p:nvPr/>
        </p:nvGrpSpPr>
        <p:grpSpPr>
          <a:xfrm>
            <a:off x="4648200" y="4962978"/>
            <a:ext cx="4114800" cy="553998"/>
            <a:chOff x="4718552" y="4962978"/>
            <a:chExt cx="4114800" cy="553998"/>
          </a:xfrm>
        </p:grpSpPr>
        <p:sp>
          <p:nvSpPr>
            <p:cNvPr id="26" name="Left Arrow 25">
              <a:extLst>
                <a:ext uri="{FF2B5EF4-FFF2-40B4-BE49-F238E27FC236}">
                  <a16:creationId xmlns:a16="http://schemas.microsoft.com/office/drawing/2014/main" id="{2BF8FA78-BB07-4F47-A57F-96FE8405C56F}"/>
                </a:ext>
              </a:extLst>
            </p:cNvPr>
            <p:cNvSpPr/>
            <p:nvPr/>
          </p:nvSpPr>
          <p:spPr>
            <a:xfrm rot="10800000">
              <a:off x="4718552" y="5006998"/>
              <a:ext cx="323602" cy="214274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srgbClr val="C0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2CE14E-8272-CC4D-8EB7-254C52A8E3D9}"/>
                </a:ext>
              </a:extLst>
            </p:cNvPr>
            <p:cNvSpPr txBox="1"/>
            <p:nvPr/>
          </p:nvSpPr>
          <p:spPr>
            <a:xfrm>
              <a:off x="5150991" y="4962978"/>
              <a:ext cx="368236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At large </a:t>
              </a:r>
              <a:r>
                <a:rPr lang="en-US" sz="1500" dirty="0">
                  <a:latin typeface="Symbol" pitchFamily="2" charset="2"/>
                </a:rPr>
                <a:t>t</a:t>
              </a:r>
              <a:r>
                <a:rPr lang="en-US" sz="1500" dirty="0"/>
                <a:t>, </a:t>
              </a:r>
              <a:r>
                <a:rPr lang="en-US" sz="1500" dirty="0">
                  <a:solidFill>
                    <a:srgbClr val="C00000"/>
                  </a:solidFill>
                </a:rPr>
                <a:t>only ground state wave function</a:t>
              </a:r>
              <a:r>
                <a:rPr lang="en-US" sz="1500" dirty="0"/>
                <a:t> survives</a:t>
              </a:r>
            </a:p>
          </p:txBody>
        </p:sp>
      </p:grpSp>
      <p:sp>
        <p:nvSpPr>
          <p:cNvPr id="28" name="Left Arrow 27">
            <a:extLst>
              <a:ext uri="{FF2B5EF4-FFF2-40B4-BE49-F238E27FC236}">
                <a16:creationId xmlns:a16="http://schemas.microsoft.com/office/drawing/2014/main" id="{D1B4F1B5-FC82-D641-8AA2-2D477A20466A}"/>
              </a:ext>
            </a:extLst>
          </p:cNvPr>
          <p:cNvSpPr/>
          <p:nvPr/>
        </p:nvSpPr>
        <p:spPr>
          <a:xfrm rot="16200000">
            <a:off x="2246472" y="4628638"/>
            <a:ext cx="323602" cy="21427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C00000"/>
              </a:solidFill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5EE3A44-AF8B-E04D-BDB2-4368909D5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425" y="1713430"/>
            <a:ext cx="3909059" cy="284384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835F7CB4-6669-444A-A3AF-0C91A1BB8C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4425" y="1713430"/>
            <a:ext cx="3909059" cy="284384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B77FF41-87CE-314B-9F6D-1E04983C49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40" y="1709928"/>
            <a:ext cx="3909059" cy="284384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22BD614-F44C-0144-AE96-8BBBDEEBD5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40" y="1709928"/>
            <a:ext cx="3909059" cy="28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2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FB5E1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23" grpId="0" animBg="1"/>
      <p:bldP spid="3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7B91-13F4-B24F-83DC-43CD43B2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ADBC1-698B-0246-A5F5-4CF23A477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 to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= &lt;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|H|</a:t>
            </a:r>
            <a:r>
              <a:rPr lang="en-US" dirty="0">
                <a:latin typeface="Symbol" pitchFamily="2" charset="2"/>
              </a:rPr>
              <a:t>y</a:t>
            </a:r>
            <a:r>
              <a:rPr lang="en-US" baseline="-25000" dirty="0"/>
              <a:t>0</a:t>
            </a:r>
            <a:r>
              <a:rPr lang="en-US" dirty="0"/>
              <a:t>&gt; − Re[V(r = ∞)]</a:t>
            </a:r>
            <a:br>
              <a:rPr lang="en-US" dirty="0"/>
            </a:br>
            <a:endParaRPr lang="en-US" dirty="0"/>
          </a:p>
          <a:p>
            <a:r>
              <a:rPr lang="en-US" dirty="0"/>
              <a:t>Independent check on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 Complex Ritz Variational Method</a:t>
            </a:r>
          </a:p>
          <a:p>
            <a:pPr lvl="2"/>
            <a:r>
              <a:rPr lang="en-US" dirty="0"/>
              <a:t>For complex potentials, complex ground state energy E is a stationary state when wavefunction parameters are varied</a:t>
            </a:r>
          </a:p>
          <a:p>
            <a:pPr lvl="2"/>
            <a:r>
              <a:rPr lang="en-US" dirty="0" err="1"/>
              <a:t>cf</a:t>
            </a:r>
            <a:r>
              <a:rPr lang="en-US" dirty="0"/>
              <a:t> E is minimum for real V(r) and usual Ritz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79FDC-4577-BE42-A785-E6614BF0C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BCB73-EA67-FD44-AF3F-26A14001104C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EAFDE-AE19-5648-9628-FE49848A7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903D-9D0E-1D48-8AAF-2CF6CABBC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744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5D8E-6C26-DF4F-AA09-41E774100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pQCD</a:t>
            </a:r>
            <a:r>
              <a:rPr lang="en-US" dirty="0"/>
              <a:t> and </a:t>
            </a:r>
            <a:r>
              <a:rPr lang="en-US" dirty="0" err="1"/>
              <a:t>AdS</a:t>
            </a:r>
            <a:r>
              <a:rPr lang="en-US" dirty="0"/>
              <a:t> Binding Energies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Uncertainty in map from QCD to N = 4 SYM</a:t>
                </a:r>
              </a:p>
              <a:p>
                <a:pPr lvl="1"/>
                <a:r>
                  <a:rPr lang="en-US" dirty="0"/>
                  <a:t>Explore systematics with two reasonable assumptions</a:t>
                </a:r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0.27 (</a:t>
                </a:r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12),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endParaRPr lang="en-US" dirty="0"/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5.5,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r>
                  <a:rPr lang="en-US" dirty="0"/>
                  <a:t>/3</a:t>
                </a:r>
                <a:r>
                  <a:rPr lang="en-US" baseline="30000" dirty="0"/>
                  <a:t>1/4</a:t>
                </a:r>
              </a:p>
              <a:p>
                <a:r>
                  <a:rPr lang="en-US" dirty="0"/>
                  <a:t>Solid curves: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 from Wick; Dashed curves: Ritz</a:t>
                </a:r>
              </a:p>
              <a:p>
                <a:pPr lvl="1"/>
                <a:r>
                  <a:rPr lang="en-US" dirty="0"/>
                  <a:t>Identical</a:t>
                </a:r>
              </a:p>
              <a:p>
                <a:r>
                  <a:rPr lang="en-US" dirty="0"/>
                  <a:t>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r>
                  <a:rPr lang="en-US" dirty="0"/>
                  <a:t>, </a:t>
                </a:r>
                <a:r>
                  <a:rPr lang="en-US" dirty="0" err="1"/>
                  <a:t>AdS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is unbound: Re(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&gt; 0 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  <a:blipFill>
                <a:blip r:embed="rId2"/>
                <a:stretch>
                  <a:fillRect l="-590" t="-4403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90A74-B9B0-834C-82E6-3B780371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40C25-D0D1-9A4C-8C53-B2AB1C0F1DB2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B259-A1E0-D747-B382-BF7C29EDD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788F8-1752-D54C-B790-DC5800368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Screen Shot 2018-02-28 at 1.29.27 AM.png">
            <a:extLst>
              <a:ext uri="{FF2B5EF4-FFF2-40B4-BE49-F238E27FC236}">
                <a16:creationId xmlns:a16="http://schemas.microsoft.com/office/drawing/2014/main" id="{6ADD935C-1A71-3744-B44E-453CD10CFC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914400"/>
            <a:ext cx="9144000" cy="3506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41AD06-F61F-BC4D-A423-E15368F7C239}"/>
              </a:ext>
            </a:extLst>
          </p:cNvPr>
          <p:cNvSpPr txBox="1"/>
          <p:nvPr/>
        </p:nvSpPr>
        <p:spPr>
          <a:xfrm>
            <a:off x="6157438" y="4191000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10931C-FABB-8545-8372-8A4ED28A2CA5}"/>
              </a:ext>
            </a:extLst>
          </p:cNvPr>
          <p:cNvSpPr txBox="1"/>
          <p:nvPr/>
        </p:nvSpPr>
        <p:spPr>
          <a:xfrm>
            <a:off x="7772400" y="1676400"/>
            <a:ext cx="101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hard</a:t>
            </a:r>
            <a:r>
              <a:rPr lang="en-US" dirty="0"/>
              <a:t> = T</a:t>
            </a:r>
          </a:p>
        </p:txBody>
      </p:sp>
    </p:spTree>
    <p:extLst>
      <p:ext uri="{BB962C8B-B14F-4D97-AF65-F5344CB8AC3E}">
        <p14:creationId xmlns:p14="http://schemas.microsoft.com/office/powerpoint/2010/main" val="3819000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R</a:t>
            </a:r>
            <a:r>
              <a:rPr lang="en-US" baseline="-25000" dirty="0"/>
              <a:t>AA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839200" cy="5791200"/>
          </a:xfrm>
        </p:spPr>
        <p:txBody>
          <a:bodyPr>
            <a:normAutofit/>
          </a:bodyPr>
          <a:lstStyle/>
          <a:p>
            <a:r>
              <a:rPr lang="en-US" dirty="0"/>
              <a:t>Follow </a:t>
            </a:r>
            <a:r>
              <a:rPr lang="en-US" dirty="0" err="1"/>
              <a:t>Krouppa</a:t>
            </a:r>
            <a:r>
              <a:rPr lang="en-US" dirty="0"/>
              <a:t> et al.: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endParaRPr lang="en-US" baseline="30000" dirty="0"/>
          </a:p>
          <a:p>
            <a:pPr lvl="1"/>
            <a:r>
              <a:rPr lang="en-US" dirty="0"/>
              <a:t>Relatively naive </a:t>
            </a:r>
            <a:r>
              <a:rPr lang="en-US" dirty="0" err="1"/>
              <a:t>dN</a:t>
            </a:r>
            <a:r>
              <a:rPr lang="en-US" dirty="0"/>
              <a:t>/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 ~ 1/E</a:t>
            </a:r>
            <a:r>
              <a:rPr lang="en-US" baseline="30000" dirty="0"/>
              <a:t>4</a:t>
            </a:r>
            <a:endParaRPr lang="en-US" dirty="0"/>
          </a:p>
          <a:p>
            <a:r>
              <a:rPr lang="en-US" dirty="0" err="1"/>
              <a:t>Bjorken</a:t>
            </a:r>
            <a:r>
              <a:rPr lang="en-US" dirty="0"/>
              <a:t> expanding optical Glauber medium:</a:t>
            </a:r>
          </a:p>
          <a:p>
            <a:pPr lvl="1"/>
            <a:r>
              <a:rPr lang="en-US" dirty="0"/>
              <a:t>T ~ (</a:t>
            </a:r>
            <a:r>
              <a:rPr lang="en-US" dirty="0" err="1">
                <a:latin typeface="Symbol" pitchFamily="2" charset="2"/>
              </a:rPr>
              <a:t>r</a:t>
            </a:r>
            <a:r>
              <a:rPr lang="en-US" baseline="-25000" dirty="0" err="1"/>
              <a:t>part</a:t>
            </a:r>
            <a:r>
              <a:rPr lang="en-US" dirty="0"/>
              <a:t>/</a:t>
            </a:r>
            <a:r>
              <a:rPr lang="en-US" dirty="0">
                <a:latin typeface="Symbol" pitchFamily="2" charset="2"/>
              </a:rPr>
              <a:t>t</a:t>
            </a:r>
            <a:r>
              <a:rPr lang="en-US" dirty="0"/>
              <a:t>)</a:t>
            </a:r>
            <a:r>
              <a:rPr lang="en-US" baseline="30000" dirty="0"/>
              <a:t>1/3</a:t>
            </a:r>
          </a:p>
          <a:p>
            <a:pPr lvl="1"/>
            <a:r>
              <a:rPr lang="en-US" dirty="0" err="1"/>
              <a:t>Cf</a:t>
            </a:r>
            <a:r>
              <a:rPr lang="en-US" dirty="0"/>
              <a:t> </a:t>
            </a:r>
            <a:r>
              <a:rPr lang="en-US" dirty="0" err="1"/>
              <a:t>Krouppa’s</a:t>
            </a:r>
            <a:r>
              <a:rPr lang="en-US" dirty="0"/>
              <a:t> </a:t>
            </a:r>
            <a:r>
              <a:rPr lang="en-US" dirty="0" err="1"/>
              <a:t>aHydro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FD3B-3E05-A048-A189-36E4805E822E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3A9770E-F6A6-0F48-B166-74B44E1945F8}"/>
              </a:ext>
            </a:extLst>
          </p:cNvPr>
          <p:cNvGrpSpPr/>
          <p:nvPr/>
        </p:nvGrpSpPr>
        <p:grpSpPr>
          <a:xfrm>
            <a:off x="1828800" y="1828800"/>
            <a:ext cx="5902312" cy="2340252"/>
            <a:chOff x="1828800" y="2057400"/>
            <a:chExt cx="5902312" cy="234025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CE9459E-6D23-C14D-BA5E-C316754BE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28800" y="2057400"/>
              <a:ext cx="5902312" cy="129933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A0E08C7-A126-064B-8A60-5DA61B059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9000" y="3521352"/>
              <a:ext cx="4749800" cy="876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28623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Quarkonia</a:t>
            </a:r>
            <a:r>
              <a:rPr lang="en-US" dirty="0"/>
              <a:t> Suppression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AdS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significantly </a:t>
                </a:r>
                <a:r>
                  <a:rPr lang="en-US" dirty="0" err="1"/>
                  <a:t>oversuppressed</a:t>
                </a:r>
                <a:r>
                  <a:rPr lang="en-US" dirty="0"/>
                  <a:t> </a:t>
                </a:r>
                <a:r>
                  <a:rPr lang="en-US" dirty="0" err="1"/>
                  <a:t>cf</a:t>
                </a:r>
                <a:r>
                  <a:rPr lang="en-US" dirty="0"/>
                  <a:t> data</a:t>
                </a:r>
              </a:p>
              <a:p>
                <a:r>
                  <a:rPr lang="en-US" dirty="0"/>
                  <a:t>Note significant sensitivity to background:</a:t>
                </a:r>
              </a:p>
              <a:p>
                <a:pPr lvl="1"/>
                <a:r>
                  <a:rPr lang="en-US" dirty="0" err="1"/>
                  <a:t>pQCD</a:t>
                </a:r>
                <a:r>
                  <a:rPr lang="en-US" dirty="0"/>
                  <a:t> (KRS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vs </a:t>
                </a:r>
                <a:r>
                  <a:rPr lang="en-US" dirty="0" err="1"/>
                  <a:t>pQCD</a:t>
                </a:r>
                <a:r>
                  <a:rPr lang="en-US" dirty="0"/>
                  <a:t> (KRS Full)</a:t>
                </a:r>
              </a:p>
              <a:p>
                <a:r>
                  <a:rPr lang="en-US" dirty="0"/>
                  <a:t>More sophisticated background + velocity dependent potential (+ fluctuations)?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  <a:blipFill>
                <a:blip r:embed="rId2"/>
                <a:stretch>
                  <a:fillRect l="-1079" t="-6173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C7394-5B75-6F43-93CD-B20310EE9844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4926AE-1BAB-064C-B05C-6C0A4FCBF59C}"/>
              </a:ext>
            </a:extLst>
          </p:cNvPr>
          <p:cNvGrpSpPr/>
          <p:nvPr/>
        </p:nvGrpSpPr>
        <p:grpSpPr>
          <a:xfrm>
            <a:off x="0" y="1066800"/>
            <a:ext cx="9144000" cy="3200400"/>
            <a:chOff x="0" y="1219200"/>
            <a:chExt cx="9144000" cy="3200400"/>
          </a:xfrm>
        </p:grpSpPr>
        <p:pic>
          <p:nvPicPr>
            <p:cNvPr id="7" name="Picture 6" descr="Screen Shot 2018-02-28 at 1.30.38 AM.png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219200"/>
              <a:ext cx="9144000" cy="3124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BDFD25-2A6B-D341-9B54-6CC9C21A732F}"/>
                </a:ext>
              </a:extLst>
            </p:cNvPr>
            <p:cNvSpPr txBox="1"/>
            <p:nvPr/>
          </p:nvSpPr>
          <p:spPr>
            <a:xfrm>
              <a:off x="3276600" y="4142601"/>
              <a:ext cx="3062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 N Barnard and WAH, arXiv:1706.09217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53152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D5A85-6077-F84E-BAFA-0ED23C8E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Include Velocity Dependence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1017E-6822-C748-A272-DD13AAB46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r>
              <a:rPr lang="en-US" dirty="0"/>
              <a:t>V(r) from Noronha et al.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 err="1"/>
              <a:t>Im</a:t>
            </a:r>
            <a:r>
              <a:rPr lang="en-US" dirty="0"/>
              <a:t>[V(</a:t>
            </a:r>
            <a:r>
              <a:rPr lang="en-US" dirty="0" err="1"/>
              <a:t>r,v</a:t>
            </a:r>
            <a:r>
              <a:rPr lang="en-US" dirty="0"/>
              <a:t>)] &lt; </a:t>
            </a:r>
            <a:r>
              <a:rPr lang="en-US" dirty="0" err="1"/>
              <a:t>Im</a:t>
            </a:r>
            <a:r>
              <a:rPr lang="en-US" dirty="0"/>
              <a:t>[V(</a:t>
            </a:r>
            <a:r>
              <a:rPr lang="en-US" dirty="0" err="1"/>
              <a:t>r,v</a:t>
            </a:r>
            <a:r>
              <a:rPr lang="en-US" dirty="0"/>
              <a:t> = 0)]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CA65F-10F3-B64E-88F3-0952B88DB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0439-F356-D140-96A0-552B6FA97B9B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C50E2-618C-BE41-AC64-BB90216A9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D2EE7-6CF6-C848-AEB1-30856F379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85314C-F0FE-4D41-893E-E87CDE111C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09800"/>
            <a:ext cx="9144000" cy="25922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898C60-5419-984F-91BC-2401E61463C9}"/>
              </a:ext>
            </a:extLst>
          </p:cNvPr>
          <p:cNvSpPr txBox="1"/>
          <p:nvPr/>
        </p:nvSpPr>
        <p:spPr>
          <a:xfrm>
            <a:off x="6360555" y="4815994"/>
            <a:ext cx="1721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Barnard, QM19 Poster</a:t>
            </a:r>
          </a:p>
        </p:txBody>
      </p:sp>
    </p:spTree>
    <p:extLst>
      <p:ext uri="{BB962C8B-B14F-4D97-AF65-F5344CB8AC3E}">
        <p14:creationId xmlns:p14="http://schemas.microsoft.com/office/powerpoint/2010/main" val="1659595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5EFB5-C8F5-AA4F-B0D1-320AA2174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baseline="-25000" dirty="0"/>
              <a:t>AA</a:t>
            </a:r>
            <a:r>
              <a:rPr lang="en-US" dirty="0"/>
              <a:t> with V(</a:t>
            </a:r>
            <a:r>
              <a:rPr lang="en-US" dirty="0" err="1"/>
              <a:t>r,v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FC22D-B058-2F47-A1E9-B83F74957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029199"/>
            <a:ext cx="8382000" cy="1363725"/>
          </a:xfrm>
        </p:spPr>
        <p:txBody>
          <a:bodyPr>
            <a:normAutofit fontScale="92500"/>
          </a:bodyPr>
          <a:lstStyle/>
          <a:p>
            <a:r>
              <a:rPr lang="en-US" dirty="0"/>
              <a:t>V(r, v != 0) =&gt; </a:t>
            </a:r>
            <a:r>
              <a:rPr lang="en-US" i="1" dirty="0"/>
              <a:t>much</a:t>
            </a:r>
            <a:r>
              <a:rPr lang="en-US" dirty="0"/>
              <a:t> larger suppression</a:t>
            </a:r>
          </a:p>
          <a:p>
            <a:pPr lvl="1"/>
            <a:r>
              <a:rPr lang="en-US" dirty="0"/>
              <a:t>(1-v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1/4</a:t>
            </a:r>
            <a:r>
              <a:rPr lang="en-US" dirty="0"/>
              <a:t> * R</a:t>
            </a:r>
            <a:r>
              <a:rPr lang="en-US" baseline="-25000" dirty="0"/>
              <a:t>AA</a:t>
            </a:r>
            <a:r>
              <a:rPr lang="en-US" dirty="0"/>
              <a:t>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= 0) almost perfect match to full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B7F32-E5DF-5F48-BA02-A4F4953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E45DF-F8C7-864F-B129-43EE93FB6862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EE79F-4856-CE4B-B6A6-FBE36DD10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BDC08-0A10-4E4F-AE35-479CE46DA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D984F4-27B0-C941-9AA2-2162B10E5B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7133"/>
            <a:ext cx="9144000" cy="37171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0CFF99-41AB-AB42-B944-0E2670025088}"/>
              </a:ext>
            </a:extLst>
          </p:cNvPr>
          <p:cNvSpPr txBox="1"/>
          <p:nvPr/>
        </p:nvSpPr>
        <p:spPr>
          <a:xfrm>
            <a:off x="7422054" y="4676001"/>
            <a:ext cx="1721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Barnard, QM19 Poster</a:t>
            </a:r>
          </a:p>
        </p:txBody>
      </p:sp>
    </p:spTree>
    <p:extLst>
      <p:ext uri="{BB962C8B-B14F-4D97-AF65-F5344CB8AC3E}">
        <p14:creationId xmlns:p14="http://schemas.microsoft.com/office/powerpoint/2010/main" val="19246999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18680-7FC0-B644-8D39-18DACB555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2E5FB-3925-294A-9379-2A1CD10DC5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merge</a:t>
            </a:r>
            <a:br>
              <a:rPr lang="en-US" dirty="0"/>
            </a:br>
            <a:r>
              <a:rPr lang="en-US" dirty="0"/>
              <a:t>pictures?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4CB3-BEB0-484D-A1ED-2D5F269B9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5A75-5B78-1140-99F2-176F561A02B6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2A496-87FA-6445-AAEB-6BFF5F335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F077E-9457-0B43-8A83-340FBEB25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6E34D5-90CF-094C-85FD-0FED67613D98}"/>
              </a:ext>
            </a:extLst>
          </p:cNvPr>
          <p:cNvGrpSpPr/>
          <p:nvPr/>
        </p:nvGrpSpPr>
        <p:grpSpPr>
          <a:xfrm>
            <a:off x="513529" y="3158490"/>
            <a:ext cx="7106471" cy="3125635"/>
            <a:chOff x="132529" y="3158490"/>
            <a:chExt cx="7106471" cy="312563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54EB73-A0A4-CD42-900E-D40AF4B76F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81600" y="3158490"/>
              <a:ext cx="2057400" cy="31256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C27C18-A191-FD42-A5BF-56A1E5E725A7}"/>
                </a:ext>
              </a:extLst>
            </p:cNvPr>
            <p:cNvSpPr txBox="1"/>
            <p:nvPr/>
          </p:nvSpPr>
          <p:spPr>
            <a:xfrm>
              <a:off x="132529" y="5264201"/>
              <a:ext cx="409657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Spindly, weakly coupled </a:t>
              </a:r>
              <a:br>
                <a:rPr lang="en-US" sz="2800" dirty="0"/>
              </a:br>
              <a:r>
                <a:rPr lang="en-US" sz="2800" dirty="0" err="1"/>
                <a:t>pQCD</a:t>
              </a:r>
              <a:r>
                <a:rPr lang="en-US" sz="2800" dirty="0"/>
                <a:t> hard probes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FAE8440-C11B-574E-9E84-8BA9DC9EA6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33800" y="4800600"/>
              <a:ext cx="2971800" cy="46360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0A4B255-FBC3-CB4E-BEB7-568FA94475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19450" y="5416601"/>
              <a:ext cx="2190750" cy="63845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FDE639F-7159-BF45-9739-9C2C6AD31C99}"/>
              </a:ext>
            </a:extLst>
          </p:cNvPr>
          <p:cNvGrpSpPr/>
          <p:nvPr/>
        </p:nvGrpSpPr>
        <p:grpSpPr>
          <a:xfrm>
            <a:off x="851689" y="1234440"/>
            <a:ext cx="6768311" cy="3326962"/>
            <a:chOff x="470689" y="1219200"/>
            <a:chExt cx="6768311" cy="33269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DDE44C-634F-F241-B620-9B23A4ED0B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81600" y="1219200"/>
              <a:ext cx="2057400" cy="2777490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8111FD9-1F10-C048-AD0F-0D8F7E2240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0400" y="2986763"/>
              <a:ext cx="3086101" cy="5178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AF8DE78-654B-2940-A235-B86FF38D4453}"/>
                </a:ext>
              </a:extLst>
            </p:cNvPr>
            <p:cNvSpPr txBox="1"/>
            <p:nvPr/>
          </p:nvSpPr>
          <p:spPr>
            <a:xfrm>
              <a:off x="470689" y="3592055"/>
              <a:ext cx="296427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Strongly coupled </a:t>
              </a:r>
              <a:br>
                <a:rPr lang="en-US" sz="2800" dirty="0"/>
              </a:br>
              <a:r>
                <a:rPr lang="en-US" sz="2800" dirty="0"/>
                <a:t>medium fluid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344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High-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Jets?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/>
              <a:t>Tomography in medicine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8B7E3-1897-C940-AC67-FB9F58811217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81200"/>
            <a:ext cx="28003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2098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/>
              <a:t>http://www.fas.org/irp/imint/docs/rst/Intro/Part2_26d.html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" y="1524000"/>
            <a:ext cx="5181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4D4D4D"/>
                </a:solidFill>
              </a:rPr>
              <a:t>One can learn a lot from a single probe…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524000" y="57912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660000"/>
                </a:solidFill>
              </a:rPr>
              <a:t>PET Scan</a:t>
            </a:r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257800" y="2057400"/>
            <a:ext cx="3581400" cy="4070350"/>
            <a:chOff x="3312" y="1056"/>
            <a:chExt cx="2256" cy="2564"/>
          </a:xfrm>
        </p:grpSpPr>
        <p:graphicFrame>
          <p:nvGraphicFramePr>
            <p:cNvPr id="12" name="Object 8"/>
            <p:cNvGraphicFramePr>
              <a:graphicFrameLocks noChangeAspect="1"/>
            </p:cNvGraphicFramePr>
            <p:nvPr/>
          </p:nvGraphicFramePr>
          <p:xfrm>
            <a:off x="3504" y="1632"/>
            <a:ext cx="1712" cy="15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" name="Image" r:id="rId5" imgW="2717460" imgH="2425397" progId="">
                    <p:embed/>
                  </p:oleObj>
                </mc:Choice>
                <mc:Fallback>
                  <p:oleObj name="Image" r:id="rId5" imgW="2717460" imgH="2425397" progId="">
                    <p:embed/>
                    <p:pic>
                      <p:nvPicPr>
                        <p:cNvPr id="12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1632"/>
                          <a:ext cx="1712" cy="15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3312" y="1056"/>
              <a:ext cx="225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and even more with multiple probes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3360" y="3216"/>
              <a:ext cx="201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solidFill>
                    <a:srgbClr val="660000"/>
                  </a:solidFill>
                </a:rPr>
                <a:t>SPECT-CT Scan uses internal </a:t>
              </a:r>
              <a:r>
                <a:rPr lang="en-US" sz="1800">
                  <a:solidFill>
                    <a:srgbClr val="660000"/>
                  </a:solidFill>
                  <a:latin typeface="Symbol" pitchFamily="18" charset="2"/>
                </a:rPr>
                <a:t>g</a:t>
              </a:r>
              <a:r>
                <a:rPr lang="en-US" sz="1800">
                  <a:solidFill>
                    <a:srgbClr val="660000"/>
                  </a:solidFill>
                </a:rPr>
                <a:t> photons and external X-rays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766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16D7D-A0E7-D44D-9CC2-84A31347A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18839-76E6-6A41-9941-A438D1BC0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2999"/>
            <a:ext cx="8229600" cy="5715001"/>
          </a:xfrm>
        </p:spPr>
        <p:txBody>
          <a:bodyPr>
            <a:normAutofit/>
          </a:bodyPr>
          <a:lstStyle/>
          <a:p>
            <a:r>
              <a:rPr lang="en-US" dirty="0"/>
              <a:t>If I were to prognosticate…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Need NLO E loss w/ running coupling scale to connect strongly coupled ~T with weakly coupled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D6C99-75FF-F243-9E09-E91AFB04F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CCC9-70D5-D041-A6BE-433CC60721A2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FBDE6-7FAA-164F-BC8B-65C9C60F3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73AA0-B390-6844-A6C4-17C3576BC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DD6EAF-5562-144A-B651-02D88B9CA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50" y="1752600"/>
            <a:ext cx="2724150" cy="345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406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6A2CA-9159-7F4A-99C9-6523F8116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then there’s data…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1D3EB-8E7F-1D4F-827F-6439DBC52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46933-E2AE-184A-8700-5527830D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0EFE-81A0-C841-B33D-2D6DFBDBDEF2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3DAE8-B78D-5244-A9B6-A7A1EAD3F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C59C3-928C-6349-969F-F3483432B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853913-8046-674B-902B-39627009D49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236" y="1295400"/>
            <a:ext cx="3619500" cy="4343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8D5D53-B97A-314D-9C4F-649BD64660D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736" y="2057400"/>
            <a:ext cx="4420607" cy="17797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DD7DA1-4E4A-EB4C-B9AF-A057BD9F6D34}"/>
              </a:ext>
            </a:extLst>
          </p:cNvPr>
          <p:cNvSpPr txBox="1"/>
          <p:nvPr/>
        </p:nvSpPr>
        <p:spPr>
          <a:xfrm>
            <a:off x="5868059" y="1488021"/>
            <a:ext cx="3195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High </a:t>
            </a:r>
            <a:r>
              <a:rPr lang="en-US" sz="2800" dirty="0" err="1">
                <a:solidFill>
                  <a:srgbClr val="FF0000"/>
                </a:solidFill>
              </a:rPr>
              <a:t>p</a:t>
            </a:r>
            <a:r>
              <a:rPr lang="en-US" sz="2800" baseline="-25000" dirty="0" err="1">
                <a:solidFill>
                  <a:srgbClr val="FF0000"/>
                </a:solidFill>
              </a:rPr>
              <a:t>T</a:t>
            </a:r>
            <a:r>
              <a:rPr lang="en-US" sz="2800" dirty="0">
                <a:solidFill>
                  <a:srgbClr val="FF0000"/>
                </a:solidFill>
              </a:rPr>
              <a:t> v</a:t>
            </a:r>
            <a:r>
              <a:rPr lang="en-US" sz="2800" baseline="-25000" dirty="0">
                <a:solidFill>
                  <a:srgbClr val="FF0000"/>
                </a:solidFill>
              </a:rPr>
              <a:t>2</a:t>
            </a:r>
            <a:r>
              <a:rPr lang="en-US" sz="2800" dirty="0">
                <a:solidFill>
                  <a:srgbClr val="FF0000"/>
                </a:solidFill>
              </a:rPr>
              <a:t> in </a:t>
            </a:r>
            <a:r>
              <a:rPr lang="en-US" sz="2800" dirty="0" err="1">
                <a:solidFill>
                  <a:srgbClr val="FF0000"/>
                </a:solidFill>
              </a:rPr>
              <a:t>pPb</a:t>
            </a:r>
            <a:r>
              <a:rPr lang="en-US" sz="2800" dirty="0">
                <a:solidFill>
                  <a:srgbClr val="FF0000"/>
                </a:solidFill>
              </a:rPr>
              <a:t>!!!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F0F6A2-9C28-6541-8101-C1982E9596C2}"/>
              </a:ext>
            </a:extLst>
          </p:cNvPr>
          <p:cNvSpPr txBox="1"/>
          <p:nvPr/>
        </p:nvSpPr>
        <p:spPr>
          <a:xfrm>
            <a:off x="304800" y="5597915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Everyone</a:t>
            </a:r>
          </a:p>
        </p:txBody>
      </p:sp>
    </p:spTree>
    <p:extLst>
      <p:ext uri="{BB962C8B-B14F-4D97-AF65-F5344CB8AC3E}">
        <p14:creationId xmlns:p14="http://schemas.microsoft.com/office/powerpoint/2010/main" val="2974561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F53F6-1F4C-9440-AC56-03D309D09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DEB350-07AA-804B-B182-F14FB51CE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Above ~15 GeV </a:t>
            </a:r>
            <a:r>
              <a:rPr lang="en-US" dirty="0" err="1"/>
              <a:t>pQCD</a:t>
            </a:r>
            <a:r>
              <a:rPr lang="en-US" dirty="0"/>
              <a:t> describes AA jet </a:t>
            </a:r>
            <a:r>
              <a:rPr lang="en-US" dirty="0" err="1"/>
              <a:t>tomo</a:t>
            </a:r>
            <a:r>
              <a:rPr lang="en-US" dirty="0"/>
              <a:t> well</a:t>
            </a:r>
          </a:p>
          <a:p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overssuppresses</a:t>
            </a:r>
            <a:r>
              <a:rPr lang="en-US" dirty="0"/>
              <a:t> </a:t>
            </a:r>
            <a:r>
              <a:rPr lang="en-US" dirty="0" err="1"/>
              <a:t>bottomonia</a:t>
            </a:r>
            <a:endParaRPr lang="en-US" dirty="0"/>
          </a:p>
          <a:p>
            <a:r>
              <a:rPr lang="en-US" dirty="0"/>
              <a:t>Small system corrections to E loss grow w E</a:t>
            </a:r>
          </a:p>
          <a:p>
            <a:r>
              <a:rPr lang="en-US" dirty="0"/>
              <a:t>Large small system </a:t>
            </a:r>
            <a:r>
              <a:rPr lang="en-US" dirty="0" err="1"/>
              <a:t>corr</a:t>
            </a:r>
            <a:r>
              <a:rPr lang="en-US" dirty="0"/>
              <a:t> for free thermal</a:t>
            </a:r>
          </a:p>
          <a:p>
            <a:r>
              <a:rPr lang="en-US" dirty="0"/>
              <a:t>Lattice SU(3) shows small </a:t>
            </a:r>
            <a:r>
              <a:rPr lang="en-US" dirty="0" err="1"/>
              <a:t>corr</a:t>
            </a:r>
            <a:endParaRPr lang="en-US" dirty="0"/>
          </a:p>
          <a:p>
            <a:r>
              <a:rPr lang="en-US" dirty="0"/>
              <a:t>So much interesting work to do!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64E7A-5459-D74B-8A64-5BFE92C8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5E815-89B6-B142-B077-AAAD1F5038F5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B370F-42E1-B145-A7DE-4C7041D8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91311-8B1A-0B43-9AE6-A2614DC84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0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A2686-193C-5F46-849F-A1A1274A0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of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4DBF7-9748-5A4D-874A-FD6DA8AAD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03276"/>
            <a:ext cx="8229600" cy="524992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the community for its support</a:t>
            </a:r>
          </a:p>
          <a:p>
            <a:pPr lvl="1"/>
            <a:r>
              <a:rPr lang="en-US" dirty="0"/>
              <a:t>POETIC; HP; QM (?)</a:t>
            </a:r>
          </a:p>
          <a:p>
            <a:r>
              <a:rPr lang="en-US" dirty="0"/>
              <a:t>To JPB (and Edmond)</a:t>
            </a:r>
          </a:p>
          <a:p>
            <a:pPr lvl="1"/>
            <a:r>
              <a:rPr lang="en-US" dirty="0"/>
              <a:t>Physics discussions</a:t>
            </a:r>
          </a:p>
          <a:p>
            <a:r>
              <a:rPr lang="en-US" dirty="0"/>
              <a:t>To Larry (and Raju)</a:t>
            </a:r>
          </a:p>
          <a:p>
            <a:pPr lvl="1"/>
            <a:r>
              <a:rPr lang="en-US" dirty="0"/>
              <a:t>Support with visits, and of SA students</a:t>
            </a:r>
          </a:p>
          <a:p>
            <a:r>
              <a:rPr lang="en-US" dirty="0"/>
              <a:t>To Miklos (and </a:t>
            </a:r>
            <a:r>
              <a:rPr lang="en-US" dirty="0" err="1"/>
              <a:t>Gyorgi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Socially, including me in your lives</a:t>
            </a:r>
          </a:p>
          <a:p>
            <a:pPr lvl="1"/>
            <a:r>
              <a:rPr lang="en-US" dirty="0"/>
              <a:t>Physics: way of thinking, thick skin, joie de vivre, love of physics, wonderful life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4326C-EEF4-B047-9F37-9F97CD864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C725D-E3ED-0E41-B12E-500CF44F1A6D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966A3-02F0-FB4A-A757-3623B122A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6B62C-96FE-E148-8966-26B05506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183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09B9-3D0C-5C48-892D-D390D5762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/>
              <a:t>MGs’ Continuing Influence: SA Students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E7223-4B9F-C84E-ACFC-2C2BD627F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fontScale="92500"/>
          </a:bodyPr>
          <a:lstStyle/>
          <a:p>
            <a:r>
              <a:rPr lang="en-US" dirty="0"/>
              <a:t>2800+ Engineers</a:t>
            </a:r>
          </a:p>
          <a:p>
            <a:r>
              <a:rPr lang="en-US" dirty="0"/>
              <a:t>13+1 MSc’s</a:t>
            </a:r>
          </a:p>
          <a:p>
            <a:pPr lvl="1"/>
            <a:r>
              <a:rPr lang="en-US" dirty="0"/>
              <a:t>On to PhD’s at Oxford, UCSB, OSU, Milan, Durham, …</a:t>
            </a:r>
          </a:p>
          <a:p>
            <a:r>
              <a:rPr lang="en-US" dirty="0"/>
              <a:t>2+1 Academic Grandbabies (PhD’s)</a:t>
            </a:r>
          </a:p>
          <a:p>
            <a:pPr lvl="1"/>
            <a:r>
              <a:rPr lang="en-US" dirty="0" err="1"/>
              <a:t>Andri</a:t>
            </a:r>
            <a:r>
              <a:rPr lang="en-US" dirty="0"/>
              <a:t> </a:t>
            </a:r>
            <a:r>
              <a:rPr lang="en-US" dirty="0" err="1"/>
              <a:t>Rasoanaivo</a:t>
            </a:r>
            <a:endParaRPr lang="en-US" dirty="0"/>
          </a:p>
          <a:p>
            <a:pPr lvl="2"/>
            <a:r>
              <a:rPr lang="en-US" dirty="0"/>
              <a:t>Permanent Faculty</a:t>
            </a:r>
            <a:br>
              <a:rPr lang="en-US" dirty="0"/>
            </a:br>
            <a:r>
              <a:rPr lang="en-US" dirty="0"/>
              <a:t>Ecole </a:t>
            </a:r>
            <a:r>
              <a:rPr lang="en-US" dirty="0" err="1"/>
              <a:t>Normale</a:t>
            </a:r>
            <a:r>
              <a:rPr lang="en-US" dirty="0"/>
              <a:t> Supérieure Antananarivo, Madagascar</a:t>
            </a:r>
          </a:p>
          <a:p>
            <a:pPr lvl="1"/>
            <a:r>
              <a:rPr lang="en-US" dirty="0"/>
              <a:t>Isobel </a:t>
            </a:r>
            <a:r>
              <a:rPr lang="en-US" dirty="0" err="1"/>
              <a:t>Kolbé</a:t>
            </a:r>
            <a:endParaRPr lang="en-US" dirty="0"/>
          </a:p>
          <a:p>
            <a:pPr lvl="2"/>
            <a:r>
              <a:rPr lang="en-US" dirty="0"/>
              <a:t>Postdoc</a:t>
            </a:r>
            <a:br>
              <a:rPr lang="en-US" dirty="0"/>
            </a:br>
            <a:r>
              <a:rPr lang="en-US" dirty="0" err="1"/>
              <a:t>iThemba</a:t>
            </a:r>
            <a:r>
              <a:rPr lang="en-US" dirty="0"/>
              <a:t> LABS/BNL/INT</a:t>
            </a:r>
          </a:p>
          <a:p>
            <a:pPr lvl="2"/>
            <a:r>
              <a:rPr lang="en-US" dirty="0"/>
              <a:t>Back to SA as faculty…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3F490-8B0B-E14D-8B18-9939E469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9AF6F-D137-F048-8134-D4F856DF5048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3AC41-2CD4-DB4C-9AF7-3D3B3C993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1335A-59DC-2040-AC12-C49B1EB29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7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70215-D8DD-E64B-8E5E-64CD8E83D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Miklos’ Continuing Influence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DE8D4-BBEA-CC47-B248-F4A06AC76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BBC52-1D4E-A84C-A02A-BE5C5A68A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9DB9-53C5-AF4A-93E8-A3D3DF420C8B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6E268-03B3-DC45-A5B1-B5DC37D77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F08EA-49B4-F741-89E4-9E4AC250E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B6FAE0-978F-4242-AA1F-0D6A85385DD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5400"/>
            <a:ext cx="4572001" cy="15768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B1BA3F-2F9E-7947-8076-8325272711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233193" y="923925"/>
            <a:ext cx="3521076" cy="2640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37BCE1-2637-4244-8C1D-8FC83C34939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963" y="3127437"/>
            <a:ext cx="2571750" cy="3429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2AA60AE-D062-E24B-B1A6-4C6B3DC224B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3822365"/>
            <a:ext cx="35814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48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5723B-E693-1A4A-AB5C-187C5CC63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D4FA5-F5EB-3A4B-8468-5D0151C15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8A9C9-3460-9447-9DED-E2655B15A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02847-09A5-B64F-94A7-9CEE7982A10E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989FF-2BEC-E942-8C84-987CEDAD7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8AA47-DA61-8649-B67B-09F9A8574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66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07BCC-CC97-5B48-8967-E5EEF3B53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Quarkonia</a:t>
            </a:r>
            <a:r>
              <a:rPr lang="en-US" dirty="0"/>
              <a:t>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55FA6-6C5F-9F41-BAB3-C93E7225B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91250"/>
          </a:xfrm>
        </p:spPr>
        <p:txBody>
          <a:bodyPr>
            <a:normAutofit/>
          </a:bodyPr>
          <a:lstStyle/>
          <a:p>
            <a:r>
              <a:rPr lang="en-US" dirty="0"/>
              <a:t>Use </a:t>
            </a:r>
            <a:r>
              <a:rPr lang="en-US" dirty="0" err="1"/>
              <a:t>AdS</a:t>
            </a:r>
            <a:r>
              <a:rPr lang="en-US" dirty="0"/>
              <a:t>/CFT to predict </a:t>
            </a:r>
            <a:r>
              <a:rPr lang="en-US" dirty="0" err="1"/>
              <a:t>quarkonia</a:t>
            </a:r>
            <a:r>
              <a:rPr lang="en-US" dirty="0"/>
              <a:t> suppression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 err="1"/>
              <a:t>Worldsheet</a:t>
            </a:r>
            <a:r>
              <a:rPr lang="en-US" dirty="0"/>
              <a:t> shape =&gt; E(r) </a:t>
            </a:r>
            <a:r>
              <a:rPr lang="en-US" dirty="0">
                <a:sym typeface="Wingdings" pitchFamily="2" charset="2"/>
              </a:rPr>
              <a:t>=&gt; V(r)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875B4-35D6-F84B-B890-B465F3BBD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9195-6321-4744-9A98-2AA3B9513BA4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8C64C-C8B8-234D-871B-C0A53E31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BCD03-ED90-0343-8CF6-46C0024F6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5EE6E8-9E2A-5B44-9067-41FAB2C356FE}"/>
              </a:ext>
            </a:extLst>
          </p:cNvPr>
          <p:cNvGrpSpPr/>
          <p:nvPr/>
        </p:nvGrpSpPr>
        <p:grpSpPr>
          <a:xfrm>
            <a:off x="1490356" y="1621976"/>
            <a:ext cx="6087087" cy="4397824"/>
            <a:chOff x="44102" y="2079176"/>
            <a:chExt cx="6087087" cy="439782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AA854B3-3225-F743-A677-32DF6F4D05F4}"/>
                </a:ext>
              </a:extLst>
            </p:cNvPr>
            <p:cNvGrpSpPr/>
            <p:nvPr/>
          </p:nvGrpSpPr>
          <p:grpSpPr>
            <a:xfrm>
              <a:off x="44102" y="2079176"/>
              <a:ext cx="6087087" cy="4397824"/>
              <a:chOff x="44102" y="2079176"/>
              <a:chExt cx="6087087" cy="439782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9710330-1FB7-D14B-951F-95011E820BBB}"/>
                  </a:ext>
                </a:extLst>
              </p:cNvPr>
              <p:cNvGrpSpPr/>
              <p:nvPr/>
            </p:nvGrpSpPr>
            <p:grpSpPr>
              <a:xfrm>
                <a:off x="3692029" y="2079176"/>
                <a:ext cx="1600200" cy="276999"/>
                <a:chOff x="2109303" y="2910712"/>
                <a:chExt cx="1600200" cy="276999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2D199AC-9EB1-9544-9333-012360938D01}"/>
                    </a:ext>
                  </a:extLst>
                </p:cNvPr>
                <p:cNvSpPr txBox="1"/>
                <p:nvPr/>
              </p:nvSpPr>
              <p:spPr>
                <a:xfrm>
                  <a:off x="2795103" y="2910712"/>
                  <a:ext cx="23596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r</a:t>
                  </a:r>
                </a:p>
              </p:txBody>
            </p: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EF22F9E4-C1F2-6C46-B5CA-395C147D2E11}"/>
                    </a:ext>
                  </a:extLst>
                </p:cNvPr>
                <p:cNvCxnSpPr/>
                <p:nvPr/>
              </p:nvCxnSpPr>
              <p:spPr>
                <a:xfrm>
                  <a:off x="3031065" y="3049211"/>
                  <a:ext cx="678438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00F0B30E-20D9-B845-8102-379E12DA3E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09303" y="3049211"/>
                  <a:ext cx="6858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701F255-7557-7C42-ABEC-35DF546E28B6}"/>
                  </a:ext>
                </a:extLst>
              </p:cNvPr>
              <p:cNvSpPr txBox="1"/>
              <p:nvPr/>
            </p:nvSpPr>
            <p:spPr>
              <a:xfrm>
                <a:off x="393562" y="3259814"/>
                <a:ext cx="89159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4D </a:t>
                </a:r>
              </a:p>
              <a:p>
                <a:r>
                  <a:rPr lang="en-US" sz="1200" dirty="0" err="1"/>
                  <a:t>Minkowski</a:t>
                </a:r>
                <a:endParaRPr lang="en-US" sz="1200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36963B8-1C94-9B47-8F95-4B04EC2206C1}"/>
                  </a:ext>
                </a:extLst>
              </p:cNvPr>
              <p:cNvSpPr txBox="1"/>
              <p:nvPr/>
            </p:nvSpPr>
            <p:spPr>
              <a:xfrm>
                <a:off x="307821" y="4535853"/>
                <a:ext cx="12602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/>
                  <a:t>z</a:t>
                </a:r>
                <a:r>
                  <a:rPr lang="en-US" sz="1200" dirty="0"/>
                  <a:t>: 5</a:t>
                </a:r>
                <a:r>
                  <a:rPr lang="en-US" sz="1200" baseline="30000" dirty="0"/>
                  <a:t>th</a:t>
                </a:r>
                <a:r>
                  <a:rPr lang="en-US" sz="1200" dirty="0"/>
                  <a:t> dimension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A617CA2-8269-CC4A-A6C7-B6C960C40F53}"/>
                  </a:ext>
                </a:extLst>
              </p:cNvPr>
              <p:cNvSpPr txBox="1"/>
              <p:nvPr/>
            </p:nvSpPr>
            <p:spPr>
              <a:xfrm>
                <a:off x="44102" y="5808511"/>
                <a:ext cx="17768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Black hole horizon </a:t>
                </a:r>
                <a:r>
                  <a:rPr lang="en-US" sz="1200" dirty="0">
                    <a:sym typeface="Wingdings" pitchFamily="2" charset="2"/>
                  </a:rPr>
                  <a:t></a:t>
                </a:r>
                <a:endParaRPr lang="en-US" sz="1200" dirty="0"/>
              </a:p>
              <a:p>
                <a:r>
                  <a:rPr lang="en-US" sz="1200" dirty="0"/>
                  <a:t>Hawking temperature T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BE0B9B78-864E-5A40-B821-CDF13F3120FF}"/>
                  </a:ext>
                </a:extLst>
              </p:cNvPr>
              <p:cNvGrpSpPr/>
              <p:nvPr/>
            </p:nvGrpSpPr>
            <p:grpSpPr>
              <a:xfrm>
                <a:off x="1347303" y="2339953"/>
                <a:ext cx="4783886" cy="4137047"/>
                <a:chOff x="1347303" y="2339953"/>
                <a:chExt cx="4783886" cy="4137047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77EE0E84-C5E5-1448-9A55-F5A007667E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477828" y="3277413"/>
                  <a:ext cx="1650226" cy="140881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9AA9DC3-9AD2-174D-856D-63210DBFCD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47303" y="3314700"/>
                  <a:ext cx="3218105" cy="3162300"/>
                </a:xfrm>
                <a:prstGeom prst="rect">
                  <a:avLst/>
                </a:prstGeom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67C7CC9A-4AA5-E34A-A3E4-4FBDA370735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hq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913084" y="2339953"/>
                  <a:ext cx="3218105" cy="971276"/>
                </a:xfrm>
                <a:prstGeom prst="rect">
                  <a:avLst/>
                </a:prstGeom>
              </p:spPr>
            </p:pic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5A5B60FB-50F0-464E-AFEA-25661FA44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54381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68E5E2A2-7555-D84D-822D-924B1E8560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37108" y="2438401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7C7B77F2-ACCD-0043-B0CD-CCF721E9CA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31941" y="439930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CBEA9F45-A147-A649-BDBA-46AA230D92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73344" y="2797457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6D2F74C1-E005-2544-B78D-5B352CF2F1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09580" y="313459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E26009B6-DE03-6448-ADCE-CBD8A8A02F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52642" y="342981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283D801-7A5E-2B44-B77F-FD2702BA2C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52256" y="3748663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94D6DE40-84B9-B342-A698-F54E9BB354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86795" y="4080455"/>
                  <a:ext cx="1555121" cy="9599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BC088B1-AA75-A54C-8D23-020BCA9A8B1E}"/>
                </a:ext>
              </a:extLst>
            </p:cNvPr>
            <p:cNvCxnSpPr>
              <a:cxnSpLocks/>
            </p:cNvCxnSpPr>
            <p:nvPr/>
          </p:nvCxnSpPr>
          <p:spPr>
            <a:xfrm>
              <a:off x="1847229" y="3536813"/>
              <a:ext cx="0" cy="22543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C7BAEE-1CD2-984D-AE37-C49CFFBE56D2}"/>
                </a:ext>
              </a:extLst>
            </p:cNvPr>
            <p:cNvSpPr txBox="1"/>
            <p:nvPr/>
          </p:nvSpPr>
          <p:spPr>
            <a:xfrm>
              <a:off x="3738478" y="5323751"/>
              <a:ext cx="1369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String </a:t>
              </a:r>
              <a:r>
                <a:rPr lang="en-US" sz="1200" dirty="0" err="1"/>
                <a:t>worldsheet</a:t>
              </a:r>
              <a:endParaRPr lang="en-US" sz="1200" dirty="0"/>
            </a:p>
          </p:txBody>
        </p:sp>
        <p:cxnSp>
          <p:nvCxnSpPr>
            <p:cNvPr id="11" name="Curved Connector 10">
              <a:extLst>
                <a:ext uri="{FF2B5EF4-FFF2-40B4-BE49-F238E27FC236}">
                  <a16:creationId xmlns:a16="http://schemas.microsoft.com/office/drawing/2014/main" id="{ADEC135A-0138-AF4B-B14E-5370994D9E05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47763" y="4774955"/>
              <a:ext cx="502731" cy="469544"/>
            </a:xfrm>
            <a:prstGeom prst="curvedConnector3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519D663-9C50-E14B-913B-3B0DB1DF9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09580" y="4906948"/>
              <a:ext cx="2495282" cy="2575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94924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8924E-FCB0-B444-BCCB-2540A499B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/>
              <a:t>Following Albacete, </a:t>
            </a:r>
            <a:r>
              <a:rPr lang="en-US" dirty="0" err="1"/>
              <a:t>Kovchegov</a:t>
            </a:r>
            <a:r>
              <a:rPr lang="en-US" dirty="0"/>
              <a:t>, and </a:t>
            </a:r>
            <a:r>
              <a:rPr lang="en-US" dirty="0" err="1"/>
              <a:t>Taliotis</a:t>
            </a:r>
            <a:r>
              <a:rPr lang="en-US" dirty="0"/>
              <a:t>, PRD78 (2008):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44A3B-F6CD-B646-B0C8-D7A33B6A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9A333-6469-DF4D-BC50-8F9041FE0B97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87D2D-80F8-5240-A6FA-3E25A58B6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06A21-6D2B-C94E-B542-469971718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 descr="Screen Shot 2017-05-12 at 12.15.58 AM.png">
            <a:extLst>
              <a:ext uri="{FF2B5EF4-FFF2-40B4-BE49-F238E27FC236}">
                <a16:creationId xmlns:a16="http://schemas.microsoft.com/office/drawing/2014/main" id="{91E9A427-CE4A-7B45-97AD-4866AABB4A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000"/>
            <a:ext cx="9144000" cy="29588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28842C7-B6B5-844E-8C9B-A71DA7918A2D}"/>
              </a:ext>
            </a:extLst>
          </p:cNvPr>
          <p:cNvSpPr txBox="1"/>
          <p:nvPr/>
        </p:nvSpPr>
        <p:spPr>
          <a:xfrm>
            <a:off x="1431233" y="6914724"/>
            <a:ext cx="3106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N. N. Barnard and WAH, arXiv:1706.09217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C415C064-ACF9-4548-A143-F0A74A43D05C}"/>
              </a:ext>
            </a:extLst>
          </p:cNvPr>
          <p:cNvCxnSpPr>
            <a:cxnSpLocks/>
          </p:cNvCxnSpPr>
          <p:nvPr/>
        </p:nvCxnSpPr>
        <p:spPr>
          <a:xfrm rot="16200000" flipV="1">
            <a:off x="815881" y="4269129"/>
            <a:ext cx="1644840" cy="990599"/>
          </a:xfrm>
          <a:prstGeom prst="curved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0A7CDCC-D822-DD4E-AE6D-B85296FBE5AD}"/>
              </a:ext>
            </a:extLst>
          </p:cNvPr>
          <p:cNvSpPr txBox="1"/>
          <p:nvPr/>
        </p:nvSpPr>
        <p:spPr>
          <a:xfrm>
            <a:off x="1294738" y="5638800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Coulomb-like 1/r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957DD3F-8E9E-384C-948F-210176A3C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5258399"/>
            <a:ext cx="1342050" cy="148807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6ADB4E4-3F40-AE49-9C74-01D1272679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4830" y="5057247"/>
            <a:ext cx="1460139" cy="1501659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B2E6BBC-7191-4343-AFF4-9C9573CAA8BD}"/>
              </a:ext>
            </a:extLst>
          </p:cNvPr>
          <p:cNvCxnSpPr/>
          <p:nvPr/>
        </p:nvCxnSpPr>
        <p:spPr>
          <a:xfrm flipV="1">
            <a:off x="5503556" y="2590800"/>
            <a:ext cx="90975" cy="2290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6DC4B0-9C7B-3144-A840-FA0CC6462275}"/>
              </a:ext>
            </a:extLst>
          </p:cNvPr>
          <p:cNvCxnSpPr/>
          <p:nvPr/>
        </p:nvCxnSpPr>
        <p:spPr>
          <a:xfrm flipV="1">
            <a:off x="8291025" y="4495800"/>
            <a:ext cx="167175" cy="74901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08EC191-B6F1-1142-A3CC-BB25F34AA6D4}"/>
              </a:ext>
            </a:extLst>
          </p:cNvPr>
          <p:cNvSpPr txBox="1"/>
          <p:nvPr/>
        </p:nvSpPr>
        <p:spPr>
          <a:xfrm>
            <a:off x="5791200" y="5634335"/>
            <a:ext cx="173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Energetically favorable</a:t>
            </a:r>
            <a:br>
              <a:rPr lang="en-US" sz="1200" dirty="0"/>
            </a:br>
            <a:r>
              <a:rPr lang="en-US" sz="1200" dirty="0"/>
              <a:t>configuration: </a:t>
            </a:r>
            <a:br>
              <a:rPr lang="en-US" sz="1200" dirty="0"/>
            </a:br>
            <a:r>
              <a:rPr lang="en-US" sz="1200" dirty="0"/>
              <a:t>1/N</a:t>
            </a:r>
            <a:r>
              <a:rPr lang="en-US" sz="1200" baseline="-25000" dirty="0"/>
              <a:t>c</a:t>
            </a:r>
            <a:r>
              <a:rPr lang="en-US" sz="1200" baseline="30000" dirty="0"/>
              <a:t>2</a:t>
            </a:r>
            <a:r>
              <a:rPr lang="en-US" sz="1200" dirty="0"/>
              <a:t> suppressed</a:t>
            </a:r>
            <a:br>
              <a:rPr lang="en-US" sz="1200" dirty="0"/>
            </a:br>
            <a:r>
              <a:rPr lang="en-US" sz="1200" dirty="0"/>
              <a:t>string breaking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6E0ED61-9475-634E-A7B0-31E2EBDF3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</a:t>
            </a:r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QQbar</a:t>
            </a:r>
            <a:r>
              <a:rPr lang="en-US" dirty="0"/>
              <a:t> V(r) for </a:t>
            </a:r>
            <a:r>
              <a:rPr lang="en-US" dirty="0">
                <a:latin typeface="Symbol" pitchFamily="2" charset="2"/>
              </a:rPr>
              <a:t>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070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Real Part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E633556-86FA-2F4D-ABEF-2360BD7AB3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FE89648-81DE-C64C-BB13-57BD7A03E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70451-D96B-6344-B1F3-B1373BD17CA7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9" name="Picture 8" descr="Screen Shot 2017-05-12 at 12.15.58 AM.png">
            <a:extLst>
              <a:ext uri="{FF2B5EF4-FFF2-40B4-BE49-F238E27FC236}">
                <a16:creationId xmlns:a16="http://schemas.microsoft.com/office/drawing/2014/main" id="{BBADDA9C-663E-9A41-9FFB-D38DE9C0F2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2362200"/>
            <a:ext cx="46482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BB5FD87F-E396-AD4D-9C13-F05C2FFAC308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Very similar shapes</a:t>
            </a:r>
          </a:p>
          <a:p>
            <a:pPr lvl="1"/>
            <a:r>
              <a:rPr lang="en-US" dirty="0"/>
              <a:t>NB: constant vertical offset irrelevant for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B04498-4FAF-474D-83CE-3A061B77C920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51F6F4-508B-324B-8714-980E02322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2438400"/>
            <a:ext cx="4075003" cy="277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809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Asymptotic Analytic </a:t>
            </a:r>
            <a:r>
              <a:rPr lang="en-US" dirty="0" err="1"/>
              <a:t>pQCD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534400" cy="4876800"/>
          </a:xfrm>
        </p:spPr>
        <p:txBody>
          <a:bodyPr>
            <a:normAutofit/>
          </a:bodyPr>
          <a:lstStyle/>
          <a:p>
            <a:r>
              <a:rPr lang="en-US" dirty="0"/>
              <a:t>Jackson: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el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E➞∞</a:t>
            </a:r>
          </a:p>
          <a:p>
            <a:pPr lvl="4"/>
            <a:endParaRPr lang="en-US" dirty="0"/>
          </a:p>
          <a:p>
            <a:r>
              <a:rPr lang="en-US" dirty="0"/>
              <a:t>Elastic E-loss: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-T</a:t>
            </a:r>
            <a:r>
              <a:rPr lang="en-US" baseline="30000" dirty="0"/>
              <a:t>2</a:t>
            </a:r>
            <a:r>
              <a:rPr lang="en-US" dirty="0"/>
              <a:t> log(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/M</a:t>
            </a:r>
            <a:r>
              <a:rPr lang="en-US" baseline="-25000" dirty="0"/>
              <a:t>Q</a:t>
            </a:r>
            <a:r>
              <a:rPr lang="en-US" dirty="0"/>
              <a:t>)</a:t>
            </a:r>
          </a:p>
          <a:p>
            <a:pPr lvl="4"/>
            <a:endParaRPr lang="en-US" dirty="0"/>
          </a:p>
          <a:p>
            <a:r>
              <a:rPr lang="en-US" dirty="0" err="1"/>
              <a:t>Radiative</a:t>
            </a:r>
            <a:r>
              <a:rPr lang="en-US" dirty="0"/>
              <a:t> E-loss, in expected deep LPM regime: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-L T</a:t>
            </a:r>
            <a:r>
              <a:rPr lang="en-US" baseline="30000" dirty="0"/>
              <a:t>3</a:t>
            </a:r>
            <a:r>
              <a:rPr lang="en-US" dirty="0"/>
              <a:t> log(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/M</a:t>
            </a:r>
            <a:r>
              <a:rPr lang="en-US" baseline="-25000" dirty="0"/>
              <a:t>Q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Compare to Bethe-</a:t>
            </a:r>
            <a:r>
              <a:rPr lang="en-US" dirty="0" err="1"/>
              <a:t>Heitler</a:t>
            </a:r>
            <a:r>
              <a:rPr lang="en-US" dirty="0"/>
              <a:t> 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-(T</a:t>
            </a:r>
            <a:r>
              <a:rPr lang="en-US" baseline="30000" dirty="0"/>
              <a:t>3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1B6D7-0740-644E-9BA0-3E014B4B65B8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8138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D042B-18F4-4644-B8FB-728D100F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to </a:t>
            </a:r>
            <a:r>
              <a:rPr lang="en-US" dirty="0" err="1"/>
              <a:t>pQCD</a:t>
            </a:r>
            <a:r>
              <a:rPr lang="en-US" dirty="0"/>
              <a:t>: </a:t>
            </a:r>
            <a:r>
              <a:rPr lang="en-US" dirty="0" err="1"/>
              <a:t>Im</a:t>
            </a:r>
            <a:r>
              <a:rPr lang="en-US" dirty="0"/>
              <a:t> Part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3CE51-79BE-1C41-8046-ED6A508D7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C6BD9-8C8A-3A41-92FB-6D54450B10A1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5E689-D1A7-7141-A529-AE57F67E4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66E48-14D7-664D-9EBC-E2620AC1E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A72B0D84-7D40-1C4E-9526-81C5CA1CB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sz="2600" dirty="0" err="1"/>
              <a:t>AdS</a:t>
            </a:r>
            <a:r>
              <a:rPr lang="en-US" sz="2600" dirty="0"/>
              <a:t>: Albacete et al., PRB78 (2008)</a:t>
            </a:r>
          </a:p>
        </p:txBody>
      </p:sp>
      <p:sp>
        <p:nvSpPr>
          <p:cNvPr id="9" name="Content Placeholder 10">
            <a:extLst>
              <a:ext uri="{FF2B5EF4-FFF2-40B4-BE49-F238E27FC236}">
                <a16:creationId xmlns:a16="http://schemas.microsoft.com/office/drawing/2014/main" id="{AB13E6BE-F31F-2F46-94B3-F2B398B7C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447801"/>
            <a:ext cx="4495800" cy="106680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pQCD</a:t>
            </a:r>
            <a:r>
              <a:rPr lang="en-US" dirty="0"/>
              <a:t>: HTL from </a:t>
            </a:r>
            <a:r>
              <a:rPr lang="en-US" dirty="0" err="1"/>
              <a:t>Margotta</a:t>
            </a:r>
            <a:r>
              <a:rPr lang="en-US" dirty="0"/>
              <a:t> et al., PRD83 (2011) </a:t>
            </a:r>
          </a:p>
        </p:txBody>
      </p:sp>
      <p:pic>
        <p:nvPicPr>
          <p:cNvPr id="10" name="Picture 9" descr="Screen Shot 2017-05-12 at 12.15.58 AM.png">
            <a:extLst>
              <a:ext uri="{FF2B5EF4-FFF2-40B4-BE49-F238E27FC236}">
                <a16:creationId xmlns:a16="http://schemas.microsoft.com/office/drawing/2014/main" id="{242F2FF7-404F-3A4F-A4C8-02AC0BF56E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2288554"/>
            <a:ext cx="4572000" cy="2958816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28FEE04-A83E-3046-9A35-AE1AFD35425B}"/>
              </a:ext>
            </a:extLst>
          </p:cNvPr>
          <p:cNvSpPr txBox="1">
            <a:spLocks/>
          </p:cNvSpPr>
          <p:nvPr/>
        </p:nvSpPr>
        <p:spPr>
          <a:xfrm>
            <a:off x="457200" y="5334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AdS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grows with r</a:t>
            </a:r>
          </a:p>
          <a:p>
            <a:r>
              <a:rPr lang="en-US" dirty="0" err="1"/>
              <a:t>pQCD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(V) asymptotes with 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058EEF-A59F-FA44-914B-A5F68087E3E1}"/>
              </a:ext>
            </a:extLst>
          </p:cNvPr>
          <p:cNvSpPr txBox="1"/>
          <p:nvPr/>
        </p:nvSpPr>
        <p:spPr>
          <a:xfrm>
            <a:off x="3338038" y="50570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8CE5E2A-EA07-4543-90C0-D65C29C44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418" y="2362200"/>
            <a:ext cx="3995247" cy="271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097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A5D8E-6C26-DF4F-AA09-41E774100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pQCD</a:t>
            </a:r>
            <a:r>
              <a:rPr lang="en-US" dirty="0"/>
              <a:t> and </a:t>
            </a:r>
            <a:r>
              <a:rPr lang="en-US" dirty="0" err="1"/>
              <a:t>AdS</a:t>
            </a:r>
            <a:r>
              <a:rPr lang="en-US" dirty="0"/>
              <a:t> Binding Energies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Uncertainty in map from QCD to N = 4 SYM</a:t>
                </a:r>
              </a:p>
              <a:p>
                <a:pPr lvl="1"/>
                <a:r>
                  <a:rPr lang="en-US" dirty="0"/>
                  <a:t>Explore systematics with two reasonable assumptions</a:t>
                </a:r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a</a:t>
                </a:r>
                <a:r>
                  <a:rPr lang="en-US" baseline="-25000" dirty="0"/>
                  <a:t>s</a:t>
                </a:r>
                <a:r>
                  <a:rPr lang="en-US" dirty="0"/>
                  <a:t> = 0.27 (</a:t>
                </a:r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12),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endParaRPr lang="en-US" dirty="0"/>
              </a:p>
              <a:p>
                <a:pPr lvl="2"/>
                <a:r>
                  <a:rPr lang="en-US" dirty="0">
                    <a:latin typeface="Symbol" charset="2"/>
                    <a:cs typeface="Symbol" charset="2"/>
                  </a:rPr>
                  <a:t>l</a:t>
                </a:r>
                <a:r>
                  <a:rPr lang="en-US" dirty="0"/>
                  <a:t> = 5.5, T</a:t>
                </a:r>
                <a:r>
                  <a:rPr lang="en-US" baseline="-25000" dirty="0"/>
                  <a:t>SYM</a:t>
                </a:r>
                <a:r>
                  <a:rPr lang="en-US" dirty="0"/>
                  <a:t> = T</a:t>
                </a:r>
                <a:r>
                  <a:rPr lang="en-US" baseline="-25000" dirty="0"/>
                  <a:t>QCD</a:t>
                </a:r>
                <a:r>
                  <a:rPr lang="en-US" dirty="0"/>
                  <a:t>/3</a:t>
                </a:r>
                <a:r>
                  <a:rPr lang="en-US" baseline="30000" dirty="0"/>
                  <a:t>1/4</a:t>
                </a:r>
              </a:p>
              <a:p>
                <a:r>
                  <a:rPr lang="en-US" dirty="0"/>
                  <a:t>Solid curves: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 from Wick; Dashed curves: Ritz</a:t>
                </a:r>
              </a:p>
              <a:p>
                <a:pPr lvl="1"/>
                <a:r>
                  <a:rPr lang="en-US" dirty="0"/>
                  <a:t>Identical</a:t>
                </a:r>
              </a:p>
              <a:p>
                <a:r>
                  <a:rPr lang="en-US" dirty="0"/>
                  <a:t>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r>
                  <a:rPr lang="en-US" dirty="0"/>
                  <a:t>, </a:t>
                </a:r>
                <a:r>
                  <a:rPr lang="en-US" dirty="0" err="1"/>
                  <a:t>AdS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is unbound: Re(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&gt; 0 for T &gt;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crit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76FB86-E314-DE4C-B8AE-FFE2CD065F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421350"/>
                <a:ext cx="8610600" cy="2018223"/>
              </a:xfrm>
              <a:blipFill>
                <a:blip r:embed="rId2"/>
                <a:stretch>
                  <a:fillRect l="-590" t="-4403" b="-2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90A74-B9B0-834C-82E6-3B780371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D53F5-2CDE-244C-8193-D5ECB8AA2F4C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FB259-A1E0-D747-B382-BF7C29EDD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788F8-1752-D54C-B790-DC5800368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 descr="Screen Shot 2018-02-28 at 1.29.27 AM.png">
            <a:extLst>
              <a:ext uri="{FF2B5EF4-FFF2-40B4-BE49-F238E27FC236}">
                <a16:creationId xmlns:a16="http://schemas.microsoft.com/office/drawing/2014/main" id="{6ADD935C-1A71-3744-B44E-453CD10CFC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914400"/>
            <a:ext cx="9144000" cy="35069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41AD06-F61F-BC4D-A423-E15368F7C239}"/>
              </a:ext>
            </a:extLst>
          </p:cNvPr>
          <p:cNvSpPr txBox="1"/>
          <p:nvPr/>
        </p:nvSpPr>
        <p:spPr>
          <a:xfrm>
            <a:off x="6157438" y="4191000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10931C-FABB-8545-8372-8A4ED28A2CA5}"/>
              </a:ext>
            </a:extLst>
          </p:cNvPr>
          <p:cNvSpPr txBox="1"/>
          <p:nvPr/>
        </p:nvSpPr>
        <p:spPr>
          <a:xfrm>
            <a:off x="7772400" y="1676400"/>
            <a:ext cx="101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hard</a:t>
            </a:r>
            <a:r>
              <a:rPr lang="en-US" dirty="0"/>
              <a:t> = T</a:t>
            </a:r>
          </a:p>
        </p:txBody>
      </p:sp>
    </p:spTree>
    <p:extLst>
      <p:ext uri="{BB962C8B-B14F-4D97-AF65-F5344CB8AC3E}">
        <p14:creationId xmlns:p14="http://schemas.microsoft.com/office/powerpoint/2010/main" val="2353775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Quarkonia</a:t>
            </a:r>
            <a:r>
              <a:rPr lang="en-US" dirty="0"/>
              <a:t> Suppression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AdS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dirty="0"/>
                  <a:t> significantly </a:t>
                </a:r>
                <a:r>
                  <a:rPr lang="en-US" dirty="0" err="1"/>
                  <a:t>oversuppressed</a:t>
                </a:r>
                <a:r>
                  <a:rPr lang="en-US" dirty="0"/>
                  <a:t> </a:t>
                </a:r>
                <a:r>
                  <a:rPr lang="en-US" dirty="0" err="1"/>
                  <a:t>cf</a:t>
                </a:r>
                <a:r>
                  <a:rPr lang="en-US" dirty="0"/>
                  <a:t> data</a:t>
                </a:r>
              </a:p>
              <a:p>
                <a:r>
                  <a:rPr lang="en-US" dirty="0"/>
                  <a:t>Note significant sensitivity to background:</a:t>
                </a:r>
              </a:p>
              <a:p>
                <a:pPr lvl="1"/>
                <a:r>
                  <a:rPr lang="en-US" dirty="0" err="1"/>
                  <a:t>pQCD</a:t>
                </a:r>
                <a:r>
                  <a:rPr lang="en-US" dirty="0"/>
                  <a:t> (KRS </a:t>
                </a:r>
                <a:r>
                  <a:rPr lang="en-US" dirty="0" err="1"/>
                  <a:t>E</a:t>
                </a:r>
                <a:r>
                  <a:rPr lang="en-US" baseline="-25000" dirty="0" err="1"/>
                  <a:t>bind</a:t>
                </a:r>
                <a:r>
                  <a:rPr lang="en-US" dirty="0"/>
                  <a:t>) vs </a:t>
                </a:r>
                <a:r>
                  <a:rPr lang="en-US" dirty="0" err="1"/>
                  <a:t>pQCD</a:t>
                </a:r>
                <a:r>
                  <a:rPr lang="en-US" dirty="0"/>
                  <a:t> (KRS Full)</a:t>
                </a:r>
              </a:p>
              <a:p>
                <a:r>
                  <a:rPr lang="en-US" dirty="0"/>
                  <a:t>More sophisticated background + velocity dependent potential (+ fluctuations)?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4343400"/>
                <a:ext cx="8229600" cy="2049525"/>
              </a:xfrm>
              <a:blipFill>
                <a:blip r:embed="rId2"/>
                <a:stretch>
                  <a:fillRect l="-1079" t="-6173" b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8311A-D004-BF47-8AE8-BDD0C4B2C396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4926AE-1BAB-064C-B05C-6C0A4FCBF59C}"/>
              </a:ext>
            </a:extLst>
          </p:cNvPr>
          <p:cNvGrpSpPr/>
          <p:nvPr/>
        </p:nvGrpSpPr>
        <p:grpSpPr>
          <a:xfrm>
            <a:off x="0" y="1066800"/>
            <a:ext cx="9144000" cy="3200400"/>
            <a:chOff x="0" y="1219200"/>
            <a:chExt cx="9144000" cy="3200400"/>
          </a:xfrm>
        </p:grpSpPr>
        <p:pic>
          <p:nvPicPr>
            <p:cNvPr id="7" name="Picture 6" descr="Screen Shot 2018-02-28 at 1.30.38 AM.png"/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219200"/>
              <a:ext cx="9144000" cy="31242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BDFD25-2A6B-D341-9B54-6CC9C21A732F}"/>
                </a:ext>
              </a:extLst>
            </p:cNvPr>
            <p:cNvSpPr txBox="1"/>
            <p:nvPr/>
          </p:nvSpPr>
          <p:spPr>
            <a:xfrm>
              <a:off x="3276600" y="4142601"/>
              <a:ext cx="30627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 N Barnard and WAH, arXiv:1706.09217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456585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System Challenge Remains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525963"/>
          </a:xfrm>
        </p:spPr>
        <p:txBody>
          <a:bodyPr/>
          <a:lstStyle/>
          <a:p>
            <a:r>
              <a:rPr lang="en-US" dirty="0"/>
              <a:t>Collectivity/hydro in </a:t>
            </a:r>
            <a:r>
              <a:rPr lang="en-US" dirty="0" err="1"/>
              <a:t>pA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19600" cy="4525963"/>
          </a:xfrm>
        </p:spPr>
        <p:txBody>
          <a:bodyPr/>
          <a:lstStyle/>
          <a:p>
            <a:r>
              <a:rPr lang="en-US" dirty="0" err="1"/>
              <a:t>R</a:t>
            </a:r>
            <a:r>
              <a:rPr lang="en-US" baseline="-25000" dirty="0" err="1"/>
              <a:t>pA</a:t>
            </a:r>
            <a:r>
              <a:rPr lang="en-US" dirty="0"/>
              <a:t> &gt; 1 Enhancement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3C1CF-EA08-2A41-8F72-0B695C81D90A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8EA1CE-957B-2846-9A02-E892AAB5313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874" y="2235200"/>
            <a:ext cx="5223347" cy="34036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8E17A03-CFED-C34E-A112-3F69DB857FA0}"/>
              </a:ext>
            </a:extLst>
          </p:cNvPr>
          <p:cNvSpPr txBox="1"/>
          <p:nvPr/>
        </p:nvSpPr>
        <p:spPr>
          <a:xfrm>
            <a:off x="112295" y="5446022"/>
            <a:ext cx="2428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Mäntysaari</a:t>
            </a:r>
            <a:r>
              <a:rPr lang="en-US" sz="1200" dirty="0"/>
              <a:t> et al., PLB772 (2017)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BB9825-9E78-BE47-920D-26547167C8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087" y="2346689"/>
            <a:ext cx="4102100" cy="3225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C4F548E-3849-3448-A715-D00B9958997D}"/>
              </a:ext>
            </a:extLst>
          </p:cNvPr>
          <p:cNvSpPr txBox="1"/>
          <p:nvPr/>
        </p:nvSpPr>
        <p:spPr>
          <a:xfrm>
            <a:off x="6438465" y="5381827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Loizides</a:t>
            </a:r>
            <a:r>
              <a:rPr lang="en-US" sz="1200" dirty="0"/>
              <a:t> QM2019</a:t>
            </a:r>
          </a:p>
        </p:txBody>
      </p:sp>
    </p:spTree>
    <p:extLst>
      <p:ext uri="{BB962C8B-B14F-4D97-AF65-F5344CB8AC3E}">
        <p14:creationId xmlns:p14="http://schemas.microsoft.com/office/powerpoint/2010/main" val="41370182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0B8DF21-9999-994B-A2D6-7785A91A5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v</a:t>
            </a:r>
            <a:r>
              <a:rPr lang="en-US" baseline="-25000" dirty="0"/>
              <a:t>2</a:t>
            </a:r>
            <a:r>
              <a:rPr lang="en-US" dirty="0"/>
              <a:t> and No Suppression!?!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707E72-6D85-A645-AB55-B09D0DA7A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1E457-5401-D14B-BAA6-50EE524DB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4687-A528-2C4C-AFB1-649EF305BA16}" type="datetime1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568BD-7EA4-7E47-AF3F-9C6BA46AA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0BD2F-0B2C-E94C-B4D6-7CCACB0B9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97765E-FCE4-DD42-8027-4679E37830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8324"/>
            <a:ext cx="9144000" cy="36813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12BBE9-D472-044F-BAFA-6E424FA9350A}"/>
              </a:ext>
            </a:extLst>
          </p:cNvPr>
          <p:cNvSpPr txBox="1"/>
          <p:nvPr/>
        </p:nvSpPr>
        <p:spPr>
          <a:xfrm>
            <a:off x="4114800" y="5351900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Loizides</a:t>
            </a:r>
            <a:r>
              <a:rPr lang="en-US" sz="1200" dirty="0"/>
              <a:t> QM2019</a:t>
            </a:r>
          </a:p>
        </p:txBody>
      </p:sp>
    </p:spTree>
    <p:extLst>
      <p:ext uri="{BB962C8B-B14F-4D97-AF65-F5344CB8AC3E}">
        <p14:creationId xmlns:p14="http://schemas.microsoft.com/office/powerpoint/2010/main" val="7500040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9-24 at 1.25.5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2369136"/>
            <a:ext cx="6705600" cy="1212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Amplitude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Symbol" charset="2"/>
              </a:rPr>
              <a:t>Assuming </a:t>
            </a:r>
            <a:r>
              <a:rPr lang="en-US" dirty="0" err="1">
                <a:latin typeface="Symbol" charset="2"/>
                <a:cs typeface="Symbol" charset="2"/>
              </a:rPr>
              <a:t>t</a:t>
            </a:r>
            <a:r>
              <a:rPr lang="en-US" baseline="-25000" dirty="0" err="1"/>
              <a:t>form</a:t>
            </a:r>
            <a:r>
              <a:rPr lang="en-US" dirty="0"/>
              <a:t> &gt;&gt; 1/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baseline="-25000" dirty="0" err="1"/>
              <a:t>Debye</a:t>
            </a:r>
            <a:r>
              <a:rPr lang="en-US" dirty="0"/>
              <a:t>,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          =&gt;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                =&gt;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3416-4743-8343-9212-231EB37F04B8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 descr="Screen Shot 2015-09-23 at 8.55.23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2362200"/>
            <a:ext cx="1810090" cy="1295400"/>
          </a:xfrm>
          <a:prstGeom prst="rect">
            <a:avLst/>
          </a:prstGeom>
        </p:spPr>
      </p:pic>
      <p:pic>
        <p:nvPicPr>
          <p:cNvPr id="9" name="Picture 8" descr="Screen Shot 2015-09-24 at 1.27.00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962400"/>
            <a:ext cx="5892800" cy="2312581"/>
          </a:xfrm>
          <a:prstGeom prst="rect">
            <a:avLst/>
          </a:prstGeom>
        </p:spPr>
      </p:pic>
      <p:pic>
        <p:nvPicPr>
          <p:cNvPr id="10" name="Picture 9" descr="Screen Shot 2015-09-23 at 8.56.33 PM.png"/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95800"/>
            <a:ext cx="2087217" cy="13716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275205" y="2954390"/>
            <a:ext cx="2819400" cy="2660894"/>
            <a:chOff x="5275205" y="2954390"/>
            <a:chExt cx="2819400" cy="2660894"/>
          </a:xfrm>
        </p:grpSpPr>
        <p:sp>
          <p:nvSpPr>
            <p:cNvPr id="13" name="Oval 12"/>
            <p:cNvSpPr/>
            <p:nvPr/>
          </p:nvSpPr>
          <p:spPr bwMode="auto">
            <a:xfrm>
              <a:off x="5363164" y="2954390"/>
              <a:ext cx="1447800" cy="62701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5275205" y="4929484"/>
              <a:ext cx="2819400" cy="685800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2928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/>
              <a:t>Enormous simplification from standard</a:t>
            </a:r>
          </a:p>
          <a:p>
            <a:pPr lvl="1"/>
            <a:r>
              <a:rPr lang="en-US" dirty="0"/>
              <a:t>Long formation time approximation:</a:t>
            </a:r>
            <a:br>
              <a:rPr lang="en-US" sz="800" dirty="0"/>
            </a:br>
            <a:r>
              <a:rPr lang="en-US" sz="800" dirty="0"/>
              <a:t> </a:t>
            </a:r>
          </a:p>
          <a:p>
            <a:pPr marL="457200" lvl="1" indent="0">
              <a:buNone/>
            </a:pPr>
            <a:r>
              <a:rPr lang="en-US" sz="3600" dirty="0"/>
              <a:t>       1/</a:t>
            </a:r>
            <a:r>
              <a:rPr lang="en-US" sz="3600" dirty="0" err="1">
                <a:latin typeface="Symbol" charset="2"/>
                <a:cs typeface="Symbol" charset="2"/>
              </a:rPr>
              <a:t>m</a:t>
            </a:r>
            <a:r>
              <a:rPr lang="en-US" sz="3600" baseline="-25000" dirty="0" err="1">
                <a:cs typeface="Symbol" charset="2"/>
              </a:rPr>
              <a:t>Debye</a:t>
            </a:r>
            <a:r>
              <a:rPr lang="en-US" sz="3600" dirty="0"/>
              <a:t> &lt;&lt; </a:t>
            </a:r>
            <a:r>
              <a:rPr lang="en-US" sz="3600" dirty="0" err="1">
                <a:latin typeface="Symbol" charset="2"/>
                <a:cs typeface="Symbol" charset="2"/>
              </a:rPr>
              <a:t>t</a:t>
            </a:r>
            <a:r>
              <a:rPr lang="en-US" sz="3600" baseline="-25000" dirty="0" err="1"/>
              <a:t>form</a:t>
            </a:r>
            <a:r>
              <a:rPr lang="en-US" sz="3600" dirty="0"/>
              <a:t> ~ </a:t>
            </a:r>
            <a:r>
              <a:rPr lang="en-US" sz="3600" dirty="0" err="1"/>
              <a:t>xE</a:t>
            </a:r>
            <a:r>
              <a:rPr lang="en-US" sz="3600" dirty="0"/>
              <a:t>/(</a:t>
            </a:r>
            <a:r>
              <a:rPr lang="en-US" sz="3600" dirty="0" err="1"/>
              <a:t>k</a:t>
            </a:r>
            <a:r>
              <a:rPr lang="en-US" sz="3600" baseline="-25000" dirty="0" err="1"/>
              <a:t>perp</a:t>
            </a:r>
            <a:r>
              <a:rPr lang="en-US" sz="3600" dirty="0"/>
              <a:t>)</a:t>
            </a:r>
            <a:r>
              <a:rPr lang="en-US" sz="3600" baseline="30000" dirty="0"/>
              <a:t>2</a:t>
            </a:r>
            <a:endParaRPr lang="en-US" sz="800" dirty="0"/>
          </a:p>
          <a:p>
            <a:pPr marL="457200" lvl="1" indent="0">
              <a:buNone/>
            </a:pPr>
            <a:endParaRPr lang="en-US" sz="800" dirty="0"/>
          </a:p>
          <a:p>
            <a:r>
              <a:rPr lang="en-US" dirty="0"/>
              <a:t>Then only 2 diagrams receive non-zero </a:t>
            </a:r>
            <a:br>
              <a:rPr lang="en-US" dirty="0"/>
            </a:br>
            <a:r>
              <a:rPr lang="en-US" dirty="0"/>
              <a:t>1/L (all others suppressed):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5291-20D1-3940-AF41-D98354E433ED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6" descr="Screen Shot 2015-09-23 at 8.56.33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672" y="4419600"/>
            <a:ext cx="2983328" cy="1960473"/>
          </a:xfrm>
          <a:prstGeom prst="rect">
            <a:avLst/>
          </a:prstGeom>
        </p:spPr>
      </p:pic>
      <p:pic>
        <p:nvPicPr>
          <p:cNvPr id="8" name="Picture 7" descr="Screen Shot 2015-09-23 at 8.55.23 P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4368800"/>
            <a:ext cx="2839357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715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78EAC69-8F03-F742-9B83-D91F2949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Seek Direct Probes of QGP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A929C7-27A6-854E-BA26-E2435108C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41437"/>
            <a:ext cx="4038600" cy="4525963"/>
          </a:xfrm>
        </p:spPr>
        <p:txBody>
          <a:bodyPr/>
          <a:lstStyle/>
          <a:p>
            <a:r>
              <a:rPr lang="en-US" dirty="0"/>
              <a:t>Energy Loss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C540DA2-A7DD-8B45-BCA1-9C3D70B051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41437"/>
            <a:ext cx="4038600" cy="4525963"/>
          </a:xfrm>
        </p:spPr>
        <p:txBody>
          <a:bodyPr/>
          <a:lstStyle/>
          <a:p>
            <a:r>
              <a:rPr lang="en-US" dirty="0" err="1"/>
              <a:t>Quarkonia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1BF0D-E38A-0143-A087-774F837A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BC15F-DFA8-3245-8206-196242552CB7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DD06D-F268-E14B-9CB6-951D03357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8C8AF-9805-9949-915C-D93919DBC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47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404DC2B-0083-694A-90F8-BE6A86602CB6}"/>
              </a:ext>
            </a:extLst>
          </p:cNvPr>
          <p:cNvGrpSpPr/>
          <p:nvPr/>
        </p:nvGrpSpPr>
        <p:grpSpPr>
          <a:xfrm>
            <a:off x="76200" y="2286000"/>
            <a:ext cx="5105400" cy="3867329"/>
            <a:chOff x="4419600" y="2667000"/>
            <a:chExt cx="5105400" cy="3867329"/>
          </a:xfrm>
        </p:grpSpPr>
        <p:grpSp>
          <p:nvGrpSpPr>
            <p:cNvPr id="18" name="Group 15">
              <a:extLst>
                <a:ext uri="{FF2B5EF4-FFF2-40B4-BE49-F238E27FC236}">
                  <a16:creationId xmlns:a16="http://schemas.microsoft.com/office/drawing/2014/main" id="{0A2A772B-519D-6447-99AC-3FF8445DD5DB}"/>
                </a:ext>
              </a:extLst>
            </p:cNvPr>
            <p:cNvGrpSpPr/>
            <p:nvPr/>
          </p:nvGrpSpPr>
          <p:grpSpPr>
            <a:xfrm>
              <a:off x="4572000" y="3200399"/>
              <a:ext cx="2843196" cy="2895601"/>
              <a:chOff x="6324601" y="3352800"/>
              <a:chExt cx="2843196" cy="2895601"/>
            </a:xfrm>
          </p:grpSpPr>
          <p:grpSp>
            <p:nvGrpSpPr>
              <p:cNvPr id="21" name="Group 3">
                <a:extLst>
                  <a:ext uri="{FF2B5EF4-FFF2-40B4-BE49-F238E27FC236}">
                    <a16:creationId xmlns:a16="http://schemas.microsoft.com/office/drawing/2014/main" id="{A8EB9B99-D399-4F4E-BED8-6F5652EF77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24601" y="3352800"/>
                <a:ext cx="2749551" cy="2895601"/>
                <a:chOff x="336" y="768"/>
                <a:chExt cx="2147" cy="2208"/>
              </a:xfrm>
            </p:grpSpPr>
            <p:pic>
              <p:nvPicPr>
                <p:cNvPr id="23" name="Picture 4">
                  <a:extLst>
                    <a:ext uri="{FF2B5EF4-FFF2-40B4-BE49-F238E27FC236}">
                      <a16:creationId xmlns:a16="http://schemas.microsoft.com/office/drawing/2014/main" id="{7539A15D-D7D5-6B44-900E-645311E6EA2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36" y="912"/>
                  <a:ext cx="1894" cy="2064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Line 5">
                  <a:extLst>
                    <a:ext uri="{FF2B5EF4-FFF2-40B4-BE49-F238E27FC236}">
                      <a16:creationId xmlns:a16="http://schemas.microsoft.com/office/drawing/2014/main" id="{BCEEE4C1-D3E3-4646-A0B4-1E42AB501B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12" y="768"/>
                  <a:ext cx="0" cy="12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stealth" w="lg" len="lg"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" name="Line 6">
                  <a:extLst>
                    <a:ext uri="{FF2B5EF4-FFF2-40B4-BE49-F238E27FC236}">
                      <a16:creationId xmlns:a16="http://schemas.microsoft.com/office/drawing/2014/main" id="{7C0471FE-AD84-9F46-B354-EF863079FF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12" y="2064"/>
                  <a:ext cx="9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Line 7">
                  <a:extLst>
                    <a:ext uri="{FF2B5EF4-FFF2-40B4-BE49-F238E27FC236}">
                      <a16:creationId xmlns:a16="http://schemas.microsoft.com/office/drawing/2014/main" id="{301B7CA2-EB5C-624D-9447-89E9C18B5A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12" y="2064"/>
                  <a:ext cx="1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8">
                  <a:extLst>
                    <a:ext uri="{FF2B5EF4-FFF2-40B4-BE49-F238E27FC236}">
                      <a16:creationId xmlns:a16="http://schemas.microsoft.com/office/drawing/2014/main" id="{099977D9-F440-F340-9F1C-4EC7409FF7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12" y="2064"/>
                  <a:ext cx="139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stealth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" name="Text Box 9">
                  <a:extLst>
                    <a:ext uri="{FF2B5EF4-FFF2-40B4-BE49-F238E27FC236}">
                      <a16:creationId xmlns:a16="http://schemas.microsoft.com/office/drawing/2014/main" id="{1E3C4BDD-F959-6044-BD4D-0A8BBA64EA2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50" y="919"/>
                  <a:ext cx="333" cy="3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000" i="1">
                      <a:latin typeface="Arial" charset="0"/>
                    </a:rPr>
                    <a:t>p</a:t>
                  </a:r>
                  <a:r>
                    <a:rPr lang="en-US" sz="2000" i="1" baseline="-25000">
                      <a:latin typeface="Arial" charset="0"/>
                    </a:rPr>
                    <a:t>T</a:t>
                  </a:r>
                </a:p>
              </p:txBody>
            </p:sp>
            <p:sp>
              <p:nvSpPr>
                <p:cNvPr id="29" name="Freeform 10">
                  <a:extLst>
                    <a:ext uri="{FF2B5EF4-FFF2-40B4-BE49-F238E27FC236}">
                      <a16:creationId xmlns:a16="http://schemas.microsoft.com/office/drawing/2014/main" id="{ABB3622E-8DF8-A143-A4EA-64462F8BF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8" y="1872"/>
                  <a:ext cx="64" cy="192"/>
                </a:xfrm>
                <a:custGeom>
                  <a:avLst/>
                  <a:gdLst/>
                  <a:ahLst/>
                  <a:cxnLst>
                    <a:cxn ang="0">
                      <a:pos x="48" y="19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4" h="192">
                      <a:moveTo>
                        <a:pt x="48" y="192"/>
                      </a:moveTo>
                      <a:cubicBezTo>
                        <a:pt x="56" y="132"/>
                        <a:pt x="64" y="72"/>
                        <a:pt x="0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Text Box 11">
                  <a:extLst>
                    <a:ext uri="{FF2B5EF4-FFF2-40B4-BE49-F238E27FC236}">
                      <a16:creationId xmlns:a16="http://schemas.microsoft.com/office/drawing/2014/main" id="{72AB026E-A990-554C-945C-B606D528F3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298" y="1738"/>
                  <a:ext cx="268" cy="3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2400" i="1" dirty="0">
                      <a:latin typeface="Symbol" pitchFamily="18" charset="2"/>
                    </a:rPr>
                    <a:t>f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69E49D-84EA-434C-9B72-E3381A71AD23}"/>
                  </a:ext>
                </a:extLst>
              </p:cNvPr>
              <p:cNvSpPr txBox="1"/>
              <p:nvPr/>
            </p:nvSpPr>
            <p:spPr>
              <a:xfrm>
                <a:off x="8508642" y="4462046"/>
                <a:ext cx="6591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09840A"/>
                    </a:solidFill>
                  </a:rPr>
                  <a:t>, </a:t>
                </a:r>
                <a:r>
                  <a:rPr lang="en-US" sz="1600" b="1" dirty="0">
                    <a:solidFill>
                      <a:srgbClr val="09840A"/>
                    </a:solidFill>
                    <a:latin typeface="Symbol" pitchFamily="18" charset="2"/>
                  </a:rPr>
                  <a:t>g</a:t>
                </a:r>
                <a:r>
                  <a:rPr lang="en-US" sz="1600" b="1" dirty="0">
                    <a:solidFill>
                      <a:srgbClr val="09840A"/>
                    </a:solidFill>
                  </a:rPr>
                  <a:t>, </a:t>
                </a:r>
                <a:r>
                  <a:rPr lang="en-US" sz="1600" b="1" i="1" dirty="0">
                    <a:solidFill>
                      <a:srgbClr val="09840A"/>
                    </a:solidFill>
                  </a:rPr>
                  <a:t>e</a:t>
                </a:r>
                <a:r>
                  <a:rPr lang="en-US" sz="1600" b="1" baseline="30000" dirty="0">
                    <a:solidFill>
                      <a:srgbClr val="09840A"/>
                    </a:solidFill>
                  </a:rPr>
                  <a:t>-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E1D0CB3-DDF3-1A41-A9C3-ED18519A2CD9}"/>
                </a:ext>
              </a:extLst>
            </p:cNvPr>
            <p:cNvSpPr txBox="1"/>
            <p:nvPr/>
          </p:nvSpPr>
          <p:spPr>
            <a:xfrm>
              <a:off x="6019800" y="5334000"/>
              <a:ext cx="3505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Invert attenuation pattern =&gt; measure medium properties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A6A0DD4-F623-6C43-80B0-21D8A4CC0E45}"/>
                </a:ext>
              </a:extLst>
            </p:cNvPr>
            <p:cNvSpPr txBox="1"/>
            <p:nvPr/>
          </p:nvSpPr>
          <p:spPr>
            <a:xfrm>
              <a:off x="4419600" y="2667000"/>
              <a:ext cx="4624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Tomography in high energy nuclear physics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7BEB0F3-27D9-E84A-B32B-9EED87B7764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2081974"/>
            <a:ext cx="2002719" cy="17441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F60CB2-F1D3-A44E-AF80-637BA95F748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820" y="4110787"/>
            <a:ext cx="2023633" cy="17441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ADE0BF-C1D5-794F-B4BB-C197F2228CE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3853" y="4110787"/>
            <a:ext cx="2047941" cy="174412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EB697BF-3D3A-2046-A987-FAE0D58012AE}"/>
              </a:ext>
            </a:extLst>
          </p:cNvPr>
          <p:cNvSpPr txBox="1"/>
          <p:nvPr/>
        </p:nvSpPr>
        <p:spPr>
          <a:xfrm>
            <a:off x="5315135" y="5971401"/>
            <a:ext cx="3066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 </a:t>
            </a:r>
            <a:r>
              <a:rPr lang="en-US" sz="1200" dirty="0" err="1"/>
              <a:t>Arnaldi</a:t>
            </a:r>
            <a:r>
              <a:rPr lang="en-US" sz="1200" dirty="0"/>
              <a:t>, EPJ Web Conf. 7, 02004 (2010)</a:t>
            </a:r>
          </a:p>
        </p:txBody>
      </p:sp>
    </p:spTree>
    <p:extLst>
      <p:ext uri="{BB962C8B-B14F-4D97-AF65-F5344CB8AC3E}">
        <p14:creationId xmlns:p14="http://schemas.microsoft.com/office/powerpoint/2010/main" val="1205254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pQCD</a:t>
            </a:r>
            <a:r>
              <a:rPr lang="en-US" dirty="0"/>
              <a:t> </a:t>
            </a:r>
            <a:r>
              <a:rPr lang="en-US" dirty="0" err="1"/>
              <a:t>Rad</a:t>
            </a:r>
            <a:r>
              <a:rPr lang="en-US" dirty="0"/>
              <a:t>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Bremsstrahlung</a:t>
            </a:r>
            <a:r>
              <a:rPr lang="en-US" dirty="0"/>
              <a:t> Radiation</a:t>
            </a:r>
          </a:p>
          <a:p>
            <a:pPr lvl="1"/>
            <a:r>
              <a:rPr lang="en-US" dirty="0"/>
              <a:t>Weakly-coupled plasma</a:t>
            </a:r>
          </a:p>
          <a:p>
            <a:pPr lvl="2"/>
            <a:r>
              <a:rPr lang="en-US" dirty="0"/>
              <a:t>Medium organizes into Debye-screened centers</a:t>
            </a:r>
          </a:p>
          <a:p>
            <a:pPr lvl="1"/>
            <a:r>
              <a:rPr lang="en-US" dirty="0"/>
              <a:t>T ~ 250 MeV, g(2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dirty="0"/>
              <a:t>T) ~ 2</a:t>
            </a:r>
          </a:p>
          <a:p>
            <a:pPr lvl="2"/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~ </a:t>
            </a:r>
            <a:r>
              <a:rPr lang="en-US" dirty="0" err="1"/>
              <a:t>gT</a:t>
            </a:r>
            <a:r>
              <a:rPr lang="en-US" dirty="0"/>
              <a:t> ~ 0.5 </a:t>
            </a:r>
            <a:r>
              <a:rPr lang="en-US" dirty="0" err="1"/>
              <a:t>GeV</a:t>
            </a:r>
            <a:endParaRPr lang="en-US" dirty="0"/>
          </a:p>
          <a:p>
            <a:pPr lvl="2"/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mfp</a:t>
            </a:r>
            <a:r>
              <a:rPr lang="en-US" dirty="0"/>
              <a:t> ~ 1/g</a:t>
            </a:r>
            <a:r>
              <a:rPr lang="en-US" baseline="30000" dirty="0"/>
              <a:t>2</a:t>
            </a:r>
            <a:r>
              <a:rPr lang="en-US" dirty="0"/>
              <a:t>T ~ 1 fm</a:t>
            </a:r>
          </a:p>
          <a:p>
            <a:pPr lvl="2"/>
            <a:r>
              <a:rPr lang="en-US" dirty="0" err="1"/>
              <a:t>R</a:t>
            </a:r>
            <a:r>
              <a:rPr lang="en-US" baseline="-25000" dirty="0" err="1"/>
              <a:t>Au</a:t>
            </a:r>
            <a:r>
              <a:rPr lang="en-US" baseline="-25000" dirty="0"/>
              <a:t> </a:t>
            </a:r>
            <a:r>
              <a:rPr lang="en-US" dirty="0"/>
              <a:t> ~ 6 fm</a:t>
            </a:r>
          </a:p>
          <a:p>
            <a:pPr lvl="1"/>
            <a:r>
              <a:rPr lang="en-US" dirty="0"/>
              <a:t>1/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&lt;&lt; </a:t>
            </a:r>
            <a:r>
              <a:rPr lang="en-US" dirty="0" err="1">
                <a:latin typeface="Symbol" pitchFamily="18" charset="2"/>
              </a:rPr>
              <a:t>l</a:t>
            </a:r>
            <a:r>
              <a:rPr lang="en-US" baseline="-25000" dirty="0" err="1"/>
              <a:t>mfp</a:t>
            </a:r>
            <a:r>
              <a:rPr lang="en-US" dirty="0"/>
              <a:t> &lt;&lt;</a:t>
            </a:r>
            <a:r>
              <a:rPr lang="en-US" dirty="0" err="1">
                <a:latin typeface="Symbol" charset="2"/>
                <a:cs typeface="Symbol" charset="2"/>
              </a:rPr>
              <a:t>t</a:t>
            </a:r>
            <a:r>
              <a:rPr lang="en-US" baseline="-25000" dirty="0" err="1"/>
              <a:t>form</a:t>
            </a:r>
            <a:r>
              <a:rPr lang="en-US" dirty="0"/>
              <a:t>&lt;&lt; L</a:t>
            </a:r>
          </a:p>
          <a:p>
            <a:pPr lvl="2"/>
            <a:r>
              <a:rPr lang="en-US" dirty="0" err="1"/>
              <a:t>mult</a:t>
            </a:r>
            <a:r>
              <a:rPr lang="en-US" dirty="0"/>
              <a:t>. </a:t>
            </a:r>
            <a:r>
              <a:rPr lang="en-US" dirty="0" err="1"/>
              <a:t>coh</a:t>
            </a:r>
            <a:r>
              <a:rPr lang="en-US" dirty="0"/>
              <a:t>. </a:t>
            </a:r>
            <a:r>
              <a:rPr lang="en-US" dirty="0" err="1"/>
              <a:t>em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1A9F2-AF34-8D42-A963-D20AE76C137A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24400" y="5332926"/>
            <a:ext cx="403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solidFill>
                  <a:srgbClr val="005400"/>
                </a:solidFill>
              </a:rPr>
              <a:t>Bethe-</a:t>
            </a:r>
            <a:r>
              <a:rPr lang="en-US" sz="2800" dirty="0" err="1">
                <a:solidFill>
                  <a:srgbClr val="005400"/>
                </a:solidFill>
              </a:rPr>
              <a:t>Heitler</a:t>
            </a:r>
            <a:endParaRPr lang="en-US" sz="28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dp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/</a:t>
            </a:r>
            <a:r>
              <a:rPr lang="en-US" sz="2400" dirty="0" err="1">
                <a:solidFill>
                  <a:srgbClr val="4D4D4D"/>
                </a:solidFill>
              </a:rPr>
              <a:t>dt</a:t>
            </a:r>
            <a:r>
              <a:rPr lang="en-US" sz="2400" dirty="0">
                <a:solidFill>
                  <a:srgbClr val="4D4D4D"/>
                </a:solidFill>
              </a:rPr>
              <a:t> ~ -(T</a:t>
            </a:r>
            <a:r>
              <a:rPr lang="en-US" sz="2400" baseline="30000" dirty="0">
                <a:solidFill>
                  <a:srgbClr val="4D4D4D"/>
                </a:solidFill>
              </a:rPr>
              <a:t>3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q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 err="1">
                <a:solidFill>
                  <a:srgbClr val="4D4D4D"/>
                </a:solidFill>
              </a:rPr>
              <a:t>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endParaRPr lang="en-US" sz="2400" dirty="0">
              <a:solidFill>
                <a:srgbClr val="4D4D4D"/>
              </a:solidFill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304800" y="5282484"/>
            <a:ext cx="5334000" cy="1283595"/>
            <a:chOff x="4419600" y="5193405"/>
            <a:chExt cx="5334000" cy="1283595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4419600" y="5257800"/>
              <a:ext cx="5334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742950" lvl="1" indent="-285750">
                <a:spcBef>
                  <a:spcPct val="20000"/>
                </a:spcBef>
                <a:buFontTx/>
                <a:buChar char="–"/>
              </a:pPr>
              <a:r>
                <a:rPr lang="en-US" sz="2800" dirty="0">
                  <a:solidFill>
                    <a:srgbClr val="005400"/>
                  </a:solidFill>
                </a:rPr>
                <a:t>LPM</a:t>
              </a:r>
            </a:p>
            <a:p>
              <a:pPr marL="1143000" lvl="2" indent="-228600">
                <a:spcBef>
                  <a:spcPct val="20000"/>
                </a:spcBef>
              </a:pPr>
              <a:r>
                <a:rPr lang="en-US" sz="2400" dirty="0" err="1">
                  <a:solidFill>
                    <a:srgbClr val="4D4D4D"/>
                  </a:solidFill>
                </a:rPr>
                <a:t>dp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dt</a:t>
              </a:r>
              <a:r>
                <a:rPr lang="en-US" sz="2400" dirty="0">
                  <a:solidFill>
                    <a:srgbClr val="4D4D4D"/>
                  </a:solidFill>
                </a:rPr>
                <a:t> ~ -LT</a:t>
              </a:r>
              <a:r>
                <a:rPr lang="en-US" sz="2400" baseline="30000" dirty="0">
                  <a:solidFill>
                    <a:srgbClr val="4D4D4D"/>
                  </a:solidFill>
                </a:rPr>
                <a:t>3</a:t>
              </a:r>
              <a:r>
                <a:rPr lang="en-US" sz="2400" dirty="0">
                  <a:solidFill>
                    <a:srgbClr val="4D4D4D"/>
                  </a:solidFill>
                </a:rPr>
                <a:t> log(</a:t>
              </a:r>
              <a:r>
                <a:rPr lang="en-US" sz="2400" dirty="0" err="1">
                  <a:solidFill>
                    <a:srgbClr val="4D4D4D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M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q</a:t>
              </a:r>
              <a:r>
                <a:rPr lang="en-US" sz="2400" dirty="0">
                  <a:solidFill>
                    <a:srgbClr val="4D4D4D"/>
                  </a:solidFill>
                </a:rPr>
                <a:t>)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800600" y="5193405"/>
              <a:ext cx="3962400" cy="1143000"/>
            </a:xfrm>
            <a:prstGeom prst="rect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4953000" y="2971800"/>
            <a:ext cx="4102414" cy="1752600"/>
            <a:chOff x="1066800" y="1905000"/>
            <a:chExt cx="4102414" cy="17526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1905000"/>
              <a:ext cx="4038600" cy="1372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2057400" y="3380601"/>
              <a:ext cx="3111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Gyulassy</a:t>
              </a:r>
              <a:r>
                <a:rPr lang="en-US" sz="1200" dirty="0"/>
                <a:t>, </a:t>
              </a:r>
              <a:r>
                <a:rPr lang="en-US" sz="1200" dirty="0" err="1"/>
                <a:t>Levai</a:t>
              </a:r>
              <a:r>
                <a:rPr lang="en-US" sz="1200" dirty="0"/>
                <a:t>, and </a:t>
              </a:r>
              <a:r>
                <a:rPr lang="en-US" sz="1200" dirty="0" err="1"/>
                <a:t>Vitev</a:t>
              </a:r>
              <a:r>
                <a:rPr lang="en-US" sz="1200" dirty="0"/>
                <a:t>, NPB571 (2000)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46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9AA5-A096-A44D-BADB-838F583D3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Coupling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D46FA-D1A8-474A-A0B2-0B33BBFAD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08050"/>
            <a:ext cx="8229600" cy="925550"/>
          </a:xfrm>
        </p:spPr>
        <p:txBody>
          <a:bodyPr>
            <a:normAutofit/>
          </a:bodyPr>
          <a:lstStyle/>
          <a:p>
            <a:r>
              <a:rPr lang="en-US" sz="2500" dirty="0"/>
              <a:t>Compare to </a:t>
            </a:r>
            <a:r>
              <a:rPr lang="en-US" sz="2500" dirty="0" err="1"/>
              <a:t>Krouppa</a:t>
            </a:r>
            <a:r>
              <a:rPr lang="en-US" sz="2500" dirty="0"/>
              <a:t> et al. PRC92 (2015)</a:t>
            </a:r>
          </a:p>
          <a:p>
            <a:pPr lvl="1"/>
            <a:r>
              <a:rPr lang="en-US" sz="2200" dirty="0"/>
              <a:t>Consistency check on method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BB70E-6378-874F-BEA6-7E250F2BB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905CA-3027-0640-BE89-AAB78ECB7671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88EA7-D66A-2B4E-BF08-512E8FF0D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A259F-AC72-9748-9D47-949BA2276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F48DC9-3A5F-AC45-9A99-911077796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2161888"/>
            <a:ext cx="4026067" cy="396567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84F37D0-3FDE-C642-A7CE-A954197B4002}"/>
              </a:ext>
            </a:extLst>
          </p:cNvPr>
          <p:cNvSpPr txBox="1">
            <a:spLocks/>
          </p:cNvSpPr>
          <p:nvPr/>
        </p:nvSpPr>
        <p:spPr>
          <a:xfrm>
            <a:off x="152400" y="2146611"/>
            <a:ext cx="4648200" cy="46114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Using </a:t>
            </a:r>
            <a:r>
              <a:rPr lang="en-US" dirty="0" err="1"/>
              <a:t>Krouppa</a:t>
            </a:r>
            <a:r>
              <a:rPr lang="en-US" dirty="0"/>
              <a:t> et al. potential V(r), we find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using Wick method (thick solid)</a:t>
            </a:r>
          </a:p>
          <a:p>
            <a:pPr lvl="1"/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using Ritz method (dashed)</a:t>
            </a:r>
          </a:p>
          <a:p>
            <a:pPr lvl="1"/>
            <a:r>
              <a:rPr lang="en-US" dirty="0"/>
              <a:t>Two methods yield identical results</a:t>
            </a:r>
          </a:p>
          <a:p>
            <a:r>
              <a:rPr lang="en-US" dirty="0"/>
              <a:t>Cf. </a:t>
            </a:r>
            <a:r>
              <a:rPr lang="en-US" dirty="0" err="1"/>
              <a:t>Krouppa</a:t>
            </a:r>
            <a:r>
              <a:rPr lang="en-US" dirty="0"/>
              <a:t> et al.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(thin solid)</a:t>
            </a:r>
          </a:p>
          <a:p>
            <a:pPr lvl="1"/>
            <a:r>
              <a:rPr lang="en-US" dirty="0"/>
              <a:t>Modest differences in absolute values, although large relative difference in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54DE7E-3E56-F146-8D08-8DFE27AAD7FB}"/>
              </a:ext>
            </a:extLst>
          </p:cNvPr>
          <p:cNvSpPr txBox="1"/>
          <p:nvPr/>
        </p:nvSpPr>
        <p:spPr>
          <a:xfrm>
            <a:off x="5638800" y="6155852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</p:spTree>
    <p:extLst>
      <p:ext uri="{BB962C8B-B14F-4D97-AF65-F5344CB8AC3E}">
        <p14:creationId xmlns:p14="http://schemas.microsoft.com/office/powerpoint/2010/main" val="399253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WHDG Successes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r>
              <a:rPr lang="en-US" dirty="0"/>
              <a:t>Rad + El, realistic </a:t>
            </a:r>
            <a:r>
              <a:rPr lang="en-US" dirty="0" err="1"/>
              <a:t>geom</a:t>
            </a:r>
            <a:r>
              <a:rPr lang="en-US" dirty="0"/>
              <a:t> AA; 540+ citations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840B-DA9B-A245-B5A1-711906BE07CE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866196"/>
            <a:ext cx="3485606" cy="220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56686"/>
            <a:ext cx="3124200" cy="207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9958" y="1676400"/>
            <a:ext cx="321784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BRAA.png"/>
          <p:cNvPicPr>
            <a:picLocks noChangeAspect="1"/>
          </p:cNvPicPr>
          <p:nvPr/>
        </p:nvPicPr>
        <p:blipFill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3886200"/>
            <a:ext cx="3124200" cy="22412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676400"/>
            <a:ext cx="2590800" cy="44987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6172200"/>
            <a:ext cx="1844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PHENIX </a:t>
            </a:r>
            <a:r>
              <a:rPr lang="hu-HU" sz="1200" dirty="0"/>
              <a:t>PRL105 (2010)</a:t>
            </a:r>
            <a:endParaRPr lang="en-US" sz="1200" dirty="0" err="1"/>
          </a:p>
        </p:txBody>
      </p:sp>
      <p:sp>
        <p:nvSpPr>
          <p:cNvPr id="13" name="TextBox 12"/>
          <p:cNvSpPr txBox="1"/>
          <p:nvPr/>
        </p:nvSpPr>
        <p:spPr>
          <a:xfrm>
            <a:off x="1600200" y="1905000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RHIC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58983" y="1752600"/>
            <a:ext cx="9326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  <a:p>
            <a:r>
              <a:rPr lang="en-US" sz="1400" dirty="0"/>
              <a:t>ALICE D</a:t>
            </a:r>
            <a:endParaRPr lang="en-US" sz="1400" baseline="-25000" dirty="0"/>
          </a:p>
          <a:p>
            <a:r>
              <a:rPr lang="en-US" sz="1400" dirty="0"/>
              <a:t>WHDG D</a:t>
            </a:r>
            <a:endParaRPr lang="en-US" sz="1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71800" y="1714381"/>
            <a:ext cx="12680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/>
              <a:t>±</a:t>
            </a:r>
            <a:r>
              <a:rPr lang="en-US" sz="1400" dirty="0"/>
              <a:t> 0-5%</a:t>
            </a:r>
          </a:p>
          <a:p>
            <a:r>
              <a:rPr lang="en-US" sz="1400" dirty="0"/>
              <a:t>WHDG </a:t>
            </a:r>
            <a:r>
              <a:rPr lang="en-US" sz="1400" dirty="0">
                <a:latin typeface="Symbol" charset="2"/>
                <a:cs typeface="Symbol" charset="2"/>
              </a:rPr>
              <a:t>p</a:t>
            </a:r>
            <a:r>
              <a:rPr lang="en-US" sz="1400" baseline="30000" dirty="0"/>
              <a:t>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3200" y="3974068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75851" y="3962400"/>
            <a:ext cx="146774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</a:t>
            </a:r>
          </a:p>
          <a:p>
            <a:r>
              <a:rPr lang="en-US" sz="1400" dirty="0"/>
              <a:t>CMS h</a:t>
            </a:r>
            <a:r>
              <a:rPr lang="en-US" sz="1400" baseline="30000" dirty="0"/>
              <a:t>±</a:t>
            </a:r>
            <a:r>
              <a:rPr lang="en-US" sz="1400" dirty="0"/>
              <a:t> 40-50%</a:t>
            </a:r>
          </a:p>
          <a:p>
            <a:r>
              <a:rPr lang="en-US" sz="1400" dirty="0"/>
              <a:t>WHDG </a:t>
            </a:r>
            <a:r>
              <a:rPr lang="en-US" sz="1400" dirty="0">
                <a:latin typeface="Symbol" charset="2"/>
                <a:cs typeface="Symbol" charset="2"/>
              </a:rPr>
              <a:t>p</a:t>
            </a:r>
            <a:r>
              <a:rPr lang="en-US" sz="1400" baseline="30000" dirty="0"/>
              <a:t>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00200" y="3897868"/>
            <a:ext cx="748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RHIC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34200" y="6096000"/>
            <a:ext cx="2239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ALICE, JHEP1209 (2012) 112</a:t>
            </a:r>
          </a:p>
          <a:p>
            <a:r>
              <a:rPr lang="en-US" sz="1200" dirty="0"/>
              <a:t>CMS, JHEP 1205 (2012) 063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359503" y="6019800"/>
            <a:ext cx="2203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CMS, </a:t>
            </a:r>
            <a:r>
              <a:rPr lang="tr-TR" sz="1200" dirty="0"/>
              <a:t>Eur.Phys.J. C72 (2012)</a:t>
            </a:r>
          </a:p>
          <a:p>
            <a:r>
              <a:rPr lang="tr-TR" sz="1200" dirty="0"/>
              <a:t>CMS, PRL109 (2012)</a:t>
            </a:r>
          </a:p>
        </p:txBody>
      </p:sp>
    </p:spTree>
    <p:extLst>
      <p:ext uri="{BB962C8B-B14F-4D97-AF65-F5344CB8AC3E}">
        <p14:creationId xmlns:p14="http://schemas.microsoft.com/office/powerpoint/2010/main" val="2278010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CA031-1E4D-5448-9EF9-60B4F055E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Coupling R</a:t>
            </a:r>
            <a:r>
              <a:rPr lang="en-US" baseline="-25000" dirty="0"/>
              <a:t>AA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7BB5D-8F16-FB48-BE3A-F06520FBE4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170801"/>
            <a:ext cx="8229600" cy="4876800"/>
          </a:xfrm>
        </p:spPr>
        <p:txBody>
          <a:bodyPr/>
          <a:lstStyle/>
          <a:p>
            <a:r>
              <a:rPr lang="en-US" sz="2500" dirty="0"/>
              <a:t>Compare to </a:t>
            </a:r>
            <a:r>
              <a:rPr lang="en-US" sz="2500" dirty="0" err="1"/>
              <a:t>Krouppa</a:t>
            </a:r>
            <a:r>
              <a:rPr lang="en-US" sz="2500" dirty="0"/>
              <a:t> et al. PRC92 (2015)</a:t>
            </a:r>
          </a:p>
          <a:p>
            <a:pPr lvl="1"/>
            <a:r>
              <a:rPr lang="en-US" sz="2200" dirty="0"/>
              <a:t>Consistency check on geometry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F9B35-114E-7C4F-B7D8-C7E29C3C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4AF35-626E-4443-B8B2-BC319F3B46DE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704BE-7E5E-A943-A63B-D6E54EEF7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CB9FB-6732-8A46-B2A4-B2366EF8A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B3F3A0-018D-1844-AED4-CF5A4D7FF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807" y="2390001"/>
            <a:ext cx="5291993" cy="36250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58F43C-248E-6E4C-906A-B146465EDE45}"/>
              </a:ext>
            </a:extLst>
          </p:cNvPr>
          <p:cNvSpPr txBox="1"/>
          <p:nvPr/>
        </p:nvSpPr>
        <p:spPr>
          <a:xfrm>
            <a:off x="5090638" y="6123801"/>
            <a:ext cx="3062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N Barnard and WAH, arXiv:1706.09217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11D8E6-4913-EB40-AB8A-7D4643B71C27}"/>
              </a:ext>
            </a:extLst>
          </p:cNvPr>
          <p:cNvSpPr txBox="1">
            <a:spLocks/>
          </p:cNvSpPr>
          <p:nvPr/>
        </p:nvSpPr>
        <p:spPr>
          <a:xfrm>
            <a:off x="76200" y="2085201"/>
            <a:ext cx="3810000" cy="4231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Blue: our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and geometry</a:t>
            </a:r>
            <a:endParaRPr lang="en-US" baseline="-25000" dirty="0"/>
          </a:p>
          <a:p>
            <a:r>
              <a:rPr lang="en-US" dirty="0"/>
              <a:t>Red: KRS 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 and our geometry</a:t>
            </a:r>
          </a:p>
          <a:p>
            <a:pPr lvl="1"/>
            <a:r>
              <a:rPr lang="en-US" dirty="0"/>
              <a:t>Significantly greater suppression from </a:t>
            </a:r>
            <a:r>
              <a:rPr lang="en-US" dirty="0" err="1"/>
              <a:t>Im</a:t>
            </a:r>
            <a:r>
              <a:rPr lang="en-US" dirty="0"/>
              <a:t>(</a:t>
            </a:r>
            <a:r>
              <a:rPr lang="en-US" dirty="0" err="1"/>
              <a:t>E</a:t>
            </a:r>
            <a:r>
              <a:rPr lang="en-US" baseline="-25000" dirty="0" err="1"/>
              <a:t>bind</a:t>
            </a:r>
            <a:r>
              <a:rPr lang="en-US" dirty="0"/>
              <a:t>)</a:t>
            </a:r>
          </a:p>
          <a:p>
            <a:r>
              <a:rPr lang="en-US" dirty="0"/>
              <a:t>Purple: KRS reported R</a:t>
            </a:r>
            <a:r>
              <a:rPr lang="en-US" baseline="-25000" dirty="0"/>
              <a:t>AA</a:t>
            </a:r>
          </a:p>
          <a:p>
            <a:pPr lvl="1"/>
            <a:r>
              <a:rPr lang="en-US" dirty="0"/>
              <a:t>Suppression significantly reduced using </a:t>
            </a:r>
            <a:r>
              <a:rPr lang="en-US" dirty="0" err="1"/>
              <a:t>aHydro</a:t>
            </a:r>
            <a:r>
              <a:rPr lang="en-US" dirty="0"/>
              <a:t> vs. Glauber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8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System Challenge to </a:t>
            </a:r>
            <a:r>
              <a:rPr lang="en-US" dirty="0" err="1"/>
              <a:t>pQCD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525963"/>
          </a:xfrm>
        </p:spPr>
        <p:txBody>
          <a:bodyPr/>
          <a:lstStyle/>
          <a:p>
            <a:r>
              <a:rPr lang="en-US" dirty="0"/>
              <a:t>Collectivity/hydro in </a:t>
            </a:r>
            <a:r>
              <a:rPr lang="en-US" dirty="0" err="1"/>
              <a:t>pA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19600" cy="4525963"/>
          </a:xfrm>
        </p:spPr>
        <p:txBody>
          <a:bodyPr/>
          <a:lstStyle/>
          <a:p>
            <a:r>
              <a:rPr lang="en-US" dirty="0" err="1"/>
              <a:t>R</a:t>
            </a:r>
            <a:r>
              <a:rPr lang="en-US" baseline="-25000" dirty="0" err="1"/>
              <a:t>pA</a:t>
            </a:r>
            <a:r>
              <a:rPr lang="en-US" dirty="0"/>
              <a:t> &gt; 1 Enhancement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2C48-7596-224E-86BE-64136E6D7E67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Screen Shot 2015-09-24 at 3.38.44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055" y="1856601"/>
            <a:ext cx="5012745" cy="457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6200001"/>
            <a:ext cx="740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HP2013</a:t>
            </a:r>
          </a:p>
        </p:txBody>
      </p:sp>
      <p:pic>
        <p:nvPicPr>
          <p:cNvPr id="11" name="Picture 10" descr="Screen Shot 2015-09-26 at 4.27.48 A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" y="2171700"/>
            <a:ext cx="3302000" cy="3695700"/>
          </a:xfrm>
          <a:prstGeom prst="rect">
            <a:avLst/>
          </a:prstGeom>
        </p:spPr>
      </p:pic>
      <p:pic>
        <p:nvPicPr>
          <p:cNvPr id="12" name="Picture 11" descr="Screen Shot 2015-09-26 at 4.28.08 AM.png"/>
          <p:cNvPicPr>
            <a:picLocks noChangeAspect="1"/>
          </p:cNvPicPr>
          <p:nvPr/>
        </p:nvPicPr>
        <p:blipFill rotWithShape="1"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7" y="2186738"/>
            <a:ext cx="878009" cy="3746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120" y="5486400"/>
            <a:ext cx="1219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CMS, </a:t>
            </a:r>
          </a:p>
          <a:p>
            <a:r>
              <a:rPr lang="en-US" sz="1200" dirty="0"/>
              <a:t>PLB724 (2013)</a:t>
            </a:r>
          </a:p>
        </p:txBody>
      </p:sp>
    </p:spTree>
    <p:extLst>
      <p:ext uri="{BB962C8B-B14F-4D97-AF65-F5344CB8AC3E}">
        <p14:creationId xmlns:p14="http://schemas.microsoft.com/office/powerpoint/2010/main" val="289906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pQCD</a:t>
            </a:r>
            <a:r>
              <a:rPr lang="en-US" dirty="0"/>
              <a:t> E-Loss in </a:t>
            </a:r>
            <a:r>
              <a:rPr lang="en-US" dirty="0" err="1"/>
              <a:t>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Take seriously E-loss in small systems</a:t>
            </a:r>
          </a:p>
          <a:p>
            <a:r>
              <a:rPr lang="en-US" dirty="0"/>
              <a:t>Wish to apply DGLV to small systems</a:t>
            </a:r>
          </a:p>
          <a:p>
            <a:pPr lvl="1"/>
            <a:r>
              <a:rPr lang="en-US" dirty="0"/>
              <a:t>However, DGLV assumes an ordering of scales: 1/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baseline="-25000" dirty="0" err="1">
                <a:cs typeface="Symbol" charset="2"/>
              </a:rPr>
              <a:t>Debye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l</a:t>
            </a:r>
            <a:r>
              <a:rPr lang="en-US" baseline="-25000" dirty="0" err="1"/>
              <a:t>mfp</a:t>
            </a:r>
            <a:r>
              <a:rPr lang="en-US" dirty="0"/>
              <a:t> &lt;&lt; </a:t>
            </a:r>
            <a:r>
              <a:rPr lang="en-US" dirty="0" err="1">
                <a:latin typeface="Symbol" charset="2"/>
                <a:cs typeface="Symbol" charset="2"/>
              </a:rPr>
              <a:t>t</a:t>
            </a:r>
            <a:r>
              <a:rPr lang="en-US" baseline="-25000" dirty="0" err="1"/>
              <a:t>form</a:t>
            </a:r>
            <a:r>
              <a:rPr lang="en-US" dirty="0"/>
              <a:t> &lt;&lt; </a:t>
            </a:r>
            <a:r>
              <a:rPr lang="en-US" dirty="0" err="1"/>
              <a:t>L</a:t>
            </a:r>
            <a:r>
              <a:rPr lang="en-US" baseline="-25000" dirty="0" err="1"/>
              <a:t>pathlength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40965-221E-314E-98A2-7375AF7CD00A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IKolbe_healed_tall.jp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3200400"/>
            <a:ext cx="2786855" cy="3048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3048000"/>
            <a:ext cx="54864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Desire: derive the 1/L corrections to DGLV 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order in opacity</a:t>
            </a:r>
          </a:p>
          <a:p>
            <a:pPr lvl="1"/>
            <a:r>
              <a:rPr lang="en-US" dirty="0"/>
              <a:t>Requires reevaluation of all 11 diagrams, no longer neglecting certain poles originating from the Yukawa scattering potential</a:t>
            </a:r>
          </a:p>
          <a:p>
            <a:pPr lvl="1"/>
            <a:r>
              <a:rPr lang="en-US" dirty="0"/>
              <a:t>MSc project for Isobel </a:t>
            </a:r>
            <a:r>
              <a:rPr lang="en-US" dirty="0" err="1"/>
              <a:t>Kolbé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1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1EA5B-AE65-7A45-981A-A39F2E114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000"/>
            <a:ext cx="8867942" cy="1143000"/>
          </a:xfrm>
        </p:spPr>
        <p:txBody>
          <a:bodyPr/>
          <a:lstStyle/>
          <a:p>
            <a:pPr algn="r"/>
            <a:r>
              <a:rPr lang="en-US" dirty="0"/>
              <a:t>Neglected Poles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BD20587-50E9-9042-896C-637B0B9F7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45" y="3403600"/>
            <a:ext cx="5372100" cy="17907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4C9F4-F01C-8342-B928-65574E78C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8433F-1A62-3240-AAF3-09AEFA6ADDA5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9740E-EC57-B840-8D48-00D60A957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3CD2E-1CB3-7848-BEB0-18DE0B7F3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EF64DD-B467-3B40-B11F-8CC54B6FB7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0351" y="2755608"/>
            <a:ext cx="2563475" cy="381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E1E642-EEBC-864D-9538-F1FB079F28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" y="212558"/>
            <a:ext cx="3124200" cy="1540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2C3B99-6DD7-2348-808D-82A95898A5D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03" y="1933418"/>
            <a:ext cx="8394700" cy="1384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BC6387-9593-9A49-AD73-510003616F2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445" y="5194300"/>
            <a:ext cx="42545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0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Summed, Squared Result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3C8B6-5AFB-F84E-9F8B-106D9F0A9055}" type="datetime1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Old Farts'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28600" y="1600200"/>
            <a:ext cx="8233775" cy="4451600"/>
            <a:chOff x="228600" y="2101600"/>
            <a:chExt cx="8233775" cy="4451600"/>
          </a:xfrm>
        </p:grpSpPr>
        <p:pic>
          <p:nvPicPr>
            <p:cNvPr id="7" name="Picture 6" descr="Screen Shot 2015-09-23 at 9.04.58 P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0" y="2101600"/>
              <a:ext cx="5969000" cy="4451600"/>
            </a:xfrm>
            <a:prstGeom prst="rect">
              <a:avLst/>
            </a:prstGeom>
          </p:spPr>
        </p:pic>
        <p:sp>
          <p:nvSpPr>
            <p:cNvPr id="8" name="Right Brace 7"/>
            <p:cNvSpPr/>
            <p:nvPr/>
          </p:nvSpPr>
          <p:spPr>
            <a:xfrm>
              <a:off x="6324600" y="2787400"/>
              <a:ext cx="304800" cy="121920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Brace 8"/>
            <p:cNvSpPr/>
            <p:nvPr/>
          </p:nvSpPr>
          <p:spPr>
            <a:xfrm>
              <a:off x="6324600" y="4082800"/>
              <a:ext cx="304800" cy="228600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24857" y="3168400"/>
              <a:ext cx="999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DGLV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58000" y="4844800"/>
              <a:ext cx="160437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“Small L”</a:t>
              </a:r>
            </a:p>
            <a:p>
              <a:pPr algn="ctr"/>
              <a:r>
                <a:rPr lang="en-US" sz="2400" dirty="0"/>
                <a:t>Correction</a:t>
              </a:r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728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93728</TotalTime>
  <Words>2622</Words>
  <Application>Microsoft Macintosh PowerPoint</Application>
  <PresentationFormat>On-screen Show (4:3)</PresentationFormat>
  <Paragraphs>521</Paragraphs>
  <Slides>50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Zapf Dingbats</vt:lpstr>
      <vt:lpstr>Calibri</vt:lpstr>
      <vt:lpstr>Cambria Math</vt:lpstr>
      <vt:lpstr>Arial</vt:lpstr>
      <vt:lpstr>Hoefler Text</vt:lpstr>
      <vt:lpstr>Symbol</vt:lpstr>
      <vt:lpstr>Office Theme</vt:lpstr>
      <vt:lpstr>Image</vt:lpstr>
      <vt:lpstr>(Small) Systems at  Weak and Strong Coupling</vt:lpstr>
      <vt:lpstr>Outline</vt:lpstr>
      <vt:lpstr>Why High-pT Jets?</vt:lpstr>
      <vt:lpstr>Asymptotic Analytic pQCD</vt:lpstr>
      <vt:lpstr>WHDG Successes</vt:lpstr>
      <vt:lpstr>Small System Challenge to pQCD</vt:lpstr>
      <vt:lpstr>pQCD E-Loss in pA</vt:lpstr>
      <vt:lpstr>Neglected Poles</vt:lpstr>
      <vt:lpstr>Summed, Squared Result</vt:lpstr>
      <vt:lpstr>Analyzing the Short Path Correction</vt:lpstr>
      <vt:lpstr>Numerical Investigation of Corr</vt:lpstr>
      <vt:lpstr>Thermal Fields in Finite L</vt:lpstr>
      <vt:lpstr>Significant Finite L Corrections</vt:lpstr>
      <vt:lpstr>Compare to Lattice</vt:lpstr>
      <vt:lpstr>Lattice Approach to SB Limit</vt:lpstr>
      <vt:lpstr>What about Quarkonia?</vt:lpstr>
      <vt:lpstr>From AdS to Data</vt:lpstr>
      <vt:lpstr>AdS HQ Potential</vt:lpstr>
      <vt:lpstr>Static AdS QQbar V(r) for Υ</vt:lpstr>
      <vt:lpstr>Comparison to pQCD: Real Part</vt:lpstr>
      <vt:lpstr>Comparison to pQCD: Im Part</vt:lpstr>
      <vt:lpstr>Compute Ebind: Find Ground State</vt:lpstr>
      <vt:lpstr>Computing Ebind</vt:lpstr>
      <vt:lpstr>pQCD and AdS Binding Energies</vt:lpstr>
      <vt:lpstr>Modelling RAA</vt:lpstr>
      <vt:lpstr>Quarkonia Suppression</vt:lpstr>
      <vt:lpstr>Include Velocity Dependence</vt:lpstr>
      <vt:lpstr>RAA with V(r,v)</vt:lpstr>
      <vt:lpstr>Discussion</vt:lpstr>
      <vt:lpstr>Outlook</vt:lpstr>
      <vt:lpstr>But then there’s data…</vt:lpstr>
      <vt:lpstr>Conclusions</vt:lpstr>
      <vt:lpstr>A Note of Thanks</vt:lpstr>
      <vt:lpstr>MGs’ Continuing Influence: SA Students</vt:lpstr>
      <vt:lpstr>Miklos’ Continuing Influence</vt:lpstr>
      <vt:lpstr>PowerPoint Presentation</vt:lpstr>
      <vt:lpstr>New Quarkonia Work</vt:lpstr>
      <vt:lpstr>Static AdS QQbar V(r) for U</vt:lpstr>
      <vt:lpstr>Comparison to pQCD: Real Part</vt:lpstr>
      <vt:lpstr>Comparison to pQCD: Im Part</vt:lpstr>
      <vt:lpstr>pQCD and AdS Binding Energies</vt:lpstr>
      <vt:lpstr>Quarkonia Suppression</vt:lpstr>
      <vt:lpstr>Small System Challenge Remains</vt:lpstr>
      <vt:lpstr>High-pT v2 and No Suppression!?!</vt:lpstr>
      <vt:lpstr>Amplitude Evaluation</vt:lpstr>
      <vt:lpstr>Simplifying Assumptions</vt:lpstr>
      <vt:lpstr>Seek Direct Probes of QGP</vt:lpstr>
      <vt:lpstr>pQCD Rad Picture</vt:lpstr>
      <vt:lpstr>Weak Coupling Ebind</vt:lpstr>
      <vt:lpstr>Weak Coupling RAA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WA Horowitz</cp:lastModifiedBy>
  <cp:revision>2638</cp:revision>
  <dcterms:created xsi:type="dcterms:W3CDTF">2009-09-03T22:02:25Z</dcterms:created>
  <dcterms:modified xsi:type="dcterms:W3CDTF">2019-11-11T02:17:40Z</dcterms:modified>
</cp:coreProperties>
</file>