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05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767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59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00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068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180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94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95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60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46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22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E5649-F802-4A30-BBAA-5C4C604946B8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63466-2D1B-4EAC-9A12-E1A2194F2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691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Plan for ELENA commissioning with Ions in 2019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82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9139"/>
          </a:xfrm>
        </p:spPr>
        <p:txBody>
          <a:bodyPr/>
          <a:lstStyle/>
          <a:p>
            <a:r>
              <a:rPr lang="en-GB" dirty="0" smtClean="0"/>
              <a:t>AD &amp; ELENA LS2 activities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DE36BB3-78C0-C34D-946A-8DE31B5670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8279" y="789140"/>
            <a:ext cx="9499989" cy="569474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402915" y="4584526"/>
            <a:ext cx="1265128" cy="55114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5849655" y="4465528"/>
            <a:ext cx="1528175" cy="78914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832964" y="5386191"/>
            <a:ext cx="1866378" cy="55114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50937" y="4722312"/>
            <a:ext cx="864296" cy="27557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Up Arrow 10"/>
          <p:cNvSpPr/>
          <p:nvPr/>
        </p:nvSpPr>
        <p:spPr>
          <a:xfrm>
            <a:off x="4606446" y="6005596"/>
            <a:ext cx="319413" cy="751563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Up Arrow 11"/>
          <p:cNvSpPr/>
          <p:nvPr/>
        </p:nvSpPr>
        <p:spPr>
          <a:xfrm>
            <a:off x="6613742" y="5292245"/>
            <a:ext cx="275573" cy="995186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905514" y="5789838"/>
            <a:ext cx="1878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Cabling could be advanced by a few months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889315" y="5789838"/>
            <a:ext cx="1687883" cy="96732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949162" y="3244334"/>
            <a:ext cx="4293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Cabling could be advanced by a few months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07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Ion source re-start after update</a:t>
            </a:r>
            <a:br>
              <a:rPr lang="en-GB" sz="3600" b="1" dirty="0" smtClean="0"/>
            </a:br>
            <a:r>
              <a:rPr lang="en-GB" sz="3600" b="1" dirty="0" smtClean="0"/>
              <a:t> - Prepare for commissioning of new beam lines in 2020 -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38799"/>
            <a:ext cx="10710797" cy="4698953"/>
          </a:xfrm>
        </p:spPr>
        <p:txBody>
          <a:bodyPr>
            <a:normAutofit fontScale="92500" lnSpcReduction="20000"/>
          </a:bodyPr>
          <a:lstStyle/>
          <a:p>
            <a:pPr marL="444500" lvl="1" indent="-266700"/>
            <a:endParaRPr lang="en-US" sz="1600" dirty="0" smtClean="0"/>
          </a:p>
          <a:p>
            <a:pPr marL="444500" lvl="1" indent="-266700"/>
            <a:r>
              <a:rPr lang="en-US" sz="2000" b="1" dirty="0" smtClean="0"/>
              <a:t>HV-tests of new, upgraded isolation transformer</a:t>
            </a:r>
            <a:r>
              <a:rPr lang="en-US" sz="2000" dirty="0" smtClean="0"/>
              <a:t>, can we operate the Ion source reliably at 100 </a:t>
            </a:r>
            <a:r>
              <a:rPr lang="en-US" sz="2000" dirty="0" err="1" smtClean="0"/>
              <a:t>keV</a:t>
            </a:r>
            <a:r>
              <a:rPr lang="en-US" sz="2000" dirty="0" smtClean="0"/>
              <a:t> ?</a:t>
            </a:r>
          </a:p>
          <a:p>
            <a:pPr marL="177800" lvl="1" indent="0">
              <a:buNone/>
            </a:pPr>
            <a:endParaRPr lang="en-US" sz="2000" dirty="0" smtClean="0"/>
          </a:p>
          <a:p>
            <a:pPr marL="444500" lvl="1" indent="-266700"/>
            <a:r>
              <a:rPr lang="en-US" sz="2000" b="1" dirty="0" smtClean="0"/>
              <a:t>Beam quality improvements:</a:t>
            </a:r>
          </a:p>
          <a:p>
            <a:pPr marL="901700" lvl="2" indent="-266700"/>
            <a:r>
              <a:rPr lang="en-US" dirty="0" smtClean="0"/>
              <a:t>Can we increase intensity ? ( = more comfortable </a:t>
            </a:r>
            <a:r>
              <a:rPr lang="en-US" dirty="0" err="1" smtClean="0"/>
              <a:t>ej</a:t>
            </a:r>
            <a:r>
              <a:rPr lang="en-US" dirty="0" smtClean="0"/>
              <a:t>. line set-up)</a:t>
            </a:r>
            <a:endParaRPr lang="en-US" dirty="0"/>
          </a:p>
          <a:p>
            <a:pPr marL="901700" lvl="2" indent="-266700"/>
            <a:r>
              <a:rPr lang="en-US" dirty="0" smtClean="0"/>
              <a:t>Can we improve longitudinal structure of the beam ? </a:t>
            </a:r>
          </a:p>
          <a:p>
            <a:pPr marL="901700" lvl="2" indent="-266700"/>
            <a:r>
              <a:rPr lang="en-US" dirty="0" smtClean="0"/>
              <a:t>Investigate observed intensity fluctuations over several cycles</a:t>
            </a:r>
          </a:p>
          <a:p>
            <a:pPr marL="901700" lvl="2" indent="-266700"/>
            <a:r>
              <a:rPr lang="en-US" dirty="0" smtClean="0"/>
              <a:t>Drifts/instabilities……</a:t>
            </a:r>
          </a:p>
          <a:p>
            <a:pPr marL="444500" lvl="1" indent="-266700"/>
            <a:endParaRPr lang="en-US" sz="2200" dirty="0" smtClean="0"/>
          </a:p>
          <a:p>
            <a:pPr marL="444500" lvl="1" indent="-266700"/>
            <a:r>
              <a:rPr lang="en-US" sz="1900" b="1" dirty="0"/>
              <a:t>M</a:t>
            </a:r>
            <a:r>
              <a:rPr lang="en-US" sz="1900" b="1" dirty="0" smtClean="0"/>
              <a:t>atching studies </a:t>
            </a:r>
            <a:r>
              <a:rPr lang="en-US" sz="1900" dirty="0" smtClean="0"/>
              <a:t>Source=&gt;ELENA, continue tests with new optics </a:t>
            </a:r>
          </a:p>
          <a:p>
            <a:pPr marL="901700" lvl="2" indent="-266700"/>
            <a:r>
              <a:rPr lang="en-US" sz="1900" dirty="0" smtClean="0"/>
              <a:t>Only (one) BTV available at the moment…</a:t>
            </a:r>
          </a:p>
          <a:p>
            <a:pPr marL="444500" lvl="1" indent="-266700"/>
            <a:r>
              <a:rPr lang="en-US" sz="1900" b="1" dirty="0" smtClean="0"/>
              <a:t>Improve i</a:t>
            </a:r>
            <a:r>
              <a:rPr lang="en-US" sz="1900" b="1" dirty="0" smtClean="0"/>
              <a:t>njection efficiency</a:t>
            </a:r>
          </a:p>
          <a:p>
            <a:pPr marL="901700" lvl="2" indent="-266700"/>
            <a:r>
              <a:rPr lang="en-US" sz="1900" dirty="0" smtClean="0"/>
              <a:t>Can we inject more beam ?</a:t>
            </a:r>
          </a:p>
          <a:p>
            <a:pPr marL="901700" lvl="2" indent="-266700"/>
            <a:endParaRPr lang="en-US" sz="1600" dirty="0" smtClean="0"/>
          </a:p>
          <a:p>
            <a:pPr marL="444500" lvl="1" indent="-266700"/>
            <a:r>
              <a:rPr lang="en-US" sz="2000" dirty="0" smtClean="0"/>
              <a:t>SEM tests (injection/ GBAR line)</a:t>
            </a:r>
          </a:p>
          <a:p>
            <a:pPr marL="444500" lvl="1" indent="-266700"/>
            <a:r>
              <a:rPr lang="en-US" sz="2000" dirty="0" smtClean="0"/>
              <a:t>With RF (safety issue to be resolved): </a:t>
            </a:r>
            <a:r>
              <a:rPr lang="en-US" sz="2000" dirty="0" smtClean="0"/>
              <a:t>cooling tests, transverse optics, longitudinal…</a:t>
            </a:r>
          </a:p>
          <a:p>
            <a:pPr marL="444500" lvl="1" indent="-266700"/>
            <a:r>
              <a:rPr lang="en-US" sz="2000" dirty="0" smtClean="0"/>
              <a:t>Also: GBAR interested in H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beams in 2019</a:t>
            </a:r>
          </a:p>
          <a:p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C27D2BA-8CEB-5043-B447-B4FC4DE7BA42}"/>
              </a:ext>
            </a:extLst>
          </p:cNvPr>
          <p:cNvGrpSpPr/>
          <p:nvPr/>
        </p:nvGrpSpPr>
        <p:grpSpPr>
          <a:xfrm>
            <a:off x="2992488" y="8628667"/>
            <a:ext cx="2844641" cy="1091531"/>
            <a:chOff x="3752154" y="3551010"/>
            <a:chExt cx="4721286" cy="192640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BBBE331-052A-6845-8BDF-276FB24483BD}"/>
                </a:ext>
              </a:extLst>
            </p:cNvPr>
            <p:cNvSpPr txBox="1"/>
            <p:nvPr/>
          </p:nvSpPr>
          <p:spPr>
            <a:xfrm>
              <a:off x="3752154" y="3551010"/>
              <a:ext cx="306600" cy="597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E668419-FC1C-2849-B94C-61F454371E8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66035" y="5338706"/>
              <a:ext cx="3407405" cy="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31EE610-B27A-F149-88BF-FDEB57141046}"/>
                </a:ext>
              </a:extLst>
            </p:cNvPr>
            <p:cNvSpPr txBox="1"/>
            <p:nvPr/>
          </p:nvSpPr>
          <p:spPr>
            <a:xfrm>
              <a:off x="4485339" y="5138857"/>
              <a:ext cx="575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20us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6EDF9BC-C930-EC44-AC92-34472E1C7A8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769080" y="5335028"/>
              <a:ext cx="698329" cy="367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7271339-D2E8-E343-98C2-315F112420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858" b="57544"/>
          <a:stretch/>
        </p:blipFill>
        <p:spPr>
          <a:xfrm>
            <a:off x="8347869" y="2137227"/>
            <a:ext cx="3005931" cy="12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2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64504"/>
          </a:xfrm>
        </p:spPr>
        <p:txBody>
          <a:bodyPr/>
          <a:lstStyle/>
          <a:p>
            <a:r>
              <a:rPr lang="en-GB" dirty="0" smtClean="0"/>
              <a:t>Planning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commissioning team will </a:t>
            </a:r>
            <a:r>
              <a:rPr lang="en-GB" smtClean="0"/>
              <a:t>be on duty </a:t>
            </a:r>
            <a:r>
              <a:rPr lang="en-GB" dirty="0" smtClean="0"/>
              <a:t>in the ACR during office hours from June to September</a:t>
            </a:r>
          </a:p>
          <a:p>
            <a:r>
              <a:rPr lang="en-GB" dirty="0" smtClean="0"/>
              <a:t>Monday morning briefings will be held when required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2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 smtClean="0"/>
              <a:t>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5000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Control system</a:t>
            </a:r>
          </a:p>
          <a:p>
            <a:r>
              <a:rPr lang="en-GB" dirty="0" smtClean="0"/>
              <a:t>SW – BRS etc.</a:t>
            </a:r>
          </a:p>
          <a:p>
            <a:r>
              <a:rPr lang="en-GB" dirty="0" smtClean="0"/>
              <a:t>Vacuum</a:t>
            </a:r>
          </a:p>
          <a:p>
            <a:r>
              <a:rPr lang="en-GB" dirty="0" smtClean="0"/>
              <a:t>Power converters </a:t>
            </a:r>
          </a:p>
          <a:p>
            <a:r>
              <a:rPr lang="en-GB" dirty="0" smtClean="0"/>
              <a:t>Magnets</a:t>
            </a:r>
          </a:p>
          <a:p>
            <a:r>
              <a:rPr lang="en-GB" dirty="0" smtClean="0"/>
              <a:t>HV deflectors</a:t>
            </a:r>
          </a:p>
          <a:p>
            <a:r>
              <a:rPr lang="en-GB" dirty="0" smtClean="0"/>
              <a:t>Injection Septum/kicker</a:t>
            </a:r>
          </a:p>
          <a:p>
            <a:r>
              <a:rPr lang="en-GB" dirty="0" smtClean="0"/>
              <a:t>BPM:s</a:t>
            </a:r>
          </a:p>
          <a:p>
            <a:r>
              <a:rPr lang="en-GB" dirty="0" smtClean="0"/>
              <a:t>RF/</a:t>
            </a:r>
            <a:r>
              <a:rPr lang="en-GB" dirty="0" err="1" smtClean="0"/>
              <a:t>Tomoscope</a:t>
            </a:r>
            <a:endParaRPr lang="en-GB" dirty="0" smtClean="0"/>
          </a:p>
          <a:p>
            <a:r>
              <a:rPr lang="en-GB" dirty="0" smtClean="0"/>
              <a:t>Safety/interlocks</a:t>
            </a:r>
          </a:p>
          <a:p>
            <a:r>
              <a:rPr lang="en-GB" dirty="0" smtClean="0"/>
              <a:t>Etc.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2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201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Plan for ELENA commissioning with Ions in 2019</vt:lpstr>
      <vt:lpstr>AD &amp; ELENA LS2 activities</vt:lpstr>
      <vt:lpstr>Ion source re-start after update  - Prepare for commissioning of new beam lines in 2020 -</vt:lpstr>
      <vt:lpstr>Planning</vt:lpstr>
      <vt:lpstr>Systems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Tommy Eriksson</dc:creator>
  <cp:lastModifiedBy>Tommy Eriksson</cp:lastModifiedBy>
  <cp:revision>21</cp:revision>
  <dcterms:created xsi:type="dcterms:W3CDTF">2019-05-16T09:07:49Z</dcterms:created>
  <dcterms:modified xsi:type="dcterms:W3CDTF">2019-05-16T11:42:35Z</dcterms:modified>
</cp:coreProperties>
</file>