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  <p:sldMasterId id="2147483762" r:id="rId6"/>
  </p:sldMasterIdLst>
  <p:notesMasterIdLst>
    <p:notesMasterId r:id="rId27"/>
  </p:notesMasterIdLst>
  <p:handoutMasterIdLst>
    <p:handoutMasterId r:id="rId28"/>
  </p:handoutMasterIdLst>
  <p:sldIdLst>
    <p:sldId id="444" r:id="rId7"/>
    <p:sldId id="422" r:id="rId8"/>
    <p:sldId id="407" r:id="rId9"/>
    <p:sldId id="442" r:id="rId10"/>
    <p:sldId id="443" r:id="rId11"/>
    <p:sldId id="409" r:id="rId12"/>
    <p:sldId id="450" r:id="rId13"/>
    <p:sldId id="432" r:id="rId14"/>
    <p:sldId id="371" r:id="rId15"/>
    <p:sldId id="382" r:id="rId16"/>
    <p:sldId id="436" r:id="rId17"/>
    <p:sldId id="340" r:id="rId18"/>
    <p:sldId id="423" r:id="rId19"/>
    <p:sldId id="426" r:id="rId20"/>
    <p:sldId id="441" r:id="rId21"/>
    <p:sldId id="425" r:id="rId22"/>
    <p:sldId id="430" r:id="rId23"/>
    <p:sldId id="448" r:id="rId24"/>
    <p:sldId id="449" r:id="rId25"/>
    <p:sldId id="447" r:id="rId26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DA9"/>
    <a:srgbClr val="00FF00"/>
    <a:srgbClr val="011B35"/>
    <a:srgbClr val="012545"/>
    <a:srgbClr val="EFC951"/>
    <a:srgbClr val="FFC8B4"/>
    <a:srgbClr val="1A72C0"/>
    <a:srgbClr val="235D81"/>
    <a:srgbClr val="7AA5BF"/>
    <a:srgbClr val="58B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72"/>
    <p:restoredTop sz="94695"/>
  </p:normalViewPr>
  <p:slideViewPr>
    <p:cSldViewPr>
      <p:cViewPr varScale="1">
        <p:scale>
          <a:sx n="81" d="100"/>
          <a:sy n="81" d="100"/>
        </p:scale>
        <p:origin x="10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-DIRECTOR$:General:Resources%20for%20presentations:User%20Age%20Pl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0000FF"/>
            </a:solidFill>
          </c:spPr>
          <c:invertIfNegative val="0"/>
          <c:cat>
            <c:numRef>
              <c:f>Sheet1!$A$5:$A$87</c:f>
              <c:numCache>
                <c:formatCode>General</c:formatCode>
                <c:ptCount val="83"/>
                <c:pt idx="0">
                  <c:v>18.0</c:v>
                </c:pt>
                <c:pt idx="1">
                  <c:v>19.0</c:v>
                </c:pt>
                <c:pt idx="2">
                  <c:v>20.0</c:v>
                </c:pt>
                <c:pt idx="3">
                  <c:v>21.0</c:v>
                </c:pt>
                <c:pt idx="4">
                  <c:v>22.0</c:v>
                </c:pt>
                <c:pt idx="5">
                  <c:v>23.0</c:v>
                </c:pt>
                <c:pt idx="6">
                  <c:v>24.0</c:v>
                </c:pt>
                <c:pt idx="7">
                  <c:v>25.0</c:v>
                </c:pt>
                <c:pt idx="8">
                  <c:v>26.0</c:v>
                </c:pt>
                <c:pt idx="9">
                  <c:v>27.0</c:v>
                </c:pt>
                <c:pt idx="10">
                  <c:v>28.0</c:v>
                </c:pt>
                <c:pt idx="11">
                  <c:v>29.0</c:v>
                </c:pt>
                <c:pt idx="12">
                  <c:v>30.0</c:v>
                </c:pt>
                <c:pt idx="13">
                  <c:v>31.0</c:v>
                </c:pt>
                <c:pt idx="14">
                  <c:v>32.0</c:v>
                </c:pt>
                <c:pt idx="15">
                  <c:v>33.0</c:v>
                </c:pt>
                <c:pt idx="16">
                  <c:v>34.0</c:v>
                </c:pt>
                <c:pt idx="17">
                  <c:v>35.0</c:v>
                </c:pt>
                <c:pt idx="18">
                  <c:v>36.0</c:v>
                </c:pt>
                <c:pt idx="19">
                  <c:v>37.0</c:v>
                </c:pt>
                <c:pt idx="20">
                  <c:v>38.0</c:v>
                </c:pt>
                <c:pt idx="21">
                  <c:v>39.0</c:v>
                </c:pt>
                <c:pt idx="22">
                  <c:v>40.0</c:v>
                </c:pt>
                <c:pt idx="23">
                  <c:v>41.0</c:v>
                </c:pt>
                <c:pt idx="24">
                  <c:v>42.0</c:v>
                </c:pt>
                <c:pt idx="25">
                  <c:v>43.0</c:v>
                </c:pt>
                <c:pt idx="26">
                  <c:v>44.0</c:v>
                </c:pt>
                <c:pt idx="27">
                  <c:v>45.0</c:v>
                </c:pt>
                <c:pt idx="28">
                  <c:v>46.0</c:v>
                </c:pt>
                <c:pt idx="29">
                  <c:v>47.0</c:v>
                </c:pt>
                <c:pt idx="30">
                  <c:v>48.0</c:v>
                </c:pt>
                <c:pt idx="31">
                  <c:v>49.0</c:v>
                </c:pt>
                <c:pt idx="32">
                  <c:v>50.0</c:v>
                </c:pt>
                <c:pt idx="33">
                  <c:v>51.0</c:v>
                </c:pt>
                <c:pt idx="34">
                  <c:v>52.0</c:v>
                </c:pt>
                <c:pt idx="35">
                  <c:v>53.0</c:v>
                </c:pt>
                <c:pt idx="36">
                  <c:v>54.0</c:v>
                </c:pt>
                <c:pt idx="37">
                  <c:v>55.0</c:v>
                </c:pt>
                <c:pt idx="38">
                  <c:v>56.0</c:v>
                </c:pt>
                <c:pt idx="39">
                  <c:v>57.0</c:v>
                </c:pt>
                <c:pt idx="40">
                  <c:v>58.0</c:v>
                </c:pt>
                <c:pt idx="41">
                  <c:v>59.0</c:v>
                </c:pt>
                <c:pt idx="42">
                  <c:v>60.0</c:v>
                </c:pt>
                <c:pt idx="43">
                  <c:v>61.0</c:v>
                </c:pt>
                <c:pt idx="44">
                  <c:v>62.0</c:v>
                </c:pt>
                <c:pt idx="45">
                  <c:v>63.0</c:v>
                </c:pt>
                <c:pt idx="46">
                  <c:v>64.0</c:v>
                </c:pt>
                <c:pt idx="47">
                  <c:v>65.0</c:v>
                </c:pt>
                <c:pt idx="48">
                  <c:v>66.0</c:v>
                </c:pt>
                <c:pt idx="49">
                  <c:v>67.0</c:v>
                </c:pt>
                <c:pt idx="50">
                  <c:v>68.0</c:v>
                </c:pt>
                <c:pt idx="51">
                  <c:v>69.0</c:v>
                </c:pt>
                <c:pt idx="52">
                  <c:v>70.0</c:v>
                </c:pt>
                <c:pt idx="53">
                  <c:v>71.0</c:v>
                </c:pt>
                <c:pt idx="54">
                  <c:v>72.0</c:v>
                </c:pt>
                <c:pt idx="55">
                  <c:v>73.0</c:v>
                </c:pt>
                <c:pt idx="56">
                  <c:v>74.0</c:v>
                </c:pt>
                <c:pt idx="57">
                  <c:v>75.0</c:v>
                </c:pt>
                <c:pt idx="58">
                  <c:v>76.0</c:v>
                </c:pt>
                <c:pt idx="59">
                  <c:v>77.0</c:v>
                </c:pt>
                <c:pt idx="60">
                  <c:v>78.0</c:v>
                </c:pt>
                <c:pt idx="61">
                  <c:v>79.0</c:v>
                </c:pt>
                <c:pt idx="62">
                  <c:v>80.0</c:v>
                </c:pt>
                <c:pt idx="63">
                  <c:v>81.0</c:v>
                </c:pt>
                <c:pt idx="64">
                  <c:v>82.0</c:v>
                </c:pt>
                <c:pt idx="65">
                  <c:v>83.0</c:v>
                </c:pt>
                <c:pt idx="66">
                  <c:v>84.0</c:v>
                </c:pt>
                <c:pt idx="67">
                  <c:v>85.0</c:v>
                </c:pt>
                <c:pt idx="68">
                  <c:v>86.0</c:v>
                </c:pt>
                <c:pt idx="69">
                  <c:v>87.0</c:v>
                </c:pt>
                <c:pt idx="70">
                  <c:v>88.0</c:v>
                </c:pt>
                <c:pt idx="71">
                  <c:v>89.0</c:v>
                </c:pt>
                <c:pt idx="72">
                  <c:v>90.0</c:v>
                </c:pt>
                <c:pt idx="73">
                  <c:v>91.0</c:v>
                </c:pt>
                <c:pt idx="74">
                  <c:v>92.0</c:v>
                </c:pt>
                <c:pt idx="75">
                  <c:v>93.0</c:v>
                </c:pt>
                <c:pt idx="76">
                  <c:v>94.0</c:v>
                </c:pt>
                <c:pt idx="77">
                  <c:v>95.0</c:v>
                </c:pt>
                <c:pt idx="78">
                  <c:v>96.0</c:v>
                </c:pt>
                <c:pt idx="79">
                  <c:v>97.0</c:v>
                </c:pt>
                <c:pt idx="80">
                  <c:v>98.0</c:v>
                </c:pt>
                <c:pt idx="81">
                  <c:v>99.0</c:v>
                </c:pt>
                <c:pt idx="82">
                  <c:v>100.0</c:v>
                </c:pt>
              </c:numCache>
            </c:numRef>
          </c:cat>
          <c:val>
            <c:numRef>
              <c:f>Sheet1!$B$5:$B$87</c:f>
              <c:numCache>
                <c:formatCode>General</c:formatCode>
                <c:ptCount val="83"/>
                <c:pt idx="0">
                  <c:v>0.0</c:v>
                </c:pt>
                <c:pt idx="1">
                  <c:v>5.0</c:v>
                </c:pt>
                <c:pt idx="2">
                  <c:v>46.0</c:v>
                </c:pt>
                <c:pt idx="3">
                  <c:v>90.0</c:v>
                </c:pt>
                <c:pt idx="4">
                  <c:v>218.0</c:v>
                </c:pt>
                <c:pt idx="5">
                  <c:v>472.0</c:v>
                </c:pt>
                <c:pt idx="6">
                  <c:v>702.0</c:v>
                </c:pt>
                <c:pt idx="7">
                  <c:v>820.0</c:v>
                </c:pt>
                <c:pt idx="8">
                  <c:v>914.0</c:v>
                </c:pt>
                <c:pt idx="9">
                  <c:v>1036.0</c:v>
                </c:pt>
                <c:pt idx="10">
                  <c:v>988.0</c:v>
                </c:pt>
                <c:pt idx="11">
                  <c:v>816.0</c:v>
                </c:pt>
                <c:pt idx="12">
                  <c:v>784.0</c:v>
                </c:pt>
                <c:pt idx="13">
                  <c:v>748.0</c:v>
                </c:pt>
                <c:pt idx="14">
                  <c:v>624.0</c:v>
                </c:pt>
                <c:pt idx="15">
                  <c:v>688.0</c:v>
                </c:pt>
                <c:pt idx="16">
                  <c:v>484.0</c:v>
                </c:pt>
                <c:pt idx="17">
                  <c:v>496.0</c:v>
                </c:pt>
                <c:pt idx="18">
                  <c:v>466.0</c:v>
                </c:pt>
                <c:pt idx="19">
                  <c:v>484.0</c:v>
                </c:pt>
                <c:pt idx="20">
                  <c:v>506.0</c:v>
                </c:pt>
                <c:pt idx="21">
                  <c:v>426.0</c:v>
                </c:pt>
                <c:pt idx="22">
                  <c:v>400.0</c:v>
                </c:pt>
                <c:pt idx="23">
                  <c:v>464.0</c:v>
                </c:pt>
                <c:pt idx="24">
                  <c:v>408.0</c:v>
                </c:pt>
                <c:pt idx="25">
                  <c:v>444.0</c:v>
                </c:pt>
                <c:pt idx="26">
                  <c:v>384.0</c:v>
                </c:pt>
                <c:pt idx="27">
                  <c:v>446.0</c:v>
                </c:pt>
                <c:pt idx="28">
                  <c:v>424.0</c:v>
                </c:pt>
                <c:pt idx="29">
                  <c:v>408.0</c:v>
                </c:pt>
                <c:pt idx="30">
                  <c:v>416.0</c:v>
                </c:pt>
                <c:pt idx="31">
                  <c:v>396.0</c:v>
                </c:pt>
                <c:pt idx="32">
                  <c:v>382.0</c:v>
                </c:pt>
                <c:pt idx="33">
                  <c:v>430.0</c:v>
                </c:pt>
                <c:pt idx="34">
                  <c:v>424.0</c:v>
                </c:pt>
                <c:pt idx="35">
                  <c:v>384.0</c:v>
                </c:pt>
                <c:pt idx="36">
                  <c:v>392.0</c:v>
                </c:pt>
                <c:pt idx="37">
                  <c:v>378.0</c:v>
                </c:pt>
                <c:pt idx="38">
                  <c:v>352.0</c:v>
                </c:pt>
                <c:pt idx="39">
                  <c:v>348.0</c:v>
                </c:pt>
                <c:pt idx="40">
                  <c:v>312.0</c:v>
                </c:pt>
                <c:pt idx="41">
                  <c:v>308.0</c:v>
                </c:pt>
                <c:pt idx="42">
                  <c:v>312.0</c:v>
                </c:pt>
                <c:pt idx="43">
                  <c:v>286.0</c:v>
                </c:pt>
                <c:pt idx="44">
                  <c:v>240.0</c:v>
                </c:pt>
                <c:pt idx="45">
                  <c:v>222.0</c:v>
                </c:pt>
                <c:pt idx="46">
                  <c:v>266.0</c:v>
                </c:pt>
                <c:pt idx="47">
                  <c:v>204.0</c:v>
                </c:pt>
                <c:pt idx="48">
                  <c:v>92.0</c:v>
                </c:pt>
                <c:pt idx="49">
                  <c:v>110.0</c:v>
                </c:pt>
                <c:pt idx="50">
                  <c:v>84.0</c:v>
                </c:pt>
                <c:pt idx="51">
                  <c:v>79.0</c:v>
                </c:pt>
                <c:pt idx="52">
                  <c:v>66.0</c:v>
                </c:pt>
                <c:pt idx="53">
                  <c:v>70.0</c:v>
                </c:pt>
                <c:pt idx="54">
                  <c:v>53.0</c:v>
                </c:pt>
                <c:pt idx="55">
                  <c:v>51.0</c:v>
                </c:pt>
                <c:pt idx="56">
                  <c:v>51.0</c:v>
                </c:pt>
                <c:pt idx="57">
                  <c:v>41.0</c:v>
                </c:pt>
                <c:pt idx="58">
                  <c:v>29.0</c:v>
                </c:pt>
                <c:pt idx="59">
                  <c:v>28.0</c:v>
                </c:pt>
                <c:pt idx="60">
                  <c:v>19.0</c:v>
                </c:pt>
                <c:pt idx="61">
                  <c:v>22.0</c:v>
                </c:pt>
                <c:pt idx="62">
                  <c:v>12.0</c:v>
                </c:pt>
                <c:pt idx="63">
                  <c:v>13.0</c:v>
                </c:pt>
                <c:pt idx="64">
                  <c:v>4.0</c:v>
                </c:pt>
                <c:pt idx="65">
                  <c:v>9.0</c:v>
                </c:pt>
                <c:pt idx="66">
                  <c:v>3.0</c:v>
                </c:pt>
                <c:pt idx="67">
                  <c:v>1.0</c:v>
                </c:pt>
                <c:pt idx="68">
                  <c:v>1.0</c:v>
                </c:pt>
                <c:pt idx="69">
                  <c:v>2.0</c:v>
                </c:pt>
                <c:pt idx="70">
                  <c:v>1.0</c:v>
                </c:pt>
                <c:pt idx="71">
                  <c:v>0.0</c:v>
                </c:pt>
                <c:pt idx="72">
                  <c:v>1.0</c:v>
                </c:pt>
                <c:pt idx="73">
                  <c:v>0.0</c:v>
                </c:pt>
                <c:pt idx="74">
                  <c:v>1.0</c:v>
                </c:pt>
                <c:pt idx="75">
                  <c:v>0.0</c:v>
                </c:pt>
                <c:pt idx="76">
                  <c:v>1.0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A6-B548-A563-8E011A212E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490176512"/>
        <c:axId val="-452604464"/>
      </c:barChart>
      <c:catAx>
        <c:axId val="-490176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452604464"/>
        <c:crosses val="autoZero"/>
        <c:auto val="1"/>
        <c:lblAlgn val="ctr"/>
        <c:lblOffset val="100"/>
        <c:tickLblSkip val="2"/>
        <c:noMultiLvlLbl val="0"/>
      </c:catAx>
      <c:valAx>
        <c:axId val="-452604464"/>
        <c:scaling>
          <c:orientation val="minMax"/>
          <c:max val="11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-490176512"/>
        <c:crosses val="autoZero"/>
        <c:crossBetween val="between"/>
        <c:majorUnit val="100.0"/>
      </c:valAx>
      <c:spPr>
        <a:solidFill>
          <a:schemeClr val="accent5"/>
        </a:solidFill>
      </c:spPr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6/13/19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83774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4927F3-6FCA-2142-B944-5D71B1CDADB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84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12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12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2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13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13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385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58255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3530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99408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1AE4A0-FA21-3B4E-9EE8-14626329AEEA}" type="slidenum">
              <a:rPr lang="en-GB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969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89585028-2126-EB41-AC72-7C7C5998B393}" type="slidenum">
              <a:rPr lang="en-GB" sz="1200">
                <a:solidFill>
                  <a:prstClr val="black"/>
                </a:solidFill>
              </a:rPr>
              <a:pPr algn="r"/>
              <a:t>18</a:t>
            </a:fld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69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1AE4A0-FA21-3B4E-9EE8-14626329AEEA}" type="slidenum">
              <a:rPr lang="en-GB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969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89585028-2126-EB41-AC72-7C7C5998B393}" type="slidenum">
              <a:rPr lang="en-GB" sz="1200">
                <a:solidFill>
                  <a:prstClr val="black"/>
                </a:solidFill>
              </a:rPr>
              <a:pPr algn="r"/>
              <a:t>19</a:t>
            </a:fld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512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20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20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3572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2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97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3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568228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4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8274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5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5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8949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6</a:t>
            </a:fld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528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7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1786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/>
              <a:pPr algn="r" eaLnBrk="0" hangingPunct="0"/>
              <a:t>8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3484226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9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9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8753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6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1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455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601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761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559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496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31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995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201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809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9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-3951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0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0FD8-1F27-954B-85A9-E4167D76EA60}" type="datetimeFigureOut">
              <a:rPr lang="en-US" smtClean="0"/>
              <a:t>6/13/19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37.png"/><Relationship Id="rId5" Type="http://schemas.openxmlformats.org/officeDocument/2006/relationships/image" Target="../media/image38.jpeg"/><Relationship Id="rId6" Type="http://schemas.openxmlformats.org/officeDocument/2006/relationships/image" Target="../media/image7.png"/><Relationship Id="rId7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jpeg"/><Relationship Id="rId7" Type="http://schemas.openxmlformats.org/officeDocument/2006/relationships/image" Target="../media/image43.png"/><Relationship Id="rId8" Type="http://schemas.openxmlformats.org/officeDocument/2006/relationships/image" Target="../media/image6.png"/><Relationship Id="rId9" Type="http://schemas.openxmlformats.org/officeDocument/2006/relationships/image" Target="../media/image44.png"/><Relationship Id="rId10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emf"/><Relationship Id="rId6" Type="http://schemas.openxmlformats.org/officeDocument/2006/relationships/image" Target="../media/image49.png"/><Relationship Id="rId7" Type="http://schemas.openxmlformats.org/officeDocument/2006/relationships/image" Target="../media/image50.jpe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4" Type="http://schemas.openxmlformats.org/officeDocument/2006/relationships/image" Target="../media/image47.png"/><Relationship Id="rId5" Type="http://schemas.openxmlformats.org/officeDocument/2006/relationships/image" Target="../media/image52.jp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jpeg"/><Relationship Id="rId5" Type="http://schemas.openxmlformats.org/officeDocument/2006/relationships/image" Target="../media/image57.emf"/><Relationship Id="rId6" Type="http://schemas.openxmlformats.org/officeDocument/2006/relationships/image" Target="../media/image58.gif"/><Relationship Id="rId7" Type="http://schemas.openxmlformats.org/officeDocument/2006/relationships/image" Target="../media/image59.png"/><Relationship Id="rId8" Type="http://schemas.openxmlformats.org/officeDocument/2006/relationships/image" Target="../media/image60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7.emf"/><Relationship Id="rId5" Type="http://schemas.openxmlformats.org/officeDocument/2006/relationships/image" Target="../media/image58.gif"/><Relationship Id="rId6" Type="http://schemas.openxmlformats.org/officeDocument/2006/relationships/image" Target="../media/image61.jpe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jpeg"/><Relationship Id="rId10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jpeg"/><Relationship Id="rId7" Type="http://schemas.openxmlformats.org/officeDocument/2006/relationships/image" Target="../media/image22.png"/><Relationship Id="rId8" Type="http://schemas.openxmlformats.org/officeDocument/2006/relationships/image" Target="../media/image23.jpeg"/><Relationship Id="rId9" Type="http://schemas.openxmlformats.org/officeDocument/2006/relationships/image" Target="../media/image24.jpeg"/><Relationship Id="rId10" Type="http://schemas.openxmlformats.org/officeDocument/2006/relationships/image" Target="../media/image4.png"/><Relationship Id="rId11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jpe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4318" y="0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84394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Welcome </a:t>
            </a:r>
            <a:r>
              <a:rPr lang="en-US" altLang="ko-KR" sz="4000" b="1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34" charset="0"/>
                <a:ea typeface="ＭＳ Ｐゴシック" pitchFamily="-111" charset="-128"/>
                <a:cs typeface="Arial" pitchFamily="34" charset="0"/>
              </a:rPr>
              <a:t>– </a:t>
            </a:r>
            <a:r>
              <a:rPr lang="el-GR" sz="4000" b="1" i="1" dirty="0">
                <a:solidFill>
                  <a:schemeClr val="bg2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Καλώς ήρθατε </a:t>
            </a:r>
            <a:endParaRPr lang="ja-JP" altLang="en-US" sz="4000" b="1" i="1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7659" name="TextBox 12"/>
          <p:cNvSpPr txBox="1">
            <a:spLocks noChangeArrowheads="1"/>
          </p:cNvSpPr>
          <p:nvPr/>
        </p:nvSpPr>
        <p:spPr bwMode="auto">
          <a:xfrm>
            <a:off x="-180528" y="3861048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  </a:t>
            </a:r>
            <a:r>
              <a:rPr lang="en-US" sz="3200" dirty="0" smtClean="0">
                <a:solidFill>
                  <a:srgbClr val="FFFF00"/>
                </a:solidFill>
              </a:rPr>
              <a:t>Delegation from </a:t>
            </a:r>
            <a:r>
              <a:rPr lang="en-US" sz="3200" smtClean="0">
                <a:solidFill>
                  <a:srgbClr val="FFFF00"/>
                </a:solidFill>
              </a:rPr>
              <a:t>the Republic of Cyprus</a:t>
            </a:r>
            <a:endParaRPr lang="en-GB" sz="1800" dirty="0">
              <a:solidFill>
                <a:srgbClr val="FFFF00"/>
              </a:solidFill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to                 Accelerating Science and Innovation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</p:spTree>
    <p:extLst>
      <p:ext uri="{BB962C8B-B14F-4D97-AF65-F5344CB8AC3E}">
        <p14:creationId xmlns:p14="http://schemas.microsoft.com/office/powerpoint/2010/main" val="195675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+mj-lt"/>
              </a:rPr>
              <a:t>Discovery 2012, Nobel Prize in Physics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Englert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682654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6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9" name="TextBox 16"/>
          <p:cNvSpPr txBox="1">
            <a:spLocks noChangeArrowheads="1"/>
          </p:cNvSpPr>
          <p:nvPr/>
        </p:nvSpPr>
        <p:spPr bwMode="auto">
          <a:xfrm>
            <a:off x="748658" y="980728"/>
            <a:ext cx="4572085" cy="5239896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High Luminosity LHC until 2035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Ten times more collisions than</a:t>
            </a:r>
            <a:b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</a:b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the original design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Studies in progress: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Compact Linear Collider (CLIC)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Linear 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000" baseline="30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+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-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 collider √s up to 3 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TeV</a:t>
            </a:r>
            <a:endParaRPr kumimoji="0" lang="en-US" altLang="en-US" sz="2000" dirty="0">
              <a:solidFill>
                <a:schemeClr val="bg2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endParaRPr kumimoji="0" lang="en-US" altLang="en-US" sz="2800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endParaRPr kumimoji="0" lang="en-US" altLang="en-US" sz="1050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Future Circular Collider (FCC)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New technology magnets 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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100 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TeV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 pp collisions in 100km ring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000" baseline="30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+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-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collider (FCC-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ee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) as 1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st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step?</a:t>
            </a:r>
            <a:b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</a:br>
            <a:endParaRPr kumimoji="0" lang="en-US" altLang="en-US" sz="2800" dirty="0">
              <a:solidFill>
                <a:schemeClr val="bg2"/>
              </a:solidFill>
              <a:latin typeface="Arial" charset="0"/>
              <a:ea typeface="ＭＳ Ｐゴシック" charset="-128"/>
              <a:sym typeface="Wingdings" pitchFamily="2" charset="2"/>
            </a:endParaRPr>
          </a:p>
          <a:p>
            <a:pPr lvl="0" eaLnBrk="1" hangingPunct="1">
              <a:spcBef>
                <a:spcPct val="0"/>
              </a:spcBef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European Strategy for Particle Physics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Preparing next update in 2020</a:t>
            </a:r>
          </a:p>
        </p:txBody>
      </p:sp>
      <p:pic>
        <p:nvPicPr>
          <p:cNvPr id="27660" name="Picture 21"/>
          <p:cNvPicPr preferRelativeResize="0"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5290" y="763147"/>
            <a:ext cx="4019198" cy="252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0"/>
          <a:stretch/>
        </p:blipFill>
        <p:spPr>
          <a:xfrm>
            <a:off x="6078580" y="3429000"/>
            <a:ext cx="2885908" cy="3172892"/>
          </a:xfrm>
          <a:prstGeom prst="rect">
            <a:avLst/>
          </a:prstGeom>
        </p:spPr>
      </p:pic>
      <p:sp>
        <p:nvSpPr>
          <p:cNvPr id="25" name="Titre 1"/>
          <p:cNvSpPr txBox="1">
            <a:spLocks/>
          </p:cNvSpPr>
          <p:nvPr/>
        </p:nvSpPr>
        <p:spPr>
          <a:xfrm>
            <a:off x="182056" y="97065"/>
            <a:ext cx="8854440" cy="5956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Future of particle physics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706" y="3588205"/>
            <a:ext cx="1201167" cy="849281"/>
          </a:xfrm>
          <a:prstGeom prst="rect">
            <a:avLst/>
          </a:prstGeom>
        </p:spPr>
      </p:pic>
      <p:pic>
        <p:nvPicPr>
          <p:cNvPr id="8" name="Image 3">
            <a:extLst>
              <a:ext uri="{FF2B5EF4-FFF2-40B4-BE49-F238E27FC236}">
                <a16:creationId xmlns:a16="http://schemas.microsoft.com/office/drawing/2014/main" xmlns="" id="{F6A8AE03-B9C5-6041-A01B-84351B633C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5856" y="1772816"/>
            <a:ext cx="951914" cy="95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6632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Application as an Example of Particle Physics Spin-off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805136"/>
            <a:ext cx="910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~30’000 accelerators worldwide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&gt;100’000 patients treated worldwide  (45 facilities)</a:t>
              </a:r>
            </a:p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&gt;50’000 patients treated in Europe  (14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915816" y="5257800"/>
                <a:ext cx="25705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Portugal, France and Italy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2716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86432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208655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07504" y="1676399"/>
            <a:ext cx="8928992" cy="3618875"/>
            <a:chOff x="104039" y="1676399"/>
            <a:chExt cx="9369079" cy="3618875"/>
          </a:xfrm>
          <a:effectLst>
            <a:outerShdw blurRad="38100" dist="38100" dir="2700000" algn="tl" rotWithShape="0">
              <a:prstClr val="black"/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104039" y="3501008"/>
              <a:ext cx="23157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Tier-1: permanent storage, reprocessing,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4039" y="1676399"/>
              <a:ext cx="231571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Tier-0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(CERN and Hungary):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data 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4039" y="4572000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Tier-2: simulation,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39518" y="3955197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39518" y="2502716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750k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CPU 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454973" y="3162454"/>
              <a:ext cx="19026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800 PB 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39518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&gt;170 sites in,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42 countries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99633" y="4710499"/>
              <a:ext cx="18133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35 GB/s global transfers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25403" y="5445224"/>
            <a:ext cx="7695069" cy="1585049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WLCG: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An International collaboration to distribute and analyse LHC data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2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7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 descr="Grid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79" y="607172"/>
            <a:ext cx="5328593" cy="499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6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48"/>
          <p:cNvCxnSpPr>
            <a:cxnSpLocks noChangeShapeType="1"/>
          </p:cNvCxnSpPr>
          <p:nvPr/>
        </p:nvCxnSpPr>
        <p:spPr bwMode="auto">
          <a:xfrm flipH="1">
            <a:off x="2836001" y="5654675"/>
            <a:ext cx="3143307" cy="535014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475656" y="136525"/>
            <a:ext cx="6200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>
            <a:off x="1619250" y="1842236"/>
            <a:ext cx="2304678" cy="1237731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2301" y="1196752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flipH="1">
            <a:off x="2538304" y="3926294"/>
            <a:ext cx="1880620" cy="102950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3282156" y="2810668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flipH="1" flipV="1">
            <a:off x="2617508" y="5181600"/>
            <a:ext cx="3250276" cy="3932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222301" y="4421169"/>
            <a:ext cx="2395207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Undergraduates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01" y="2852936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5148" y="4797152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12D27DE-D6DC-4B4E-9DF7-26BB55C513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9329" y="2564904"/>
            <a:ext cx="1805874" cy="255438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029329" y="4111517"/>
            <a:ext cx="2267744" cy="6924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</a:t>
            </a:r>
            <a:b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School of Physics </a:t>
            </a:r>
            <a:b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200" dirty="0">
                <a:solidFill>
                  <a:srgbClr val="FFFF00"/>
                </a:solidFill>
                <a:effectLst>
                  <a:outerShdw blurRad="50800" dist="50800" dir="2700000" algn="ctr" rotWithShape="0">
                    <a:srgbClr val="000000"/>
                  </a:outerShdw>
                </a:effectLst>
              </a:rPr>
              <a:t>Italy, June-July 2018</a:t>
            </a:r>
          </a:p>
        </p:txBody>
      </p:sp>
      <p:sp>
        <p:nvSpPr>
          <p:cNvPr id="28" name="TextBox 28"/>
          <p:cNvSpPr txBox="1">
            <a:spLocks noChangeArrowheads="1"/>
          </p:cNvSpPr>
          <p:nvPr/>
        </p:nvSpPr>
        <p:spPr bwMode="auto">
          <a:xfrm>
            <a:off x="755576" y="5780758"/>
            <a:ext cx="2238113" cy="707886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Public visitors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135 thousand per year</a:t>
            </a:r>
          </a:p>
        </p:txBody>
      </p:sp>
      <p:grpSp>
        <p:nvGrpSpPr>
          <p:cNvPr id="24" name="Grouper 18"/>
          <p:cNvGrpSpPr/>
          <p:nvPr/>
        </p:nvGrpSpPr>
        <p:grpSpPr>
          <a:xfrm>
            <a:off x="4082675" y="1060618"/>
            <a:ext cx="4752528" cy="1477328"/>
            <a:chOff x="3995936" y="1052736"/>
            <a:chExt cx="4752528" cy="1477328"/>
          </a:xfrm>
        </p:grpSpPr>
        <p:grpSp>
          <p:nvGrpSpPr>
            <p:cNvPr id="25" name="Grouper 22"/>
            <p:cNvGrpSpPr/>
            <p:nvPr/>
          </p:nvGrpSpPr>
          <p:grpSpPr>
            <a:xfrm>
              <a:off x="6239498" y="1056089"/>
              <a:ext cx="2508966" cy="1463774"/>
              <a:chOff x="6239498" y="1056089"/>
              <a:chExt cx="2508966" cy="1463774"/>
            </a:xfrm>
          </p:grpSpPr>
          <p:pic>
            <p:nvPicPr>
              <p:cNvPr id="34" name="Picture 20" descr="Screen shot 2011-06-01 at 00.05.34.pn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39498" y="1056089"/>
                <a:ext cx="2508966" cy="1449600"/>
              </a:xfrm>
              <a:prstGeom prst="rect">
                <a:avLst/>
              </a:prstGeom>
              <a:effectLst>
                <a:outerShdw sx="1000" sy="1000">
                  <a:srgbClr val="000000"/>
                </a:outerShdw>
              </a:effectLst>
            </p:spPr>
          </p:pic>
          <p:sp>
            <p:nvSpPr>
              <p:cNvPr id="35" name="TextBox 21"/>
              <p:cNvSpPr txBox="1"/>
              <p:nvPr/>
            </p:nvSpPr>
            <p:spPr>
              <a:xfrm>
                <a:off x="6284997" y="1073313"/>
                <a:ext cx="2463467" cy="1446550"/>
              </a:xfrm>
              <a:prstGeom prst="rect">
                <a:avLst/>
              </a:prstGeom>
              <a:noFill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r" eaLnBrk="1" hangingPunct="1">
                  <a:defRPr/>
                </a:pPr>
                <a:r>
                  <a:rPr lang="en-US" sz="1400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Latin American School of High-Energy Physics</a:t>
                </a:r>
              </a:p>
              <a:p>
                <a:pPr algn="r" eaLnBrk="1" hangingPunct="1">
                  <a:defRPr/>
                </a:pP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Ibarra, Ecuador, 2015</a:t>
                </a:r>
              </a:p>
              <a:p>
                <a:pPr algn="r">
                  <a:defRPr/>
                </a:pP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</a:rPr>
                  <a:t>San Juan del Rio, Mexico, 2017</a:t>
                </a:r>
              </a:p>
              <a:p>
                <a:pPr algn="r">
                  <a:defRPr/>
                </a:pP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Córdoba, Argentina 2019</a:t>
                </a:r>
              </a:p>
            </p:txBody>
          </p:sp>
        </p:grpSp>
        <p:grpSp>
          <p:nvGrpSpPr>
            <p:cNvPr id="26" name="Grouper 23"/>
            <p:cNvGrpSpPr/>
            <p:nvPr/>
          </p:nvGrpSpPr>
          <p:grpSpPr>
            <a:xfrm>
              <a:off x="3995936" y="1052736"/>
              <a:ext cx="2164431" cy="1477328"/>
              <a:chOff x="4139952" y="1056799"/>
              <a:chExt cx="2164431" cy="1477328"/>
            </a:xfrm>
          </p:grpSpPr>
          <p:pic>
            <p:nvPicPr>
              <p:cNvPr id="29" name="Picture 26" descr="kashii.jp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1066799"/>
                <a:ext cx="2164431" cy="1442953"/>
              </a:xfrm>
              <a:prstGeom prst="rect">
                <a:avLst/>
              </a:prstGeom>
            </p:spPr>
          </p:pic>
          <p:sp>
            <p:nvSpPr>
              <p:cNvPr id="32" name="TextBox 29"/>
              <p:cNvSpPr txBox="1"/>
              <p:nvPr/>
            </p:nvSpPr>
            <p:spPr>
              <a:xfrm>
                <a:off x="4139952" y="1056799"/>
                <a:ext cx="208823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lang="en-US" sz="1400" dirty="0">
                    <a:solidFill>
                      <a:srgbClr val="FFFF0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Asia-Europe-Pacific School of High-Energy Physics </a:t>
                </a:r>
              </a:p>
              <a:p>
                <a:pPr eaLnBrk="1" hangingPunct="1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Fukuoka, Japan, 2012</a:t>
                </a:r>
              </a:p>
              <a:p>
                <a:pPr eaLnBrk="1" hangingPunct="1"/>
                <a:r>
                  <a:rPr lang="en-US" sz="1200" dirty="0" err="1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Puri</a:t>
                </a: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, India, 2014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chemeClr val="accent4"/>
                      </a:outerShdw>
                    </a:effectLst>
                  </a:rPr>
                  <a:t>2016 Beijing, China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2018 </a:t>
                </a:r>
                <a:r>
                  <a:rPr lang="en-US" sz="1200" dirty="0" err="1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Quy</a:t>
                </a: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 Nhon, Vietnam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503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D1B0EF4-9081-8142-8788-9B4C57D88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0" y="1080000"/>
            <a:ext cx="8460000" cy="5813237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49863" y="1494000"/>
            <a:ext cx="16941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7" name="Oval 4"/>
          <p:cNvSpPr/>
          <p:nvPr/>
        </p:nvSpPr>
        <p:spPr bwMode="auto">
          <a:xfrm>
            <a:off x="1907704" y="5085184"/>
            <a:ext cx="1296144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0" y="76200"/>
            <a:ext cx="91472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</a:t>
            </a:r>
            <a:r>
              <a:rPr lang="en-US" sz="4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xmlns="" id="{D7E38AA7-6466-EF43-92F5-9C5E7A390B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20" y="1474096"/>
            <a:ext cx="3491880" cy="279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611560" y="188640"/>
            <a:ext cx="6238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 2018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6210E95-FE0F-314E-8D49-6C8473622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0" y="1080000"/>
            <a:ext cx="8460000" cy="5802521"/>
          </a:xfrm>
          <a:prstGeom prst="rect">
            <a:avLst/>
          </a:prstGeom>
        </p:spPr>
      </p:pic>
      <p:sp>
        <p:nvSpPr>
          <p:cNvPr id="7" name="Oval 4"/>
          <p:cNvSpPr/>
          <p:nvPr/>
        </p:nvSpPr>
        <p:spPr bwMode="auto">
          <a:xfrm>
            <a:off x="1835696" y="5517232"/>
            <a:ext cx="1368152" cy="3326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7216" y="188640"/>
            <a:ext cx="2696784" cy="134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50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1493564" y="152400"/>
            <a:ext cx="647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4000" dirty="0" smtClean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Cyprus  and  CERN</a:t>
            </a:r>
            <a:endParaRPr lang="en-GB" sz="3600" dirty="0">
              <a:solidFill>
                <a:srgbClr val="FFFFFF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</p:txBody>
      </p:sp>
      <p:pic>
        <p:nvPicPr>
          <p:cNvPr id="20484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76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0" y="4725144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 eaLnBrk="0" hangingPunct="0"/>
            <a:r>
              <a:rPr lang="en-US" sz="18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Co-operation Agreement signed in 2006 &amp; two Protocols signed in 2007 strengthened scientific &amp; technical links in areas of experimental &amp; theoretical physics, high-performance computing &amp; applications.</a:t>
            </a:r>
          </a:p>
          <a:p>
            <a:pPr algn="just" eaLnBrk="0" hangingPunct="0"/>
            <a:endParaRPr lang="en-US" sz="1800" b="1" i="1" dirty="0">
              <a:solidFill>
                <a:srgbClr val="FFC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eaLnBrk="0" hangingPunct="0"/>
            <a:r>
              <a:rPr lang="en-US" sz="18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Cyprus </a:t>
            </a:r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became an Associate Member State</a:t>
            </a:r>
          </a:p>
          <a:p>
            <a:pPr eaLnBrk="0" hangingPunct="0"/>
            <a:r>
              <a:rPr lang="en-US" sz="18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 the pre-stage to Membership on 1 April 2016.</a:t>
            </a:r>
            <a:endParaRPr lang="en-GB" sz="18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467544" y="2852936"/>
            <a:ext cx="8382000" cy="1681336"/>
            <a:chOff x="457200" y="2971800"/>
            <a:chExt cx="8382000" cy="1838580"/>
          </a:xfrm>
        </p:grpSpPr>
        <p:sp>
          <p:nvSpPr>
            <p:cNvPr id="28" name="Rectangle 20"/>
            <p:cNvSpPr>
              <a:spLocks noChangeArrowheads="1"/>
            </p:cNvSpPr>
            <p:nvPr/>
          </p:nvSpPr>
          <p:spPr bwMode="auto">
            <a:xfrm>
              <a:off x="457200" y="3403937"/>
              <a:ext cx="5181600" cy="11106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2000" dirty="0" smtClean="0">
                  <a:solidFill>
                    <a:schemeClr val="accent1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University of Cyprus is </a:t>
              </a:r>
              <a:r>
                <a:rPr lang="en-GB" sz="2000" dirty="0" smtClean="0">
                  <a:solidFill>
                    <a:schemeClr val="accent1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member of the CMS Collaboration at LHC since 1995,</a:t>
              </a:r>
            </a:p>
            <a:p>
              <a:pPr eaLnBrk="0" hangingPunct="0"/>
              <a:r>
                <a:rPr lang="en-GB" sz="2000" dirty="0" err="1" smtClean="0">
                  <a:solidFill>
                    <a:schemeClr val="accent1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MoU</a:t>
              </a:r>
              <a:r>
                <a:rPr lang="en-GB" sz="2000" dirty="0" smtClean="0">
                  <a:solidFill>
                    <a:schemeClr val="accent1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 signed in 1999</a:t>
              </a:r>
            </a:p>
          </p:txBody>
        </p:sp>
        <p:pic>
          <p:nvPicPr>
            <p:cNvPr id="39" name="Picture 38" descr="0712017_02-A5-at-72-dpi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2971800"/>
              <a:ext cx="2743200" cy="1838580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40" name="Picture 39" descr="CMS-Color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29600" y="3048000"/>
              <a:ext cx="520700" cy="520700"/>
            </a:xfrm>
            <a:prstGeom prst="rect">
              <a:avLst/>
            </a:prstGeom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17" name="Picture 16" descr="cy-lgflag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76200"/>
            <a:ext cx="1394234" cy="838200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457200" y="1557516"/>
            <a:ext cx="6324600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/>
                <a:cs typeface="ＭＳ Ｐゴシック"/>
              </a:rPr>
              <a:t>High-energy physicists from Cyprus, mainly from the University of Cyprus, have been participating in the </a:t>
            </a:r>
            <a:r>
              <a:rPr lang="en-US" sz="2000" dirty="0" smtClean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L3 experiment  at the LEP Collider </a:t>
            </a:r>
          </a:p>
          <a:p>
            <a:r>
              <a:rPr lang="en-US" sz="2000" dirty="0" smtClean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(operation from 1989 till Nov 2000)</a:t>
            </a:r>
            <a:endParaRPr lang="en-GB" sz="2000" dirty="0">
              <a:solidFill>
                <a:srgbClr val="F3F3F3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0" name="Picture 19" descr="Picture 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76256" y="1268760"/>
            <a:ext cx="1916112" cy="15240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8294688" y="1447800"/>
            <a:ext cx="41275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L3</a:t>
            </a:r>
          </a:p>
        </p:txBody>
      </p:sp>
      <p:pic>
        <p:nvPicPr>
          <p:cNvPr id="1026" name="Picture 2" descr="\\cern.ch\dfs\Users\e\emmanuel\Desktop\IMG_6532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752" y="5427751"/>
            <a:ext cx="2429119" cy="14269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51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1493564" y="152400"/>
            <a:ext cx="647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sz="4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Cyprus  and  CERN</a:t>
            </a:r>
            <a:endParaRPr lang="en-GB" sz="36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0484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76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40" name="Picture 39" descr="CMS-Color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1676399"/>
            <a:ext cx="762000" cy="7620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7" name="Picture 16" descr="cy-lgflag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76200"/>
            <a:ext cx="1394234" cy="838200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sp>
        <p:nvSpPr>
          <p:cNvPr id="14" name="Content Placeholder 20"/>
          <p:cNvSpPr>
            <a:spLocks noGrp="1"/>
          </p:cNvSpPr>
          <p:nvPr>
            <p:ph idx="1"/>
          </p:nvPr>
        </p:nvSpPr>
        <p:spPr>
          <a:xfrm>
            <a:off x="228600" y="1143000"/>
            <a:ext cx="4953000" cy="2971800"/>
          </a:xfrm>
        </p:spPr>
        <p:txBody>
          <a:bodyPr/>
          <a:lstStyle/>
          <a:p>
            <a:pPr lvl="2"/>
            <a:endParaRPr lang="en-US" sz="1400" dirty="0" smtClean="0">
              <a:ea typeface="ＭＳ Ｐゴシック"/>
              <a:cs typeface="ＭＳ Ｐゴシック"/>
            </a:endParaRPr>
          </a:p>
          <a:p>
            <a:pPr>
              <a:buClr>
                <a:srgbClr val="FFFF00"/>
              </a:buClr>
              <a:buFont typeface="Wingdings" charset="2"/>
              <a:buChar char="q"/>
            </a:pPr>
            <a:r>
              <a:rPr lang="en-US" sz="2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/>
                <a:cs typeface="ＭＳ Ｐゴシック"/>
              </a:rPr>
              <a:t>Contributions to the </a:t>
            </a: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/>
                <a:cs typeface="ＭＳ Ｐゴシック"/>
              </a:rPr>
              <a:t>CMS Experiment at LHC</a:t>
            </a:r>
          </a:p>
          <a:p>
            <a:pPr lvl="1"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US" sz="1800" dirty="0" smtClean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/>
                <a:cs typeface="ＭＳ Ｐゴシック"/>
              </a:rPr>
              <a:t>Participation in manufacture of CMS Solenoid Magnet</a:t>
            </a:r>
          </a:p>
          <a:p>
            <a:pPr lvl="1"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US" sz="1800" dirty="0" smtClean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/>
                <a:cs typeface="ＭＳ Ｐゴシック"/>
              </a:rPr>
              <a:t>Electromagnetic Calorimeter test beams</a:t>
            </a:r>
          </a:p>
          <a:p>
            <a:pPr lvl="1"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US" sz="1800" dirty="0" smtClean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ＭＳ Ｐゴシック"/>
                <a:cs typeface="ＭＳ Ｐゴシック"/>
              </a:rPr>
              <a:t>CMS physics analysis – new particle searches</a:t>
            </a:r>
          </a:p>
          <a:p>
            <a:pPr lvl="1">
              <a:buFont typeface="Wingdings" pitchFamily="2" charset="2"/>
              <a:buNone/>
            </a:pPr>
            <a:endParaRPr lang="en-US" sz="2200" dirty="0" smtClean="0">
              <a:ea typeface="ＭＳ Ｐゴシック"/>
            </a:endParaRPr>
          </a:p>
          <a:p>
            <a:pPr lvl="1">
              <a:buFont typeface="Wingdings" pitchFamily="2" charset="2"/>
              <a:buNone/>
            </a:pPr>
            <a:endParaRPr lang="en-US" sz="2200" dirty="0" smtClean="0">
              <a:ea typeface="ＭＳ Ｐゴシック"/>
            </a:endParaRPr>
          </a:p>
          <a:p>
            <a:pPr lvl="1">
              <a:buFont typeface="Wingdings" pitchFamily="2" charset="2"/>
              <a:buNone/>
            </a:pPr>
            <a:endParaRPr lang="en-US" sz="2200" dirty="0" smtClean="0">
              <a:ea typeface="ＭＳ Ｐゴシック"/>
            </a:endParaRPr>
          </a:p>
        </p:txBody>
      </p:sp>
      <p:sp>
        <p:nvSpPr>
          <p:cNvPr id="15" name="Content Placeholder 20"/>
          <p:cNvSpPr txBox="1">
            <a:spLocks/>
          </p:cNvSpPr>
          <p:nvPr/>
        </p:nvSpPr>
        <p:spPr bwMode="auto">
          <a:xfrm>
            <a:off x="228600" y="4419600"/>
            <a:ext cx="8610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marL="342825" indent="-342825" eaLnBrk="0" hangingPunct="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  <a:defRPr/>
            </a:pPr>
            <a:r>
              <a:rPr lang="en-US" sz="2000" kern="0" dirty="0" smtClean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/>
                <a:cs typeface="ＭＳ Ｐゴシック"/>
              </a:rPr>
              <a:t>Also involvement 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/>
                <a:cs typeface="ＭＳ Ｐゴシック"/>
              </a:rPr>
              <a:t>in theoretical physics</a:t>
            </a:r>
            <a:endParaRPr lang="en-US" sz="2000" kern="0" dirty="0" smtClean="0">
              <a:solidFill>
                <a:srgbClr val="F3F3F3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/>
              <a:cs typeface="ＭＳ Ｐゴシック"/>
            </a:endParaRPr>
          </a:p>
          <a:p>
            <a:pPr marL="742786" lvl="1" indent="-285686" eaLnBrk="0" hangingPunct="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  <a:defRPr/>
            </a:pPr>
            <a:r>
              <a:rPr lang="en-US" sz="1800" kern="0" dirty="0" smtClean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/>
                <a:cs typeface="ＭＳ Ｐゴシック"/>
              </a:rPr>
              <a:t>Particle &amp; strong interaction physics (String theory, Lattice QCD)</a:t>
            </a:r>
          </a:p>
          <a:p>
            <a:pPr marL="742786" lvl="1" indent="-285686" eaLnBrk="0" hangingPunct="0">
              <a:spcBef>
                <a:spcPct val="20000"/>
              </a:spcBef>
              <a:buClr>
                <a:srgbClr val="FFFF00"/>
              </a:buClr>
              <a:buSzPct val="75000"/>
              <a:defRPr/>
            </a:pPr>
            <a:endParaRPr lang="en-US" sz="800" kern="0" dirty="0" smtClean="0">
              <a:solidFill>
                <a:srgbClr val="F3F3F3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/>
              <a:cs typeface="ＭＳ Ｐゴシック"/>
            </a:endParaRPr>
          </a:p>
          <a:p>
            <a:pPr marL="742786" lvl="1" indent="-285686" eaLnBrk="0" hangingPunct="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  <a:defRPr/>
            </a:pPr>
            <a:endParaRPr lang="en-US" sz="800" kern="0" dirty="0" smtClean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"/>
              <a:ea typeface="ＭＳ Ｐゴシック"/>
              <a:cs typeface="ＭＳ Ｐゴシック"/>
            </a:endParaRPr>
          </a:p>
          <a:p>
            <a:pPr marL="342825" indent="-342825" eaLnBrk="0" hangingPunct="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  <a:defRPr/>
            </a:pPr>
            <a:r>
              <a:rPr lang="en-US" sz="2000" kern="0" dirty="0" smtClean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/>
                <a:cs typeface="ＭＳ Ｐゴシック"/>
              </a:rPr>
              <a:t>Cyprus is also developing </a:t>
            </a:r>
            <a:r>
              <a:rPr lang="en-US" sz="2000" kern="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/>
                <a:cs typeface="ＭＳ Ｐゴシック"/>
              </a:rPr>
              <a:t>high-performance computing </a:t>
            </a:r>
            <a:r>
              <a:rPr lang="en-US" sz="2000" kern="0" dirty="0" smtClean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/>
                <a:cs typeface="ＭＳ Ｐゴシック"/>
              </a:rPr>
              <a:t>infrastructure (possible LHC Tier-2 node)</a:t>
            </a:r>
          </a:p>
          <a:p>
            <a:pPr marL="742786" lvl="1" indent="-285686" eaLnBrk="0" hangingPunct="0">
              <a:spcBef>
                <a:spcPct val="20000"/>
              </a:spcBef>
              <a:buClr>
                <a:srgbClr val="FFFF00"/>
              </a:buClr>
              <a:buSzPct val="75000"/>
              <a:buFont typeface="Wingdings" charset="2"/>
              <a:buChar char="q"/>
              <a:defRPr/>
            </a:pPr>
            <a:r>
              <a:rPr lang="en-US" sz="1800" kern="0" dirty="0" smtClean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"/>
                <a:ea typeface="ＭＳ Ｐゴシック"/>
                <a:cs typeface="ＭＳ Ｐゴシック"/>
              </a:rPr>
              <a:t>At Cyprus Institute &amp; Computer Science Department of University of Cyprus</a:t>
            </a:r>
          </a:p>
          <a:p>
            <a:pPr marL="1142749" lvl="2" indent="-228550" eaLnBrk="0" hangingPunct="0">
              <a:spcBef>
                <a:spcPct val="20000"/>
              </a:spcBef>
              <a:buClr>
                <a:srgbClr val="003366"/>
              </a:buClr>
              <a:buFontTx/>
              <a:buChar char="•"/>
              <a:defRPr/>
            </a:pPr>
            <a:endParaRPr lang="en-US" sz="1400" kern="0" dirty="0" smtClean="0">
              <a:solidFill>
                <a:srgbClr val="003366"/>
              </a:solidFill>
              <a:latin typeface="Helvetica"/>
              <a:ea typeface="ＭＳ Ｐゴシック"/>
              <a:cs typeface="ＭＳ Ｐゴシック"/>
            </a:endParaRPr>
          </a:p>
          <a:p>
            <a:pPr marL="742786" lvl="1" indent="-285686" eaLnBrk="0" hangingPunct="0">
              <a:spcBef>
                <a:spcPct val="20000"/>
              </a:spcBef>
              <a:buClr>
                <a:srgbClr val="9A0000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 smtClean="0">
              <a:solidFill>
                <a:srgbClr val="003366"/>
              </a:solidFill>
              <a:latin typeface="Helvetica"/>
              <a:ea typeface="ＭＳ Ｐゴシック"/>
            </a:endParaRPr>
          </a:p>
          <a:p>
            <a:pPr marL="742786" lvl="1" indent="-285686" eaLnBrk="0" hangingPunct="0">
              <a:spcBef>
                <a:spcPct val="20000"/>
              </a:spcBef>
              <a:buClr>
                <a:srgbClr val="9A0000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 smtClean="0">
              <a:solidFill>
                <a:srgbClr val="003366"/>
              </a:solidFill>
              <a:latin typeface="Helvetica"/>
              <a:ea typeface="ＭＳ Ｐゴシック"/>
            </a:endParaRPr>
          </a:p>
          <a:p>
            <a:pPr marL="742786" lvl="1" indent="-285686" eaLnBrk="0" hangingPunct="0">
              <a:spcBef>
                <a:spcPct val="20000"/>
              </a:spcBef>
              <a:buClr>
                <a:srgbClr val="9A0000"/>
              </a:buClr>
              <a:buSzPct val="70000"/>
              <a:buFont typeface="Wingdings" pitchFamily="2" charset="2"/>
              <a:buNone/>
              <a:defRPr/>
            </a:pPr>
            <a:endParaRPr lang="en-US" sz="2200" kern="0" dirty="0" smtClean="0">
              <a:solidFill>
                <a:srgbClr val="003366"/>
              </a:solidFill>
              <a:latin typeface="Helvetica"/>
              <a:ea typeface="ＭＳ Ｐゴシック"/>
            </a:endParaRPr>
          </a:p>
        </p:txBody>
      </p:sp>
      <p:pic>
        <p:nvPicPr>
          <p:cNvPr id="10" name="Picture 9" descr="0707039_07-A4-at-144-dp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7122" y="3124200"/>
            <a:ext cx="2390678" cy="1600200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12" name="Picture 11" descr="Screen shot 2011-02-27 at 20.15.2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3758" y="1475036"/>
            <a:ext cx="2394041" cy="1570095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13" name="Picture 12" descr="ispy-run139779-evt4994190-v1-Copyright-hires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6800" y="2743200"/>
            <a:ext cx="1761064" cy="990600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8226879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7175225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6516216" y="5540069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5483225" y="4293096"/>
            <a:ext cx="3505200" cy="1128881"/>
            <a:chOff x="5483225" y="4293096"/>
            <a:chExt cx="35052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3225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6425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69102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5125" name="Text Box 18"/>
          <p:cNvSpPr txBox="1">
            <a:spLocks noChangeArrowheads="1"/>
          </p:cNvSpPr>
          <p:nvPr/>
        </p:nvSpPr>
        <p:spPr bwMode="auto">
          <a:xfrm>
            <a:off x="0" y="3453968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</a:t>
            </a:r>
            <a:r>
              <a:rPr lang="en-GB" sz="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You!</a:t>
            </a: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/>
            </a:r>
            <a:b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r>
              <a:rPr lang="el-GR" sz="5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σας ευχαριστώ!</a:t>
            </a:r>
          </a:p>
        </p:txBody>
      </p:sp>
      <p:pic>
        <p:nvPicPr>
          <p:cNvPr id="4" name="Picture 3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Accelerating Science and Innovation</a:t>
            </a:r>
            <a:endParaRPr lang="en-GB" sz="28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0899836"/>
      </p:ext>
    </p:extLst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3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 cstate="print">
            <a:lum bright="-2000" contrast="-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founded in 1954: 12 European States</a:t>
            </a:r>
          </a:p>
          <a:p>
            <a:pPr>
              <a:defRPr/>
            </a:pP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“Science for Peace”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23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259632" y="4077073"/>
            <a:ext cx="7952408" cy="2743074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Czech Republic, Denmark, Finland, France, Germany, Greece, Hungary,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Netherlands, Norway, Poland, Portugal,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 Serbia,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Spain, Sweden, Switzerland and 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Associate Members in the Pre-Stage to Membership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Cyprus, Slovenia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States: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Lithuania, Pakistan, 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for Membership or Associate Membership:</a:t>
            </a:r>
            <a:b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Brazil, Croatia, Estonia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to Council: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Japan, Russia, United States of America;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Union, JINR and UNESCO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76200" y="2133600"/>
            <a:ext cx="38100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2600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1800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+mn-ea"/>
                <a:cs typeface="+mn-cs"/>
              </a:rPr>
              <a:t>other paid personnel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~ 13600 scientific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(2019) ~ 1200 MCHF</a:t>
            </a:r>
          </a:p>
        </p:txBody>
      </p:sp>
    </p:spTree>
    <p:extLst>
      <p:ext uri="{BB962C8B-B14F-4D97-AF65-F5344CB8AC3E}">
        <p14:creationId xmlns:p14="http://schemas.microsoft.com/office/powerpoint/2010/main" val="18574723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getting more and more global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1320301-6869-6844-BD02-EF165F2A6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0" y="1077527"/>
            <a:ext cx="8460000" cy="5816250"/>
          </a:xfrm>
          <a:prstGeom prst="rect">
            <a:avLst/>
          </a:prstGeom>
        </p:spPr>
      </p:pic>
      <p:sp>
        <p:nvSpPr>
          <p:cNvPr id="10" name="Oval 8"/>
          <p:cNvSpPr/>
          <p:nvPr/>
        </p:nvSpPr>
        <p:spPr bwMode="auto">
          <a:xfrm>
            <a:off x="1835696" y="5229200"/>
            <a:ext cx="1368152" cy="23375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546248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getting more and more global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B59E519-4B3B-7B45-9E90-F8A431DA9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0" y="1083332"/>
            <a:ext cx="8460000" cy="5806514"/>
          </a:xfrm>
          <a:prstGeom prst="rect">
            <a:avLst/>
          </a:prstGeom>
        </p:spPr>
      </p:pic>
      <p:sp>
        <p:nvSpPr>
          <p:cNvPr id="10" name="Oval 8"/>
          <p:cNvSpPr/>
          <p:nvPr/>
        </p:nvSpPr>
        <p:spPr bwMode="auto">
          <a:xfrm>
            <a:off x="684000" y="6525344"/>
            <a:ext cx="1296144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2411160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7366430"/>
              </p:ext>
            </p:extLst>
          </p:nvPr>
        </p:nvGraphicFramePr>
        <p:xfrm>
          <a:off x="107504" y="1268760"/>
          <a:ext cx="5904656" cy="4333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954180" y="5715004"/>
            <a:ext cx="4211304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They do not all stay: where do they go?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-27384"/>
            <a:ext cx="7162800" cy="113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4" rIns="91388" bIns="45694">
            <a:spAutoFit/>
          </a:bodyPr>
          <a:lstStyle/>
          <a:p>
            <a:pPr algn="ctr" eaLnBrk="0" hangingPunct="0"/>
            <a:r>
              <a:rPr lang="en-GB" sz="32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Age Distribution of Scientists </a:t>
            </a:r>
          </a:p>
          <a:p>
            <a:pPr algn="ctr" eaLnBrk="0" hangingPunct="0"/>
            <a:r>
              <a:rPr lang="en-GB" sz="18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- and where they go afterwards</a:t>
            </a:r>
          </a:p>
          <a:p>
            <a:endParaRPr lang="en-US" sz="18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340768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ea typeface="ＭＳ Ｐゴシック" charset="0"/>
              </a:rPr>
              <a:t>27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38766" y="39237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70C0"/>
                </a:solidFill>
                <a:ea typeface="ＭＳ Ｐゴシック" charset="0"/>
              </a:rPr>
              <a:t>65</a:t>
            </a:r>
          </a:p>
        </p:txBody>
      </p:sp>
      <p:pic>
        <p:nvPicPr>
          <p:cNvPr id="12" name="Picture 4" descr="NewChart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268760"/>
            <a:ext cx="2975917" cy="3384376"/>
          </a:xfrm>
          <a:prstGeom prst="rect">
            <a:avLst/>
          </a:prstGeom>
        </p:spPr>
      </p:pic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333840" y="1447733"/>
            <a:ext cx="2515928" cy="111717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Today: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  <a:sym typeface="Symbol"/>
              </a:rPr>
              <a:t>&gt;30</a:t>
            </a:r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00 PhD students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in LHC experiments</a:t>
            </a:r>
          </a:p>
        </p:txBody>
      </p:sp>
    </p:spTree>
    <p:extLst>
      <p:ext uri="{BB962C8B-B14F-4D97-AF65-F5344CB8AC3E}">
        <p14:creationId xmlns:p14="http://schemas.microsoft.com/office/powerpoint/2010/main" val="49262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dirty="0"/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Our Scientific Challenge: </a:t>
            </a:r>
          </a:p>
          <a:p>
            <a:pPr algn="ctr"/>
            <a:r>
              <a:rPr lang="en-GB" sz="3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</a:t>
              </a: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  <a:endParaRPr lang="en-GB" sz="14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3234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65088" y="2085975"/>
            <a:ext cx="3275012" cy="2779713"/>
            <a:chOff x="65088" y="2085975"/>
            <a:chExt cx="3275012" cy="2779713"/>
          </a:xfrm>
        </p:grpSpPr>
        <p:grpSp>
          <p:nvGrpSpPr>
            <p:cNvPr id="9" name="Group 91"/>
            <p:cNvGrpSpPr>
              <a:grpSpLocks/>
            </p:cNvGrpSpPr>
            <p:nvPr/>
          </p:nvGrpSpPr>
          <p:grpSpPr bwMode="auto">
            <a:xfrm>
              <a:off x="65088" y="2085975"/>
              <a:ext cx="3275012" cy="2779713"/>
              <a:chOff x="41" y="1314"/>
              <a:chExt cx="2063" cy="1751"/>
            </a:xfrm>
          </p:grpSpPr>
          <p:sp>
            <p:nvSpPr>
              <p:cNvPr id="33807" name="Line 45"/>
              <p:cNvSpPr>
                <a:spLocks noChangeShapeType="1"/>
              </p:cNvSpPr>
              <p:nvPr/>
            </p:nvSpPr>
            <p:spPr bwMode="auto">
              <a:xfrm>
                <a:off x="1494" y="1314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8" name="Line 46"/>
              <p:cNvSpPr>
                <a:spLocks noChangeShapeType="1"/>
              </p:cNvSpPr>
              <p:nvPr/>
            </p:nvSpPr>
            <p:spPr bwMode="auto">
              <a:xfrm>
                <a:off x="692" y="1466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 type="triangl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9" name="Line 48"/>
              <p:cNvSpPr>
                <a:spLocks noChangeShapeType="1"/>
              </p:cNvSpPr>
              <p:nvPr/>
            </p:nvSpPr>
            <p:spPr bwMode="auto">
              <a:xfrm>
                <a:off x="684" y="1463"/>
                <a:ext cx="816" cy="0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21" name="Rectangle 49"/>
              <p:cNvSpPr>
                <a:spLocks noChangeArrowheads="1"/>
              </p:cNvSpPr>
              <p:nvPr/>
            </p:nvSpPr>
            <p:spPr bwMode="auto">
              <a:xfrm>
                <a:off x="41" y="2761"/>
                <a:ext cx="1674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107000"/>
                  </a:lnSpc>
                  <a:defRPr/>
                </a:pPr>
                <a:r>
                  <a:rPr lang="en-GB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Super-Microscope</a:t>
                </a:r>
                <a:endParaRPr lang="en-GB" sz="2000" dirty="0">
                  <a:solidFill>
                    <a:srgbClr val="3A62AB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  <p:sp>
            <p:nvSpPr>
              <p:cNvPr id="33811" name="Text Box 50"/>
              <p:cNvSpPr txBox="1">
                <a:spLocks noChangeArrowheads="1"/>
              </p:cNvSpPr>
              <p:nvPr/>
            </p:nvSpPr>
            <p:spPr bwMode="auto">
              <a:xfrm>
                <a:off x="1632" y="2373"/>
                <a:ext cx="47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</a:pPr>
                <a:r>
                  <a:rPr lang="de-CH" sz="2200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LHC</a:t>
                </a:r>
              </a:p>
            </p:txBody>
          </p:sp>
          <p:pic>
            <p:nvPicPr>
              <p:cNvPr id="33812" name="Picture 7" descr="interconnect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1814"/>
                <a:ext cx="1488" cy="9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pic>
          <p:nvPicPr>
            <p:cNvPr id="51" name="Picture 50" descr="cern_logo_1.png"/>
            <p:cNvPicPr>
              <a:picLocks noChangeAspect="1"/>
            </p:cNvPicPr>
            <p:nvPr/>
          </p:nvPicPr>
          <p:blipFill>
            <a:blip r:embed="rId10">
              <a:lum bright="100000" contrast="-100000"/>
            </a:blip>
            <a:stretch>
              <a:fillRect/>
            </a:stretch>
          </p:blipFill>
          <p:spPr>
            <a:xfrm>
              <a:off x="285800" y="2120265"/>
              <a:ext cx="685800" cy="674370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  <p:grpSp>
        <p:nvGrpSpPr>
          <p:cNvPr id="53" name="Group 52"/>
          <p:cNvGrpSpPr/>
          <p:nvPr/>
        </p:nvGrpSpPr>
        <p:grpSpPr>
          <a:xfrm>
            <a:off x="323528" y="4832350"/>
            <a:ext cx="5638800" cy="1325834"/>
            <a:chOff x="323528" y="4832350"/>
            <a:chExt cx="5638800" cy="1325834"/>
          </a:xfrm>
        </p:grpSpPr>
        <p:sp>
          <p:nvSpPr>
            <p:cNvPr id="54" name="Rectangle 41"/>
            <p:cNvSpPr>
              <a:spLocks noChangeArrowheads="1"/>
            </p:cNvSpPr>
            <p:nvPr/>
          </p:nvSpPr>
          <p:spPr bwMode="auto">
            <a:xfrm>
              <a:off x="323528" y="5480050"/>
              <a:ext cx="5638800" cy="678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Reproducing conditions            </a:t>
              </a:r>
            </a:p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                                                         Looking back</a:t>
              </a:r>
            </a:p>
          </p:txBody>
        </p:sp>
        <p:sp>
          <p:nvSpPr>
            <p:cNvPr id="55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39822" y="5398521"/>
              <a:ext cx="670618" cy="5364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16596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2010: a New Era in Fundamental Science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uLnTx/>
              <a:uFillTx/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frontier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 p-p and Pb-Pb collisions </a:t>
            </a: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37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27 km circumference</a:t>
            </a:r>
            <a:endParaRPr lang="en-GB" sz="1800" dirty="0"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9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4721</TotalTime>
  <Words>833</Words>
  <Application>Microsoft Macintosh PowerPoint</Application>
  <PresentationFormat>On-screen Show (4:3)</PresentationFormat>
  <Paragraphs>211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Calibri</vt:lpstr>
      <vt:lpstr>Calibri Light</vt:lpstr>
      <vt:lpstr>Helvetica</vt:lpstr>
      <vt:lpstr>ＭＳ Ｐゴシック</vt:lpstr>
      <vt:lpstr>Symbol</vt:lpstr>
      <vt:lpstr>Wingdings</vt:lpstr>
      <vt:lpstr>Arial</vt:lpstr>
      <vt:lpstr>Bold Stripes</vt:lpstr>
      <vt:lpstr>1_Bold Stripes</vt:lpstr>
      <vt:lpstr>Custom Design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CERN: Particle Physics and Innovation</vt:lpstr>
      <vt:lpstr>Medical Application as an Example of Particle Physics Spin-off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Emmanuel Tsesmelis</cp:lastModifiedBy>
  <cp:revision>425</cp:revision>
  <cp:lastPrinted>2016-02-09T09:53:58Z</cp:lastPrinted>
  <dcterms:created xsi:type="dcterms:W3CDTF">2012-01-25T12:11:40Z</dcterms:created>
  <dcterms:modified xsi:type="dcterms:W3CDTF">2019-06-13T09:38:54Z</dcterms:modified>
</cp:coreProperties>
</file>