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50" r:id="rId4"/>
    <p:sldMasterId id="2147483762" r:id="rId5"/>
  </p:sldMasterIdLst>
  <p:notesMasterIdLst>
    <p:notesMasterId r:id="rId12"/>
  </p:notesMasterIdLst>
  <p:handoutMasterIdLst>
    <p:handoutMasterId r:id="rId13"/>
  </p:handoutMasterIdLst>
  <p:sldIdLst>
    <p:sldId id="447" r:id="rId6"/>
    <p:sldId id="442" r:id="rId7"/>
    <p:sldId id="443" r:id="rId8"/>
    <p:sldId id="444" r:id="rId9"/>
    <p:sldId id="445" r:id="rId10"/>
    <p:sldId id="446" r:id="rId11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DA9"/>
    <a:srgbClr val="00FF00"/>
    <a:srgbClr val="011B35"/>
    <a:srgbClr val="012545"/>
    <a:srgbClr val="EFC951"/>
    <a:srgbClr val="FFC8B4"/>
    <a:srgbClr val="1A72C0"/>
    <a:srgbClr val="235D81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1"/>
    <p:restoredTop sz="94695"/>
  </p:normalViewPr>
  <p:slideViewPr>
    <p:cSldViewPr>
      <p:cViewPr varScale="1">
        <p:scale>
          <a:sx n="81" d="100"/>
          <a:sy n="81" d="100"/>
        </p:scale>
        <p:origin x="134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6/13/19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45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60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76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55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49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1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99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20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80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9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0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Joint Liaison Committees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Terms of Reference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6586" y="4077072"/>
            <a:ext cx="8239125" cy="1752600"/>
          </a:xfrm>
        </p:spPr>
        <p:txBody>
          <a:bodyPr/>
          <a:lstStyle/>
          <a:p>
            <a:pPr eaLnBrk="1" hangingPunct="1"/>
            <a:r>
              <a:rPr lang="en-US" sz="2400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Emmanuel Tsesmelis</a:t>
            </a:r>
          </a:p>
          <a:p>
            <a:pPr eaLnBrk="1" hangingPunct="1"/>
            <a:r>
              <a:rPr lang="en-US" sz="2400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Head of Associate and Non-Member State Relations, CERN</a:t>
            </a:r>
          </a:p>
          <a:p>
            <a:pPr eaLnBrk="1" hangingPunct="1"/>
            <a:r>
              <a:rPr lang="de-CH" sz="2400" i="1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Joint </a:t>
            </a:r>
            <a:r>
              <a:rPr lang="de-CH" sz="2400" i="1" dirty="0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CERN-</a:t>
            </a:r>
            <a:r>
              <a:rPr lang="de-CH" sz="2400" i="1" dirty="0" err="1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Cyprus</a:t>
            </a:r>
            <a:r>
              <a:rPr lang="de-CH" sz="2400" i="1" dirty="0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 </a:t>
            </a:r>
            <a:r>
              <a:rPr lang="de-CH" sz="2400" i="1" dirty="0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Liaison </a:t>
            </a:r>
            <a:r>
              <a:rPr lang="de-CH" sz="2400" i="1" dirty="0" err="1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Committee</a:t>
            </a:r>
            <a:endParaRPr lang="de-CH" sz="2400" dirty="0">
              <a:solidFill>
                <a:schemeClr val="accent1"/>
              </a:solidFill>
              <a:latin typeface="Book Antiqua" charset="0"/>
              <a:ea typeface="MS PGothic" charset="0"/>
            </a:endParaRPr>
          </a:p>
          <a:p>
            <a:pPr eaLnBrk="1" hangingPunct="1"/>
            <a:r>
              <a:rPr lang="en-US" sz="2400" dirty="0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14</a:t>
            </a:r>
            <a:r>
              <a:rPr lang="en-US" sz="2400" dirty="0" smtClean="0">
                <a:solidFill>
                  <a:schemeClr val="accent1"/>
                </a:solidFill>
                <a:latin typeface="Book Antiqua" charset="0"/>
                <a:ea typeface="MS PGothic" charset="0"/>
              </a:rPr>
              <a:t> June </a:t>
            </a:r>
            <a:r>
              <a:rPr lang="en-US" sz="2400" dirty="0">
                <a:solidFill>
                  <a:schemeClr val="accent1"/>
                </a:solidFill>
                <a:latin typeface="Book Antiqua" charset="0"/>
                <a:ea typeface="MS PGothic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6616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291264" cy="762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Purpose of </a:t>
            </a:r>
            <a:r>
              <a:rPr lang="en-US" smtClean="0">
                <a:solidFill>
                  <a:srgbClr val="FFFF00"/>
                </a:solidFill>
              </a:rPr>
              <a:t>Joint Liaison Committee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813" y="1295400"/>
            <a:ext cx="7907659" cy="48006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Facilitate integration of new </a:t>
            </a:r>
            <a:r>
              <a:rPr lang="en-US" dirty="0">
                <a:solidFill>
                  <a:schemeClr val="accent1"/>
                </a:solidFill>
              </a:rPr>
              <a:t>Associate Member </a:t>
            </a:r>
            <a:r>
              <a:rPr lang="en-US" dirty="0" smtClean="0">
                <a:solidFill>
                  <a:schemeClr val="accent1"/>
                </a:solidFill>
              </a:rPr>
              <a:t>States (AMS) in CERN.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M</a:t>
            </a:r>
            <a:r>
              <a:rPr lang="en-US" dirty="0" smtClean="0">
                <a:solidFill>
                  <a:schemeClr val="accent1"/>
                </a:solidFill>
              </a:rPr>
              <a:t>onitor</a:t>
            </a:r>
            <a:r>
              <a:rPr lang="en-US" dirty="0">
                <a:solidFill>
                  <a:schemeClr val="accent1"/>
                </a:solidFill>
              </a:rPr>
              <a:t>, review </a:t>
            </a:r>
            <a:r>
              <a:rPr lang="en-US" dirty="0" smtClean="0">
                <a:solidFill>
                  <a:schemeClr val="accent1"/>
                </a:solidFill>
              </a:rPr>
              <a:t>&amp; provide </a:t>
            </a:r>
            <a:r>
              <a:rPr lang="en-US" dirty="0">
                <a:solidFill>
                  <a:schemeClr val="accent1"/>
                </a:solidFill>
              </a:rPr>
              <a:t>advice </a:t>
            </a:r>
            <a:r>
              <a:rPr lang="en-US" dirty="0" smtClean="0">
                <a:solidFill>
                  <a:schemeClr val="accent1"/>
                </a:solidFill>
              </a:rPr>
              <a:t>on: 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T</a:t>
            </a:r>
            <a:r>
              <a:rPr lang="en-US" dirty="0" smtClean="0">
                <a:solidFill>
                  <a:schemeClr val="accent1"/>
                </a:solidFill>
              </a:rPr>
              <a:t>he </a:t>
            </a:r>
            <a:r>
              <a:rPr lang="en-US" dirty="0">
                <a:solidFill>
                  <a:schemeClr val="accent1"/>
                </a:solidFill>
              </a:rPr>
              <a:t>implementation of the participation of the </a:t>
            </a:r>
            <a:r>
              <a:rPr lang="en-US" dirty="0" smtClean="0">
                <a:solidFill>
                  <a:schemeClr val="accent1"/>
                </a:solidFill>
              </a:rPr>
              <a:t>AMS in </a:t>
            </a:r>
            <a:r>
              <a:rPr lang="en-US" dirty="0">
                <a:solidFill>
                  <a:schemeClr val="accent1"/>
                </a:solidFill>
              </a:rPr>
              <a:t>the scientific </a:t>
            </a:r>
            <a:r>
              <a:rPr lang="en-US" dirty="0" err="1">
                <a:solidFill>
                  <a:schemeClr val="accent1"/>
                </a:solidFill>
              </a:rPr>
              <a:t>programme</a:t>
            </a:r>
            <a:r>
              <a:rPr lang="en-US" dirty="0">
                <a:solidFill>
                  <a:schemeClr val="accent1"/>
                </a:solidFill>
              </a:rPr>
              <a:t> of </a:t>
            </a:r>
            <a:r>
              <a:rPr lang="en-US" dirty="0" smtClean="0">
                <a:solidFill>
                  <a:schemeClr val="accent1"/>
                </a:solidFill>
              </a:rPr>
              <a:t>CERN.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T</a:t>
            </a:r>
            <a:r>
              <a:rPr lang="en-US" dirty="0" smtClean="0">
                <a:solidFill>
                  <a:schemeClr val="accent1"/>
                </a:solidFill>
              </a:rPr>
              <a:t>he </a:t>
            </a:r>
            <a:r>
              <a:rPr lang="en-US" dirty="0">
                <a:solidFill>
                  <a:schemeClr val="accent1"/>
                </a:solidFill>
              </a:rPr>
              <a:t>entitlement of the </a:t>
            </a:r>
            <a:r>
              <a:rPr lang="en-US" dirty="0" smtClean="0">
                <a:solidFill>
                  <a:schemeClr val="accent1"/>
                </a:solidFill>
              </a:rPr>
              <a:t>AMS to </a:t>
            </a:r>
            <a:r>
              <a:rPr lang="en-US" dirty="0">
                <a:solidFill>
                  <a:schemeClr val="accent1"/>
                </a:solidFill>
              </a:rPr>
              <a:t>participate in other activities at CERN as mentioned in the Agreement between CERN and the </a:t>
            </a:r>
            <a:r>
              <a:rPr lang="en-US" dirty="0" smtClean="0">
                <a:solidFill>
                  <a:schemeClr val="accent1"/>
                </a:solidFill>
              </a:rPr>
              <a:t>AMS concerning </a:t>
            </a:r>
            <a:r>
              <a:rPr lang="en-US" dirty="0">
                <a:solidFill>
                  <a:schemeClr val="accent1"/>
                </a:solidFill>
              </a:rPr>
              <a:t>the granting of the status of Associate </a:t>
            </a:r>
            <a:r>
              <a:rPr lang="en-US" dirty="0" smtClean="0">
                <a:solidFill>
                  <a:schemeClr val="accent1"/>
                </a:solidFill>
              </a:rPr>
              <a:t>Membership.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81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Standard Terms of Reference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>
                <a:solidFill>
                  <a:schemeClr val="accent1"/>
                </a:solidFill>
              </a:rPr>
              <a:t>M</a:t>
            </a:r>
            <a:r>
              <a:rPr lang="en-US" sz="2000" dirty="0" smtClean="0">
                <a:solidFill>
                  <a:schemeClr val="accent1"/>
                </a:solidFill>
              </a:rPr>
              <a:t>onitor</a:t>
            </a:r>
            <a:r>
              <a:rPr lang="en-US" sz="2000" dirty="0">
                <a:solidFill>
                  <a:schemeClr val="accent1"/>
                </a:solidFill>
              </a:rPr>
              <a:t>, co-ordinate </a:t>
            </a:r>
            <a:r>
              <a:rPr lang="en-US" sz="2000" dirty="0" smtClean="0">
                <a:solidFill>
                  <a:schemeClr val="accent1"/>
                </a:solidFill>
              </a:rPr>
              <a:t>&amp; review </a:t>
            </a:r>
            <a:r>
              <a:rPr lang="en-US" sz="2000" dirty="0">
                <a:solidFill>
                  <a:schemeClr val="accent1"/>
                </a:solidFill>
              </a:rPr>
              <a:t>the scientific &amp;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  <a:r>
              <a:rPr lang="en-US" sz="2000" dirty="0">
                <a:solidFill>
                  <a:schemeClr val="accent1"/>
                </a:solidFill>
              </a:rPr>
              <a:t>technical activities carried out within the Agreement.</a:t>
            </a:r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  <a:p>
            <a:pPr lvl="0"/>
            <a:r>
              <a:rPr lang="en-US" sz="2000" dirty="0">
                <a:solidFill>
                  <a:schemeClr val="accent1"/>
                </a:solidFill>
              </a:rPr>
              <a:t>A</a:t>
            </a:r>
            <a:r>
              <a:rPr lang="en-US" sz="2000" dirty="0" smtClean="0">
                <a:solidFill>
                  <a:schemeClr val="accent1"/>
                </a:solidFill>
              </a:rPr>
              <a:t>dvise </a:t>
            </a:r>
            <a:r>
              <a:rPr lang="en-US" sz="2000" dirty="0">
                <a:solidFill>
                  <a:schemeClr val="accent1"/>
                </a:solidFill>
              </a:rPr>
              <a:t>the </a:t>
            </a:r>
            <a:r>
              <a:rPr lang="en-US" sz="2000" dirty="0" smtClean="0">
                <a:solidFill>
                  <a:schemeClr val="accent1"/>
                </a:solidFill>
              </a:rPr>
              <a:t>AMS on </a:t>
            </a:r>
            <a:r>
              <a:rPr lang="en-US" sz="2000" dirty="0">
                <a:solidFill>
                  <a:schemeClr val="accent1"/>
                </a:solidFill>
              </a:rPr>
              <a:t>the collaborations to be pursued with CERN and, based on the interest and size of the scientific community in the </a:t>
            </a:r>
            <a:r>
              <a:rPr lang="en-US" sz="2000" dirty="0" smtClean="0">
                <a:solidFill>
                  <a:schemeClr val="accent1"/>
                </a:solidFill>
              </a:rPr>
              <a:t>AMS, </a:t>
            </a:r>
            <a:r>
              <a:rPr lang="en-US" sz="2000" dirty="0">
                <a:solidFill>
                  <a:schemeClr val="accent1"/>
                </a:solidFill>
              </a:rPr>
              <a:t>suggest appropriate avenues for strengthening these collaborations</a:t>
            </a:r>
            <a:r>
              <a:rPr lang="en-US" sz="2000" dirty="0" smtClean="0">
                <a:solidFill>
                  <a:schemeClr val="accent1"/>
                </a:solidFill>
              </a:rPr>
              <a:t>.</a:t>
            </a:r>
            <a:endParaRPr lang="en-GB" sz="2000" dirty="0">
              <a:solidFill>
                <a:schemeClr val="accent1"/>
              </a:solidFill>
            </a:endParaRPr>
          </a:p>
          <a:p>
            <a:pPr lvl="0"/>
            <a:endParaRPr lang="en-GB" sz="2000" dirty="0">
              <a:solidFill>
                <a:schemeClr val="accent1"/>
              </a:solidFill>
            </a:endParaRPr>
          </a:p>
          <a:p>
            <a:pPr lvl="0"/>
            <a:r>
              <a:rPr lang="en-US" sz="2000" dirty="0">
                <a:solidFill>
                  <a:schemeClr val="accent1"/>
                </a:solidFill>
              </a:rPr>
              <a:t>M</a:t>
            </a:r>
            <a:r>
              <a:rPr lang="en-US" sz="2000" dirty="0" smtClean="0">
                <a:solidFill>
                  <a:schemeClr val="accent1"/>
                </a:solidFill>
              </a:rPr>
              <a:t>onitor </a:t>
            </a:r>
            <a:r>
              <a:rPr lang="en-US" sz="2000" dirty="0">
                <a:solidFill>
                  <a:schemeClr val="accent1"/>
                </a:solidFill>
              </a:rPr>
              <a:t>the allocation </a:t>
            </a:r>
            <a:r>
              <a:rPr lang="en-US" sz="2000" dirty="0" smtClean="0">
                <a:solidFill>
                  <a:schemeClr val="accent1"/>
                </a:solidFill>
              </a:rPr>
              <a:t>&amp; spending </a:t>
            </a:r>
            <a:r>
              <a:rPr lang="en-US" sz="2000" dirty="0">
                <a:solidFill>
                  <a:schemeClr val="accent1"/>
                </a:solidFill>
              </a:rPr>
              <a:t>of resources that the Government of the </a:t>
            </a:r>
            <a:r>
              <a:rPr lang="en-US" sz="2000" dirty="0" smtClean="0">
                <a:solidFill>
                  <a:schemeClr val="accent1"/>
                </a:solidFill>
              </a:rPr>
              <a:t>AMS and </a:t>
            </a:r>
            <a:r>
              <a:rPr lang="en-US" sz="2000" dirty="0">
                <a:solidFill>
                  <a:schemeClr val="accent1"/>
                </a:solidFill>
              </a:rPr>
              <a:t>its corresponding funding agencies shall be able to make under the Agreement.</a:t>
            </a:r>
            <a:endParaRPr lang="en-GB" sz="2000" dirty="0">
              <a:solidFill>
                <a:schemeClr val="accent1"/>
              </a:solidFill>
            </a:endParaRPr>
          </a:p>
          <a:p>
            <a:endParaRPr lang="en-GB" sz="2000" dirty="0">
              <a:solidFill>
                <a:schemeClr val="accent1"/>
              </a:solidFill>
            </a:endParaRPr>
          </a:p>
          <a:p>
            <a:pPr lvl="0"/>
            <a:r>
              <a:rPr lang="en-US" sz="2000" dirty="0">
                <a:solidFill>
                  <a:schemeClr val="accent1"/>
                </a:solidFill>
              </a:rPr>
              <a:t>R</a:t>
            </a:r>
            <a:r>
              <a:rPr lang="en-US" sz="2000" dirty="0" smtClean="0">
                <a:solidFill>
                  <a:schemeClr val="accent1"/>
                </a:solidFill>
              </a:rPr>
              <a:t>eview status </a:t>
            </a:r>
            <a:r>
              <a:rPr lang="en-US" sz="2000" dirty="0">
                <a:solidFill>
                  <a:schemeClr val="accent1"/>
                </a:solidFill>
              </a:rPr>
              <a:t>of appointments of nationals of the </a:t>
            </a:r>
            <a:r>
              <a:rPr lang="en-US" sz="2000" dirty="0" smtClean="0">
                <a:solidFill>
                  <a:schemeClr val="accent1"/>
                </a:solidFill>
              </a:rPr>
              <a:t>AMS as </a:t>
            </a:r>
            <a:r>
              <a:rPr lang="en-US" sz="2000" dirty="0">
                <a:solidFill>
                  <a:schemeClr val="accent1"/>
                </a:solidFill>
              </a:rPr>
              <a:t>limited-duration staff, fellows, students and associates</a:t>
            </a:r>
            <a:r>
              <a:rPr lang="en-US" sz="2000" dirty="0" smtClean="0">
                <a:solidFill>
                  <a:schemeClr val="accent1"/>
                </a:solidFill>
              </a:rPr>
              <a:t>.</a:t>
            </a:r>
            <a:endParaRPr lang="en-GB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0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Standard Terms of Reference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>
                <a:solidFill>
                  <a:schemeClr val="accent1"/>
                </a:solidFill>
              </a:rPr>
              <a:t>M</a:t>
            </a:r>
            <a:r>
              <a:rPr lang="en-US" sz="2400" dirty="0" smtClean="0">
                <a:solidFill>
                  <a:schemeClr val="accent1"/>
                </a:solidFill>
              </a:rPr>
              <a:t>onitor participation </a:t>
            </a:r>
            <a:r>
              <a:rPr lang="en-US" sz="2400" dirty="0">
                <a:solidFill>
                  <a:schemeClr val="accent1"/>
                </a:solidFill>
              </a:rPr>
              <a:t>of nationals of the </a:t>
            </a:r>
            <a:r>
              <a:rPr lang="en-US" sz="2400" dirty="0" smtClean="0">
                <a:solidFill>
                  <a:schemeClr val="accent1"/>
                </a:solidFill>
              </a:rPr>
              <a:t>AMS in </a:t>
            </a:r>
            <a:r>
              <a:rPr lang="en-US" sz="2400" dirty="0">
                <a:solidFill>
                  <a:schemeClr val="accent1"/>
                </a:solidFill>
              </a:rPr>
              <a:t>CERN’s education and training </a:t>
            </a:r>
            <a:r>
              <a:rPr lang="en-US" sz="2400" dirty="0" err="1">
                <a:solidFill>
                  <a:schemeClr val="accent1"/>
                </a:solidFill>
              </a:rPr>
              <a:t>programmes</a:t>
            </a:r>
            <a:r>
              <a:rPr lang="en-US" sz="2400" dirty="0">
                <a:solidFill>
                  <a:schemeClr val="accent1"/>
                </a:solidFill>
              </a:rPr>
              <a:t>.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sz="2400" dirty="0">
              <a:solidFill>
                <a:schemeClr val="accent1"/>
              </a:solidFill>
            </a:endParaRPr>
          </a:p>
          <a:p>
            <a:pPr lvl="0"/>
            <a:r>
              <a:rPr lang="en-US" sz="2400" dirty="0">
                <a:solidFill>
                  <a:schemeClr val="accent1"/>
                </a:solidFill>
              </a:rPr>
              <a:t>A</a:t>
            </a:r>
            <a:r>
              <a:rPr lang="en-US" sz="2400" dirty="0" smtClean="0">
                <a:solidFill>
                  <a:schemeClr val="accent1"/>
                </a:solidFill>
              </a:rPr>
              <a:t>ppraise participation </a:t>
            </a:r>
            <a:r>
              <a:rPr lang="en-US" sz="2400" dirty="0">
                <a:solidFill>
                  <a:schemeClr val="accent1"/>
                </a:solidFill>
              </a:rPr>
              <a:t>of firms from the </a:t>
            </a:r>
            <a:r>
              <a:rPr lang="en-US" sz="2400" dirty="0" smtClean="0">
                <a:solidFill>
                  <a:schemeClr val="accent1"/>
                </a:solidFill>
              </a:rPr>
              <a:t>AMS in </a:t>
            </a:r>
            <a:r>
              <a:rPr lang="en-US" sz="2400" dirty="0">
                <a:solidFill>
                  <a:schemeClr val="accent1"/>
                </a:solidFill>
              </a:rPr>
              <a:t>the CERN procurement process for goods &amp;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>
                <a:solidFill>
                  <a:schemeClr val="accent1"/>
                </a:solidFill>
              </a:rPr>
              <a:t>services. 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GB" sz="2400" dirty="0">
              <a:solidFill>
                <a:schemeClr val="accent1"/>
              </a:solidFill>
            </a:endParaRPr>
          </a:p>
          <a:p>
            <a:pPr lvl="0"/>
            <a:r>
              <a:rPr lang="en-US" sz="2400" dirty="0">
                <a:solidFill>
                  <a:schemeClr val="accent1"/>
                </a:solidFill>
              </a:rPr>
              <a:t>Any other matter related to Associate Membership as agreed to by CERN and the </a:t>
            </a:r>
            <a:r>
              <a:rPr lang="en-US" sz="2400" dirty="0" smtClean="0">
                <a:solidFill>
                  <a:schemeClr val="accent1"/>
                </a:solidFill>
              </a:rPr>
              <a:t>AMS. </a:t>
            </a:r>
            <a:endParaRPr lang="en-GB" sz="2400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7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Membership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</a:t>
            </a:r>
            <a:r>
              <a:rPr lang="en-US" dirty="0" smtClean="0">
                <a:solidFill>
                  <a:schemeClr val="accent1"/>
                </a:solidFill>
              </a:rPr>
              <a:t>aximum </a:t>
            </a:r>
            <a:r>
              <a:rPr lang="en-US" dirty="0">
                <a:solidFill>
                  <a:schemeClr val="accent1"/>
                </a:solidFill>
              </a:rPr>
              <a:t>of three members from each </a:t>
            </a:r>
            <a:r>
              <a:rPr lang="en-US" dirty="0" smtClean="0">
                <a:solidFill>
                  <a:schemeClr val="accent1"/>
                </a:solidFill>
              </a:rPr>
              <a:t>party.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C</a:t>
            </a:r>
            <a:r>
              <a:rPr lang="en-US" dirty="0" smtClean="0">
                <a:solidFill>
                  <a:schemeClr val="accent1"/>
                </a:solidFill>
              </a:rPr>
              <a:t>o-chaired </a:t>
            </a:r>
            <a:r>
              <a:rPr lang="en-US" dirty="0">
                <a:solidFill>
                  <a:schemeClr val="accent1"/>
                </a:solidFill>
              </a:rPr>
              <a:t>by a representative nominated by CERN and one representative nominated by the authorities of the </a:t>
            </a:r>
            <a:r>
              <a:rPr lang="en-US" dirty="0" smtClean="0">
                <a:solidFill>
                  <a:schemeClr val="accent1"/>
                </a:solidFill>
              </a:rPr>
              <a:t>AMS.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Participation of experts as required by the agenda.</a:t>
            </a: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7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Meetings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The Committee shall convene at least once per year, with each party assuming the cost of participation of their members</a:t>
            </a:r>
            <a:r>
              <a:rPr lang="en-US">
                <a:solidFill>
                  <a:schemeClr val="accent1"/>
                </a:solidFill>
              </a:rPr>
              <a:t>. </a:t>
            </a:r>
            <a:endParaRPr lang="en-US" smtClean="0">
              <a:solidFill>
                <a:schemeClr val="accent1"/>
              </a:solidFill>
            </a:endParaRPr>
          </a:p>
          <a:p>
            <a:endParaRPr lang="en-GB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The Committee is established for an initial period of five years to facilitate the integration of the </a:t>
            </a:r>
            <a:r>
              <a:rPr lang="en-US" dirty="0" smtClean="0">
                <a:solidFill>
                  <a:schemeClr val="accent1"/>
                </a:solidFill>
              </a:rPr>
              <a:t>AMS until </a:t>
            </a:r>
            <a:r>
              <a:rPr lang="en-US" dirty="0">
                <a:solidFill>
                  <a:schemeClr val="accent1"/>
                </a:solidFill>
              </a:rPr>
              <a:t>the review of its status.</a:t>
            </a:r>
            <a:endParaRPr lang="en-GB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46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4771</TotalTime>
  <Words>330</Words>
  <Application>Microsoft Macintosh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Book Antiqua</vt:lpstr>
      <vt:lpstr>Calibri</vt:lpstr>
      <vt:lpstr>Calibri Light</vt:lpstr>
      <vt:lpstr>Helvetica</vt:lpstr>
      <vt:lpstr>MS PGothic</vt:lpstr>
      <vt:lpstr>ＭＳ Ｐゴシック</vt:lpstr>
      <vt:lpstr>Wingdings</vt:lpstr>
      <vt:lpstr>Arial</vt:lpstr>
      <vt:lpstr>1_Bold Stripes</vt:lpstr>
      <vt:lpstr>Custom Design</vt:lpstr>
      <vt:lpstr>Joint Liaison Committees Terms of Reference</vt:lpstr>
      <vt:lpstr>Purpose of Joint Liaison Committee</vt:lpstr>
      <vt:lpstr>Standard Terms of Reference</vt:lpstr>
      <vt:lpstr>Standard Terms of Reference</vt:lpstr>
      <vt:lpstr>Membership</vt:lpstr>
      <vt:lpstr>Meetings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Emmanuel Tsesmelis</cp:lastModifiedBy>
  <cp:revision>422</cp:revision>
  <cp:lastPrinted>2016-02-09T09:53:58Z</cp:lastPrinted>
  <dcterms:created xsi:type="dcterms:W3CDTF">2012-01-25T12:11:40Z</dcterms:created>
  <dcterms:modified xsi:type="dcterms:W3CDTF">2019-06-13T06:23:49Z</dcterms:modified>
</cp:coreProperties>
</file>