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409" r:id="rId2"/>
    <p:sldId id="425" r:id="rId3"/>
    <p:sldId id="646" r:id="rId4"/>
    <p:sldId id="643" r:id="rId5"/>
    <p:sldId id="514" r:id="rId6"/>
    <p:sldId id="277" r:id="rId7"/>
    <p:sldId id="411" r:id="rId8"/>
    <p:sldId id="282" r:id="rId9"/>
    <p:sldId id="341" r:id="rId10"/>
    <p:sldId id="441" r:id="rId11"/>
    <p:sldId id="442" r:id="rId12"/>
    <p:sldId id="412" r:id="rId13"/>
    <p:sldId id="799" r:id="rId14"/>
    <p:sldId id="664" r:id="rId15"/>
    <p:sldId id="862" r:id="rId16"/>
    <p:sldId id="895" r:id="rId17"/>
    <p:sldId id="671" r:id="rId18"/>
    <p:sldId id="497" r:id="rId19"/>
    <p:sldId id="825" r:id="rId20"/>
    <p:sldId id="897" r:id="rId21"/>
    <p:sldId id="896" r:id="rId22"/>
    <p:sldId id="876" r:id="rId23"/>
    <p:sldId id="877" r:id="rId24"/>
    <p:sldId id="410" r:id="rId25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3"/>
    <p:restoredTop sz="94695"/>
  </p:normalViewPr>
  <p:slideViewPr>
    <p:cSldViewPr>
      <p:cViewPr varScale="1">
        <p:scale>
          <a:sx n="81" d="100"/>
          <a:sy n="81" d="100"/>
        </p:scale>
        <p:origin x="141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ABC723F-E2F6-446C-8A35-0A1056C55768}" type="datetimeFigureOut">
              <a:rPr lang="en-US"/>
              <a:pPr>
                <a:defRPr/>
              </a:pPr>
              <a:t>6/13/19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BBC542D4-B34C-46C6-82B5-C038153F6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540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F105689-3D9D-4A95-9F52-F43CB9F025C1}" type="datetimeFigureOut">
              <a:rPr lang="en-US"/>
              <a:pPr>
                <a:defRPr/>
              </a:pPr>
              <a:t>6/13/19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1EB8AD-FA17-4ED8-9D90-C423630ACB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660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>
              <a:ea typeface="MS PGothic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1761" indent="-285293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1171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597640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4108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0577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67045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3514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79982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32472841-2875-9340-9AC9-AE51C9A52294}" type="slidenum">
              <a:rPr lang="en-GB" sz="1200"/>
              <a:pPr/>
              <a:t>1</a:t>
            </a:fld>
            <a:endParaRPr lang="en-GB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85E96FAC-A100-534A-9D5F-DBDB90166BFE}" type="slidenum">
              <a:rPr lang="en-GB" sz="1200"/>
              <a:pPr/>
              <a:t>17</a:t>
            </a:fld>
            <a:endParaRPr lang="en-GB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500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1761" indent="-285293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1171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597640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4108" indent="-228234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0577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67045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3514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79982" indent="-22823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2CFE89BD-DA72-A44A-A9E1-EA94EC919CAD}" type="slidenum">
              <a:rPr lang="en-GB" sz="1200"/>
              <a:pPr/>
              <a:t>24</a:t>
            </a:fld>
            <a:endParaRPr lang="en-GB" sz="1200"/>
          </a:p>
        </p:txBody>
      </p:sp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77124" y="8678466"/>
            <a:ext cx="2964860" cy="45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/>
            <a:fld id="{8ED3F36D-1D7C-AE42-B811-C0A261E8E5B0}" type="slidenum">
              <a:rPr lang="en-GB" sz="1200"/>
              <a:pPr algn="r"/>
              <a:t>24</a:t>
            </a:fld>
            <a:endParaRPr lang="en-GB" sz="120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9pPr>
          </a:lstStyle>
          <a:p>
            <a:fld id="{A30EFE96-A610-9549-AF6C-95BC7E7A2A90}" type="slidenum">
              <a:rPr lang="en-GB" altLang="en-US">
                <a:ea typeface="ＭＳ Ｐゴシック" charset="-128"/>
              </a:rPr>
              <a:pPr/>
              <a:t>4</a:t>
            </a:fld>
            <a:endParaRPr lang="en-GB" altLang="en-US">
              <a:ea typeface="ＭＳ Ｐゴシック" charset="-128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990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C7EF91-7063-4BCB-84ED-8C7578B2C5D6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EE58693B-C392-E245-91C0-EED3BBF58F4C}" type="slidenum">
              <a:rPr lang="en-GB" sz="1200"/>
              <a:pPr/>
              <a:t>7</a:t>
            </a:fld>
            <a:endParaRPr lang="en-GB" sz="1200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41750" y="9421813"/>
            <a:ext cx="29400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/>
            <a:fld id="{1CE45C3D-48D0-7643-B427-C03C9D8A591D}" type="slidenum">
              <a:rPr lang="en-GB" sz="1200"/>
              <a:pPr algn="r"/>
              <a:t>7</a:t>
            </a:fld>
            <a:endParaRPr lang="en-GB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E6F07-A375-4BA7-951C-97ADCC47ECC6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A13C34-6D69-488E-950D-01DB13E16F9A}" type="slidenum">
              <a:rPr lang="en-US" altLang="en-US">
                <a:solidFill>
                  <a:prstClr val="black"/>
                </a:solidFill>
              </a:rPr>
              <a:pPr/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143002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1431" tIns="45716" rIns="91431" bIns="45716" anchor="ctr"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1" y="4343402"/>
            <a:ext cx="50292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9112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19200" y="708025"/>
            <a:ext cx="4727575" cy="3544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2038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DA05A3-AEEB-435B-AD63-076D2F9F44E0}" type="slidenum">
              <a:rPr lang="en-GB" smtClean="0">
                <a:solidFill>
                  <a:srgbClr val="000000"/>
                </a:solidFill>
                <a:latin typeface="Arial" pitchFamily="34" charset="0"/>
              </a:rPr>
              <a:pPr/>
              <a:t>14</a:t>
            </a:fld>
            <a:endParaRPr lang="en-GB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927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270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25CC-7E57-46BD-8BD9-69B594015B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FEDCA-A90B-412A-83B3-F8888C9554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EB279-CBEA-46D5-96CE-DAEFCD3122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BE5-98A0-4CE2-B8E9-39B4ABAB97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01966-5733-4D63-BAD0-5AA42A166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87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C141C-77B4-4C30-8D07-C7AD6DA3CD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C8225-C8D2-40C7-A3FB-299F2E7B81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10D79-0C3D-4F9C-9A42-2CF8BD7669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31774-367D-44FC-A5F9-04D89E018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A8B9-4A3D-4EC2-B642-461085A328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EC0E8-EA1B-425F-91AB-7A80CBAE2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C6196-7DD4-4451-BA47-916936272E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0D127-E70A-4581-8F51-66C88122D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EBA73328-9EF5-495F-AB42-06A4B3BDE1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  <p:sldLayoutId id="2147484295" r:id="rId14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image" Target="../media/image28.png"/><Relationship Id="rId14" Type="http://schemas.openxmlformats.org/officeDocument/2006/relationships/image" Target="../media/image29.png"/><Relationship Id="rId15" Type="http://schemas.openxmlformats.org/officeDocument/2006/relationships/hyperlink" Target="http://www.iconarchive.com/show/flag-icons-by-gosquared/United-Kingdom-icon.html" TargetMode="External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hyperlink" Target="http://www.iconarchive.com/show/flag-icons-by-gosquared/United-States-icon.html" TargetMode="External"/><Relationship Id="rId5" Type="http://schemas.openxmlformats.org/officeDocument/2006/relationships/image" Target="../media/image24.png"/><Relationship Id="rId6" Type="http://schemas.openxmlformats.org/officeDocument/2006/relationships/hyperlink" Target="http://www.iconarchive.com/show/flag-icons-by-gosquared/Japan-icon.html" TargetMode="External"/><Relationship Id="rId7" Type="http://schemas.openxmlformats.org/officeDocument/2006/relationships/image" Target="../media/image25.png"/><Relationship Id="rId8" Type="http://schemas.openxmlformats.org/officeDocument/2006/relationships/hyperlink" Target="http://www.iconarchive.com/show/flag-icons-by-gosquared/France-icon.html" TargetMode="External"/><Relationship Id="rId9" Type="http://schemas.openxmlformats.org/officeDocument/2006/relationships/image" Target="../media/image26.png"/><Relationship Id="rId10" Type="http://schemas.openxmlformats.org/officeDocument/2006/relationships/hyperlink" Target="http://www.iconarchive.com/show/flag-icons-by-gosquared/Italy-icon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32.png"/><Relationship Id="rId5" Type="http://schemas.openxmlformats.org/officeDocument/2006/relationships/image" Target="../media/image41.tiff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ERN_picture_sk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84790" y="5486400"/>
            <a:ext cx="8343900" cy="1219200"/>
          </a:xfrm>
          <a:solidFill>
            <a:srgbClr val="002060"/>
          </a:solidFill>
        </p:spPr>
        <p:txBody>
          <a:bodyPr/>
          <a:lstStyle/>
          <a:p>
            <a:pPr marL="0" indent="0" algn="ctr" eaLnBrk="1" hangingPunct="1">
              <a:buFont typeface="Wingdings" charset="0"/>
              <a:buNone/>
            </a:pPr>
            <a:r>
              <a:rPr lang="en-US" sz="1600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Emmanuel Tsesmelis</a:t>
            </a:r>
          </a:p>
          <a:p>
            <a:pPr marL="0" indent="0" algn="ctr" eaLnBrk="1" hangingPunct="1">
              <a:buFont typeface="Wingdings" charset="0"/>
              <a:buNone/>
            </a:pPr>
            <a:r>
              <a:rPr lang="en-US" sz="1600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Head of Associate and Non-Member State Relations, CERN</a:t>
            </a:r>
            <a:endParaRPr lang="en-US" sz="1600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marL="0" indent="0" algn="ctr" eaLnBrk="1" hangingPunct="1">
              <a:buFont typeface="Wingdings" charset="0"/>
              <a:buNone/>
            </a:pPr>
            <a:r>
              <a:rPr lang="de-CH" sz="1600" i="1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Joint </a:t>
            </a:r>
            <a:r>
              <a:rPr lang="de-CH" sz="1600" i="1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CERN-</a:t>
            </a:r>
            <a:r>
              <a:rPr lang="de-CH" sz="1600" i="1" dirty="0" err="1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Cyprus</a:t>
            </a:r>
            <a:r>
              <a:rPr lang="de-CH" sz="1600" i="1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 </a:t>
            </a:r>
            <a:r>
              <a:rPr lang="de-CH" sz="1600" i="1" dirty="0" err="1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Committee</a:t>
            </a:r>
            <a:endParaRPr lang="de-CH" sz="1600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marL="0" indent="0" algn="ctr" eaLnBrk="1" hangingPunct="1">
              <a:buFont typeface="Wingdings" charset="0"/>
              <a:buNone/>
            </a:pPr>
            <a:r>
              <a:rPr lang="en-US" sz="1600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14 June </a:t>
            </a:r>
            <a:r>
              <a:rPr lang="en-US" sz="1600" dirty="0" smtClean="0">
                <a:solidFill>
                  <a:srgbClr val="FFFF00"/>
                </a:solidFill>
                <a:latin typeface="Book Antiqua" charset="0"/>
                <a:ea typeface="MS PGothic" charset="0"/>
              </a:rPr>
              <a:t>2019</a:t>
            </a:r>
            <a:endParaRPr lang="en-US" sz="1600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228600"/>
            <a:ext cx="8610600" cy="1752600"/>
          </a:xfrm>
          <a:solidFill>
            <a:srgbClr val="00206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en-US" sz="5000" dirty="0" smtClean="0">
                <a:solidFill>
                  <a:srgbClr val="FFFF00"/>
                </a:solidFill>
                <a:ea typeface="+mj-ea"/>
                <a:cs typeface="+mj-cs"/>
              </a:rPr>
              <a:t>CERN Plans and Perspectives </a:t>
            </a:r>
            <a:br>
              <a:rPr lang="en-US" sz="5000" dirty="0" smtClean="0">
                <a:solidFill>
                  <a:srgbClr val="FFFF00"/>
                </a:solidFill>
                <a:ea typeface="+mj-ea"/>
                <a:cs typeface="+mj-cs"/>
              </a:rPr>
            </a:br>
            <a:r>
              <a:rPr lang="en-US" sz="5000" dirty="0" smtClean="0">
                <a:solidFill>
                  <a:srgbClr val="FFFF00"/>
                </a:solidFill>
                <a:ea typeface="+mj-ea"/>
                <a:cs typeface="+mj-cs"/>
              </a:rPr>
              <a:t>for the Future</a:t>
            </a:r>
            <a:endParaRPr lang="en-US" sz="5000" i="1" dirty="0" smtClean="0">
              <a:solidFill>
                <a:srgbClr val="FFFF0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7929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95536" y="5255246"/>
            <a:ext cx="4072246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GB" altLang="en-US" dirty="0" smtClean="0">
                <a:solidFill>
                  <a:srgbClr val="FFFFFF"/>
                </a:solidFill>
                <a:latin typeface="Arial Rounded MT Bold" panose="020F0704030504030204" pitchFamily="34" charset="0"/>
              </a:rPr>
              <a:t>Storing the data</a:t>
            </a:r>
            <a:endParaRPr lang="en-GB" altLang="en-US" dirty="0">
              <a:solidFill>
                <a:srgbClr val="FFFFFF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25014" y="5589240"/>
            <a:ext cx="8208912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GB" altLang="en-US" dirty="0" smtClean="0">
                <a:solidFill>
                  <a:srgbClr val="002060"/>
                </a:solidFill>
                <a:latin typeface="Arial Rounded MT Bold" panose="020F0704030504030204" pitchFamily="34" charset="0"/>
              </a:rPr>
              <a:t>High Luminosity LHC (HL-LHC) upgrade project</a:t>
            </a:r>
            <a:endParaRPr lang="en-GB" altLang="en-US" dirty="0">
              <a:solidFill>
                <a:srgbClr val="00206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50" y="980728"/>
            <a:ext cx="8160248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H="1" flipV="1">
            <a:off x="2555776" y="4437112"/>
            <a:ext cx="2520280" cy="11521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3841414" y="4005064"/>
            <a:ext cx="1234642" cy="158417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4932040" y="4437112"/>
            <a:ext cx="144016" cy="11521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444323" y="179929"/>
            <a:ext cx="4285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  <a:latin typeface="+mn-lt"/>
              </a:rPr>
              <a:t>The LHC </a:t>
            </a:r>
            <a:r>
              <a:rPr lang="mr-IN" sz="3200" dirty="0" smtClean="0">
                <a:solidFill>
                  <a:schemeClr val="tx2"/>
                </a:solidFill>
                <a:latin typeface="+mn-lt"/>
              </a:rPr>
              <a:t>–</a:t>
            </a:r>
            <a:r>
              <a:rPr lang="en-US" sz="3200" dirty="0" smtClean="0">
                <a:solidFill>
                  <a:schemeClr val="tx2"/>
                </a:solidFill>
                <a:latin typeface="+mn-lt"/>
              </a:rPr>
              <a:t> Next Steps</a:t>
            </a:r>
            <a:endParaRPr lang="en-US" sz="32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777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2" t="5179" r="3022" b="4173"/>
          <a:stretch/>
        </p:blipFill>
        <p:spPr>
          <a:xfrm>
            <a:off x="1676400" y="1143000"/>
            <a:ext cx="5723909" cy="48179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304800"/>
            <a:ext cx="7292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tx2"/>
                </a:solidFill>
              </a:rPr>
              <a:t>High Luminosity LHC (HL-LHC) Project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79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7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41387"/>
          </a:xfrm>
        </p:spPr>
        <p:txBody>
          <a:bodyPr/>
          <a:lstStyle/>
          <a:p>
            <a:pPr>
              <a:defRPr/>
            </a:pPr>
            <a:r>
              <a:rPr lang="fr-CH" altLang="en-US" sz="2800" dirty="0" smtClean="0">
                <a:solidFill>
                  <a:schemeClr val="accent6"/>
                </a:solidFill>
                <a:latin typeface="+mn-lt"/>
                <a:cs typeface="ＭＳ Ｐゴシック" charset="0"/>
              </a:rPr>
              <a:t>HL-LHC: In-kind Contribution and Collaboration </a:t>
            </a:r>
            <a:r>
              <a:rPr lang="fr-CH" altLang="en-US" sz="2800" dirty="0" smtClean="0">
                <a:solidFill>
                  <a:schemeClr val="accent6"/>
                </a:solidFill>
                <a:cs typeface="ＭＳ Ｐゴシック" charset="0"/>
              </a:rPr>
              <a:t/>
            </a:r>
            <a:br>
              <a:rPr lang="fr-CH" altLang="en-US" sz="2800" dirty="0" smtClean="0">
                <a:solidFill>
                  <a:schemeClr val="accent6"/>
                </a:solidFill>
                <a:cs typeface="ＭＳ Ｐゴシック" charset="0"/>
              </a:rPr>
            </a:br>
            <a:endParaRPr lang="en-GB" altLang="en-US" sz="2800" dirty="0" smtClean="0">
              <a:solidFill>
                <a:schemeClr val="accent6"/>
              </a:solidFill>
              <a:cs typeface="ＭＳ Ｐゴシック" charset="0"/>
            </a:endParaRPr>
          </a:p>
        </p:txBody>
      </p:sp>
      <p:sp>
        <p:nvSpPr>
          <p:cNvPr id="3584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85150" y="6356350"/>
            <a:ext cx="501650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C40580D1-F32A-D743-8FEE-CBC75BE5BFD8}" type="slidenum">
              <a:rPr lang="en-US" sz="1200">
                <a:latin typeface="Garamond" charset="0"/>
              </a:rPr>
              <a:pPr/>
              <a:t>12</a:t>
            </a:fld>
            <a:endParaRPr lang="en-US" sz="1200">
              <a:latin typeface="Garamond" charset="0"/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4" y="1118395"/>
            <a:ext cx="8747125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30" y="3565526"/>
            <a:ext cx="5578475" cy="194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2579688"/>
            <a:ext cx="487362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12975"/>
            <a:ext cx="4873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13" y="4564063"/>
            <a:ext cx="4873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1952625"/>
            <a:ext cx="4873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4484688"/>
            <a:ext cx="487363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2044700"/>
            <a:ext cx="48736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1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75" y="2101850"/>
            <a:ext cx="4873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2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8" y="2444750"/>
            <a:ext cx="43338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3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2320925"/>
            <a:ext cx="4349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4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725" y="2700338"/>
            <a:ext cx="433388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5" name="Picture 2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50" y="4883150"/>
            <a:ext cx="434975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6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2425700"/>
            <a:ext cx="48736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824934" y="3512174"/>
            <a:ext cx="3254375" cy="2062162"/>
          </a:xfrm>
          <a:prstGeom prst="rect">
            <a:avLst/>
          </a:prstGeom>
          <a:gradFill rotWithShape="1">
            <a:gsLst>
              <a:gs pos="0">
                <a:srgbClr val="FFE8C3"/>
              </a:gs>
              <a:gs pos="35001">
                <a:srgbClr val="FFEED4"/>
              </a:gs>
              <a:gs pos="100000">
                <a:srgbClr val="FFF8ED"/>
              </a:gs>
            </a:gsLst>
            <a:lin ang="16200000" scaled="1"/>
          </a:gradFill>
          <a:ln w="9525">
            <a:solidFill>
              <a:srgbClr val="DEC6A5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Q1-Q3 : R&amp;D, Design, Prototypes and in-</a:t>
            </a:r>
            <a:r>
              <a:rPr lang="fr-CH" sz="1600" dirty="0" err="1">
                <a:solidFill>
                  <a:schemeClr val="dk1"/>
                </a:solidFill>
                <a:latin typeface="+mj-lt"/>
                <a:ea typeface="+mn-ea"/>
                <a:cs typeface="+mn-cs"/>
              </a:rPr>
              <a:t>kind</a:t>
            </a: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USA</a:t>
            </a:r>
          </a:p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D1 : R&amp;D, Design, Prototypes and in-</a:t>
            </a:r>
            <a:r>
              <a:rPr lang="fr-CH" sz="1600" dirty="0" err="1">
                <a:solidFill>
                  <a:schemeClr val="dk1"/>
                </a:solidFill>
                <a:latin typeface="+mj-lt"/>
                <a:ea typeface="+mn-ea"/>
                <a:cs typeface="+mn-cs"/>
              </a:rPr>
              <a:t>kind</a:t>
            </a: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JP</a:t>
            </a:r>
          </a:p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MCBX : Design and Prototype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ES</a:t>
            </a:r>
          </a:p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HO Correctors: Design and Prototypes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IT</a:t>
            </a:r>
          </a:p>
          <a:p>
            <a:pPr>
              <a:defRPr/>
            </a:pPr>
            <a:r>
              <a:rPr lang="fr-CH" sz="16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Q4 : Design and Prototype </a:t>
            </a:r>
            <a:r>
              <a:rPr lang="fr-CH" sz="16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FR</a:t>
            </a:r>
            <a:endParaRPr lang="en-GB" sz="1600" b="1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</p:txBody>
      </p:sp>
      <p:pic>
        <p:nvPicPr>
          <p:cNvPr id="35858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640263"/>
            <a:ext cx="488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9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800" y="4768850"/>
            <a:ext cx="487363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16807" y="5635626"/>
            <a:ext cx="3359150" cy="277812"/>
          </a:xfrm>
          <a:prstGeom prst="rect">
            <a:avLst/>
          </a:prstGeom>
          <a:gradFill rotWithShape="1">
            <a:gsLst>
              <a:gs pos="0">
                <a:srgbClr val="FFE8C3"/>
              </a:gs>
              <a:gs pos="35001">
                <a:srgbClr val="FFEED4"/>
              </a:gs>
              <a:gs pos="100000">
                <a:srgbClr val="FFF8ED"/>
              </a:gs>
            </a:gsLst>
            <a:lin ang="16200000" scaled="1"/>
          </a:gradFill>
          <a:ln w="9525">
            <a:solidFill>
              <a:srgbClr val="DEC6A5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CH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CC : R&amp;D, Design and in-</a:t>
            </a:r>
            <a:r>
              <a:rPr lang="fr-CH" sz="1200" dirty="0" err="1">
                <a:solidFill>
                  <a:schemeClr val="dk1"/>
                </a:solidFill>
                <a:latin typeface="+mj-lt"/>
                <a:ea typeface="+mn-ea"/>
                <a:cs typeface="+mn-cs"/>
              </a:rPr>
              <a:t>kind</a:t>
            </a:r>
            <a:r>
              <a:rPr lang="fr-CH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  </a:t>
            </a:r>
            <a:r>
              <a:rPr lang="fr-CH" sz="12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USA</a:t>
            </a:r>
            <a:endParaRPr lang="en-GB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01243" y="5635626"/>
            <a:ext cx="2284413" cy="277813"/>
          </a:xfrm>
          <a:prstGeom prst="rect">
            <a:avLst/>
          </a:prstGeom>
          <a:gradFill rotWithShape="1">
            <a:gsLst>
              <a:gs pos="0">
                <a:srgbClr val="FFE8C3"/>
              </a:gs>
              <a:gs pos="35001">
                <a:srgbClr val="FFEED4"/>
              </a:gs>
              <a:gs pos="100000">
                <a:srgbClr val="FFF8ED"/>
              </a:gs>
            </a:gsLst>
            <a:lin ang="16200000" scaled="1"/>
          </a:gradFill>
          <a:ln w="9525">
            <a:solidFill>
              <a:srgbClr val="DEC6A5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CH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CC : R&amp;D and Design </a:t>
            </a:r>
            <a:r>
              <a:rPr lang="fr-CH" sz="1200" b="1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UK</a:t>
            </a:r>
            <a:r>
              <a:rPr lang="fr-CH" sz="1200" dirty="0">
                <a:solidFill>
                  <a:schemeClr val="dk1"/>
                </a:solidFill>
                <a:latin typeface="+mj-lt"/>
                <a:ea typeface="+mn-ea"/>
                <a:cs typeface="+mn-cs"/>
              </a:rPr>
              <a:t> </a:t>
            </a:r>
            <a:endParaRPr lang="en-GB" sz="1200" dirty="0">
              <a:solidFill>
                <a:schemeClr val="dk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8515350" y="3402013"/>
            <a:ext cx="704850" cy="484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anchor="ctr"/>
          <a:lstStyle/>
          <a:p>
            <a:pPr algn="ctr">
              <a:defRPr/>
            </a:pPr>
            <a:r>
              <a:rPr lang="fr-CH" sz="1000" b="1" dirty="0"/>
              <a:t>ATLAS</a:t>
            </a:r>
          </a:p>
          <a:p>
            <a:pPr algn="ctr">
              <a:defRPr/>
            </a:pPr>
            <a:r>
              <a:rPr lang="fr-CH" sz="1000" b="1" dirty="0"/>
              <a:t>CMS</a:t>
            </a:r>
            <a:endParaRPr lang="en-GB" sz="1000" b="1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48217" y="2974692"/>
            <a:ext cx="4464050" cy="460375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fr-CH" sz="24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1.2 km of LHC to change !!</a:t>
            </a:r>
            <a:endParaRPr lang="en-GB" sz="2400" b="1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21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3664" y="1598395"/>
            <a:ext cx="3921638" cy="4378481"/>
          </a:xfrm>
          <a:prstGeom prst="rect">
            <a:avLst/>
          </a:prstGeom>
        </p:spPr>
      </p:pic>
      <p:sp>
        <p:nvSpPr>
          <p:cNvPr id="100" name="Title 1"/>
          <p:cNvSpPr txBox="1">
            <a:spLocks/>
          </p:cNvSpPr>
          <p:nvPr/>
        </p:nvSpPr>
        <p:spPr>
          <a:xfrm>
            <a:off x="-4119" y="155115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US" sz="3300" kern="0" dirty="0">
                <a:latin typeface="Arial"/>
              </a:rPr>
              <a:t>             Future Circular Collider (FCC) Study</a:t>
            </a:r>
            <a:endParaRPr lang="en-US" sz="15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" y="27327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25303" y="1646802"/>
            <a:ext cx="2887580" cy="4407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auto">
              <a:spcBef>
                <a:spcPts val="450"/>
              </a:spcBef>
              <a:spcAft>
                <a:spcPts val="0"/>
              </a:spcAft>
              <a:defRPr/>
            </a:pPr>
            <a:r>
              <a:rPr lang="en-US" sz="165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pp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15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                    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675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1500" b="1" i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~100 km tunnel infrastructure 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 Geneva area, site specific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1500" b="1" kern="0" baseline="3000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+</a:t>
            </a:r>
            <a:r>
              <a:rPr lang="en-US" sz="15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1500" b="1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FCC-ee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),               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as potential first step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HE-LHC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with </a:t>
            </a:r>
            <a:r>
              <a:rPr lang="en-US" sz="15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1500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15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technology</a:t>
            </a:r>
          </a:p>
          <a:p>
            <a:pPr marL="257175" indent="-257175" defTabSz="685800" fontAlgn="auto">
              <a:spcBef>
                <a:spcPts val="45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p-e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(</a:t>
            </a: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FCC-he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option,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IP integration, e</a:t>
            </a:r>
            <a:r>
              <a:rPr lang="en-US" sz="1500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from ERL</a:t>
            </a:r>
            <a:endParaRPr lang="en-US" sz="1500" b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12887" y="3234810"/>
            <a:ext cx="2792713" cy="307777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1400" b="1" kern="0" dirty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sz="1400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1400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14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1400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1400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88052" y="3139582"/>
            <a:ext cx="952204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8052" y="1797381"/>
            <a:ext cx="949552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4880" y="4484436"/>
            <a:ext cx="970771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12916" y="3128757"/>
            <a:ext cx="952204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66617" y="1794729"/>
            <a:ext cx="1015861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35578" y="4489740"/>
            <a:ext cx="946899" cy="1007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Oval 12"/>
          <p:cNvSpPr/>
          <p:nvPr/>
        </p:nvSpPr>
        <p:spPr>
          <a:xfrm>
            <a:off x="993449" y="1900781"/>
            <a:ext cx="838360" cy="81363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1423" y="2375780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dirty="0">
                <a:solidFill>
                  <a:srgbClr val="FF0000"/>
                </a:solidFill>
                <a:latin typeface="Arial"/>
              </a:rPr>
              <a:t>HE-LHC</a:t>
            </a:r>
          </a:p>
        </p:txBody>
      </p:sp>
    </p:spTree>
    <p:extLst>
      <p:ext uri="{BB962C8B-B14F-4D97-AF65-F5344CB8AC3E}">
        <p14:creationId xmlns:p14="http://schemas.microsoft.com/office/powerpoint/2010/main" val="80413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itle 1"/>
          <p:cNvSpPr>
            <a:spLocks noGrp="1"/>
          </p:cNvSpPr>
          <p:nvPr>
            <p:ph type="title"/>
          </p:nvPr>
        </p:nvSpPr>
        <p:spPr>
          <a:xfrm>
            <a:off x="343930" y="170935"/>
            <a:ext cx="9144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chemeClr val="accent6"/>
                </a:solidFill>
                <a:latin typeface="+mn-lt"/>
              </a:rPr>
              <a:t>High-Energy LHC (HE-LHC)</a:t>
            </a:r>
          </a:p>
        </p:txBody>
      </p:sp>
      <p:pic>
        <p:nvPicPr>
          <p:cNvPr id="39939" name="Picture 3" descr="CERNcomplex-croppe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838200"/>
            <a:ext cx="84867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67200" y="4800600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941" name="TextBox 5"/>
          <p:cNvSpPr txBox="1">
            <a:spLocks noChangeArrowheads="1"/>
          </p:cNvSpPr>
          <p:nvPr/>
        </p:nvSpPr>
        <p:spPr bwMode="auto">
          <a:xfrm>
            <a:off x="5181600" y="4267200"/>
            <a:ext cx="1722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2-GeV Booster</a:t>
            </a:r>
          </a:p>
        </p:txBody>
      </p:sp>
      <p:sp>
        <p:nvSpPr>
          <p:cNvPr id="39942" name="TextBox 6"/>
          <p:cNvSpPr txBox="1">
            <a:spLocks noChangeArrowheads="1"/>
          </p:cNvSpPr>
          <p:nvPr/>
        </p:nvSpPr>
        <p:spPr bwMode="auto">
          <a:xfrm>
            <a:off x="3276600" y="5105400"/>
            <a:ext cx="857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Linac4</a:t>
            </a:r>
          </a:p>
        </p:txBody>
      </p:sp>
      <p:sp>
        <p:nvSpPr>
          <p:cNvPr id="8" name="Oval 7"/>
          <p:cNvSpPr/>
          <p:nvPr/>
        </p:nvSpPr>
        <p:spPr>
          <a:xfrm>
            <a:off x="2667000" y="2743200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181600" y="1905000"/>
            <a:ext cx="12811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  <a:latin typeface="Calibri" pitchFamily="34" charset="0"/>
              </a:rPr>
              <a:t>scSPS</a:t>
            </a: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1.3 </a:t>
            </a:r>
            <a:r>
              <a:rPr lang="en-US" sz="2800" b="1" dirty="0" err="1" smtClean="0">
                <a:solidFill>
                  <a:srgbClr val="FF0000"/>
                </a:solidFill>
                <a:latin typeface="Calibri" pitchFamily="34" charset="0"/>
              </a:rPr>
              <a:t>TeV</a:t>
            </a: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733800" y="5029200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7200" y="1295400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762875" y="703385"/>
            <a:ext cx="2057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HE-LHC</a:t>
            </a:r>
          </a:p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de-CH" sz="2800" b="1" dirty="0" smtClean="0">
                <a:solidFill>
                  <a:srgbClr val="FF0000"/>
                </a:solidFill>
                <a:latin typeface="Calibri" pitchFamily="34" charset="0"/>
              </a:rPr>
              <a:t>16-20T </a:t>
            </a:r>
            <a:r>
              <a:rPr lang="de-CH" sz="2800" b="1" dirty="0" err="1">
                <a:solidFill>
                  <a:srgbClr val="FF0000"/>
                </a:solidFill>
                <a:latin typeface="Calibri" pitchFamily="34" charset="0"/>
              </a:rPr>
              <a:t>Dipoles</a:t>
            </a: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29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4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8" y="897728"/>
            <a:ext cx="9119168" cy="5994400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24832" y="141645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US" sz="2700" kern="0" dirty="0">
                <a:latin typeface="Arial"/>
              </a:rPr>
              <a:t>Collaboration &amp; Industry Relations</a:t>
            </a: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24" y="200726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2652120" y="5704293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500" dirty="0" smtClean="0">
                <a:solidFill>
                  <a:prstClr val="white"/>
                </a:solidFill>
                <a:latin typeface="Arial"/>
              </a:rPr>
              <a:t>30</a:t>
            </a:r>
            <a:endParaRPr lang="en-US" sz="1350" dirty="0">
              <a:solidFill>
                <a:prstClr val="white"/>
              </a:solidFill>
              <a:latin typeface="Arial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  <a:latin typeface="Arial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420496" y="5704293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500" dirty="0" smtClean="0">
                <a:solidFill>
                  <a:prstClr val="white"/>
                </a:solidFill>
                <a:latin typeface="Arial"/>
              </a:rPr>
              <a:t>34</a:t>
            </a:r>
            <a:endParaRPr lang="en-US" sz="1350" dirty="0">
              <a:solidFill>
                <a:prstClr val="white"/>
              </a:solidFill>
              <a:latin typeface="Arial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  <a:latin typeface="Arial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46889" y="5696046"/>
            <a:ext cx="1121983" cy="108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solidFill>
                  <a:prstClr val="white"/>
                </a:solidFill>
                <a:latin typeface="Arial"/>
              </a:rPr>
              <a:t>135</a:t>
            </a:r>
            <a:endParaRPr lang="en-US" sz="4000" dirty="0">
              <a:solidFill>
                <a:prstClr val="white"/>
              </a:solidFill>
              <a:latin typeface="Arial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 err="1" smtClean="0">
                <a:solidFill>
                  <a:prstClr val="white"/>
                </a:solidFill>
                <a:latin typeface="Arial"/>
              </a:rPr>
              <a:t>Insitutes</a:t>
            </a:r>
            <a:endParaRPr lang="en-US" sz="1350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43400" y="5722686"/>
            <a:ext cx="1084940" cy="1081206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dirty="0">
                  <a:solidFill>
                    <a:srgbClr val="FFFFFF"/>
                  </a:solidFill>
                  <a:latin typeface="Arial"/>
                </a:rPr>
                <a:t>EC</a:t>
              </a:r>
              <a:r>
                <a:rPr lang="en-US" sz="4500" dirty="0">
                  <a:solidFill>
                    <a:srgbClr val="FFFFFF"/>
                  </a:solidFill>
                  <a:latin typeface="Arial"/>
                </a:rPr>
                <a:t>  </a:t>
              </a:r>
              <a:endParaRPr lang="en-US" sz="1350" dirty="0">
                <a:solidFill>
                  <a:srgbClr val="FFFFFF"/>
                </a:solidFill>
                <a:latin typeface="Arial"/>
              </a:endParaRP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"/>
                </a:rPr>
                <a:t>H2020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1" y="966505"/>
            <a:ext cx="1902619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5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95600"/>
            <a:ext cx="7924800" cy="1362075"/>
          </a:xfrm>
        </p:spPr>
        <p:txBody>
          <a:bodyPr/>
          <a:lstStyle/>
          <a:p>
            <a:pPr>
              <a:defRPr/>
            </a:pPr>
            <a:r>
              <a:rPr lang="en-US" i="1" dirty="0" smtClean="0">
                <a:latin typeface="+mn-lt"/>
              </a:rPr>
              <a:t>Linear COLLIDERS</a:t>
            </a:r>
            <a:endParaRPr lang="en-US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90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8257" y="184150"/>
            <a:ext cx="8229600" cy="628650"/>
          </a:xfrm>
        </p:spPr>
        <p:txBody>
          <a:bodyPr/>
          <a:lstStyle/>
          <a:p>
            <a:pPr>
              <a:defRPr/>
            </a:pPr>
            <a:r>
              <a:rPr lang="en-US" altLang="en-US" sz="4400" dirty="0" smtClean="0">
                <a:solidFill>
                  <a:schemeClr val="accent6"/>
                </a:solidFill>
                <a:latin typeface="+mn-lt"/>
                <a:cs typeface="ＭＳ Ｐゴシック" charset="0"/>
              </a:rPr>
              <a:t>Linear Colliders</a:t>
            </a:r>
          </a:p>
        </p:txBody>
      </p:sp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150" y="6356350"/>
            <a:ext cx="501650" cy="3651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9F803175-37E7-7841-80CB-FAA85DDD285D}" type="slidenum">
              <a:rPr lang="en-US" sz="1200">
                <a:latin typeface="Garamond" charset="0"/>
              </a:rPr>
              <a:pPr/>
              <a:t>17</a:t>
            </a:fld>
            <a:endParaRPr lang="en-US" sz="1200">
              <a:latin typeface="Garamond" charset="0"/>
            </a:endParaRPr>
          </a:p>
        </p:txBody>
      </p:sp>
      <p:pic>
        <p:nvPicPr>
          <p:cNvPr id="47107" name="Picture 5" descr="ilc_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200"/>
            <a:ext cx="4497388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1512888"/>
            <a:ext cx="2270125" cy="302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TextBox 7"/>
          <p:cNvSpPr txBox="1">
            <a:spLocks noChangeArrowheads="1"/>
          </p:cNvSpPr>
          <p:nvPr/>
        </p:nvSpPr>
        <p:spPr bwMode="auto">
          <a:xfrm>
            <a:off x="4495800" y="990600"/>
            <a:ext cx="40465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Linear </a:t>
            </a:r>
            <a:r>
              <a:rPr lang="en-US" altLang="en-US" sz="2400" b="1" dirty="0" err="1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lang="en-US" altLang="en-US" sz="2400" b="1" baseline="30000" dirty="0" err="1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+</a:t>
            </a:r>
            <a:r>
              <a:rPr lang="en-US" altLang="en-US" sz="2400" b="1" dirty="0" err="1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lang="en-US" altLang="en-US" sz="2400" b="1" baseline="30000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-</a:t>
            </a: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 colliders</a:t>
            </a:r>
          </a:p>
          <a:p>
            <a:pPr>
              <a:defRPr/>
            </a:pP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Luminosities: few 10</a:t>
            </a:r>
            <a:r>
              <a:rPr lang="en-US" altLang="en-US" sz="2400" b="1" baseline="30000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34</a:t>
            </a: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 cm</a:t>
            </a:r>
            <a:r>
              <a:rPr lang="en-US" altLang="en-US" sz="2400" b="1" baseline="30000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-2</a:t>
            </a: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s</a:t>
            </a:r>
            <a:r>
              <a:rPr lang="en-US" altLang="en-US" sz="2400" b="1" baseline="30000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-1</a:t>
            </a:r>
            <a:r>
              <a:rPr lang="en-US" altLang="en-US" sz="2400" b="1" dirty="0" smtClean="0">
                <a:solidFill>
                  <a:srgbClr val="000090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2231" name="TextBox 8"/>
          <p:cNvSpPr txBox="1">
            <a:spLocks noChangeArrowheads="1"/>
          </p:cNvSpPr>
          <p:nvPr/>
        </p:nvSpPr>
        <p:spPr bwMode="auto">
          <a:xfrm>
            <a:off x="0" y="1066800"/>
            <a:ext cx="42242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4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CLIC Compact Linear Collider</a:t>
            </a:r>
          </a:p>
        </p:txBody>
      </p:sp>
      <p:sp>
        <p:nvSpPr>
          <p:cNvPr id="52232" name="TextBox 9"/>
          <p:cNvSpPr txBox="1">
            <a:spLocks noChangeArrowheads="1"/>
          </p:cNvSpPr>
          <p:nvPr/>
        </p:nvSpPr>
        <p:spPr bwMode="auto">
          <a:xfrm>
            <a:off x="4419600" y="1905000"/>
            <a:ext cx="45351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4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ILC International Linear Collider</a:t>
            </a:r>
          </a:p>
        </p:txBody>
      </p:sp>
      <p:sp>
        <p:nvSpPr>
          <p:cNvPr id="52233" name="TextBox 14"/>
          <p:cNvSpPr txBox="1">
            <a:spLocks noChangeArrowheads="1"/>
          </p:cNvSpPr>
          <p:nvPr/>
        </p:nvSpPr>
        <p:spPr bwMode="auto">
          <a:xfrm>
            <a:off x="381000" y="4495800"/>
            <a:ext cx="3810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2-beam acceleration scheme</a:t>
            </a:r>
            <a:b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</a:b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at room temperature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Gradient 100 MV/m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j-lt"/>
                <a:cs typeface="Arial" panose="020B0604020202020204" pitchFamily="34" charset="0"/>
              </a:rPr>
              <a:t>√s up to 3 </a:t>
            </a:r>
            <a:r>
              <a:rPr lang="en-US" altLang="en-US" dirty="0" err="1" smtClean="0">
                <a:latin typeface="+mj-lt"/>
                <a:cs typeface="Arial" panose="020B0604020202020204" pitchFamily="34" charset="0"/>
              </a:rPr>
              <a:t>TeV</a:t>
            </a:r>
            <a:r>
              <a:rPr lang="en-US" altLang="en-US" dirty="0" smtClean="0">
                <a:latin typeface="+mj-lt"/>
                <a:cs typeface="Arial" panose="020B0604020202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Physics + Detector studies </a:t>
            </a:r>
            <a:b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</a:br>
            <a:r>
              <a:rPr lang="en-US" altLang="en-US" dirty="0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for 380 GeV - 3 </a:t>
            </a:r>
            <a:r>
              <a:rPr lang="en-US" altLang="en-US" dirty="0" err="1" smtClean="0">
                <a:solidFill>
                  <a:srgbClr val="000000"/>
                </a:solidFill>
                <a:latin typeface="+mj-lt"/>
                <a:cs typeface="Arial" panose="020B0604020202020204" pitchFamily="34" charset="0"/>
              </a:rPr>
              <a:t>TeV</a:t>
            </a:r>
            <a:endParaRPr lang="en-US" altLang="en-US" dirty="0" smtClean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7113" name="TextBox 15"/>
          <p:cNvSpPr txBox="1">
            <a:spLocks noChangeArrowheads="1"/>
          </p:cNvSpPr>
          <p:nvPr/>
        </p:nvSpPr>
        <p:spPr bwMode="auto">
          <a:xfrm>
            <a:off x="4191000" y="4648200"/>
            <a:ext cx="4876800" cy="1200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1800">
                <a:latin typeface="Garamond" charset="0"/>
                <a:cs typeface="Arial" charset="0"/>
              </a:rPr>
              <a:t>Superconducting RF cavities (like XFEL)</a:t>
            </a:r>
          </a:p>
          <a:p>
            <a:pPr>
              <a:buFont typeface="Arial" charset="0"/>
              <a:buChar char="•"/>
            </a:pPr>
            <a:r>
              <a:rPr lang="en-US" sz="1800">
                <a:latin typeface="Garamond" charset="0"/>
                <a:cs typeface="Arial" charset="0"/>
              </a:rPr>
              <a:t>Gradient 32 MV/m</a:t>
            </a:r>
          </a:p>
          <a:p>
            <a:pPr>
              <a:buFont typeface="Arial" charset="0"/>
              <a:buChar char="•"/>
            </a:pPr>
            <a:r>
              <a:rPr lang="en-US" sz="1800">
                <a:latin typeface="Garamond" charset="0"/>
                <a:cs typeface="Arial" charset="0"/>
              </a:rPr>
              <a:t>√s ≤ 500 GeV (1 TeV upgrade option)</a:t>
            </a:r>
          </a:p>
          <a:p>
            <a:pPr>
              <a:buFont typeface="Arial" charset="0"/>
              <a:buChar char="•"/>
            </a:pPr>
            <a:r>
              <a:rPr lang="en-US" sz="1800">
                <a:latin typeface="Garamond" charset="0"/>
                <a:cs typeface="Arial" charset="0"/>
              </a:rPr>
              <a:t>Focus on ≤ 500 GeV, physics studies also for 1 TeV</a:t>
            </a:r>
          </a:p>
        </p:txBody>
      </p:sp>
    </p:spTree>
    <p:extLst>
      <p:ext uri="{BB962C8B-B14F-4D97-AF65-F5344CB8AC3E}">
        <p14:creationId xmlns:p14="http://schemas.microsoft.com/office/powerpoint/2010/main" val="122853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5297" y="137107"/>
            <a:ext cx="6659485" cy="670334"/>
          </a:xfrm>
        </p:spPr>
        <p:txBody>
          <a:bodyPr/>
          <a:lstStyle/>
          <a:p>
            <a:r>
              <a:rPr lang="en-US" sz="4400" dirty="0" smtClean="0">
                <a:latin typeface="+mn-lt"/>
              </a:rPr>
              <a:t> CLIC and ILC</a:t>
            </a:r>
            <a:endParaRPr lang="en-GB" sz="4400" i="1" dirty="0">
              <a:latin typeface="+mn-lt"/>
            </a:endParaRPr>
          </a:p>
        </p:txBody>
      </p:sp>
      <p:pic>
        <p:nvPicPr>
          <p:cNvPr id="13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00" y="886598"/>
            <a:ext cx="5149493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915" y="3109210"/>
            <a:ext cx="5138664" cy="279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155493" y="881582"/>
            <a:ext cx="36185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ILC 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0.5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CM,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upgreadable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to 1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 RF industrialized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mature design (TDR in 2012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Possibility of hosting is evaluated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by Japanese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government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1386" y="4725144"/>
            <a:ext cx="36185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CLIC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Two-beam scheme, 1-3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CM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Option for 380 GeV explored (klystrons)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CTF3 facility – key R&amp;D done</a:t>
            </a:r>
          </a:p>
          <a:p>
            <a:pPr algn="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Ready for demonstrator project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16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546" y="152400"/>
            <a:ext cx="7886700" cy="562826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CLIC Site Near Geneva</a:t>
            </a:r>
            <a:endParaRPr lang="en-US" dirty="0">
              <a:latin typeface="+mn-lt"/>
            </a:endParaRPr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270" y="1015745"/>
            <a:ext cx="6327530" cy="474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0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n-lt"/>
              </a:rPr>
              <a:t>Introduction</a:t>
            </a:r>
            <a:br>
              <a:rPr lang="en-US" dirty="0" smtClean="0">
                <a:latin typeface="+mn-lt"/>
              </a:rPr>
            </a:br>
            <a:r>
              <a:rPr lang="en-US" sz="3200" i="1" dirty="0" smtClean="0">
                <a:latin typeface="+mn-lt"/>
              </a:rPr>
              <a:t>Physics and Colliders</a:t>
            </a:r>
            <a:endParaRPr lang="en-US" sz="3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131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Collaboration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256" y="1232987"/>
            <a:ext cx="6395483" cy="45307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2327" y="5819009"/>
            <a:ext cx="8839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From Turkey </a:t>
            </a:r>
            <a:r>
              <a:rPr lang="mr-IN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n-US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Ankara University and  Ankara University Institute of Accelerator Technologies</a:t>
            </a:r>
            <a:endParaRPr lang="en-US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2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077200" cy="1362075"/>
          </a:xfrm>
        </p:spPr>
        <p:txBody>
          <a:bodyPr/>
          <a:lstStyle/>
          <a:p>
            <a:r>
              <a:rPr lang="en-US" smtClean="0"/>
              <a:t>Particle Physics Roadmaps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490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34400" cy="1139825"/>
          </a:xfrm>
        </p:spPr>
        <p:txBody>
          <a:bodyPr/>
          <a:lstStyle/>
          <a:p>
            <a:r>
              <a:rPr lang="en-US" sz="3100" b="1" dirty="0" smtClean="0">
                <a:latin typeface="+mn-lt"/>
              </a:rPr>
              <a:t>European Strategy for Particle Physics 2013</a:t>
            </a:r>
            <a:endParaRPr lang="en-US" sz="31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1" y="1066800"/>
            <a:ext cx="8839200" cy="5105400"/>
          </a:xfrm>
        </p:spPr>
        <p:txBody>
          <a:bodyPr/>
          <a:lstStyle/>
          <a:p>
            <a:r>
              <a:rPr lang="en-US" sz="2200" dirty="0"/>
              <a:t>S</a:t>
            </a:r>
            <a:r>
              <a:rPr lang="en-US" sz="2200" dirty="0" smtClean="0"/>
              <a:t>cale of facilities </a:t>
            </a:r>
            <a:r>
              <a:rPr lang="en-US" sz="2200" dirty="0"/>
              <a:t>required by particle physics is resulting in </a:t>
            </a:r>
            <a:r>
              <a:rPr lang="en-US" sz="2200" b="1" dirty="0" err="1" smtClean="0"/>
              <a:t>globalisation</a:t>
            </a:r>
            <a:r>
              <a:rPr lang="en-US" sz="2200" dirty="0" smtClean="0"/>
              <a:t> </a:t>
            </a:r>
            <a:r>
              <a:rPr lang="en-US" sz="2200" dirty="0"/>
              <a:t>of the </a:t>
            </a:r>
            <a:r>
              <a:rPr lang="en-US" sz="2200" dirty="0" smtClean="0"/>
              <a:t>field.</a:t>
            </a:r>
          </a:p>
          <a:p>
            <a:r>
              <a:rPr lang="en-US" sz="2200" dirty="0" smtClean="0"/>
              <a:t>Europe’s </a:t>
            </a:r>
            <a:r>
              <a:rPr lang="en-US" sz="2200" dirty="0"/>
              <a:t>top priority should be </a:t>
            </a:r>
            <a:r>
              <a:rPr lang="en-US" sz="2200" dirty="0" smtClean="0"/>
              <a:t>exploitation </a:t>
            </a:r>
            <a:r>
              <a:rPr lang="en-US" sz="2200" dirty="0"/>
              <a:t>of </a:t>
            </a:r>
            <a:r>
              <a:rPr lang="en-US" sz="2200" dirty="0" smtClean="0"/>
              <a:t>full </a:t>
            </a:r>
            <a:r>
              <a:rPr lang="en-US" sz="2200" dirty="0"/>
              <a:t>potential of the </a:t>
            </a:r>
            <a:r>
              <a:rPr lang="en-US" sz="2200" b="1" dirty="0"/>
              <a:t>LHC</a:t>
            </a:r>
            <a:r>
              <a:rPr lang="en-US" sz="2200" dirty="0"/>
              <a:t>, including the </a:t>
            </a:r>
            <a:r>
              <a:rPr lang="en-US" sz="2200" b="1" dirty="0" smtClean="0"/>
              <a:t>HL-LHC</a:t>
            </a:r>
            <a:r>
              <a:rPr lang="en-US" sz="2200" dirty="0" smtClean="0"/>
              <a:t> machine </a:t>
            </a:r>
            <a:r>
              <a:rPr lang="en-US" sz="2200" dirty="0"/>
              <a:t>and detectors with </a:t>
            </a:r>
            <a:r>
              <a:rPr lang="en-US" sz="2200" dirty="0" smtClean="0"/>
              <a:t>view </a:t>
            </a:r>
            <a:r>
              <a:rPr lang="en-US" sz="2200" dirty="0"/>
              <a:t>to collecting </a:t>
            </a:r>
            <a:r>
              <a:rPr lang="en-US" sz="2200" dirty="0" smtClean="0"/>
              <a:t>10x more </a:t>
            </a:r>
            <a:r>
              <a:rPr lang="en-US" sz="2200" dirty="0"/>
              <a:t>data than </a:t>
            </a:r>
            <a:r>
              <a:rPr lang="en-US" sz="2200" dirty="0" smtClean="0"/>
              <a:t>in initial </a:t>
            </a:r>
            <a:r>
              <a:rPr lang="en-US" sz="2200" dirty="0"/>
              <a:t>design, by around 2030. </a:t>
            </a:r>
            <a:endParaRPr lang="en-US" sz="2200" dirty="0" smtClean="0"/>
          </a:p>
          <a:p>
            <a:pPr lvl="1"/>
            <a:r>
              <a:rPr lang="en-US" sz="2200" dirty="0" smtClean="0">
                <a:solidFill>
                  <a:srgbClr val="000099"/>
                </a:solidFill>
              </a:rPr>
              <a:t>This </a:t>
            </a:r>
            <a:r>
              <a:rPr lang="en-US" sz="2200" dirty="0">
                <a:solidFill>
                  <a:srgbClr val="000099"/>
                </a:solidFill>
              </a:rPr>
              <a:t>upgrade </a:t>
            </a:r>
            <a:r>
              <a:rPr lang="en-US" sz="2200" dirty="0" err="1">
                <a:solidFill>
                  <a:srgbClr val="000099"/>
                </a:solidFill>
              </a:rPr>
              <a:t>programme</a:t>
            </a:r>
            <a:r>
              <a:rPr lang="en-US" sz="2200" dirty="0">
                <a:solidFill>
                  <a:srgbClr val="000099"/>
                </a:solidFill>
              </a:rPr>
              <a:t> will also provide further exciting opportunities for </a:t>
            </a:r>
            <a:r>
              <a:rPr lang="en-US" sz="2200" dirty="0" smtClean="0">
                <a:solidFill>
                  <a:srgbClr val="000099"/>
                </a:solidFill>
              </a:rPr>
              <a:t>study </a:t>
            </a:r>
            <a:r>
              <a:rPr lang="en-US" sz="2200" dirty="0">
                <a:solidFill>
                  <a:srgbClr val="000099"/>
                </a:solidFill>
              </a:rPr>
              <a:t>of </a:t>
            </a:r>
            <a:r>
              <a:rPr lang="en-US" sz="2200" dirty="0" err="1">
                <a:solidFill>
                  <a:srgbClr val="000099"/>
                </a:solidFill>
              </a:rPr>
              <a:t>flavour</a:t>
            </a:r>
            <a:r>
              <a:rPr lang="en-US" sz="2200" dirty="0">
                <a:solidFill>
                  <a:srgbClr val="000099"/>
                </a:solidFill>
              </a:rPr>
              <a:t> physics </a:t>
            </a:r>
            <a:r>
              <a:rPr lang="en-US" sz="2200" dirty="0" smtClean="0">
                <a:solidFill>
                  <a:srgbClr val="000099"/>
                </a:solidFill>
              </a:rPr>
              <a:t>&amp; quark-gluon </a:t>
            </a:r>
            <a:r>
              <a:rPr lang="en-US" sz="2200" dirty="0">
                <a:solidFill>
                  <a:srgbClr val="000099"/>
                </a:solidFill>
              </a:rPr>
              <a:t>plasma. </a:t>
            </a:r>
          </a:p>
          <a:p>
            <a:r>
              <a:rPr lang="en-US" sz="2200" dirty="0"/>
              <a:t>CERN should undertake design studies for accelerator projects in a global context, with emphasis on </a:t>
            </a:r>
            <a:r>
              <a:rPr lang="en-US" sz="2200" b="1" dirty="0"/>
              <a:t>proton-proton</a:t>
            </a:r>
            <a:r>
              <a:rPr lang="en-US" sz="2200" dirty="0"/>
              <a:t> and </a:t>
            </a:r>
            <a:r>
              <a:rPr lang="en-US" sz="2200" b="1" dirty="0" smtClean="0"/>
              <a:t>electron-positron</a:t>
            </a:r>
            <a:r>
              <a:rPr lang="en-US" sz="2200" dirty="0" smtClean="0"/>
              <a:t> HE </a:t>
            </a:r>
            <a:r>
              <a:rPr lang="en-US" sz="2200" dirty="0"/>
              <a:t>frontier machines. </a:t>
            </a:r>
            <a:endParaRPr lang="en-US" sz="2200" dirty="0" smtClean="0"/>
          </a:p>
          <a:p>
            <a:pPr lvl="1"/>
            <a:r>
              <a:rPr lang="en-US" sz="2200" dirty="0" smtClean="0">
                <a:solidFill>
                  <a:srgbClr val="000099"/>
                </a:solidFill>
              </a:rPr>
              <a:t>These </a:t>
            </a:r>
            <a:r>
              <a:rPr lang="en-US" sz="2200" dirty="0">
                <a:solidFill>
                  <a:srgbClr val="000099"/>
                </a:solidFill>
              </a:rPr>
              <a:t>design studies should be coupled to </a:t>
            </a:r>
            <a:r>
              <a:rPr lang="en-US" sz="2200" dirty="0" smtClean="0">
                <a:solidFill>
                  <a:srgbClr val="000099"/>
                </a:solidFill>
              </a:rPr>
              <a:t>vigorous accelerator </a:t>
            </a:r>
            <a:r>
              <a:rPr lang="en-US" sz="2200" dirty="0">
                <a:solidFill>
                  <a:srgbClr val="000099"/>
                </a:solidFill>
              </a:rPr>
              <a:t>R&amp;D </a:t>
            </a:r>
            <a:r>
              <a:rPr lang="en-US" sz="2200" dirty="0" err="1">
                <a:solidFill>
                  <a:srgbClr val="000099"/>
                </a:solidFill>
              </a:rPr>
              <a:t>programme</a:t>
            </a:r>
            <a:r>
              <a:rPr lang="en-US" sz="2200" dirty="0">
                <a:solidFill>
                  <a:srgbClr val="000099"/>
                </a:solidFill>
              </a:rPr>
              <a:t>, including </a:t>
            </a:r>
            <a:r>
              <a:rPr lang="en-US" sz="2200" b="1" dirty="0">
                <a:solidFill>
                  <a:srgbClr val="000099"/>
                </a:solidFill>
              </a:rPr>
              <a:t>high-field magnets </a:t>
            </a:r>
            <a:r>
              <a:rPr lang="en-US" sz="2200" dirty="0">
                <a:solidFill>
                  <a:srgbClr val="000099"/>
                </a:solidFill>
              </a:rPr>
              <a:t>and </a:t>
            </a:r>
            <a:r>
              <a:rPr lang="en-US" sz="2200" b="1" dirty="0">
                <a:solidFill>
                  <a:srgbClr val="000099"/>
                </a:solidFill>
              </a:rPr>
              <a:t>high-gradient accelerating structures</a:t>
            </a:r>
            <a:r>
              <a:rPr lang="en-US" sz="2200" dirty="0">
                <a:solidFill>
                  <a:srgbClr val="000099"/>
                </a:solidFill>
              </a:rPr>
              <a:t>, in collaboration with national institutes, laboratories and universities worldwide</a:t>
            </a:r>
            <a:r>
              <a:rPr lang="en-US" sz="2200" dirty="0" smtClean="0">
                <a:solidFill>
                  <a:srgbClr val="000099"/>
                </a:solidFill>
              </a:rPr>
              <a:t>.</a:t>
            </a:r>
            <a:endParaRPr lang="en-US" sz="2200" dirty="0">
              <a:solidFill>
                <a:srgbClr val="000099"/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3649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34400" cy="1139825"/>
          </a:xfrm>
        </p:spPr>
        <p:txBody>
          <a:bodyPr/>
          <a:lstStyle/>
          <a:p>
            <a:r>
              <a:rPr lang="en-US" sz="3100" b="1" dirty="0" smtClean="0">
                <a:latin typeface="+mn-lt"/>
              </a:rPr>
              <a:t>European Strategy for Particle Physics 2013</a:t>
            </a:r>
            <a:endParaRPr lang="en-US" sz="31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286" y="990600"/>
            <a:ext cx="8839200" cy="5105400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/>
              <a:t>initiative from the Japanese particle physics community to host the </a:t>
            </a:r>
            <a:r>
              <a:rPr lang="en-US" sz="2400" b="1" dirty="0"/>
              <a:t>ILC</a:t>
            </a:r>
            <a:r>
              <a:rPr lang="en-US" sz="2400" dirty="0"/>
              <a:t> in Japan is most welcome, and European groups are eager to participate. </a:t>
            </a: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Europe </a:t>
            </a:r>
            <a:r>
              <a:rPr lang="en-US" sz="2400" dirty="0">
                <a:solidFill>
                  <a:srgbClr val="000099"/>
                </a:solidFill>
              </a:rPr>
              <a:t>looks forward to a proposal from Japan to discuss a possible participation. </a:t>
            </a:r>
          </a:p>
          <a:p>
            <a:r>
              <a:rPr lang="en-US" sz="2400" dirty="0"/>
              <a:t>CERN should develop a </a:t>
            </a:r>
            <a:r>
              <a:rPr lang="en-US" sz="2400" b="1" dirty="0"/>
              <a:t>neutrino </a:t>
            </a:r>
            <a:r>
              <a:rPr lang="en-US" sz="2400" b="1" dirty="0" err="1"/>
              <a:t>programme</a:t>
            </a:r>
            <a:r>
              <a:rPr lang="en-US" sz="2400" b="1" dirty="0"/>
              <a:t> </a:t>
            </a:r>
            <a:r>
              <a:rPr lang="en-US" sz="2400" dirty="0"/>
              <a:t>to pave </a:t>
            </a:r>
            <a:r>
              <a:rPr lang="en-US" sz="2400" dirty="0" smtClean="0"/>
              <a:t>way </a:t>
            </a:r>
            <a:r>
              <a:rPr lang="en-US" sz="2400" dirty="0"/>
              <a:t>for </a:t>
            </a:r>
            <a:r>
              <a:rPr lang="en-US" sz="2400" dirty="0" smtClean="0"/>
              <a:t>substantial </a:t>
            </a:r>
            <a:r>
              <a:rPr lang="en-US" sz="2400" dirty="0"/>
              <a:t>European role in future long-baseline experiments. </a:t>
            </a: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000099"/>
                </a:solidFill>
              </a:rPr>
              <a:t>Europe </a:t>
            </a:r>
            <a:r>
              <a:rPr lang="en-US" sz="2400" dirty="0">
                <a:solidFill>
                  <a:srgbClr val="000099"/>
                </a:solidFill>
              </a:rPr>
              <a:t>should explore </a:t>
            </a:r>
            <a:r>
              <a:rPr lang="en-US" sz="2400" dirty="0" smtClean="0">
                <a:solidFill>
                  <a:srgbClr val="000099"/>
                </a:solidFill>
              </a:rPr>
              <a:t>possibility </a:t>
            </a:r>
            <a:r>
              <a:rPr lang="en-US" sz="2400" dirty="0">
                <a:solidFill>
                  <a:srgbClr val="000099"/>
                </a:solidFill>
              </a:rPr>
              <a:t>of major participation in leading long-baseline neutrino projects in </a:t>
            </a:r>
            <a:r>
              <a:rPr lang="en-US" sz="2400" dirty="0" smtClean="0">
                <a:solidFill>
                  <a:srgbClr val="000099"/>
                </a:solidFill>
              </a:rPr>
              <a:t>US &amp; Japan.</a:t>
            </a:r>
            <a:endParaRPr lang="en-US" sz="2400" dirty="0"/>
          </a:p>
          <a:p>
            <a:pPr marL="344487" lvl="1" indent="0">
              <a:buNone/>
            </a:pPr>
            <a:endParaRPr lang="en-US" sz="2400" i="1" dirty="0" smtClean="0">
              <a:solidFill>
                <a:srgbClr val="C00000"/>
              </a:solidFill>
            </a:endParaRPr>
          </a:p>
          <a:p>
            <a:pPr marL="344487" lvl="1" indent="0"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Next </a:t>
            </a:r>
            <a:r>
              <a:rPr lang="en-US" sz="2400" i="1" dirty="0">
                <a:solidFill>
                  <a:srgbClr val="C00000"/>
                </a:solidFill>
              </a:rPr>
              <a:t>u</a:t>
            </a:r>
            <a:r>
              <a:rPr lang="en-US" sz="2400" i="1" dirty="0" smtClean="0">
                <a:solidFill>
                  <a:srgbClr val="C00000"/>
                </a:solidFill>
              </a:rPr>
              <a:t>pdate of European Strategy for Particle Physics has commenced and is to be </a:t>
            </a:r>
            <a:r>
              <a:rPr lang="en-US" sz="2400" i="1" dirty="0" err="1" smtClean="0">
                <a:solidFill>
                  <a:srgbClr val="C00000"/>
                </a:solidFill>
              </a:rPr>
              <a:t>finalised</a:t>
            </a:r>
            <a:r>
              <a:rPr lang="en-US" sz="2400" i="1" dirty="0" smtClean="0">
                <a:solidFill>
                  <a:srgbClr val="C00000"/>
                </a:solidFill>
              </a:rPr>
              <a:t> in 2020.</a:t>
            </a:r>
            <a:endParaRPr lang="en-US" sz="2400" i="1" dirty="0">
              <a:solidFill>
                <a:srgbClr val="C00000"/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699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7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3472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0" y="3124200"/>
            <a:ext cx="9144000" cy="923925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GB" sz="5400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1097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Accelerator Development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090001"/>
          </a:xfrm>
        </p:spPr>
        <p:txBody>
          <a:bodyPr/>
          <a:lstStyle/>
          <a:p>
            <a:r>
              <a:rPr lang="en-US" sz="1800" dirty="0" err="1" smtClean="0"/>
              <a:t>Characterised</a:t>
            </a:r>
            <a:r>
              <a:rPr lang="en-US" sz="1800" dirty="0" smtClean="0"/>
              <a:t> by rapid progress for over a century.</a:t>
            </a:r>
          </a:p>
          <a:p>
            <a:pPr lvl="1"/>
            <a:r>
              <a:rPr lang="en-US" sz="1800" dirty="0" smtClean="0"/>
              <a:t>From cathode-ray tubes to the LHC.</a:t>
            </a:r>
          </a:p>
          <a:p>
            <a:pPr lvl="1"/>
            <a:r>
              <a:rPr lang="en-US" sz="1800" dirty="0" smtClean="0"/>
              <a:t>From the discovery of the electron to the discovery of the Higgs boson.</a:t>
            </a:r>
          </a:p>
          <a:p>
            <a:r>
              <a:rPr lang="en-GB" sz="1800" dirty="0">
                <a:sym typeface="Wingdings" charset="0"/>
              </a:rPr>
              <a:t>Advances in </a:t>
            </a:r>
            <a:r>
              <a:rPr lang="en-GB" sz="1800" dirty="0" smtClean="0">
                <a:sym typeface="Wingdings" charset="0"/>
              </a:rPr>
              <a:t>accelerators require </a:t>
            </a:r>
            <a:r>
              <a:rPr lang="en-GB" sz="1800" dirty="0">
                <a:sym typeface="Wingdings" charset="0"/>
              </a:rPr>
              <a:t>corresponding advances in accelerator technologies</a:t>
            </a:r>
          </a:p>
          <a:p>
            <a:pPr lvl="1"/>
            <a:r>
              <a:rPr lang="en-GB" sz="1800" dirty="0">
                <a:sym typeface="Wingdings" charset="0"/>
              </a:rPr>
              <a:t>Magnets, vacuum systems, RF systems, diagnostics</a:t>
            </a:r>
            <a:r>
              <a:rPr lang="en-GB" sz="1800" dirty="0" smtClean="0">
                <a:sym typeface="Wingdings" charset="0"/>
              </a:rPr>
              <a:t>,...</a:t>
            </a:r>
            <a:endParaRPr lang="en-US" sz="1800" dirty="0" smtClean="0"/>
          </a:p>
          <a:p>
            <a:r>
              <a:rPr lang="en-US" sz="1800" dirty="0" smtClean="0"/>
              <a:t>But timelines becoming long, requiring:</a:t>
            </a:r>
          </a:p>
          <a:p>
            <a:pPr lvl="1"/>
            <a:r>
              <a:rPr lang="en-US" sz="1800" dirty="0" smtClean="0"/>
              <a:t>Long-term planning.</a:t>
            </a:r>
          </a:p>
          <a:p>
            <a:pPr lvl="1"/>
            <a:r>
              <a:rPr lang="en-US" sz="1800" dirty="0" smtClean="0"/>
              <a:t>Long-term resources.</a:t>
            </a:r>
          </a:p>
          <a:p>
            <a:pPr lvl="1"/>
            <a:r>
              <a:rPr lang="en-US" sz="1800" dirty="0" smtClean="0"/>
              <a:t>Global collaboration.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624" y="1066800"/>
            <a:ext cx="3365686" cy="203781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7" name="Picture 7" descr="age5image57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624" y="3581400"/>
            <a:ext cx="3365686" cy="249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00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  <a:cs typeface="MS PGothic" charset="-128"/>
              </a:defRPr>
            </a:lvl9pPr>
          </a:lstStyle>
          <a:p>
            <a:endParaRPr lang="en-US" altLang="en-US"/>
          </a:p>
        </p:txBody>
      </p:sp>
      <p:pic>
        <p:nvPicPr>
          <p:cNvPr id="34818" name="Picture 3" descr="CMB_Timeline150nt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7463"/>
            <a:ext cx="9144000" cy="15716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 algn="ctr">
              <a:defRPr/>
            </a:pPr>
            <a:r>
              <a:rPr lang="en-GB" altLang="x-none" sz="36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Scientific Challenge: </a:t>
            </a:r>
          </a:p>
          <a:p>
            <a:pPr algn="ctr">
              <a:defRPr/>
            </a:pPr>
            <a:r>
              <a:rPr lang="en-GB" altLang="x-none" sz="30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4824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9pPr>
            </a:lstStyle>
            <a:p>
              <a:pPr algn="ctr">
                <a:defRPr/>
              </a:pPr>
              <a:r>
                <a:rPr lang="en-GB" altLang="x-none" sz="180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ＭＳ Ｐゴシック" charset="-128"/>
                  <a:cs typeface="+mn-cs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MS PGothic" charset="-128"/>
                </a:defRPr>
              </a:lvl9pPr>
            </a:lstStyle>
            <a:p>
              <a:pPr algn="ctr">
                <a:defRPr/>
              </a:pPr>
              <a:r>
                <a:rPr lang="en-GB" altLang="x-none" sz="180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ea typeface="ＭＳ Ｐゴシック" charset="-128"/>
                  <a:cs typeface="+mn-cs"/>
                </a:rPr>
                <a:t>13.8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4828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8900" y="3522663"/>
            <a:ext cx="7397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GB" altLang="x-none" sz="14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WMAP</a:t>
            </a:r>
          </a:p>
        </p:txBody>
      </p:sp>
      <p:pic>
        <p:nvPicPr>
          <p:cNvPr id="34823" name="Picture 14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6284913"/>
            <a:ext cx="493712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1909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en-US" i="1" dirty="0" smtClean="0"/>
              <a:t>Circular colliders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3358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 smtClean="0">
                <a:ln>
                  <a:noFill/>
                </a:ln>
                <a:solidFill>
                  <a:schemeClr val="accent6"/>
                </a:solidFill>
                <a:latin typeface="+mn-lt"/>
              </a:rPr>
              <a:t>CERN Accelerator Complex</a:t>
            </a:r>
          </a:p>
        </p:txBody>
      </p:sp>
      <p:pic>
        <p:nvPicPr>
          <p:cNvPr id="4" name="Picture 3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8366842" cy="5468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61463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 kern="0" dirty="0">
                <a:solidFill>
                  <a:srgbClr val="FCF933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j-lt"/>
                <a:ea typeface="ＭＳ Ｐゴシック" pitchFamily="-111" charset="-128"/>
                <a:cs typeface="ＭＳ Ｐゴシック" pitchFamily="-111" charset="-128"/>
              </a:rPr>
              <a:t> A New Era in Fundamental Science</a:t>
            </a:r>
            <a:endParaRPr lang="en-GB" sz="4000" kern="0" dirty="0">
              <a:solidFill>
                <a:schemeClr val="hlink"/>
              </a:solidFill>
              <a:effectLst>
                <a:outerShdw blurRad="50800" dist="38100" dir="2700000">
                  <a:srgbClr val="000000"/>
                </a:outerShdw>
              </a:effectLst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-397555" y="372677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Exploration of a new energy frontier</a:t>
            </a:r>
          </a:p>
          <a:p>
            <a:pPr algn="ctr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in 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p-p, </a:t>
            </a:r>
            <a:r>
              <a:rPr lang="en-GB" sz="2900" dirty="0" err="1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Pb-Pb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 and p-</a:t>
            </a:r>
            <a:r>
              <a:rPr lang="en-GB" sz="2900" dirty="0" err="1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Pb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collisions </a:t>
            </a:r>
            <a:endParaRPr lang="en-GB" sz="2900" dirty="0">
              <a:solidFill>
                <a:srgbClr val="FCF933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9701" name="Picture 42" descr="0510028_03-A4-at-144-dp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973388" y="4648200"/>
            <a:ext cx="232727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LHC ring:</a:t>
            </a:r>
          </a:p>
          <a:p>
            <a:pPr algn="ctr">
              <a:lnSpc>
                <a:spcPct val="90000"/>
              </a:lnSpc>
              <a:defRPr/>
            </a:pPr>
            <a:r>
              <a:rPr lang="en-GB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27 km circumference</a:t>
            </a:r>
            <a:endParaRPr lang="en-GB" dirty="0">
              <a:effectLst>
                <a:outerShdw blurRad="50800" dist="38100" dir="2700000">
                  <a:srgbClr val="000000"/>
                </a:outerShdw>
              </a:effectLst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30748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9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0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000000">
                  <a:alpha val="74997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800"/>
            <a:ext cx="1955800" cy="1830388"/>
            <a:chOff x="304" y="2344"/>
            <a:chExt cx="1232" cy="1153"/>
          </a:xfrm>
        </p:grpSpPr>
        <p:sp>
          <p:nvSpPr>
            <p:cNvPr id="30743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/>
            </a:p>
          </p:txBody>
        </p:sp>
        <p:sp>
          <p:nvSpPr>
            <p:cNvPr id="30744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5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000000">
                  <a:alpha val="74997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+mn-ea"/>
                  <a:cs typeface="+mn-cs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30736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739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/>
              </a:p>
            </p:txBody>
          </p:sp>
          <p:sp>
            <p:nvSpPr>
              <p:cNvPr id="30740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41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0737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en-US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0" y="762000"/>
            <a:ext cx="2667000" cy="2286000"/>
            <a:chOff x="3408" y="2112"/>
            <a:chExt cx="1680" cy="1440"/>
          </a:xfrm>
        </p:grpSpPr>
        <p:grpSp>
          <p:nvGrpSpPr>
            <p:cNvPr id="30730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0732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/>
              </a:p>
            </p:txBody>
          </p:sp>
          <p:sp>
            <p:nvSpPr>
              <p:cNvPr id="30733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34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3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 sz="26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 sz="22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hangingPunct="0">
                <a:buFont typeface="Wingdings" charset="0"/>
                <a:defRPr sz="2000"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>
                <a:defRPr/>
              </a:pPr>
              <a:r>
                <a:rPr lang="de-CH" sz="160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ATLAS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196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MagnetDesc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5" descr="MagnetTranspo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3" name="Picture 7" descr="Magnet installati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9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4" name="Picture 8" descr="MagnetInstall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96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5" name="Picture 9" descr="MagnetWelde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36513" y="0"/>
            <a:ext cx="9144001" cy="695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6" name="Picture 10" descr="Magnet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6513" y="0"/>
            <a:ext cx="9180513" cy="69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Text Box 6"/>
          <p:cNvSpPr txBox="1">
            <a:spLocks noChangeArrowheads="1"/>
          </p:cNvSpPr>
          <p:nvPr/>
        </p:nvSpPr>
        <p:spPr bwMode="auto">
          <a:xfrm>
            <a:off x="0" y="6308725"/>
            <a:ext cx="2971800" cy="5794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3200" b="1" dirty="0">
                <a:solidFill>
                  <a:srgbClr val="FFFF00"/>
                </a:solidFill>
              </a:rPr>
              <a:t>The LHC Arcs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 descr="\\cern.ch\dfs\Departments\TE\Projects\Splices\Talks\Mike\Outreach\Raw material\LHC_tunnel_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3175"/>
            <a:ext cx="91694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34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18519</TotalTime>
  <Words>730</Words>
  <Application>Microsoft Macintosh PowerPoint</Application>
  <PresentationFormat>On-screen Show (4:3)</PresentationFormat>
  <Paragraphs>138</Paragraphs>
  <Slides>24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 Rounded MT Bold</vt:lpstr>
      <vt:lpstr>Book Antiqua</vt:lpstr>
      <vt:lpstr>Calibri</vt:lpstr>
      <vt:lpstr>DejaVu LGC Sans</vt:lpstr>
      <vt:lpstr>Garamond</vt:lpstr>
      <vt:lpstr>MS PGothic</vt:lpstr>
      <vt:lpstr>ＭＳ Ｐゴシック</vt:lpstr>
      <vt:lpstr>Symbol</vt:lpstr>
      <vt:lpstr>Wingdings</vt:lpstr>
      <vt:lpstr>Arial</vt:lpstr>
      <vt:lpstr>Edge</vt:lpstr>
      <vt:lpstr>CERN Plans and Perspectives  for the Future</vt:lpstr>
      <vt:lpstr>Introduction Physics and Colliders</vt:lpstr>
      <vt:lpstr>Accelerator Development</vt:lpstr>
      <vt:lpstr>PowerPoint Presentation</vt:lpstr>
      <vt:lpstr>Circular colliders</vt:lpstr>
      <vt:lpstr>CERN Accelerator Complex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HL-LHC: In-kind Contribution and Collaboration  </vt:lpstr>
      <vt:lpstr>PowerPoint Presentation</vt:lpstr>
      <vt:lpstr>High-Energy LHC (HE-LHC)</vt:lpstr>
      <vt:lpstr>PowerPoint Presentation</vt:lpstr>
      <vt:lpstr>Linear COLLIDERS</vt:lpstr>
      <vt:lpstr>Linear Colliders</vt:lpstr>
      <vt:lpstr> CLIC and ILC</vt:lpstr>
      <vt:lpstr>CLIC Site Near Geneva</vt:lpstr>
      <vt:lpstr>CLIC Collaboration</vt:lpstr>
      <vt:lpstr>Particle Physics Roadmaps</vt:lpstr>
      <vt:lpstr>European Strategy for Particle Physics 2013</vt:lpstr>
      <vt:lpstr>European Strategy for Particle Physics 2013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</cp:lastModifiedBy>
  <cp:revision>594</cp:revision>
  <cp:lastPrinted>2018-05-14T20:46:36Z</cp:lastPrinted>
  <dcterms:created xsi:type="dcterms:W3CDTF">2007-08-29T13:08:22Z</dcterms:created>
  <dcterms:modified xsi:type="dcterms:W3CDTF">2019-06-13T06:27:45Z</dcterms:modified>
</cp:coreProperties>
</file>