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94" r:id="rId2"/>
    <p:sldId id="286" r:id="rId3"/>
    <p:sldId id="328" r:id="rId4"/>
    <p:sldId id="343" r:id="rId5"/>
    <p:sldId id="335" r:id="rId6"/>
    <p:sldId id="344" r:id="rId7"/>
    <p:sldId id="345" r:id="rId8"/>
    <p:sldId id="347" r:id="rId9"/>
    <p:sldId id="348" r:id="rId10"/>
    <p:sldId id="325" r:id="rId11"/>
    <p:sldId id="327" r:id="rId12"/>
    <p:sldId id="389" r:id="rId13"/>
    <p:sldId id="407" r:id="rId14"/>
    <p:sldId id="272" r:id="rId15"/>
    <p:sldId id="379" r:id="rId16"/>
    <p:sldId id="378" r:id="rId17"/>
    <p:sldId id="276" r:id="rId18"/>
    <p:sldId id="275" r:id="rId19"/>
    <p:sldId id="354" r:id="rId20"/>
    <p:sldId id="356" r:id="rId21"/>
    <p:sldId id="355" r:id="rId22"/>
    <p:sldId id="338" r:id="rId23"/>
    <p:sldId id="382" r:id="rId24"/>
    <p:sldId id="383" r:id="rId25"/>
    <p:sldId id="384" r:id="rId26"/>
    <p:sldId id="357" r:id="rId27"/>
    <p:sldId id="387" r:id="rId28"/>
    <p:sldId id="390" r:id="rId29"/>
    <p:sldId id="331" r:id="rId30"/>
    <p:sldId id="408" r:id="rId31"/>
    <p:sldId id="397" r:id="rId32"/>
    <p:sldId id="398" r:id="rId33"/>
    <p:sldId id="399" r:id="rId34"/>
    <p:sldId id="402" r:id="rId35"/>
    <p:sldId id="404" r:id="rId36"/>
    <p:sldId id="406" r:id="rId37"/>
    <p:sldId id="391" r:id="rId38"/>
    <p:sldId id="392" r:id="rId39"/>
    <p:sldId id="393" r:id="rId40"/>
    <p:sldId id="394" r:id="rId41"/>
    <p:sldId id="396" r:id="rId42"/>
    <p:sldId id="28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extLst/>
  </p:cmAuthor>
  <p:cmAuthor id="2" name="Microsoft Office User" initials="MOU" lastIdx="4"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6E2466"/>
    <a:srgbClr val="61C5D3"/>
    <a:srgbClr val="00559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77"/>
    <p:restoredTop sz="81087"/>
  </p:normalViewPr>
  <p:slideViewPr>
    <p:cSldViewPr snapToGrid="0" snapToObjects="1">
      <p:cViewPr varScale="1">
        <p:scale>
          <a:sx n="108" d="100"/>
          <a:sy n="108" d="100"/>
        </p:scale>
        <p:origin x="340" y="80"/>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Users\servicegraphique\DVS_Ewa%20Lopienska\Ewa_Travail\_2_Finance%20and%20Human%20Resources%20sector\IPT\PI\2019\IPT_Presentation\2018%20Expenditure%20for%20Italy_v2.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eparator>
</c:separator>
          <c:extLst>
            <c:ext xmlns:c15="http://schemas.microsoft.com/office/drawing/2012/chart" uri="{CE6537A1-D6FC-4f65-9D91-7224C49458BB}"/>
          </c:extLst>
        </c:dLbl>
      </c:pivotFmt>
      <c:pivotFmt>
        <c:idx val="1"/>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6602892723515901E-2"/>
              <c:y val="-4.3711261890791601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635933806146601"/>
                  <c:h val="8.6361276424730696E-2"/>
                </c:manualLayout>
              </c15:layout>
            </c:ext>
          </c:extLst>
        </c:dLbl>
      </c:pivotFmt>
      <c:pivotFmt>
        <c:idx val="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9.4970681856257292E-3"/>
              <c:y val="-2.7627739717912599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439716312056707E-2"/>
                  <c:h val="9.0830550692010195E-2"/>
                </c:manualLayout>
              </c15:layout>
            </c:ext>
          </c:extLst>
        </c:dLbl>
      </c:pivotFmt>
      <c:pivotFmt>
        <c:idx val="3"/>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3980815347721798E-2"/>
              <c:y val="0"/>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4"/>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r="5400000" algn="ctr" rotWithShape="0">
              <a:srgbClr val="000000">
                <a:alpha val="63000"/>
              </a:srgbClr>
            </a:outerShdw>
          </a:effectLst>
          <a:sp3d/>
        </c:spPr>
        <c:dLbl>
          <c:idx val="0"/>
          <c:layout>
            <c:manualLayout>
              <c:x val="9.6093527792997693E-2"/>
              <c:y val="2.97951617818633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38743508125314E-2"/>
              <c:y val="6.7782937319659994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803819735299E-2"/>
                  <c:h val="8.4871518335637594E-2"/>
                </c:manualLayout>
              </c15:layout>
            </c:ext>
          </c:extLst>
        </c:dLbl>
      </c:pivotFmt>
      <c:pivotFmt>
        <c:idx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7603469779043599E-2"/>
              <c:y val="8.349566222327750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8.3877068557919598E-2"/>
                  <c:h val="6.5504663177426398E-2"/>
                </c:manualLayout>
              </c15:layout>
            </c:ext>
          </c:extLst>
        </c:dLbl>
      </c:pivotFmt>
      <c:pivotFmt>
        <c:idx val="7"/>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8465925801828002E-2"/>
              <c:y val="4.57774507869558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5536643026004703E-2"/>
                  <c:h val="6.9973937444705897E-2"/>
                </c:manualLayout>
              </c15:layout>
            </c:ext>
          </c:extLst>
        </c:dLbl>
      </c:pivotFmt>
      <c:pivotFmt>
        <c:idx val="8"/>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4.3124662608663301E-2"/>
              <c:y val="2.3700057033100999E-3"/>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9"/>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65183820107593E-2"/>
              <c:y val="-2.8238188623081101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3705441075184699"/>
                  <c:h val="7.4443211711985396E-2"/>
                </c:manualLayout>
              </c15:layout>
            </c:ext>
          </c:extLst>
        </c:dLbl>
      </c:pivotFmt>
      <c:pivotFmt>
        <c:idx val="1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3.0314476647865799E-2"/>
              <c:y val="-6.2028482767018098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11"/>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0841272500511903E-2"/>
              <c:y val="-9.1959013118551605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18912529550799"/>
                  <c:h val="6.5504663177426398E-2"/>
                </c:manualLayout>
              </c15:layout>
            </c:ext>
          </c:extLst>
        </c:dLbl>
      </c:pivotFmt>
      <c:pivotFmt>
        <c:idx val="1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44471994192215E-2"/>
              <c:y val="-5.1125799630586902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184400886059501"/>
                  <c:h val="9.5299824959289695E-2"/>
                </c:manualLayout>
              </c15:layout>
            </c:ext>
          </c:extLst>
        </c:dLbl>
      </c:pivotFmt>
      <c:pivotFmt>
        <c:idx val="13"/>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1103292939446397E-3"/>
              <c:y val="-8.170114889674620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7.6122931442080405E-2"/>
                  <c:h val="7.1463695533799096E-2"/>
                </c:manualLayout>
              </c15:layout>
            </c:ext>
          </c:extLst>
        </c:dLbl>
      </c:pivotFmt>
      <c:pivotFmt>
        <c:idx val="14"/>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0.112348764915024"/>
              <c:y val="-5.92183532565994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89357979188799"/>
                  <c:h val="8.3381760246544395E-2"/>
                </c:manualLayout>
              </c15:layout>
            </c:ext>
          </c:extLst>
        </c:dLbl>
      </c:pivotFmt>
      <c:pivotFmt>
        <c:idx val="1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eparator>
</c:separator>
          <c:extLst>
            <c:ext xmlns:c15="http://schemas.microsoft.com/office/drawing/2012/chart" uri="{CE6537A1-D6FC-4f65-9D91-7224C49458BB}"/>
          </c:extLst>
        </c:dLbl>
      </c:pivotFmt>
      <c:pivotFmt>
        <c:idx val="1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6602892723515901E-2"/>
              <c:y val="-4.3711261890791601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635933806146601"/>
                  <c:h val="8.6361276424730696E-2"/>
                </c:manualLayout>
              </c15:layout>
            </c:ext>
          </c:extLst>
        </c:dLbl>
      </c:pivotFmt>
      <c:pivotFmt>
        <c:idx val="17"/>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9.4970681856257292E-3"/>
              <c:y val="-2.7627739717912599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439716312056707E-2"/>
                  <c:h val="9.0830550692010195E-2"/>
                </c:manualLayout>
              </c15:layout>
            </c:ext>
          </c:extLst>
        </c:dLbl>
      </c:pivotFmt>
      <c:pivotFmt>
        <c:idx val="18"/>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3980815347721798E-2"/>
              <c:y val="0"/>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19"/>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r="5400000" algn="ctr" rotWithShape="0">
              <a:srgbClr val="000000">
                <a:alpha val="63000"/>
              </a:srgbClr>
            </a:outerShdw>
          </a:effectLst>
          <a:sp3d/>
        </c:spPr>
        <c:dLbl>
          <c:idx val="0"/>
          <c:layout>
            <c:manualLayout>
              <c:x val="9.6093527792997693E-2"/>
              <c:y val="2.97951617818633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2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38743508125314E-2"/>
              <c:y val="6.7782937319659994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803819735299E-2"/>
                  <c:h val="8.4871518335637594E-2"/>
                </c:manualLayout>
              </c15:layout>
            </c:ext>
          </c:extLst>
        </c:dLbl>
      </c:pivotFmt>
      <c:pivotFmt>
        <c:idx val="21"/>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7603469779043599E-2"/>
              <c:y val="8.349566222327750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8.3877068557919598E-2"/>
                  <c:h val="6.5504663177426398E-2"/>
                </c:manualLayout>
              </c15:layout>
            </c:ext>
          </c:extLst>
        </c:dLbl>
      </c:pivotFmt>
      <c:pivotFmt>
        <c:idx val="2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8465925801828002E-2"/>
              <c:y val="4.57774507869558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5536643026004703E-2"/>
                  <c:h val="6.9973937444705897E-2"/>
                </c:manualLayout>
              </c15:layout>
            </c:ext>
          </c:extLst>
        </c:dLbl>
      </c:pivotFmt>
      <c:pivotFmt>
        <c:idx val="23"/>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4.3124662608663301E-2"/>
              <c:y val="2.3700057033100999E-3"/>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24"/>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65183820107593E-2"/>
              <c:y val="-2.8238188623081101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3705441075184699"/>
                  <c:h val="7.4443211711985396E-2"/>
                </c:manualLayout>
              </c15:layout>
            </c:ext>
          </c:extLst>
        </c:dLbl>
      </c:pivotFmt>
      <c:pivotFmt>
        <c:idx val="2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3.0314476647865799E-2"/>
              <c:y val="-6.2028482767018098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Lst>
        </c:dLbl>
      </c:pivotFmt>
      <c:pivotFmt>
        <c:idx val="2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0841272500511903E-2"/>
              <c:y val="-9.1959013118551605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18912529550799"/>
                  <c:h val="6.5504663177426398E-2"/>
                </c:manualLayout>
              </c15:layout>
            </c:ext>
          </c:extLst>
        </c:dLbl>
      </c:pivotFmt>
      <c:pivotFmt>
        <c:idx val="27"/>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44471994192215E-2"/>
              <c:y val="-5.1125799630586902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184400886059501"/>
                  <c:h val="9.5299824959289695E-2"/>
                </c:manualLayout>
              </c15:layout>
            </c:ext>
          </c:extLst>
        </c:dLbl>
      </c:pivotFmt>
      <c:pivotFmt>
        <c:idx val="28"/>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1103292939446397E-3"/>
              <c:y val="-8.170114889674620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7.6122931442080405E-2"/>
                  <c:h val="7.1463695533799096E-2"/>
                </c:manualLayout>
              </c15:layout>
            </c:ext>
          </c:extLst>
        </c:dLbl>
      </c:pivotFmt>
      <c:pivotFmt>
        <c:idx val="29"/>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0.112348764915024"/>
              <c:y val="-5.92183532565994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89357979188799"/>
                  <c:h val="8.3381760246544395E-2"/>
                </c:manualLayout>
              </c15:layout>
            </c:ext>
          </c:extLst>
        </c:dLbl>
      </c:pivotFmt>
      <c:pivotFmt>
        <c:idx val="3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marker>
          <c:symbol val="none"/>
        </c:marker>
        <c:dLbl>
          <c:idx val="0"/>
          <c:spPr>
            <a:noFill/>
            <a:ln>
              <a:noFill/>
            </a:ln>
            <a:effectLst/>
          </c:spPr>
          <c:txPr>
            <a:bodyPr rot="0" spcFirstLastPara="1" vertOverflow="ellipsis" horzOverflow="clip"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ext>
          </c:extLst>
        </c:dLbl>
      </c:pivotFmt>
      <c:pivotFmt>
        <c:idx val="31"/>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6602892723515901E-2"/>
              <c:y val="-4.3711261890791601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635933806146601"/>
                  <c:h val="8.6361276424730696E-2"/>
                </c:manualLayout>
              </c15:layout>
            </c:ext>
          </c:extLst>
        </c:dLbl>
      </c:pivotFmt>
      <c:pivotFmt>
        <c:idx val="3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9.4970681856257292E-3"/>
              <c:y val="-2.7627739717912599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439716312056707E-2"/>
                  <c:h val="9.0830550692010195E-2"/>
                </c:manualLayout>
              </c15:layout>
            </c:ext>
          </c:extLst>
        </c:dLbl>
      </c:pivotFmt>
      <c:pivotFmt>
        <c:idx val="33"/>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3980815347721798E-2"/>
              <c:y val="0"/>
            </c:manualLayout>
          </c:layout>
          <c:spPr>
            <a:noFill/>
            <a:ln>
              <a:noFill/>
            </a:ln>
            <a:effectLst/>
          </c:spPr>
          <c:txPr>
            <a:bodyPr rot="0" spcFirstLastPara="1" vertOverflow="ellipsis" horzOverflow="clip"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ext>
          </c:extLst>
        </c:dLbl>
      </c:pivotFmt>
      <c:pivotFmt>
        <c:idx val="34"/>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r="5400000" algn="ctr" rotWithShape="0">
              <a:srgbClr val="000000">
                <a:alpha val="63000"/>
              </a:srgbClr>
            </a:outerShdw>
          </a:effectLst>
          <a:sp3d/>
        </c:spPr>
        <c:dLbl>
          <c:idx val="0"/>
          <c:layout>
            <c:manualLayout>
              <c:x val="9.6093527792997693E-2"/>
              <c:y val="2.97951617818633E-2"/>
            </c:manualLayout>
          </c:layout>
          <c:spPr>
            <a:noFill/>
            <a:ln>
              <a:noFill/>
            </a:ln>
            <a:effectLst/>
          </c:spPr>
          <c:txPr>
            <a:bodyPr rot="0" spcFirstLastPara="1" vertOverflow="ellipsis" horzOverflow="clip"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ext>
          </c:extLst>
        </c:dLbl>
      </c:pivotFmt>
      <c:pivotFmt>
        <c:idx val="3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1.38743508125314E-2"/>
              <c:y val="6.7782937319659994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4803819735299E-2"/>
                  <c:h val="8.4871518335637594E-2"/>
                </c:manualLayout>
              </c15:layout>
            </c:ext>
          </c:extLst>
        </c:dLbl>
      </c:pivotFmt>
      <c:pivotFmt>
        <c:idx val="3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3.7985002980668099E-2"/>
              <c:y val="5.2543260217472798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8.3877068557919598E-2"/>
                  <c:h val="6.5504663177426398E-2"/>
                </c:manualLayout>
              </c15:layout>
            </c:ext>
          </c:extLst>
        </c:dLbl>
      </c:pivotFmt>
      <c:pivotFmt>
        <c:idx val="37"/>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5.8465925801828002E-2"/>
              <c:y val="4.57774507869558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9.5536643026004703E-2"/>
                  <c:h val="6.9973937444705897E-2"/>
                </c:manualLayout>
              </c15:layout>
            </c:ext>
          </c:extLst>
        </c:dLbl>
      </c:pivotFmt>
      <c:pivotFmt>
        <c:idx val="38"/>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4.1792406173012497E-2"/>
              <c:y val="5.32472592022317E-3"/>
            </c:manualLayout>
          </c:layout>
          <c:spPr>
            <a:noFill/>
            <a:ln>
              <a:noFill/>
            </a:ln>
            <a:effectLst/>
          </c:spPr>
          <c:txPr>
            <a:bodyPr rot="0" spcFirstLastPara="1" vertOverflow="ellipsis" horzOverflow="clip"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14651142103545"/>
                  <c:h val="7.95715743648642E-2"/>
                </c:manualLayout>
              </c15:layout>
            </c:ext>
          </c:extLst>
        </c:dLbl>
      </c:pivotFmt>
      <c:pivotFmt>
        <c:idx val="39"/>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7.3581302538055601E-2"/>
              <c:y val="1.5237157855267701E-3"/>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3705441075184699"/>
                  <c:h val="7.4443211711985396E-2"/>
                </c:manualLayout>
              </c15:layout>
            </c:ext>
          </c:extLst>
        </c:dLbl>
      </c:pivotFmt>
      <c:pivotFmt>
        <c:idx val="4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89302734023862E-2"/>
              <c:y val="-1.32189726284215E-2"/>
            </c:manualLayout>
          </c:layout>
          <c:spPr>
            <a:noFill/>
            <a:ln>
              <a:noFill/>
            </a:ln>
            <a:effectLst/>
          </c:spPr>
          <c:txPr>
            <a:bodyPr rot="0" spcFirstLastPara="1" vertOverflow="ellipsis" horzOverflow="clip"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a:noFill/>
                <a:ln>
                  <a:noFill/>
                </a:ln>
              </c15:spPr>
            </c:ext>
          </c:extLst>
        </c:dLbl>
      </c:pivotFmt>
      <c:pivotFmt>
        <c:idx val="41"/>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1772991512275901E-2"/>
              <c:y val="-7.5292322834645695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18912529550799"/>
                  <c:h val="6.5504663177426398E-2"/>
                </c:manualLayout>
              </c15:layout>
            </c:ext>
          </c:extLst>
        </c:dLbl>
      </c:pivotFmt>
      <c:pivotFmt>
        <c:idx val="4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2.7771003600943499E-2"/>
              <c:y val="-0.105887748406449"/>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184400886059501"/>
                  <c:h val="9.5299824959289695E-2"/>
                </c:manualLayout>
              </c15:layout>
            </c:ext>
          </c:extLst>
        </c:dLbl>
      </c:pivotFmt>
      <c:pivotFmt>
        <c:idx val="43"/>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6.6707346241914003E-2"/>
              <c:y val="-9.241540119985000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7.6122931442080405E-2"/>
                  <c:h val="7.1463695533799096E-2"/>
                </c:manualLayout>
              </c15:layout>
            </c:ext>
          </c:extLst>
        </c:dLbl>
      </c:pivotFmt>
      <c:pivotFmt>
        <c:idx val="44"/>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Lbl>
          <c:idx val="0"/>
          <c:layout>
            <c:manualLayout>
              <c:x val="0.112348764915024"/>
              <c:y val="-5.9218353256599403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1289357979188799"/>
                  <c:h val="8.3381760246544395E-2"/>
                </c:manualLayout>
              </c15:layout>
            </c:ext>
          </c:extLst>
        </c:dLbl>
      </c:pivotFmt>
    </c:pivotFmts>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67464492470356"/>
          <c:y val="0.204110817356362"/>
          <c:w val="0.73788425382997402"/>
          <c:h val="0.673804445672745"/>
        </c:manualLayout>
      </c:layout>
      <c:pie3DChart>
        <c:varyColors val="1"/>
        <c:ser>
          <c:idx val="0"/>
          <c:order val="0"/>
          <c:tx>
            <c:strRef>
              <c:f>'Member States'!$B$3</c:f>
              <c:strCache>
                <c:ptCount val="1"/>
                <c:pt idx="0">
                  <c:v>Paid (MCHF)</c:v>
                </c:pt>
              </c:strCache>
            </c:strRef>
          </c:tx>
          <c:explosion val="27"/>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1-A588-7543-98AC-E4FD05BCA259}"/>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3-A588-7543-98AC-E4FD05BCA259}"/>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5-A588-7543-98AC-E4FD05BCA259}"/>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7-A588-7543-98AC-E4FD05BCA259}"/>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r="5400000" algn="ctr" rotWithShape="0">
                  <a:srgbClr val="000000">
                    <a:alpha val="63000"/>
                  </a:srgbClr>
                </a:outerShdw>
              </a:effectLst>
              <a:sp3d/>
            </c:spPr>
            <c:extLst>
              <c:ext xmlns:c16="http://schemas.microsoft.com/office/drawing/2014/chart" uri="{C3380CC4-5D6E-409C-BE32-E72D297353CC}">
                <c16:uniqueId val="{00000009-A588-7543-98AC-E4FD05BCA259}"/>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B-A588-7543-98AC-E4FD05BCA259}"/>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D-A588-7543-98AC-E4FD05BCA259}"/>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F-A588-7543-98AC-E4FD05BCA259}"/>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1-A588-7543-98AC-E4FD05BCA259}"/>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3-A588-7543-98AC-E4FD05BCA259}"/>
              </c:ext>
            </c:extLst>
          </c:dPt>
          <c:dPt>
            <c:idx val="10"/>
            <c:bubble3D val="0"/>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5-A588-7543-98AC-E4FD05BCA259}"/>
              </c:ext>
            </c:extLst>
          </c:dPt>
          <c:dPt>
            <c:idx val="11"/>
            <c:bubble3D val="0"/>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7-A588-7543-98AC-E4FD05BCA259}"/>
              </c:ext>
            </c:extLst>
          </c:dPt>
          <c:dLbls>
            <c:dLbl>
              <c:idx val="0"/>
              <c:layout>
                <c:manualLayout>
                  <c:x val="2.09059217061866E-2"/>
                  <c:y val="-5.49478350108328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1-A588-7543-98AC-E4FD05BCA259}"/>
                </c:ext>
              </c:extLst>
            </c:dLbl>
            <c:dLbl>
              <c:idx val="1"/>
              <c:layout>
                <c:manualLayout>
                  <c:x val="-1.6961916450192601E-8"/>
                  <c:y val="0.154506844002988"/>
                </c:manualLayout>
              </c:layout>
              <c:spPr>
                <a:noFill/>
                <a:ln>
                  <a:noFill/>
                </a:ln>
                <a:effectLst/>
              </c:spPr>
              <c:txPr>
                <a:bodyPr rot="0" spcFirstLastPara="1" vertOverflow="ellipsis" vert="horz" wrap="square" anchor="ctr" anchorCtr="1"/>
                <a:lstStyle/>
                <a:p>
                  <a:pPr>
                    <a:defRPr sz="900" b="1"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54170987489961"/>
                      <c:h val="0.13457065678438099"/>
                    </c:manualLayout>
                  </c15:layout>
                </c:ext>
                <c:ext xmlns:c16="http://schemas.microsoft.com/office/drawing/2014/chart" uri="{C3380CC4-5D6E-409C-BE32-E72D297353CC}">
                  <c16:uniqueId val="{00000003-A588-7543-98AC-E4FD05BCA259}"/>
                </c:ext>
              </c:extLst>
            </c:dLbl>
            <c:dLbl>
              <c:idx val="2"/>
              <c:layout>
                <c:manualLayout>
                  <c:x val="-4.4528672585281801E-2"/>
                  <c:y val="5.0356409781531802E-2"/>
                </c:manualLayout>
              </c:layout>
              <c:spPr>
                <a:noFill/>
                <a:ln>
                  <a:noFill/>
                </a:ln>
                <a:effectLst/>
              </c:spPr>
              <c:txPr>
                <a:bodyPr rot="0" spcFirstLastPara="1" vertOverflow="ellipsis" vert="horz" wrap="square" anchor="ctr" anchorCtr="1"/>
                <a:lstStyle/>
                <a:p>
                  <a:pPr>
                    <a:defRPr sz="900" b="1"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51285737701153"/>
                      <c:h val="6.9973880549031295E-2"/>
                    </c:manualLayout>
                  </c15:layout>
                </c:ext>
                <c:ext xmlns:c16="http://schemas.microsoft.com/office/drawing/2014/chart" uri="{C3380CC4-5D6E-409C-BE32-E72D297353CC}">
                  <c16:uniqueId val="{00000005-A588-7543-98AC-E4FD05BCA259}"/>
                </c:ext>
              </c:extLst>
            </c:dLbl>
            <c:dLbl>
              <c:idx val="3"/>
              <c:layout>
                <c:manualLayout>
                  <c:x val="-3.9354255990119602E-2"/>
                  <c:y val="1.56285856224577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7-A588-7543-98AC-E4FD05BCA259}"/>
                </c:ext>
              </c:extLst>
            </c:dLbl>
            <c:dLbl>
              <c:idx val="4"/>
              <c:layout>
                <c:manualLayout>
                  <c:x val="-4.4539725209805899E-3"/>
                  <c:y val="6.9002077850217596E-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9-A588-7543-98AC-E4FD05BCA259}"/>
                </c:ext>
              </c:extLst>
            </c:dLbl>
            <c:dLbl>
              <c:idx val="5"/>
              <c:delete val="1"/>
              <c:extLst>
                <c:ext xmlns:c15="http://schemas.microsoft.com/office/drawing/2012/chart" uri="{CE6537A1-D6FC-4f65-9D91-7224C49458BB}"/>
                <c:ext xmlns:c16="http://schemas.microsoft.com/office/drawing/2014/chart" uri="{C3380CC4-5D6E-409C-BE32-E72D297353CC}">
                  <c16:uniqueId val="{0000000B-A588-7543-98AC-E4FD05BCA259}"/>
                </c:ext>
              </c:extLst>
            </c:dLbl>
            <c:dLbl>
              <c:idx val="6"/>
              <c:delete val="1"/>
              <c:extLst>
                <c:ext xmlns:c15="http://schemas.microsoft.com/office/drawing/2012/chart" uri="{CE6537A1-D6FC-4f65-9D91-7224C49458BB}"/>
                <c:ext xmlns:c16="http://schemas.microsoft.com/office/drawing/2014/chart" uri="{C3380CC4-5D6E-409C-BE32-E72D297353CC}">
                  <c16:uniqueId val="{0000000D-A588-7543-98AC-E4FD05BCA259}"/>
                </c:ext>
              </c:extLst>
            </c:dLbl>
            <c:dLbl>
              <c:idx val="7"/>
              <c:delete val="1"/>
              <c:extLst>
                <c:ext xmlns:c15="http://schemas.microsoft.com/office/drawing/2012/chart" uri="{CE6537A1-D6FC-4f65-9D91-7224C49458BB}"/>
                <c:ext xmlns:c16="http://schemas.microsoft.com/office/drawing/2014/chart" uri="{C3380CC4-5D6E-409C-BE32-E72D297353CC}">
                  <c16:uniqueId val="{0000000F-A588-7543-98AC-E4FD05BCA259}"/>
                </c:ext>
              </c:extLst>
            </c:dLbl>
            <c:dLbl>
              <c:idx val="8"/>
              <c:layout>
                <c:manualLayout>
                  <c:x val="-0.11360277500596699"/>
                  <c:y val="-4.1929726264506403E-2"/>
                </c:manualLayout>
              </c:layout>
              <c:spPr>
                <a:noFill/>
                <a:ln>
                  <a:noFill/>
                </a:ln>
                <a:effectLst/>
              </c:spPr>
              <c:txPr>
                <a:bodyPr rot="0" spcFirstLastPara="1" vertOverflow="ellipsis" vert="horz" wrap="square" anchor="ctr" anchorCtr="1"/>
                <a:lstStyle/>
                <a:p>
                  <a:pPr>
                    <a:defRPr sz="900" b="1"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5582393674416201"/>
                      <c:h val="0.10355340701905701"/>
                    </c:manualLayout>
                  </c15:layout>
                </c:ext>
                <c:ext xmlns:c16="http://schemas.microsoft.com/office/drawing/2014/chart" uri="{C3380CC4-5D6E-409C-BE32-E72D297353CC}">
                  <c16:uniqueId val="{00000011-A588-7543-98AC-E4FD05BCA259}"/>
                </c:ext>
              </c:extLst>
            </c:dLbl>
            <c:dLbl>
              <c:idx val="9"/>
              <c:layout>
                <c:manualLayout>
                  <c:x val="-4.5854125266683803E-2"/>
                  <c:y val="-0.103272364712289"/>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13-A588-7543-98AC-E4FD05BCA259}"/>
                </c:ext>
              </c:extLst>
            </c:dLbl>
            <c:dLbl>
              <c:idx val="10"/>
              <c:layout>
                <c:manualLayout>
                  <c:x val="7.8462063246897501E-2"/>
                  <c:y val="-8.3705702772888205E-2"/>
                </c:manualLayout>
              </c:layout>
              <c:spPr>
                <a:noFill/>
                <a:ln>
                  <a:noFill/>
                </a:ln>
                <a:effectLst/>
              </c:spPr>
              <c:txPr>
                <a:bodyPr rot="0" spcFirstLastPara="1" vertOverflow="ellipsis" vert="horz" wrap="square" anchor="ctr" anchorCtr="1"/>
                <a:lstStyle/>
                <a:p>
                  <a:pPr>
                    <a:defRPr sz="900" b="1"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2121167103623599"/>
                      <c:h val="0.116051862443229"/>
                    </c:manualLayout>
                  </c15:layout>
                </c:ext>
                <c:ext xmlns:c16="http://schemas.microsoft.com/office/drawing/2014/chart" uri="{C3380CC4-5D6E-409C-BE32-E72D297353CC}">
                  <c16:uniqueId val="{00000015-A588-7543-98AC-E4FD05BCA259}"/>
                </c:ext>
              </c:extLst>
            </c:dLbl>
            <c:dLbl>
              <c:idx val="11"/>
              <c:layout>
                <c:manualLayout>
                  <c:x val="0.13434440431826999"/>
                  <c:y val="-4.4061435755344699E-2"/>
                </c:manualLayout>
              </c:layout>
              <c:spPr>
                <a:noFill/>
                <a:ln>
                  <a:noFill/>
                </a:ln>
                <a:effectLst/>
              </c:spPr>
              <c:txPr>
                <a:bodyPr rot="0" spcFirstLastPara="1" vertOverflow="ellipsis" vert="horz" wrap="square" anchor="ctr" anchorCtr="1"/>
                <a:lstStyle/>
                <a:p>
                  <a:pPr>
                    <a:defRPr sz="900" b="1"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27773365476957"/>
                      <c:h val="0.110171126392955"/>
                    </c:manualLayout>
                  </c15:layout>
                </c:ext>
                <c:ext xmlns:c16="http://schemas.microsoft.com/office/drawing/2014/chart" uri="{C3380CC4-5D6E-409C-BE32-E72D297353CC}">
                  <c16:uniqueId val="{00000017-A588-7543-98AC-E4FD05BCA259}"/>
                </c:ext>
              </c:extLst>
            </c:dLbl>
            <c:spPr>
              <a:noFill/>
              <a:ln>
                <a:noFill/>
              </a:ln>
              <a:effectLst/>
            </c:spPr>
            <c:txPr>
              <a:bodyPr rot="0" spcFirstLastPara="1" vertOverflow="clip" horzOverflow="clip" vert="horz" wrap="square" lIns="36576" tIns="18288" rIns="36576" bIns="18288" anchor="ctr" anchorCtr="1">
                <a:spAutoFit/>
              </a:bodyPr>
              <a:lstStyle/>
              <a:p>
                <a:pPr>
                  <a:defRPr sz="900" b="1" i="0" u="none" strike="noStrike" kern="120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eparator>
</c:separator>
            <c:showLeaderLines val="1"/>
            <c:leaderLines>
              <c:spPr>
                <a:ln w="9525" cap="flat" cmpd="sng" algn="ctr">
                  <a:solidFill>
                    <a:schemeClr val="accent1"/>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'Member States'!$A$4:$A$18</c:f>
              <c:strCache>
                <c:ptCount val="12"/>
                <c:pt idx="0">
                  <c:v>Electrical engineering and magnets</c:v>
                </c:pt>
                <c:pt idx="1">
                  <c:v>Civil engineering, building and technical services</c:v>
                </c:pt>
                <c:pt idx="2">
                  <c:v>Information technology</c:v>
                </c:pt>
                <c:pt idx="3">
                  <c:v>Mechanical engineering and raw materials</c:v>
                </c:pt>
                <c:pt idx="4">
                  <c:v>Electronics and radio frequency</c:v>
                </c:pt>
                <c:pt idx="5">
                  <c:v>Vacuum and low temperature</c:v>
                </c:pt>
                <c:pt idx="6">
                  <c:v>Office supply, furniture, communication and training</c:v>
                </c:pt>
                <c:pt idx="7">
                  <c:v>Health, safety and environment</c:v>
                </c:pt>
                <c:pt idx="8">
                  <c:v>Gases, chemicals, radiation and waste equipment</c:v>
                </c:pt>
                <c:pt idx="9">
                  <c:v>Optics and photonics</c:v>
                </c:pt>
                <c:pt idx="10">
                  <c:v>Particle and photon detectors</c:v>
                </c:pt>
                <c:pt idx="11">
                  <c:v>Transport, handling and vehicles</c:v>
                </c:pt>
              </c:strCache>
              <c:extLst/>
            </c:strRef>
          </c:cat>
          <c:val>
            <c:numRef>
              <c:f>'Member States'!$B$4:$B$18</c:f>
              <c:numCache>
                <c:formatCode>#,##0</c:formatCode>
                <c:ptCount val="12"/>
                <c:pt idx="0">
                  <c:v>62.92227353999737</c:v>
                </c:pt>
                <c:pt idx="1">
                  <c:v>60.902709400127648</c:v>
                </c:pt>
                <c:pt idx="2">
                  <c:v>34.603698220012497</c:v>
                </c:pt>
                <c:pt idx="3">
                  <c:v>32.101347439932397</c:v>
                </c:pt>
                <c:pt idx="4">
                  <c:v>30.248827849993859</c:v>
                </c:pt>
                <c:pt idx="5">
                  <c:v>22.477965150018282</c:v>
                </c:pt>
                <c:pt idx="6">
                  <c:v>20.28670980999506</c:v>
                </c:pt>
                <c:pt idx="7">
                  <c:v>8.8226027699991523</c:v>
                </c:pt>
                <c:pt idx="8">
                  <c:v>7.3853675700189134</c:v>
                </c:pt>
                <c:pt idx="9">
                  <c:v>1.7782424700005921</c:v>
                </c:pt>
                <c:pt idx="10">
                  <c:v>1.7228764599999999</c:v>
                </c:pt>
                <c:pt idx="11">
                  <c:v>8.0273458399856299</c:v>
                </c:pt>
              </c:numCache>
              <c:extLst/>
            </c:numRef>
          </c:val>
          <c:extLst>
            <c:ext xmlns:c16="http://schemas.microsoft.com/office/drawing/2014/chart" uri="{C3380CC4-5D6E-409C-BE32-E72D297353CC}">
              <c16:uniqueId val="{00000018-A588-7543-98AC-E4FD05BCA259}"/>
            </c:ext>
          </c:extLst>
        </c:ser>
        <c:ser>
          <c:idx val="1"/>
          <c:order val="1"/>
          <c:tx>
            <c:strRef>
              <c:f>'Member States'!$C$3</c:f>
              <c:strCache>
                <c:ptCount val="1"/>
                <c:pt idx="0">
                  <c:v>Column1</c:v>
                </c:pt>
              </c:strCache>
            </c:strRef>
          </c:tx>
          <c:explosion val="2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A-A588-7543-98AC-E4FD05BCA259}"/>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C-A588-7543-98AC-E4FD05BCA259}"/>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1E-A588-7543-98AC-E4FD05BCA259}"/>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0-A588-7543-98AC-E4FD05BCA259}"/>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2-A588-7543-98AC-E4FD05BCA259}"/>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4-A588-7543-98AC-E4FD05BCA259}"/>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6-A588-7543-98AC-E4FD05BCA259}"/>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8-A588-7543-98AC-E4FD05BCA259}"/>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A-A588-7543-98AC-E4FD05BCA259}"/>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C-A588-7543-98AC-E4FD05BCA259}"/>
              </c:ext>
            </c:extLst>
          </c:dPt>
          <c:dPt>
            <c:idx val="10"/>
            <c:bubble3D val="0"/>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2E-A588-7543-98AC-E4FD05BCA259}"/>
              </c:ext>
            </c:extLst>
          </c:dPt>
          <c:dPt>
            <c:idx val="11"/>
            <c:bubble3D val="0"/>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30-A588-7543-98AC-E4FD05BCA259}"/>
              </c:ext>
            </c:extLst>
          </c:dPt>
          <c:cat>
            <c:strRef>
              <c:f>'Member States'!$A$4:$A$18</c:f>
              <c:strCache>
                <c:ptCount val="12"/>
                <c:pt idx="0">
                  <c:v>Electrical engineering and magnets</c:v>
                </c:pt>
                <c:pt idx="1">
                  <c:v>Civil engineering, building and technical services</c:v>
                </c:pt>
                <c:pt idx="2">
                  <c:v>Information technology</c:v>
                </c:pt>
                <c:pt idx="3">
                  <c:v>Mechanical engineering and raw materials</c:v>
                </c:pt>
                <c:pt idx="4">
                  <c:v>Electronics and radio frequency</c:v>
                </c:pt>
                <c:pt idx="5">
                  <c:v>Vacuum and low temperature</c:v>
                </c:pt>
                <c:pt idx="6">
                  <c:v>Office supply, furniture, communication and training</c:v>
                </c:pt>
                <c:pt idx="7">
                  <c:v>Health, safety and environment</c:v>
                </c:pt>
                <c:pt idx="8">
                  <c:v>Gases, chemicals, radiation and waste equipment</c:v>
                </c:pt>
                <c:pt idx="9">
                  <c:v>Optics and photonics</c:v>
                </c:pt>
                <c:pt idx="10">
                  <c:v>Particle and photon detectors</c:v>
                </c:pt>
                <c:pt idx="11">
                  <c:v>Transport, handling and vehicles</c:v>
                </c:pt>
              </c:strCache>
              <c:extLst/>
            </c:strRef>
          </c:cat>
          <c:val>
            <c:numRef>
              <c:f>'Member States'!$C$4:$C$18</c:f>
              <c:numCache>
                <c:formatCode>0.0%</c:formatCode>
                <c:ptCount val="12"/>
                <c:pt idx="0">
                  <c:v>0.204791317552281</c:v>
                </c:pt>
                <c:pt idx="1">
                  <c:v>0.19821830011637501</c:v>
                </c:pt>
                <c:pt idx="2">
                  <c:v>0.112623663322547</c:v>
                </c:pt>
                <c:pt idx="3">
                  <c:v>0.10447933406679</c:v>
                </c:pt>
                <c:pt idx="4">
                  <c:v>9.8449991732651607E-2</c:v>
                </c:pt>
                <c:pt idx="5">
                  <c:v>7.3158387960034002E-2</c:v>
                </c:pt>
                <c:pt idx="6">
                  <c:v>6.6026572103259906E-2</c:v>
                </c:pt>
                <c:pt idx="7">
                  <c:v>2.8714671989085401E-2</c:v>
                </c:pt>
                <c:pt idx="8">
                  <c:v>2.4036943838506599E-2</c:v>
                </c:pt>
                <c:pt idx="9">
                  <c:v>5.7875947239470898E-3</c:v>
                </c:pt>
                <c:pt idx="10">
                  <c:v>5.6073965604394298E-3</c:v>
                </c:pt>
                <c:pt idx="11">
                  <c:v>2.6126372086245402E-2</c:v>
                </c:pt>
              </c:numCache>
              <c:extLst/>
            </c:numRef>
          </c:val>
          <c:extLst>
            <c:ext xmlns:c16="http://schemas.microsoft.com/office/drawing/2014/chart" uri="{C3380CC4-5D6E-409C-BE32-E72D297353CC}">
              <c16:uniqueId val="{00000031-A588-7543-98AC-E4FD05BCA259}"/>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sz="1000" b="1"/>
      </a:pPr>
      <a:endParaRPr lang="en-US"/>
    </a:p>
  </c:txPr>
  <c:externalData r:id="rId3">
    <c:autoUpdate val="0"/>
  </c:externalData>
  <c:userShapes r:id="rId4"/>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t>
        <a:bodyPr/>
        <a:lstStyle/>
        <a:p>
          <a:endParaRPr lang="en-US"/>
        </a:p>
      </dgm:t>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t>
        <a:bodyPr/>
        <a:lstStyle/>
        <a:p>
          <a:endParaRPr lang="en-US"/>
        </a:p>
      </dgm:t>
    </dgm:pt>
    <dgm:pt modelId="{9996B2D7-F017-4EAE-A85B-FAB2792A06FB}" type="pres">
      <dgm:prSet presAssocID="{ECFD12C3-09DF-42CD-A15B-FCC92CC08885}" presName="sibTransFirstNode" presStyleLbl="bgShp" presStyleIdx="0" presStyleCnt="1" custLinFactNeighborX="-3596" custLinFactNeighborY="1618"/>
      <dgm:spPr/>
      <dgm:t>
        <a:bodyPr/>
        <a:lstStyle/>
        <a:p>
          <a:endParaRPr lang="en-US"/>
        </a:p>
      </dgm:t>
    </dgm:pt>
    <dgm:pt modelId="{61F7B717-E0C5-4C4B-807E-8FDB4D2509D3}" type="pres">
      <dgm:prSet presAssocID="{8897874C-492C-444A-980C-7D004F733489}" presName="nodeFollowingNodes" presStyleLbl="node1" presStyleIdx="1" presStyleCnt="5">
        <dgm:presLayoutVars>
          <dgm:bulletEnabled val="1"/>
        </dgm:presLayoutVars>
      </dgm:prSet>
      <dgm:spPr/>
      <dgm:t>
        <a:bodyPr/>
        <a:lstStyle/>
        <a:p>
          <a:endParaRPr lang="en-US"/>
        </a:p>
      </dgm:t>
    </dgm:pt>
    <dgm:pt modelId="{5CF59C87-1B2E-4E97-B480-BD4CD96BA015}" type="pres">
      <dgm:prSet presAssocID="{C06B0B85-BC43-4A63-8BF6-C111314A7E03}" presName="nodeFollowingNodes" presStyleLbl="node1" presStyleIdx="2" presStyleCnt="5">
        <dgm:presLayoutVars>
          <dgm:bulletEnabled val="1"/>
        </dgm:presLayoutVars>
      </dgm:prSet>
      <dgm:spPr/>
      <dgm:t>
        <a:bodyPr/>
        <a:lstStyle/>
        <a:p>
          <a:endParaRPr lang="en-US"/>
        </a:p>
      </dgm:t>
    </dgm:pt>
    <dgm:pt modelId="{382A5910-DACF-4D74-9488-3FBE3FFE5B7A}" type="pres">
      <dgm:prSet presAssocID="{CFBEA8FF-DA9B-43AB-96E3-7442EC7BCDF1}" presName="nodeFollowingNodes" presStyleLbl="node1" presStyleIdx="3" presStyleCnt="5">
        <dgm:presLayoutVars>
          <dgm:bulletEnabled val="1"/>
        </dgm:presLayoutVars>
      </dgm:prSet>
      <dgm:spPr/>
      <dgm:t>
        <a:bodyPr/>
        <a:lstStyle/>
        <a:p>
          <a:endParaRPr lang="en-US"/>
        </a:p>
      </dgm:t>
    </dgm:pt>
    <dgm:pt modelId="{9117103E-9EF9-4BF6-8306-1CCE6E0E5B0C}" type="pres">
      <dgm:prSet presAssocID="{ECCAF47D-70C7-48DF-9798-E038DA68A17B}" presName="nodeFollowingNodes" presStyleLbl="node1" presStyleIdx="4" presStyleCnt="5">
        <dgm:presLayoutVars>
          <dgm:bulletEnabled val="1"/>
        </dgm:presLayoutVars>
      </dgm:prSet>
      <dgm:spPr/>
      <dgm:t>
        <a:bodyPr/>
        <a:lstStyle/>
        <a:p>
          <a:endParaRPr lang="en-US"/>
        </a:p>
      </dgm:t>
    </dgm:pt>
  </dgm:ptLst>
  <dgm:cxnLst>
    <dgm:cxn modelId="{C8CC98DB-4A4C-6840-AE8B-9C7B32CE4ECA}" type="presOf" srcId="{A5C39703-269F-43BE-B49B-3495E9CF347D}" destId="{ADB00DB6-332F-4C5F-A32F-9855B507C688}"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F9D32F30-9D16-449E-9FAD-FA90A5C5B50A}" srcId="{A5C39703-269F-43BE-B49B-3495E9CF347D}" destId="{C06B0B85-BC43-4A63-8BF6-C111314A7E03}" srcOrd="2" destOrd="0" parTransId="{F5DB8C0F-C95C-4F2B-A5FD-58F2DDE6362F}" sibTransId="{0A39E392-0208-4167-A39E-41AD4DFA6D9E}"/>
    <dgm:cxn modelId="{8BABE394-29E6-5742-8D35-F5F41CB4770E}" type="presOf" srcId="{5D91220C-4284-4388-A3C1-315849CCC704}" destId="{252C7F37-A4E2-4819-ACAF-78937604F712}" srcOrd="0" destOrd="0" presId="urn:microsoft.com/office/officeart/2005/8/layout/cycle3"/>
    <dgm:cxn modelId="{E044DC45-AC43-5E4D-88E6-3AC5FD70531A}" type="presOf" srcId="{CFBEA8FF-DA9B-43AB-96E3-7442EC7BCDF1}" destId="{382A5910-DACF-4D74-9488-3FBE3FFE5B7A}" srcOrd="0" destOrd="0" presId="urn:microsoft.com/office/officeart/2005/8/layout/cycle3"/>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44E6C61A-DFD7-BA46-B8E4-62C315ED47B8}" type="presOf" srcId="{C06B0B85-BC43-4A63-8BF6-C111314A7E03}" destId="{5CF59C87-1B2E-4E97-B480-BD4CD96BA015}"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0.45862</cdr:x>
      <cdr:y>0.40158</cdr:y>
    </cdr:from>
    <cdr:to>
      <cdr:x>0.54138</cdr:x>
      <cdr:y>0.59842</cdr:y>
    </cdr:to>
    <cdr:sp macro="" textlink="">
      <cdr:nvSpPr>
        <cdr:cNvPr id="2" name="TextBox 1">
          <a:extLst xmlns:a="http://schemas.openxmlformats.org/drawingml/2006/main">
            <a:ext uri="{FF2B5EF4-FFF2-40B4-BE49-F238E27FC236}">
              <a16:creationId xmlns:a16="http://schemas.microsoft.com/office/drawing/2014/main" id="{3F8EF2D7-C571-864F-9A40-0C8C677D1A2C}"/>
            </a:ext>
          </a:extLst>
        </cdr:cNvPr>
        <cdr:cNvSpPr txBox="1"/>
      </cdr:nvSpPr>
      <cdr:spPr>
        <a:xfrm xmlns:a="http://schemas.openxmlformats.org/drawingml/2006/main">
          <a:off x="5067403" y="1865609"/>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0.45862</cdr:x>
      <cdr:y>0.40158</cdr:y>
    </cdr:from>
    <cdr:to>
      <cdr:x>0.54138</cdr:x>
      <cdr:y>0.59842</cdr:y>
    </cdr:to>
    <cdr:sp macro="" textlink="">
      <cdr:nvSpPr>
        <cdr:cNvPr id="3" name="TextBox 2">
          <a:extLst xmlns:a="http://schemas.openxmlformats.org/drawingml/2006/main">
            <a:ext uri="{FF2B5EF4-FFF2-40B4-BE49-F238E27FC236}">
              <a16:creationId xmlns:a16="http://schemas.microsoft.com/office/drawing/2014/main" id="{9F98F157-B608-D247-82A3-E04DF2637FDE}"/>
            </a:ext>
          </a:extLst>
        </cdr:cNvPr>
        <cdr:cNvSpPr txBox="1"/>
      </cdr:nvSpPr>
      <cdr:spPr>
        <a:xfrm xmlns:a="http://schemas.openxmlformats.org/drawingml/2006/main">
          <a:off x="5067403" y="1865609"/>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6/13/2019</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471582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2143390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33</a:t>
            </a:fld>
            <a:endParaRPr lang="fr-FR"/>
          </a:p>
        </p:txBody>
      </p:sp>
    </p:spTree>
    <p:extLst>
      <p:ext uri="{BB962C8B-B14F-4D97-AF65-F5344CB8AC3E}">
        <p14:creationId xmlns:p14="http://schemas.microsoft.com/office/powerpoint/2010/main" val="1791277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679469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08487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558473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68028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791882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124439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359477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902534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4957850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A640194-1729-4E9C-B7D6-4870C731EBD0}" type="datetime1">
              <a:rPr lang="en-GB" smtClean="0"/>
              <a:t>13/06/2019</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AC0A8AF-888D-4ECD-AF2F-3E6D34514B92}" type="datetime1">
              <a:rPr lang="en-GB" smtClean="0"/>
              <a:t>13/06/2019</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C339F64-831F-425E-B78E-18E28950E133}" type="datetime1">
              <a:rPr lang="en-GB" smtClean="0"/>
              <a:t>13/06/2019</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49EBD40A-C3C7-4F47-8356-51A1B3F5B948}" type="datetime1">
              <a:rPr lang="en-GB" smtClean="0"/>
              <a:t>13/06/2019</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smtClean="0"/>
              <a:t>Anders Unnervik</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CC161B5-CA7F-4837-97B6-AAC6F15791E5}" type="datetime1">
              <a:rPr lang="en-GB" smtClean="0"/>
              <a:t>13/06/2019</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Anders Unnervik</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982648C4-5C1F-42CE-84E4-D96DD320DFCF}" type="datetime1">
              <a:rPr lang="en-GB" smtClean="0"/>
              <a:t>13/06/2019</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Anders Unnervik</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169A4FC-A68E-4657-9E1E-3425948CD2FF}" type="datetime1">
              <a:rPr lang="en-GB" smtClean="0"/>
              <a:t>13/06/2019</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Anders Unnervik</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E185B7B-37F7-4CB7-982B-A151F31AD128}" type="datetime1">
              <a:rPr lang="en-GB" smtClean="0"/>
              <a:t>13/06/2019</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Anders Unnervik</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65E7954D-6A15-4BF0-AFED-3F3C947F8D42}" type="datetime1">
              <a:rPr lang="en-GB" smtClean="0"/>
              <a:t>13/06/2019</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smtClean="0"/>
              <a:t>Anders Unnervik</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BDB773FA-E87D-4B7E-8A56-E979B3D153BE}" type="datetime1">
              <a:rPr lang="en-GB" smtClean="0"/>
              <a:t>13/06/2019</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smtClean="0"/>
              <a:t>Anders Unnervik</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68BDD343-7266-4EDC-BD3C-27F407825E96}" type="datetime1">
              <a:rPr lang="en-GB" smtClean="0"/>
              <a:t>13/06/2019</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smtClean="0"/>
              <a:t>Anders Unnervik</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DE1D015-2BB3-4763-A185-82DD2D79EB64}" type="datetime1">
              <a:rPr lang="en-GB" smtClean="0"/>
              <a:t>13/06/2019</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1C9623A7-A599-4B7A-9DBB-A147727F44E4}" type="datetime1">
              <a:rPr lang="en-GB" smtClean="0"/>
              <a:t>13/06/2019</a:t>
            </a:fld>
            <a:endParaRPr lang="fr-FR" dirty="0"/>
          </a:p>
        </p:txBody>
      </p:sp>
      <p:sp>
        <p:nvSpPr>
          <p:cNvPr id="5" name="Espace réservé du pied de page 4"/>
          <p:cNvSpPr>
            <a:spLocks noGrp="1"/>
          </p:cNvSpPr>
          <p:nvPr>
            <p:ph type="ftr" sz="quarter" idx="11"/>
          </p:nvPr>
        </p:nvSpPr>
        <p:spPr/>
        <p:txBody>
          <a:bodyPr/>
          <a:lstStyle/>
          <a:p>
            <a:r>
              <a:rPr lang="fr-FR" smtClean="0"/>
              <a:t>Anders Unnervik</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A881EE6-8182-4F15-AB09-24219087FDAA}" type="datetime1">
              <a:rPr lang="en-GB" smtClean="0"/>
              <a:t>13/06/2019</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D511140-643B-4682-AFF2-EBC7D49A84A8}" type="datetime1">
              <a:rPr lang="en-GB" smtClean="0"/>
              <a:t>13/06/2019</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17C51B7-2F21-484B-A330-617293D9B001}" type="datetime1">
              <a:rPr lang="en-GB" smtClean="0"/>
              <a:t>13/06/2019</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D5B3ED-ADAD-4D2F-BE23-E3CEE317EF36}" type="datetime1">
              <a:rPr lang="en-GB" smtClean="0"/>
              <a:t>13/06/2019</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35E8E6B8-BCB1-4FAD-A9E0-776A7F0965D6}" type="datetime1">
              <a:rPr lang="en-GB" smtClean="0"/>
              <a:t>13/06/2019</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smtClean="0"/>
              <a:t>Anders Unnervik</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069343EA-919C-4380-838D-C8567E8CB555}" type="datetime1">
              <a:rPr lang="en-GB" smtClean="0"/>
              <a:t>13/06/2019</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smtClean="0"/>
              <a:t>Anders Unnervik</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4"/>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AA472290-6F21-4119-B16B-FF4C8D99A488}" type="datetime1">
              <a:rPr lang="en-GB" smtClean="0"/>
              <a:t>13/06/2019</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smtClean="0"/>
              <a:t>Anders Unnervik</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1.xml"/><Relationship Id="rId5" Type="http://schemas.openxmlformats.org/officeDocument/2006/relationships/image" Target="../media/image30.emf"/><Relationship Id="rId4" Type="http://schemas.openxmlformats.org/officeDocument/2006/relationships/image" Target="../media/image29.emf"/></Relationships>
</file>

<file path=ppt/slides/_rels/slide2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0.png"/><Relationship Id="rId7" Type="http://schemas.openxmlformats.org/officeDocument/2006/relationships/image" Target="../media/image44.emf"/><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43.emf"/><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3.png"/><Relationship Id="rId7" Type="http://schemas.openxmlformats.org/officeDocument/2006/relationships/diagramColors" Target="../diagrams/colors1.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project-hl-lhc-industry.web.cern.ch/content/main-procurement-needs-hl-lhc"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smtClean="0"/>
              <a:t>Doing Business </a:t>
            </a:r>
            <a:r>
              <a:rPr lang="en-US" altLang="fr-FR" sz="4800" dirty="0"/>
              <a:t>with </a:t>
            </a:r>
            <a:r>
              <a:rPr lang="en-US" altLang="fr-FR" sz="4800" dirty="0" smtClean="0"/>
              <a:t>CERN</a:t>
            </a:r>
            <a:br>
              <a:rPr lang="en-US" altLang="fr-FR" sz="4800" dirty="0" smtClean="0"/>
            </a:br>
            <a:r>
              <a:rPr lang="en-US" altLang="fr-FR" sz="4800" dirty="0" err="1" smtClean="0"/>
              <a:t>Cyprus@CERN</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600" dirty="0" smtClean="0"/>
              <a:t>Anders Unnervik</a:t>
            </a:r>
            <a:endParaRPr lang="en-US" sz="1600" dirty="0"/>
          </a:p>
          <a:p>
            <a:pPr algn="l"/>
            <a:r>
              <a:rPr lang="en-US" sz="1600" dirty="0" smtClean="0"/>
              <a:t>13 June 2019</a:t>
            </a:r>
            <a:endParaRPr lang="en-US" sz="1600"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FC219D0-2E90-DD4E-9137-94B7149115E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21094"/>
          <a:stretch/>
        </p:blipFill>
        <p:spPr>
          <a:xfrm>
            <a:off x="1967971" y="1198479"/>
            <a:ext cx="8256057" cy="4598021"/>
          </a:xfrm>
          <a:prstGeom prst="rect">
            <a:avLst/>
          </a:prstGeom>
        </p:spPr>
      </p:pic>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a:xfrm>
            <a:off x="407988" y="373593"/>
            <a:ext cx="11376025" cy="824886"/>
          </a:xfrm>
        </p:spPr>
        <p:txBody>
          <a:bodyPr/>
          <a:lstStyle/>
          <a:p>
            <a:r>
              <a:rPr lang="en-US" dirty="0"/>
              <a:t>Yearly Budget (contributions </a:t>
            </a:r>
            <a:r>
              <a:rPr lang="en-US" dirty="0" smtClean="0"/>
              <a:t>2019)</a:t>
            </a:r>
            <a:endParaRPr lang="en-US" dirty="0"/>
          </a:p>
        </p:txBody>
      </p:sp>
      <p:sp>
        <p:nvSpPr>
          <p:cNvPr id="8" name="Rectangle 7">
            <a:extLst>
              <a:ext uri="{FF2B5EF4-FFF2-40B4-BE49-F238E27FC236}">
                <a16:creationId xmlns:a16="http://schemas.microsoft.com/office/drawing/2014/main" id="{CE92BD7F-BAC0-6748-B978-AC5960EA8616}"/>
              </a:ext>
            </a:extLst>
          </p:cNvPr>
          <p:cNvSpPr/>
          <p:nvPr/>
        </p:nvSpPr>
        <p:spPr>
          <a:xfrm>
            <a:off x="6215557" y="4293279"/>
            <a:ext cx="3954572" cy="293914"/>
          </a:xfrm>
          <a:prstGeom prst="rect">
            <a:avLst/>
          </a:prstGeom>
          <a:noFill/>
          <a:ln w="38100" cmpd="dbl">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19423E5B-ABC9-6B46-AEE5-1328B48B01F4}"/>
              </a:ext>
            </a:extLst>
          </p:cNvPr>
          <p:cNvSpPr>
            <a:spLocks noGrp="1"/>
          </p:cNvSpPr>
          <p:nvPr>
            <p:ph type="dt" sz="half" idx="10"/>
          </p:nvPr>
        </p:nvSpPr>
        <p:spPr/>
        <p:txBody>
          <a:bodyPr/>
          <a:lstStyle/>
          <a:p>
            <a:fld id="{992A2462-5E68-4481-A9E1-307C7EF683A7}" type="datetime1">
              <a:rPr lang="en-GB" smtClean="0"/>
              <a:t>13/06/2019</a:t>
            </a:fld>
            <a:endParaRPr lang="en-US" dirty="0"/>
          </a:p>
        </p:txBody>
      </p:sp>
      <p:sp>
        <p:nvSpPr>
          <p:cNvPr id="4" name="Footer Placeholder 3">
            <a:extLst>
              <a:ext uri="{FF2B5EF4-FFF2-40B4-BE49-F238E27FC236}">
                <a16:creationId xmlns:a16="http://schemas.microsoft.com/office/drawing/2014/main" id="{941B67E1-7918-7141-96C8-8679F49D69E6}"/>
              </a:ext>
            </a:extLst>
          </p:cNvPr>
          <p:cNvSpPr>
            <a:spLocks noGrp="1"/>
          </p:cNvSpPr>
          <p:nvPr>
            <p:ph type="ftr" sz="quarter" idx="11"/>
          </p:nvPr>
        </p:nvSpPr>
        <p:spPr/>
        <p:txBody>
          <a:bodyPr/>
          <a:lstStyle/>
          <a:p>
            <a:r>
              <a:rPr lang="en-US" smtClean="0"/>
              <a:t>Anders Unnervik</a:t>
            </a:r>
            <a:endParaRPr lang="en-US" dirty="0"/>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90738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8E94318B-9D30-47CF-93CB-42E7A9B00643}" type="datetime1">
              <a:rPr lang="en-GB" smtClean="0"/>
              <a:t>13/06/2019</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8EF21ABD-7B31-5041-AAC5-67BB4A56E0F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04" t="1302" r="261" b="2025"/>
          <a:stretch/>
        </p:blipFill>
        <p:spPr>
          <a:xfrm>
            <a:off x="1075766" y="1372697"/>
            <a:ext cx="8977322" cy="4612178"/>
          </a:xfrm>
          <a:prstGeom prst="rect">
            <a:avLst/>
          </a:prstGeom>
        </p:spPr>
      </p:pic>
    </p:spTree>
    <p:extLst>
      <p:ext uri="{BB962C8B-B14F-4D97-AF65-F5344CB8AC3E}">
        <p14:creationId xmlns:p14="http://schemas.microsoft.com/office/powerpoint/2010/main" val="153420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fld id="{76C52CB8-577D-4226-8CD2-5EC2BE0AC8D7}" type="datetime1">
              <a:rPr lang="en-GB" smtClean="0"/>
              <a:t>13/06/2019</a:t>
            </a:fld>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07987" y="368300"/>
            <a:ext cx="11376025" cy="1065742"/>
          </a:xfrm>
        </p:spPr>
        <p:txBody>
          <a:bodyPr/>
          <a:lstStyle/>
          <a:p>
            <a:r>
              <a:rPr lang="en-US" dirty="0"/>
              <a:t>Supplies</a:t>
            </a:r>
            <a:br>
              <a:rPr lang="en-US" dirty="0"/>
            </a:br>
            <a:r>
              <a:rPr lang="en-US" sz="2400" dirty="0"/>
              <a:t>(307MCHF spent in 2018 – CERN budget only)</a:t>
            </a:r>
            <a:br>
              <a:rPr lang="en-US" sz="2400" dirty="0"/>
            </a:br>
            <a:r>
              <a:rPr lang="en-US" sz="2400" dirty="0"/>
              <a:t/>
            </a:r>
            <a:br>
              <a:rPr lang="en-US" sz="2400" dirty="0"/>
            </a:br>
            <a:r>
              <a:rPr lang="en-US" sz="2400" dirty="0"/>
              <a:t/>
            </a:r>
            <a:br>
              <a:rPr lang="en-US" sz="2400" dirty="0"/>
            </a:br>
            <a:r>
              <a:rPr lang="en-US" sz="2400" dirty="0"/>
              <a:t/>
            </a:r>
            <a:br>
              <a:rPr lang="en-US" sz="2400" dirty="0"/>
            </a:br>
            <a:endParaRPr lang="en-US" sz="2400" dirty="0"/>
          </a:p>
        </p:txBody>
      </p:sp>
      <p:graphicFrame>
        <p:nvGraphicFramePr>
          <p:cNvPr id="27" name="Chart 26">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393168613"/>
              </p:ext>
            </p:extLst>
          </p:nvPr>
        </p:nvGraphicFramePr>
        <p:xfrm>
          <a:off x="734806" y="1705232"/>
          <a:ext cx="11049206" cy="4645619"/>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086C2EE6-EEA8-574E-BA4C-6353D20A8A1D}"/>
              </a:ext>
            </a:extLst>
          </p:cNvPr>
          <p:cNvSpPr txBox="1"/>
          <p:nvPr/>
        </p:nvSpPr>
        <p:spPr>
          <a:xfrm>
            <a:off x="1062681" y="3460919"/>
            <a:ext cx="1968843" cy="507831"/>
          </a:xfrm>
          <a:prstGeom prst="rect">
            <a:avLst/>
          </a:prstGeom>
          <a:noFill/>
        </p:spPr>
        <p:txBody>
          <a:bodyPr wrap="square" rtlCol="0">
            <a:spAutoFit/>
          </a:bodyPr>
          <a:lstStyle/>
          <a:p>
            <a:pPr algn="ctr"/>
            <a:fld id="{8517DC32-96D9-0F4B-BC77-243D23A123BF}" type="CATEGORYNAME">
              <a:rPr lang="en-US" sz="900" b="1">
                <a:solidFill>
                  <a:schemeClr val="accent1"/>
                </a:solidFill>
              </a:rPr>
              <a:pPr algn="ctr"/>
              <a:t>Vacuum and low temperature</a:t>
            </a:fld>
            <a:r>
              <a:rPr lang="en-US" sz="900" b="1" dirty="0">
                <a:solidFill>
                  <a:schemeClr val="accent1"/>
                </a:solidFill>
              </a:rPr>
              <a:t>
</a:t>
            </a:r>
            <a:fld id="{8988C173-0148-604D-84A6-C88648421B1E}" type="VALUE">
              <a:rPr lang="en-US" sz="900" b="1">
                <a:solidFill>
                  <a:schemeClr val="accent1"/>
                </a:solidFill>
              </a:rPr>
              <a:pPr algn="ctr"/>
              <a:t>22</a:t>
            </a:fld>
            <a:endParaRPr lang="en-US" sz="900" b="1" dirty="0">
              <a:solidFill>
                <a:schemeClr val="accent1"/>
              </a:solidFill>
            </a:endParaRPr>
          </a:p>
          <a:p>
            <a:pPr algn="ctr"/>
            <a:endParaRPr lang="en-US" sz="900" b="1" dirty="0"/>
          </a:p>
        </p:txBody>
      </p:sp>
      <p:sp>
        <p:nvSpPr>
          <p:cNvPr id="9" name="TextBox 8">
            <a:extLst>
              <a:ext uri="{FF2B5EF4-FFF2-40B4-BE49-F238E27FC236}">
                <a16:creationId xmlns:a16="http://schemas.microsoft.com/office/drawing/2014/main" id="{76266217-4E65-7445-82B0-57831FD6D8BA}"/>
              </a:ext>
            </a:extLst>
          </p:cNvPr>
          <p:cNvSpPr txBox="1"/>
          <p:nvPr/>
        </p:nvSpPr>
        <p:spPr>
          <a:xfrm>
            <a:off x="1247077" y="2841878"/>
            <a:ext cx="2056295" cy="507831"/>
          </a:xfrm>
          <a:prstGeom prst="rect">
            <a:avLst/>
          </a:prstGeom>
          <a:noFill/>
        </p:spPr>
        <p:txBody>
          <a:bodyPr wrap="square" rtlCol="0">
            <a:spAutoFit/>
          </a:bodyPr>
          <a:lstStyle/>
          <a:p>
            <a:pPr algn="ctr"/>
            <a:fld id="{3E554912-4A91-8745-A06F-EE39FB7DBB1F}" type="CATEGORYNAME">
              <a:rPr lang="en-US" sz="900" b="1" smtClean="0">
                <a:solidFill>
                  <a:schemeClr val="accent1"/>
                </a:solidFill>
              </a:rPr>
              <a:pPr algn="ctr"/>
              <a:t>Office supply, furniture, communication and training</a:t>
            </a:fld>
            <a:endParaRPr lang="en-US" sz="900" b="1" dirty="0">
              <a:solidFill>
                <a:schemeClr val="accent1"/>
              </a:solidFill>
            </a:endParaRPr>
          </a:p>
          <a:p>
            <a:pPr algn="ctr"/>
            <a:r>
              <a:rPr lang="en-US" sz="900" b="1" dirty="0">
                <a:solidFill>
                  <a:schemeClr val="accent1"/>
                </a:solidFill>
              </a:rPr>
              <a:t>20</a:t>
            </a:r>
            <a:endParaRPr lang="en-US" sz="900" b="1" dirty="0"/>
          </a:p>
        </p:txBody>
      </p:sp>
      <p:sp>
        <p:nvSpPr>
          <p:cNvPr id="11" name="Rectangle 10">
            <a:extLst>
              <a:ext uri="{FF2B5EF4-FFF2-40B4-BE49-F238E27FC236}">
                <a16:creationId xmlns:a16="http://schemas.microsoft.com/office/drawing/2014/main" id="{1699D787-3FBB-BD48-B13A-409C41EFA7CC}"/>
              </a:ext>
            </a:extLst>
          </p:cNvPr>
          <p:cNvSpPr/>
          <p:nvPr/>
        </p:nvSpPr>
        <p:spPr>
          <a:xfrm>
            <a:off x="980135" y="2278844"/>
            <a:ext cx="1896673" cy="369332"/>
          </a:xfrm>
          <a:prstGeom prst="rect">
            <a:avLst/>
          </a:prstGeom>
        </p:spPr>
        <p:txBody>
          <a:bodyPr wrap="none">
            <a:spAutoFit/>
          </a:bodyPr>
          <a:lstStyle/>
          <a:p>
            <a:pPr algn="ctr"/>
            <a:fld id="{661AA7FC-44CD-DC42-839D-7179720C0350}" type="CATEGORYNAME">
              <a:rPr lang="en-US" sz="900" b="1" smtClean="0">
                <a:solidFill>
                  <a:schemeClr val="accent1"/>
                </a:solidFill>
              </a:rPr>
              <a:pPr algn="ctr"/>
              <a:t>Health, safety and environment</a:t>
            </a:fld>
            <a:endParaRPr lang="en-US" sz="900" b="1" dirty="0">
              <a:solidFill>
                <a:schemeClr val="accent1"/>
              </a:solidFill>
            </a:endParaRPr>
          </a:p>
          <a:p>
            <a:pPr algn="ctr"/>
            <a:r>
              <a:rPr lang="en-US" sz="900" b="1" dirty="0">
                <a:solidFill>
                  <a:schemeClr val="accent1"/>
                </a:solidFill>
              </a:rPr>
              <a:t>9</a:t>
            </a:r>
            <a:endParaRPr lang="en-US" sz="900" b="1" dirty="0"/>
          </a:p>
        </p:txBody>
      </p:sp>
      <p:cxnSp>
        <p:nvCxnSpPr>
          <p:cNvPr id="16" name="Straight Arrow Connector 15">
            <a:extLst>
              <a:ext uri="{FF2B5EF4-FFF2-40B4-BE49-F238E27FC236}">
                <a16:creationId xmlns:a16="http://schemas.microsoft.com/office/drawing/2014/main" id="{78D14E72-0697-A04F-AA6B-0F461DC520BD}"/>
              </a:ext>
            </a:extLst>
          </p:cNvPr>
          <p:cNvCxnSpPr>
            <a:cxnSpLocks/>
          </p:cNvCxnSpPr>
          <p:nvPr/>
        </p:nvCxnSpPr>
        <p:spPr>
          <a:xfrm>
            <a:off x="2876808" y="2463510"/>
            <a:ext cx="2733160" cy="327978"/>
          </a:xfrm>
          <a:prstGeom prst="straightConnector1">
            <a:avLst/>
          </a:prstGeom>
          <a:ln w="9525"/>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4D67ACA-9853-7549-91E0-065A8612B30D}"/>
              </a:ext>
            </a:extLst>
          </p:cNvPr>
          <p:cNvCxnSpPr>
            <a:cxnSpLocks/>
          </p:cNvCxnSpPr>
          <p:nvPr/>
        </p:nvCxnSpPr>
        <p:spPr>
          <a:xfrm flipV="1">
            <a:off x="2876808" y="3543412"/>
            <a:ext cx="1345985" cy="57599"/>
          </a:xfrm>
          <a:prstGeom prst="straightConnector1">
            <a:avLst/>
          </a:prstGeom>
          <a:ln w="9525"/>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EE478CA-7FEE-D043-A468-07BCE1D29C74}"/>
              </a:ext>
            </a:extLst>
          </p:cNvPr>
          <p:cNvCxnSpPr>
            <a:cxnSpLocks/>
          </p:cNvCxnSpPr>
          <p:nvPr/>
        </p:nvCxnSpPr>
        <p:spPr>
          <a:xfrm>
            <a:off x="3031524" y="2985190"/>
            <a:ext cx="1980878" cy="0"/>
          </a:xfrm>
          <a:prstGeom prst="straightConnector1">
            <a:avLst/>
          </a:prstGeom>
          <a:ln w="9525"/>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6D489550-8184-E048-BDDF-E5709CD077A1}"/>
              </a:ext>
            </a:extLst>
          </p:cNvPr>
          <p:cNvSpPr txBox="1"/>
          <p:nvPr/>
        </p:nvSpPr>
        <p:spPr>
          <a:xfrm>
            <a:off x="313037" y="1253894"/>
            <a:ext cx="6730314" cy="276999"/>
          </a:xfrm>
          <a:prstGeom prst="rect">
            <a:avLst/>
          </a:prstGeom>
          <a:noFill/>
        </p:spPr>
        <p:txBody>
          <a:bodyPr wrap="square" rtlCol="0">
            <a:spAutoFit/>
          </a:bodyPr>
          <a:lstStyle/>
          <a:p>
            <a:pPr>
              <a:defRPr sz="1200" b="1" i="0" u="none" strike="noStrike" kern="1200" baseline="0">
                <a:solidFill>
                  <a:sysClr val="windowText" lastClr="000000">
                    <a:lumMod val="65000"/>
                    <a:lumOff val="35000"/>
                  </a:sysClr>
                </a:solidFill>
                <a:latin typeface="+mn-lt"/>
                <a:ea typeface="+mn-ea"/>
                <a:cs typeface="+mn-cs"/>
              </a:defRPr>
            </a:pPr>
            <a:r>
              <a:rPr lang="en-GB" dirty="0">
                <a:solidFill>
                  <a:schemeClr val="accent1"/>
                </a:solidFill>
              </a:rPr>
              <a:t>2018 Expenditure of all Member States by Procurement Code Family (MCHF)</a:t>
            </a:r>
          </a:p>
        </p:txBody>
      </p:sp>
    </p:spTree>
    <p:extLst>
      <p:ext uri="{BB962C8B-B14F-4D97-AF65-F5344CB8AC3E}">
        <p14:creationId xmlns:p14="http://schemas.microsoft.com/office/powerpoint/2010/main" val="18677092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US" dirty="0"/>
              <a:t>We also buy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p:txBody>
          <a:bodyPr/>
          <a:lstStyle/>
          <a:p>
            <a:fld id="{F6048A63-5A4E-4EC9-BB5D-3A476C3946B7}" type="datetime1">
              <a:rPr lang="en-GB" smtClean="0"/>
              <a:t>13/06/2019</a:t>
            </a:fld>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3586"/>
          <a:stretch/>
        </p:blipFill>
        <p:spPr>
          <a:xfrm>
            <a:off x="-24063"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3824188"/>
            <a:ext cx="3670300" cy="1066800"/>
          </a:xfrm>
          <a:prstGeom prst="rect">
            <a:avLst/>
          </a:prstGeom>
          <a:ln w="12700">
            <a:solidFill>
              <a:schemeClr val="bg1"/>
            </a:solidFill>
          </a:ln>
        </p:spPr>
      </p:pic>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US" dirty="0"/>
              <a:t>Current project - </a:t>
            </a:r>
            <a:r>
              <a:rPr lang="en-US" dirty="0">
                <a:solidFill>
                  <a:schemeClr val="accent1"/>
                </a:solidFill>
              </a:rPr>
              <a:t>upgrade of the LHC</a:t>
            </a:r>
            <a:br>
              <a:rPr lang="en-US" dirty="0">
                <a:solidFill>
                  <a:schemeClr val="accent1"/>
                </a:solidFill>
              </a:rPr>
            </a:br>
            <a:r>
              <a:rPr lang="en-US" dirty="0">
                <a:solidFill>
                  <a:schemeClr val="accent1"/>
                </a:solidFill>
              </a:rPr>
              <a:t>to High Luminosity </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4B5E0EE7-6C93-4AB9-8C40-2AD605E81A1E}" type="datetime1">
              <a:rPr lang="en-GB" smtClean="0"/>
              <a:t>13/06/2019</a:t>
            </a:fld>
            <a:endParaRPr lang="en-US" dirty="0"/>
          </a:p>
        </p:txBody>
      </p:sp>
      <p:pic>
        <p:nvPicPr>
          <p:cNvPr id="7" name="Picture 6">
            <a:extLst>
              <a:ext uri="{FF2B5EF4-FFF2-40B4-BE49-F238E27FC236}">
                <a16:creationId xmlns:a16="http://schemas.microsoft.com/office/drawing/2014/main" id="{51762A01-E264-7440-A0E3-57AFBA7371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39335"/>
            <a:ext cx="12192000" cy="3741178"/>
          </a:xfrm>
          <a:prstGeom prst="rect">
            <a:avLst/>
          </a:prstGeom>
        </p:spPr>
      </p:pic>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smtClean="0"/>
              <a:t>Anders Unnervik</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591704"/>
            <a:ext cx="3708400"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provide greater precision and discovery potential</a:t>
            </a: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590022"/>
            <a:ext cx="3665537"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start operating in 2026, and run until 2035</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590022"/>
            <a:ext cx="3703132"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CERN is already looking beyond 2035, with several projects in R&amp;D or study stages</a:t>
            </a:r>
            <a:endParaRPr lang="fr-FR" sz="2200" b="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US" dirty="0"/>
              <a:t>Two </a:t>
            </a:r>
            <a:r>
              <a:rPr lang="en-US" dirty="0" smtClean="0"/>
              <a:t>projects </a:t>
            </a:r>
            <a:r>
              <a:rPr lang="en-US" dirty="0"/>
              <a:t>for </a:t>
            </a:r>
            <a:r>
              <a:rPr lang="en-US" dirty="0" smtClean="0"/>
              <a:t>the future </a:t>
            </a:r>
            <a:r>
              <a:rPr lang="en-US" dirty="0"/>
              <a:t>of particle physics</a:t>
            </a:r>
          </a:p>
        </p:txBody>
      </p:sp>
      <p:sp>
        <p:nvSpPr>
          <p:cNvPr id="4" name="Date Placeholder 3">
            <a:extLst>
              <a:ext uri="{FF2B5EF4-FFF2-40B4-BE49-F238E27FC236}">
                <a16:creationId xmlns:a16="http://schemas.microsoft.com/office/drawing/2014/main" id="{536C6E75-17C2-1544-8EE8-134699762B8F}"/>
              </a:ext>
            </a:extLst>
          </p:cNvPr>
          <p:cNvSpPr>
            <a:spLocks noGrp="1"/>
          </p:cNvSpPr>
          <p:nvPr>
            <p:ph type="dt" sz="half" idx="14"/>
          </p:nvPr>
        </p:nvSpPr>
        <p:spPr/>
        <p:txBody>
          <a:bodyPr/>
          <a:lstStyle/>
          <a:p>
            <a:fld id="{2A0D744A-3DDD-4AE3-B67D-F52B02AD523F}" type="datetime1">
              <a:rPr lang="en-GB" smtClean="0"/>
              <a:t>13/06/2019</a:t>
            </a:fld>
            <a:endParaRPr lang="en-US" dirty="0"/>
          </a:p>
        </p:txBody>
      </p:sp>
      <p:sp>
        <p:nvSpPr>
          <p:cNvPr id="5" name="Footer Placeholder 4">
            <a:extLst>
              <a:ext uri="{FF2B5EF4-FFF2-40B4-BE49-F238E27FC236}">
                <a16:creationId xmlns:a16="http://schemas.microsoft.com/office/drawing/2014/main" id="{3607D0CE-C9CA-BC4C-AE91-838AEEECADC5}"/>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15</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592263"/>
            <a:ext cx="5616575" cy="3529013"/>
          </a:xfrm>
        </p:spPr>
      </p:pic>
      <p:pic>
        <p:nvPicPr>
          <p:cNvPr id="24" name="Picture Placeholder 23">
            <a:extLst>
              <a:ext uri="{FF2B5EF4-FFF2-40B4-BE49-F238E27FC236}">
                <a16:creationId xmlns:a16="http://schemas.microsoft.com/office/drawing/2014/main" id="{F410F802-452B-9942-9F79-D7C4DC51E8E8}"/>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a:stretch/>
        </p:blipFill>
        <p:spPr>
          <a:xfrm>
            <a:off x="6167351" y="2776151"/>
            <a:ext cx="5616575" cy="3424624"/>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5106988"/>
            <a:ext cx="5617261" cy="1093786"/>
            <a:chOff x="407302" y="5106988"/>
            <a:chExt cx="5617261" cy="1093786"/>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5121275"/>
              <a:ext cx="5617261" cy="107949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solidFill>
                    <a:schemeClr val="bg1"/>
                  </a:solidFill>
                </a:rPr>
                <a:t>Compact Linear Collider (CLIC)</a:t>
              </a:r>
            </a:p>
            <a:p>
              <a:pPr marL="342900" indent="-342900">
                <a:buFont typeface="Arial" panose="020B0604020202020204" pitchFamily="34" charset="0"/>
                <a:buChar char="•"/>
              </a:pPr>
              <a:r>
                <a:rPr lang="en-US" sz="1300" dirty="0">
                  <a:solidFill>
                    <a:schemeClr val="bg1"/>
                  </a:solidFill>
                </a:rPr>
                <a:t>Linear </a:t>
              </a: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√s up to 3 </a:t>
              </a:r>
              <a:r>
                <a:rPr lang="en-US" sz="1300" dirty="0" err="1">
                  <a:solidFill>
                    <a:schemeClr val="bg1"/>
                  </a:solidFill>
                </a:rPr>
                <a:t>TeV</a:t>
              </a:r>
              <a:endParaRPr lang="en-US" sz="1300" dirty="0">
                <a:solidFill>
                  <a:schemeClr val="bg1"/>
                </a:solidFill>
              </a:endParaRP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33" name="Group 32">
            <a:extLst>
              <a:ext uri="{FF2B5EF4-FFF2-40B4-BE49-F238E27FC236}">
                <a16:creationId xmlns:a16="http://schemas.microsoft.com/office/drawing/2014/main" id="{B1682D38-0072-FE48-8EA3-1ED011107BEB}"/>
              </a:ext>
            </a:extLst>
          </p:cNvPr>
          <p:cNvGrpSpPr/>
          <p:nvPr/>
        </p:nvGrpSpPr>
        <p:grpSpPr>
          <a:xfrm>
            <a:off x="6166665" y="1592263"/>
            <a:ext cx="5615889" cy="1373359"/>
            <a:chOff x="6166665" y="1592263"/>
            <a:chExt cx="5615889" cy="1373359"/>
          </a:xfrm>
        </p:grpSpPr>
        <p:sp>
          <p:nvSpPr>
            <p:cNvPr id="28" name="Text Placeholder 3">
              <a:extLst>
                <a:ext uri="{FF2B5EF4-FFF2-40B4-BE49-F238E27FC236}">
                  <a16:creationId xmlns:a16="http://schemas.microsoft.com/office/drawing/2014/main" id="{A412D4DE-C4A8-A24B-9292-7CB8EA9DC08D}"/>
                </a:ext>
              </a:extLst>
            </p:cNvPr>
            <p:cNvSpPr txBox="1">
              <a:spLocks/>
            </p:cNvSpPr>
            <p:nvPr/>
          </p:nvSpPr>
          <p:spPr>
            <a:xfrm>
              <a:off x="6166665" y="1592263"/>
              <a:ext cx="5615889" cy="137335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400"/>
                </a:spcBef>
                <a:spcAft>
                  <a:spcPts val="200"/>
                </a:spcAft>
              </a:pPr>
              <a:r>
                <a:rPr lang="en-US" sz="1800" dirty="0">
                  <a:solidFill>
                    <a:schemeClr val="bg1"/>
                  </a:solidFill>
                </a:rPr>
                <a:t>Future Circular Collider (FCC)</a:t>
              </a:r>
            </a:p>
            <a:p>
              <a:pPr marL="342900" indent="-342900">
                <a:spcBef>
                  <a:spcPts val="1400"/>
                </a:spcBef>
                <a:spcAft>
                  <a:spcPts val="200"/>
                </a:spcAft>
                <a:buFont typeface="Arial" panose="020B0604020202020204" pitchFamily="34" charset="0"/>
                <a:buChar char="•"/>
              </a:pPr>
              <a:r>
                <a:rPr lang="en-US" sz="1300" dirty="0">
                  <a:solidFill>
                    <a:schemeClr val="bg1"/>
                  </a:solidFill>
                </a:rPr>
                <a:t>New technology magnets     100 </a:t>
              </a:r>
              <a:r>
                <a:rPr lang="en-US" sz="1300" dirty="0" err="1">
                  <a:solidFill>
                    <a:schemeClr val="bg1"/>
                  </a:solidFill>
                </a:rPr>
                <a:t>TeV</a:t>
              </a:r>
              <a:r>
                <a:rPr lang="en-US" sz="1300" dirty="0">
                  <a:solidFill>
                    <a:schemeClr val="bg1"/>
                  </a:solidFill>
                </a:rPr>
                <a:t> pp collisions in 100km ring</a:t>
              </a:r>
            </a:p>
            <a:p>
              <a:pPr marL="342900" indent="-342900">
                <a:spcBef>
                  <a:spcPts val="1400"/>
                </a:spcBef>
                <a:spcAft>
                  <a:spcPts val="200"/>
                </a:spcAft>
                <a:buFont typeface="Arial" panose="020B0604020202020204" pitchFamily="34" charset="0"/>
                <a:buChar char="•"/>
              </a:pP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(FCC-</a:t>
              </a:r>
              <a:r>
                <a:rPr lang="en-US" sz="1300" dirty="0" err="1">
                  <a:solidFill>
                    <a:schemeClr val="bg1"/>
                  </a:solidFill>
                </a:rPr>
                <a:t>ee</a:t>
              </a:r>
              <a:r>
                <a:rPr lang="en-US" sz="1300" dirty="0">
                  <a:solidFill>
                    <a:schemeClr val="bg1"/>
                  </a:solidFill>
                </a:rPr>
                <a:t>) as 1</a:t>
              </a:r>
              <a:r>
                <a:rPr lang="en-US" sz="1300" baseline="30000" dirty="0">
                  <a:solidFill>
                    <a:schemeClr val="bg1"/>
                  </a:solidFill>
                </a:rPr>
                <a:t>st</a:t>
              </a:r>
              <a:r>
                <a:rPr lang="en-US" sz="1300" dirty="0">
                  <a:solidFill>
                    <a:schemeClr val="bg1"/>
                  </a:solidFill>
                </a:rPr>
                <a:t> step?</a:t>
              </a:r>
            </a:p>
          </p:txBody>
        </p:sp>
        <p:sp>
          <p:nvSpPr>
            <p:cNvPr id="29" name="Right Arrow 28">
              <a:extLst>
                <a:ext uri="{FF2B5EF4-FFF2-40B4-BE49-F238E27FC236}">
                  <a16:creationId xmlns:a16="http://schemas.microsoft.com/office/drawing/2014/main" id="{0BA6735D-7533-DE4B-9B14-F42D6D88C2CD}"/>
                </a:ext>
              </a:extLst>
            </p:cNvPr>
            <p:cNvSpPr/>
            <p:nvPr/>
          </p:nvSpPr>
          <p:spPr>
            <a:xfrm>
              <a:off x="8711941" y="2271399"/>
              <a:ext cx="110492" cy="9291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BD9C9BC1-8686-A149-AFAD-3E67C2A34C2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96922" y="1717167"/>
              <a:ext cx="1021074" cy="436851"/>
            </a:xfrm>
            <a:prstGeom prst="rect">
              <a:avLst/>
            </a:prstGeom>
          </p:spPr>
        </p:pic>
      </p:gr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0"/>
          </p:nvPr>
        </p:nvSpPr>
        <p:spPr/>
        <p:txBody>
          <a:bodyPr/>
          <a:lstStyle/>
          <a:p>
            <a:fld id="{72DE2214-6E6B-49B9-9B93-8CB585F49806}" type="datetime1">
              <a:rPr lang="en-GB" smtClean="0"/>
              <a:t>13/06/2019</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24590"/>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a:p>
            <a:pPr algn="ctr"/>
            <a:r>
              <a:rPr lang="en-US" sz="3600" dirty="0">
                <a:solidFill>
                  <a:schemeClr val="bg1"/>
                </a:solidFill>
                <a:latin typeface="Arial" charset="0"/>
                <a:ea typeface="Arial" charset="0"/>
                <a:cs typeface="Arial" charset="0"/>
              </a:rPr>
              <a:t>the rules</a:t>
            </a:r>
            <a:endParaRPr lang="fr-FR" sz="36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spTree>
    <p:extLst>
      <p:ext uri="{BB962C8B-B14F-4D97-AF65-F5344CB8AC3E}">
        <p14:creationId xmlns:p14="http://schemas.microsoft.com/office/powerpoint/2010/main" val="1818013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a:solidFill>
                  <a:schemeClr val="accent1"/>
                </a:solidFill>
              </a:rPr>
              <a:t>Mission</a:t>
            </a:r>
          </a:p>
          <a:p>
            <a:r>
              <a:rPr lang="en-GB" sz="2000" dirty="0">
                <a:solidFill>
                  <a:schemeClr val="tx1"/>
                </a:solidFill>
              </a:rPr>
              <a:t>The Procurement </a:t>
            </a:r>
            <a:r>
              <a:rPr lang="en-GB" sz="2000" dirty="0" smtClean="0">
                <a:solidFill>
                  <a:schemeClr val="tx1"/>
                </a:solidFill>
              </a:rPr>
              <a:t>Service </a:t>
            </a:r>
            <a:r>
              <a:rPr lang="en-GB" sz="2000" dirty="0">
                <a:solidFill>
                  <a:schemeClr val="tx1"/>
                </a:solidFill>
              </a:rPr>
              <a:t>procures all supplies and services for CERN</a:t>
            </a:r>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fld id="{08CBF0CD-B624-4FA4-9B83-D06CCF9485F6}" type="datetime1">
              <a:rPr lang="en-GB" smtClean="0"/>
              <a:t>13/06/2019</a:t>
            </a:fld>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17</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12F125C7-84BE-4663-934B-CD5AE481B793}" type="datetime1">
              <a:rPr lang="en-GB" smtClean="0"/>
              <a:t>13/06/2019</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18</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592263"/>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218245"/>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844226"/>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fld id="{BF526CB8-5CD2-4C0E-AAD9-DD99FD1F4B43}" type="datetime1">
              <a:rPr lang="en-GB" smtClean="0"/>
              <a:t>13/06/2019</a:t>
            </a:fld>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19</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t>
              </a:r>
              <a:r>
                <a:rPr lang="en-US" sz="2400" dirty="0" smtClean="0">
                  <a:solidFill>
                    <a:schemeClr val="bg1"/>
                  </a:solidFill>
                </a:rPr>
                <a:t>all </a:t>
              </a:r>
              <a:r>
                <a:rPr lang="en-US" sz="2400" dirty="0">
                  <a:solidFill>
                    <a:schemeClr val="bg1"/>
                  </a:solidFill>
                </a:rPr>
                <a:t>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8" name="Rectangle 7">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608512"/>
          </a:xfrm>
        </p:spPr>
        <p:txBody>
          <a:bodyPr/>
          <a:lstStyle/>
          <a:p>
            <a:r>
              <a:rPr lang="en-US" dirty="0" smtClean="0"/>
              <a:t>Statistics </a:t>
            </a:r>
            <a:endParaRPr lang="en-US" dirty="0"/>
          </a:p>
          <a:p>
            <a:r>
              <a:rPr lang="en-US" dirty="0"/>
              <a:t>Procurement @ CERN - the rules</a:t>
            </a:r>
          </a:p>
          <a:p>
            <a:r>
              <a:rPr lang="en-US" dirty="0"/>
              <a:t>Procurement website </a:t>
            </a:r>
          </a:p>
          <a:p>
            <a:r>
              <a:rPr lang="en-US" dirty="0"/>
              <a:t>Impact of </a:t>
            </a:r>
            <a:br>
              <a:rPr lang="en-US" dirty="0"/>
            </a:br>
            <a:r>
              <a:rPr lang="en-US" dirty="0"/>
              <a:t>Doing business with CERN</a:t>
            </a: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0"/>
          </p:nvPr>
        </p:nvSpPr>
        <p:spPr/>
        <p:txBody>
          <a:bodyPr/>
          <a:lstStyle/>
          <a:p>
            <a:fld id="{7710C2DB-7448-4CA3-910E-8E53130F9ADE}" type="datetime1">
              <a:rPr lang="en-GB" smtClean="0"/>
              <a:t>13/06/2019</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1"/>
          </p:nvPr>
        </p:nvSpPr>
        <p:spPr/>
        <p:txBody>
          <a:bodyPr/>
          <a:lstStyle/>
          <a:p>
            <a:r>
              <a:rPr lang="en-US" dirty="0" smtClean="0"/>
              <a:t>Anders Unnervik</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5609049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EFF59A6A-45FD-43C6-BD55-04EFBC0CB8FF}" type="datetime1">
              <a:rPr lang="en-GB" smtClean="0"/>
              <a:t>13/06/2019</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20</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2"/>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3"/>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4"/>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supplies (and services, </a:t>
            </a:r>
            <a:r>
              <a:rPr lang="fr-CH" altLang="en-US" sz="2400" dirty="0" err="1">
                <a:solidFill>
                  <a:schemeClr val="accent2"/>
                </a:solidFill>
              </a:rPr>
              <a:t>exceptionally</a:t>
            </a:r>
            <a:r>
              <a:rPr lang="fr-CH" altLang="en-US" sz="2400" dirty="0">
                <a:solidFill>
                  <a:schemeClr val="accent2"/>
                </a:solidFill>
              </a:rPr>
              <a:t>) </a:t>
            </a:r>
            <a:r>
              <a:rPr lang="fr-CH" altLang="en-US" sz="2400" dirty="0" err="1">
                <a:solidFill>
                  <a:schemeClr val="accent2"/>
                </a:solidFill>
              </a:rPr>
              <a:t>based</a:t>
            </a:r>
            <a:r>
              <a:rPr lang="fr-CH" altLang="en-US" sz="2400" dirty="0">
                <a:solidFill>
                  <a:schemeClr val="accent2"/>
                </a:solidFill>
              </a:rPr>
              <a:t> on: </a:t>
            </a:r>
            <a:br>
              <a:rPr lang="fr-CH" altLang="en-US" sz="2400" dirty="0">
                <a:solidFill>
                  <a:schemeClr val="accent2"/>
                </a:solidFill>
              </a:rPr>
            </a:br>
            <a:r>
              <a:rPr lang="fr-CH" altLang="en-US" sz="2400" u="sng" dirty="0" err="1">
                <a:solidFill>
                  <a:schemeClr val="accent2"/>
                </a:solidFill>
              </a:rPr>
              <a:t>Lowest</a:t>
            </a:r>
            <a:r>
              <a:rPr lang="fr-CH" altLang="en-US" sz="2400" u="sng" dirty="0">
                <a:solidFill>
                  <a:schemeClr val="accent2"/>
                </a:solidFill>
              </a:rPr>
              <a:t> </a:t>
            </a:r>
            <a:r>
              <a:rPr lang="fr-CH" altLang="en-US" sz="2400" u="sng" dirty="0" err="1">
                <a:solidFill>
                  <a:schemeClr val="accent2"/>
                </a:solidFill>
              </a:rPr>
              <a:t>compliant</a:t>
            </a:r>
            <a:r>
              <a:rPr lang="fr-CH" altLang="en-US" sz="2400" u="sng" dirty="0">
                <a:solidFill>
                  <a:schemeClr val="accent2"/>
                </a:solidFill>
              </a:rPr>
              <a:t> </a:t>
            </a:r>
            <a:r>
              <a:rPr lang="fr-CH" altLang="en-US" sz="2400" u="sng" dirty="0" err="1">
                <a:solidFill>
                  <a:schemeClr val="accent2"/>
                </a:solidFill>
              </a:rPr>
              <a:t>bid</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5"/>
          <a:stretch>
            <a:fillRect/>
          </a:stretch>
        </p:blipFill>
        <p:spPr>
          <a:xfrm>
            <a:off x="9508617" y="2569504"/>
            <a:ext cx="2177825" cy="2177825"/>
          </a:xfrm>
          <a:prstGeom prst="rect">
            <a:avLst/>
          </a:prstGeom>
        </p:spPr>
      </p:pic>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C9C0B05E-B21F-488D-BF43-607ACF1E07C6}" type="datetime1">
              <a:rPr lang="en-GB" smtClean="0"/>
              <a:t>13/06/2019</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21</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services </a:t>
            </a:r>
            <a:r>
              <a:rPr lang="fr-CH" altLang="en-US" sz="2400" dirty="0" err="1">
                <a:solidFill>
                  <a:schemeClr val="accent2"/>
                </a:solidFill>
              </a:rPr>
              <a:t>based</a:t>
            </a:r>
            <a:r>
              <a:rPr lang="fr-CH" altLang="en-US" sz="2400" dirty="0">
                <a:solidFill>
                  <a:schemeClr val="accent2"/>
                </a:solidFill>
              </a:rPr>
              <a:t> on:</a:t>
            </a:r>
          </a:p>
          <a:p>
            <a:pPr algn="ctr">
              <a:spcBef>
                <a:spcPct val="0"/>
              </a:spcBef>
            </a:pPr>
            <a:r>
              <a:rPr lang="fr-CH" altLang="en-US" sz="2400" dirty="0">
                <a:solidFill>
                  <a:schemeClr val="accent2"/>
                </a:solidFill>
              </a:rPr>
              <a:t>Best Value For Money</a:t>
            </a: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spTree>
    <p:extLst>
      <p:ext uri="{BB962C8B-B14F-4D97-AF65-F5344CB8AC3E}">
        <p14:creationId xmlns:p14="http://schemas.microsoft.com/office/powerpoint/2010/main" val="3598133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US" altLang="fr-FR" sz="22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CB37204B-89E4-4D71-B0E9-D4C4773D8C36}" type="datetime1">
              <a:rPr lang="en-GB" smtClean="0"/>
              <a:t>13/06/2019</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US" smtClean="0"/>
              <a:t>Anders Unnervik</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22</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9131742" y="3634644"/>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a:solidFill>
                  <a:schemeClr val="accent1"/>
                </a:solidFill>
                <a:cs typeface="Calibri" panose="020F0502020204030204" pitchFamily="34" charset="0"/>
              </a:rPr>
              <a:t>Enquiries between 10’000 and 200’000 CHF</a:t>
            </a:r>
            <a:r>
              <a:rPr lang="en-GB" altLang="fr-FR" dirty="0">
                <a:solidFill>
                  <a:schemeClr val="accent1"/>
                </a:solidFill>
                <a:cs typeface="Calibri" panose="020F0502020204030204" pitchFamily="34" charset="0"/>
              </a:rPr>
              <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93A34BB4-097D-489A-ABA2-51AA76FF5521}" type="datetime1">
              <a:rPr lang="en-GB" smtClean="0"/>
              <a:t>13/06/2019</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664494"/>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in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1"/>
            <a:r>
              <a:rPr lang="en-US" altLang="en-US" dirty="0"/>
              <a:t>At this stage, interested firms are encouraged to contact CERN in </a:t>
            </a:r>
            <a:br>
              <a:rPr lang="en-US" altLang="en-US" dirty="0"/>
            </a:br>
            <a:r>
              <a:rPr lang="en-US" altLang="en-US" dirty="0"/>
              <a:t>order to have a clear understanding of the requirement, allowing </a:t>
            </a:r>
            <a:br>
              <a:rPr lang="en-US" altLang="en-US" dirty="0"/>
            </a:br>
            <a:r>
              <a:rPr lang="en-US" altLang="en-US" dirty="0"/>
              <a:t>them to begin their organization ahead of the tendering process</a:t>
            </a:r>
            <a:r>
              <a:rPr lang="en-US" altLang="en-US" sz="1400" dirty="0"/>
              <a:t>. </a:t>
            </a:r>
            <a:endParaRPr lang="en-US" altLang="en-US" sz="1600" dirty="0"/>
          </a:p>
          <a:p>
            <a:pPr>
              <a:buFontTx/>
              <a:buChar char="•"/>
            </a:pPr>
            <a:r>
              <a:rPr lang="en-US" altLang="en-US" sz="2000" dirty="0"/>
              <a:t>Market surveys consist of:</a:t>
            </a:r>
          </a:p>
          <a:p>
            <a:pPr lvl="1">
              <a:buFontTx/>
              <a:buChar char="•"/>
            </a:pPr>
            <a:r>
              <a:rPr lang="en-US" altLang="en-US" dirty="0"/>
              <a:t>“Technical Description” and;</a:t>
            </a:r>
          </a:p>
          <a:p>
            <a:pPr lvl="1">
              <a:buFontTx/>
              <a:buChar char="•"/>
            </a:pPr>
            <a:r>
              <a:rPr lang="en-US" altLang="en-US" dirty="0"/>
              <a:t>“Qualification Questionnaire” (financial and technical).</a:t>
            </a:r>
          </a:p>
          <a:p>
            <a:pPr>
              <a:buFontTx/>
              <a:buChar char="•"/>
            </a:pPr>
            <a:r>
              <a:rPr lang="en-US" altLang="en-US" sz="2000" dirty="0"/>
              <a:t>Submission deadline: 4 weeks, or more if the MS is still online. </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A248E32A-A24D-4D7C-A038-942A78215DDE}" type="datetime1">
              <a:rPr lang="en-GB" smtClean="0"/>
              <a:t>13/06/2019</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3"/>
          <a:stretch>
            <a:fillRect/>
          </a:stretch>
        </p:blipFill>
        <p:spPr>
          <a:xfrm>
            <a:off x="9647537" y="1406838"/>
            <a:ext cx="2564511" cy="3622373"/>
          </a:xfrm>
          <a:prstGeom prst="rect">
            <a:avLst/>
          </a:prstGeom>
        </p:spPr>
      </p:pic>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592263"/>
            <a:ext cx="7524750" cy="4608512"/>
          </a:xfrm>
        </p:spPr>
        <p:txBody>
          <a:bodyPr/>
          <a:lstStyle/>
          <a:p>
            <a:pPr>
              <a:buNone/>
            </a:pPr>
            <a:r>
              <a:rPr lang="en-US" altLang="en-US" sz="2000" dirty="0">
                <a:solidFill>
                  <a:schemeClr val="accent2"/>
                </a:solidFill>
              </a:rPr>
              <a:t>“Invitation to tender” (IT)</a:t>
            </a:r>
          </a:p>
          <a:p>
            <a:pPr>
              <a:buFontTx/>
              <a:buChar char="•"/>
            </a:pPr>
            <a:r>
              <a:rPr lang="en-AU" altLang="en-US" sz="1800" dirty="0"/>
              <a:t>Sent to qualified and selected firms only;</a:t>
            </a:r>
          </a:p>
          <a:p>
            <a:pPr>
              <a:buFontTx/>
              <a:buChar char="•"/>
            </a:pPr>
            <a:r>
              <a:rPr lang="en-AU" altLang="en-US" sz="1800" dirty="0"/>
              <a:t>Submission deadline: 4 weeks from date of dispatch (with a longer period for more complex requirements);</a:t>
            </a:r>
          </a:p>
          <a:p>
            <a:pPr>
              <a:buFontTx/>
              <a:buChar char="•"/>
            </a:pPr>
            <a:r>
              <a:rPr lang="en-AU" altLang="en-US" sz="1800" dirty="0"/>
              <a:t>Firms </a:t>
            </a:r>
            <a:r>
              <a:rPr lang="en-AU" altLang="en-US" sz="1800" dirty="0" smtClean="0"/>
              <a:t>may </a:t>
            </a:r>
            <a:r>
              <a:rPr lang="en-AU" altLang="en-US" sz="1800" dirty="0"/>
              <a:t>ask </a:t>
            </a:r>
            <a:r>
              <a:rPr lang="en-AU" altLang="en-US" sz="1800" dirty="0" smtClean="0"/>
              <a:t>questions </a:t>
            </a:r>
            <a:r>
              <a:rPr lang="en-AU" altLang="en-US" sz="1800" dirty="0"/>
              <a:t>in writing to understand all requirements and prepare a bid that best matches CERN’s needs; </a:t>
            </a:r>
          </a:p>
          <a:p>
            <a:pPr>
              <a:buFontTx/>
              <a:buChar char="•"/>
            </a:pPr>
            <a:r>
              <a:rPr lang="en-AU" altLang="en-US" sz="1800" dirty="0"/>
              <a:t>All invitations to tender are sent to the Industrial Liaison Officers (ILOs) for information;</a:t>
            </a:r>
          </a:p>
          <a:p>
            <a:pPr>
              <a:buFontTx/>
              <a:buChar char="•"/>
            </a:pPr>
            <a:r>
              <a:rPr lang="en-AU" altLang="en-US" sz="1800" dirty="0"/>
              <a:t>Bids shall be submitted via CERN’s e-tendering application.</a:t>
            </a:r>
            <a:endParaRPr lang="en-AU" altLang="en-US" sz="20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5C2E553C-DED3-4967-BDE5-23FCD3E9398F}" type="datetime1">
              <a:rPr lang="en-GB" smtClean="0"/>
              <a:t>13/06/2019</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813360" y="1729870"/>
            <a:ext cx="2253102" cy="2622308"/>
          </a:xfrm>
          <a:prstGeom prst="rect">
            <a:avLst/>
          </a:prstGeom>
        </p:spPr>
      </p:pic>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5BA4ECAB-7D0F-40F1-98E2-C00010F85788}" type="datetime1">
              <a:rPr lang="en-GB" smtClean="0"/>
              <a:t>13/06/2019</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26</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801314"/>
          </a:xfrm>
          <a:prstGeom prst="rect">
            <a:avLst/>
          </a:prstGeom>
          <a:noFill/>
        </p:spPr>
        <p:txBody>
          <a:bodyPr wrap="square" rtlCol="0">
            <a:spAutoFit/>
          </a:bodyPr>
          <a:lstStyle/>
          <a:p>
            <a:r>
              <a:rPr lang="en-US" altLang="fr-FR" b="1" i="1" dirty="0"/>
              <a:t>“Country(</a:t>
            </a:r>
            <a:r>
              <a:rPr lang="en-US" altLang="fr-FR" b="1" i="1" dirty="0" err="1"/>
              <a:t>ies</a:t>
            </a:r>
            <a:r>
              <a:rPr lang="en-US" altLang="fr-FR" b="1" i="1" dirty="0"/>
              <a:t>) where the supplies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a:t>
            </a:r>
            <a:r>
              <a:rPr lang="en-GB" altLang="fr-FR" b="1" i="1" dirty="0"/>
              <a:t>“Country(</a:t>
            </a:r>
            <a:r>
              <a:rPr lang="en-GB" altLang="fr-FR" b="1" i="1" dirty="0" err="1"/>
              <a:t>ies</a:t>
            </a:r>
            <a:r>
              <a:rPr lang="en-GB" altLang="fr-FR" b="1"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F551D812-94FE-4495-A533-D770A3F56930}" type="datetime1">
              <a:rPr lang="en-GB" smtClean="0"/>
              <a:t>13/06/2019</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27</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2019 – 29 </a:t>
            </a:r>
            <a:r>
              <a:rPr lang="fr-CH" altLang="en-US" sz="2400" dirty="0" err="1"/>
              <a:t>February</a:t>
            </a:r>
            <a:r>
              <a:rPr lang="fr-CH" altLang="en-US" sz="2400" dirty="0"/>
              <a:t> 2020,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3" name="Date Placeholder 2">
            <a:extLst>
              <a:ext uri="{FF2B5EF4-FFF2-40B4-BE49-F238E27FC236}">
                <a16:creationId xmlns:a16="http://schemas.microsoft.com/office/drawing/2014/main" id="{3EABD212-7E72-C44D-8DC8-E1ED97429AE0}"/>
              </a:ext>
            </a:extLst>
          </p:cNvPr>
          <p:cNvSpPr>
            <a:spLocks noGrp="1"/>
          </p:cNvSpPr>
          <p:nvPr>
            <p:ph type="dt" sz="half" idx="10"/>
          </p:nvPr>
        </p:nvSpPr>
        <p:spPr/>
        <p:txBody>
          <a:bodyPr/>
          <a:lstStyle/>
          <a:p>
            <a:fld id="{1814AE17-AEEE-4020-A162-0208BBF968E9}" type="datetime1">
              <a:rPr lang="en-GB" smtClean="0"/>
              <a:t>13/06/2019</a:t>
            </a:fld>
            <a:endParaRPr lang="en-US" dirty="0"/>
          </a:p>
        </p:txBody>
      </p:sp>
      <p:sp>
        <p:nvSpPr>
          <p:cNvPr id="4" name="Footer Placeholder 3">
            <a:extLst>
              <a:ext uri="{FF2B5EF4-FFF2-40B4-BE49-F238E27FC236}">
                <a16:creationId xmlns:a16="http://schemas.microsoft.com/office/drawing/2014/main" id="{72E0D01B-451F-9C49-9C75-1E52FA435F44}"/>
              </a:ext>
            </a:extLst>
          </p:cNvPr>
          <p:cNvSpPr>
            <a:spLocks noGrp="1"/>
          </p:cNvSpPr>
          <p:nvPr>
            <p:ph type="ftr" sz="quarter" idx="11"/>
          </p:nvPr>
        </p:nvSpPr>
        <p:spPr/>
        <p:txBody>
          <a:bodyPr/>
          <a:lstStyle/>
          <a:p>
            <a:r>
              <a:rPr lang="en-US" smtClean="0"/>
              <a:t>Anders Unnervik</a:t>
            </a:r>
            <a:endParaRPr lang="en-US"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pSp>
        <p:nvGrpSpPr>
          <p:cNvPr id="40" name="Group 39">
            <a:extLst>
              <a:ext uri="{FF2B5EF4-FFF2-40B4-BE49-F238E27FC236}">
                <a16:creationId xmlns:a16="http://schemas.microsoft.com/office/drawing/2014/main" id="{A4A4E83A-FEDC-0549-9BD6-D525DB2E2149}"/>
              </a:ext>
            </a:extLst>
          </p:cNvPr>
          <p:cNvGrpSpPr/>
          <p:nvPr/>
        </p:nvGrpSpPr>
        <p:grpSpPr>
          <a:xfrm>
            <a:off x="6553200" y="1793403"/>
            <a:ext cx="5006441" cy="3275311"/>
            <a:chOff x="6553200" y="1793403"/>
            <a:chExt cx="5006441" cy="3275311"/>
          </a:xfrm>
        </p:grpSpPr>
        <p:grpSp>
          <p:nvGrpSpPr>
            <p:cNvPr id="31" name="Group 30">
              <a:extLst>
                <a:ext uri="{FF2B5EF4-FFF2-40B4-BE49-F238E27FC236}">
                  <a16:creationId xmlns:a16="http://schemas.microsoft.com/office/drawing/2014/main" id="{4F757780-757A-CE45-B1E2-475FBAD70F14}"/>
                </a:ext>
              </a:extLst>
            </p:cNvPr>
            <p:cNvGrpSpPr/>
            <p:nvPr/>
          </p:nvGrpSpPr>
          <p:grpSpPr>
            <a:xfrm>
              <a:off x="6553200" y="1793403"/>
              <a:ext cx="5006441" cy="3275311"/>
              <a:chOff x="4451350" y="203200"/>
              <a:chExt cx="9861521" cy="6451600"/>
            </a:xfrm>
          </p:grpSpPr>
          <p:pic>
            <p:nvPicPr>
              <p:cNvPr id="24" name="Picture 23">
                <a:extLst>
                  <a:ext uri="{FF2B5EF4-FFF2-40B4-BE49-F238E27FC236}">
                    <a16:creationId xmlns:a16="http://schemas.microsoft.com/office/drawing/2014/main" id="{696FE2BB-A6EA-4B45-9563-4AF3886DF8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1350" y="203200"/>
                <a:ext cx="3289300" cy="6451600"/>
              </a:xfrm>
              <a:prstGeom prst="rect">
                <a:avLst/>
              </a:prstGeom>
            </p:spPr>
          </p:pic>
          <p:pic>
            <p:nvPicPr>
              <p:cNvPr id="28" name="Picture 27">
                <a:extLst>
                  <a:ext uri="{FF2B5EF4-FFF2-40B4-BE49-F238E27FC236}">
                    <a16:creationId xmlns:a16="http://schemas.microsoft.com/office/drawing/2014/main" id="{6F883E64-A0F6-5A4D-992C-E7AD48B2D8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6971" y="209550"/>
                <a:ext cx="3276600" cy="6438900"/>
              </a:xfrm>
              <a:prstGeom prst="rect">
                <a:avLst/>
              </a:prstGeom>
            </p:spPr>
          </p:pic>
          <p:pic>
            <p:nvPicPr>
              <p:cNvPr id="30" name="Picture 29">
                <a:extLst>
                  <a:ext uri="{FF2B5EF4-FFF2-40B4-BE49-F238E27FC236}">
                    <a16:creationId xmlns:a16="http://schemas.microsoft.com/office/drawing/2014/main" id="{D8F1185E-C34B-7D4E-83F5-0403EAAEED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23571" y="215900"/>
                <a:ext cx="3289300" cy="6438900"/>
              </a:xfrm>
              <a:prstGeom prst="rect">
                <a:avLst/>
              </a:prstGeom>
            </p:spPr>
          </p:pic>
        </p:grpSp>
        <p:cxnSp>
          <p:nvCxnSpPr>
            <p:cNvPr id="33" name="Straight Arrow Connector 32">
              <a:extLst>
                <a:ext uri="{FF2B5EF4-FFF2-40B4-BE49-F238E27FC236}">
                  <a16:creationId xmlns:a16="http://schemas.microsoft.com/office/drawing/2014/main" id="{BE96A560-1119-B54C-BE82-5388724D50CB}"/>
                </a:ext>
              </a:extLst>
            </p:cNvPr>
            <p:cNvCxnSpPr>
              <a:cxnSpLocks/>
            </p:cNvCxnSpPr>
            <p:nvPr/>
          </p:nvCxnSpPr>
          <p:spPr>
            <a:xfrm flipV="1">
              <a:off x="6553200" y="1793403"/>
              <a:ext cx="5006441" cy="6447"/>
            </a:xfrm>
            <a:prstGeom prst="straightConnector1">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EC320A7-4D75-2646-9F2D-400CB88CD11E}"/>
                </a:ext>
              </a:extLst>
            </p:cNvPr>
            <p:cNvCxnSpPr>
              <a:cxnSpLocks/>
            </p:cNvCxnSpPr>
            <p:nvPr/>
          </p:nvCxnSpPr>
          <p:spPr>
            <a:xfrm flipV="1">
              <a:off x="6553200" y="2073489"/>
              <a:ext cx="5006441" cy="6447"/>
            </a:xfrm>
            <a:prstGeom prst="straightConnector1">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D5CB5B3B-4BE8-F64E-829C-D20E4AAC9B39}"/>
                </a:ext>
              </a:extLst>
            </p:cNvPr>
            <p:cNvPicPr>
              <a:picLocks noChangeAspect="1"/>
            </p:cNvPicPr>
            <p:nvPr/>
          </p:nvPicPr>
          <p:blipFill>
            <a:blip r:embed="rId6"/>
            <a:stretch>
              <a:fillRect/>
            </a:stretch>
          </p:blipFill>
          <p:spPr>
            <a:xfrm>
              <a:off x="7685418" y="1841419"/>
              <a:ext cx="279400" cy="190500"/>
            </a:xfrm>
            <a:prstGeom prst="rect">
              <a:avLst/>
            </a:prstGeom>
          </p:spPr>
        </p:pic>
        <p:pic>
          <p:nvPicPr>
            <p:cNvPr id="38" name="Picture 37">
              <a:extLst>
                <a:ext uri="{FF2B5EF4-FFF2-40B4-BE49-F238E27FC236}">
                  <a16:creationId xmlns:a16="http://schemas.microsoft.com/office/drawing/2014/main" id="{22B692F5-8841-0644-B4C2-B171B41E496F}"/>
                </a:ext>
              </a:extLst>
            </p:cNvPr>
            <p:cNvPicPr>
              <a:picLocks noChangeAspect="1"/>
            </p:cNvPicPr>
            <p:nvPr/>
          </p:nvPicPr>
          <p:blipFill>
            <a:blip r:embed="rId7"/>
            <a:stretch>
              <a:fillRect/>
            </a:stretch>
          </p:blipFill>
          <p:spPr>
            <a:xfrm>
              <a:off x="9418928" y="1841419"/>
              <a:ext cx="279400" cy="190500"/>
            </a:xfrm>
            <a:prstGeom prst="rect">
              <a:avLst/>
            </a:prstGeom>
          </p:spPr>
        </p:pic>
        <p:pic>
          <p:nvPicPr>
            <p:cNvPr id="39" name="Picture 38">
              <a:extLst>
                <a:ext uri="{FF2B5EF4-FFF2-40B4-BE49-F238E27FC236}">
                  <a16:creationId xmlns:a16="http://schemas.microsoft.com/office/drawing/2014/main" id="{47680428-7812-3145-A745-B0E35ED3822E}"/>
                </a:ext>
              </a:extLst>
            </p:cNvPr>
            <p:cNvPicPr>
              <a:picLocks noChangeAspect="1"/>
            </p:cNvPicPr>
            <p:nvPr/>
          </p:nvPicPr>
          <p:blipFill>
            <a:blip r:embed="rId8"/>
            <a:stretch>
              <a:fillRect/>
            </a:stretch>
          </p:blipFill>
          <p:spPr>
            <a:xfrm>
              <a:off x="11228013" y="1841419"/>
              <a:ext cx="279400" cy="190500"/>
            </a:xfrm>
            <a:prstGeom prst="rect">
              <a:avLst/>
            </a:prstGeom>
          </p:spPr>
        </p:pic>
      </p:grpSp>
      <p:pic>
        <p:nvPicPr>
          <p:cNvPr id="9" name="Picture Placeholder 8">
            <a:extLst>
              <a:ext uri="{FF2B5EF4-FFF2-40B4-BE49-F238E27FC236}">
                <a16:creationId xmlns:a16="http://schemas.microsoft.com/office/drawing/2014/main" id="{579BF1D2-4A95-3544-863D-2E3B51E75711}"/>
              </a:ext>
            </a:extLst>
          </p:cNvPr>
          <p:cNvPicPr>
            <a:picLocks noGrp="1" noChangeAspect="1"/>
          </p:cNvPicPr>
          <p:nvPr>
            <p:ph type="pic" sz="quarter" idx="13"/>
          </p:nvPr>
        </p:nvPicPr>
        <p:blipFill rotWithShape="1">
          <a:blip r:embed="rId9"/>
          <a:srcRect t="18165" b="727"/>
          <a:stretch/>
        </p:blipFill>
        <p:spPr>
          <a:xfrm>
            <a:off x="407988" y="1439863"/>
            <a:ext cx="11376025" cy="4760912"/>
          </a:xfrm>
        </p:spPr>
      </p:pic>
    </p:spTree>
    <p:extLst>
      <p:ext uri="{BB962C8B-B14F-4D97-AF65-F5344CB8AC3E}">
        <p14:creationId xmlns:p14="http://schemas.microsoft.com/office/powerpoint/2010/main" val="25352575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Industrial Return </a:t>
            </a:r>
            <a:r>
              <a:rPr lang="en-US" dirty="0" smtClean="0"/>
              <a:t>to Cyprus (supplies)</a:t>
            </a:r>
            <a:br>
              <a:rPr lang="en-US" dirty="0" smtClean="0"/>
            </a:br>
            <a:r>
              <a:rPr lang="en-US" sz="3000" dirty="0" smtClean="0"/>
              <a:t>Target = 1.0</a:t>
            </a:r>
            <a:endParaRPr lang="en-US" sz="3000" dirty="0"/>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ED0013AC-D153-45C9-89CD-842FA20D024F}" type="datetime1">
              <a:rPr lang="en-GB" smtClean="0"/>
              <a:t>13/06/2019</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9" name="Rectangle 8">
            <a:extLst>
              <a:ext uri="{FF2B5EF4-FFF2-40B4-BE49-F238E27FC236}">
                <a16:creationId xmlns:a16="http://schemas.microsoft.com/office/drawing/2014/main" id="{63BB1B10-C1F2-D340-9B4B-867EEB4C05E7}"/>
              </a:ext>
            </a:extLst>
          </p:cNvPr>
          <p:cNvSpPr/>
          <p:nvPr/>
        </p:nvSpPr>
        <p:spPr>
          <a:xfrm>
            <a:off x="5620548" y="5838379"/>
            <a:ext cx="1633139" cy="276999"/>
          </a:xfrm>
          <a:prstGeom prst="rect">
            <a:avLst/>
          </a:prstGeom>
        </p:spPr>
        <p:txBody>
          <a:bodyPr wrap="none">
            <a:spAutoFit/>
          </a:bodyPr>
          <a:lstStyle/>
          <a:p>
            <a:r>
              <a:rPr lang="fr-CH" altLang="en-US" sz="1200" dirty="0"/>
              <a:t>* </a:t>
            </a:r>
            <a:r>
              <a:rPr lang="fr-CH" altLang="en-US" sz="1200" dirty="0" smtClean="0"/>
              <a:t>As of  11 </a:t>
            </a:r>
            <a:r>
              <a:rPr lang="fr-CH" altLang="en-US" sz="1200" dirty="0" err="1" smtClean="0"/>
              <a:t>June</a:t>
            </a:r>
            <a:r>
              <a:rPr lang="fr-CH" altLang="en-US" sz="1200" dirty="0" smtClean="0"/>
              <a:t> 2019</a:t>
            </a:r>
            <a:endParaRPr lang="en-US" sz="1200" dirty="0"/>
          </a:p>
        </p:txBody>
      </p:sp>
      <p:pic>
        <p:nvPicPr>
          <p:cNvPr id="8" name="Picture 7"/>
          <p:cNvPicPr>
            <a:picLocks noChangeAspect="1"/>
          </p:cNvPicPr>
          <p:nvPr/>
        </p:nvPicPr>
        <p:blipFill>
          <a:blip r:embed="rId2"/>
          <a:stretch>
            <a:fillRect/>
          </a:stretch>
        </p:blipFill>
        <p:spPr>
          <a:xfrm>
            <a:off x="2769944" y="1250255"/>
            <a:ext cx="6604131" cy="4283339"/>
          </a:xfrm>
          <a:prstGeom prst="rect">
            <a:avLst/>
          </a:prstGeom>
        </p:spPr>
      </p:pic>
    </p:spTree>
    <p:extLst>
      <p:ext uri="{BB962C8B-B14F-4D97-AF65-F5344CB8AC3E}">
        <p14:creationId xmlns:p14="http://schemas.microsoft.com/office/powerpoint/2010/main" val="3086837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0"/>
          </p:nvPr>
        </p:nvSpPr>
        <p:spPr/>
        <p:txBody>
          <a:bodyPr/>
          <a:lstStyle/>
          <a:p>
            <a:fld id="{DC90C2A9-B404-4373-9CBA-7E9FED65E36D}" type="datetime1">
              <a:rPr lang="en-GB" smtClean="0"/>
              <a:t>13/06/2019</a:t>
            </a:fld>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604091"/>
            <a:ext cx="3372146"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STATISTICS</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041132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Industrial Return </a:t>
            </a:r>
            <a:r>
              <a:rPr lang="en-US" dirty="0" smtClean="0"/>
              <a:t>(Cypriot suppliers 2019)</a:t>
            </a:r>
            <a:endParaRPr lang="en-US" dirty="0"/>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ED0013AC-D153-45C9-89CD-842FA20D024F}" type="datetime1">
              <a:rPr lang="en-GB" smtClean="0"/>
              <a:t>13/06/2019</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smtClean="0"/>
              <a:t>Anders Unnervik</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7" name="TextBox 6"/>
          <p:cNvSpPr txBox="1"/>
          <p:nvPr/>
        </p:nvSpPr>
        <p:spPr>
          <a:xfrm>
            <a:off x="9395900" y="1116404"/>
            <a:ext cx="2708583" cy="4213411"/>
          </a:xfrm>
          <a:prstGeom prst="rect">
            <a:avLst/>
          </a:prstGeom>
          <a:solidFill>
            <a:schemeClr val="bg1"/>
          </a:solidFill>
          <a:ln>
            <a:solidFill>
              <a:schemeClr val="bg1"/>
            </a:solidFill>
          </a:ln>
        </p:spPr>
        <p:txBody>
          <a:bodyPr wrap="square" rtlCol="0">
            <a:spAutoFit/>
          </a:bodyPr>
          <a:lstStyle/>
          <a:p>
            <a:endParaRPr lang="en-GB" dirty="0"/>
          </a:p>
        </p:txBody>
      </p:sp>
      <p:pic>
        <p:nvPicPr>
          <p:cNvPr id="8" name="Picture 7"/>
          <p:cNvPicPr>
            <a:picLocks noChangeAspect="1"/>
          </p:cNvPicPr>
          <p:nvPr/>
        </p:nvPicPr>
        <p:blipFill>
          <a:blip r:embed="rId2"/>
          <a:stretch>
            <a:fillRect/>
          </a:stretch>
        </p:blipFill>
        <p:spPr>
          <a:xfrm>
            <a:off x="360258" y="1379780"/>
            <a:ext cx="10747288" cy="1604732"/>
          </a:xfrm>
          <a:prstGeom prst="rect">
            <a:avLst/>
          </a:prstGeom>
        </p:spPr>
      </p:pic>
      <p:pic>
        <p:nvPicPr>
          <p:cNvPr id="9" name="Picture 8"/>
          <p:cNvPicPr>
            <a:picLocks noChangeAspect="1"/>
          </p:cNvPicPr>
          <p:nvPr/>
        </p:nvPicPr>
        <p:blipFill>
          <a:blip r:embed="rId3"/>
          <a:stretch>
            <a:fillRect/>
          </a:stretch>
        </p:blipFill>
        <p:spPr>
          <a:xfrm>
            <a:off x="5791876" y="2651787"/>
            <a:ext cx="2488535" cy="3397680"/>
          </a:xfrm>
          <a:prstGeom prst="rect">
            <a:avLst/>
          </a:prstGeom>
        </p:spPr>
      </p:pic>
      <p:pic>
        <p:nvPicPr>
          <p:cNvPr id="10" name="Picture 9"/>
          <p:cNvPicPr>
            <a:picLocks noChangeAspect="1"/>
          </p:cNvPicPr>
          <p:nvPr/>
        </p:nvPicPr>
        <p:blipFill>
          <a:blip r:embed="rId4"/>
          <a:stretch>
            <a:fillRect/>
          </a:stretch>
        </p:blipFill>
        <p:spPr>
          <a:xfrm>
            <a:off x="8357738" y="2651787"/>
            <a:ext cx="2741362" cy="332725"/>
          </a:xfrm>
          <a:prstGeom prst="rect">
            <a:avLst/>
          </a:prstGeom>
        </p:spPr>
      </p:pic>
      <p:pic>
        <p:nvPicPr>
          <p:cNvPr id="11" name="Picture 10"/>
          <p:cNvPicPr>
            <a:picLocks noChangeAspect="1"/>
          </p:cNvPicPr>
          <p:nvPr/>
        </p:nvPicPr>
        <p:blipFill>
          <a:blip r:embed="rId5"/>
          <a:stretch>
            <a:fillRect/>
          </a:stretch>
        </p:blipFill>
        <p:spPr>
          <a:xfrm>
            <a:off x="8392181" y="2971330"/>
            <a:ext cx="2715365" cy="2962860"/>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1452200808"/>
              </p:ext>
            </p:extLst>
          </p:nvPr>
        </p:nvGraphicFramePr>
        <p:xfrm>
          <a:off x="407989" y="3609499"/>
          <a:ext cx="5107908" cy="1696720"/>
        </p:xfrm>
        <a:graphic>
          <a:graphicData uri="http://schemas.openxmlformats.org/drawingml/2006/table">
            <a:tbl>
              <a:tblPr/>
              <a:tblGrid>
                <a:gridCol w="5107908">
                  <a:extLst>
                    <a:ext uri="{9D8B030D-6E8A-4147-A177-3AD203B41FA5}">
                      <a16:colId xmlns:a16="http://schemas.microsoft.com/office/drawing/2014/main" val="1808830847"/>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sng" strike="noStrike" cap="none" normalizeH="0" baseline="0" dirty="0" smtClean="0">
                          <a:ln>
                            <a:noFill/>
                          </a:ln>
                          <a:solidFill>
                            <a:schemeClr val="tx1"/>
                          </a:solidFill>
                          <a:effectLst/>
                          <a:latin typeface="Arial Unicode MS"/>
                        </a:rPr>
                        <a:t>Orders to CNE TECHNOLOGY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cap="none" normalizeH="0" baseline="0" dirty="0" smtClean="0">
                          <a:ln>
                            <a:noFill/>
                          </a:ln>
                          <a:solidFill>
                            <a:schemeClr val="tx1"/>
                          </a:solidFill>
                          <a:effectLst/>
                          <a:latin typeface="Arial Unicode MS"/>
                        </a:rPr>
                        <a:t>2017: Spare coils PXMQNAJPWC quadrupoles</a:t>
                      </a:r>
                    </a:p>
                    <a:p>
                      <a:r>
                        <a:rPr lang="en-GB" dirty="0" smtClean="0"/>
                        <a:t>2018: Spare </a:t>
                      </a:r>
                      <a:r>
                        <a:rPr lang="en-GB" dirty="0"/>
                        <a:t>solenoid </a:t>
                      </a:r>
                      <a:r>
                        <a:rPr lang="en-GB" dirty="0" smtClean="0"/>
                        <a:t>PXMLNAAIWP</a:t>
                      </a:r>
                    </a:p>
                    <a:p>
                      <a:r>
                        <a:rPr lang="en-US" dirty="0" smtClean="0"/>
                        <a:t>2019: </a:t>
                      </a:r>
                      <a:r>
                        <a:rPr lang="en-GB" sz="1800" b="0" i="0" kern="1200" dirty="0" smtClean="0">
                          <a:solidFill>
                            <a:schemeClr val="tx1"/>
                          </a:solidFill>
                          <a:effectLst/>
                          <a:latin typeface="+mn-lt"/>
                          <a:ea typeface="+mn-ea"/>
                          <a:cs typeface="+mn-cs"/>
                        </a:rPr>
                        <a:t>CR200 magnets</a:t>
                      </a:r>
                    </a:p>
                    <a:p>
                      <a:r>
                        <a:rPr lang="en-US" sz="1800" b="0" i="0" kern="1200" dirty="0" smtClean="0">
                          <a:solidFill>
                            <a:schemeClr val="tx1"/>
                          </a:solidFill>
                          <a:effectLst/>
                          <a:latin typeface="+mn-lt"/>
                          <a:ea typeface="+mn-ea"/>
                          <a:cs typeface="+mn-cs"/>
                        </a:rPr>
                        <a:t>2019: </a:t>
                      </a:r>
                      <a:r>
                        <a:rPr lang="en-GB" sz="1800" b="0" i="0" kern="1200" dirty="0" smtClean="0">
                          <a:solidFill>
                            <a:schemeClr val="tx1"/>
                          </a:solidFill>
                          <a:effectLst/>
                          <a:latin typeface="+mn-lt"/>
                          <a:ea typeface="+mn-ea"/>
                          <a:cs typeface="+mn-cs"/>
                        </a:rPr>
                        <a:t>Yokes for the MDX L corrector magnets</a:t>
                      </a:r>
                      <a:endParaRPr lang="en-GB" dirty="0"/>
                    </a:p>
                  </a:txBody>
                  <a:tcPr marL="12700" marR="12700" marT="12700" marB="12700" anchor="ctr">
                    <a:lnL>
                      <a:noFill/>
                    </a:lnL>
                    <a:lnR>
                      <a:noFill/>
                    </a:lnR>
                    <a:lnT>
                      <a:noFill/>
                    </a:lnT>
                    <a:lnB>
                      <a:noFill/>
                    </a:lnB>
                    <a:solidFill>
                      <a:srgbClr val="FFFFFF"/>
                    </a:solidFill>
                  </a:tcPr>
                </a:tc>
                <a:extLst>
                  <a:ext uri="{0D108BD9-81ED-4DB2-BD59-A6C34878D82A}">
                    <a16:rowId xmlns:a16="http://schemas.microsoft.com/office/drawing/2014/main" val="287656845"/>
                  </a:ext>
                </a:extLst>
              </a:tr>
              <a:tr h="0">
                <a:tc>
                  <a:txBody>
                    <a:bodyPr/>
                    <a:lstStyle/>
                    <a:p>
                      <a:endParaRPr lang="en-GB" dirty="0"/>
                    </a:p>
                  </a:txBody>
                  <a:tcPr marL="12700" marR="12700" marT="12700" marB="12700" anchor="ctr">
                    <a:lnL>
                      <a:noFill/>
                    </a:lnL>
                    <a:lnR>
                      <a:noFill/>
                    </a:lnR>
                    <a:lnT>
                      <a:noFill/>
                    </a:lnT>
                    <a:lnB>
                      <a:noFill/>
                    </a:lnB>
                    <a:solidFill>
                      <a:srgbClr val="FFFFFF"/>
                    </a:solidFill>
                  </a:tcPr>
                </a:tc>
                <a:extLst>
                  <a:ext uri="{0D108BD9-81ED-4DB2-BD59-A6C34878D82A}">
                    <a16:rowId xmlns:a16="http://schemas.microsoft.com/office/drawing/2014/main" val="4022418161"/>
                  </a:ext>
                </a:extLst>
              </a:tr>
            </a:tbl>
          </a:graphicData>
        </a:graphic>
      </p:graphicFrame>
    </p:spTree>
    <p:extLst>
      <p:ext uri="{BB962C8B-B14F-4D97-AF65-F5344CB8AC3E}">
        <p14:creationId xmlns:p14="http://schemas.microsoft.com/office/powerpoint/2010/main" val="1983375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0"/>
          </p:nvPr>
        </p:nvSpPr>
        <p:spPr/>
        <p:txBody>
          <a:bodyPr/>
          <a:lstStyle/>
          <a:p>
            <a:fld id="{84445298-8353-47E5-8960-F72B35DC6806}" type="datetime1">
              <a:rPr lang="en-GB" smtClean="0"/>
              <a:t>13/06/2019</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1"/>
          </p:nvPr>
        </p:nvSpPr>
        <p:spPr/>
        <p:txBody>
          <a:bodyPr/>
          <a:lstStyle/>
          <a:p>
            <a:r>
              <a:rPr lang="en-US" smtClean="0"/>
              <a:t>Anders Unnervik</a:t>
            </a:r>
            <a:endParaRPr lang="en-US" dirty="0"/>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10"/>
            <a:ext cx="12192000" cy="635158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rPr>
              <a:t>Impact of </a:t>
            </a:r>
            <a:br>
              <a:rPr lang="en-US" sz="3600" dirty="0">
                <a:solidFill>
                  <a:schemeClr val="bg1"/>
                </a:solidFill>
              </a:rPr>
            </a:br>
            <a:r>
              <a:rPr lang="en-US" sz="3600" dirty="0">
                <a:solidFill>
                  <a:schemeClr val="bg1"/>
                </a:solidFill>
              </a:rPr>
              <a:t>Doing business with CERN</a:t>
            </a:r>
          </a:p>
        </p:txBody>
      </p:sp>
    </p:spTree>
    <p:extLst>
      <p:ext uri="{BB962C8B-B14F-4D97-AF65-F5344CB8AC3E}">
        <p14:creationId xmlns:p14="http://schemas.microsoft.com/office/powerpoint/2010/main" val="7943555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1376024" cy="933162"/>
          </a:xfrm>
        </p:spPr>
        <p:txBody>
          <a:bodyPr/>
          <a:lstStyle/>
          <a:p>
            <a:r>
              <a:rPr lang="en-US" b="0" dirty="0">
                <a:solidFill>
                  <a:schemeClr val="accent1"/>
                </a:solidFill>
              </a:rPr>
              <a:t>Empirical studies (by the analysis of financial data from 1995 to 2008 from 365 CERN suppliers for the LHC) show that after working with CERN on high-tech contracts, CERN suppliers </a:t>
            </a:r>
            <a:br>
              <a:rPr lang="en-US" b="0" dirty="0">
                <a:solidFill>
                  <a:schemeClr val="accent1"/>
                </a:solidFill>
              </a:rPr>
            </a:br>
            <a:r>
              <a:rPr lang="en-US" b="0" dirty="0">
                <a:solidFill>
                  <a:schemeClr val="accent1"/>
                </a:solidFill>
              </a:rPr>
              <a:t>out-perform their peers by:</a:t>
            </a:r>
          </a:p>
          <a:p>
            <a:endParaRPr lang="en-US" dirty="0"/>
          </a:p>
        </p:txBody>
      </p:sp>
      <p:sp>
        <p:nvSpPr>
          <p:cNvPr id="3" name="Title 2"/>
          <p:cNvSpPr>
            <a:spLocks noGrp="1"/>
          </p:cNvSpPr>
          <p:nvPr>
            <p:ph type="title"/>
          </p:nvPr>
        </p:nvSpPr>
        <p:spPr/>
        <p:txBody>
          <a:bodyPr/>
          <a:lstStyle/>
          <a:p>
            <a:r>
              <a:rPr lang="en-US" dirty="0"/>
              <a:t>The economical impact of CERN Procurement on supplier’s performance (</a:t>
            </a:r>
            <a:r>
              <a:rPr lang="en-US" dirty="0" err="1"/>
              <a:t>Castelnovo</a:t>
            </a:r>
            <a:r>
              <a:rPr lang="en-US" dirty="0"/>
              <a:t> et al, 2018)</a:t>
            </a:r>
          </a:p>
        </p:txBody>
      </p:sp>
      <p:sp>
        <p:nvSpPr>
          <p:cNvPr id="4" name="Date Placeholder 3"/>
          <p:cNvSpPr>
            <a:spLocks noGrp="1"/>
          </p:cNvSpPr>
          <p:nvPr>
            <p:ph type="dt" sz="half" idx="10"/>
          </p:nvPr>
        </p:nvSpPr>
        <p:spPr/>
        <p:txBody>
          <a:bodyPr/>
          <a:lstStyle/>
          <a:p>
            <a:fld id="{BF5E33FC-141F-41CC-B435-662F716CC5BD}" type="datetime1">
              <a:rPr lang="en-GB" smtClean="0"/>
              <a:t>13/06/2019</a:t>
            </a:fld>
            <a:endParaRPr lang="en-US" dirty="0"/>
          </a:p>
        </p:txBody>
      </p:sp>
      <p:sp>
        <p:nvSpPr>
          <p:cNvPr id="5" name="Footer Placeholder 4"/>
          <p:cNvSpPr>
            <a:spLocks noGrp="1"/>
          </p:cNvSpPr>
          <p:nvPr>
            <p:ph type="ftr" sz="quarter" idx="11"/>
          </p:nvPr>
        </p:nvSpPr>
        <p:spPr/>
        <p:txBody>
          <a:bodyPr/>
          <a:lstStyle/>
          <a:p>
            <a:r>
              <a:rPr lang="en-US" smtClean="0"/>
              <a:t>Anders Unnervik</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32</a:t>
            </a:fld>
            <a:endParaRPr lang="en-US" dirty="0"/>
          </a:p>
        </p:txBody>
      </p:sp>
      <p:sp>
        <p:nvSpPr>
          <p:cNvPr id="7" name="Text Placeholder 7"/>
          <p:cNvSpPr txBox="1">
            <a:spLocks/>
          </p:cNvSpPr>
          <p:nvPr/>
        </p:nvSpPr>
        <p:spPr>
          <a:xfrm>
            <a:off x="407988" y="2583536"/>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583536"/>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1098279" y="3193764"/>
            <a:ext cx="3990555" cy="2883687"/>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extLst>
              <p:ext uri="{D42A27DB-BD31-4B8C-83A1-F6EECF244321}">
                <p14:modId xmlns:p14="http://schemas.microsoft.com/office/powerpoint/2010/main" val="1500357984"/>
              </p:ext>
            </p:extLst>
          </p:nvPr>
        </p:nvGraphicFramePr>
        <p:xfrm>
          <a:off x="7679094" y="3430076"/>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9957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EE37D-53D9-4FC2-81B5-D76D2B03B801}" type="datetime1">
              <a:rPr lang="en-GB" smtClean="0"/>
              <a:t>13/06/2019</a:t>
            </a:fld>
            <a:endParaRPr lang="fr-FR"/>
          </a:p>
        </p:txBody>
      </p:sp>
      <p:sp>
        <p:nvSpPr>
          <p:cNvPr id="4" name="Slide Number Placeholder 3"/>
          <p:cNvSpPr>
            <a:spLocks noGrp="1"/>
          </p:cNvSpPr>
          <p:nvPr>
            <p:ph type="sldNum" sz="quarter" idx="12"/>
          </p:nvPr>
        </p:nvSpPr>
        <p:spPr/>
        <p:txBody>
          <a:bodyPr/>
          <a:lstStyle/>
          <a:p>
            <a:fld id="{490AA3F6-1618-3548-975A-DD1A2939A246}" type="slidenum">
              <a:rPr lang="fr-FR" smtClean="0"/>
              <a:t>33</a:t>
            </a:fld>
            <a:endParaRPr lang="fr-FR"/>
          </a:p>
        </p:txBody>
      </p:sp>
      <p:sp>
        <p:nvSpPr>
          <p:cNvPr id="5" name="Title 4"/>
          <p:cNvSpPr>
            <a:spLocks noGrp="1"/>
          </p:cNvSpPr>
          <p:nvPr>
            <p:ph type="title"/>
          </p:nvPr>
        </p:nvSpPr>
        <p:spPr>
          <a:xfrm>
            <a:off x="696000" y="465592"/>
            <a:ext cx="10800000" cy="983796"/>
          </a:xfrm>
        </p:spPr>
        <p:txBody>
          <a:bodyPr>
            <a:normAutofit fontScale="90000"/>
          </a:bodyPr>
          <a:lstStyle/>
          <a:p>
            <a:r>
              <a:rPr lang="en-US" altLang="en-US" sz="4000" dirty="0">
                <a:latin typeface="+mn-lt"/>
                <a:cs typeface="Calibri" panose="020F0502020204030204" pitchFamily="34" charset="0"/>
              </a:rPr>
              <a:t>Doing business with CERN: the facts</a:t>
            </a:r>
            <a:br>
              <a:rPr lang="en-US" altLang="en-US" sz="4000" dirty="0">
                <a:latin typeface="+mn-lt"/>
                <a:cs typeface="Calibri" panose="020F0502020204030204" pitchFamily="34" charset="0"/>
              </a:rPr>
            </a:br>
            <a:r>
              <a:rPr lang="en-US" sz="2000" dirty="0">
                <a:latin typeface="Calibri" panose="020F0502020204030204" pitchFamily="34" charset="0"/>
              </a:rPr>
              <a:t>S</a:t>
            </a:r>
            <a:r>
              <a:rPr lang="en-US" sz="2700" dirty="0">
                <a:latin typeface="Calibri" panose="020F0502020204030204" pitchFamily="34" charset="0"/>
              </a:rPr>
              <a:t>upplier survey (669 suppliers in 33 countries, 2017): </a:t>
            </a:r>
            <a:r>
              <a:rPr lang="en-US" sz="4000" dirty="0">
                <a:latin typeface="Calibri" panose="020F0502020204030204" pitchFamily="34" charset="0"/>
              </a:rPr>
              <a:t/>
            </a:r>
            <a:br>
              <a:rPr lang="en-US" sz="4000" dirty="0">
                <a:latin typeface="Calibri" panose="020F0502020204030204" pitchFamily="34" charset="0"/>
              </a:rPr>
            </a:br>
            <a:endParaRPr lang="en-US" sz="4000" dirty="0">
              <a:latin typeface="+mn-lt"/>
            </a:endParaRPr>
          </a:p>
        </p:txBody>
      </p:sp>
      <p:sp>
        <p:nvSpPr>
          <p:cNvPr id="8" name="ZoneTexte 9"/>
          <p:cNvSpPr txBox="1"/>
          <p:nvPr/>
        </p:nvSpPr>
        <p:spPr>
          <a:xfrm>
            <a:off x="695999" y="1832010"/>
            <a:ext cx="3528000" cy="985836"/>
          </a:xfrm>
          <a:prstGeom prst="rect">
            <a:avLst/>
          </a:prstGeom>
          <a:solidFill>
            <a:schemeClr val="accent5"/>
          </a:solidFill>
        </p:spPr>
        <p:txBody>
          <a:bodyPr wrap="square" rtlCol="0" anchor="ctr" anchorCtr="0">
            <a:noAutofit/>
          </a:bodyPr>
          <a:lstStyle/>
          <a:p>
            <a:pPr algn="ctr">
              <a:spcBef>
                <a:spcPct val="20000"/>
              </a:spcBef>
              <a:defRPr/>
            </a:pPr>
            <a:r>
              <a:rPr lang="en-US" sz="2400" dirty="0">
                <a:solidFill>
                  <a:schemeClr val="bg1"/>
                </a:solidFill>
                <a:latin typeface="Calibri" panose="020F0502020204030204" pitchFamily="34" charset="0"/>
              </a:rPr>
              <a:t>48%</a:t>
            </a:r>
          </a:p>
          <a:p>
            <a:pPr algn="ctr">
              <a:spcBef>
                <a:spcPct val="20000"/>
              </a:spcBef>
              <a:defRPr/>
            </a:pPr>
            <a:r>
              <a:rPr lang="en-US" sz="1600" dirty="0">
                <a:solidFill>
                  <a:schemeClr val="bg1"/>
                </a:solidFill>
                <a:latin typeface="Calibri" panose="020F0502020204030204" pitchFamily="34" charset="0"/>
              </a:rPr>
              <a:t> improved products and services</a:t>
            </a:r>
            <a:endParaRPr lang="en-US" sz="1600" dirty="0">
              <a:solidFill>
                <a:schemeClr val="bg1"/>
              </a:solidFill>
              <a:latin typeface="+mj-lt"/>
            </a:endParaRPr>
          </a:p>
        </p:txBody>
      </p:sp>
      <p:sp>
        <p:nvSpPr>
          <p:cNvPr id="9" name="ZoneTexte 10"/>
          <p:cNvSpPr txBox="1"/>
          <p:nvPr/>
        </p:nvSpPr>
        <p:spPr>
          <a:xfrm>
            <a:off x="4332000" y="1832010"/>
            <a:ext cx="3528000" cy="98583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42% </a:t>
            </a:r>
          </a:p>
          <a:p>
            <a:pPr algn="ctr"/>
            <a:r>
              <a:rPr lang="en-US" sz="1600" dirty="0">
                <a:solidFill>
                  <a:schemeClr val="bg1"/>
                </a:solidFill>
                <a:latin typeface="Calibri" panose="020F0502020204030204" pitchFamily="34" charset="0"/>
              </a:rPr>
              <a:t>developed new products</a:t>
            </a:r>
          </a:p>
        </p:txBody>
      </p:sp>
      <p:sp>
        <p:nvSpPr>
          <p:cNvPr id="10" name="ZoneTexte 11"/>
          <p:cNvSpPr txBox="1"/>
          <p:nvPr/>
        </p:nvSpPr>
        <p:spPr>
          <a:xfrm>
            <a:off x="7973959" y="1832010"/>
            <a:ext cx="3528000" cy="1200329"/>
          </a:xfrm>
          <a:prstGeom prst="rect">
            <a:avLst/>
          </a:prstGeom>
          <a:solidFill>
            <a:schemeClr val="accent5"/>
          </a:solidFill>
        </p:spPr>
        <p:txBody>
          <a:bodyPr wrap="square" lIns="72000" rIns="72000" rtlCol="0">
            <a:spAutoFit/>
          </a:bodyPr>
          <a:lstStyle/>
          <a:p>
            <a:pPr algn="ctr"/>
            <a:r>
              <a:rPr lang="en-US" sz="2400" dirty="0">
                <a:solidFill>
                  <a:schemeClr val="bg1"/>
                </a:solidFill>
                <a:latin typeface="Calibri" panose="020F0502020204030204" pitchFamily="34" charset="0"/>
              </a:rPr>
              <a:t>55% </a:t>
            </a:r>
          </a:p>
          <a:p>
            <a:pPr algn="ctr"/>
            <a:r>
              <a:rPr lang="en-US" sz="1600" dirty="0">
                <a:solidFill>
                  <a:schemeClr val="bg1"/>
                </a:solidFill>
                <a:latin typeface="Calibri" panose="020F0502020204030204" pitchFamily="34" charset="0"/>
              </a:rPr>
              <a:t>improved technical knowledge </a:t>
            </a:r>
          </a:p>
          <a:p>
            <a:pPr algn="ctr"/>
            <a:r>
              <a:rPr lang="en-US" sz="1600" dirty="0">
                <a:solidFill>
                  <a:schemeClr val="bg1"/>
                </a:solidFill>
                <a:latin typeface="Calibri" panose="020F0502020204030204" pitchFamily="34" charset="0"/>
              </a:rPr>
              <a:t>in their field</a:t>
            </a:r>
            <a:endParaRPr lang="en-US" sz="1600" dirty="0">
              <a:solidFill>
                <a:schemeClr val="bg1"/>
              </a:solidFill>
              <a:latin typeface="Arial" charset="0"/>
              <a:ea typeface="Arial" charset="0"/>
              <a:cs typeface="Arial" charset="0"/>
            </a:endParaRPr>
          </a:p>
          <a:p>
            <a:pPr algn="ctr"/>
            <a:endParaRPr lang="en-US" sz="1600" dirty="0">
              <a:solidFill>
                <a:schemeClr val="bg1"/>
              </a:solidFill>
              <a:latin typeface="Arial" charset="0"/>
              <a:ea typeface="Arial" charset="0"/>
              <a:cs typeface="Arial" charset="0"/>
            </a:endParaRPr>
          </a:p>
        </p:txBody>
      </p:sp>
      <p:sp>
        <p:nvSpPr>
          <p:cNvPr id="11" name="ZoneTexte 12"/>
          <p:cNvSpPr txBox="1"/>
          <p:nvPr/>
        </p:nvSpPr>
        <p:spPr>
          <a:xfrm>
            <a:off x="695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18%</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12" name="ZoneTexte 13"/>
          <p:cNvSpPr txBox="1"/>
          <p:nvPr/>
        </p:nvSpPr>
        <p:spPr>
          <a:xfrm>
            <a:off x="4331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62% </a:t>
            </a:r>
          </a:p>
          <a:p>
            <a:pPr algn="ctr"/>
            <a:r>
              <a:rPr lang="en-US" sz="1600" dirty="0">
                <a:solidFill>
                  <a:schemeClr val="bg1"/>
                </a:solidFill>
                <a:latin typeface="Calibri" panose="020F0502020204030204" pitchFamily="34" charset="0"/>
              </a:rPr>
              <a:t>used CERN as a marketing reference</a:t>
            </a:r>
            <a:endParaRPr lang="en-US" sz="1600" dirty="0">
              <a:solidFill>
                <a:schemeClr val="bg1"/>
              </a:solidFill>
              <a:latin typeface="Arial" charset="0"/>
              <a:ea typeface="Arial" charset="0"/>
              <a:cs typeface="Arial" charset="0"/>
            </a:endParaRPr>
          </a:p>
        </p:txBody>
      </p:sp>
      <p:sp>
        <p:nvSpPr>
          <p:cNvPr id="13" name="ZoneTexte 14"/>
          <p:cNvSpPr txBox="1"/>
          <p:nvPr/>
        </p:nvSpPr>
        <p:spPr>
          <a:xfrm>
            <a:off x="7973959" y="5180345"/>
            <a:ext cx="3528000" cy="1077218"/>
          </a:xfrm>
          <a:prstGeom prst="rect">
            <a:avLst/>
          </a:prstGeom>
          <a:solidFill>
            <a:schemeClr val="accent5"/>
          </a:solidFill>
        </p:spPr>
        <p:txBody>
          <a:bodyPr wrap="square" rtlCol="0" anchor="ctr" anchorCtr="0">
            <a:noAutofit/>
          </a:bodyPr>
          <a:lstStyle/>
          <a:p>
            <a:pPr algn="ctr">
              <a:spcBef>
                <a:spcPct val="20000"/>
              </a:spcBef>
              <a:defRPr/>
            </a:pPr>
            <a:r>
              <a:rPr lang="en-US" sz="1600" dirty="0" smtClean="0">
                <a:solidFill>
                  <a:schemeClr val="bg1"/>
                </a:solidFill>
                <a:latin typeface="Calibri" panose="020F0502020204030204" pitchFamily="34" charset="0"/>
              </a:rPr>
              <a:t> </a:t>
            </a:r>
            <a:endParaRPr lang="en-US" sz="1600" dirty="0">
              <a:solidFill>
                <a:schemeClr val="bg1"/>
              </a:solidFill>
              <a:latin typeface="Calibri" panose="020F0502020204030204" pitchFamily="34" charset="0"/>
            </a:endParaRPr>
          </a:p>
          <a:p>
            <a:pPr algn="ctr">
              <a:spcBef>
                <a:spcPct val="20000"/>
              </a:spcBef>
              <a:defRPr/>
            </a:pPr>
            <a:r>
              <a:rPr lang="en-US" sz="1600" dirty="0" smtClean="0">
                <a:solidFill>
                  <a:schemeClr val="bg1"/>
                </a:solidFill>
                <a:latin typeface="Calibri" panose="020F0502020204030204" pitchFamily="34" charset="0"/>
              </a:rPr>
              <a:t>Without </a:t>
            </a:r>
            <a:r>
              <a:rPr lang="en-US" sz="1600" dirty="0">
                <a:solidFill>
                  <a:schemeClr val="bg1"/>
                </a:solidFill>
                <a:latin typeface="Calibri" panose="020F0502020204030204" pitchFamily="34" charset="0"/>
              </a:rPr>
              <a:t>financial loss.</a:t>
            </a: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701960" y="2817846"/>
            <a:ext cx="10799999" cy="2369555"/>
          </a:xfrm>
        </p:spPr>
      </p:pic>
      <p:sp>
        <p:nvSpPr>
          <p:cNvPr id="14" name="Footer Placeholder 4">
            <a:extLst>
              <a:ext uri="{FF2B5EF4-FFF2-40B4-BE49-F238E27FC236}">
                <a16:creationId xmlns:a16="http://schemas.microsoft.com/office/drawing/2014/main" id="{EB930062-FFB8-CE4E-B41B-A1C4E55F8147}"/>
              </a:ext>
            </a:extLst>
          </p:cNvPr>
          <p:cNvSpPr>
            <a:spLocks noGrp="1"/>
          </p:cNvSpPr>
          <p:nvPr>
            <p:ph type="ftr" sz="quarter" idx="11"/>
          </p:nvPr>
        </p:nvSpPr>
        <p:spPr>
          <a:xfrm>
            <a:off x="4259262" y="6356350"/>
            <a:ext cx="6572221" cy="365125"/>
          </a:xfrm>
        </p:spPr>
        <p:txBody>
          <a:bodyPr/>
          <a:lstStyle/>
          <a:p>
            <a:r>
              <a:rPr lang="en-US" smtClean="0"/>
              <a:t>Anders Unnervik</a:t>
            </a:r>
            <a:endParaRPr lang="en-US" dirty="0"/>
          </a:p>
        </p:txBody>
      </p:sp>
    </p:spTree>
    <p:extLst>
      <p:ext uri="{BB962C8B-B14F-4D97-AF65-F5344CB8AC3E}">
        <p14:creationId xmlns:p14="http://schemas.microsoft.com/office/powerpoint/2010/main" val="10941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3" name="Date Placeholder 2"/>
          <p:cNvSpPr>
            <a:spLocks noGrp="1"/>
          </p:cNvSpPr>
          <p:nvPr>
            <p:ph type="dt" sz="half" idx="10"/>
          </p:nvPr>
        </p:nvSpPr>
        <p:spPr/>
        <p:txBody>
          <a:bodyPr/>
          <a:lstStyle/>
          <a:p>
            <a:fld id="{A8DCA65C-221D-4E83-9943-3B7D57A9B182}" type="datetime1">
              <a:rPr lang="en-GB" smtClean="0"/>
              <a:t>13/06/2019</a:t>
            </a:fld>
            <a:endParaRPr lang="en-US" dirty="0"/>
          </a:p>
        </p:txBody>
      </p:sp>
      <p:sp>
        <p:nvSpPr>
          <p:cNvPr id="4" name="Footer Placeholder 3"/>
          <p:cNvSpPr>
            <a:spLocks noGrp="1"/>
          </p:cNvSpPr>
          <p:nvPr>
            <p:ph type="ftr" sz="quarter" idx="11"/>
          </p:nvPr>
        </p:nvSpPr>
        <p:spPr/>
        <p:txBody>
          <a:bodyPr/>
          <a:lstStyle/>
          <a:p>
            <a:r>
              <a:rPr lang="en-US" smtClean="0"/>
              <a:t>Anders Unnervik</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34</a:t>
            </a:fld>
            <a:endParaRPr lang="en-US" dirty="0"/>
          </a:p>
        </p:txBody>
      </p:sp>
      <p:sp>
        <p:nvSpPr>
          <p:cNvPr id="14" name="TextBox 13"/>
          <p:cNvSpPr txBox="1"/>
          <p:nvPr/>
        </p:nvSpPr>
        <p:spPr>
          <a:xfrm>
            <a:off x="407988" y="1592263"/>
            <a:ext cx="7524750" cy="852357"/>
          </a:xfrm>
          <a:prstGeom prst="rect">
            <a:avLst/>
          </a:prstGeom>
          <a:noFill/>
        </p:spPr>
        <p:txBody>
          <a:bodyPr wrap="square" lIns="0" rtlCol="0">
            <a:spAutoFit/>
          </a:bodyPr>
          <a:lstStyle/>
          <a:p>
            <a:r>
              <a:rPr lang="en-US" sz="2400" dirty="0">
                <a:solidFill>
                  <a:schemeClr val="tx2"/>
                </a:solidFill>
                <a:latin typeface="+mj-lt"/>
              </a:rPr>
              <a:t>Using CERN as a marketing reference improve </a:t>
            </a:r>
          </a:p>
          <a:p>
            <a:r>
              <a:rPr lang="en-US" sz="2400" dirty="0">
                <a:solidFill>
                  <a:schemeClr val="tx2"/>
                </a:solidFill>
                <a:latin typeface="+mj-lt"/>
              </a:rPr>
              <a:t>the reputation as suppliers</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spTree>
    <p:extLst>
      <p:ext uri="{BB962C8B-B14F-4D97-AF65-F5344CB8AC3E}">
        <p14:creationId xmlns:p14="http://schemas.microsoft.com/office/powerpoint/2010/main" val="435635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0"/>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498" r="498"/>
          <a:stretch/>
        </p:blipFill>
        <p:spPr>
          <a:xfrm>
            <a:off x="0" y="0"/>
            <a:ext cx="12192000" cy="6351588"/>
          </a:xfrm>
        </p:spPr>
      </p:pic>
      <p:sp>
        <p:nvSpPr>
          <p:cNvPr id="5" name="Date Placeholder 4"/>
          <p:cNvSpPr>
            <a:spLocks noGrp="1"/>
          </p:cNvSpPr>
          <p:nvPr>
            <p:ph type="dt" sz="half" idx="10"/>
          </p:nvPr>
        </p:nvSpPr>
        <p:spPr/>
        <p:txBody>
          <a:bodyPr/>
          <a:lstStyle/>
          <a:p>
            <a:fld id="{71B20DD4-84B6-4B85-9B35-8307FBFBA969}"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35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2892489"/>
            <a:ext cx="3708400" cy="3314635"/>
          </a:xfrm>
        </p:spPr>
        <p:txBody>
          <a:bodyPr/>
          <a:lstStyle/>
          <a:p>
            <a:pPr marL="0" indent="0">
              <a:lnSpc>
                <a:spcPts val="2600"/>
              </a:lnSpc>
              <a:spcBef>
                <a:spcPts val="800"/>
              </a:spcBef>
              <a:spcAft>
                <a:spcPts val="0"/>
              </a:spcAft>
              <a:buNone/>
            </a:pPr>
            <a:r>
              <a:rPr lang="en-US" i="1" dirty="0">
                <a:latin typeface="Arial" panose="020B0604020202020204" pitchFamily="34" charset="0"/>
                <a:cs typeface="Arial" panose="020B0604020202020204" pitchFamily="34" charset="0"/>
              </a:rPr>
              <a:t>“Each CHF invested in </a:t>
            </a:r>
            <a:br>
              <a:rPr lang="en-US" i="1" dirty="0">
                <a:latin typeface="Arial" panose="020B0604020202020204" pitchFamily="34" charset="0"/>
                <a:cs typeface="Arial" panose="020B0604020202020204" pitchFamily="34" charset="0"/>
              </a:rPr>
            </a:br>
            <a:r>
              <a:rPr lang="en-US" i="1" dirty="0">
                <a:latin typeface="Arial" panose="020B0604020202020204" pitchFamily="34" charset="0"/>
                <a:cs typeface="Arial" panose="020B0604020202020204" pitchFamily="34" charset="0"/>
              </a:rPr>
              <a:t>HL-LHC project pays back approximately 1.8 CHF on societal benefits, including scientific, economic and cultural value (development of innovative technologies, industrial spillovers, skills acquired by students, etc.).”</a:t>
            </a:r>
            <a:endParaRPr lang="en-US" altLang="en-US" dirty="0">
              <a:latin typeface="Arial" panose="020B0604020202020204" pitchFamily="34" charset="0"/>
              <a:ea typeface="Calibri" charset="0"/>
              <a:cs typeface="Arial" panose="020B0604020202020204" pitchFamily="34" charset="0"/>
            </a:endParaRPr>
          </a:p>
        </p:txBody>
      </p:sp>
      <p:sp>
        <p:nvSpPr>
          <p:cNvPr id="4" name="Title 3"/>
          <p:cNvSpPr>
            <a:spLocks noGrp="1"/>
          </p:cNvSpPr>
          <p:nvPr>
            <p:ph type="title"/>
          </p:nvPr>
        </p:nvSpPr>
        <p:spPr/>
        <p:txBody>
          <a:bodyPr/>
          <a:lstStyle/>
          <a:p>
            <a:pPr>
              <a:defRPr/>
            </a:pPr>
            <a:r>
              <a:rPr lang="en-US" sz="3200" dirty="0"/>
              <a:t>Social </a:t>
            </a:r>
            <a:br>
              <a:rPr lang="en-US" sz="3200" dirty="0"/>
            </a:br>
            <a:r>
              <a:rPr lang="en-US" sz="3200" dirty="0"/>
              <a:t>Cost-Benefit Analysis (CBA) calculated by the University of Milan</a:t>
            </a:r>
            <a:endParaRPr lang="en-GB" sz="3200" dirty="0"/>
          </a:p>
        </p:txBody>
      </p:sp>
    </p:spTree>
    <p:extLst>
      <p:ext uri="{BB962C8B-B14F-4D97-AF65-F5344CB8AC3E}">
        <p14:creationId xmlns:p14="http://schemas.microsoft.com/office/powerpoint/2010/main" val="18306658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D34F194-2F70-40F3-881F-3F3F35B05C57}" type="datetime1">
              <a:rPr lang="en-GB" smtClean="0"/>
              <a:t>13/06/2019</a:t>
            </a:fld>
            <a:endParaRPr lang="en-US" dirty="0"/>
          </a:p>
        </p:txBody>
      </p:sp>
      <p:sp>
        <p:nvSpPr>
          <p:cNvPr id="5" name="Footer Placeholder 4"/>
          <p:cNvSpPr>
            <a:spLocks noGrp="1"/>
          </p:cNvSpPr>
          <p:nvPr>
            <p:ph type="ftr" sz="quarter" idx="11"/>
          </p:nvPr>
        </p:nvSpPr>
        <p:spPr/>
        <p:txBody>
          <a:bodyPr/>
          <a:lstStyle/>
          <a:p>
            <a:r>
              <a:rPr lang="en-US" smtClean="0"/>
              <a:t>Anders Unnervik</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25066" y="332765"/>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247573" y="772025"/>
            <a:ext cx="6137676" cy="3664131"/>
          </a:xfrm>
          <a:prstGeom prst="rect">
            <a:avLst/>
          </a:prstGeom>
        </p:spPr>
      </p:pic>
    </p:spTree>
    <p:extLst>
      <p:ext uri="{BB962C8B-B14F-4D97-AF65-F5344CB8AC3E}">
        <p14:creationId xmlns:p14="http://schemas.microsoft.com/office/powerpoint/2010/main" val="17311060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8E4AB9B3-C989-2745-840F-E8E118BDE41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1666436" y="1375751"/>
            <a:ext cx="9009802" cy="4693779"/>
          </a:xfrm>
        </p:spPr>
      </p:pic>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0"/>
          </p:nvPr>
        </p:nvSpPr>
        <p:spPr/>
        <p:txBody>
          <a:bodyPr/>
          <a:lstStyle/>
          <a:p>
            <a:fld id="{393C4A7D-C1E2-41DD-A9ED-BF62A757D667}" type="datetime1">
              <a:rPr lang="en-GB" smtClean="0"/>
              <a:t>13/06/2019</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spTree>
    <p:extLst>
      <p:ext uri="{BB962C8B-B14F-4D97-AF65-F5344CB8AC3E}">
        <p14:creationId xmlns:p14="http://schemas.microsoft.com/office/powerpoint/2010/main" val="10042433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0"/>
          </p:nvPr>
        </p:nvSpPr>
        <p:spPr/>
        <p:txBody>
          <a:bodyPr/>
          <a:lstStyle/>
          <a:p>
            <a:fld id="{159E3E76-46FC-417D-8C4A-01205CF855E8}" type="datetime1">
              <a:rPr lang="en-GB" smtClean="0"/>
              <a:t>13/06/2019</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en-GB" altLang="en-US" sz="2400" dirty="0">
                <a:hlinkClick r:id="rId2"/>
              </a:rPr>
              <a:t>https://found.cern.ch/java-ext/found/CFTSearch.do</a:t>
            </a:r>
          </a:p>
        </p:txBody>
      </p:sp>
      <p:pic>
        <p:nvPicPr>
          <p:cNvPr id="11" name="Picture 1">
            <a:extLst>
              <a:ext uri="{FF2B5EF4-FFF2-40B4-BE49-F238E27FC236}">
                <a16:creationId xmlns:a16="http://schemas.microsoft.com/office/drawing/2014/main" id="{D8F3FA04-AC3A-8F4A-B1A6-E27219915B1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66436" y="1375750"/>
            <a:ext cx="9111153" cy="4693779"/>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023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0"/>
          </p:nvPr>
        </p:nvSpPr>
        <p:spPr/>
        <p:txBody>
          <a:bodyPr/>
          <a:lstStyle/>
          <a:p>
            <a:fld id="{469B85FF-3ABF-45BF-8FF3-EF0787BF5210}" type="datetime1">
              <a:rPr lang="en-GB" smtClean="0"/>
              <a:t>13/06/2019</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ea typeface="Calibri" charset="0"/>
                <a:cs typeface="Calibri" charset="0"/>
              </a:rPr>
              <a:t>HL-LHC Shopping list</a:t>
            </a:r>
            <a:r>
              <a:rPr lang="fr-CH" dirty="0">
                <a:solidFill>
                  <a:schemeClr val="tx1"/>
                </a:solidFill>
                <a:cs typeface="Arial" panose="020B0604020202020204" pitchFamily="34" charset="0"/>
              </a:rPr>
              <a:t/>
            </a:r>
            <a:br>
              <a:rPr lang="fr-CH" dirty="0">
                <a:solidFill>
                  <a:schemeClr val="tx1"/>
                </a:solidFill>
                <a:cs typeface="Arial" panose="020B0604020202020204" pitchFamily="34" charset="0"/>
              </a:rPr>
            </a:br>
            <a:r>
              <a:rPr lang="en-GB" altLang="en-US" sz="2300" dirty="0">
                <a:hlinkClick r:id="rId2"/>
              </a:rPr>
              <a:t>http://project-hl-lhc-industry.web.cern.ch/content/main-procurement-needs-hl-lhc</a:t>
            </a:r>
            <a:endParaRPr lang="en-GB" altLang="en-US" sz="2300" dirty="0"/>
          </a:p>
          <a:p>
            <a:endParaRPr lang="en-US" sz="2400" dirty="0">
              <a:solidFill>
                <a:schemeClr val="tx1"/>
              </a:solidFill>
            </a:endParaRPr>
          </a:p>
        </p:txBody>
      </p:sp>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66404" y="1465380"/>
            <a:ext cx="9158991" cy="4735395"/>
          </a:xfrm>
          <a:prstGeom prst="rect">
            <a:avLst/>
          </a:prstGeom>
          <a:ln w="6350">
            <a:solidFill>
              <a:schemeClr val="tx2"/>
            </a:solidFill>
          </a:ln>
        </p:spPr>
      </p:pic>
    </p:spTree>
    <p:extLst>
      <p:ext uri="{BB962C8B-B14F-4D97-AF65-F5344CB8AC3E}">
        <p14:creationId xmlns:p14="http://schemas.microsoft.com/office/powerpoint/2010/main" val="890309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313"/>
            <a:ext cx="12192000" cy="6351588"/>
          </a:xfrm>
        </p:spPr>
      </p:pic>
      <p:sp>
        <p:nvSpPr>
          <p:cNvPr id="5" name="Date Placeholder 4"/>
          <p:cNvSpPr>
            <a:spLocks noGrp="1"/>
          </p:cNvSpPr>
          <p:nvPr>
            <p:ph type="dt" sz="half" idx="10"/>
          </p:nvPr>
        </p:nvSpPr>
        <p:spPr/>
        <p:txBody>
          <a:bodyPr/>
          <a:lstStyle/>
          <a:p>
            <a:fld id="{CD4B36A1-E688-4B64-B869-B87DE47C1F98}"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4</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8313"/>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Civil engineering: </a:t>
            </a:r>
          </a:p>
          <a:p>
            <a:pPr lvl="1">
              <a:lnSpc>
                <a:spcPts val="2600"/>
              </a:lnSpc>
              <a:spcBef>
                <a:spcPts val="800"/>
              </a:spcBef>
              <a:spcAft>
                <a:spcPts val="0"/>
              </a:spcAft>
              <a:buFont typeface="Arial" charset="0"/>
              <a:buChar char="•"/>
            </a:pPr>
            <a:r>
              <a:rPr lang="en-US" altLang="en-US" dirty="0">
                <a:ea typeface="Calibri" charset="0"/>
                <a:cs typeface="Calibri" charset="0"/>
              </a:rPr>
              <a:t>Construction</a:t>
            </a:r>
          </a:p>
          <a:p>
            <a:pPr lvl="1">
              <a:lnSpc>
                <a:spcPts val="2600"/>
              </a:lnSpc>
              <a:spcBef>
                <a:spcPts val="800"/>
              </a:spcBef>
              <a:spcAft>
                <a:spcPts val="0"/>
              </a:spcAft>
              <a:buFont typeface="Arial" charset="0"/>
              <a:buChar char="•"/>
            </a:pPr>
            <a:r>
              <a:rPr lang="en-US" altLang="en-US" dirty="0">
                <a:ea typeface="Calibri" charset="0"/>
                <a:cs typeface="Calibri" charset="0"/>
              </a:rPr>
              <a:t>Renovation of buildings </a:t>
            </a:r>
          </a:p>
          <a:p>
            <a:pPr lvl="1">
              <a:lnSpc>
                <a:spcPts val="2600"/>
              </a:lnSpc>
              <a:spcBef>
                <a:spcPts val="800"/>
              </a:spcBef>
              <a:spcAft>
                <a:spcPts val="0"/>
              </a:spcAft>
              <a:buFont typeface="Arial" charset="0"/>
              <a:buChar char="•"/>
            </a:pPr>
            <a:r>
              <a:rPr lang="en-US" altLang="en-US" dirty="0">
                <a:ea typeface="Calibri" charset="0"/>
                <a:cs typeface="Calibri" charset="0"/>
              </a:rPr>
              <a:t>Metallic structures</a:t>
            </a:r>
          </a:p>
          <a:p>
            <a:pPr lvl="1">
              <a:lnSpc>
                <a:spcPts val="2600"/>
              </a:lnSpc>
              <a:spcBef>
                <a:spcPts val="800"/>
              </a:spcBef>
              <a:spcAft>
                <a:spcPts val="0"/>
              </a:spcAft>
              <a:buFont typeface="Arial" charset="0"/>
              <a:buChar char="•"/>
            </a:pPr>
            <a:r>
              <a:rPr lang="en-US" altLang="en-US" dirty="0">
                <a:ea typeface="Calibri" charset="0"/>
                <a:cs typeface="Calibri" charset="0"/>
              </a:rPr>
              <a:t>Earthworks</a:t>
            </a:r>
          </a:p>
          <a:p>
            <a:pPr lvl="1">
              <a:lnSpc>
                <a:spcPts val="2600"/>
              </a:lnSpc>
              <a:spcBef>
                <a:spcPts val="800"/>
              </a:spcBef>
              <a:spcAft>
                <a:spcPts val="0"/>
              </a:spcAft>
              <a:buFont typeface="Arial" charset="0"/>
              <a:buChar char="•"/>
            </a:pPr>
            <a:r>
              <a:rPr lang="en-US" altLang="en-US" dirty="0">
                <a:ea typeface="Calibri" charset="0"/>
                <a:cs typeface="Calibri" charset="0"/>
              </a:rPr>
              <a:t>Roads</a:t>
            </a:r>
          </a:p>
          <a:p>
            <a:pPr>
              <a:lnSpc>
                <a:spcPts val="2600"/>
              </a:lnSpc>
              <a:spcBef>
                <a:spcPts val="800"/>
              </a:spcBef>
              <a:spcAft>
                <a:spcPts val="0"/>
              </a:spcAft>
              <a:buFont typeface="Arial" charset="0"/>
              <a:buChar char="•"/>
            </a:pPr>
            <a:r>
              <a:rPr lang="en-US" altLang="en-US" dirty="0">
                <a:ea typeface="Calibri" charset="0"/>
                <a:cs typeface="Calibri" charset="0"/>
              </a:rPr>
              <a:t>Cooling and ventilation</a:t>
            </a:r>
            <a:br>
              <a:rPr lang="en-US" altLang="en-US" dirty="0">
                <a:ea typeface="Calibri" charset="0"/>
                <a:cs typeface="Calibri" charset="0"/>
              </a:rPr>
            </a:br>
            <a:r>
              <a:rPr lang="en-US" altLang="en-US" dirty="0">
                <a:ea typeface="Calibri" charset="0"/>
                <a:cs typeface="Calibri" charset="0"/>
              </a:rPr>
              <a:t>equipment</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spTree>
    <p:extLst>
      <p:ext uri="{BB962C8B-B14F-4D97-AF65-F5344CB8AC3E}">
        <p14:creationId xmlns:p14="http://schemas.microsoft.com/office/powerpoint/2010/main" val="20186247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0"/>
          </p:nvPr>
        </p:nvSpPr>
        <p:spPr/>
        <p:txBody>
          <a:bodyPr/>
          <a:lstStyle/>
          <a:p>
            <a:fld id="{A0736DF5-F54F-4733-9D6D-D78978359D9F}" type="datetime1">
              <a:rPr lang="en-GB" smtClean="0"/>
              <a:t>13/06/2019</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1"/>
          </p:nvPr>
        </p:nvSpPr>
        <p:spPr/>
        <p:txBody>
          <a:bodyPr/>
          <a:lstStyle/>
          <a:p>
            <a:r>
              <a:rPr lang="en-US" smtClean="0"/>
              <a:t>Anders Unnervik</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smtClean="0">
                <a:solidFill>
                  <a:schemeClr val="accent1"/>
                </a:solidFill>
              </a:rPr>
              <a:t>Suppliers must register </a:t>
            </a:r>
            <a:r>
              <a:rPr lang="en-US" altLang="en-US" dirty="0">
                <a:solidFill>
                  <a:schemeClr val="accent1"/>
                </a:solidFill>
              </a:rPr>
              <a:t>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Tree>
    <p:extLst>
      <p:ext uri="{BB962C8B-B14F-4D97-AF65-F5344CB8AC3E}">
        <p14:creationId xmlns:p14="http://schemas.microsoft.com/office/powerpoint/2010/main" val="11030168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8681" y="1065143"/>
            <a:ext cx="9432925" cy="4608512"/>
          </a:xfrm>
        </p:spPr>
        <p:txBody>
          <a:bodyPr/>
          <a:lstStyle/>
          <a:p>
            <a:r>
              <a:rPr lang="en-US" sz="2400" dirty="0">
                <a:solidFill>
                  <a:schemeClr val="accent3"/>
                </a:solidFill>
              </a:rPr>
              <a:t>ILO: Industrial Liaison Officer</a:t>
            </a:r>
          </a:p>
          <a:p>
            <a:pPr marL="324000" lvl="2" indent="0" fontAlgn="base">
              <a:buNone/>
            </a:pPr>
            <a:r>
              <a:rPr lang="en-US" dirty="0" smtClean="0"/>
              <a:t>Industrial </a:t>
            </a:r>
            <a:r>
              <a:rPr lang="en-US" dirty="0"/>
              <a:t>Liaison Officers</a:t>
            </a:r>
            <a:r>
              <a:rPr lang="en-US" b="0" dirty="0"/>
              <a:t> (ILO's) are appointed by CERN's Member States to facilitate the flow of communication between CERN and its suppliers. ILO's can provide advice on the opportunities available for doing business with CERN and the support available to firms </a:t>
            </a:r>
          </a:p>
          <a:p>
            <a:pPr marL="324000" lvl="2" indent="0" fontAlgn="base">
              <a:buNone/>
            </a:pPr>
            <a:r>
              <a:rPr lang="en-US" b="0" dirty="0"/>
              <a:t>in their local regions.</a:t>
            </a:r>
            <a:endParaRPr lang="en-US" dirty="0"/>
          </a:p>
        </p:txBody>
      </p:sp>
      <p:sp>
        <p:nvSpPr>
          <p:cNvPr id="3" name="Title 2"/>
          <p:cNvSpPr>
            <a:spLocks noGrp="1"/>
          </p:cNvSpPr>
          <p:nvPr>
            <p:ph type="title"/>
          </p:nvPr>
        </p:nvSpPr>
        <p:spPr/>
        <p:txBody>
          <a:bodyPr/>
          <a:lstStyle/>
          <a:p>
            <a:r>
              <a:rPr lang="en-US" altLang="en-US" dirty="0">
                <a:ea typeface="Calibri" charset="0"/>
                <a:cs typeface="Calibri" charset="0"/>
              </a:rPr>
              <a:t>Contact in your country</a:t>
            </a:r>
            <a:endParaRPr lang="en-US" dirty="0"/>
          </a:p>
        </p:txBody>
      </p:sp>
      <p:sp>
        <p:nvSpPr>
          <p:cNvPr id="4" name="Date Placeholder 3"/>
          <p:cNvSpPr>
            <a:spLocks noGrp="1"/>
          </p:cNvSpPr>
          <p:nvPr>
            <p:ph type="dt" sz="half" idx="10"/>
          </p:nvPr>
        </p:nvSpPr>
        <p:spPr/>
        <p:txBody>
          <a:bodyPr/>
          <a:lstStyle/>
          <a:p>
            <a:fld id="{DBA2CB02-2420-41AB-BFE7-E66AB474691E}" type="datetime1">
              <a:rPr lang="en-GB" smtClean="0"/>
              <a:t>13/06/2019</a:t>
            </a:fld>
            <a:endParaRPr lang="en-US" dirty="0"/>
          </a:p>
        </p:txBody>
      </p:sp>
      <p:sp>
        <p:nvSpPr>
          <p:cNvPr id="5" name="Footer Placeholder 4"/>
          <p:cNvSpPr>
            <a:spLocks noGrp="1"/>
          </p:cNvSpPr>
          <p:nvPr>
            <p:ph type="ftr" sz="quarter" idx="11"/>
          </p:nvPr>
        </p:nvSpPr>
        <p:spPr/>
        <p:txBody>
          <a:bodyPr/>
          <a:lstStyle/>
          <a:p>
            <a:r>
              <a:rPr lang="en-US" smtClean="0"/>
              <a:t>Anders Unnervik</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8" name="Picture 7"/>
          <p:cNvPicPr>
            <a:picLocks noChangeAspect="1"/>
          </p:cNvPicPr>
          <p:nvPr/>
        </p:nvPicPr>
        <p:blipFill>
          <a:blip r:embed="rId3"/>
          <a:stretch>
            <a:fillRect/>
          </a:stretch>
        </p:blipFill>
        <p:spPr>
          <a:xfrm>
            <a:off x="2553743" y="2749966"/>
            <a:ext cx="8631433" cy="3568933"/>
          </a:xfrm>
          <a:prstGeom prst="rect">
            <a:avLst/>
          </a:prstGeom>
        </p:spPr>
      </p:pic>
    </p:spTree>
    <p:extLst>
      <p:ext uri="{BB962C8B-B14F-4D97-AF65-F5344CB8AC3E}">
        <p14:creationId xmlns:p14="http://schemas.microsoft.com/office/powerpoint/2010/main" val="14122064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C2CFFF-A278-42B7-9C42-4FC958F64BB3}" type="datetime1">
              <a:rPr lang="en-GB" smtClean="0"/>
              <a:t>13/06/2019</a:t>
            </a:fld>
            <a:endParaRPr lang="en-US" dirty="0"/>
          </a:p>
        </p:txBody>
      </p:sp>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316"/>
            <a:ext cx="12192000" cy="6351588"/>
          </a:xfrm>
        </p:spPr>
      </p:pic>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831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en-US" dirty="0" err="1"/>
              <a:t>Electical</a:t>
            </a:r>
            <a:r>
              <a:rPr lang="en-US" dirty="0"/>
              <a:t> engineering and magnets </a:t>
            </a:r>
          </a:p>
          <a:p>
            <a:pPr lvl="1"/>
            <a:r>
              <a:rPr lang="fr-CH" altLang="en-US" dirty="0">
                <a:cs typeface="Calibri" panose="020F0502020204030204" pitchFamily="34" charset="0"/>
              </a:rPr>
              <a:t>Transformers</a:t>
            </a:r>
          </a:p>
          <a:p>
            <a:pPr lvl="1"/>
            <a:r>
              <a:rPr lang="fr-CH" altLang="en-US" dirty="0" err="1">
                <a:cs typeface="Calibri" panose="020F0502020204030204" pitchFamily="34" charset="0"/>
              </a:rPr>
              <a:t>Switchboards</a:t>
            </a:r>
            <a:r>
              <a:rPr lang="fr-CH" altLang="en-US" dirty="0">
                <a:cs typeface="Calibri" panose="020F0502020204030204" pitchFamily="34" charset="0"/>
              </a:rPr>
              <a:t> and </a:t>
            </a:r>
            <a:r>
              <a:rPr lang="fr-CH" altLang="en-US" dirty="0" err="1">
                <a:cs typeface="Calibri" panose="020F0502020204030204" pitchFamily="34" charset="0"/>
              </a:rPr>
              <a:t>switchgear</a:t>
            </a:r>
            <a:endParaRPr lang="fr-CH" altLang="en-US" dirty="0">
              <a:cs typeface="Calibri" panose="020F0502020204030204" pitchFamily="34" charset="0"/>
            </a:endParaRPr>
          </a:p>
          <a:p>
            <a:pPr lvl="1"/>
            <a:r>
              <a:rPr lang="fr-CH" altLang="en-US" dirty="0" err="1">
                <a:cs typeface="Calibri" panose="020F0502020204030204" pitchFamily="34" charset="0"/>
              </a:rPr>
              <a:t>Cables</a:t>
            </a:r>
            <a:endParaRPr lang="fr-CH" altLang="en-US" dirty="0">
              <a:cs typeface="Calibri" panose="020F0502020204030204" pitchFamily="34" charset="0"/>
            </a:endParaRPr>
          </a:p>
          <a:p>
            <a:pPr lvl="1"/>
            <a:r>
              <a:rPr lang="fr-CH" altLang="en-US" dirty="0">
                <a:cs typeface="Calibri" panose="020F0502020204030204" pitchFamily="34" charset="0"/>
              </a:rPr>
              <a:t>Automation</a:t>
            </a:r>
          </a:p>
          <a:p>
            <a:pPr lvl="1"/>
            <a:r>
              <a:rPr lang="fr-CH" altLang="en-US" dirty="0">
                <a:cs typeface="Calibri" panose="020F0502020204030204" pitchFamily="34" charset="0"/>
              </a:rPr>
              <a:t>Power supplies</a:t>
            </a:r>
          </a:p>
          <a:p>
            <a:pPr lvl="1"/>
            <a:r>
              <a:rPr lang="fr-CH" altLang="en-US" dirty="0" err="1">
                <a:cs typeface="Calibri" panose="020F0502020204030204" pitchFamily="34" charset="0"/>
              </a:rPr>
              <a:t>Magnets</a:t>
            </a:r>
            <a:endParaRPr lang="fr-CH" altLang="en-US" dirty="0">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a:xfrm>
            <a:off x="8075613" y="373593"/>
            <a:ext cx="3708400" cy="528107"/>
          </a:xfrm>
        </p:spPr>
        <p:txBody>
          <a:bodyPr/>
          <a:lstStyle/>
          <a:p>
            <a:r>
              <a:rPr lang="en-US" sz="3200" dirty="0"/>
              <a:t>What do we buy?</a:t>
            </a:r>
            <a:endParaRPr lang="en-US" sz="3200" dirty="0">
              <a:solidFill>
                <a:schemeClr val="bg2"/>
              </a:solidFill>
              <a:latin typeface="+mn-lt"/>
            </a:endParaRPr>
          </a:p>
        </p:txBody>
      </p:sp>
    </p:spTree>
    <p:extLst>
      <p:ext uri="{BB962C8B-B14F-4D97-AF65-F5344CB8AC3E}">
        <p14:creationId xmlns:p14="http://schemas.microsoft.com/office/powerpoint/2010/main" val="665788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252"/>
            <a:ext cx="12192000" cy="6350851"/>
          </a:xfrm>
          <a:prstGeom prst="rect">
            <a:avLst/>
          </a:prstGeom>
        </p:spPr>
      </p:pic>
      <p:sp>
        <p:nvSpPr>
          <p:cNvPr id="5" name="Date Placeholder 4"/>
          <p:cNvSpPr>
            <a:spLocks noGrp="1"/>
          </p:cNvSpPr>
          <p:nvPr>
            <p:ph type="dt" sz="half" idx="10"/>
          </p:nvPr>
        </p:nvSpPr>
        <p:spPr/>
        <p:txBody>
          <a:bodyPr/>
          <a:lstStyle/>
          <a:p>
            <a:fld id="{B9B2753B-2F29-4EC1-913C-54F24649BA64}"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6</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33252"/>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75613" y="1592263"/>
            <a:ext cx="3708400" cy="429095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Information Technology</a:t>
            </a:r>
          </a:p>
          <a:p>
            <a:pPr lvl="1">
              <a:lnSpc>
                <a:spcPts val="2600"/>
              </a:lnSpc>
              <a:spcBef>
                <a:spcPts val="800"/>
              </a:spcBef>
              <a:spcAft>
                <a:spcPts val="0"/>
              </a:spcAft>
              <a:buFont typeface="Arial" charset="0"/>
              <a:buChar char="•"/>
            </a:pPr>
            <a:r>
              <a:rPr lang="en-US" altLang="en-US" dirty="0">
                <a:ea typeface="Calibri" charset="0"/>
                <a:cs typeface="Calibri" charset="0"/>
              </a:rPr>
              <a:t>Computing systems</a:t>
            </a:r>
          </a:p>
          <a:p>
            <a:pPr lvl="1">
              <a:lnSpc>
                <a:spcPts val="2600"/>
              </a:lnSpc>
              <a:spcBef>
                <a:spcPts val="800"/>
              </a:spcBef>
              <a:spcAft>
                <a:spcPts val="0"/>
              </a:spcAft>
              <a:buFont typeface="Arial" charset="0"/>
              <a:buChar char="•"/>
            </a:pPr>
            <a:r>
              <a:rPr lang="en-US" altLang="en-US" dirty="0">
                <a:ea typeface="Calibri" charset="0"/>
                <a:cs typeface="Calibri" charset="0"/>
              </a:rPr>
              <a:t>Servers</a:t>
            </a:r>
          </a:p>
          <a:p>
            <a:pPr lvl="1">
              <a:lnSpc>
                <a:spcPts val="2600"/>
              </a:lnSpc>
              <a:spcBef>
                <a:spcPts val="800"/>
              </a:spcBef>
              <a:spcAft>
                <a:spcPts val="0"/>
              </a:spcAft>
              <a:buFont typeface="Arial" charset="0"/>
              <a:buChar char="•"/>
            </a:pPr>
            <a:r>
              <a:rPr lang="en-US" altLang="en-US" dirty="0">
                <a:ea typeface="Calibri" charset="0"/>
                <a:cs typeface="Calibri" charset="0"/>
              </a:rPr>
              <a:t>Software</a:t>
            </a:r>
          </a:p>
          <a:p>
            <a:pPr lvl="1">
              <a:lnSpc>
                <a:spcPts val="2600"/>
              </a:lnSpc>
              <a:spcBef>
                <a:spcPts val="800"/>
              </a:spcBef>
              <a:spcAft>
                <a:spcPts val="0"/>
              </a:spcAft>
              <a:buFont typeface="Arial" charset="0"/>
              <a:buChar char="•"/>
            </a:pPr>
            <a:r>
              <a:rPr lang="en-US" altLang="en-US" dirty="0">
                <a:ea typeface="Calibri" charset="0"/>
                <a:cs typeface="Calibri" charset="0"/>
              </a:rPr>
              <a:t>Network equipment</a:t>
            </a:r>
          </a:p>
          <a:p>
            <a:pPr lvl="1">
              <a:lnSpc>
                <a:spcPts val="2600"/>
              </a:lnSpc>
              <a:spcBef>
                <a:spcPts val="800"/>
              </a:spcBef>
              <a:spcAft>
                <a:spcPts val="0"/>
              </a:spcAft>
              <a:buFont typeface="Arial" charset="0"/>
              <a:buChar char="•"/>
            </a:pPr>
            <a:r>
              <a:rPr lang="en-US" altLang="en-US" dirty="0">
                <a:ea typeface="Calibri" charset="0"/>
                <a:cs typeface="Calibri" charset="0"/>
              </a:rPr>
              <a:t>Personal computer equipment</a:t>
            </a:r>
          </a:p>
          <a:p>
            <a:pPr>
              <a:lnSpc>
                <a:spcPts val="2600"/>
              </a:lnSpc>
              <a:spcBef>
                <a:spcPts val="800"/>
              </a:spcBef>
              <a:spcAft>
                <a:spcPts val="0"/>
              </a:spcAft>
              <a:buFont typeface="Arial" charset="0"/>
              <a:buChar char="•"/>
            </a:pPr>
            <a:endParaRPr lang="en-US" altLang="en-US" dirty="0">
              <a:ea typeface="Calibri" charset="0"/>
              <a:cs typeface="Calibri" charset="0"/>
            </a:endParaRPr>
          </a:p>
        </p:txBody>
      </p:sp>
      <p:sp>
        <p:nvSpPr>
          <p:cNvPr id="4" name="Title 3"/>
          <p:cNvSpPr>
            <a:spLocks noGrp="1"/>
          </p:cNvSpPr>
          <p:nvPr>
            <p:ph type="title"/>
          </p:nvPr>
        </p:nvSpPr>
        <p:spPr>
          <a:xfrm>
            <a:off x="8075613" y="373592"/>
            <a:ext cx="3708400" cy="1316311"/>
          </a:xfrm>
        </p:spPr>
        <p:txBody>
          <a:bodyPr/>
          <a:lstStyle/>
          <a:p>
            <a:r>
              <a:rPr lang="fr-CH" altLang="en-US" sz="3200" dirty="0" err="1">
                <a:cs typeface="Calibri" panose="020F0502020204030204" pitchFamily="34" charset="0"/>
              </a:rPr>
              <a:t>What</a:t>
            </a:r>
            <a:r>
              <a:rPr lang="fr-CH" altLang="en-US" sz="3200" dirty="0">
                <a:cs typeface="Calibri" panose="020F0502020204030204" pitchFamily="34" charset="0"/>
              </a:rPr>
              <a:t> do </a:t>
            </a:r>
            <a:r>
              <a:rPr lang="fr-CH" altLang="en-US" sz="3200" dirty="0" err="1">
                <a:cs typeface="Calibri" panose="020F0502020204030204" pitchFamily="34" charset="0"/>
              </a:rPr>
              <a:t>we</a:t>
            </a:r>
            <a:r>
              <a:rPr lang="fr-CH" altLang="en-US" sz="3200" dirty="0">
                <a:cs typeface="Calibri" panose="020F0502020204030204" pitchFamily="34" charset="0"/>
              </a:rPr>
              <a:t> </a:t>
            </a:r>
            <a:r>
              <a:rPr lang="fr-CH" altLang="en-US" sz="3200" dirty="0" err="1">
                <a:cs typeface="Calibri" panose="020F0502020204030204" pitchFamily="34" charset="0"/>
              </a:rPr>
              <a:t>buy</a:t>
            </a:r>
            <a:r>
              <a:rPr lang="fr-CH" altLang="en-US" sz="3200" dirty="0">
                <a:cs typeface="Calibri" panose="020F0502020204030204" pitchFamily="34" charset="0"/>
              </a:rPr>
              <a:t>:</a:t>
            </a:r>
          </a:p>
        </p:txBody>
      </p:sp>
    </p:spTree>
    <p:extLst>
      <p:ext uri="{BB962C8B-B14F-4D97-AF65-F5344CB8AC3E}">
        <p14:creationId xmlns:p14="http://schemas.microsoft.com/office/powerpoint/2010/main" val="2959079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14165"/>
            <a:ext cx="12192000" cy="6341866"/>
          </a:xfrm>
          <a:prstGeom prst="rect">
            <a:avLst/>
          </a:prstGeom>
        </p:spPr>
      </p:pic>
      <p:sp>
        <p:nvSpPr>
          <p:cNvPr id="5" name="Date Placeholder 4"/>
          <p:cNvSpPr>
            <a:spLocks noGrp="1"/>
          </p:cNvSpPr>
          <p:nvPr>
            <p:ph type="dt" sz="half" idx="10"/>
          </p:nvPr>
        </p:nvSpPr>
        <p:spPr/>
        <p:txBody>
          <a:bodyPr/>
          <a:lstStyle/>
          <a:p>
            <a:fld id="{3EE33EE1-7FEE-4C6E-8E71-E13BCFA8E89B}"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315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US" altLang="en-US" dirty="0">
                <a:ea typeface="Calibri" charset="0"/>
                <a:cs typeface="Calibri" charset="0"/>
              </a:rPr>
              <a:t>Machining</a:t>
            </a:r>
          </a:p>
          <a:p>
            <a:pPr lvl="1">
              <a:lnSpc>
                <a:spcPts val="2600"/>
              </a:lnSpc>
              <a:spcBef>
                <a:spcPts val="800"/>
              </a:spcBef>
              <a:spcAft>
                <a:spcPts val="0"/>
              </a:spcAft>
              <a:buFont typeface="Arial" charset="0"/>
              <a:buChar char="•"/>
            </a:pPr>
            <a:r>
              <a:rPr lang="en-US" altLang="en-US" dirty="0">
                <a:ea typeface="Calibri" charset="0"/>
                <a:cs typeface="Calibri" charset="0"/>
              </a:rPr>
              <a:t>Sheet metal work and arc welding</a:t>
            </a:r>
          </a:p>
          <a:p>
            <a:pPr lvl="1">
              <a:lnSpc>
                <a:spcPts val="2600"/>
              </a:lnSpc>
              <a:spcBef>
                <a:spcPts val="800"/>
              </a:spcBef>
              <a:spcAft>
                <a:spcPts val="0"/>
              </a:spcAft>
              <a:buFont typeface="Arial" charset="0"/>
              <a:buChar char="•"/>
            </a:pPr>
            <a:r>
              <a:rPr lang="en-US" altLang="en-US" dirty="0">
                <a:ea typeface="Calibri" charset="0"/>
                <a:cs typeface="Calibri" charset="0"/>
              </a:rPr>
              <a:t>Special fabrication techniques </a:t>
            </a:r>
          </a:p>
          <a:p>
            <a:pPr lvl="1">
              <a:lnSpc>
                <a:spcPts val="2600"/>
              </a:lnSpc>
              <a:spcBef>
                <a:spcPts val="800"/>
              </a:spcBef>
              <a:spcAft>
                <a:spcPts val="0"/>
              </a:spcAft>
              <a:buFont typeface="Arial" charset="0"/>
              <a:buChar char="•"/>
            </a:pPr>
            <a:r>
              <a:rPr lang="en-US" altLang="en-US"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US" altLang="en-US" dirty="0">
                <a:ea typeface="Calibri" charset="0"/>
                <a:cs typeface="Calibri" charset="0"/>
              </a:rPr>
              <a:t>Offsite engineering and testing</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altLang="en-US" sz="3200" dirty="0">
                <a:solidFill>
                  <a:schemeClr val="bg2"/>
                </a:solidFill>
                <a:latin typeface="+mn-lt"/>
              </a:rPr>
              <a:t>What do we buy?</a:t>
            </a:r>
            <a:endParaRPr lang="en-US" sz="3200" dirty="0">
              <a:solidFill>
                <a:schemeClr val="bg2"/>
              </a:solidFill>
              <a:latin typeface="+mn-lt"/>
            </a:endParaRPr>
          </a:p>
        </p:txBody>
      </p:sp>
    </p:spTree>
    <p:extLst>
      <p:ext uri="{BB962C8B-B14F-4D97-AF65-F5344CB8AC3E}">
        <p14:creationId xmlns:p14="http://schemas.microsoft.com/office/powerpoint/2010/main" val="971156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16626"/>
            <a:ext cx="12192000" cy="6351588"/>
          </a:xfrm>
        </p:spPr>
      </p:pic>
      <p:sp>
        <p:nvSpPr>
          <p:cNvPr id="5" name="Date Placeholder 4"/>
          <p:cNvSpPr>
            <a:spLocks noGrp="1"/>
          </p:cNvSpPr>
          <p:nvPr>
            <p:ph type="dt" sz="half" idx="10"/>
          </p:nvPr>
        </p:nvSpPr>
        <p:spPr/>
        <p:txBody>
          <a:bodyPr/>
          <a:lstStyle/>
          <a:p>
            <a:fld id="{C1D28D34-2748-49BD-9736-2AE2833DE3D2}"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662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fr-CH" altLang="en-US" dirty="0">
                <a:latin typeface="+mj-lt"/>
                <a:cs typeface="Calibri" panose="020F0502020204030204" pitchFamily="34" charset="0"/>
              </a:rPr>
              <a:t>Electronics and </a:t>
            </a:r>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a:t>
            </a:r>
          </a:p>
          <a:p>
            <a:pPr lvl="1"/>
            <a:r>
              <a:rPr lang="fr-CH" altLang="en-US" dirty="0" err="1">
                <a:latin typeface="+mj-lt"/>
                <a:cs typeface="Calibri" panose="020F0502020204030204" pitchFamily="34" charset="0"/>
              </a:rPr>
              <a:t>Electronic</a:t>
            </a:r>
            <a:r>
              <a:rPr lang="fr-CH" altLang="en-US" dirty="0">
                <a:latin typeface="+mj-lt"/>
                <a:cs typeface="Calibri" panose="020F0502020204030204" pitchFamily="34" charset="0"/>
              </a:rPr>
              <a:t> components (active, passive)</a:t>
            </a:r>
          </a:p>
          <a:p>
            <a:pPr lvl="1"/>
            <a:r>
              <a:rPr lang="fr-CH" altLang="en-US" dirty="0" err="1">
                <a:latin typeface="+mj-lt"/>
                <a:cs typeface="Calibri" panose="020F0502020204030204" pitchFamily="34" charset="0"/>
              </a:rPr>
              <a:t>PCBs</a:t>
            </a:r>
            <a:r>
              <a:rPr lang="fr-CH" altLang="en-US" dirty="0">
                <a:latin typeface="+mj-lt"/>
                <a:cs typeface="Calibri" panose="020F0502020204030204" pitchFamily="34" charset="0"/>
              </a:rPr>
              <a:t> and </a:t>
            </a:r>
            <a:r>
              <a:rPr lang="fr-CH" altLang="en-US" dirty="0" err="1">
                <a:latin typeface="+mj-lt"/>
                <a:cs typeface="Calibri" panose="020F0502020204030204" pitchFamily="34" charset="0"/>
              </a:rPr>
              <a:t>assembled</a:t>
            </a:r>
            <a:r>
              <a:rPr lang="fr-CH" altLang="en-US" dirty="0">
                <a:latin typeface="+mj-lt"/>
                <a:cs typeface="Calibri" panose="020F0502020204030204" pitchFamily="34" charset="0"/>
              </a:rPr>
              <a:t> </a:t>
            </a:r>
            <a:r>
              <a:rPr lang="fr-CH" altLang="en-US" dirty="0" err="1">
                <a:latin typeface="+mj-lt"/>
                <a:cs typeface="Calibri" panose="020F0502020204030204" pitchFamily="34" charset="0"/>
              </a:rPr>
              <a:t>boards</a:t>
            </a:r>
            <a:endParaRPr lang="fr-CH" altLang="en-US" dirty="0">
              <a:latin typeface="+mj-lt"/>
              <a:cs typeface="Calibri" panose="020F0502020204030204" pitchFamily="34" charset="0"/>
            </a:endParaRPr>
          </a:p>
          <a:p>
            <a:pPr lvl="1"/>
            <a:r>
              <a:rPr lang="fr-CH" altLang="en-US" dirty="0">
                <a:latin typeface="+mj-lt"/>
                <a:cs typeface="Calibri" panose="020F0502020204030204" pitchFamily="34" charset="0"/>
              </a:rPr>
              <a:t>LV and HV power supplies</a:t>
            </a:r>
          </a:p>
          <a:p>
            <a:pPr lvl="1"/>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a:t>
            </a:r>
            <a:r>
              <a:rPr lang="fr-CH" altLang="en-US" dirty="0" err="1" smtClean="0">
                <a:latin typeface="+mj-lt"/>
                <a:cs typeface="Calibri" panose="020F0502020204030204" pitchFamily="34" charset="0"/>
              </a:rPr>
              <a:t>equipment</a:t>
            </a:r>
            <a:endParaRPr lang="fr-CH" altLang="en-US" dirty="0">
              <a:latin typeface="+mj-lt"/>
              <a:cs typeface="Calibri" panose="020F0502020204030204" pitchFamily="34" charset="0"/>
            </a:endParaRPr>
          </a:p>
          <a:p>
            <a:pPr lvl="1"/>
            <a:r>
              <a:rPr lang="fr-CH" altLang="en-US" dirty="0" err="1">
                <a:latin typeface="+mj-lt"/>
                <a:cs typeface="Calibri" panose="020F0502020204030204" pitchFamily="34" charset="0"/>
              </a:rPr>
              <a:t>Amplifiers</a:t>
            </a:r>
            <a:endParaRPr lang="fr-CH" altLang="en-US" dirty="0">
              <a:latin typeface="+mj-lt"/>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solidFill>
                  <a:schemeClr val="bg2"/>
                </a:solidFill>
                <a:latin typeface="+mn-lt"/>
              </a:rPr>
              <a:t>What do we buy?</a:t>
            </a:r>
          </a:p>
        </p:txBody>
      </p:sp>
    </p:spTree>
    <p:extLst>
      <p:ext uri="{BB962C8B-B14F-4D97-AF65-F5344CB8AC3E}">
        <p14:creationId xmlns:p14="http://schemas.microsoft.com/office/powerpoint/2010/main" val="3641108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9A0CA9-5136-1941-B63B-A575C2952C5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280"/>
          <a:stretch/>
        </p:blipFill>
        <p:spPr>
          <a:xfrm>
            <a:off x="0" y="-65"/>
            <a:ext cx="12348094" cy="6345351"/>
          </a:xfrm>
          <a:prstGeom prst="rect">
            <a:avLst/>
          </a:prstGeom>
        </p:spPr>
      </p:pic>
      <p:sp>
        <p:nvSpPr>
          <p:cNvPr id="5" name="Date Placeholder 4"/>
          <p:cNvSpPr>
            <a:spLocks noGrp="1"/>
          </p:cNvSpPr>
          <p:nvPr>
            <p:ph type="dt" sz="half" idx="10"/>
          </p:nvPr>
        </p:nvSpPr>
        <p:spPr/>
        <p:txBody>
          <a:bodyPr/>
          <a:lstStyle/>
          <a:p>
            <a:fld id="{370D01E4-E98D-47E1-A17E-0E543A009251}" type="datetime1">
              <a:rPr lang="en-GB" smtClean="0"/>
              <a:t>13/06/2019</a:t>
            </a:fld>
            <a:endParaRPr lang="en-US" dirty="0"/>
          </a:p>
        </p:txBody>
      </p:sp>
      <p:sp>
        <p:nvSpPr>
          <p:cNvPr id="6" name="Footer Placeholder 5"/>
          <p:cNvSpPr>
            <a:spLocks noGrp="1"/>
          </p:cNvSpPr>
          <p:nvPr>
            <p:ph type="ftr" sz="quarter" idx="11"/>
          </p:nvPr>
        </p:nvSpPr>
        <p:spPr/>
        <p:txBody>
          <a:bodyPr/>
          <a:lstStyle/>
          <a:p>
            <a:r>
              <a:rPr lang="en-US" smtClean="0"/>
              <a:t>Anders Unnervik</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1598613"/>
            <a:ext cx="3708400" cy="460851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As well as: </a:t>
            </a:r>
          </a:p>
          <a:p>
            <a:pPr lvl="1">
              <a:lnSpc>
                <a:spcPts val="2600"/>
              </a:lnSpc>
              <a:spcBef>
                <a:spcPts val="800"/>
              </a:spcBef>
              <a:spcAft>
                <a:spcPts val="0"/>
              </a:spcAft>
              <a:buFont typeface="Arial" charset="0"/>
              <a:buChar char="•"/>
            </a:pPr>
            <a:r>
              <a:rPr lang="en-US" altLang="en-US" dirty="0">
                <a:ea typeface="Calibri" charset="0"/>
                <a:cs typeface="Calibri" charset="0"/>
              </a:rPr>
              <a:t>Cryogenic and vacuum equipment</a:t>
            </a:r>
          </a:p>
          <a:p>
            <a:pPr lvl="1">
              <a:lnSpc>
                <a:spcPts val="2600"/>
              </a:lnSpc>
              <a:spcBef>
                <a:spcPts val="800"/>
              </a:spcBef>
              <a:spcAft>
                <a:spcPts val="0"/>
              </a:spcAft>
              <a:buFont typeface="Arial" charset="0"/>
              <a:buChar char="•"/>
            </a:pPr>
            <a:r>
              <a:rPr lang="en-US" altLang="en-US" dirty="0">
                <a:ea typeface="Calibri" charset="0"/>
                <a:cs typeface="Calibri" charset="0"/>
              </a:rPr>
              <a:t>Optics and photonics</a:t>
            </a:r>
          </a:p>
          <a:p>
            <a:pPr lvl="1">
              <a:lnSpc>
                <a:spcPts val="2600"/>
              </a:lnSpc>
              <a:spcBef>
                <a:spcPts val="800"/>
              </a:spcBef>
              <a:spcAft>
                <a:spcPts val="0"/>
              </a:spcAft>
              <a:buFont typeface="Arial" charset="0"/>
              <a:buChar char="•"/>
            </a:pPr>
            <a:r>
              <a:rPr lang="en-US" altLang="en-US" dirty="0">
                <a:ea typeface="Calibri" charset="0"/>
                <a:cs typeface="Calibri" charset="0"/>
              </a:rPr>
              <a:t>Particle and photon detectors</a:t>
            </a:r>
          </a:p>
          <a:p>
            <a:pPr lvl="1">
              <a:lnSpc>
                <a:spcPts val="2600"/>
              </a:lnSpc>
              <a:spcBef>
                <a:spcPts val="800"/>
              </a:spcBef>
              <a:spcAft>
                <a:spcPts val="0"/>
              </a:spcAft>
              <a:buFont typeface="Arial" charset="0"/>
              <a:buChar char="•"/>
            </a:pPr>
            <a:r>
              <a:rPr lang="en-US" altLang="en-US" dirty="0">
                <a:ea typeface="Calibri" charset="0"/>
                <a:cs typeface="Calibri" charset="0"/>
              </a:rPr>
              <a:t>Health and safety equipment, </a:t>
            </a:r>
          </a:p>
          <a:p>
            <a:pPr lvl="1">
              <a:lnSpc>
                <a:spcPts val="2600"/>
              </a:lnSpc>
              <a:spcBef>
                <a:spcPts val="800"/>
              </a:spcBef>
              <a:spcAft>
                <a:spcPts val="0"/>
              </a:spcAft>
              <a:buFont typeface="Arial" charset="0"/>
              <a:buChar char="•"/>
            </a:pPr>
            <a:r>
              <a:rPr lang="en-US" altLang="en-US" dirty="0">
                <a:ea typeface="Calibri" charset="0"/>
                <a:cs typeface="Calibri" charset="0"/>
              </a:rPr>
              <a:t>Transport and handling equipment</a:t>
            </a:r>
          </a:p>
          <a:p>
            <a:pPr lvl="1">
              <a:lnSpc>
                <a:spcPts val="2600"/>
              </a:lnSpc>
              <a:spcBef>
                <a:spcPts val="800"/>
              </a:spcBef>
              <a:spcAft>
                <a:spcPts val="0"/>
              </a:spcAft>
              <a:buFont typeface="Arial" charset="0"/>
              <a:buChar char="•"/>
            </a:pPr>
            <a:r>
              <a:rPr lang="en-US" altLang="en-US" dirty="0">
                <a:ea typeface="Calibri" charset="0"/>
                <a:cs typeface="Calibri" charset="0"/>
              </a:rPr>
              <a:t>Office supply, furniture</a:t>
            </a:r>
          </a:p>
          <a:p>
            <a:pPr lvl="1">
              <a:lnSpc>
                <a:spcPts val="2600"/>
              </a:lnSpc>
              <a:spcBef>
                <a:spcPts val="800"/>
              </a:spcBef>
              <a:spcAft>
                <a:spcPts val="0"/>
              </a:spcAft>
              <a:buFont typeface="Arial" charset="0"/>
              <a:buChar char="•"/>
            </a:pPr>
            <a:r>
              <a:rPr lang="en-US" altLang="en-US" dirty="0">
                <a:ea typeface="Calibri" charset="0"/>
                <a:cs typeface="Calibri" charset="0"/>
              </a:rPr>
              <a:t>Industrial services on the CERN site</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altLang="en-US" sz="3200" dirty="0">
                <a:solidFill>
                  <a:schemeClr val="bg2"/>
                </a:solidFill>
                <a:latin typeface="+mn-lt"/>
              </a:rPr>
              <a:t>What do we buy?</a:t>
            </a:r>
            <a:endParaRPr lang="en-US" sz="3200" dirty="0">
              <a:solidFill>
                <a:schemeClr val="bg2"/>
              </a:solidFill>
              <a:latin typeface="+mn-lt"/>
            </a:endParaRPr>
          </a:p>
        </p:txBody>
      </p:sp>
    </p:spTree>
    <p:extLst>
      <p:ext uri="{BB962C8B-B14F-4D97-AF65-F5344CB8AC3E}">
        <p14:creationId xmlns:p14="http://schemas.microsoft.com/office/powerpoint/2010/main" val="1761784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6693</TotalTime>
  <Words>1539</Words>
  <Application>Microsoft Office PowerPoint</Application>
  <PresentationFormat>Widescreen</PresentationFormat>
  <Paragraphs>381</Paragraphs>
  <Slides>42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Arial Unicode MS</vt:lpstr>
      <vt:lpstr>Bebas Neue</vt:lpstr>
      <vt:lpstr>Calibri</vt:lpstr>
      <vt:lpstr>Source Sans Pro</vt:lpstr>
      <vt:lpstr>Times New Roman</vt:lpstr>
      <vt:lpstr>Office Theme</vt:lpstr>
      <vt:lpstr>Doing Business with CERN Cyprus@CERN</vt:lpstr>
      <vt:lpstr>AGENDA</vt:lpstr>
      <vt:lpstr>PowerPoint Presentation</vt:lpstr>
      <vt:lpstr>What do we buy?</vt:lpstr>
      <vt:lpstr>What do we buy?</vt:lpstr>
      <vt:lpstr>What do we buy:</vt:lpstr>
      <vt:lpstr>What do we buy?</vt:lpstr>
      <vt:lpstr>What do we buy?</vt:lpstr>
      <vt:lpstr>What do we buy?</vt:lpstr>
      <vt:lpstr>Yearly Budget (contributions 2019)</vt:lpstr>
      <vt:lpstr>Procurement Expenditure</vt:lpstr>
      <vt:lpstr>Supplies (307MCHF spent in 2018 – CERN budget only)    </vt:lpstr>
      <vt:lpstr>We also buy for the LHC experiments</vt:lpstr>
      <vt:lpstr>Current project - upgrade of the LHC to High Luminosity </vt:lpstr>
      <vt:lpstr>Two projects for the future of particle physics</vt:lpstr>
      <vt:lpstr>PowerPoint Presentation</vt:lpstr>
      <vt:lpstr>The Procurement Service</vt:lpstr>
      <vt:lpstr>Principles of the Procurement Rules (1/4) </vt:lpstr>
      <vt:lpstr>Principles of the Procurement Rules (2/4) </vt:lpstr>
      <vt:lpstr>Principles of the Procurement Rules (3/4) </vt:lpstr>
      <vt:lpstr>Principles of the Procurement Rules (4/4) </vt:lpstr>
      <vt:lpstr>How do we buy? </vt:lpstr>
      <vt:lpstr>Enquiries between 10’000 and 200’000 CHF </vt:lpstr>
      <vt:lpstr>Enquiries exceeding 200’000 CHF (1/2)</vt:lpstr>
      <vt:lpstr>Enquiries exceeding 200’000 CHF (2/2)</vt:lpstr>
      <vt:lpstr>Country of origin</vt:lpstr>
      <vt:lpstr>Alignment rule</vt:lpstr>
      <vt:lpstr>Poorly balanced Member States (Supplies) (1st March 2019 – 29 February 2020, based on the previous 4 calendar years): </vt:lpstr>
      <vt:lpstr>Industrial Return to Cyprus (supplies) Target = 1.0</vt:lpstr>
      <vt:lpstr>Industrial Return (Cypriot suppliers 2019)</vt:lpstr>
      <vt:lpstr>PowerPoint Presentation</vt:lpstr>
      <vt:lpstr>The economical impact of CERN Procurement on supplier’s performance (Castelnovo et al, 2018)</vt:lpstr>
      <vt:lpstr>Doing business with CERN: the facts Supplier survey (669 suppliers in 33 countries, 2017):  </vt:lpstr>
      <vt:lpstr>Doing business with CERN: the facts</vt:lpstr>
      <vt:lpstr>Social  Cost-Benefit Analysis (CBA) calculated by the University of Milan</vt:lpstr>
      <vt:lpstr>PowerPoint Presentation</vt:lpstr>
      <vt:lpstr>PowerPoint Presentation</vt:lpstr>
      <vt:lpstr>PowerPoint Presentation</vt:lpstr>
      <vt:lpstr>PowerPoint Presentation</vt:lpstr>
      <vt:lpstr>PowerPoint Presentation</vt:lpstr>
      <vt:lpstr>Contact in your country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Anders Unnervik</cp:lastModifiedBy>
  <cp:revision>247</cp:revision>
  <cp:lastPrinted>2019-04-30T10:39:04Z</cp:lastPrinted>
  <dcterms:created xsi:type="dcterms:W3CDTF">2019-03-14T08:20:25Z</dcterms:created>
  <dcterms:modified xsi:type="dcterms:W3CDTF">2019-06-13T06:11:11Z</dcterms:modified>
</cp:coreProperties>
</file>