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50" r:id="rId4"/>
    <p:sldMasterId id="2147483762" r:id="rId5"/>
  </p:sldMasterIdLst>
  <p:notesMasterIdLst>
    <p:notesMasterId r:id="rId10"/>
  </p:notesMasterIdLst>
  <p:handoutMasterIdLst>
    <p:handoutMasterId r:id="rId11"/>
  </p:handoutMasterIdLst>
  <p:sldIdLst>
    <p:sldId id="447" r:id="rId6"/>
    <p:sldId id="442" r:id="rId7"/>
    <p:sldId id="448" r:id="rId8"/>
    <p:sldId id="449" r:id="rId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DA9"/>
    <a:srgbClr val="00FF00"/>
    <a:srgbClr val="011B35"/>
    <a:srgbClr val="012545"/>
    <a:srgbClr val="EFC951"/>
    <a:srgbClr val="FFC8B4"/>
    <a:srgbClr val="1A72C0"/>
    <a:srgbClr val="235D81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1"/>
    <p:restoredTop sz="94712"/>
  </p:normalViewPr>
  <p:slideViewPr>
    <p:cSldViewPr>
      <p:cViewPr varScale="1">
        <p:scale>
          <a:sx n="102" d="100"/>
          <a:sy n="102" d="100"/>
        </p:scale>
        <p:origin x="74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6/13/19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45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60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76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55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49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1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9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20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80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0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Procedure for the Granting of Membership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6586" y="4077072"/>
            <a:ext cx="8239125" cy="1752600"/>
          </a:xfrm>
        </p:spPr>
        <p:txBody>
          <a:bodyPr/>
          <a:lstStyle/>
          <a:p>
            <a:pPr eaLnBrk="1" hangingPunct="1"/>
            <a:r>
              <a:rPr lang="en-US" sz="2400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Emmanuel Tsesmelis</a:t>
            </a:r>
          </a:p>
          <a:p>
            <a:pPr eaLnBrk="1" hangingPunct="1"/>
            <a:r>
              <a:rPr lang="en-US" sz="2400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Head of Associate and Non-Member State Relations, CERN</a:t>
            </a:r>
          </a:p>
          <a:p>
            <a:pPr eaLnBrk="1" hangingPunct="1"/>
            <a:r>
              <a:rPr lang="de-CH" sz="2400" i="1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Joint </a:t>
            </a:r>
            <a:r>
              <a:rPr lang="de-CH" sz="2400" i="1" dirty="0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CERN-</a:t>
            </a:r>
            <a:r>
              <a:rPr lang="de-CH" sz="2400" i="1" dirty="0" err="1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Cyprus</a:t>
            </a:r>
            <a:r>
              <a:rPr lang="de-CH" sz="2400" i="1" dirty="0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 Liaison </a:t>
            </a:r>
            <a:r>
              <a:rPr lang="de-CH" sz="2400" i="1" dirty="0" err="1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Committee</a:t>
            </a:r>
            <a:endParaRPr lang="de-CH" sz="2400" dirty="0">
              <a:solidFill>
                <a:schemeClr val="accent1"/>
              </a:solidFill>
              <a:latin typeface="Book Antiqua" charset="0"/>
              <a:ea typeface="MS PGothic" charset="0"/>
            </a:endParaRPr>
          </a:p>
          <a:p>
            <a:pPr eaLnBrk="1" hangingPunct="1"/>
            <a:r>
              <a:rPr lang="en-US" sz="2400" dirty="0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14 June </a:t>
            </a:r>
            <a:r>
              <a:rPr lang="en-US" sz="2400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6616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291264" cy="76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Introduction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3" y="1295400"/>
            <a:ext cx="7907659" cy="4800600"/>
          </a:xfrm>
        </p:spPr>
        <p:txBody>
          <a:bodyPr/>
          <a:lstStyle/>
          <a:p>
            <a:r>
              <a:rPr lang="en-US" sz="3200" dirty="0">
                <a:solidFill>
                  <a:schemeClr val="accent1"/>
                </a:solidFill>
              </a:rPr>
              <a:t>Since 1 April 2016, the Republic of Cyprus is an Associate Member in the pre-stage to Membership of </a:t>
            </a:r>
            <a:r>
              <a:rPr lang="en-US" sz="3200" dirty="0" smtClean="0">
                <a:solidFill>
                  <a:schemeClr val="accent1"/>
                </a:solidFill>
              </a:rPr>
              <a:t>CERN.</a:t>
            </a:r>
          </a:p>
          <a:p>
            <a:pPr lvl="1"/>
            <a:r>
              <a:rPr lang="en-US" sz="3200" dirty="0" smtClean="0">
                <a:solidFill>
                  <a:schemeClr val="accent1"/>
                </a:solidFill>
              </a:rPr>
              <a:t>Obligatory step towards accession to full Membership. </a:t>
            </a:r>
          </a:p>
          <a:p>
            <a:pPr lvl="1"/>
            <a:r>
              <a:rPr lang="en-US" sz="3200" dirty="0" smtClean="0">
                <a:solidFill>
                  <a:schemeClr val="accent1"/>
                </a:solidFill>
              </a:rPr>
              <a:t>For </a:t>
            </a:r>
            <a:r>
              <a:rPr lang="en-US" sz="3200" dirty="0">
                <a:solidFill>
                  <a:schemeClr val="accent1"/>
                </a:solidFill>
              </a:rPr>
              <a:t>a minimum period of 24 </a:t>
            </a:r>
            <a:r>
              <a:rPr lang="en-US" sz="3200" dirty="0" smtClean="0">
                <a:solidFill>
                  <a:schemeClr val="accent1"/>
                </a:solidFill>
              </a:rPr>
              <a:t>months and should not exceed a maximum period of 5 years. </a:t>
            </a:r>
          </a:p>
        </p:txBody>
      </p:sp>
    </p:spTree>
    <p:extLst>
      <p:ext uri="{BB962C8B-B14F-4D97-AF65-F5344CB8AC3E}">
        <p14:creationId xmlns:p14="http://schemas.microsoft.com/office/powerpoint/2010/main" val="70981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Next Procedural Steps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accent1"/>
                </a:solidFill>
              </a:rPr>
              <a:t>Cyprus has to confirm that it can meet the financial obligations corresponding to Membership.</a:t>
            </a:r>
          </a:p>
          <a:p>
            <a:pPr lvl="1"/>
            <a:r>
              <a:rPr lang="en-US" sz="2000" dirty="0" smtClean="0">
                <a:solidFill>
                  <a:schemeClr val="accent1"/>
                </a:solidFill>
              </a:rPr>
              <a:t>Annual contribution based on State’s NNI.</a:t>
            </a:r>
          </a:p>
          <a:p>
            <a:pPr lvl="1"/>
            <a:r>
              <a:rPr lang="en-US" sz="2000" dirty="0" smtClean="0">
                <a:solidFill>
                  <a:schemeClr val="accent1"/>
                </a:solidFill>
              </a:rPr>
              <a:t>Payment of one-off special contribution towards capital expenditure of the Organization.</a:t>
            </a:r>
          </a:p>
          <a:p>
            <a:pPr lvl="2"/>
            <a:r>
              <a:rPr lang="en-US" dirty="0" smtClean="0">
                <a:solidFill>
                  <a:schemeClr val="accent1"/>
                </a:solidFill>
              </a:rPr>
              <a:t>Set to 1.25 times the State’s theoretical annual Member State contribution (20% of which could be in kind).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Council will establish fact-finding Task Force</a:t>
            </a:r>
          </a:p>
          <a:p>
            <a:pPr lvl="1"/>
            <a:r>
              <a:rPr lang="en-US" sz="2000" dirty="0" smtClean="0">
                <a:solidFill>
                  <a:schemeClr val="accent1"/>
                </a:solidFill>
              </a:rPr>
              <a:t>Verify whether Cyprus has fulfilled all its obligations as an Associate Member State in the pre-stage to Membership &amp; fulfils Membership criteria.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Upon completion of these steps, Council may decide, by unanimous vote of all the Member States, to admit Cyprus as a Member State.</a:t>
            </a:r>
          </a:p>
        </p:txBody>
      </p:sp>
    </p:spTree>
    <p:extLst>
      <p:ext uri="{BB962C8B-B14F-4D97-AF65-F5344CB8AC3E}">
        <p14:creationId xmlns:p14="http://schemas.microsoft.com/office/powerpoint/2010/main" val="102029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Next Procedural Steps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434" y="1124744"/>
            <a:ext cx="7773987" cy="5472608"/>
          </a:xfrm>
        </p:spPr>
        <p:txBody>
          <a:bodyPr/>
          <a:lstStyle/>
          <a:p>
            <a:r>
              <a:rPr lang="en-US" sz="2200" dirty="0" smtClean="0">
                <a:solidFill>
                  <a:schemeClr val="accent1"/>
                </a:solidFill>
              </a:rPr>
              <a:t>Membership shall commence immediately after the State’s internal approval procedures for accession have been concluded without reservation.</a:t>
            </a:r>
          </a:p>
          <a:p>
            <a:pPr lvl="1"/>
            <a:r>
              <a:rPr lang="en-US" sz="2200" dirty="0" smtClean="0">
                <a:solidFill>
                  <a:schemeClr val="accent1"/>
                </a:solidFill>
              </a:rPr>
              <a:t>Includes ratification of basic documents of the Organization (Convention and Financial Protocol).</a:t>
            </a:r>
          </a:p>
          <a:p>
            <a:pPr lvl="1"/>
            <a:r>
              <a:rPr lang="en-US" sz="2200" dirty="0" smtClean="0">
                <a:solidFill>
                  <a:schemeClr val="accent1"/>
                </a:solidFill>
              </a:rPr>
              <a:t>And in accordance with Article IX of the Convention, the Protocol on the Privileges and Immunities of CERN.</a:t>
            </a:r>
          </a:p>
          <a:p>
            <a:pPr lvl="0"/>
            <a:r>
              <a:rPr lang="en-GB" sz="2200" dirty="0" smtClean="0">
                <a:solidFill>
                  <a:schemeClr val="accent1"/>
                </a:solidFill>
              </a:rPr>
              <a:t>Deposit </a:t>
            </a:r>
            <a:r>
              <a:rPr lang="en-GB" sz="2200" dirty="0">
                <a:solidFill>
                  <a:schemeClr val="accent1"/>
                </a:solidFill>
              </a:rPr>
              <a:t>by </a:t>
            </a:r>
            <a:r>
              <a:rPr lang="en-GB" sz="2200" dirty="0" smtClean="0">
                <a:solidFill>
                  <a:schemeClr val="accent1"/>
                </a:solidFill>
              </a:rPr>
              <a:t>Cyprus </a:t>
            </a:r>
            <a:r>
              <a:rPr lang="en-GB" sz="2200" dirty="0">
                <a:solidFill>
                  <a:schemeClr val="accent1"/>
                </a:solidFill>
              </a:rPr>
              <a:t>with the Director-General of UNESCO of its instruments of accession to the aforementioned treaties</a:t>
            </a:r>
            <a:r>
              <a:rPr lang="en-GB" sz="2200" dirty="0" smtClean="0">
                <a:solidFill>
                  <a:schemeClr val="accent1"/>
                </a:solidFill>
              </a:rPr>
              <a:t>.</a:t>
            </a:r>
            <a:endParaRPr lang="en-GB" sz="2200" dirty="0">
              <a:solidFill>
                <a:schemeClr val="accent1"/>
              </a:solidFill>
            </a:endParaRPr>
          </a:p>
          <a:p>
            <a:r>
              <a:rPr lang="en-GB" sz="2200" dirty="0">
                <a:solidFill>
                  <a:schemeClr val="accent1"/>
                </a:solidFill>
              </a:rPr>
              <a:t>Membership will become effective upon the entry into force in respect of </a:t>
            </a:r>
            <a:r>
              <a:rPr lang="en-GB" sz="2200" dirty="0" smtClean="0">
                <a:solidFill>
                  <a:schemeClr val="accent1"/>
                </a:solidFill>
              </a:rPr>
              <a:t>Cyprus of </a:t>
            </a:r>
            <a:r>
              <a:rPr lang="en-GB" sz="2200" dirty="0">
                <a:solidFill>
                  <a:schemeClr val="accent1"/>
                </a:solidFill>
              </a:rPr>
              <a:t>both the CERN Convention and the Protocol on the </a:t>
            </a:r>
            <a:r>
              <a:rPr lang="en-GB" sz="2200" dirty="0" smtClean="0">
                <a:solidFill>
                  <a:schemeClr val="accent1"/>
                </a:solidFill>
              </a:rPr>
              <a:t>Privileges </a:t>
            </a:r>
            <a:r>
              <a:rPr lang="en-GB" sz="2200" dirty="0">
                <a:solidFill>
                  <a:schemeClr val="accent1"/>
                </a:solidFill>
              </a:rPr>
              <a:t>and </a:t>
            </a:r>
            <a:r>
              <a:rPr lang="en-GB" sz="2200" dirty="0" smtClean="0">
                <a:solidFill>
                  <a:schemeClr val="accent1"/>
                </a:solidFill>
              </a:rPr>
              <a:t>Immunities </a:t>
            </a:r>
            <a:r>
              <a:rPr lang="en-GB" sz="2200" dirty="0">
                <a:solidFill>
                  <a:schemeClr val="accent1"/>
                </a:solidFill>
              </a:rPr>
              <a:t>of </a:t>
            </a:r>
            <a:r>
              <a:rPr lang="en-GB" sz="2200" dirty="0" smtClean="0">
                <a:solidFill>
                  <a:schemeClr val="accent1"/>
                </a:solidFill>
              </a:rPr>
              <a:t>CERN. </a:t>
            </a:r>
            <a:endParaRPr lang="en-US" sz="2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695874"/>
      </p:ext>
    </p:extLst>
  </p:cSld>
  <p:clrMapOvr>
    <a:masterClrMapping/>
  </p:clrMapOvr>
</p:sld>
</file>

<file path=ppt/theme/theme1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5183</TotalTime>
  <Words>288</Words>
  <Application>Microsoft Macintosh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Book Antiqua</vt:lpstr>
      <vt:lpstr>Calibri</vt:lpstr>
      <vt:lpstr>Calibri Light</vt:lpstr>
      <vt:lpstr>Helvetica</vt:lpstr>
      <vt:lpstr>MS PGothic</vt:lpstr>
      <vt:lpstr>ＭＳ Ｐゴシック</vt:lpstr>
      <vt:lpstr>Wingdings</vt:lpstr>
      <vt:lpstr>Arial</vt:lpstr>
      <vt:lpstr>1_Bold Stripes</vt:lpstr>
      <vt:lpstr>Custom Design</vt:lpstr>
      <vt:lpstr>Procedure for the Granting of Membership</vt:lpstr>
      <vt:lpstr>Introduction</vt:lpstr>
      <vt:lpstr>Next Procedural Steps</vt:lpstr>
      <vt:lpstr>Next Procedural Steps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Emmanuel Tsesmelis</cp:lastModifiedBy>
  <cp:revision>428</cp:revision>
  <cp:lastPrinted>2016-02-09T09:53:58Z</cp:lastPrinted>
  <dcterms:created xsi:type="dcterms:W3CDTF">2012-01-25T12:11:40Z</dcterms:created>
  <dcterms:modified xsi:type="dcterms:W3CDTF">2019-06-13T13:20:30Z</dcterms:modified>
</cp:coreProperties>
</file>