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66" r:id="rId5"/>
    <p:sldId id="267" r:id="rId6"/>
    <p:sldId id="263" r:id="rId7"/>
    <p:sldId id="258" r:id="rId8"/>
    <p:sldId id="259" r:id="rId9"/>
    <p:sldId id="269" r:id="rId10"/>
    <p:sldId id="270" r:id="rId11"/>
    <p:sldId id="262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3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16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01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71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1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172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258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5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809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2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C442B-8CE5-4AE6-8DCC-3E0882269F9A}" type="datetimeFigureOut">
              <a:rPr lang="en-US" smtClean="0"/>
              <a:t>5/18/2019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BADD-C897-4C15-BD04-024775935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136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_F5Q7wLzl9E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Update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Ryan McCarthy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8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</a:t>
            </a:r>
            <a:r>
              <a:rPr lang="en-US" dirty="0" err="1"/>
              <a:t>lowhiggsino</a:t>
            </a:r>
            <a:r>
              <a:rPr lang="en-US" dirty="0"/>
              <a:t>:  2951705 /  4976306 = 59.32%</a:t>
            </a:r>
          </a:p>
          <a:p>
            <a:r>
              <a:rPr lang="en-US" dirty="0"/>
              <a:t>for </a:t>
            </a:r>
            <a:r>
              <a:rPr lang="en-US" dirty="0" err="1"/>
              <a:t>midhiggsino</a:t>
            </a:r>
            <a:r>
              <a:rPr lang="en-US" dirty="0"/>
              <a:t>:  2902540 /  4407544 = 65.85 %</a:t>
            </a:r>
          </a:p>
          <a:p>
            <a:r>
              <a:rPr lang="en-US" dirty="0"/>
              <a:t>for </a:t>
            </a:r>
            <a:r>
              <a:rPr lang="en-US" dirty="0" err="1"/>
              <a:t>highhiggsino</a:t>
            </a:r>
            <a:r>
              <a:rPr lang="en-US" dirty="0"/>
              <a:t>:  2832265 /  3951376 = 71.68 %</a:t>
            </a:r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veryhighhiggsino</a:t>
            </a:r>
            <a:r>
              <a:rPr lang="en-US" dirty="0" smtClean="0"/>
              <a:t>:</a:t>
            </a:r>
            <a:r>
              <a:rPr lang="en-US" dirty="0"/>
              <a:t>  2230982 /  2468395 = 90.38 % </a:t>
            </a:r>
          </a:p>
          <a:p>
            <a:r>
              <a:rPr lang="en-US" dirty="0"/>
              <a:t>f</a:t>
            </a:r>
            <a:r>
              <a:rPr lang="en-US" dirty="0" smtClean="0"/>
              <a:t>or </a:t>
            </a:r>
            <a:r>
              <a:rPr lang="en-US" dirty="0" err="1" smtClean="0"/>
              <a:t>maxhiggsino</a:t>
            </a:r>
            <a:r>
              <a:rPr lang="en-US" dirty="0" smtClean="0"/>
              <a:t>:</a:t>
            </a:r>
            <a:r>
              <a:rPr lang="en-US" dirty="0"/>
              <a:t>  35954 /  35954 = 100</a:t>
            </a:r>
            <a:r>
              <a:rPr lang="en-US" dirty="0" smtClean="0"/>
              <a:t>%</a:t>
            </a:r>
          </a:p>
          <a:p>
            <a:r>
              <a:rPr lang="en-US" dirty="0" smtClean="0"/>
              <a:t>Cut efficiency goes up as expected due to the decreased cross section!</a:t>
            </a:r>
          </a:p>
          <a:p>
            <a:r>
              <a:rPr lang="en-US" dirty="0" smtClean="0"/>
              <a:t>We see this behavior for wino percentage cuts but I’ve left those out since you’re definitely sick of histograms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96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 smtClean="0"/>
              <a:t>Get </a:t>
            </a:r>
            <a:r>
              <a:rPr lang="en-US" dirty="0" err="1" smtClean="0"/>
              <a:t>Ntuples</a:t>
            </a:r>
            <a:r>
              <a:rPr lang="en-US" dirty="0" smtClean="0"/>
              <a:t> from </a:t>
            </a:r>
            <a:r>
              <a:rPr lang="en-US" dirty="0" err="1" smtClean="0"/>
              <a:t>BigPanda</a:t>
            </a:r>
            <a:r>
              <a:rPr lang="en-US" dirty="0" smtClean="0"/>
              <a:t> and run further simulations</a:t>
            </a:r>
          </a:p>
          <a:p>
            <a:r>
              <a:rPr lang="en-US" dirty="0" smtClean="0"/>
              <a:t>Even more histograms</a:t>
            </a:r>
          </a:p>
          <a:p>
            <a:r>
              <a:rPr lang="en-US" dirty="0" smtClean="0"/>
              <a:t>Prettier histograms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48000"/>
            <a:ext cx="6096000" cy="3810000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8760825" y="512219"/>
            <a:ext cx="3065417" cy="1950720"/>
          </a:xfrm>
          <a:prstGeom prst="cloudCallout">
            <a:avLst>
              <a:gd name="adj1" fmla="val -20833"/>
              <a:gd name="adj2" fmla="val 8348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606647" y="1059889"/>
            <a:ext cx="16372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kid can only make histograms.</a:t>
            </a:r>
            <a:endParaRPr lang="en-US" dirty="0"/>
          </a:p>
        </p:txBody>
      </p:sp>
      <p:sp>
        <p:nvSpPr>
          <p:cNvPr id="7" name="Oval Callout 6"/>
          <p:cNvSpPr/>
          <p:nvPr/>
        </p:nvSpPr>
        <p:spPr>
          <a:xfrm>
            <a:off x="5390607" y="2725782"/>
            <a:ext cx="3135085" cy="1809206"/>
          </a:xfrm>
          <a:prstGeom prst="wedgeEllipseCallout">
            <a:avLst>
              <a:gd name="adj1" fmla="val 56667"/>
              <a:gd name="adj2" fmla="val 55761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226629" y="3239588"/>
            <a:ext cx="1881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Excellent presentation!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9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_F5Q7wLzl9E"/>
          <p:cNvPicPr>
            <a:picLocks noGrp="1" noRot="1" noChangeAspect="1"/>
          </p:cNvPicPr>
          <p:nvPr>
            <p:ph idx="1"/>
            <a:videoFile r:link="rId1"/>
          </p:nvPr>
        </p:nvPicPr>
        <p:blipFill rotWithShape="1">
          <a:blip r:embed="rId3"/>
          <a:srcRect l="7843" t="12593" r="8333" b="12910"/>
          <a:stretch/>
        </p:blipFill>
        <p:spPr>
          <a:xfrm>
            <a:off x="4154424" y="252269"/>
            <a:ext cx="3762103" cy="1936054"/>
          </a:xfrm>
          <a:prstGeom prst="ellipse">
            <a:avLst/>
          </a:prstGeom>
          <a:ln w="762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1063752" y="2761488"/>
            <a:ext cx="3090672" cy="795528"/>
          </a:xfrm>
          <a:prstGeom prst="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64992" y="2770632"/>
            <a:ext cx="789432" cy="786384"/>
          </a:xfrm>
          <a:prstGeom prst="rect">
            <a:avLst/>
          </a:prstGeom>
          <a:ln w="285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63752" y="3887724"/>
            <a:ext cx="3090672" cy="795528"/>
          </a:xfrm>
          <a:prstGeom prst="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364992" y="3887724"/>
            <a:ext cx="789432" cy="786384"/>
          </a:xfrm>
          <a:prstGeom prst="rect">
            <a:avLst/>
          </a:prstGeom>
          <a:ln w="285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63752" y="5096256"/>
            <a:ext cx="3090672" cy="795528"/>
          </a:xfrm>
          <a:prstGeom prst="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364992" y="5105400"/>
            <a:ext cx="789432" cy="786384"/>
          </a:xfrm>
          <a:prstGeom prst="rect">
            <a:avLst/>
          </a:prstGeom>
          <a:ln w="285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5888736" y="2761488"/>
            <a:ext cx="3090672" cy="795528"/>
          </a:xfrm>
          <a:prstGeom prst="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189976" y="2770632"/>
            <a:ext cx="789432" cy="786384"/>
          </a:xfrm>
          <a:prstGeom prst="rect">
            <a:avLst/>
          </a:prstGeom>
          <a:ln w="285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888736" y="3887724"/>
            <a:ext cx="3090672" cy="795528"/>
          </a:xfrm>
          <a:prstGeom prst="rect">
            <a:avLst/>
          </a:prstGeom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189976" y="3887724"/>
            <a:ext cx="789432" cy="786384"/>
          </a:xfrm>
          <a:prstGeom prst="rect">
            <a:avLst/>
          </a:prstGeom>
          <a:ln w="28575"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491845" y="3819251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491845" y="499719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312257" y="382246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8316830" y="2697587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16316" y="2714458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99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063752" y="1057763"/>
            <a:ext cx="2868168" cy="141732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1427988" y="1148155"/>
            <a:ext cx="2615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did I do these past two weeks?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091051" y="2823954"/>
            <a:ext cx="22862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Histograms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323054" y="3957750"/>
            <a:ext cx="18232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Physics</a:t>
            </a:r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54477" y="3921763"/>
            <a:ext cx="18473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01925" y="2620643"/>
            <a:ext cx="218805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Find True Love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25090" y="5017008"/>
            <a:ext cx="257856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Prove Supersymmetry</a:t>
            </a:r>
            <a:endParaRPr lang="en-US" sz="36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820869" y="3959863"/>
            <a:ext cx="24913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Actual Coding</a:t>
            </a:r>
            <a:endParaRPr lang="en-US" sz="4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63751" y="2757547"/>
            <a:ext cx="3090672" cy="795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888735" y="2762774"/>
            <a:ext cx="3090672" cy="795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5888735" y="3886361"/>
            <a:ext cx="3090672" cy="795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063751" y="3882259"/>
            <a:ext cx="3090672" cy="795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063751" y="5096256"/>
            <a:ext cx="3090672" cy="7955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7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9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“Not-So-Well Tempered </a:t>
            </a:r>
            <a:r>
              <a:rPr lang="en-US" dirty="0" err="1" smtClean="0"/>
              <a:t>Neutralino</a:t>
            </a:r>
            <a:r>
              <a:rPr lang="en-US" dirty="0" smtClean="0"/>
              <a:t>”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508" y="1219532"/>
            <a:ext cx="3955492" cy="319827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4552" y="4263953"/>
            <a:ext cx="3955492" cy="25940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314" y="1211938"/>
            <a:ext cx="4229853" cy="32134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6489" y="4272566"/>
            <a:ext cx="4003678" cy="258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043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6015" y="113212"/>
            <a:ext cx="10423207" cy="1325563"/>
          </a:xfrm>
        </p:spPr>
        <p:txBody>
          <a:bodyPr/>
          <a:lstStyle/>
          <a:p>
            <a:r>
              <a:rPr lang="en-US" dirty="0" smtClean="0"/>
              <a:t>Additional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076" y="1314383"/>
            <a:ext cx="3861954" cy="2832099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61497"/>
            <a:ext cx="3545161" cy="24280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5161" y="4361497"/>
            <a:ext cx="3484530" cy="239093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691" y="4401469"/>
            <a:ext cx="3435810" cy="2310991"/>
          </a:xfrm>
          <a:prstGeom prst="rect">
            <a:avLst/>
          </a:prstGeom>
        </p:spPr>
      </p:pic>
      <p:cxnSp>
        <p:nvCxnSpPr>
          <p:cNvPr id="12" name="Straight Arrow Connector 11"/>
          <p:cNvCxnSpPr>
            <a:stCxn id="8" idx="0"/>
          </p:cNvCxnSpPr>
          <p:nvPr/>
        </p:nvCxnSpPr>
        <p:spPr>
          <a:xfrm flipV="1">
            <a:off x="1772581" y="2586446"/>
            <a:ext cx="3461270" cy="177505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</p:cNvCxnSpPr>
          <p:nvPr/>
        </p:nvCxnSpPr>
        <p:spPr>
          <a:xfrm flipV="1">
            <a:off x="5287426" y="1907177"/>
            <a:ext cx="271230" cy="245432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H="1" flipV="1">
            <a:off x="5799909" y="1720481"/>
            <a:ext cx="2947687" cy="268098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9542" y="1202338"/>
            <a:ext cx="29260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Lightest </a:t>
            </a:r>
            <a:r>
              <a:rPr lang="en-US" dirty="0" err="1" smtClean="0"/>
              <a:t>neutralino</a:t>
            </a:r>
            <a:r>
              <a:rPr lang="en-US" dirty="0" smtClean="0"/>
              <a:t> mass, the mass of chi10, is determined by the smallest of the </a:t>
            </a:r>
            <a:r>
              <a:rPr lang="en-US" dirty="0" err="1" smtClean="0"/>
              <a:t>bino</a:t>
            </a:r>
            <a:r>
              <a:rPr lang="en-US" dirty="0" smtClean="0"/>
              <a:t>, wino, and </a:t>
            </a:r>
            <a:r>
              <a:rPr lang="en-US" dirty="0" err="1" smtClean="0"/>
              <a:t>higgsino</a:t>
            </a:r>
            <a:r>
              <a:rPr lang="en-US" dirty="0" smtClean="0"/>
              <a:t> mass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M1 is the </a:t>
            </a:r>
            <a:r>
              <a:rPr lang="en-US" dirty="0" err="1"/>
              <a:t>bino</a:t>
            </a:r>
            <a:r>
              <a:rPr lang="en-US" dirty="0"/>
              <a:t>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M2 is the wino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 is the </a:t>
            </a:r>
            <a:r>
              <a:rPr lang="en-US" dirty="0" err="1"/>
              <a:t>higgsino</a:t>
            </a:r>
            <a:r>
              <a:rPr lang="en-US" dirty="0"/>
              <a:t> </a:t>
            </a:r>
            <a:r>
              <a:rPr lang="en-US" dirty="0" smtClean="0"/>
              <a:t>mass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812543" y="775993"/>
            <a:ext cx="55548" cy="10615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717054" y="867891"/>
            <a:ext cx="744706" cy="7858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403239" y="428995"/>
            <a:ext cx="1482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6089407" y="529132"/>
            <a:ext cx="1593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ino mixing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598126" y="3248297"/>
            <a:ext cx="269965" cy="83602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5914344" y="2169846"/>
            <a:ext cx="502650" cy="1020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827396" y="3992165"/>
            <a:ext cx="1317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877554" y="3141330"/>
            <a:ext cx="1394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Higgsino</a:t>
            </a:r>
            <a:r>
              <a:rPr lang="en-US" dirty="0"/>
              <a:t> </a:t>
            </a:r>
            <a:r>
              <a:rPr lang="en-US" dirty="0" smtClean="0"/>
              <a:t>mixing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8023261" y="1237344"/>
            <a:ext cx="25292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Heavier </a:t>
            </a:r>
            <a:r>
              <a:rPr lang="en-US" dirty="0" err="1" smtClean="0"/>
              <a:t>neutralinos</a:t>
            </a:r>
            <a:r>
              <a:rPr lang="en-US" dirty="0" smtClean="0"/>
              <a:t>, like chi30, depend on the larger of the mass parameters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261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Plots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310" y="1230256"/>
            <a:ext cx="3766704" cy="278682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3458"/>
            <a:ext cx="4284892" cy="29561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" r="2242"/>
          <a:stretch/>
        </p:blipFill>
        <p:spPr>
          <a:xfrm>
            <a:off x="4186253" y="3920345"/>
            <a:ext cx="3962401" cy="28322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862" y="3955263"/>
            <a:ext cx="3988525" cy="2762387"/>
          </a:xfrm>
          <a:prstGeom prst="rect">
            <a:avLst/>
          </a:prstGeom>
        </p:spPr>
      </p:pic>
      <p:cxnSp>
        <p:nvCxnSpPr>
          <p:cNvPr id="8" name="Straight Arrow Connector 7"/>
          <p:cNvCxnSpPr>
            <a:stCxn id="5" idx="0"/>
          </p:cNvCxnSpPr>
          <p:nvPr/>
        </p:nvCxnSpPr>
        <p:spPr>
          <a:xfrm flipV="1">
            <a:off x="2142446" y="3187337"/>
            <a:ext cx="3073988" cy="6361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0"/>
          </p:cNvCxnSpPr>
          <p:nvPr/>
        </p:nvCxnSpPr>
        <p:spPr>
          <a:xfrm flipH="1" flipV="1">
            <a:off x="6017623" y="2934789"/>
            <a:ext cx="149831" cy="9855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7" idx="0"/>
          </p:cNvCxnSpPr>
          <p:nvPr/>
        </p:nvCxnSpPr>
        <p:spPr>
          <a:xfrm flipH="1" flipV="1">
            <a:off x="6017623" y="2002971"/>
            <a:ext cx="4124502" cy="195229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1314" y="1474072"/>
            <a:ext cx="3832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Once M1 passes 125GeV, the </a:t>
            </a:r>
            <a:r>
              <a:rPr lang="en-US" dirty="0" err="1" smtClean="0"/>
              <a:t>neutralino</a:t>
            </a:r>
            <a:r>
              <a:rPr lang="en-US" dirty="0" smtClean="0"/>
              <a:t> 1 becomes </a:t>
            </a:r>
            <a:r>
              <a:rPr lang="en-US" dirty="0" err="1" smtClean="0"/>
              <a:t>higgsino</a:t>
            </a:r>
            <a:r>
              <a:rPr lang="en-US" dirty="0" smtClean="0"/>
              <a:t>-like since the </a:t>
            </a:r>
            <a:r>
              <a:rPr lang="en-US" dirty="0" err="1" smtClean="0"/>
              <a:t>higgsino</a:t>
            </a:r>
            <a:r>
              <a:rPr lang="en-US" dirty="0" smtClean="0"/>
              <a:t> mass parameter is now the smallest while the </a:t>
            </a:r>
            <a:r>
              <a:rPr lang="en-US" dirty="0" err="1" smtClean="0"/>
              <a:t>neutralino</a:t>
            </a:r>
            <a:r>
              <a:rPr lang="en-US" dirty="0" smtClean="0"/>
              <a:t> 3 begins mixing with the </a:t>
            </a:r>
            <a:r>
              <a:rPr lang="en-US" dirty="0" err="1" smtClean="0"/>
              <a:t>bino</a:t>
            </a:r>
            <a:r>
              <a:rPr lang="en-US" dirty="0" smtClean="0"/>
              <a:t> mass parameter which is the largest and was previously decoupled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776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43"/>
            <a:ext cx="10515600" cy="1325563"/>
          </a:xfrm>
        </p:spPr>
        <p:txBody>
          <a:bodyPr/>
          <a:lstStyle/>
          <a:p>
            <a:r>
              <a:rPr lang="en-US" dirty="0" smtClean="0"/>
              <a:t>……….More Plots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310" y="695581"/>
            <a:ext cx="4461649" cy="325838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6" y="4174738"/>
            <a:ext cx="3869644" cy="26832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440" y="4174738"/>
            <a:ext cx="3819464" cy="26097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904" y="4244378"/>
            <a:ext cx="3580000" cy="247046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5" idx="0"/>
          </p:cNvCxnSpPr>
          <p:nvPr/>
        </p:nvCxnSpPr>
        <p:spPr>
          <a:xfrm flipV="1">
            <a:off x="1966618" y="2194561"/>
            <a:ext cx="4573519" cy="1980177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7" idx="0"/>
          </p:cNvCxnSpPr>
          <p:nvPr/>
        </p:nvCxnSpPr>
        <p:spPr>
          <a:xfrm flipH="1" flipV="1">
            <a:off x="6096000" y="1689463"/>
            <a:ext cx="3414904" cy="255491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0"/>
          </p:cNvCxnSpPr>
          <p:nvPr/>
        </p:nvCxnSpPr>
        <p:spPr>
          <a:xfrm flipV="1">
            <a:off x="5811172" y="1601504"/>
            <a:ext cx="728965" cy="2573234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28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“Not-So-Well Tempered </a:t>
            </a:r>
            <a:r>
              <a:rPr lang="en-US" dirty="0" err="1" smtClean="0"/>
              <a:t>Neutralino</a:t>
            </a:r>
            <a:r>
              <a:rPr lang="en-US" dirty="0" smtClean="0"/>
              <a:t>” Calculations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98"/>
          <a:stretch/>
        </p:blipFill>
        <p:spPr>
          <a:xfrm>
            <a:off x="7210697" y="1027906"/>
            <a:ext cx="4614557" cy="255350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19"/>
          <a:stretch/>
        </p:blipFill>
        <p:spPr>
          <a:xfrm>
            <a:off x="7210697" y="3711347"/>
            <a:ext cx="4676503" cy="314665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474926" y="3335383"/>
            <a:ext cx="2002972" cy="2460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10697" y="3711347"/>
            <a:ext cx="2107474" cy="190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210697" y="5085806"/>
            <a:ext cx="4450080" cy="6183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217751"/>
            <a:ext cx="5776801" cy="37590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-914008" y="3507768"/>
            <a:ext cx="3135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 Neutron Cross </a:t>
            </a:r>
            <a:r>
              <a:rPr lang="en-US" dirty="0" smtClean="0"/>
              <a:t>Section (</a:t>
            </a:r>
            <a:r>
              <a:rPr lang="en-US" dirty="0" err="1" smtClean="0"/>
              <a:t>pb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946469" y="5976848"/>
            <a:ext cx="114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r>
              <a:rPr lang="en-US" baseline="-25000" dirty="0" smtClean="0"/>
              <a:t>13</a:t>
            </a:r>
            <a:r>
              <a:rPr lang="en-US" baseline="30000" dirty="0" smtClean="0"/>
              <a:t>2</a:t>
            </a:r>
            <a:r>
              <a:rPr lang="en-US" dirty="0" smtClean="0"/>
              <a:t>+ N</a:t>
            </a:r>
            <a:r>
              <a:rPr lang="en-US" baseline="-25000" dirty="0" smtClean="0"/>
              <a:t>14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230291" y="6072642"/>
            <a:ext cx="4410891" cy="67848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0"/>
            <a:ext cx="13088983" cy="71410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Cross Section vs LSP Mass with </a:t>
            </a:r>
            <a:r>
              <a:rPr lang="en-US" sz="4000" dirty="0" err="1"/>
              <a:t>H</a:t>
            </a:r>
            <a:r>
              <a:rPr lang="en-US" sz="4000" dirty="0" err="1" smtClean="0"/>
              <a:t>iggsino</a:t>
            </a:r>
            <a:r>
              <a:rPr lang="en-US" sz="4000" dirty="0" smtClean="0"/>
              <a:t> Percentage </a:t>
            </a:r>
            <a:r>
              <a:rPr lang="en-US" sz="4000" dirty="0"/>
              <a:t>C</a:t>
            </a:r>
            <a:r>
              <a:rPr lang="en-US" sz="4000" dirty="0" smtClean="0"/>
              <a:t>uts</a:t>
            </a:r>
            <a:endParaRPr lang="en-US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" y="714103"/>
            <a:ext cx="3988527" cy="26874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159" y="714103"/>
            <a:ext cx="3877950" cy="25839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109" y="714103"/>
            <a:ext cx="4011898" cy="268745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105" y="3725582"/>
            <a:ext cx="4658850" cy="313241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26" y="3725582"/>
            <a:ext cx="4650376" cy="312663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05988" y="3335341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70 %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5131" y="4827234"/>
            <a:ext cx="1367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99 %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0785495" y="4827234"/>
            <a:ext cx="1406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99.9 %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168595" y="3260690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95 %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111166" y="3165129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90 %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4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-1" y="0"/>
            <a:ext cx="13088983" cy="714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mtClean="0"/>
              <a:t>Cross Section vs LSP Mass with Higgsino Percentage Cuts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355" y="714103"/>
            <a:ext cx="3976079" cy="26874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361" y="714103"/>
            <a:ext cx="3863545" cy="25839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109" y="720532"/>
            <a:ext cx="4011898" cy="26745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998" y="3725582"/>
            <a:ext cx="4649063" cy="31324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2126" y="3730502"/>
            <a:ext cx="4650376" cy="311679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105988" y="3335341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70 %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35131" y="4827234"/>
            <a:ext cx="1367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99 %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785495" y="4827234"/>
            <a:ext cx="14065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99.9 %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168595" y="3260690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95 %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111166" y="3165129"/>
            <a:ext cx="22468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&gt;= 90 % </a:t>
            </a:r>
            <a:r>
              <a:rPr lang="en-US" dirty="0" err="1" smtClean="0"/>
              <a:t>Higgsino</a:t>
            </a:r>
            <a:r>
              <a:rPr lang="en-US" dirty="0" smtClean="0"/>
              <a:t>-Like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62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244</Words>
  <Application>Microsoft Office PowerPoint</Application>
  <PresentationFormat>Widescreen</PresentationFormat>
  <Paragraphs>56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Project Update 8</vt:lpstr>
      <vt:lpstr>PowerPoint Presentation</vt:lpstr>
      <vt:lpstr>More “Not-So-Well Tempered Neutralino” Plots</vt:lpstr>
      <vt:lpstr>Additional Plots</vt:lpstr>
      <vt:lpstr>Further Plots</vt:lpstr>
      <vt:lpstr>……….More Plots</vt:lpstr>
      <vt:lpstr>“Not-So-Well Tempered Neutralino” Calculations</vt:lpstr>
      <vt:lpstr>Cross Section vs LSP Mass with Higgsino Percentage Cuts</vt:lpstr>
      <vt:lpstr>PowerPoint Presentation</vt:lpstr>
      <vt:lpstr>Results</vt:lpstr>
      <vt:lpstr>What’s Next</vt:lpstr>
    </vt:vector>
  </TitlesOfParts>
  <Company>Boston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Update 8</dc:title>
  <dc:creator>Ryan McCarthy</dc:creator>
  <cp:lastModifiedBy>Ryan McCarthy</cp:lastModifiedBy>
  <cp:revision>86</cp:revision>
  <dcterms:created xsi:type="dcterms:W3CDTF">2019-05-17T11:10:17Z</dcterms:created>
  <dcterms:modified xsi:type="dcterms:W3CDTF">2019-05-18T15:19:13Z</dcterms:modified>
</cp:coreProperties>
</file>