
<file path=[Content_Types].xml><?xml version="1.0" encoding="utf-8"?>
<Types xmlns="http://schemas.openxmlformats.org/package/2006/content-types">
  <Default Extension="xml" ContentType="application/xml"/>
  <Default Extension="jpeg" ContentType="image/jpeg"/>
  <Default Extension="tiff" ContentType="image/tiff"/>
  <Default Extension="emf" ContentType="image/x-emf"/>
  <Default Extension="xlsx" ContentType="application/vnd.openxmlformats-officedocument.spreadsheetml.sheet"/>
  <Default Extension="tmp" ContentType="image/png"/>
  <Default Extension="rels" ContentType="application/vnd.openxmlformats-package.relationships+xml"/>
  <Default Extension="wdp" ContentType="image/vnd.ms-photo"/>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25"/>
  </p:notesMasterIdLst>
  <p:handoutMasterIdLst>
    <p:handoutMasterId r:id="rId26"/>
  </p:handoutMasterIdLst>
  <p:sldIdLst>
    <p:sldId id="435" r:id="rId2"/>
    <p:sldId id="436" r:id="rId3"/>
    <p:sldId id="469" r:id="rId4"/>
    <p:sldId id="497" r:id="rId5"/>
    <p:sldId id="498" r:id="rId6"/>
    <p:sldId id="464" r:id="rId7"/>
    <p:sldId id="496" r:id="rId8"/>
    <p:sldId id="499" r:id="rId9"/>
    <p:sldId id="493" r:id="rId10"/>
    <p:sldId id="477" r:id="rId11"/>
    <p:sldId id="438" r:id="rId12"/>
    <p:sldId id="476" r:id="rId13"/>
    <p:sldId id="494" r:id="rId14"/>
    <p:sldId id="478" r:id="rId15"/>
    <p:sldId id="483" r:id="rId16"/>
    <p:sldId id="500" r:id="rId17"/>
    <p:sldId id="482" r:id="rId18"/>
    <p:sldId id="484" r:id="rId19"/>
    <p:sldId id="491" r:id="rId20"/>
    <p:sldId id="485" r:id="rId21"/>
    <p:sldId id="495" r:id="rId22"/>
    <p:sldId id="444" r:id="rId23"/>
    <p:sldId id="445" r:id="rId24"/>
  </p:sldIdLst>
  <p:sldSz cx="9144000" cy="6858000" type="screen4x3"/>
  <p:notesSz cx="6669088"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FABFCF23-3B69-468F-B69F-88F6DE6A72F2}" styleName="Medium Style 1 - Accent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85BE263C-DBD7-4A20-BB59-AAB30ACAA65A}" styleName="Medium Style 3 - Accent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16D9F66E-5EB9-4882-86FB-DCBF35E3C3E4}" styleName="Medium Style 4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w="12700" cmpd="sng">
              <a:solidFill>
                <a:schemeClr val="accent6"/>
              </a:solidFill>
            </a:ln>
          </a:insideV>
        </a:tcBdr>
        <a:fill>
          <a:solidFill>
            <a:schemeClr val="accent6">
              <a:tint val="20000"/>
            </a:schemeClr>
          </a:solidFill>
        </a:fill>
      </a:tcStyle>
    </a:wholeTbl>
    <a:band1H>
      <a:tcStyle>
        <a:tcBdr/>
        <a:fill>
          <a:solidFill>
            <a:schemeClr val="accent6">
              <a:tint val="40000"/>
            </a:schemeClr>
          </a:solidFill>
        </a:fill>
      </a:tcStyle>
    </a:band1H>
    <a:band1V>
      <a:tcStyle>
        <a:tcBdr/>
        <a:fill>
          <a:solidFill>
            <a:schemeClr val="accent6">
              <a:tint val="40000"/>
            </a:schemeClr>
          </a:solidFill>
        </a:fill>
      </a:tcStyle>
    </a:band1V>
    <a:lastCol>
      <a:tcTxStyle b="on"/>
      <a:tcStyle>
        <a:tcBdr/>
      </a:tcStyle>
    </a:lastCol>
    <a:firstCol>
      <a:tcTxStyle b="on"/>
      <a:tcStyle>
        <a:tcBdr/>
      </a:tcStyle>
    </a:firstCol>
    <a:lastRow>
      <a:tcTxStyle b="on"/>
      <a:tcStyle>
        <a:tcBdr>
          <a:top>
            <a:ln w="25400" cmpd="sng">
              <a:solidFill>
                <a:schemeClr val="accent6"/>
              </a:solidFill>
            </a:ln>
          </a:top>
        </a:tcBdr>
        <a:fill>
          <a:solidFill>
            <a:schemeClr val="accent6">
              <a:tint val="20000"/>
            </a:schemeClr>
          </a:solidFill>
        </a:fill>
      </a:tcStyle>
    </a:lastRow>
    <a:firstRow>
      <a:tcTxStyle b="on"/>
      <a:tcStyle>
        <a:tcBdr/>
        <a:fill>
          <a:solidFill>
            <a:schemeClr val="accent6">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31489" autoAdjust="0"/>
    <p:restoredTop sz="97130" autoAdjust="0"/>
  </p:normalViewPr>
  <p:slideViewPr>
    <p:cSldViewPr>
      <p:cViewPr varScale="1">
        <p:scale>
          <a:sx n="97" d="100"/>
          <a:sy n="97" d="100"/>
        </p:scale>
        <p:origin x="200" y="1216"/>
      </p:cViewPr>
      <p:guideLst>
        <p:guide orient="horz" pos="2160"/>
        <p:guide pos="2880"/>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notesMaster" Target="notesMasters/notesMaster1.xml"/><Relationship Id="rId26" Type="http://schemas.openxmlformats.org/officeDocument/2006/relationships/handoutMaster" Target="handoutMasters/handoutMaster1.xml"/><Relationship Id="rId27" Type="http://schemas.openxmlformats.org/officeDocument/2006/relationships/presProps" Target="presProps.xml"/><Relationship Id="rId28" Type="http://schemas.openxmlformats.org/officeDocument/2006/relationships/viewProps" Target="viewProps.xml"/><Relationship Id="rId29" Type="http://schemas.openxmlformats.org/officeDocument/2006/relationships/theme" Target="theme/theme1.xml"/><Relationship Id="rId30"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4" Type="http://schemas.openxmlformats.org/officeDocument/2006/relationships/package" Target="../embeddings/Microsoft_Excel_Worksheet1.xlsx"/><Relationship Id="rId1" Type="http://schemas.microsoft.com/office/2011/relationships/chartStyle" Target="style1.xml"/><Relationship Id="rId2" Type="http://schemas.microsoft.com/office/2011/relationships/chartColorStyle" Target="colors1.xml"/></Relationships>
</file>

<file path=ppt/charts/_rels/chart2.xml.rels><?xml version="1.0" encoding="UTF-8" standalone="yes"?>
<Relationships xmlns="http://schemas.openxmlformats.org/package/2006/relationships"><Relationship Id="rId1" Type="http://schemas.microsoft.com/office/2011/relationships/chartStyle" Target="style2.xml"/><Relationship Id="rId2" Type="http://schemas.microsoft.com/office/2011/relationships/chartColorStyle" Target="colors2.xml"/><Relationship Id="rId3" Type="http://schemas.openxmlformats.org/officeDocument/2006/relationships/oleObject" Target="file:////Volumes\joser\Documents\MeetingsAndPresentations\2018_11_28_SlidesRendePaul\AvailabilityData3.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1"/>
    <c:plotArea>
      <c:layout>
        <c:manualLayout>
          <c:layoutTarget val="inner"/>
          <c:xMode val="edge"/>
          <c:yMode val="edge"/>
          <c:x val="0.135017704279422"/>
          <c:y val="0.070224186403577"/>
          <c:w val="0.851924682880426"/>
          <c:h val="0.744481371646726"/>
        </c:manualLayout>
      </c:layout>
      <c:barChart>
        <c:barDir val="col"/>
        <c:grouping val="stacked"/>
        <c:varyColors val="0"/>
        <c:ser>
          <c:idx val="0"/>
          <c:order val="0"/>
          <c:tx>
            <c:v>Conducted</c:v>
          </c:tx>
          <c:spPr>
            <a:solidFill>
              <a:schemeClr val="accent1"/>
            </a:solidFill>
            <a:ln w="19050">
              <a:solidFill>
                <a:schemeClr val="tx1"/>
              </a:solidFill>
            </a:ln>
            <a:effectLst/>
          </c:spPr>
          <c:invertIfNegative val="0"/>
          <c:cat>
            <c:numRef>
              <c:f>'REX HIE-ISOLDE'!$B$160:$B$175</c:f>
              <c:numCache>
                <c:formatCode>General</c:formatCode>
                <c:ptCount val="16"/>
                <c:pt idx="0">
                  <c:v>2003.0</c:v>
                </c:pt>
                <c:pt idx="1">
                  <c:v>2004.0</c:v>
                </c:pt>
                <c:pt idx="2">
                  <c:v>2005.0</c:v>
                </c:pt>
                <c:pt idx="3">
                  <c:v>2006.0</c:v>
                </c:pt>
                <c:pt idx="4">
                  <c:v>2007.0</c:v>
                </c:pt>
                <c:pt idx="5">
                  <c:v>2008.0</c:v>
                </c:pt>
                <c:pt idx="6">
                  <c:v>2009.0</c:v>
                </c:pt>
                <c:pt idx="7">
                  <c:v>2010.0</c:v>
                </c:pt>
                <c:pt idx="8">
                  <c:v>2011.0</c:v>
                </c:pt>
                <c:pt idx="9">
                  <c:v>2012.0</c:v>
                </c:pt>
                <c:pt idx="10">
                  <c:v>2013.0</c:v>
                </c:pt>
                <c:pt idx="11">
                  <c:v>2014.0</c:v>
                </c:pt>
                <c:pt idx="12">
                  <c:v>2015.0</c:v>
                </c:pt>
                <c:pt idx="13">
                  <c:v>2016.0</c:v>
                </c:pt>
                <c:pt idx="14">
                  <c:v>2017.0</c:v>
                </c:pt>
                <c:pt idx="15">
                  <c:v>2018.0</c:v>
                </c:pt>
              </c:numCache>
            </c:numRef>
          </c:cat>
          <c:val>
            <c:numRef>
              <c:f>'REX HIE-ISOLDE'!$E$160:$E$175</c:f>
              <c:numCache>
                <c:formatCode>General</c:formatCode>
                <c:ptCount val="16"/>
                <c:pt idx="0">
                  <c:v>1.0</c:v>
                </c:pt>
                <c:pt idx="1">
                  <c:v>5.0</c:v>
                </c:pt>
                <c:pt idx="2">
                  <c:v>10.0</c:v>
                </c:pt>
                <c:pt idx="3">
                  <c:v>8.0</c:v>
                </c:pt>
                <c:pt idx="4">
                  <c:v>7.0</c:v>
                </c:pt>
                <c:pt idx="5">
                  <c:v>8.0</c:v>
                </c:pt>
                <c:pt idx="6">
                  <c:v>9.0</c:v>
                </c:pt>
                <c:pt idx="7">
                  <c:v>10.0</c:v>
                </c:pt>
                <c:pt idx="8">
                  <c:v>12.0</c:v>
                </c:pt>
                <c:pt idx="9">
                  <c:v>14.0</c:v>
                </c:pt>
                <c:pt idx="10">
                  <c:v>0.0</c:v>
                </c:pt>
                <c:pt idx="11">
                  <c:v>0.0</c:v>
                </c:pt>
                <c:pt idx="12" formatCode="0">
                  <c:v>1.0</c:v>
                </c:pt>
                <c:pt idx="13" formatCode="0">
                  <c:v>6.0</c:v>
                </c:pt>
                <c:pt idx="14" formatCode="0">
                  <c:v>12.0</c:v>
                </c:pt>
                <c:pt idx="15" formatCode="0">
                  <c:v>13.0</c:v>
                </c:pt>
              </c:numCache>
            </c:numRef>
          </c:val>
          <c:extLst xmlns:c16r2="http://schemas.microsoft.com/office/drawing/2015/06/chart">
            <c:ext xmlns:c16="http://schemas.microsoft.com/office/drawing/2014/chart" uri="{C3380CC4-5D6E-409C-BE32-E72D297353CC}">
              <c16:uniqueId val="{00000000-6D13-453A-B288-94496F2D6846}"/>
            </c:ext>
          </c:extLst>
        </c:ser>
        <c:dLbls>
          <c:showLegendKey val="0"/>
          <c:showVal val="0"/>
          <c:showCatName val="0"/>
          <c:showSerName val="0"/>
          <c:showPercent val="0"/>
          <c:showBubbleSize val="0"/>
        </c:dLbls>
        <c:gapWidth val="54"/>
        <c:overlap val="100"/>
        <c:axId val="-549727312"/>
        <c:axId val="-581538288"/>
      </c:barChart>
      <c:catAx>
        <c:axId val="-54972731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5400000" spcFirstLastPara="1" vertOverflow="ellipsis"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581538288"/>
        <c:crosses val="autoZero"/>
        <c:auto val="1"/>
        <c:lblAlgn val="ctr"/>
        <c:lblOffset val="100"/>
        <c:noMultiLvlLbl val="0"/>
      </c:catAx>
      <c:valAx>
        <c:axId val="-581538288"/>
        <c:scaling>
          <c:orientation val="minMax"/>
          <c:max val="15.0"/>
          <c:min val="0.0"/>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r>
                  <a:rPr lang="en-US" sz="1200"/>
                  <a:t># Experiments</a:t>
                </a:r>
              </a:p>
            </c:rich>
          </c:tx>
          <c:layout>
            <c:manualLayout>
              <c:xMode val="edge"/>
              <c:yMode val="edge"/>
              <c:x val="0.0162977961519531"/>
              <c:y val="0.215119446754186"/>
            </c:manualLayout>
          </c:layout>
          <c:overlay val="0"/>
          <c:spPr>
            <a:noFill/>
            <a:ln>
              <a:noFill/>
            </a:ln>
            <a:effectLst/>
          </c:spPr>
          <c:txPr>
            <a:bodyPr rot="-540000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crossAx val="-549727312"/>
        <c:crosses val="autoZero"/>
        <c:crossBetween val="between"/>
      </c:valAx>
      <c:spPr>
        <a:noFill/>
        <a:ln w="15875">
          <a:solidFill>
            <a:schemeClr val="tx1"/>
          </a:solidFill>
        </a:ln>
        <a:effectLst/>
      </c:spPr>
    </c:plotArea>
    <c:plotVisOnly val="1"/>
    <c:dispBlanksAs val="gap"/>
    <c:showDLblsOverMax val="0"/>
  </c:chart>
  <c:spPr>
    <a:solidFill>
      <a:schemeClr val="bg1"/>
    </a:solidFill>
    <a:ln w="12700" cap="flat" cmpd="sng" algn="ctr">
      <a:solidFill>
        <a:srgbClr val="0055A0"/>
      </a:solidFill>
      <a:round/>
    </a:ln>
    <a:effectLst/>
  </c:spPr>
  <c:txPr>
    <a:bodyPr/>
    <a:lstStyle/>
    <a:p>
      <a:pPr>
        <a:defRPr/>
      </a:pPr>
      <a:endParaRPr lang="en-US"/>
    </a:p>
  </c:txPr>
  <c:externalData r:id="rId4">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0811777079001488"/>
          <c:y val="0.167295219966246"/>
          <c:w val="0.904439146811194"/>
          <c:h val="0.630147534951414"/>
        </c:manualLayout>
      </c:layout>
      <c:barChart>
        <c:barDir val="col"/>
        <c:grouping val="clustered"/>
        <c:varyColors val="0"/>
        <c:ser>
          <c:idx val="0"/>
          <c:order val="0"/>
          <c:tx>
            <c:strRef>
              <c:f>Sheet1!$C$2</c:f>
              <c:strCache>
                <c:ptCount val="1"/>
                <c:pt idx="0">
                  <c:v>GPS (97.5 %)</c:v>
                </c:pt>
              </c:strCache>
            </c:strRef>
          </c:tx>
          <c:spPr>
            <a:solidFill>
              <a:srgbClr val="00B0F0"/>
            </a:solidFill>
            <a:ln>
              <a:solidFill>
                <a:schemeClr val="tx1"/>
              </a:solidFill>
            </a:ln>
            <a:effectLst/>
          </c:spPr>
          <c:invertIfNegative val="0"/>
          <c:cat>
            <c:numRef>
              <c:f>Sheet1!$A$3:$A$36</c:f>
              <c:numCache>
                <c:formatCode>General</c:formatCode>
                <c:ptCount val="34"/>
                <c:pt idx="0">
                  <c:v>15.0</c:v>
                </c:pt>
                <c:pt idx="1">
                  <c:v>16.0</c:v>
                </c:pt>
                <c:pt idx="2">
                  <c:v>17.0</c:v>
                </c:pt>
                <c:pt idx="3">
                  <c:v>18.0</c:v>
                </c:pt>
                <c:pt idx="4">
                  <c:v>19.0</c:v>
                </c:pt>
                <c:pt idx="5">
                  <c:v>20.0</c:v>
                </c:pt>
                <c:pt idx="6">
                  <c:v>21.0</c:v>
                </c:pt>
                <c:pt idx="7">
                  <c:v>22.0</c:v>
                </c:pt>
                <c:pt idx="8">
                  <c:v>23.0</c:v>
                </c:pt>
                <c:pt idx="9">
                  <c:v>24.0</c:v>
                </c:pt>
                <c:pt idx="10">
                  <c:v>25.0</c:v>
                </c:pt>
                <c:pt idx="11">
                  <c:v>26.0</c:v>
                </c:pt>
                <c:pt idx="12">
                  <c:v>27.0</c:v>
                </c:pt>
                <c:pt idx="13">
                  <c:v>28.0</c:v>
                </c:pt>
                <c:pt idx="14">
                  <c:v>29.0</c:v>
                </c:pt>
                <c:pt idx="15">
                  <c:v>30.0</c:v>
                </c:pt>
                <c:pt idx="16">
                  <c:v>31.0</c:v>
                </c:pt>
                <c:pt idx="17">
                  <c:v>32.0</c:v>
                </c:pt>
                <c:pt idx="18">
                  <c:v>33.0</c:v>
                </c:pt>
                <c:pt idx="19">
                  <c:v>34.0</c:v>
                </c:pt>
                <c:pt idx="20">
                  <c:v>35.0</c:v>
                </c:pt>
                <c:pt idx="21">
                  <c:v>36.0</c:v>
                </c:pt>
                <c:pt idx="22">
                  <c:v>37.0</c:v>
                </c:pt>
                <c:pt idx="23">
                  <c:v>38.0</c:v>
                </c:pt>
                <c:pt idx="24">
                  <c:v>39.0</c:v>
                </c:pt>
                <c:pt idx="25">
                  <c:v>40.0</c:v>
                </c:pt>
                <c:pt idx="26">
                  <c:v>41.0</c:v>
                </c:pt>
                <c:pt idx="27">
                  <c:v>42.0</c:v>
                </c:pt>
                <c:pt idx="28">
                  <c:v>43.0</c:v>
                </c:pt>
                <c:pt idx="29">
                  <c:v>44.0</c:v>
                </c:pt>
                <c:pt idx="30">
                  <c:v>45.0</c:v>
                </c:pt>
                <c:pt idx="31">
                  <c:v>46.0</c:v>
                </c:pt>
                <c:pt idx="32">
                  <c:v>47.0</c:v>
                </c:pt>
                <c:pt idx="33">
                  <c:v>48.0</c:v>
                </c:pt>
              </c:numCache>
            </c:numRef>
          </c:cat>
          <c:val>
            <c:numRef>
              <c:f>Sheet1!$C$3:$C$36</c:f>
              <c:numCache>
                <c:formatCode>General</c:formatCode>
                <c:ptCount val="34"/>
                <c:pt idx="1">
                  <c:v>97.5</c:v>
                </c:pt>
                <c:pt idx="2">
                  <c:v>80.9</c:v>
                </c:pt>
                <c:pt idx="3">
                  <c:v>100.0</c:v>
                </c:pt>
                <c:pt idx="4">
                  <c:v>97.1</c:v>
                </c:pt>
                <c:pt idx="6">
                  <c:v>98.1</c:v>
                </c:pt>
                <c:pt idx="8">
                  <c:v>100.0</c:v>
                </c:pt>
                <c:pt idx="9">
                  <c:v>96.9</c:v>
                </c:pt>
                <c:pt idx="10" formatCode="0.0">
                  <c:v>99.9</c:v>
                </c:pt>
                <c:pt idx="11" formatCode="0.0">
                  <c:v>100.0</c:v>
                </c:pt>
                <c:pt idx="21" formatCode="0.0">
                  <c:v>98.9</c:v>
                </c:pt>
                <c:pt idx="22" formatCode="0.0">
                  <c:v>98.6</c:v>
                </c:pt>
                <c:pt idx="23" formatCode="0.0">
                  <c:v>97.6</c:v>
                </c:pt>
                <c:pt idx="27">
                  <c:v>98.1</c:v>
                </c:pt>
                <c:pt idx="28">
                  <c:v>99.3</c:v>
                </c:pt>
                <c:pt idx="30">
                  <c:v>99.5</c:v>
                </c:pt>
              </c:numCache>
            </c:numRef>
          </c:val>
          <c:extLst xmlns:c16r2="http://schemas.microsoft.com/office/drawing/2015/06/chart">
            <c:ext xmlns:c16="http://schemas.microsoft.com/office/drawing/2014/chart" uri="{C3380CC4-5D6E-409C-BE32-E72D297353CC}">
              <c16:uniqueId val="{00000000-727D-44CE-B936-F5CFE0A1B3A9}"/>
            </c:ext>
          </c:extLst>
        </c:ser>
        <c:ser>
          <c:idx val="2"/>
          <c:order val="1"/>
          <c:tx>
            <c:strRef>
              <c:f>Sheet1!$B$2</c:f>
              <c:strCache>
                <c:ptCount val="1"/>
                <c:pt idx="0">
                  <c:v>HRS (96.6 %)</c:v>
                </c:pt>
              </c:strCache>
            </c:strRef>
          </c:tx>
          <c:spPr>
            <a:solidFill>
              <a:srgbClr val="00B050"/>
            </a:solidFill>
            <a:ln>
              <a:solidFill>
                <a:schemeClr val="tx1"/>
              </a:solidFill>
            </a:ln>
            <a:effectLst/>
          </c:spPr>
          <c:invertIfNegative val="0"/>
          <c:cat>
            <c:numRef>
              <c:f>Sheet1!$A$3:$A$36</c:f>
              <c:numCache>
                <c:formatCode>General</c:formatCode>
                <c:ptCount val="34"/>
                <c:pt idx="0">
                  <c:v>15.0</c:v>
                </c:pt>
                <c:pt idx="1">
                  <c:v>16.0</c:v>
                </c:pt>
                <c:pt idx="2">
                  <c:v>17.0</c:v>
                </c:pt>
                <c:pt idx="3">
                  <c:v>18.0</c:v>
                </c:pt>
                <c:pt idx="4">
                  <c:v>19.0</c:v>
                </c:pt>
                <c:pt idx="5">
                  <c:v>20.0</c:v>
                </c:pt>
                <c:pt idx="6">
                  <c:v>21.0</c:v>
                </c:pt>
                <c:pt idx="7">
                  <c:v>22.0</c:v>
                </c:pt>
                <c:pt idx="8">
                  <c:v>23.0</c:v>
                </c:pt>
                <c:pt idx="9">
                  <c:v>24.0</c:v>
                </c:pt>
                <c:pt idx="10">
                  <c:v>25.0</c:v>
                </c:pt>
                <c:pt idx="11">
                  <c:v>26.0</c:v>
                </c:pt>
                <c:pt idx="12">
                  <c:v>27.0</c:v>
                </c:pt>
                <c:pt idx="13">
                  <c:v>28.0</c:v>
                </c:pt>
                <c:pt idx="14">
                  <c:v>29.0</c:v>
                </c:pt>
                <c:pt idx="15">
                  <c:v>30.0</c:v>
                </c:pt>
                <c:pt idx="16">
                  <c:v>31.0</c:v>
                </c:pt>
                <c:pt idx="17">
                  <c:v>32.0</c:v>
                </c:pt>
                <c:pt idx="18">
                  <c:v>33.0</c:v>
                </c:pt>
                <c:pt idx="19">
                  <c:v>34.0</c:v>
                </c:pt>
                <c:pt idx="20">
                  <c:v>35.0</c:v>
                </c:pt>
                <c:pt idx="21">
                  <c:v>36.0</c:v>
                </c:pt>
                <c:pt idx="22">
                  <c:v>37.0</c:v>
                </c:pt>
                <c:pt idx="23">
                  <c:v>38.0</c:v>
                </c:pt>
                <c:pt idx="24">
                  <c:v>39.0</c:v>
                </c:pt>
                <c:pt idx="25">
                  <c:v>40.0</c:v>
                </c:pt>
                <c:pt idx="26">
                  <c:v>41.0</c:v>
                </c:pt>
                <c:pt idx="27">
                  <c:v>42.0</c:v>
                </c:pt>
                <c:pt idx="28">
                  <c:v>43.0</c:v>
                </c:pt>
                <c:pt idx="29">
                  <c:v>44.0</c:v>
                </c:pt>
                <c:pt idx="30">
                  <c:v>45.0</c:v>
                </c:pt>
                <c:pt idx="31">
                  <c:v>46.0</c:v>
                </c:pt>
                <c:pt idx="32">
                  <c:v>47.0</c:v>
                </c:pt>
                <c:pt idx="33">
                  <c:v>48.0</c:v>
                </c:pt>
              </c:numCache>
            </c:numRef>
          </c:cat>
          <c:val>
            <c:numRef>
              <c:f>Sheet1!$B$3:$B$36</c:f>
              <c:numCache>
                <c:formatCode>General</c:formatCode>
                <c:ptCount val="34"/>
                <c:pt idx="0">
                  <c:v>92.8</c:v>
                </c:pt>
                <c:pt idx="2">
                  <c:v>93.2</c:v>
                </c:pt>
                <c:pt idx="3">
                  <c:v>95.4</c:v>
                </c:pt>
                <c:pt idx="4">
                  <c:v>98.7</c:v>
                </c:pt>
                <c:pt idx="5">
                  <c:v>99.0</c:v>
                </c:pt>
                <c:pt idx="7">
                  <c:v>98.8</c:v>
                </c:pt>
                <c:pt idx="8">
                  <c:v>97.5</c:v>
                </c:pt>
                <c:pt idx="12" formatCode="0.0">
                  <c:v>82.7</c:v>
                </c:pt>
                <c:pt idx="19" formatCode="0.0">
                  <c:v>98.0</c:v>
                </c:pt>
                <c:pt idx="24">
                  <c:v>98.7</c:v>
                </c:pt>
                <c:pt idx="25" formatCode="0.0">
                  <c:v>97.4</c:v>
                </c:pt>
                <c:pt idx="28">
                  <c:v>99.8</c:v>
                </c:pt>
                <c:pt idx="30">
                  <c:v>98.7</c:v>
                </c:pt>
                <c:pt idx="32">
                  <c:v>98.8</c:v>
                </c:pt>
                <c:pt idx="33">
                  <c:v>100.0</c:v>
                </c:pt>
              </c:numCache>
            </c:numRef>
          </c:val>
          <c:extLst xmlns:c16r2="http://schemas.microsoft.com/office/drawing/2015/06/chart">
            <c:ext xmlns:c16="http://schemas.microsoft.com/office/drawing/2014/chart" uri="{C3380CC4-5D6E-409C-BE32-E72D297353CC}">
              <c16:uniqueId val="{00000001-727D-44CE-B936-F5CFE0A1B3A9}"/>
            </c:ext>
          </c:extLst>
        </c:ser>
        <c:ser>
          <c:idx val="1"/>
          <c:order val="2"/>
          <c:tx>
            <c:strRef>
              <c:f>Sheet1!$D$2</c:f>
              <c:strCache>
                <c:ptCount val="1"/>
                <c:pt idx="0">
                  <c:v>REX/HIE-ISOLDE (93.3 %)</c:v>
                </c:pt>
              </c:strCache>
            </c:strRef>
          </c:tx>
          <c:spPr>
            <a:solidFill>
              <a:srgbClr val="FF0000"/>
            </a:solidFill>
            <a:ln>
              <a:solidFill>
                <a:schemeClr val="tx1"/>
              </a:solidFill>
            </a:ln>
            <a:effectLst/>
          </c:spPr>
          <c:invertIfNegative val="0"/>
          <c:cat>
            <c:numRef>
              <c:f>Sheet1!$A$3:$A$36</c:f>
              <c:numCache>
                <c:formatCode>General</c:formatCode>
                <c:ptCount val="34"/>
                <c:pt idx="0">
                  <c:v>15.0</c:v>
                </c:pt>
                <c:pt idx="1">
                  <c:v>16.0</c:v>
                </c:pt>
                <c:pt idx="2">
                  <c:v>17.0</c:v>
                </c:pt>
                <c:pt idx="3">
                  <c:v>18.0</c:v>
                </c:pt>
                <c:pt idx="4">
                  <c:v>19.0</c:v>
                </c:pt>
                <c:pt idx="5">
                  <c:v>20.0</c:v>
                </c:pt>
                <c:pt idx="6">
                  <c:v>21.0</c:v>
                </c:pt>
                <c:pt idx="7">
                  <c:v>22.0</c:v>
                </c:pt>
                <c:pt idx="8">
                  <c:v>23.0</c:v>
                </c:pt>
                <c:pt idx="9">
                  <c:v>24.0</c:v>
                </c:pt>
                <c:pt idx="10">
                  <c:v>25.0</c:v>
                </c:pt>
                <c:pt idx="11">
                  <c:v>26.0</c:v>
                </c:pt>
                <c:pt idx="12">
                  <c:v>27.0</c:v>
                </c:pt>
                <c:pt idx="13">
                  <c:v>28.0</c:v>
                </c:pt>
                <c:pt idx="14">
                  <c:v>29.0</c:v>
                </c:pt>
                <c:pt idx="15">
                  <c:v>30.0</c:v>
                </c:pt>
                <c:pt idx="16">
                  <c:v>31.0</c:v>
                </c:pt>
                <c:pt idx="17">
                  <c:v>32.0</c:v>
                </c:pt>
                <c:pt idx="18">
                  <c:v>33.0</c:v>
                </c:pt>
                <c:pt idx="19">
                  <c:v>34.0</c:v>
                </c:pt>
                <c:pt idx="20">
                  <c:v>35.0</c:v>
                </c:pt>
                <c:pt idx="21">
                  <c:v>36.0</c:v>
                </c:pt>
                <c:pt idx="22">
                  <c:v>37.0</c:v>
                </c:pt>
                <c:pt idx="23">
                  <c:v>38.0</c:v>
                </c:pt>
                <c:pt idx="24">
                  <c:v>39.0</c:v>
                </c:pt>
                <c:pt idx="25">
                  <c:v>40.0</c:v>
                </c:pt>
                <c:pt idx="26">
                  <c:v>41.0</c:v>
                </c:pt>
                <c:pt idx="27">
                  <c:v>42.0</c:v>
                </c:pt>
                <c:pt idx="28">
                  <c:v>43.0</c:v>
                </c:pt>
                <c:pt idx="29">
                  <c:v>44.0</c:v>
                </c:pt>
                <c:pt idx="30">
                  <c:v>45.0</c:v>
                </c:pt>
                <c:pt idx="31">
                  <c:v>46.0</c:v>
                </c:pt>
                <c:pt idx="32">
                  <c:v>47.0</c:v>
                </c:pt>
                <c:pt idx="33">
                  <c:v>48.0</c:v>
                </c:pt>
              </c:numCache>
            </c:numRef>
          </c:cat>
          <c:val>
            <c:numRef>
              <c:f>Sheet1!$D$3:$D$36</c:f>
              <c:numCache>
                <c:formatCode>General</c:formatCode>
                <c:ptCount val="34"/>
                <c:pt idx="13" formatCode="0.0">
                  <c:v>96.0</c:v>
                </c:pt>
                <c:pt idx="14" formatCode="0.0">
                  <c:v>97.4</c:v>
                </c:pt>
                <c:pt idx="15" formatCode="0.0">
                  <c:v>79.8</c:v>
                </c:pt>
                <c:pt idx="16" formatCode="0.0">
                  <c:v>94.3</c:v>
                </c:pt>
                <c:pt idx="17" formatCode="0.0">
                  <c:v>87.7</c:v>
                </c:pt>
                <c:pt idx="18" formatCode="0.0">
                  <c:v>91.1</c:v>
                </c:pt>
                <c:pt idx="19" formatCode="0.0">
                  <c:v>97.9</c:v>
                </c:pt>
                <c:pt idx="20" formatCode="0.0">
                  <c:v>93.9</c:v>
                </c:pt>
                <c:pt idx="21" formatCode="0.0">
                  <c:v>91.7</c:v>
                </c:pt>
                <c:pt idx="23" formatCode="0.0">
                  <c:v>80.8</c:v>
                </c:pt>
                <c:pt idx="24">
                  <c:v>97.9</c:v>
                </c:pt>
                <c:pt idx="26">
                  <c:v>96.3</c:v>
                </c:pt>
                <c:pt idx="29">
                  <c:v>95.3</c:v>
                </c:pt>
                <c:pt idx="31">
                  <c:v>100.0</c:v>
                </c:pt>
                <c:pt idx="32">
                  <c:v>99.1</c:v>
                </c:pt>
              </c:numCache>
            </c:numRef>
          </c:val>
          <c:extLst xmlns:c16r2="http://schemas.microsoft.com/office/drawing/2015/06/chart">
            <c:ext xmlns:c16="http://schemas.microsoft.com/office/drawing/2014/chart" uri="{C3380CC4-5D6E-409C-BE32-E72D297353CC}">
              <c16:uniqueId val="{00000002-727D-44CE-B936-F5CFE0A1B3A9}"/>
            </c:ext>
          </c:extLst>
        </c:ser>
        <c:dLbls>
          <c:showLegendKey val="0"/>
          <c:showVal val="0"/>
          <c:showCatName val="0"/>
          <c:showSerName val="0"/>
          <c:showPercent val="0"/>
          <c:showBubbleSize val="0"/>
        </c:dLbls>
        <c:gapWidth val="0"/>
        <c:axId val="-613213056"/>
        <c:axId val="-527058720"/>
      </c:barChart>
      <c:catAx>
        <c:axId val="-613213056"/>
        <c:scaling>
          <c:orientation val="minMax"/>
        </c:scaling>
        <c:delete val="0"/>
        <c:axPos val="b"/>
        <c:majorGridlines>
          <c:spPr>
            <a:ln w="9525" cap="flat" cmpd="sng" algn="ctr">
              <a:solidFill>
                <a:schemeClr val="tx1"/>
              </a:solidFill>
              <a:round/>
            </a:ln>
            <a:effectLst/>
          </c:spPr>
        </c:majorGridlines>
        <c:title>
          <c:tx>
            <c:rich>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r>
                  <a:rPr lang="en-US" sz="1200">
                    <a:solidFill>
                      <a:schemeClr val="tx1"/>
                    </a:solidFill>
                  </a:rPr>
                  <a:t>Week #</a:t>
                </a:r>
              </a:p>
            </c:rich>
          </c:tx>
          <c:layout>
            <c:manualLayout>
              <c:xMode val="edge"/>
              <c:yMode val="edge"/>
              <c:x val="0.473109702991415"/>
              <c:y val="0.892178406902095"/>
            </c:manualLayout>
          </c:layout>
          <c:overlay val="0"/>
          <c:spPr>
            <a:noFill/>
            <a:ln>
              <a:noFill/>
            </a:ln>
            <a:effectLst/>
          </c:spPr>
          <c:txPr>
            <a:bodyPr rot="0" spcFirstLastPara="1" vertOverflow="ellipsis" vert="horz" wrap="square" anchor="ctr" anchorCtr="1"/>
            <a:lstStyle/>
            <a:p>
              <a:pPr>
                <a:defRPr sz="12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527058720"/>
        <c:crosses val="autoZero"/>
        <c:auto val="1"/>
        <c:lblAlgn val="ctr"/>
        <c:lblOffset val="100"/>
        <c:noMultiLvlLbl val="0"/>
      </c:catAx>
      <c:valAx>
        <c:axId val="-527058720"/>
        <c:scaling>
          <c:orientation val="minMax"/>
          <c:max val="100.0"/>
          <c:min val="75.0"/>
        </c:scaling>
        <c:delete val="0"/>
        <c:axPos val="l"/>
        <c:majorGridlines>
          <c:spPr>
            <a:ln w="9525" cap="flat" cmpd="sng" algn="ctr">
              <a:solidFill>
                <a:schemeClr val="tx1"/>
              </a:solidFill>
              <a:round/>
            </a:ln>
            <a:effectLst/>
          </c:spPr>
        </c:majorGridlines>
        <c:title>
          <c:tx>
            <c:rich>
              <a:bodyPr rot="-5400000" spcFirstLastPara="1" vertOverflow="ellipsis" vert="horz" wrap="square" anchor="ctr" anchorCtr="1"/>
              <a:lstStyle/>
              <a:p>
                <a:pPr>
                  <a:defRPr sz="1400" b="0" i="0" u="none" strike="noStrike" kern="1200" baseline="0">
                    <a:solidFill>
                      <a:schemeClr val="tx1"/>
                    </a:solidFill>
                    <a:latin typeface="+mn-lt"/>
                    <a:ea typeface="+mn-ea"/>
                    <a:cs typeface="+mn-cs"/>
                  </a:defRPr>
                </a:pPr>
                <a:r>
                  <a:rPr lang="en-US" sz="1400">
                    <a:solidFill>
                      <a:schemeClr val="tx1"/>
                    </a:solidFill>
                  </a:rPr>
                  <a:t>Availability [%]</a:t>
                </a:r>
              </a:p>
            </c:rich>
          </c:tx>
          <c:layout>
            <c:manualLayout>
              <c:xMode val="edge"/>
              <c:yMode val="edge"/>
              <c:x val="0.0099765489377781"/>
              <c:y val="0.201621918303831"/>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title>
        <c:numFmt formatCode="0" sourceLinked="0"/>
        <c:majorTickMark val="none"/>
        <c:minorTickMark val="none"/>
        <c:tickLblPos val="nextTo"/>
        <c:spPr>
          <a:noFill/>
          <a:ln>
            <a:noFill/>
          </a:ln>
          <a:effectLst/>
        </c:spPr>
        <c:txPr>
          <a:bodyPr rot="-60000000" spcFirstLastPara="1" vertOverflow="ellipsis" vert="horz" wrap="square" anchor="ctr" anchorCtr="1"/>
          <a:lstStyle/>
          <a:p>
            <a:pPr>
              <a:defRPr sz="1100" b="0" i="0" u="none" strike="noStrike" kern="1200" baseline="0">
                <a:solidFill>
                  <a:schemeClr val="tx1"/>
                </a:solidFill>
                <a:latin typeface="+mn-lt"/>
                <a:ea typeface="+mn-ea"/>
                <a:cs typeface="+mn-cs"/>
              </a:defRPr>
            </a:pPr>
            <a:endParaRPr lang="en-US"/>
          </a:p>
        </c:txPr>
        <c:crossAx val="-613213056"/>
        <c:crosses val="autoZero"/>
        <c:crossBetween val="between"/>
      </c:valAx>
      <c:spPr>
        <a:noFill/>
        <a:ln>
          <a:solidFill>
            <a:schemeClr val="tx1"/>
          </a:solidFill>
        </a:ln>
        <a:effectLst/>
      </c:spPr>
    </c:plotArea>
    <c:legend>
      <c:legendPos val="b"/>
      <c:layout>
        <c:manualLayout>
          <c:xMode val="edge"/>
          <c:yMode val="edge"/>
          <c:x val="0.0797147582336548"/>
          <c:y val="0.0469924618828642"/>
          <c:w val="0.604997566462725"/>
          <c:h val="0.100804792162167"/>
        </c:manualLayout>
      </c:layout>
      <c:overlay val="0"/>
      <c:spPr>
        <a:solidFill>
          <a:schemeClr val="bg1"/>
        </a:solidFill>
        <a:ln>
          <a:noFill/>
        </a:ln>
        <a:effectLst/>
      </c:spPr>
      <c:txPr>
        <a:bodyPr rot="0" spcFirstLastPara="1" vertOverflow="ellipsis" vert="horz" wrap="square" anchor="ctr" anchorCtr="1"/>
        <a:lstStyle/>
        <a:p>
          <a:pPr>
            <a:defRPr sz="1400" b="0" i="0" u="none" strike="noStrike" kern="1200" baseline="0">
              <a:solidFill>
                <a:schemeClr val="tx1"/>
              </a:solidFill>
              <a:latin typeface="+mn-lt"/>
              <a:ea typeface="+mn-ea"/>
              <a:cs typeface="+mn-cs"/>
            </a:defRPr>
          </a:pPr>
          <a:endParaRPr lang="en-US"/>
        </a:p>
      </c:txPr>
    </c:legend>
    <c:plotVisOnly val="1"/>
    <c:dispBlanksAs val="gap"/>
    <c:showDLblsOverMax val="0"/>
  </c:chart>
  <c:spPr>
    <a:noFill/>
    <a:ln>
      <a:noFill/>
    </a:ln>
    <a:effectLst/>
  </c:spPr>
  <c:txPr>
    <a:bodyPr anchor="ctr"/>
    <a:lstStyle/>
    <a:p>
      <a:pPr algn="just">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665" cy="498395"/>
          </a:xfrm>
          <a:prstGeom prst="rect">
            <a:avLst/>
          </a:prstGeom>
        </p:spPr>
        <p:txBody>
          <a:bodyPr vert="horz" lIns="90727" tIns="45363" rIns="90727" bIns="45363" rtlCol="0"/>
          <a:lstStyle>
            <a:lvl1pPr algn="l">
              <a:defRPr sz="1200"/>
            </a:lvl1pPr>
          </a:lstStyle>
          <a:p>
            <a:endParaRPr lang="en-GB"/>
          </a:p>
        </p:txBody>
      </p:sp>
      <p:sp>
        <p:nvSpPr>
          <p:cNvPr id="3" name="Date Placeholder 2"/>
          <p:cNvSpPr>
            <a:spLocks noGrp="1"/>
          </p:cNvSpPr>
          <p:nvPr>
            <p:ph type="dt" sz="quarter" idx="1"/>
          </p:nvPr>
        </p:nvSpPr>
        <p:spPr>
          <a:xfrm>
            <a:off x="3776866" y="1"/>
            <a:ext cx="2890665" cy="498395"/>
          </a:xfrm>
          <a:prstGeom prst="rect">
            <a:avLst/>
          </a:prstGeom>
        </p:spPr>
        <p:txBody>
          <a:bodyPr vert="horz" lIns="90727" tIns="45363" rIns="90727" bIns="45363" rtlCol="0"/>
          <a:lstStyle>
            <a:lvl1pPr algn="r">
              <a:defRPr sz="1200"/>
            </a:lvl1pPr>
          </a:lstStyle>
          <a:p>
            <a:fld id="{2A25550D-C7D6-4A18-9DD5-798D4E85C6F8}" type="datetimeFigureOut">
              <a:rPr lang="en-GB" smtClean="0"/>
              <a:t>26/08/2019</a:t>
            </a:fld>
            <a:endParaRPr lang="en-GB"/>
          </a:p>
        </p:txBody>
      </p:sp>
      <p:sp>
        <p:nvSpPr>
          <p:cNvPr id="4" name="Footer Placeholder 3"/>
          <p:cNvSpPr>
            <a:spLocks noGrp="1"/>
          </p:cNvSpPr>
          <p:nvPr>
            <p:ph type="ftr" sz="quarter" idx="2"/>
          </p:nvPr>
        </p:nvSpPr>
        <p:spPr>
          <a:xfrm>
            <a:off x="0" y="9428243"/>
            <a:ext cx="2890665" cy="498395"/>
          </a:xfrm>
          <a:prstGeom prst="rect">
            <a:avLst/>
          </a:prstGeom>
        </p:spPr>
        <p:txBody>
          <a:bodyPr vert="horz" lIns="90727" tIns="45363" rIns="90727" bIns="45363" rtlCol="0" anchor="b"/>
          <a:lstStyle>
            <a:lvl1pPr algn="l">
              <a:defRPr sz="1200"/>
            </a:lvl1pPr>
          </a:lstStyle>
          <a:p>
            <a:endParaRPr lang="en-GB"/>
          </a:p>
        </p:txBody>
      </p:sp>
      <p:sp>
        <p:nvSpPr>
          <p:cNvPr id="5" name="Slide Number Placeholder 4"/>
          <p:cNvSpPr>
            <a:spLocks noGrp="1"/>
          </p:cNvSpPr>
          <p:nvPr>
            <p:ph type="sldNum" sz="quarter" idx="3"/>
          </p:nvPr>
        </p:nvSpPr>
        <p:spPr>
          <a:xfrm>
            <a:off x="3776866" y="9428243"/>
            <a:ext cx="2890665" cy="498395"/>
          </a:xfrm>
          <a:prstGeom prst="rect">
            <a:avLst/>
          </a:prstGeom>
        </p:spPr>
        <p:txBody>
          <a:bodyPr vert="horz" lIns="90727" tIns="45363" rIns="90727" bIns="45363" rtlCol="0" anchor="b"/>
          <a:lstStyle>
            <a:lvl1pPr algn="r">
              <a:defRPr sz="1200"/>
            </a:lvl1pPr>
          </a:lstStyle>
          <a:p>
            <a:fld id="{C9C2E95D-FBC1-4431-A33E-A52756E0B0D8}" type="slidenum">
              <a:rPr lang="en-GB" smtClean="0"/>
              <a:t>‹#›</a:t>
            </a:fld>
            <a:endParaRPr lang="en-GB"/>
          </a:p>
        </p:txBody>
      </p:sp>
    </p:spTree>
    <p:extLst>
      <p:ext uri="{BB962C8B-B14F-4D97-AF65-F5344CB8AC3E}">
        <p14:creationId xmlns:p14="http://schemas.microsoft.com/office/powerpoint/2010/main" val="291377655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890665" cy="498007"/>
          </a:xfrm>
          <a:prstGeom prst="rect">
            <a:avLst/>
          </a:prstGeom>
        </p:spPr>
        <p:txBody>
          <a:bodyPr vert="horz" lIns="90727" tIns="45363" rIns="90727" bIns="45363" rtlCol="0"/>
          <a:lstStyle>
            <a:lvl1pPr algn="l">
              <a:defRPr sz="1200"/>
            </a:lvl1pPr>
          </a:lstStyle>
          <a:p>
            <a:endParaRPr lang="en-GB"/>
          </a:p>
        </p:txBody>
      </p:sp>
      <p:sp>
        <p:nvSpPr>
          <p:cNvPr id="3" name="Date Placeholder 2"/>
          <p:cNvSpPr>
            <a:spLocks noGrp="1"/>
          </p:cNvSpPr>
          <p:nvPr>
            <p:ph type="dt" idx="1"/>
          </p:nvPr>
        </p:nvSpPr>
        <p:spPr>
          <a:xfrm>
            <a:off x="3776866" y="1"/>
            <a:ext cx="2890665" cy="498007"/>
          </a:xfrm>
          <a:prstGeom prst="rect">
            <a:avLst/>
          </a:prstGeom>
        </p:spPr>
        <p:txBody>
          <a:bodyPr vert="horz" lIns="90727" tIns="45363" rIns="90727" bIns="45363" rtlCol="0"/>
          <a:lstStyle>
            <a:lvl1pPr algn="r">
              <a:defRPr sz="1200"/>
            </a:lvl1pPr>
          </a:lstStyle>
          <a:p>
            <a:fld id="{70DE6E00-832A-465F-9B44-BB4B80F2A769}" type="datetimeFigureOut">
              <a:rPr lang="en-GB" smtClean="0"/>
              <a:pPr/>
              <a:t>26/08/2019</a:t>
            </a:fld>
            <a:endParaRPr lang="en-GB"/>
          </a:p>
        </p:txBody>
      </p:sp>
      <p:sp>
        <p:nvSpPr>
          <p:cNvPr id="4" name="Slide Image Placeholder 3"/>
          <p:cNvSpPr>
            <a:spLocks noGrp="1" noRot="1" noChangeAspect="1"/>
          </p:cNvSpPr>
          <p:nvPr>
            <p:ph type="sldImg" idx="2"/>
          </p:nvPr>
        </p:nvSpPr>
        <p:spPr>
          <a:xfrm>
            <a:off x="1101725" y="1239838"/>
            <a:ext cx="4465638" cy="3351212"/>
          </a:xfrm>
          <a:prstGeom prst="rect">
            <a:avLst/>
          </a:prstGeom>
          <a:noFill/>
          <a:ln w="12700">
            <a:solidFill>
              <a:prstClr val="black"/>
            </a:solidFill>
          </a:ln>
        </p:spPr>
        <p:txBody>
          <a:bodyPr vert="horz" lIns="90727" tIns="45363" rIns="90727" bIns="45363" rtlCol="0" anchor="ctr"/>
          <a:lstStyle/>
          <a:p>
            <a:endParaRPr lang="en-GB"/>
          </a:p>
        </p:txBody>
      </p:sp>
      <p:sp>
        <p:nvSpPr>
          <p:cNvPr id="5" name="Notes Placeholder 4"/>
          <p:cNvSpPr>
            <a:spLocks noGrp="1"/>
          </p:cNvSpPr>
          <p:nvPr>
            <p:ph type="body" sz="quarter" idx="3"/>
          </p:nvPr>
        </p:nvSpPr>
        <p:spPr>
          <a:xfrm>
            <a:off x="666598" y="4777366"/>
            <a:ext cx="5335893" cy="3909042"/>
          </a:xfrm>
          <a:prstGeom prst="rect">
            <a:avLst/>
          </a:prstGeom>
        </p:spPr>
        <p:txBody>
          <a:bodyPr vert="horz" lIns="90727" tIns="45363" rIns="90727" bIns="45363"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9428631"/>
            <a:ext cx="2890665" cy="498007"/>
          </a:xfrm>
          <a:prstGeom prst="rect">
            <a:avLst/>
          </a:prstGeom>
        </p:spPr>
        <p:txBody>
          <a:bodyPr vert="horz" lIns="90727" tIns="45363" rIns="90727" bIns="45363" rtlCol="0" anchor="b"/>
          <a:lstStyle>
            <a:lvl1pPr algn="l">
              <a:defRPr sz="1200"/>
            </a:lvl1pPr>
          </a:lstStyle>
          <a:p>
            <a:endParaRPr lang="en-GB"/>
          </a:p>
        </p:txBody>
      </p:sp>
      <p:sp>
        <p:nvSpPr>
          <p:cNvPr id="7" name="Slide Number Placeholder 6"/>
          <p:cNvSpPr>
            <a:spLocks noGrp="1"/>
          </p:cNvSpPr>
          <p:nvPr>
            <p:ph type="sldNum" sz="quarter" idx="5"/>
          </p:nvPr>
        </p:nvSpPr>
        <p:spPr>
          <a:xfrm>
            <a:off x="3776866" y="9428631"/>
            <a:ext cx="2890665" cy="498007"/>
          </a:xfrm>
          <a:prstGeom prst="rect">
            <a:avLst/>
          </a:prstGeom>
        </p:spPr>
        <p:txBody>
          <a:bodyPr vert="horz" lIns="90727" tIns="45363" rIns="90727" bIns="45363" rtlCol="0" anchor="b"/>
          <a:lstStyle>
            <a:lvl1pPr algn="r">
              <a:defRPr sz="1200"/>
            </a:lvl1pPr>
          </a:lstStyle>
          <a:p>
            <a:fld id="{DD2A321E-EB7F-4E0A-8927-AEB10E2611B1}" type="slidenum">
              <a:rPr lang="en-GB" smtClean="0"/>
              <a:pPr/>
              <a:t>‹#›</a:t>
            </a:fld>
            <a:endParaRPr lang="en-GB"/>
          </a:p>
        </p:txBody>
      </p:sp>
    </p:spTree>
    <p:extLst>
      <p:ext uri="{BB962C8B-B14F-4D97-AF65-F5344CB8AC3E}">
        <p14:creationId xmlns:p14="http://schemas.microsoft.com/office/powerpoint/2010/main" val="12424289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emf"/></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emf"/></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Diapositive de titre">
    <p:spTree>
      <p:nvGrpSpPr>
        <p:cNvPr id="1" name=""/>
        <p:cNvGrpSpPr/>
        <p:nvPr/>
      </p:nvGrpSpPr>
      <p:grpSpPr>
        <a:xfrm>
          <a:off x="0" y="0"/>
          <a:ext cx="0" cy="0"/>
          <a:chOff x="0" y="0"/>
          <a:chExt cx="0" cy="0"/>
        </a:xfrm>
      </p:grpSpPr>
      <p:pic>
        <p:nvPicPr>
          <p:cNvPr id="5"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pic>
        <p:nvPicPr>
          <p:cNvPr id="3"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973659413"/>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blank" preserve="1">
  <p:cSld name="Vide">
    <p:spTree>
      <p:nvGrpSpPr>
        <p:cNvPr id="1" name=""/>
        <p:cNvGrpSpPr/>
        <p:nvPr/>
      </p:nvGrpSpPr>
      <p:grpSpPr>
        <a:xfrm>
          <a:off x="0" y="0"/>
          <a:ext cx="0" cy="0"/>
          <a:chOff x="0" y="0"/>
          <a:chExt cx="0" cy="0"/>
        </a:xfrm>
      </p:grpSpPr>
      <p:sp>
        <p:nvSpPr>
          <p:cNvPr id="5"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8/26/19</a:t>
            </a:fld>
            <a:endParaRPr lang="en-US"/>
          </a:p>
        </p:txBody>
      </p:sp>
      <p:sp>
        <p:nvSpPr>
          <p:cNvPr id="6"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7"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839296542"/>
      </p:ext>
    </p:extLst>
  </p:cSld>
  <p:clrMapOvr>
    <a:masterClrMapping/>
  </p:clrMapOvr>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57200" y="1185528"/>
            <a:ext cx="3200400" cy="730250"/>
          </a:xfrm>
        </p:spPr>
        <p:txBody>
          <a:bodyPr tIns="0" bIns="0" anchor="t"/>
          <a:lstStyle>
            <a:lvl1pPr algn="l">
              <a:buNone/>
              <a:defRPr sz="1800" b="1">
                <a:solidFill>
                  <a:schemeClr val="tx1"/>
                </a:solidFill>
              </a:defRPr>
            </a:lvl1pPr>
          </a:lstStyle>
          <a:p>
            <a:r>
              <a:rPr kumimoji="0" lang="en-US" smtClean="0"/>
              <a:t>Click to edit Master title style</a:t>
            </a:r>
            <a:endParaRPr kumimoji="0" lang="en-US" dirty="0"/>
          </a:p>
        </p:txBody>
      </p:sp>
      <p:sp>
        <p:nvSpPr>
          <p:cNvPr id="3" name="Espace réservé du texte 2"/>
          <p:cNvSpPr>
            <a:spLocks noGrp="1"/>
          </p:cNvSpPr>
          <p:nvPr>
            <p:ph type="body" idx="2"/>
          </p:nvPr>
        </p:nvSpPr>
        <p:spPr>
          <a:xfrm>
            <a:off x="457200" y="214424"/>
            <a:ext cx="2743200" cy="914400"/>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Espace réservé du contenu 3"/>
          <p:cNvSpPr>
            <a:spLocks noGrp="1"/>
          </p:cNvSpPr>
          <p:nvPr>
            <p:ph sz="half" idx="1"/>
          </p:nvPr>
        </p:nvSpPr>
        <p:spPr>
          <a:xfrm>
            <a:off x="457200" y="1981200"/>
            <a:ext cx="7086600" cy="3810000"/>
          </a:xfrm>
        </p:spPr>
        <p:txBody>
          <a:bodyPr/>
          <a:lstStyle>
            <a:lvl1pPr>
              <a:defRPr sz="2800"/>
            </a:lvl1pPr>
            <a:lvl2pPr>
              <a:defRPr sz="2400"/>
            </a:lvl2pPr>
            <a:lvl3pPr>
              <a:defRPr sz="22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8/26/19</a:t>
            </a:fld>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806501485"/>
      </p:ext>
    </p:extLst>
  </p:cSld>
  <p:clrMapOvr>
    <a:masterClrMapping/>
  </p:clrMapOvr>
  <p:timing>
    <p:tnLst>
      <p:par>
        <p:cT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5556732" y="1705709"/>
            <a:ext cx="3053868" cy="1253808"/>
          </a:xfrm>
        </p:spPr>
        <p:txBody>
          <a:bodyPr anchor="b"/>
          <a:lstStyle>
            <a:lvl1pPr algn="l">
              <a:buNone/>
              <a:defRPr sz="2200" b="1">
                <a:solidFill>
                  <a:schemeClr val="tx1"/>
                </a:solidFill>
              </a:defRPr>
            </a:lvl1pPr>
          </a:lstStyle>
          <a:p>
            <a:r>
              <a:rPr kumimoji="0" lang="en-US" smtClean="0"/>
              <a:t>Click to edit Master title style</a:t>
            </a:r>
            <a:endParaRPr kumimoji="0" lang="en-US"/>
          </a:p>
        </p:txBody>
      </p:sp>
      <p:sp>
        <p:nvSpPr>
          <p:cNvPr id="3" name="Espace réservé pour une image  2"/>
          <p:cNvSpPr>
            <a:spLocks noGrp="1"/>
          </p:cNvSpPr>
          <p:nvPr>
            <p:ph type="pic" idx="1"/>
          </p:nvPr>
        </p:nvSpPr>
        <p:spPr>
          <a:xfrm>
            <a:off x="558797" y="802197"/>
            <a:ext cx="4759514" cy="4759514"/>
          </a:xfrm>
          <a:prstGeom prst="ellipse">
            <a:avLst/>
          </a:prstGeom>
          <a:solidFill>
            <a:srgbClr val="FFFFFF"/>
          </a:solidFill>
          <a:ln>
            <a:noFill/>
          </a:ln>
        </p:spPr>
        <p:style>
          <a:lnRef idx="2">
            <a:schemeClr val="accent2">
              <a:shade val="50000"/>
            </a:schemeClr>
          </a:lnRef>
          <a:fillRef idx="1">
            <a:schemeClr val="accent2"/>
          </a:fillRef>
          <a:effectRef idx="0">
            <a:schemeClr val="accent2"/>
          </a:effectRef>
          <a:fontRef idx="none"/>
        </p:style>
        <p:txBody>
          <a:bodyPr/>
          <a:lstStyle>
            <a:lvl1pPr marL="0" indent="0">
              <a:buNone/>
              <a:defRPr sz="3200"/>
            </a:lvl1pPr>
          </a:lstStyle>
          <a:p>
            <a:r>
              <a:rPr kumimoji="0" lang="en-US" smtClean="0"/>
              <a:t>Click icon to add picture</a:t>
            </a:r>
            <a:endParaRPr kumimoji="0" lang="en-US" dirty="0"/>
          </a:p>
        </p:txBody>
      </p:sp>
      <p:sp>
        <p:nvSpPr>
          <p:cNvPr id="4" name="Espace réservé du texte 3"/>
          <p:cNvSpPr>
            <a:spLocks noGrp="1"/>
          </p:cNvSpPr>
          <p:nvPr>
            <p:ph type="body" sz="half" idx="2"/>
          </p:nvPr>
        </p:nvSpPr>
        <p:spPr>
          <a:xfrm>
            <a:off x="5556734" y="2998765"/>
            <a:ext cx="3053866" cy="2663482"/>
          </a:xfrm>
        </p:spPr>
        <p:txBody>
          <a:bodyPr lIns="45720" rIns="45720"/>
          <a:lstStyle>
            <a:lvl1pPr marL="0" indent="0">
              <a:buFontTx/>
              <a:buNone/>
              <a:defRPr sz="12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8/26/19</a:t>
            </a:fld>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2310245625"/>
      </p:ext>
    </p:extLst>
  </p:cSld>
  <p:clrMapOvr>
    <a:masterClrMapping/>
  </p:clrMapOvr>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3_Diapositive de titre">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3777802100"/>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8/26/19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extLst>
      <p:ext uri="{BB962C8B-B14F-4D97-AF65-F5344CB8AC3E}">
        <p14:creationId xmlns:p14="http://schemas.microsoft.com/office/powerpoint/2010/main" val="294928871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userDrawn="1">
  <p:cSld name="1_Diapositive de titre">
    <p:spTree>
      <p:nvGrpSpPr>
        <p:cNvPr id="1" name=""/>
        <p:cNvGrpSpPr/>
        <p:nvPr/>
      </p:nvGrpSpPr>
      <p:grpSpPr>
        <a:xfrm>
          <a:off x="0" y="0"/>
          <a:ext cx="0" cy="0"/>
          <a:chOff x="0" y="0"/>
          <a:chExt cx="0" cy="0"/>
        </a:xfrm>
      </p:grpSpPr>
      <p:pic>
        <p:nvPicPr>
          <p:cNvPr id="5" name="Image 4" descr="logooutline.eps"/>
          <p:cNvPicPr>
            <a:picLocks noChangeAspect="1"/>
          </p:cNvPicPr>
          <p:nvPr userDrawn="1"/>
        </p:nvPicPr>
        <p:blipFill>
          <a:blip r:embed="rId2" cstate="email">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1238718879"/>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p:cSld name="4_Diapositive de titre">
    <p:spTree>
      <p:nvGrpSpPr>
        <p:cNvPr id="1" name=""/>
        <p:cNvGrpSpPr/>
        <p:nvPr/>
      </p:nvGrpSpPr>
      <p:grpSpPr>
        <a:xfrm>
          <a:off x="0" y="0"/>
          <a:ext cx="0" cy="0"/>
          <a:chOff x="0" y="0"/>
          <a:chExt cx="0" cy="0"/>
        </a:xfrm>
      </p:grpSpPr>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pic>
        <p:nvPicPr>
          <p:cNvPr id="5" name="Image 2"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799171" y="2663938"/>
            <a:ext cx="1545657" cy="1530123"/>
          </a:xfrm>
          <a:prstGeom prst="rect">
            <a:avLst/>
          </a:prstGeom>
        </p:spPr>
      </p:pic>
    </p:spTree>
    <p:extLst>
      <p:ext uri="{BB962C8B-B14F-4D97-AF65-F5344CB8AC3E}">
        <p14:creationId xmlns:p14="http://schemas.microsoft.com/office/powerpoint/2010/main" val="1435611395"/>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p:cSld name="5_Diapositive de titre">
    <p:spTree>
      <p:nvGrpSpPr>
        <p:cNvPr id="1" name=""/>
        <p:cNvGrpSpPr/>
        <p:nvPr/>
      </p:nvGrpSpPr>
      <p:grpSpPr>
        <a:xfrm>
          <a:off x="0" y="0"/>
          <a:ext cx="0" cy="0"/>
          <a:chOff x="0" y="0"/>
          <a:chExt cx="0" cy="0"/>
        </a:xfrm>
      </p:grpSpPr>
      <p:pic>
        <p:nvPicPr>
          <p:cNvPr id="2" name="Picture 1" descr="LogoOutline.ai"/>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2000" y="2169000"/>
            <a:ext cx="2520000" cy="2520000"/>
          </a:xfrm>
          <a:prstGeom prst="rect">
            <a:avLst/>
          </a:prstGeom>
        </p:spPr>
      </p:pic>
    </p:spTree>
    <p:extLst>
      <p:ext uri="{BB962C8B-B14F-4D97-AF65-F5344CB8AC3E}">
        <p14:creationId xmlns:p14="http://schemas.microsoft.com/office/powerpoint/2010/main" val="2594557672"/>
      </p:ext>
    </p:extLst>
  </p:cSld>
  <p:clrMapOvr>
    <a:overrideClrMapping bg1="dk1" tx1="lt1" bg2="dk2" tx2="lt2" accent1="accent1" accent2="accent2" accent3="accent3" accent4="accent4" accent5="accent5" accent6="accent6" hlink="hlink" folHlink="folHlink"/>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p:cSld name="6_Diapositive de titre">
    <p:spTree>
      <p:nvGrpSpPr>
        <p:cNvPr id="1" name=""/>
        <p:cNvGrpSpPr/>
        <p:nvPr/>
      </p:nvGrpSpPr>
      <p:grpSpPr>
        <a:xfrm>
          <a:off x="0" y="0"/>
          <a:ext cx="0" cy="0"/>
          <a:chOff x="0" y="0"/>
          <a:chExt cx="0" cy="0"/>
        </a:xfrm>
      </p:grpSpPr>
      <p:pic>
        <p:nvPicPr>
          <p:cNvPr id="3" name="Image 2" descr="logoBadgeWeb.eps"/>
          <p:cNvPicPr>
            <a:picLocks noChangeAspect="1"/>
          </p:cNvPicPr>
          <p:nvPr/>
        </p:nvPicPr>
        <p:blipFill rotWithShape="1">
          <a:blip r:embed="rId2" cstate="print">
            <a:extLst>
              <a:ext uri="{28A0092B-C50C-407E-A947-70E740481C1C}">
                <a14:useLocalDpi xmlns:a14="http://schemas.microsoft.com/office/drawing/2010/main" val="0"/>
              </a:ext>
            </a:extLst>
          </a:blip>
          <a:srcRect b="17835"/>
          <a:stretch/>
        </p:blipFill>
        <p:spPr>
          <a:xfrm>
            <a:off x="3959440" y="2765964"/>
            <a:ext cx="1221946" cy="1261931"/>
          </a:xfrm>
          <a:prstGeom prst="rect">
            <a:avLst/>
          </a:prstGeom>
        </p:spPr>
      </p:pic>
      <p:sp>
        <p:nvSpPr>
          <p:cNvPr id="4" name="Espace réservé du titre 8"/>
          <p:cNvSpPr>
            <a:spLocks noGrp="1"/>
          </p:cNvSpPr>
          <p:nvPr>
            <p:ph type="title" hasCustomPrompt="1"/>
          </p:nvPr>
        </p:nvSpPr>
        <p:spPr>
          <a:xfrm>
            <a:off x="457200" y="6390879"/>
            <a:ext cx="8226854" cy="226402"/>
          </a:xfrm>
          <a:prstGeom prst="rect">
            <a:avLst/>
          </a:prstGeom>
        </p:spPr>
        <p:txBody>
          <a:bodyPr vert="horz" lIns="45720" rIns="45720" anchor="ctr">
            <a:noAutofit/>
          </a:bodyPr>
          <a:lstStyle>
            <a:lvl1pPr algn="ctr">
              <a:defRPr sz="1400">
                <a:latin typeface="Optima"/>
                <a:cs typeface="Optima"/>
              </a:defRPr>
            </a:lvl1pPr>
          </a:lstStyle>
          <a:p>
            <a:r>
              <a:rPr kumimoji="0" lang="fr-CH" dirty="0" smtClean="0"/>
              <a:t>home.cern</a:t>
            </a:r>
            <a:endParaRPr kumimoji="0" lang="en-US" dirty="0"/>
          </a:p>
        </p:txBody>
      </p:sp>
    </p:spTree>
    <p:extLst>
      <p:ext uri="{BB962C8B-B14F-4D97-AF65-F5344CB8AC3E}">
        <p14:creationId xmlns:p14="http://schemas.microsoft.com/office/powerpoint/2010/main" val="2629086341"/>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p:cSld name="3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8/26/19</a:t>
            </a:fld>
            <a:endParaRPr lang="en-US"/>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1814149273"/>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preserve="1">
  <p:cSld name="2_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457200" y="2444814"/>
            <a:ext cx="8226854" cy="940443"/>
          </a:xfrm>
        </p:spPr>
        <p:txBody>
          <a:bodyPr/>
          <a:lstStyle>
            <a:lvl1pPr algn="l">
              <a:defRPr/>
            </a:lvl1pPr>
          </a:lstStyle>
          <a:p>
            <a:r>
              <a:rPr kumimoji="0" lang="en-US" smtClean="0"/>
              <a:t>Click to edit Master title style</a:t>
            </a:r>
            <a:endParaRPr kumimoji="0" lang="en-US"/>
          </a:p>
        </p:txBody>
      </p:sp>
      <p:sp>
        <p:nvSpPr>
          <p:cNvPr id="11" name="Espace réservé du texte 2"/>
          <p:cNvSpPr>
            <a:spLocks noGrp="1"/>
          </p:cNvSpPr>
          <p:nvPr>
            <p:ph type="body" idx="10"/>
          </p:nvPr>
        </p:nvSpPr>
        <p:spPr>
          <a:xfrm>
            <a:off x="457200" y="3391124"/>
            <a:ext cx="2743200" cy="419653"/>
          </a:xfrm>
        </p:spPr>
        <p:txBody>
          <a:bodyPr lIns="45720" tIns="0" rIns="45720" bIns="0" anchor="b"/>
          <a:lstStyle>
            <a:lvl1pPr marL="0" indent="0" algn="l">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Tree>
    <p:extLst>
      <p:ext uri="{BB962C8B-B14F-4D97-AF65-F5344CB8AC3E}">
        <p14:creationId xmlns:p14="http://schemas.microsoft.com/office/powerpoint/2010/main" val="2629879605"/>
      </p:ext>
    </p:extLst>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 preserve="1">
  <p:cSld name="1_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lgn="l">
              <a:defRPr/>
            </a:lvl1pPr>
          </a:lstStyle>
          <a:p>
            <a:r>
              <a:rPr kumimoji="0" lang="en-US" smtClean="0"/>
              <a:t>Click to edit Master title style</a:t>
            </a:r>
            <a:endParaRPr kumimoji="0" lang="en-US"/>
          </a:p>
        </p:txBody>
      </p:sp>
      <p:sp>
        <p:nvSpPr>
          <p:cNvPr id="3" name="Espace réservé du contenu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7"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8/26/19</a:t>
            </a:fld>
            <a:endParaRPr lang="en-US"/>
          </a:p>
        </p:txBody>
      </p:sp>
      <p:sp>
        <p:nvSpPr>
          <p:cNvPr id="8"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9"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432733981"/>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a:xfrm>
            <a:off x="457200" y="274638"/>
            <a:ext cx="7467600" cy="1143000"/>
          </a:xfrm>
        </p:spPr>
        <p:txBody>
          <a:bodyPr/>
          <a:lstStyle/>
          <a:p>
            <a:r>
              <a:rPr kumimoji="0" lang="en-US" smtClean="0"/>
              <a:t>Click to edit Master title style</a:t>
            </a:r>
            <a:endParaRPr kumimoji="0" lang="en-US"/>
          </a:p>
        </p:txBody>
      </p:sp>
      <p:sp>
        <p:nvSpPr>
          <p:cNvPr id="3" name="Espace réservé du contenu 2"/>
          <p:cNvSpPr>
            <a:spLocks noGrp="1"/>
          </p:cNvSpPr>
          <p:nvPr>
            <p:ph sz="half" idx="1"/>
          </p:nvPr>
        </p:nvSpPr>
        <p:spPr>
          <a:xfrm>
            <a:off x="457200" y="1600201"/>
            <a:ext cx="3657600" cy="4350384"/>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Espace réservé du contenu 3"/>
          <p:cNvSpPr>
            <a:spLocks noGrp="1"/>
          </p:cNvSpPr>
          <p:nvPr>
            <p:ph sz="half" idx="2"/>
          </p:nvPr>
        </p:nvSpPr>
        <p:spPr>
          <a:xfrm>
            <a:off x="4267200" y="1600200"/>
            <a:ext cx="3657600" cy="4350385"/>
          </a:xfrm>
        </p:spPr>
        <p:txBody>
          <a:bodyPr/>
          <a:lstStyle>
            <a:lvl1pPr>
              <a:defRPr sz="2600"/>
            </a:lvl1pPr>
            <a:lvl2pPr>
              <a:defRPr sz="22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8/26/19</a:t>
            </a:fld>
            <a:endParaRPr lang="en-US"/>
          </a:p>
        </p:txBody>
      </p:sp>
      <p:sp>
        <p:nvSpPr>
          <p:cNvPr id="9"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0"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676544640"/>
      </p:ext>
    </p:extLst>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a:xfrm>
            <a:off x="457200" y="273050"/>
            <a:ext cx="8229600" cy="893977"/>
          </a:xfrm>
        </p:spPr>
        <p:txBody>
          <a:bodyPr anchor="ctr"/>
          <a:lstStyle>
            <a:lvl1pPr>
              <a:defRPr/>
            </a:lvl1pPr>
          </a:lstStyle>
          <a:p>
            <a:r>
              <a:rPr kumimoji="0" lang="en-US" smtClean="0"/>
              <a:t>Click to edit Master title style</a:t>
            </a:r>
            <a:endParaRPr kumimoji="0" lang="en-US"/>
          </a:p>
        </p:txBody>
      </p:sp>
      <p:sp>
        <p:nvSpPr>
          <p:cNvPr id="3" name="Espace réservé du texte 2"/>
          <p:cNvSpPr>
            <a:spLocks noGrp="1"/>
          </p:cNvSpPr>
          <p:nvPr>
            <p:ph type="body" idx="1"/>
          </p:nvPr>
        </p:nvSpPr>
        <p:spPr>
          <a:xfrm>
            <a:off x="457200" y="5101967"/>
            <a:ext cx="4040188"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Espace réservé du texte 3"/>
          <p:cNvSpPr>
            <a:spLocks noGrp="1"/>
          </p:cNvSpPr>
          <p:nvPr>
            <p:ph type="body" sz="half" idx="3"/>
          </p:nvPr>
        </p:nvSpPr>
        <p:spPr>
          <a:xfrm>
            <a:off x="4645025" y="5101967"/>
            <a:ext cx="4041775" cy="838200"/>
          </a:xfrm>
        </p:spPr>
        <p:txBody>
          <a:bodyPr anchor="t"/>
          <a:lstStyle>
            <a:lvl1pPr marL="0" indent="0">
              <a:buNone/>
              <a:defRPr sz="2400" b="1">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Espace réservé du contenu 4"/>
          <p:cNvSpPr>
            <a:spLocks noGrp="1"/>
          </p:cNvSpPr>
          <p:nvPr>
            <p:ph sz="quarter" idx="2"/>
          </p:nvPr>
        </p:nvSpPr>
        <p:spPr>
          <a:xfrm>
            <a:off x="457200" y="1269777"/>
            <a:ext cx="4040188"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dirty="0"/>
          </a:p>
        </p:txBody>
      </p:sp>
      <p:sp>
        <p:nvSpPr>
          <p:cNvPr id="6" name="Espace réservé du contenu 5"/>
          <p:cNvSpPr>
            <a:spLocks noGrp="1"/>
          </p:cNvSpPr>
          <p:nvPr>
            <p:ph sz="quarter" idx="4"/>
          </p:nvPr>
        </p:nvSpPr>
        <p:spPr>
          <a:xfrm>
            <a:off x="4645025" y="1269777"/>
            <a:ext cx="4041775" cy="3686655"/>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1"/>
          <p:cNvSpPr>
            <a:spLocks noGrp="1"/>
          </p:cNvSpPr>
          <p:nvPr>
            <p:ph type="dt" sz="half" idx="10"/>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8/26/19</a:t>
            </a:fld>
            <a:endParaRPr lang="en-US"/>
          </a:p>
        </p:txBody>
      </p:sp>
      <p:sp>
        <p:nvSpPr>
          <p:cNvPr id="11" name="Footer Placeholder 2"/>
          <p:cNvSpPr>
            <a:spLocks noGrp="1"/>
          </p:cNvSpPr>
          <p:nvPr>
            <p:ph type="ftr" sz="quarter" idx="11"/>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12" name="Slide Number Placeholder 3"/>
          <p:cNvSpPr>
            <a:spLocks noGrp="1"/>
          </p:cNvSpPr>
          <p:nvPr>
            <p:ph type="sldNum" sz="quarter" idx="12"/>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extLst>
      <p:ext uri="{BB962C8B-B14F-4D97-AF65-F5344CB8AC3E}">
        <p14:creationId xmlns:p14="http://schemas.microsoft.com/office/powerpoint/2010/main" val="1754683208"/>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slideLayout" Target="../slideLayouts/slideLayout14.xml"/><Relationship Id="rId15" Type="http://schemas.openxmlformats.org/officeDocument/2006/relationships/slideLayout" Target="../slideLayouts/slideLayout15.xml"/><Relationship Id="rId16" Type="http://schemas.openxmlformats.org/officeDocument/2006/relationships/theme" Target="../theme/theme1.xml"/><Relationship Id="rId17" Type="http://schemas.openxmlformats.org/officeDocument/2006/relationships/image" Target="../media/image1.emf"/><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Espace réservé du titre 8"/>
          <p:cNvSpPr>
            <a:spLocks noGrp="1"/>
          </p:cNvSpPr>
          <p:nvPr>
            <p:ph type="title"/>
          </p:nvPr>
        </p:nvSpPr>
        <p:spPr>
          <a:xfrm>
            <a:off x="457200" y="233492"/>
            <a:ext cx="8226854" cy="940443"/>
          </a:xfrm>
          <a:prstGeom prst="rect">
            <a:avLst/>
          </a:prstGeom>
        </p:spPr>
        <p:txBody>
          <a:bodyPr vert="horz" lIns="45720" rIns="45720" anchor="ctr">
            <a:normAutofit/>
          </a:bodyPr>
          <a:lstStyle/>
          <a:p>
            <a:r>
              <a:rPr kumimoji="0" lang="fr-CH" dirty="0" smtClean="0"/>
              <a:t>Cliquez et modifiez le titre</a:t>
            </a:r>
            <a:endParaRPr kumimoji="0" lang="en-US" dirty="0"/>
          </a:p>
        </p:txBody>
      </p:sp>
      <p:sp>
        <p:nvSpPr>
          <p:cNvPr id="30" name="Espace réservé du texte 29"/>
          <p:cNvSpPr>
            <a:spLocks noGrp="1"/>
          </p:cNvSpPr>
          <p:nvPr>
            <p:ph type="body" idx="1"/>
          </p:nvPr>
        </p:nvSpPr>
        <p:spPr>
          <a:xfrm>
            <a:off x="457200" y="1325606"/>
            <a:ext cx="8226854" cy="4667421"/>
          </a:xfrm>
          <a:prstGeom prst="rect">
            <a:avLst/>
          </a:prstGeom>
        </p:spPr>
        <p:txBody>
          <a:bodyPr vert="horz">
            <a:normAutofit/>
          </a:bodyPr>
          <a:lstStyle/>
          <a:p>
            <a:pPr lvl="0" eaLnBrk="1" latinLnBrk="0" hangingPunct="1"/>
            <a:r>
              <a:rPr kumimoji="0" lang="fr-CH" dirty="0" smtClean="0"/>
              <a:t>Cliquez pour modifier les styles du texte du masque</a:t>
            </a:r>
          </a:p>
          <a:p>
            <a:pPr lvl="1" eaLnBrk="1" latinLnBrk="0" hangingPunct="1"/>
            <a:r>
              <a:rPr kumimoji="0" lang="fr-CH" dirty="0" smtClean="0"/>
              <a:t>Deuxième niveau</a:t>
            </a:r>
          </a:p>
          <a:p>
            <a:pPr lvl="2" eaLnBrk="1" latinLnBrk="0" hangingPunct="1"/>
            <a:r>
              <a:rPr kumimoji="0" lang="fr-CH" dirty="0" smtClean="0"/>
              <a:t>Troisième niveau</a:t>
            </a:r>
          </a:p>
          <a:p>
            <a:pPr lvl="3" eaLnBrk="1" latinLnBrk="0" hangingPunct="1"/>
            <a:r>
              <a:rPr kumimoji="0" lang="fr-CH" dirty="0" smtClean="0"/>
              <a:t>Quatrième niveau</a:t>
            </a:r>
          </a:p>
          <a:p>
            <a:pPr lvl="4" eaLnBrk="1" latinLnBrk="0" hangingPunct="1"/>
            <a:r>
              <a:rPr kumimoji="0" lang="fr-CH" dirty="0" smtClean="0"/>
              <a:t>Cinquième niveau</a:t>
            </a:r>
            <a:endParaRPr kumimoji="0" lang="en-US" dirty="0"/>
          </a:p>
        </p:txBody>
      </p:sp>
      <p:sp>
        <p:nvSpPr>
          <p:cNvPr id="2" name="Date Placeholder 1"/>
          <p:cNvSpPr>
            <a:spLocks noGrp="1"/>
          </p:cNvSpPr>
          <p:nvPr>
            <p:ph type="dt" sz="half" idx="2"/>
          </p:nvPr>
        </p:nvSpPr>
        <p:spPr>
          <a:xfrm>
            <a:off x="2969335" y="6362377"/>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8/26/19</a:t>
            </a:fld>
            <a:endParaRPr lang="en-US"/>
          </a:p>
        </p:txBody>
      </p:sp>
      <p:sp>
        <p:nvSpPr>
          <p:cNvPr id="3" name="Footer Placeholder 2"/>
          <p:cNvSpPr>
            <a:spLocks noGrp="1"/>
          </p:cNvSpPr>
          <p:nvPr>
            <p:ph type="ftr" sz="quarter" idx="3"/>
          </p:nvPr>
        </p:nvSpPr>
        <p:spPr>
          <a:xfrm>
            <a:off x="5182756"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4" name="Slide Number Placeholder 3"/>
          <p:cNvSpPr>
            <a:spLocks noGrp="1"/>
          </p:cNvSpPr>
          <p:nvPr>
            <p:ph type="sldNum" sz="quarter" idx="4"/>
          </p:nvPr>
        </p:nvSpPr>
        <p:spPr>
          <a:xfrm>
            <a:off x="8185376" y="6356350"/>
            <a:ext cx="501424"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pic>
        <p:nvPicPr>
          <p:cNvPr id="10" name="Image 9" descr="bande-02.eps"/>
          <p:cNvPicPr>
            <a:picLocks noChangeAspect="1"/>
          </p:cNvPicPr>
          <p:nvPr/>
        </p:nvPicPr>
        <p:blipFill>
          <a:blip r:embed="rId17" cstate="print">
            <a:extLst>
              <a:ext uri="{28A0092B-C50C-407E-A947-70E740481C1C}">
                <a14:useLocalDpi xmlns:a14="http://schemas.microsoft.com/office/drawing/2010/main" val="0"/>
              </a:ext>
            </a:extLst>
          </a:blip>
          <a:stretch>
            <a:fillRect/>
          </a:stretch>
        </p:blipFill>
        <p:spPr>
          <a:xfrm>
            <a:off x="30" y="6150798"/>
            <a:ext cx="9464580" cy="707202"/>
          </a:xfrm>
          <a:prstGeom prst="rect">
            <a:avLst/>
          </a:prstGeom>
        </p:spPr>
      </p:pic>
    </p:spTree>
    <p:extLst>
      <p:ext uri="{BB962C8B-B14F-4D97-AF65-F5344CB8AC3E}">
        <p14:creationId xmlns:p14="http://schemas.microsoft.com/office/powerpoint/2010/main" val="398527299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60" r:id="rId15"/>
  </p:sldLayoutIdLst>
  <p:timing>
    <p:tnLst>
      <p:par>
        <p:cTn id="1" dur="indefinite" restart="never" nodeType="tmRoot"/>
      </p:par>
    </p:tnLst>
  </p:timing>
  <p:txStyles>
    <p:titleStyle>
      <a:lvl1pPr algn="l" rtl="0" eaLnBrk="1" latinLnBrk="0" hangingPunct="1">
        <a:spcBef>
          <a:spcPct val="0"/>
        </a:spcBef>
        <a:buNone/>
        <a:defRPr kumimoji="0" sz="4600" kern="1200">
          <a:solidFill>
            <a:schemeClr val="tx1"/>
          </a:solidFill>
          <a:latin typeface="+mj-lt"/>
          <a:ea typeface="+mj-ea"/>
          <a:cs typeface="+mj-cs"/>
        </a:defRPr>
      </a:lvl1pPr>
    </p:titleStyle>
    <p:bodyStyle>
      <a:lvl1pPr marL="493776" indent="-457200" algn="l" rtl="0" eaLnBrk="1" latinLnBrk="0" hangingPunct="1">
        <a:spcBef>
          <a:spcPct val="20000"/>
        </a:spcBef>
        <a:buClr>
          <a:schemeClr val="tx1"/>
        </a:buClr>
        <a:buSzPct val="80000"/>
        <a:buFont typeface="Arial"/>
        <a:buChar char="•"/>
        <a:defRPr kumimoji="0" sz="3000" kern="1200">
          <a:solidFill>
            <a:schemeClr val="tx1"/>
          </a:solidFill>
          <a:latin typeface="+mn-lt"/>
          <a:ea typeface="+mn-ea"/>
          <a:cs typeface="+mn-cs"/>
        </a:defRPr>
      </a:lvl1pPr>
      <a:lvl2pPr marL="905256" indent="-457200" algn="l" rtl="0" eaLnBrk="1" latinLnBrk="0" hangingPunct="1">
        <a:spcBef>
          <a:spcPct val="20000"/>
        </a:spcBef>
        <a:buClr>
          <a:schemeClr val="tx1"/>
        </a:buClr>
        <a:buSzPct val="90000"/>
        <a:buFont typeface="Arial"/>
        <a:buChar char="•"/>
        <a:defRPr kumimoji="0" sz="2600" kern="1200">
          <a:solidFill>
            <a:schemeClr val="tx1"/>
          </a:solidFill>
          <a:latin typeface="+mn-lt"/>
          <a:ea typeface="+mn-ea"/>
          <a:cs typeface="+mn-cs"/>
        </a:defRPr>
      </a:lvl2pPr>
      <a:lvl3pPr marL="1092708" indent="-342900" algn="l" rtl="0" eaLnBrk="1" latinLnBrk="0" hangingPunct="1">
        <a:spcBef>
          <a:spcPct val="20000"/>
        </a:spcBef>
        <a:buClr>
          <a:schemeClr val="tx1"/>
        </a:buClr>
        <a:buSzPct val="85000"/>
        <a:buFont typeface="Arial"/>
        <a:buChar char="•"/>
        <a:defRPr kumimoji="0" sz="2400" kern="1200">
          <a:solidFill>
            <a:schemeClr val="tx1"/>
          </a:solidFill>
          <a:latin typeface="+mn-lt"/>
          <a:ea typeface="+mn-ea"/>
          <a:cs typeface="+mn-cs"/>
        </a:defRPr>
      </a:lvl3pPr>
      <a:lvl4pPr marL="1385316" indent="-342900" algn="l" rtl="0" eaLnBrk="1" latinLnBrk="0" hangingPunct="1">
        <a:spcBef>
          <a:spcPct val="20000"/>
        </a:spcBef>
        <a:buClr>
          <a:schemeClr val="tx1"/>
        </a:buClr>
        <a:buSzPct val="90000"/>
        <a:buFont typeface="Arial"/>
        <a:buChar char="•"/>
        <a:defRPr kumimoji="0" sz="2000" kern="1200">
          <a:solidFill>
            <a:schemeClr val="tx1"/>
          </a:solidFill>
          <a:latin typeface="+mn-lt"/>
          <a:ea typeface="+mn-ea"/>
          <a:cs typeface="+mn-cs"/>
        </a:defRPr>
      </a:lvl4pPr>
      <a:lvl5pPr marL="1650492" indent="-342900" algn="l" rtl="0" eaLnBrk="1" latinLnBrk="0" hangingPunct="1">
        <a:spcBef>
          <a:spcPct val="20000"/>
        </a:spcBef>
        <a:buClr>
          <a:schemeClr val="tx1"/>
        </a:buClr>
        <a:buSzPct val="100000"/>
        <a:buFont typeface="Arial"/>
        <a:buChar char="•"/>
        <a:defRPr kumimoji="0" sz="2000" kern="1200">
          <a:solidFill>
            <a:schemeClr val="tx1"/>
          </a:solidFill>
          <a:latin typeface="+mn-lt"/>
          <a:ea typeface="+mn-ea"/>
          <a:cs typeface="+mn-cs"/>
        </a:defRPr>
      </a:lvl5pPr>
      <a:lvl6pPr marL="1700784" indent="-182880" algn="l" rtl="0" eaLnBrk="1" latinLnBrk="0" hangingPunct="1">
        <a:spcBef>
          <a:spcPct val="20000"/>
        </a:spcBef>
        <a:buClr>
          <a:schemeClr val="accent5"/>
        </a:buClr>
        <a:buFont typeface="Arial"/>
        <a:buChar char="-"/>
        <a:defRPr kumimoji="0" sz="2000" kern="1200" baseline="0">
          <a:solidFill>
            <a:schemeClr val="tx1"/>
          </a:solidFill>
          <a:latin typeface="+mn-lt"/>
          <a:ea typeface="+mn-ea"/>
          <a:cs typeface="+mn-cs"/>
        </a:defRPr>
      </a:lvl6pPr>
      <a:lvl7pPr marL="1920240" indent="-182880" algn="l" rtl="0" eaLnBrk="1" latinLnBrk="0" hangingPunct="1">
        <a:spcBef>
          <a:spcPct val="20000"/>
        </a:spcBef>
        <a:buClr>
          <a:schemeClr val="accent6"/>
        </a:buClr>
        <a:buSzPct val="100000"/>
        <a:buFont typeface="Arial"/>
        <a:buChar char="•"/>
        <a:defRPr kumimoji="0" sz="1800" kern="1200" baseline="0">
          <a:solidFill>
            <a:schemeClr val="tx1"/>
          </a:solidFill>
          <a:latin typeface="+mn-lt"/>
          <a:ea typeface="+mn-ea"/>
          <a:cs typeface="+mn-cs"/>
        </a:defRPr>
      </a:lvl7pPr>
      <a:lvl8pPr marL="2139696"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8pPr>
      <a:lvl9pPr marL="2331720" indent="-182880" algn="l" rtl="0" eaLnBrk="1" latinLnBrk="0" hangingPunct="1">
        <a:spcBef>
          <a:spcPct val="20000"/>
        </a:spcBef>
        <a:buClr>
          <a:schemeClr val="accent6"/>
        </a:buClr>
        <a:buFont typeface="Arial"/>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emf"/></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5.png"/><Relationship Id="rId3" Type="http://schemas.openxmlformats.org/officeDocument/2006/relationships/chart" Target="../charts/chart1.xml"/></Relationships>
</file>

<file path=ppt/slides/_rels/slide11.xml.rels><?xml version="1.0" encoding="UTF-8" standalone="yes"?>
<Relationships xmlns="http://schemas.openxmlformats.org/package/2006/relationships"><Relationship Id="rId3" Type="http://schemas.openxmlformats.org/officeDocument/2006/relationships/chart" Target="../charts/chart2.xml"/><Relationship Id="rId4" Type="http://schemas.openxmlformats.org/officeDocument/2006/relationships/image" Target="../media/image14.png"/><Relationship Id="rId1" Type="http://schemas.openxmlformats.org/officeDocument/2006/relationships/slideLayout" Target="../slideLayouts/slideLayout14.xml"/><Relationship Id="rId2" Type="http://schemas.openxmlformats.org/officeDocument/2006/relationships/image" Target="../media/image5.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5.png"/><Relationship Id="rId3" Type="http://schemas.openxmlformats.org/officeDocument/2006/relationships/image" Target="../media/image15.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5.png"/><Relationship Id="rId3" Type="http://schemas.openxmlformats.org/officeDocument/2006/relationships/image" Target="../media/image16.png"/></Relationships>
</file>

<file path=ppt/slides/_rels/slide15.xml.rels><?xml version="1.0" encoding="UTF-8" standalone="yes"?>
<Relationships xmlns="http://schemas.openxmlformats.org/package/2006/relationships"><Relationship Id="rId3" Type="http://schemas.openxmlformats.org/officeDocument/2006/relationships/image" Target="../media/image17.png"/><Relationship Id="rId4" Type="http://schemas.openxmlformats.org/officeDocument/2006/relationships/image" Target="../media/image18.png"/><Relationship Id="rId5" Type="http://schemas.openxmlformats.org/officeDocument/2006/relationships/image" Target="../media/image19.png"/><Relationship Id="rId6" Type="http://schemas.openxmlformats.org/officeDocument/2006/relationships/image" Target="../media/image20.jpeg"/><Relationship Id="rId7" Type="http://schemas.openxmlformats.org/officeDocument/2006/relationships/image" Target="../media/image21.jpeg"/><Relationship Id="rId8" Type="http://schemas.openxmlformats.org/officeDocument/2006/relationships/image" Target="../media/image22.jpeg"/><Relationship Id="rId1" Type="http://schemas.openxmlformats.org/officeDocument/2006/relationships/slideLayout" Target="../slideLayouts/slideLayout14.xml"/><Relationship Id="rId2" Type="http://schemas.openxmlformats.org/officeDocument/2006/relationships/image" Target="../media/image5.png"/></Relationships>
</file>

<file path=ppt/slides/_rels/slide16.xml.rels><?xml version="1.0" encoding="UTF-8" standalone="yes"?>
<Relationships xmlns="http://schemas.openxmlformats.org/package/2006/relationships"><Relationship Id="rId3" Type="http://schemas.openxmlformats.org/officeDocument/2006/relationships/image" Target="../media/image23.png"/><Relationship Id="rId4" Type="http://schemas.openxmlformats.org/officeDocument/2006/relationships/image" Target="../media/image24.png"/><Relationship Id="rId1" Type="http://schemas.openxmlformats.org/officeDocument/2006/relationships/slideLayout" Target="../slideLayouts/slideLayout14.xml"/><Relationship Id="rId2" Type="http://schemas.openxmlformats.org/officeDocument/2006/relationships/image" Target="../media/image5.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5.png"/></Relationships>
</file>

<file path=ppt/slides/_rels/slide18.xml.rels><?xml version="1.0" encoding="UTF-8" standalone="yes"?>
<Relationships xmlns="http://schemas.openxmlformats.org/package/2006/relationships"><Relationship Id="rId3" Type="http://schemas.openxmlformats.org/officeDocument/2006/relationships/image" Target="../media/image25.jpeg"/><Relationship Id="rId4" Type="http://schemas.openxmlformats.org/officeDocument/2006/relationships/image" Target="../media/image26.jpeg"/><Relationship Id="rId1" Type="http://schemas.openxmlformats.org/officeDocument/2006/relationships/slideLayout" Target="../slideLayouts/slideLayout14.xml"/><Relationship Id="rId2" Type="http://schemas.openxmlformats.org/officeDocument/2006/relationships/image" Target="../media/image5.png"/></Relationships>
</file>

<file path=ppt/slides/_rels/slide19.xml.rels><?xml version="1.0" encoding="UTF-8" standalone="yes"?>
<Relationships xmlns="http://schemas.openxmlformats.org/package/2006/relationships"><Relationship Id="rId3" Type="http://schemas.openxmlformats.org/officeDocument/2006/relationships/image" Target="../media/image28.jpeg"/><Relationship Id="rId4" Type="http://schemas.openxmlformats.org/officeDocument/2006/relationships/image" Target="../media/image29.jpeg"/><Relationship Id="rId5" Type="http://schemas.openxmlformats.org/officeDocument/2006/relationships/image" Target="../media/image30.png"/><Relationship Id="rId6" Type="http://schemas.openxmlformats.org/officeDocument/2006/relationships/image" Target="../media/image5.png"/><Relationship Id="rId1" Type="http://schemas.openxmlformats.org/officeDocument/2006/relationships/slideLayout" Target="../slideLayouts/slideLayout14.xml"/><Relationship Id="rId2" Type="http://schemas.openxmlformats.org/officeDocument/2006/relationships/image" Target="../media/image27.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image" Target="../media/image5.png"/></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4" Type="http://schemas.openxmlformats.org/officeDocument/2006/relationships/image" Target="../media/image32.png"/><Relationship Id="rId5" Type="http://schemas.openxmlformats.org/officeDocument/2006/relationships/image" Target="../media/image33.tmp"/><Relationship Id="rId6" Type="http://schemas.openxmlformats.org/officeDocument/2006/relationships/image" Target="../media/image34.png"/><Relationship Id="rId7" Type="http://schemas.openxmlformats.org/officeDocument/2006/relationships/image" Target="../media/image35.tiff"/><Relationship Id="rId1" Type="http://schemas.openxmlformats.org/officeDocument/2006/relationships/slideLayout" Target="../slideLayouts/slideLayout14.xml"/><Relationship Id="rId2" Type="http://schemas.openxmlformats.org/officeDocument/2006/relationships/image" Target="../media/image5.pn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 Id="rId3" Type="http://schemas.openxmlformats.org/officeDocument/2006/relationships/image" Target="../media/image6.tiff"/></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7.png"/><Relationship Id="rId3"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9.png"/><Relationship Id="rId1" Type="http://schemas.openxmlformats.org/officeDocument/2006/relationships/slideLayout" Target="../slideLayouts/slideLayout14.xml"/><Relationship Id="rId2" Type="http://schemas.openxmlformats.org/officeDocument/2006/relationships/image" Target="../media/image8.png"/></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10.png"/><Relationship Id="rId5" Type="http://schemas.openxmlformats.org/officeDocument/2006/relationships/image" Target="../media/image11.png"/><Relationship Id="rId1" Type="http://schemas.openxmlformats.org/officeDocument/2006/relationships/slideLayout" Target="../slideLayouts/slideLayout14.xml"/><Relationship Id="rId2" Type="http://schemas.openxmlformats.org/officeDocument/2006/relationships/image" Target="../media/image8.png"/></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4" Type="http://schemas.openxmlformats.org/officeDocument/2006/relationships/image" Target="../media/image12.jpeg"/><Relationship Id="rId5" Type="http://schemas.microsoft.com/office/2007/relationships/hdphoto" Target="../media/hdphoto1.wdp"/><Relationship Id="rId6" Type="http://schemas.openxmlformats.org/officeDocument/2006/relationships/image" Target="../media/image13.jpeg"/><Relationship Id="rId7" Type="http://schemas.microsoft.com/office/2007/relationships/hdphoto" Target="../media/hdphoto2.wdp"/><Relationship Id="rId1" Type="http://schemas.openxmlformats.org/officeDocument/2006/relationships/slideLayout" Target="../slideLayouts/slideLayout14.xml"/><Relationship Id="rId2" Type="http://schemas.openxmlformats.org/officeDocument/2006/relationships/image" Target="../media/image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13568383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8260984" y="15810"/>
            <a:ext cx="880432" cy="878306"/>
          </a:xfrm>
          <a:prstGeom prst="rect">
            <a:avLst/>
          </a:prstGeom>
        </p:spPr>
      </p:pic>
      <p:sp>
        <p:nvSpPr>
          <p:cNvPr id="17" name="TextBox 16"/>
          <p:cNvSpPr txBox="1"/>
          <p:nvPr/>
        </p:nvSpPr>
        <p:spPr>
          <a:xfrm>
            <a:off x="0" y="801111"/>
            <a:ext cx="4876800" cy="2885405"/>
          </a:xfrm>
          <a:prstGeom prst="rect">
            <a:avLst/>
          </a:prstGeom>
          <a:solidFill>
            <a:schemeClr val="bg1"/>
          </a:solidFill>
          <a:ln>
            <a:noFill/>
          </a:ln>
        </p:spPr>
        <p:txBody>
          <a:bodyPr wrap="square" rtlCol="0">
            <a:spAutoFit/>
          </a:bodyPr>
          <a:lstStyle/>
          <a:p>
            <a:pPr>
              <a:spcBef>
                <a:spcPts val="300"/>
              </a:spcBef>
            </a:pPr>
            <a:r>
              <a:rPr lang="en-US" sz="1400" dirty="0" smtClean="0">
                <a:solidFill>
                  <a:schemeClr val="tx2"/>
                </a:solidFill>
              </a:rPr>
              <a:t>Highlights 2018 Physics campaign (Jul. 11</a:t>
            </a:r>
            <a:r>
              <a:rPr lang="en-US" sz="1400" baseline="30000" dirty="0" smtClean="0">
                <a:solidFill>
                  <a:schemeClr val="tx2"/>
                </a:solidFill>
              </a:rPr>
              <a:t>th</a:t>
            </a:r>
            <a:r>
              <a:rPr lang="en-US" sz="1400" dirty="0" smtClean="0">
                <a:solidFill>
                  <a:schemeClr val="tx2"/>
                </a:solidFill>
              </a:rPr>
              <a:t> </a:t>
            </a:r>
            <a:r>
              <a:rPr lang="mr-IN" sz="1400" dirty="0" smtClean="0">
                <a:solidFill>
                  <a:schemeClr val="tx2"/>
                </a:solidFill>
              </a:rPr>
              <a:t>–</a:t>
            </a:r>
            <a:r>
              <a:rPr lang="en-US" sz="1400" dirty="0" smtClean="0">
                <a:solidFill>
                  <a:schemeClr val="tx2"/>
                </a:solidFill>
              </a:rPr>
              <a:t> Nov. 21</a:t>
            </a:r>
            <a:r>
              <a:rPr lang="en-US" sz="1400" baseline="30000" dirty="0" smtClean="0">
                <a:solidFill>
                  <a:schemeClr val="tx2"/>
                </a:solidFill>
              </a:rPr>
              <a:t>st</a:t>
            </a:r>
            <a:r>
              <a:rPr lang="en-US" sz="1400" dirty="0">
                <a:solidFill>
                  <a:schemeClr val="tx2"/>
                </a:solidFill>
              </a:rPr>
              <a:t>)</a:t>
            </a:r>
            <a:r>
              <a:rPr lang="en-US" sz="1400" dirty="0" smtClean="0">
                <a:solidFill>
                  <a:schemeClr val="tx2"/>
                </a:solidFill>
              </a:rPr>
              <a:t>:</a:t>
            </a:r>
          </a:p>
          <a:p>
            <a:pPr marL="285750" indent="-285750">
              <a:spcBef>
                <a:spcPts val="300"/>
              </a:spcBef>
              <a:buFont typeface="Wingdings" panose="05000000000000000000" pitchFamily="2" charset="2"/>
              <a:buChar char="§"/>
            </a:pPr>
            <a:r>
              <a:rPr lang="en-GB" sz="1400" dirty="0" smtClean="0">
                <a:solidFill>
                  <a:schemeClr val="tx2"/>
                </a:solidFill>
              </a:rPr>
              <a:t>Started after CM4 was installed and commissioned</a:t>
            </a:r>
          </a:p>
          <a:p>
            <a:pPr marL="285750" indent="-285750">
              <a:spcBef>
                <a:spcPts val="300"/>
              </a:spcBef>
              <a:buFont typeface="Wingdings" panose="05000000000000000000" pitchFamily="2" charset="2"/>
              <a:buChar char="§"/>
            </a:pPr>
            <a:r>
              <a:rPr lang="en-GB" sz="1400" dirty="0" smtClean="0">
                <a:solidFill>
                  <a:schemeClr val="tx2"/>
                </a:solidFill>
              </a:rPr>
              <a:t>Thirteen </a:t>
            </a:r>
            <a:r>
              <a:rPr lang="en-GB" sz="1400" dirty="0">
                <a:solidFill>
                  <a:schemeClr val="tx2"/>
                </a:solidFill>
              </a:rPr>
              <a:t>experiments </a:t>
            </a:r>
            <a:r>
              <a:rPr lang="en-GB" sz="1400" dirty="0" smtClean="0">
                <a:solidFill>
                  <a:schemeClr val="tx2"/>
                </a:solidFill>
              </a:rPr>
              <a:t>conducted: </a:t>
            </a:r>
          </a:p>
          <a:p>
            <a:pPr marL="742950" lvl="1" indent="-285750">
              <a:spcBef>
                <a:spcPts val="300"/>
              </a:spcBef>
              <a:buFont typeface="Wingdings" panose="05000000000000000000" pitchFamily="2" charset="2"/>
              <a:buChar char="§"/>
            </a:pPr>
            <a:r>
              <a:rPr lang="en-GB" sz="1200" dirty="0">
                <a:solidFill>
                  <a:schemeClr val="tx2"/>
                </a:solidFill>
              </a:rPr>
              <a:t>First beams to the ISS (</a:t>
            </a:r>
            <a:r>
              <a:rPr lang="en-GB" sz="1200" baseline="30000" dirty="0">
                <a:solidFill>
                  <a:schemeClr val="tx2"/>
                </a:solidFill>
              </a:rPr>
              <a:t>28</a:t>
            </a:r>
            <a:r>
              <a:rPr lang="en-GB" sz="1200" dirty="0">
                <a:solidFill>
                  <a:schemeClr val="tx2"/>
                </a:solidFill>
              </a:rPr>
              <a:t>Mg and </a:t>
            </a:r>
            <a:r>
              <a:rPr lang="en-GB" sz="1200" baseline="30000" dirty="0">
                <a:solidFill>
                  <a:schemeClr val="tx2"/>
                </a:solidFill>
              </a:rPr>
              <a:t>206</a:t>
            </a:r>
            <a:r>
              <a:rPr lang="en-GB" sz="1200" dirty="0">
                <a:solidFill>
                  <a:schemeClr val="tx2"/>
                </a:solidFill>
              </a:rPr>
              <a:t>Hg)</a:t>
            </a:r>
          </a:p>
          <a:p>
            <a:pPr marL="742950" lvl="1" indent="-285750">
              <a:spcBef>
                <a:spcPts val="300"/>
              </a:spcBef>
              <a:buFont typeface="Wingdings" panose="05000000000000000000" pitchFamily="2" charset="2"/>
              <a:buChar char="§"/>
            </a:pPr>
            <a:r>
              <a:rPr lang="en-GB" sz="1200" dirty="0" smtClean="0">
                <a:solidFill>
                  <a:schemeClr val="tx2"/>
                </a:solidFill>
              </a:rPr>
              <a:t>Light </a:t>
            </a:r>
            <a:r>
              <a:rPr lang="en-GB" sz="1200" dirty="0">
                <a:solidFill>
                  <a:schemeClr val="tx2"/>
                </a:solidFill>
              </a:rPr>
              <a:t>isotopes (</a:t>
            </a:r>
            <a:r>
              <a:rPr lang="en-GB" sz="1200" baseline="30000" dirty="0">
                <a:solidFill>
                  <a:schemeClr val="tx2"/>
                </a:solidFill>
              </a:rPr>
              <a:t>7</a:t>
            </a:r>
            <a:r>
              <a:rPr lang="en-GB" sz="1200" dirty="0">
                <a:solidFill>
                  <a:schemeClr val="tx2"/>
                </a:solidFill>
              </a:rPr>
              <a:t>Be, </a:t>
            </a:r>
            <a:r>
              <a:rPr lang="en-GB" sz="1200" baseline="30000" dirty="0">
                <a:solidFill>
                  <a:schemeClr val="tx2"/>
                </a:solidFill>
              </a:rPr>
              <a:t>8</a:t>
            </a:r>
            <a:r>
              <a:rPr lang="en-GB" sz="1200" dirty="0">
                <a:solidFill>
                  <a:schemeClr val="tx2"/>
                </a:solidFill>
              </a:rPr>
              <a:t>B, </a:t>
            </a:r>
            <a:r>
              <a:rPr lang="en-GB" sz="1200" baseline="30000" dirty="0">
                <a:solidFill>
                  <a:schemeClr val="tx2"/>
                </a:solidFill>
              </a:rPr>
              <a:t>9</a:t>
            </a:r>
            <a:r>
              <a:rPr lang="en-GB" sz="1200" dirty="0">
                <a:solidFill>
                  <a:schemeClr val="tx2"/>
                </a:solidFill>
              </a:rPr>
              <a:t>Li…)</a:t>
            </a:r>
          </a:p>
          <a:p>
            <a:pPr marL="742950" lvl="1" indent="-285750">
              <a:spcBef>
                <a:spcPts val="300"/>
              </a:spcBef>
              <a:buFont typeface="Wingdings" panose="05000000000000000000" pitchFamily="2" charset="2"/>
              <a:buChar char="§"/>
            </a:pPr>
            <a:r>
              <a:rPr lang="en-GB" sz="1200" dirty="0">
                <a:solidFill>
                  <a:schemeClr val="tx2"/>
                </a:solidFill>
              </a:rPr>
              <a:t>Heavy isotopes </a:t>
            </a:r>
            <a:r>
              <a:rPr lang="en-GB" sz="1200" dirty="0" smtClean="0">
                <a:solidFill>
                  <a:schemeClr val="tx2"/>
                </a:solidFill>
              </a:rPr>
              <a:t>(</a:t>
            </a:r>
            <a:r>
              <a:rPr lang="en-US" sz="1200" baseline="30000" dirty="0" smtClean="0"/>
              <a:t>228</a:t>
            </a:r>
            <a:r>
              <a:rPr lang="en-US" sz="1200" dirty="0" smtClean="0"/>
              <a:t>Ra, </a:t>
            </a:r>
            <a:r>
              <a:rPr lang="en-US" sz="1200" baseline="30000" dirty="0" smtClean="0"/>
              <a:t>226</a:t>
            </a:r>
            <a:r>
              <a:rPr lang="en-US" sz="1200" dirty="0" smtClean="0"/>
              <a:t>Rn, </a:t>
            </a:r>
            <a:r>
              <a:rPr lang="en-US" sz="1200" baseline="30000" dirty="0" smtClean="0"/>
              <a:t>206</a:t>
            </a:r>
            <a:r>
              <a:rPr lang="en-US" sz="1200" dirty="0" smtClean="0"/>
              <a:t>Hg…)</a:t>
            </a:r>
          </a:p>
          <a:p>
            <a:pPr marL="742950" lvl="1" indent="-285750">
              <a:spcBef>
                <a:spcPts val="300"/>
              </a:spcBef>
              <a:buFont typeface="Wingdings" panose="05000000000000000000" pitchFamily="2" charset="2"/>
              <a:buChar char="§"/>
            </a:pPr>
            <a:r>
              <a:rPr lang="en-GB" sz="1200" dirty="0">
                <a:solidFill>
                  <a:schemeClr val="tx2"/>
                </a:solidFill>
              </a:rPr>
              <a:t>Slow extraction used during most of the experiments</a:t>
            </a:r>
          </a:p>
          <a:p>
            <a:pPr marL="742950" lvl="1" indent="-285750">
              <a:spcBef>
                <a:spcPts val="300"/>
              </a:spcBef>
              <a:buFont typeface="Wingdings" panose="05000000000000000000" pitchFamily="2" charset="2"/>
              <a:buChar char="§"/>
            </a:pPr>
            <a:r>
              <a:rPr lang="en-US" sz="1200" dirty="0" smtClean="0">
                <a:solidFill>
                  <a:schemeClr val="tx2"/>
                </a:solidFill>
              </a:rPr>
              <a:t>Stripping foils to clean contaminants (</a:t>
            </a:r>
            <a:r>
              <a:rPr lang="en-US" sz="1200" baseline="30000" dirty="0" smtClean="0">
                <a:solidFill>
                  <a:schemeClr val="tx2"/>
                </a:solidFill>
              </a:rPr>
              <a:t>9</a:t>
            </a:r>
            <a:r>
              <a:rPr lang="en-US" sz="1200" dirty="0" smtClean="0">
                <a:solidFill>
                  <a:schemeClr val="tx2"/>
                </a:solidFill>
              </a:rPr>
              <a:t>Li, </a:t>
            </a:r>
            <a:r>
              <a:rPr lang="en-US" sz="1200" baseline="30000" dirty="0" smtClean="0">
                <a:solidFill>
                  <a:schemeClr val="tx2"/>
                </a:solidFill>
              </a:rPr>
              <a:t>7,11</a:t>
            </a:r>
            <a:r>
              <a:rPr lang="en-US" sz="1200" dirty="0" smtClean="0">
                <a:solidFill>
                  <a:schemeClr val="tx2"/>
                </a:solidFill>
              </a:rPr>
              <a:t>Be</a:t>
            </a:r>
            <a:r>
              <a:rPr lang="en-GB" sz="1200" dirty="0">
                <a:solidFill>
                  <a:schemeClr val="tx2"/>
                </a:solidFill>
              </a:rPr>
              <a:t> , </a:t>
            </a:r>
            <a:r>
              <a:rPr lang="en-GB" sz="1200" baseline="30000" dirty="0" smtClean="0">
                <a:solidFill>
                  <a:schemeClr val="tx2"/>
                </a:solidFill>
              </a:rPr>
              <a:t>8</a:t>
            </a:r>
            <a:r>
              <a:rPr lang="en-GB" sz="1200" dirty="0" smtClean="0">
                <a:solidFill>
                  <a:schemeClr val="tx2"/>
                </a:solidFill>
              </a:rPr>
              <a:t>B)</a:t>
            </a:r>
          </a:p>
          <a:p>
            <a:pPr marL="742950" lvl="1" indent="-285750">
              <a:spcBef>
                <a:spcPts val="300"/>
              </a:spcBef>
              <a:buFont typeface="Wingdings" panose="05000000000000000000" pitchFamily="2" charset="2"/>
              <a:buChar char="§"/>
            </a:pPr>
            <a:r>
              <a:rPr lang="en-GB" sz="1200" dirty="0" smtClean="0">
                <a:solidFill>
                  <a:schemeClr val="tx2"/>
                </a:solidFill>
              </a:rPr>
              <a:t>Molecular beams (</a:t>
            </a:r>
            <a:r>
              <a:rPr lang="en-GB" sz="1200" baseline="30000" dirty="0" smtClean="0">
                <a:solidFill>
                  <a:schemeClr val="tx2"/>
                </a:solidFill>
              </a:rPr>
              <a:t>8</a:t>
            </a:r>
            <a:r>
              <a:rPr lang="en-GB" sz="1200" dirty="0" smtClean="0">
                <a:solidFill>
                  <a:schemeClr val="tx2"/>
                </a:solidFill>
              </a:rPr>
              <a:t>B</a:t>
            </a:r>
            <a:r>
              <a:rPr lang="en-GB" sz="1200" baseline="30000" dirty="0" smtClean="0">
                <a:solidFill>
                  <a:schemeClr val="tx2"/>
                </a:solidFill>
              </a:rPr>
              <a:t>19</a:t>
            </a:r>
            <a:r>
              <a:rPr lang="en-GB" sz="1200" dirty="0" smtClean="0">
                <a:solidFill>
                  <a:schemeClr val="tx2"/>
                </a:solidFill>
              </a:rPr>
              <a:t>F</a:t>
            </a:r>
            <a:r>
              <a:rPr lang="en-GB" sz="1200" baseline="-25000" dirty="0" smtClean="0">
                <a:solidFill>
                  <a:schemeClr val="tx2"/>
                </a:solidFill>
              </a:rPr>
              <a:t>2</a:t>
            </a:r>
            <a:r>
              <a:rPr lang="en-GB" sz="1200" dirty="0" smtClean="0">
                <a:solidFill>
                  <a:schemeClr val="tx2"/>
                </a:solidFill>
              </a:rPr>
              <a:t>, </a:t>
            </a:r>
            <a:r>
              <a:rPr lang="en-GB" sz="1200" baseline="30000" dirty="0" smtClean="0">
                <a:solidFill>
                  <a:schemeClr val="tx2"/>
                </a:solidFill>
              </a:rPr>
              <a:t>134</a:t>
            </a:r>
            <a:r>
              <a:rPr lang="en-GB" sz="1200" dirty="0" smtClean="0">
                <a:solidFill>
                  <a:schemeClr val="tx2"/>
                </a:solidFill>
              </a:rPr>
              <a:t>Sn</a:t>
            </a:r>
            <a:r>
              <a:rPr lang="en-GB" sz="1200" baseline="30000" dirty="0" smtClean="0">
                <a:solidFill>
                  <a:schemeClr val="tx2"/>
                </a:solidFill>
              </a:rPr>
              <a:t>34</a:t>
            </a:r>
            <a:r>
              <a:rPr lang="en-GB" sz="1200" dirty="0" smtClean="0">
                <a:solidFill>
                  <a:schemeClr val="tx2"/>
                </a:solidFill>
              </a:rPr>
              <a:t>S) </a:t>
            </a:r>
            <a:r>
              <a:rPr lang="en-GB" sz="1200" dirty="0" smtClean="0">
                <a:solidFill>
                  <a:schemeClr val="tx2"/>
                </a:solidFill>
                <a:sym typeface="Wingdings"/>
              </a:rPr>
              <a:t> Not very </a:t>
            </a:r>
            <a:r>
              <a:rPr lang="en-GB" sz="1200" dirty="0" err="1" smtClean="0">
                <a:solidFill>
                  <a:schemeClr val="tx2"/>
                </a:solidFill>
                <a:sym typeface="Wingdings"/>
              </a:rPr>
              <a:t>sucessful</a:t>
            </a:r>
            <a:endParaRPr lang="en-GB" sz="1200" dirty="0" smtClean="0">
              <a:solidFill>
                <a:schemeClr val="tx2"/>
              </a:solidFill>
            </a:endParaRPr>
          </a:p>
          <a:p>
            <a:pPr marL="742950" lvl="1" indent="-285750">
              <a:spcBef>
                <a:spcPts val="300"/>
              </a:spcBef>
              <a:buFont typeface="Wingdings" panose="05000000000000000000" pitchFamily="2" charset="2"/>
              <a:buChar char="§"/>
            </a:pPr>
            <a:r>
              <a:rPr lang="en-GB" sz="1200" dirty="0" smtClean="0">
                <a:solidFill>
                  <a:schemeClr val="tx2"/>
                </a:solidFill>
              </a:rPr>
              <a:t>Pre-irradiated target (</a:t>
            </a:r>
            <a:r>
              <a:rPr lang="en-US" sz="1200" baseline="30000" dirty="0" smtClean="0">
                <a:solidFill>
                  <a:schemeClr val="tx2"/>
                </a:solidFill>
              </a:rPr>
              <a:t>7</a:t>
            </a:r>
            <a:r>
              <a:rPr lang="en-US" sz="1200" dirty="0" smtClean="0">
                <a:solidFill>
                  <a:schemeClr val="tx2"/>
                </a:solidFill>
              </a:rPr>
              <a:t>Be)</a:t>
            </a:r>
            <a:endParaRPr lang="en-GB" sz="1200" dirty="0" smtClean="0">
              <a:solidFill>
                <a:schemeClr val="tx2"/>
              </a:solidFill>
            </a:endParaRPr>
          </a:p>
          <a:p>
            <a:pPr marL="285750" indent="-285750">
              <a:spcBef>
                <a:spcPts val="300"/>
              </a:spcBef>
              <a:buFont typeface="Wingdings" panose="05000000000000000000" pitchFamily="2" charset="2"/>
              <a:buChar char="§"/>
            </a:pPr>
            <a:r>
              <a:rPr lang="en-GB" sz="1400" kern="0" dirty="0" smtClean="0">
                <a:solidFill>
                  <a:schemeClr val="tx2"/>
                </a:solidFill>
              </a:rPr>
              <a:t>Multiple </a:t>
            </a:r>
            <a:r>
              <a:rPr lang="en-GB" sz="1400" kern="0" dirty="0">
                <a:solidFill>
                  <a:schemeClr val="tx2"/>
                </a:solidFill>
              </a:rPr>
              <a:t>stable beams </a:t>
            </a:r>
            <a:r>
              <a:rPr lang="en-GB" sz="1400" kern="0" dirty="0" smtClean="0">
                <a:solidFill>
                  <a:schemeClr val="tx2"/>
                </a:solidFill>
              </a:rPr>
              <a:t>to </a:t>
            </a:r>
            <a:r>
              <a:rPr lang="en-GB" sz="1400" kern="0" dirty="0">
                <a:solidFill>
                  <a:schemeClr val="tx2"/>
                </a:solidFill>
              </a:rPr>
              <a:t>the three experimental </a:t>
            </a:r>
            <a:r>
              <a:rPr lang="en-GB" sz="1400" kern="0" dirty="0" smtClean="0">
                <a:solidFill>
                  <a:schemeClr val="tx2"/>
                </a:solidFill>
              </a:rPr>
              <a:t>stations</a:t>
            </a:r>
          </a:p>
          <a:p>
            <a:pPr marL="285750" indent="-285750">
              <a:spcBef>
                <a:spcPts val="300"/>
              </a:spcBef>
              <a:buFont typeface="Wingdings" panose="05000000000000000000" pitchFamily="2" charset="2"/>
              <a:buChar char="§"/>
            </a:pPr>
            <a:r>
              <a:rPr lang="en-GB" sz="1400" dirty="0" smtClean="0">
                <a:solidFill>
                  <a:schemeClr val="tx2"/>
                </a:solidFill>
              </a:rPr>
              <a:t>Around </a:t>
            </a:r>
            <a:r>
              <a:rPr lang="en-GB" sz="1400" dirty="0">
                <a:solidFill>
                  <a:schemeClr val="tx2"/>
                </a:solidFill>
              </a:rPr>
              <a:t>1320 hrs of RIBs and 370 hrs of stable </a:t>
            </a:r>
            <a:r>
              <a:rPr lang="en-GB" sz="1400" dirty="0" smtClean="0">
                <a:solidFill>
                  <a:schemeClr val="tx2"/>
                </a:solidFill>
              </a:rPr>
              <a:t>beams</a:t>
            </a:r>
            <a:endParaRPr lang="en-GB" sz="1400" dirty="0">
              <a:solidFill>
                <a:schemeClr val="tx2"/>
              </a:solidFill>
            </a:endParaRPr>
          </a:p>
        </p:txBody>
      </p:sp>
      <p:graphicFrame>
        <p:nvGraphicFramePr>
          <p:cNvPr id="31" name="Table 30"/>
          <p:cNvGraphicFramePr>
            <a:graphicFrameLocks noGrp="1"/>
          </p:cNvGraphicFramePr>
          <p:nvPr>
            <p:extLst>
              <p:ext uri="{D42A27DB-BD31-4B8C-83A1-F6EECF244321}">
                <p14:modId xmlns:p14="http://schemas.microsoft.com/office/powerpoint/2010/main" val="177908149"/>
              </p:ext>
            </p:extLst>
          </p:nvPr>
        </p:nvGraphicFramePr>
        <p:xfrm>
          <a:off x="4947612" y="685800"/>
          <a:ext cx="4120188" cy="3497880"/>
        </p:xfrm>
        <a:graphic>
          <a:graphicData uri="http://schemas.openxmlformats.org/drawingml/2006/table">
            <a:tbl>
              <a:tblPr firstRow="1" bandRow="1"/>
              <a:tblGrid>
                <a:gridCol w="930479">
                  <a:extLst>
                    <a:ext uri="{9D8B030D-6E8A-4147-A177-3AD203B41FA5}">
                      <a16:colId xmlns="" xmlns:a16="http://schemas.microsoft.com/office/drawing/2014/main" val="20000"/>
                    </a:ext>
                  </a:extLst>
                </a:gridCol>
                <a:gridCol w="838200">
                  <a:extLst>
                    <a:ext uri="{9D8B030D-6E8A-4147-A177-3AD203B41FA5}">
                      <a16:colId xmlns="" xmlns:a16="http://schemas.microsoft.com/office/drawing/2014/main" val="20001"/>
                    </a:ext>
                  </a:extLst>
                </a:gridCol>
                <a:gridCol w="762000">
                  <a:extLst>
                    <a:ext uri="{9D8B030D-6E8A-4147-A177-3AD203B41FA5}">
                      <a16:colId xmlns="" xmlns:a16="http://schemas.microsoft.com/office/drawing/2014/main" val="20002"/>
                    </a:ext>
                  </a:extLst>
                </a:gridCol>
                <a:gridCol w="990600">
                  <a:extLst>
                    <a:ext uri="{9D8B030D-6E8A-4147-A177-3AD203B41FA5}">
                      <a16:colId xmlns="" xmlns:a16="http://schemas.microsoft.com/office/drawing/2014/main" val="2868708208"/>
                    </a:ext>
                  </a:extLst>
                </a:gridCol>
                <a:gridCol w="598909">
                  <a:extLst>
                    <a:ext uri="{9D8B030D-6E8A-4147-A177-3AD203B41FA5}">
                      <a16:colId xmlns="" xmlns:a16="http://schemas.microsoft.com/office/drawing/2014/main" val="20003"/>
                    </a:ext>
                  </a:extLst>
                </a:gridCol>
              </a:tblGrid>
              <a:tr h="351492">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b="1" dirty="0" smtClean="0">
                          <a:solidFill>
                            <a:schemeClr val="tx1"/>
                          </a:solidFill>
                          <a:latin typeface="+mn-lt"/>
                        </a:rPr>
                        <a:t>Experiment number</a:t>
                      </a:r>
                      <a:endParaRPr lang="en-US" sz="1100" b="1"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b="1" dirty="0" smtClean="0">
                          <a:solidFill>
                            <a:schemeClr val="tx1"/>
                          </a:solidFill>
                          <a:latin typeface="+mn-lt"/>
                        </a:rPr>
                        <a:t>Isotope(s)</a:t>
                      </a:r>
                      <a:endParaRPr lang="en-US" sz="1100" b="1"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b="1" dirty="0" smtClean="0">
                          <a:solidFill>
                            <a:schemeClr val="tx1"/>
                          </a:solidFill>
                          <a:latin typeface="+mn-lt"/>
                        </a:rPr>
                        <a:t>Energy [MeV/u]</a:t>
                      </a:r>
                      <a:endParaRPr lang="en-US" sz="1100" b="1"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b="1" dirty="0" smtClean="0">
                          <a:solidFill>
                            <a:schemeClr val="tx1"/>
                          </a:solidFill>
                          <a:latin typeface="+mn-lt"/>
                        </a:rPr>
                        <a:t>Experimental station</a:t>
                      </a:r>
                      <a:endParaRPr lang="en-US" sz="1100" b="1" dirty="0">
                        <a:solidFill>
                          <a:schemeClr val="tx1"/>
                        </a:solidFill>
                        <a:latin typeface="+mn-lt"/>
                      </a:endParaRPr>
                    </a:p>
                  </a:txBody>
                  <a:tcPr marL="0" marR="45720" marT="21600" marB="21600"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b="1" dirty="0" smtClean="0">
                          <a:solidFill>
                            <a:schemeClr val="tx1"/>
                          </a:solidFill>
                          <a:latin typeface="+mn-lt"/>
                        </a:rPr>
                        <a:t>Time</a:t>
                      </a:r>
                      <a:r>
                        <a:rPr lang="en-US" sz="1100" b="1" baseline="0" dirty="0" smtClean="0">
                          <a:solidFill>
                            <a:schemeClr val="tx1"/>
                          </a:solidFill>
                          <a:latin typeface="+mn-lt"/>
                        </a:rPr>
                        <a:t> [hours]</a:t>
                      </a:r>
                      <a:endParaRPr lang="en-US" sz="1100" b="1"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extLst>
                  <a:ext uri="{0D108BD9-81ED-4DB2-BD59-A6C34878D82A}">
                    <a16:rowId xmlns="" xmlns:a16="http://schemas.microsoft.com/office/drawing/2014/main" val="10000"/>
                  </a:ext>
                </a:extLst>
              </a:tr>
              <a:tr h="19580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IS644</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96</a:t>
                      </a:r>
                      <a:r>
                        <a:rPr lang="en-US" sz="1100" baseline="0" dirty="0" smtClean="0">
                          <a:solidFill>
                            <a:schemeClr val="tx1"/>
                          </a:solidFill>
                          <a:latin typeface="+mn-lt"/>
                        </a:rPr>
                        <a:t>Kr</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4.7, 5.3</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178.2</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220117163"/>
                  </a:ext>
                </a:extLst>
              </a:tr>
              <a:tr h="19580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IS506</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212</a:t>
                      </a:r>
                      <a:r>
                        <a:rPr lang="en-US" sz="1100" baseline="0" dirty="0" smtClean="0">
                          <a:solidFill>
                            <a:schemeClr val="tx1"/>
                          </a:solidFill>
                          <a:latin typeface="+mn-lt"/>
                        </a:rPr>
                        <a:t>Rn</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3.8, 4.4</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49.0</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extLst>
                  <a:ext uri="{0D108BD9-81ED-4DB2-BD59-A6C34878D82A}">
                    <a16:rowId xmlns="" xmlns:a16="http://schemas.microsoft.com/office/drawing/2014/main" val="682276889"/>
                  </a:ext>
                </a:extLst>
              </a:tr>
              <a:tr h="351492">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IS552</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222, 228</a:t>
                      </a:r>
                      <a:r>
                        <a:rPr lang="en-US" sz="1100" baseline="0" dirty="0" smtClean="0">
                          <a:solidFill>
                            <a:schemeClr val="tx1"/>
                          </a:solidFill>
                          <a:latin typeface="+mn-lt"/>
                        </a:rPr>
                        <a:t>Ra, </a:t>
                      </a:r>
                      <a:br>
                        <a:rPr lang="en-US" sz="1100" baseline="0" dirty="0" smtClean="0">
                          <a:solidFill>
                            <a:schemeClr val="tx1"/>
                          </a:solidFill>
                          <a:latin typeface="+mn-lt"/>
                        </a:rPr>
                      </a:br>
                      <a:r>
                        <a:rPr kumimoji="0" lang="en-US" sz="1100" kern="1200" baseline="30000" dirty="0" smtClean="0">
                          <a:solidFill>
                            <a:schemeClr val="tx1"/>
                          </a:solidFill>
                          <a:latin typeface="Arial"/>
                          <a:ea typeface="+mn-ea"/>
                          <a:cs typeface="+mn-cs"/>
                        </a:rPr>
                        <a:t>222, 224, 226</a:t>
                      </a:r>
                      <a:r>
                        <a:rPr kumimoji="0" lang="en-US" sz="1100" kern="1200" baseline="0" dirty="0" smtClean="0">
                          <a:solidFill>
                            <a:schemeClr val="tx1"/>
                          </a:solidFill>
                          <a:latin typeface="Arial"/>
                          <a:ea typeface="+mn-ea"/>
                          <a:cs typeface="+mn-cs"/>
                        </a:rPr>
                        <a:t>Rn </a:t>
                      </a:r>
                      <a:endParaRPr kumimoji="0" lang="en-US" sz="1100" kern="1200" baseline="30000" dirty="0" smtClean="0">
                        <a:solidFill>
                          <a:schemeClr val="tx1"/>
                        </a:solidFill>
                        <a:latin typeface="Arial"/>
                        <a:ea typeface="+mn-ea"/>
                        <a:cs typeface="+mn-cs"/>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4.3,</a:t>
                      </a:r>
                      <a:br>
                        <a:rPr lang="en-US" sz="1100" dirty="0" smtClean="0">
                          <a:solidFill>
                            <a:schemeClr val="tx1"/>
                          </a:solidFill>
                          <a:latin typeface="+mn-lt"/>
                        </a:rPr>
                      </a:br>
                      <a:r>
                        <a:rPr lang="en-US" sz="1100" dirty="0" smtClean="0">
                          <a:solidFill>
                            <a:schemeClr val="tx1"/>
                          </a:solidFill>
                          <a:latin typeface="+mn-lt"/>
                        </a:rPr>
                        <a:t>4.2, 5.1</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31.3,</a:t>
                      </a:r>
                      <a:br>
                        <a:rPr lang="en-US" sz="1100" dirty="0" smtClean="0">
                          <a:solidFill>
                            <a:schemeClr val="tx1"/>
                          </a:solidFill>
                          <a:latin typeface="+mn-lt"/>
                        </a:rPr>
                      </a:br>
                      <a:r>
                        <a:rPr lang="en-US" sz="1100" dirty="0" smtClean="0">
                          <a:solidFill>
                            <a:schemeClr val="tx1"/>
                          </a:solidFill>
                          <a:latin typeface="+mn-lt"/>
                        </a:rPr>
                        <a:t>82.9</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840584778"/>
                  </a:ext>
                </a:extLst>
              </a:tr>
              <a:tr h="19580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IS553</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142</a:t>
                      </a:r>
                      <a:r>
                        <a:rPr lang="en-US" sz="1100" baseline="0" dirty="0" smtClean="0">
                          <a:solidFill>
                            <a:schemeClr val="tx1"/>
                          </a:solidFill>
                          <a:latin typeface="+mn-lt"/>
                        </a:rPr>
                        <a:t>Ba</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4.2</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38.5</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extLst>
                  <a:ext uri="{0D108BD9-81ED-4DB2-BD59-A6C34878D82A}">
                    <a16:rowId xmlns="" xmlns:a16="http://schemas.microsoft.com/office/drawing/2014/main" val="3671773539"/>
                  </a:ext>
                </a:extLst>
              </a:tr>
              <a:tr h="19580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IS562</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106</a:t>
                      </a:r>
                      <a:r>
                        <a:rPr lang="en-US" sz="1100" baseline="0" dirty="0" smtClean="0">
                          <a:solidFill>
                            <a:schemeClr val="tx1"/>
                          </a:solidFill>
                          <a:latin typeface="+mn-lt"/>
                        </a:rPr>
                        <a:t>Sn</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4.4</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91.4</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0682240"/>
                  </a:ext>
                </a:extLst>
              </a:tr>
              <a:tr h="19580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IS616</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8</a:t>
                      </a:r>
                      <a:r>
                        <a:rPr lang="en-US" sz="1100" baseline="0" dirty="0" smtClean="0">
                          <a:solidFill>
                            <a:schemeClr val="tx1"/>
                          </a:solidFill>
                          <a:latin typeface="+mn-lt"/>
                        </a:rPr>
                        <a:t>B</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4.9</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SEC</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97.2</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extLst>
                  <a:ext uri="{0D108BD9-81ED-4DB2-BD59-A6C34878D82A}">
                    <a16:rowId xmlns="" xmlns:a16="http://schemas.microsoft.com/office/drawing/2014/main" val="2835977736"/>
                  </a:ext>
                </a:extLst>
              </a:tr>
              <a:tr h="195806">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dirty="0" smtClean="0">
                          <a:solidFill>
                            <a:schemeClr val="tx1"/>
                          </a:solidFill>
                          <a:latin typeface="+mn-lt"/>
                        </a:rPr>
                        <a:t>IS655</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11</a:t>
                      </a:r>
                      <a:r>
                        <a:rPr lang="en-US" sz="1100" baseline="0" dirty="0" smtClean="0">
                          <a:solidFill>
                            <a:schemeClr val="tx1"/>
                          </a:solidFill>
                          <a:latin typeface="+mn-lt"/>
                        </a:rPr>
                        <a:t>Be</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7.5</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OTPC</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117.5</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195806">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dirty="0" smtClean="0">
                          <a:solidFill>
                            <a:schemeClr val="tx1"/>
                          </a:solidFill>
                          <a:latin typeface="+mn-lt"/>
                        </a:rPr>
                        <a:t>IS654</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134, 132</a:t>
                      </a:r>
                      <a:r>
                        <a:rPr lang="en-US" sz="1100" baseline="0" dirty="0" smtClean="0">
                          <a:solidFill>
                            <a:schemeClr val="tx1"/>
                          </a:solidFill>
                          <a:latin typeface="+mn-lt"/>
                        </a:rPr>
                        <a:t>Sn</a:t>
                      </a:r>
                      <a:endParaRPr lang="en-US" sz="1100" baseline="30000" dirty="0" smtClean="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7.4, 7.2</a:t>
                      </a:r>
                      <a:endParaRPr lang="en-US" sz="1100"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67.5</a:t>
                      </a: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extLst>
                  <a:ext uri="{0D108BD9-81ED-4DB2-BD59-A6C34878D82A}">
                    <a16:rowId xmlns="" xmlns:a16="http://schemas.microsoft.com/office/drawing/2014/main" val="10002"/>
                  </a:ext>
                </a:extLst>
              </a:tr>
              <a:tr h="195806">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dirty="0" smtClean="0">
                          <a:solidFill>
                            <a:schemeClr val="tx1"/>
                          </a:solidFill>
                          <a:latin typeface="+mn-lt"/>
                        </a:rPr>
                        <a:t>IS651</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28</a:t>
                      </a:r>
                      <a:r>
                        <a:rPr lang="en-US" sz="1100" baseline="0" dirty="0" smtClean="0">
                          <a:solidFill>
                            <a:schemeClr val="tx1"/>
                          </a:solidFill>
                          <a:latin typeface="+mn-lt"/>
                        </a:rPr>
                        <a:t>Mg</a:t>
                      </a:r>
                      <a:endParaRPr lang="en-US" sz="1100" baseline="30000" dirty="0" smtClean="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9.5</a:t>
                      </a:r>
                      <a:endParaRPr lang="en-US" sz="1100"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116.0</a:t>
                      </a: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3"/>
                  </a:ext>
                </a:extLst>
              </a:tr>
              <a:tr h="195806">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dirty="0" smtClean="0">
                          <a:solidFill>
                            <a:schemeClr val="tx1"/>
                          </a:solidFill>
                          <a:latin typeface="+mn-lt"/>
                        </a:rPr>
                        <a:t>IS621</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28</a:t>
                      </a:r>
                      <a:r>
                        <a:rPr lang="en-US" sz="1100" baseline="0" dirty="0" smtClean="0">
                          <a:solidFill>
                            <a:schemeClr val="tx1"/>
                          </a:solidFill>
                          <a:latin typeface="+mn-lt"/>
                        </a:rPr>
                        <a:t>Mg</a:t>
                      </a:r>
                      <a:endParaRPr lang="en-US" sz="1100" baseline="30000" dirty="0" smtClean="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9.5</a:t>
                      </a:r>
                      <a:endParaRPr lang="en-US" sz="1100"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ISS</a:t>
                      </a:r>
                    </a:p>
                  </a:txBody>
                  <a:tcPr marL="0" marR="45720" marT="21600" marB="21600"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116.8</a:t>
                      </a: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extLst>
                  <a:ext uri="{0D108BD9-81ED-4DB2-BD59-A6C34878D82A}">
                    <a16:rowId xmlns="" xmlns:a16="http://schemas.microsoft.com/office/drawing/2014/main" val="10004"/>
                  </a:ext>
                </a:extLst>
              </a:tr>
              <a:tr h="195806">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dirty="0" smtClean="0">
                          <a:solidFill>
                            <a:schemeClr val="tx1"/>
                          </a:solidFill>
                          <a:latin typeface="+mn-lt"/>
                        </a:rPr>
                        <a:t>IS631</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206</a:t>
                      </a:r>
                      <a:r>
                        <a:rPr lang="en-US" sz="1100" baseline="0" dirty="0" smtClean="0">
                          <a:solidFill>
                            <a:schemeClr val="tx1"/>
                          </a:solidFill>
                          <a:latin typeface="+mn-lt"/>
                        </a:rPr>
                        <a:t>Hg</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7.4</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ISS</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98.0</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8"/>
                  </a:ext>
                </a:extLst>
              </a:tr>
              <a:tr h="19580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IS561</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9</a:t>
                      </a:r>
                      <a:r>
                        <a:rPr lang="en-US" sz="1100" baseline="0" dirty="0" smtClean="0">
                          <a:solidFill>
                            <a:schemeClr val="tx1"/>
                          </a:solidFill>
                          <a:latin typeface="+mn-lt"/>
                        </a:rPr>
                        <a:t>Li</a:t>
                      </a:r>
                      <a:endParaRPr lang="en-US" sz="1100" baseline="30000" dirty="0" smtClean="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8.0</a:t>
                      </a:r>
                      <a:endParaRPr lang="en-US" sz="1100"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SEC</a:t>
                      </a:r>
                    </a:p>
                  </a:txBody>
                  <a:tcPr marL="0" marR="45720" marT="21600" marB="21600"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103.0</a:t>
                      </a:r>
                    </a:p>
                  </a:txBody>
                  <a:tcPr marL="0" marR="45720" marT="21600" marB="21600" anchor="ctr">
                    <a:lnL w="12700" cmpd="sng">
                      <a:solidFill>
                        <a:sysClr val="windowText" lastClr="000000"/>
                      </a:solidFill>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extLst>
                  <a:ext uri="{0D108BD9-81ED-4DB2-BD59-A6C34878D82A}">
                    <a16:rowId xmlns="" xmlns:a16="http://schemas.microsoft.com/office/drawing/2014/main" val="10009"/>
                  </a:ext>
                </a:extLst>
              </a:tr>
              <a:tr h="195806">
                <a:tc>
                  <a:txBody>
                    <a:bodyPr/>
                    <a:lstStyle/>
                    <a:p>
                      <a:pPr algn="ctr"/>
                      <a:r>
                        <a:rPr lang="en-US" sz="1100" dirty="0" smtClean="0">
                          <a:solidFill>
                            <a:schemeClr val="tx2"/>
                          </a:solidFill>
                          <a:latin typeface="+mn-lt"/>
                        </a:rPr>
                        <a:t>IS554</a:t>
                      </a:r>
                      <a:endParaRPr lang="en-US" sz="1100" dirty="0">
                        <a:solidFill>
                          <a:schemeClr val="tx2"/>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2"/>
                          </a:solidFill>
                          <a:latin typeface="+mn-lt"/>
                        </a:rPr>
                        <a:t>7</a:t>
                      </a:r>
                      <a:r>
                        <a:rPr lang="en-US" sz="1100" baseline="0" dirty="0" smtClean="0">
                          <a:solidFill>
                            <a:schemeClr val="tx2"/>
                          </a:solidFill>
                          <a:latin typeface="+mn-lt"/>
                        </a:rPr>
                        <a:t>Be</a:t>
                      </a:r>
                      <a:endParaRPr lang="en-US" sz="1100" baseline="30000" dirty="0" smtClean="0">
                        <a:solidFill>
                          <a:schemeClr val="tx2"/>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2"/>
                          </a:solidFill>
                          <a:latin typeface="+mn-lt"/>
                        </a:rPr>
                        <a:t>5.0</a:t>
                      </a:r>
                      <a:endParaRPr lang="en-US" sz="1100" dirty="0">
                        <a:solidFill>
                          <a:schemeClr val="tx2"/>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2"/>
                          </a:solidFill>
                          <a:latin typeface="+mn-lt"/>
                        </a:rPr>
                        <a:t>SEC</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2"/>
                          </a:solidFill>
                          <a:latin typeface="+mn-lt"/>
                        </a:rPr>
                        <a:t>135.0</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106421943"/>
                  </a:ext>
                </a:extLst>
              </a:tr>
              <a:tr h="195806">
                <a:tc gridSpan="3">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1" baseline="30000" dirty="0">
                        <a:solidFill>
                          <a:schemeClr val="tx1"/>
                        </a:solidFill>
                      </a:endParaRPr>
                    </a:p>
                  </a:txBody>
                  <a:tcPr marL="36000" marR="36000" marT="36000" marB="360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E7E6E6"/>
                    </a:solidFill>
                  </a:tcPr>
                </a:tc>
                <a:tc hMerge="1">
                  <a:txBody>
                    <a:bodyPr/>
                    <a:lstStyle/>
                    <a:p>
                      <a:pPr algn="ctr"/>
                      <a:endParaRPr lang="en-US" sz="1600" b="1" dirty="0">
                        <a:solidFill>
                          <a:schemeClr val="tx1"/>
                        </a:solidFill>
                      </a:endParaRPr>
                    </a:p>
                  </a:txBody>
                  <a:tcPr marL="36000" marR="36000" marT="36000" marB="360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E7E6E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latin typeface="+mn-lt"/>
                        </a:rPr>
                        <a:t>Total</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p>
                      <a:pPr algn="ctr"/>
                      <a:r>
                        <a:rPr lang="en-US" sz="1100" b="1" dirty="0" smtClean="0">
                          <a:solidFill>
                            <a:schemeClr val="tx1"/>
                          </a:solidFill>
                          <a:latin typeface="+mn-lt"/>
                        </a:rPr>
                        <a:t>1322.3</a:t>
                      </a:r>
                      <a:endParaRPr lang="en-US" sz="1100" b="1"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477541950"/>
                  </a:ext>
                </a:extLst>
              </a:tr>
            </a:tbl>
          </a:graphicData>
        </a:graphic>
      </p:graphicFrame>
      <p:graphicFrame>
        <p:nvGraphicFramePr>
          <p:cNvPr id="18" name="Table 17"/>
          <p:cNvGraphicFramePr>
            <a:graphicFrameLocks noGrp="1"/>
          </p:cNvGraphicFramePr>
          <p:nvPr>
            <p:extLst>
              <p:ext uri="{D42A27DB-BD31-4B8C-83A1-F6EECF244321}">
                <p14:modId xmlns:p14="http://schemas.microsoft.com/office/powerpoint/2010/main" val="1794961235"/>
              </p:ext>
            </p:extLst>
          </p:nvPr>
        </p:nvGraphicFramePr>
        <p:xfrm>
          <a:off x="4947612" y="4343400"/>
          <a:ext cx="3392892" cy="2171164"/>
        </p:xfrm>
        <a:graphic>
          <a:graphicData uri="http://schemas.openxmlformats.org/drawingml/2006/table">
            <a:tbl>
              <a:tblPr firstRow="1" bandRow="1"/>
              <a:tblGrid>
                <a:gridCol w="790188">
                  <a:extLst>
                    <a:ext uri="{9D8B030D-6E8A-4147-A177-3AD203B41FA5}">
                      <a16:colId xmlns="" xmlns:a16="http://schemas.microsoft.com/office/drawing/2014/main" val="20001"/>
                    </a:ext>
                  </a:extLst>
                </a:gridCol>
                <a:gridCol w="926304">
                  <a:extLst>
                    <a:ext uri="{9D8B030D-6E8A-4147-A177-3AD203B41FA5}">
                      <a16:colId xmlns="" xmlns:a16="http://schemas.microsoft.com/office/drawing/2014/main" val="20002"/>
                    </a:ext>
                  </a:extLst>
                </a:gridCol>
                <a:gridCol w="990600">
                  <a:extLst>
                    <a:ext uri="{9D8B030D-6E8A-4147-A177-3AD203B41FA5}">
                      <a16:colId xmlns="" xmlns:a16="http://schemas.microsoft.com/office/drawing/2014/main" val="2868708208"/>
                    </a:ext>
                  </a:extLst>
                </a:gridCol>
                <a:gridCol w="685800">
                  <a:extLst>
                    <a:ext uri="{9D8B030D-6E8A-4147-A177-3AD203B41FA5}">
                      <a16:colId xmlns="" xmlns:a16="http://schemas.microsoft.com/office/drawing/2014/main" val="20003"/>
                    </a:ext>
                  </a:extLst>
                </a:gridCol>
              </a:tblGrid>
              <a:tr h="400171">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b="1" dirty="0" smtClean="0">
                          <a:solidFill>
                            <a:schemeClr val="tx1"/>
                          </a:solidFill>
                          <a:latin typeface="+mn-lt"/>
                        </a:rPr>
                        <a:t>Beam(s)</a:t>
                      </a:r>
                      <a:endParaRPr lang="en-US" sz="1100" b="1"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b="1" dirty="0" smtClean="0">
                          <a:solidFill>
                            <a:schemeClr val="tx1"/>
                          </a:solidFill>
                          <a:latin typeface="+mn-lt"/>
                        </a:rPr>
                        <a:t>Energy [MeV/u]</a:t>
                      </a:r>
                      <a:endParaRPr lang="en-US" sz="1100" b="1"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b="1" dirty="0" smtClean="0">
                          <a:solidFill>
                            <a:schemeClr val="tx1"/>
                          </a:solidFill>
                          <a:latin typeface="+mn-lt"/>
                        </a:rPr>
                        <a:t>Experimental station</a:t>
                      </a:r>
                      <a:endParaRPr lang="en-US" sz="1100" b="1" dirty="0">
                        <a:solidFill>
                          <a:schemeClr val="tx1"/>
                        </a:solidFill>
                        <a:latin typeface="+mn-lt"/>
                      </a:endParaRPr>
                    </a:p>
                  </a:txBody>
                  <a:tcPr marL="0" marR="45720" marT="21600" marB="21600" anchor="ctr">
                    <a:lnL w="12700" cmpd="sng">
                      <a:solidFill>
                        <a:sysClr val="windowText" lastClr="000000"/>
                      </a:solidFill>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tc>
                  <a:txBody>
                    <a:bodyPr/>
                    <a:lstStyle>
                      <a:lvl1pPr marL="0" algn="l" defTabSz="914400" rtl="0" eaLnBrk="1" latinLnBrk="0" hangingPunct="1">
                        <a:defRPr kumimoji="0" sz="1800" kern="1200">
                          <a:solidFill>
                            <a:schemeClr val="tx1"/>
                          </a:solidFill>
                          <a:latin typeface="Calibri"/>
                          <a:ea typeface=""/>
                          <a:cs typeface=""/>
                        </a:defRPr>
                      </a:lvl1pPr>
                      <a:lvl2pPr marL="457200" algn="l" defTabSz="914400" rtl="0" eaLnBrk="1" latinLnBrk="0" hangingPunct="1">
                        <a:defRPr kumimoji="0" sz="1800" kern="1200">
                          <a:solidFill>
                            <a:schemeClr val="tx1"/>
                          </a:solidFill>
                          <a:latin typeface="Calibri"/>
                          <a:ea typeface=""/>
                          <a:cs typeface=""/>
                        </a:defRPr>
                      </a:lvl2pPr>
                      <a:lvl3pPr marL="914400" algn="l" defTabSz="914400" rtl="0" eaLnBrk="1" latinLnBrk="0" hangingPunct="1">
                        <a:defRPr kumimoji="0" sz="1800" kern="1200">
                          <a:solidFill>
                            <a:schemeClr val="tx1"/>
                          </a:solidFill>
                          <a:latin typeface="Calibri"/>
                          <a:ea typeface=""/>
                          <a:cs typeface=""/>
                        </a:defRPr>
                      </a:lvl3pPr>
                      <a:lvl4pPr marL="1371600" algn="l" defTabSz="914400" rtl="0" eaLnBrk="1" latinLnBrk="0" hangingPunct="1">
                        <a:defRPr kumimoji="0" sz="1800" kern="1200">
                          <a:solidFill>
                            <a:schemeClr val="tx1"/>
                          </a:solidFill>
                          <a:latin typeface="Calibri"/>
                          <a:ea typeface=""/>
                          <a:cs typeface=""/>
                        </a:defRPr>
                      </a:lvl4pPr>
                      <a:lvl5pPr marL="1828800" algn="l" defTabSz="914400" rtl="0" eaLnBrk="1" latinLnBrk="0" hangingPunct="1">
                        <a:defRPr kumimoji="0" sz="1800" kern="1200">
                          <a:solidFill>
                            <a:schemeClr val="tx1"/>
                          </a:solidFill>
                          <a:latin typeface="Calibri"/>
                          <a:ea typeface=""/>
                          <a:cs typeface=""/>
                        </a:defRPr>
                      </a:lvl5pPr>
                      <a:lvl6pPr marL="2286000" algn="l" defTabSz="914400" rtl="0" eaLnBrk="1" latinLnBrk="0" hangingPunct="1">
                        <a:defRPr kumimoji="0" sz="1800" kern="1200">
                          <a:solidFill>
                            <a:schemeClr val="tx1"/>
                          </a:solidFill>
                          <a:latin typeface="Calibri"/>
                          <a:ea typeface=""/>
                          <a:cs typeface=""/>
                        </a:defRPr>
                      </a:lvl6pPr>
                      <a:lvl7pPr marL="2743200" algn="l" defTabSz="914400" rtl="0" eaLnBrk="1" latinLnBrk="0" hangingPunct="1">
                        <a:defRPr kumimoji="0" sz="1800" kern="1200">
                          <a:solidFill>
                            <a:schemeClr val="tx1"/>
                          </a:solidFill>
                          <a:latin typeface="Calibri"/>
                          <a:ea typeface=""/>
                          <a:cs typeface=""/>
                        </a:defRPr>
                      </a:lvl7pPr>
                      <a:lvl8pPr marL="3200400" algn="l" defTabSz="914400" rtl="0" eaLnBrk="1" latinLnBrk="0" hangingPunct="1">
                        <a:defRPr kumimoji="0" sz="1800" kern="1200">
                          <a:solidFill>
                            <a:schemeClr val="tx1"/>
                          </a:solidFill>
                          <a:latin typeface="Calibri"/>
                          <a:ea typeface=""/>
                          <a:cs typeface=""/>
                        </a:defRPr>
                      </a:lvl8pPr>
                      <a:lvl9pPr marL="3657600" algn="l" defTabSz="914400" rtl="0" eaLnBrk="1" latinLnBrk="0" hangingPunct="1">
                        <a:defRPr kumimoji="0" sz="1800" kern="1200">
                          <a:solidFill>
                            <a:schemeClr val="tx1"/>
                          </a:solidFill>
                          <a:latin typeface="Calibri"/>
                          <a:ea typeface=""/>
                          <a:cs typeface=""/>
                        </a:defRPr>
                      </a:lvl9pPr>
                    </a:lstStyle>
                    <a:p>
                      <a:pPr algn="ctr"/>
                      <a:r>
                        <a:rPr lang="en-US" sz="1100" b="1" dirty="0" smtClean="0">
                          <a:solidFill>
                            <a:schemeClr val="tx1"/>
                          </a:solidFill>
                          <a:latin typeface="+mn-lt"/>
                        </a:rPr>
                        <a:t>Time</a:t>
                      </a:r>
                      <a:r>
                        <a:rPr lang="en-US" sz="1100" b="1" baseline="0" dirty="0" smtClean="0">
                          <a:solidFill>
                            <a:schemeClr val="tx1"/>
                          </a:solidFill>
                          <a:latin typeface="+mn-lt"/>
                        </a:rPr>
                        <a:t> [hours]</a:t>
                      </a:r>
                      <a:endParaRPr lang="en-US" sz="1100" b="1" dirty="0">
                        <a:solidFill>
                          <a:schemeClr val="tx1"/>
                        </a:solidFill>
                        <a:latin typeface="+mn-lt"/>
                      </a:endParaRPr>
                    </a:p>
                  </a:txBody>
                  <a:tcPr marL="0" marR="45720" marT="21600" marB="21600" anchor="ctr">
                    <a:lnL w="12700" cmpd="sng">
                      <a:solidFill>
                        <a:sysClr val="windowText" lastClr="000000"/>
                      </a:solidFill>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E7E6E6"/>
                    </a:solidFill>
                  </a:tcPr>
                </a:tc>
                <a:extLst>
                  <a:ext uri="{0D108BD9-81ED-4DB2-BD59-A6C34878D82A}">
                    <a16:rowId xmlns="" xmlns:a16="http://schemas.microsoft.com/office/drawing/2014/main" val="10000"/>
                  </a:ext>
                </a:extLst>
              </a:tr>
              <a:tr h="179346">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kern="1200" baseline="30000" dirty="0" smtClean="0">
                          <a:solidFill>
                            <a:schemeClr val="tx1"/>
                          </a:solidFill>
                          <a:latin typeface="Arial"/>
                          <a:ea typeface="+mn-ea"/>
                          <a:cs typeface="+mn-cs"/>
                        </a:rPr>
                        <a:t>22</a:t>
                      </a:r>
                      <a:r>
                        <a:rPr kumimoji="0" lang="en-US" sz="1100" kern="1200" baseline="0" dirty="0" smtClean="0">
                          <a:solidFill>
                            <a:schemeClr val="tx1"/>
                          </a:solidFill>
                          <a:latin typeface="Arial"/>
                          <a:ea typeface="+mn-ea"/>
                          <a:cs typeface="+mn-cs"/>
                        </a:rPr>
                        <a:t>Ne</a:t>
                      </a:r>
                      <a:r>
                        <a:rPr kumimoji="0" lang="en-US" sz="1100" kern="1200" baseline="30000" dirty="0" smtClean="0">
                          <a:solidFill>
                            <a:schemeClr val="tx1"/>
                          </a:solidFill>
                          <a:latin typeface="Arial"/>
                          <a:ea typeface="+mn-ea"/>
                          <a:cs typeface="+mn-cs"/>
                        </a:rPr>
                        <a:t>7+</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6.2, 4.6, 9.5</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110.5</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mpd="sng">
                      <a:solidFill>
                        <a:sysClr val="windowText" lastClr="000000"/>
                      </a:solidFill>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220117163"/>
                  </a:ext>
                </a:extLst>
              </a:tr>
              <a:tr h="22287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kern="1200" baseline="30000" dirty="0" smtClean="0">
                          <a:solidFill>
                            <a:schemeClr val="tx1"/>
                          </a:solidFill>
                          <a:latin typeface="Arial"/>
                          <a:ea typeface="+mn-ea"/>
                          <a:cs typeface="+mn-cs"/>
                        </a:rPr>
                        <a:t>22</a:t>
                      </a:r>
                      <a:r>
                        <a:rPr kumimoji="0" lang="en-US" sz="1100" kern="1200" baseline="0" dirty="0" smtClean="0">
                          <a:solidFill>
                            <a:schemeClr val="tx1"/>
                          </a:solidFill>
                          <a:latin typeface="Arial"/>
                          <a:ea typeface="+mn-ea"/>
                          <a:cs typeface="+mn-cs"/>
                        </a:rPr>
                        <a:t>Ne</a:t>
                      </a:r>
                      <a:r>
                        <a:rPr kumimoji="0" lang="en-US" sz="1100" kern="1200" baseline="30000" dirty="0" smtClean="0">
                          <a:solidFill>
                            <a:schemeClr val="tx1"/>
                          </a:solidFill>
                          <a:latin typeface="Arial"/>
                          <a:ea typeface="+mn-ea"/>
                          <a:cs typeface="+mn-cs"/>
                        </a:rPr>
                        <a:t>7+</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9.5</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ISS</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126.8</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B2B2B2">
                        <a:lumMod val="40000"/>
                        <a:lumOff val="60000"/>
                      </a:srgbClr>
                    </a:solidFill>
                  </a:tcPr>
                </a:tc>
                <a:extLst>
                  <a:ext uri="{0D108BD9-81ED-4DB2-BD59-A6C34878D82A}">
                    <a16:rowId xmlns="" xmlns:a16="http://schemas.microsoft.com/office/drawing/2014/main" val="682276889"/>
                  </a:ext>
                </a:extLst>
              </a:tr>
              <a:tr h="22287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129</a:t>
                      </a:r>
                      <a:r>
                        <a:rPr lang="en-US" sz="1100" baseline="0" dirty="0" smtClean="0">
                          <a:solidFill>
                            <a:schemeClr val="tx1"/>
                          </a:solidFill>
                          <a:latin typeface="+mn-lt"/>
                        </a:rPr>
                        <a:t>Xe</a:t>
                      </a:r>
                      <a:r>
                        <a:rPr kumimoji="0" lang="en-US" sz="1100" kern="1200" baseline="30000" dirty="0" smtClean="0">
                          <a:solidFill>
                            <a:schemeClr val="tx1"/>
                          </a:solidFill>
                          <a:latin typeface="Arial"/>
                          <a:ea typeface="+mn-ea"/>
                          <a:cs typeface="+mn-cs"/>
                        </a:rPr>
                        <a:t>31+</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4.8</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4.0</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840584778"/>
                  </a:ext>
                </a:extLst>
              </a:tr>
              <a:tr h="22287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12</a:t>
                      </a:r>
                      <a:r>
                        <a:rPr lang="en-US" sz="1100" baseline="0" dirty="0" smtClean="0">
                          <a:solidFill>
                            <a:schemeClr val="tx1"/>
                          </a:solidFill>
                          <a:latin typeface="+mn-lt"/>
                        </a:rPr>
                        <a:t>C</a:t>
                      </a:r>
                      <a:r>
                        <a:rPr lang="en-US" sz="1100" baseline="30000" dirty="0" smtClean="0">
                          <a:solidFill>
                            <a:schemeClr val="tx1"/>
                          </a:solidFill>
                          <a:latin typeface="+mn-lt"/>
                        </a:rPr>
                        <a:t>4+</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2.8, 4.9, 8.0</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SEC</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89.8</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extLst>
                  <a:ext uri="{0D108BD9-81ED-4DB2-BD59-A6C34878D82A}">
                    <a16:rowId xmlns="" xmlns:a16="http://schemas.microsoft.com/office/drawing/2014/main" val="3671773539"/>
                  </a:ext>
                </a:extLst>
              </a:tr>
              <a:tr h="22287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132</a:t>
                      </a:r>
                      <a:r>
                        <a:rPr lang="en-US" sz="1100" baseline="0" dirty="0" smtClean="0">
                          <a:solidFill>
                            <a:schemeClr val="tx1"/>
                          </a:solidFill>
                          <a:latin typeface="+mn-lt"/>
                        </a:rPr>
                        <a:t>Xe</a:t>
                      </a:r>
                      <a:r>
                        <a:rPr kumimoji="0" lang="en-US" sz="1100" kern="1200" baseline="30000" dirty="0" smtClean="0">
                          <a:solidFill>
                            <a:schemeClr val="tx1"/>
                          </a:solidFill>
                          <a:latin typeface="Arial"/>
                          <a:ea typeface="+mn-ea"/>
                          <a:cs typeface="+mn-cs"/>
                        </a:rPr>
                        <a:t>31+</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7.2</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err="1" smtClean="0">
                          <a:solidFill>
                            <a:schemeClr val="tx1"/>
                          </a:solidFill>
                          <a:latin typeface="+mn-lt"/>
                        </a:rPr>
                        <a:t>Miniball</a:t>
                      </a:r>
                      <a:endParaRPr lang="en-US" sz="11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21.0</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30682240"/>
                  </a:ext>
                </a:extLst>
              </a:tr>
              <a:tr h="22287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130</a:t>
                      </a:r>
                      <a:r>
                        <a:rPr lang="en-US" sz="1100" baseline="0" dirty="0" smtClean="0">
                          <a:solidFill>
                            <a:schemeClr val="tx1"/>
                          </a:solidFill>
                          <a:latin typeface="+mn-lt"/>
                        </a:rPr>
                        <a:t>Xe</a:t>
                      </a:r>
                      <a:r>
                        <a:rPr kumimoji="0" lang="en-US" sz="1100" kern="1200" baseline="30000" dirty="0" smtClean="0">
                          <a:solidFill>
                            <a:schemeClr val="tx1"/>
                          </a:solidFill>
                          <a:latin typeface="Arial"/>
                          <a:ea typeface="+mn-ea"/>
                          <a:cs typeface="+mn-cs"/>
                        </a:rPr>
                        <a:t>29+</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7.4</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ISS</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14.5</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rgbClr val="DDDDDD"/>
                    </a:solidFill>
                  </a:tcPr>
                </a:tc>
                <a:extLst>
                  <a:ext uri="{0D108BD9-81ED-4DB2-BD59-A6C34878D82A}">
                    <a16:rowId xmlns="" xmlns:a16="http://schemas.microsoft.com/office/drawing/2014/main" val="2835977736"/>
                  </a:ext>
                </a:extLst>
              </a:tr>
              <a:tr h="222879">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aseline="30000" dirty="0" smtClean="0">
                          <a:solidFill>
                            <a:schemeClr val="tx1"/>
                          </a:solidFill>
                          <a:latin typeface="+mn-lt"/>
                        </a:rPr>
                        <a:t>181</a:t>
                      </a:r>
                      <a:r>
                        <a:rPr lang="en-US" sz="1100" baseline="0" dirty="0" smtClean="0">
                          <a:solidFill>
                            <a:schemeClr val="tx1"/>
                          </a:solidFill>
                          <a:latin typeface="+mn-lt"/>
                        </a:rPr>
                        <a:t>Ta</a:t>
                      </a:r>
                      <a:r>
                        <a:rPr kumimoji="0" lang="en-US" sz="1100" kern="1200" baseline="30000" dirty="0" smtClean="0">
                          <a:solidFill>
                            <a:schemeClr val="tx1"/>
                          </a:solidFill>
                          <a:latin typeface="Arial"/>
                          <a:ea typeface="+mn-ea"/>
                          <a:cs typeface="+mn-cs"/>
                        </a:rPr>
                        <a:t>42+</a:t>
                      </a:r>
                      <a:endParaRPr lang="en-US" sz="1100" baseline="30000"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7.4</a:t>
                      </a:r>
                      <a:endParaRPr lang="en-US" sz="1100"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kumimoji="0" lang="en-US" sz="1100" kern="1200" dirty="0" err="1" smtClean="0">
                          <a:solidFill>
                            <a:schemeClr val="tx1"/>
                          </a:solidFill>
                          <a:latin typeface="Arial"/>
                          <a:ea typeface="+mn-ea"/>
                          <a:cs typeface="+mn-cs"/>
                        </a:rPr>
                        <a:t>Miniball</a:t>
                      </a:r>
                      <a:endParaRPr kumimoji="0" lang="en-US" sz="1100" kern="1200" dirty="0" smtClean="0">
                        <a:solidFill>
                          <a:schemeClr val="tx1"/>
                        </a:solidFill>
                        <a:latin typeface="Arial"/>
                        <a:ea typeface="+mn-ea"/>
                        <a:cs typeface="+mn-cs"/>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Arial"/>
                        </a:defRPr>
                      </a:lvl1pPr>
                      <a:lvl2pPr marL="457200" algn="l" defTabSz="914400" rtl="0" eaLnBrk="1" latinLnBrk="0" hangingPunct="1">
                        <a:defRPr sz="1800" kern="1200">
                          <a:solidFill>
                            <a:schemeClr val="tx1"/>
                          </a:solidFill>
                          <a:latin typeface="Arial"/>
                        </a:defRPr>
                      </a:lvl2pPr>
                      <a:lvl3pPr marL="914400" algn="l" defTabSz="914400" rtl="0" eaLnBrk="1" latinLnBrk="0" hangingPunct="1">
                        <a:defRPr sz="1800" kern="1200">
                          <a:solidFill>
                            <a:schemeClr val="tx1"/>
                          </a:solidFill>
                          <a:latin typeface="Arial"/>
                        </a:defRPr>
                      </a:lvl3pPr>
                      <a:lvl4pPr marL="1371600" algn="l" defTabSz="914400" rtl="0" eaLnBrk="1" latinLnBrk="0" hangingPunct="1">
                        <a:defRPr sz="1800" kern="1200">
                          <a:solidFill>
                            <a:schemeClr val="tx1"/>
                          </a:solidFill>
                          <a:latin typeface="Arial"/>
                        </a:defRPr>
                      </a:lvl4pPr>
                      <a:lvl5pPr marL="1828800" algn="l" defTabSz="914400" rtl="0" eaLnBrk="1" latinLnBrk="0" hangingPunct="1">
                        <a:defRPr sz="1800" kern="1200">
                          <a:solidFill>
                            <a:schemeClr val="tx1"/>
                          </a:solidFill>
                          <a:latin typeface="Arial"/>
                        </a:defRPr>
                      </a:lvl5pPr>
                      <a:lvl6pPr marL="2286000" algn="l" defTabSz="914400" rtl="0" eaLnBrk="1" latinLnBrk="0" hangingPunct="1">
                        <a:defRPr sz="1800" kern="1200">
                          <a:solidFill>
                            <a:schemeClr val="tx1"/>
                          </a:solidFill>
                          <a:latin typeface="Arial"/>
                        </a:defRPr>
                      </a:lvl6pPr>
                      <a:lvl7pPr marL="2743200" algn="l" defTabSz="914400" rtl="0" eaLnBrk="1" latinLnBrk="0" hangingPunct="1">
                        <a:defRPr sz="1800" kern="1200">
                          <a:solidFill>
                            <a:schemeClr val="tx1"/>
                          </a:solidFill>
                          <a:latin typeface="Arial"/>
                        </a:defRPr>
                      </a:lvl7pPr>
                      <a:lvl8pPr marL="3200400" algn="l" defTabSz="914400" rtl="0" eaLnBrk="1" latinLnBrk="0" hangingPunct="1">
                        <a:defRPr sz="1800" kern="1200">
                          <a:solidFill>
                            <a:schemeClr val="tx1"/>
                          </a:solidFill>
                          <a:latin typeface="Arial"/>
                        </a:defRPr>
                      </a:lvl8pPr>
                      <a:lvl9pPr marL="3657600" algn="l" defTabSz="914400" rtl="0" eaLnBrk="1" latinLnBrk="0" hangingPunct="1">
                        <a:defRPr sz="1800" kern="1200">
                          <a:solidFill>
                            <a:schemeClr val="tx1"/>
                          </a:solidFill>
                          <a:latin typeface="Arial"/>
                        </a:defRPr>
                      </a:lvl9pPr>
                    </a:lstStyle>
                    <a:p>
                      <a:pPr algn="ctr"/>
                      <a:r>
                        <a:rPr lang="en-US" sz="1100" dirty="0" smtClean="0">
                          <a:solidFill>
                            <a:schemeClr val="tx1"/>
                          </a:solidFill>
                          <a:latin typeface="+mn-lt"/>
                        </a:rPr>
                        <a:t>2.0</a:t>
                      </a: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 xmlns:a16="http://schemas.microsoft.com/office/drawing/2014/main" val="10001"/>
                  </a:ext>
                </a:extLst>
              </a:tr>
              <a:tr h="222879">
                <a:tc gridSpan="2">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100" b="1" dirty="0" smtClean="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ap="flat" cmpd="sng" algn="ctr">
                      <a:solidFill>
                        <a:sysClr val="windowText" lastClr="0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pPr algn="ctr"/>
                      <a:endParaRPr lang="en-US" sz="1600" b="1" dirty="0">
                        <a:solidFill>
                          <a:schemeClr val="tx1"/>
                        </a:solidFill>
                      </a:endParaRPr>
                    </a:p>
                  </a:txBody>
                  <a:tcPr marL="36000" marR="36000" marT="36000" marB="360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mpd="sng">
                      <a:solidFill>
                        <a:sysClr val="windowText" lastClr="000000"/>
                      </a:solidFill>
                    </a:lnT>
                    <a:lnB w="12700" cmpd="sng">
                      <a:solidFill>
                        <a:sysClr val="windowText" lastClr="000000"/>
                      </a:solidFill>
                    </a:lnB>
                    <a:lnTlToBr w="12700" cmpd="sng">
                      <a:noFill/>
                      <a:prstDash val="solid"/>
                    </a:lnTlToBr>
                    <a:lnBlToTr w="12700" cmpd="sng">
                      <a:noFill/>
                      <a:prstDash val="solid"/>
                    </a:lnBlToTr>
                    <a:solidFill>
                      <a:srgbClr val="E7E6E6"/>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100" b="1" dirty="0" smtClean="0">
                          <a:solidFill>
                            <a:schemeClr val="tx1"/>
                          </a:solidFill>
                          <a:latin typeface="+mn-lt"/>
                        </a:rPr>
                        <a:t>Total</a:t>
                      </a:r>
                    </a:p>
                  </a:txBody>
                  <a:tcPr marL="0" marR="45720" marT="21600" marB="21600" anchor="ctr">
                    <a:lnL w="12700" cap="flat" cmpd="sng" algn="ctr">
                      <a:solidFill>
                        <a:sysClr val="windowText" lastClr="000000"/>
                      </a:solidFill>
                      <a:prstDash val="solid"/>
                      <a:round/>
                      <a:headEnd type="none" w="med" len="med"/>
                      <a:tailEnd type="none" w="med" len="med"/>
                    </a:lnL>
                    <a:lnR w="12700" cap="flat" cmpd="sng" algn="ctr">
                      <a:solidFill>
                        <a:sysClr val="windowText" lastClr="000000"/>
                      </a:solidFill>
                      <a:prstDash val="solid"/>
                      <a:round/>
                      <a:headEnd type="none" w="med" len="med"/>
                      <a:tailEnd type="none" w="med" len="med"/>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bg1"/>
                    </a:solidFill>
                  </a:tcPr>
                </a:tc>
                <a:tc>
                  <a:txBody>
                    <a:bodyPr/>
                    <a:lstStyle/>
                    <a:p>
                      <a:pPr algn="ctr"/>
                      <a:r>
                        <a:rPr lang="en-US" sz="1100" b="1" dirty="0" smtClean="0">
                          <a:solidFill>
                            <a:schemeClr val="tx1"/>
                          </a:solidFill>
                          <a:latin typeface="+mn-lt"/>
                        </a:rPr>
                        <a:t>368.6</a:t>
                      </a:r>
                      <a:endParaRPr lang="en-US" sz="1100" b="1" dirty="0">
                        <a:solidFill>
                          <a:schemeClr val="tx1"/>
                        </a:solidFill>
                        <a:latin typeface="+mn-lt"/>
                      </a:endParaRPr>
                    </a:p>
                  </a:txBody>
                  <a:tcPr marL="0" marR="45720" marT="21600" marB="21600" anchor="ctr">
                    <a:lnL w="12700" cap="flat" cmpd="sng" algn="ctr">
                      <a:solidFill>
                        <a:sysClr val="windowText" lastClr="000000"/>
                      </a:solidFill>
                      <a:prstDash val="solid"/>
                      <a:round/>
                      <a:headEnd type="none" w="med" len="med"/>
                      <a:tailEnd type="none" w="med" len="med"/>
                    </a:lnL>
                    <a:lnR w="12700" cmpd="sng">
                      <a:solidFill>
                        <a:sysClr val="windowText" lastClr="000000"/>
                      </a:solidFill>
                    </a:lnR>
                    <a:lnT w="12700" cap="flat" cmpd="sng" algn="ctr">
                      <a:solidFill>
                        <a:sysClr val="windowText" lastClr="000000"/>
                      </a:solidFill>
                      <a:prstDash val="solid"/>
                      <a:round/>
                      <a:headEnd type="none" w="med" len="med"/>
                      <a:tailEnd type="none" w="med" len="med"/>
                    </a:lnT>
                    <a:lnB w="12700" cmpd="sng">
                      <a:solidFill>
                        <a:sysClr val="windowText" lastClr="000000"/>
                      </a:solidFill>
                    </a:lnB>
                    <a:lnTlToBr w="12700" cmpd="sng">
                      <a:noFill/>
                      <a:prstDash val="solid"/>
                    </a:lnTlToBr>
                    <a:lnBlToTr w="12700" cmpd="sng">
                      <a:noFill/>
                      <a:prstDash val="solid"/>
                    </a:lnBlToTr>
                    <a:solidFill>
                      <a:schemeClr val="bg1"/>
                    </a:solidFill>
                  </a:tcPr>
                </a:tc>
                <a:extLst>
                  <a:ext uri="{0D108BD9-81ED-4DB2-BD59-A6C34878D82A}">
                    <a16:rowId xmlns="" xmlns:a16="http://schemas.microsoft.com/office/drawing/2014/main" val="3477541950"/>
                  </a:ext>
                </a:extLst>
              </a:tr>
            </a:tbl>
          </a:graphicData>
        </a:graphic>
      </p:graphicFrame>
      <p:grpSp>
        <p:nvGrpSpPr>
          <p:cNvPr id="2" name="Group 1"/>
          <p:cNvGrpSpPr/>
          <p:nvPr/>
        </p:nvGrpSpPr>
        <p:grpSpPr>
          <a:xfrm>
            <a:off x="228600" y="3961878"/>
            <a:ext cx="4213797" cy="2587483"/>
            <a:chOff x="304800" y="3813317"/>
            <a:chExt cx="4213797" cy="2587483"/>
          </a:xfrm>
        </p:grpSpPr>
        <p:graphicFrame>
          <p:nvGraphicFramePr>
            <p:cNvPr id="20" name="Chart 19"/>
            <p:cNvGraphicFramePr>
              <a:graphicFrameLocks/>
            </p:cNvGraphicFramePr>
            <p:nvPr>
              <p:extLst>
                <p:ext uri="{D42A27DB-BD31-4B8C-83A1-F6EECF244321}">
                  <p14:modId xmlns:p14="http://schemas.microsoft.com/office/powerpoint/2010/main" val="946892136"/>
                </p:ext>
              </p:extLst>
            </p:nvPr>
          </p:nvGraphicFramePr>
          <p:xfrm>
            <a:off x="304800" y="3973889"/>
            <a:ext cx="3925316" cy="2246524"/>
          </p:xfrm>
          <a:graphic>
            <a:graphicData uri="http://schemas.openxmlformats.org/drawingml/2006/chart">
              <c:chart xmlns:c="http://schemas.openxmlformats.org/drawingml/2006/chart" xmlns:r="http://schemas.openxmlformats.org/officeDocument/2006/relationships" r:id="rId3"/>
            </a:graphicData>
          </a:graphic>
        </p:graphicFrame>
        <p:sp>
          <p:nvSpPr>
            <p:cNvPr id="30" name="TextBox 29"/>
            <p:cNvSpPr txBox="1"/>
            <p:nvPr/>
          </p:nvSpPr>
          <p:spPr>
            <a:xfrm>
              <a:off x="1585832" y="6195171"/>
              <a:ext cx="2932765" cy="205629"/>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srgbClr val="FF0000"/>
                  </a:solidFill>
                  <a:effectLst/>
                  <a:uLnTx/>
                  <a:uFillTx/>
                  <a:latin typeface="Calibri"/>
                  <a:ea typeface=""/>
                  <a:cs typeface=""/>
                </a:rPr>
                <a:t>Number of High Energy Experiments at ISOLDE </a:t>
              </a:r>
              <a:endParaRPr kumimoji="0" lang="en-US" sz="1100" b="0" i="0" u="none" strike="noStrike" kern="1200" cap="none" spc="0" normalizeH="0" baseline="0" noProof="0" dirty="0">
                <a:ln>
                  <a:noFill/>
                </a:ln>
                <a:solidFill>
                  <a:srgbClr val="FF0000"/>
                </a:solidFill>
                <a:effectLst/>
                <a:uLnTx/>
                <a:uFillTx/>
                <a:latin typeface="Calibri"/>
                <a:ea typeface=""/>
                <a:cs typeface=""/>
              </a:endParaRPr>
            </a:p>
          </p:txBody>
        </p:sp>
        <p:sp>
          <p:nvSpPr>
            <p:cNvPr id="32" name="TextBox 31"/>
            <p:cNvSpPr txBox="1"/>
            <p:nvPr/>
          </p:nvSpPr>
          <p:spPr>
            <a:xfrm>
              <a:off x="1658730" y="3813681"/>
              <a:ext cx="386737" cy="251795"/>
            </a:xfrm>
            <a:prstGeom prst="rect">
              <a:avLst/>
            </a:prstGeom>
            <a:solidFill>
              <a:sysClr val="window" lastClr="FFFFFF"/>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lvl="0" algn="ctr">
                <a:defRPr/>
              </a:pPr>
              <a:r>
                <a:rPr lang="en-US" sz="1400" dirty="0" smtClean="0">
                  <a:solidFill>
                    <a:srgbClr val="FF0000"/>
                  </a:solidFill>
                  <a:latin typeface="Calibri"/>
                  <a:ea typeface=""/>
                  <a:cs typeface=""/>
                </a:rPr>
                <a:t>REX</a:t>
              </a:r>
              <a:endParaRPr kumimoji="0" lang="en-US" sz="1400" b="0" i="0" u="none" strike="noStrike" kern="1200" cap="none" spc="0" normalizeH="0" baseline="0" noProof="0" dirty="0">
                <a:ln>
                  <a:noFill/>
                </a:ln>
                <a:solidFill>
                  <a:srgbClr val="FF0000"/>
                </a:solidFill>
                <a:effectLst/>
                <a:uLnTx/>
                <a:uFillTx/>
                <a:latin typeface="Calibri"/>
                <a:ea typeface=""/>
                <a:cs typeface=""/>
              </a:endParaRPr>
            </a:p>
          </p:txBody>
        </p:sp>
        <p:sp>
          <p:nvSpPr>
            <p:cNvPr id="33" name="Right Brace 32"/>
            <p:cNvSpPr/>
            <p:nvPr/>
          </p:nvSpPr>
          <p:spPr>
            <a:xfrm rot="16200000">
              <a:off x="1819696" y="3185052"/>
              <a:ext cx="64806" cy="2044153"/>
            </a:xfrm>
            <a:prstGeom prst="rightBrace">
              <a:avLst>
                <a:gd name="adj1" fmla="val 89460"/>
                <a:gd name="adj2" fmla="val 49390"/>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black"/>
                </a:solidFill>
                <a:effectLst/>
                <a:uLnTx/>
                <a:uFillTx/>
                <a:latin typeface="Calibri"/>
                <a:ea typeface=""/>
                <a:cs typeface=""/>
              </a:endParaRPr>
            </a:p>
          </p:txBody>
        </p:sp>
        <p:sp>
          <p:nvSpPr>
            <p:cNvPr id="34" name="TextBox 33"/>
            <p:cNvSpPr txBox="1"/>
            <p:nvPr/>
          </p:nvSpPr>
          <p:spPr>
            <a:xfrm>
              <a:off x="2941775" y="3813317"/>
              <a:ext cx="1291771" cy="251795"/>
            </a:xfrm>
            <a:prstGeom prst="rect">
              <a:avLst/>
            </a:prstGeom>
            <a:solidFill>
              <a:sysClr val="window" lastClr="FFFFFF"/>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smtClean="0">
                  <a:ln>
                    <a:noFill/>
                  </a:ln>
                  <a:solidFill>
                    <a:srgbClr val="FF0000"/>
                  </a:solidFill>
                  <a:effectLst/>
                  <a:uLnTx/>
                  <a:uFillTx/>
                  <a:latin typeface="Calibri"/>
                  <a:ea typeface=""/>
                  <a:cs typeface=""/>
                </a:rPr>
                <a:t>REX/HIE-ISOLDE</a:t>
              </a:r>
              <a:endParaRPr kumimoji="0" lang="en-US" sz="1400" b="0" i="0" u="none" strike="noStrike" kern="1200" cap="none" spc="0" normalizeH="0" baseline="0" noProof="0" dirty="0">
                <a:ln>
                  <a:noFill/>
                </a:ln>
                <a:solidFill>
                  <a:srgbClr val="FF0000"/>
                </a:solidFill>
                <a:effectLst/>
                <a:uLnTx/>
                <a:uFillTx/>
                <a:latin typeface="Calibri"/>
                <a:ea typeface=""/>
                <a:cs typeface=""/>
              </a:endParaRPr>
            </a:p>
          </p:txBody>
        </p:sp>
        <p:sp>
          <p:nvSpPr>
            <p:cNvPr id="36" name="Right Brace 35"/>
            <p:cNvSpPr/>
            <p:nvPr/>
          </p:nvSpPr>
          <p:spPr>
            <a:xfrm rot="16200000">
              <a:off x="3609887" y="3684569"/>
              <a:ext cx="48628" cy="1063491"/>
            </a:xfrm>
            <a:prstGeom prst="rightBrace">
              <a:avLst>
                <a:gd name="adj1" fmla="val 89460"/>
                <a:gd name="adj2" fmla="val 49390"/>
              </a:avLst>
            </a:prstGeom>
            <a:noFill/>
            <a:ln w="19050" cap="flat" cmpd="sng" algn="ctr">
              <a:solidFill>
                <a:srgbClr val="FF00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GB" sz="1400" b="0" i="0" u="none" strike="noStrike" kern="0" cap="none" spc="0" normalizeH="0" baseline="0" noProof="0" smtClean="0">
                <a:ln>
                  <a:noFill/>
                </a:ln>
                <a:solidFill>
                  <a:prstClr val="black"/>
                </a:solidFill>
                <a:effectLst/>
                <a:uLnTx/>
                <a:uFillTx/>
                <a:latin typeface="Calibri"/>
                <a:ea typeface=""/>
                <a:cs typeface=""/>
              </a:endParaRPr>
            </a:p>
          </p:txBody>
        </p:sp>
      </p:grpSp>
      <p:sp>
        <p:nvSpPr>
          <p:cNvPr id="21" name="TextBox 20"/>
          <p:cNvSpPr txBox="1"/>
          <p:nvPr/>
        </p:nvSpPr>
        <p:spPr>
          <a:xfrm>
            <a:off x="125988" y="166392"/>
            <a:ext cx="7570212" cy="507831"/>
          </a:xfrm>
          <a:prstGeom prst="rect">
            <a:avLst/>
          </a:prstGeom>
          <a:noFill/>
        </p:spPr>
        <p:txBody>
          <a:bodyPr wrap="square" rtlCol="0">
            <a:spAutoFit/>
          </a:bodyPr>
          <a:lstStyle/>
          <a:p>
            <a:r>
              <a:rPr lang="en-GB" sz="2700" u="sng" smtClean="0"/>
              <a:t>REX/HIE-ISOLDE </a:t>
            </a:r>
            <a:r>
              <a:rPr lang="en-GB" sz="2700" u="sng" dirty="0"/>
              <a:t>before </a:t>
            </a:r>
            <a:r>
              <a:rPr lang="en-GB" sz="2700" u="sng" dirty="0" smtClean="0"/>
              <a:t>LS2:</a:t>
            </a:r>
            <a:endParaRPr lang="en-GB" sz="2700" u="sng" dirty="0"/>
          </a:p>
        </p:txBody>
      </p:sp>
      <p:sp>
        <p:nvSpPr>
          <p:cNvPr id="22"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Tree>
    <p:extLst>
      <p:ext uri="{BB962C8B-B14F-4D97-AF65-F5344CB8AC3E}">
        <p14:creationId xmlns:p14="http://schemas.microsoft.com/office/powerpoint/2010/main" val="1522075231"/>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p:cNvPicPr>
            <a:picLocks noChangeAspect="1"/>
          </p:cNvPicPr>
          <p:nvPr/>
        </p:nvPicPr>
        <p:blipFill>
          <a:blip r:embed="rId2"/>
          <a:stretch>
            <a:fillRect/>
          </a:stretch>
        </p:blipFill>
        <p:spPr>
          <a:xfrm>
            <a:off x="8260984" y="15810"/>
            <a:ext cx="880432" cy="878306"/>
          </a:xfrm>
          <a:prstGeom prst="rect">
            <a:avLst/>
          </a:prstGeom>
        </p:spPr>
      </p:pic>
      <p:sp>
        <p:nvSpPr>
          <p:cNvPr id="12" name="TextBox 11"/>
          <p:cNvSpPr txBox="1"/>
          <p:nvPr/>
        </p:nvSpPr>
        <p:spPr>
          <a:xfrm>
            <a:off x="3902495" y="3501254"/>
            <a:ext cx="1524641" cy="461665"/>
          </a:xfrm>
          <a:prstGeom prst="rect">
            <a:avLst/>
          </a:prstGeom>
          <a:solidFill>
            <a:sysClr val="window" lastClr="FFFFFF"/>
          </a:solidFill>
        </p:spPr>
        <p:txBody>
          <a:bodyPr wrap="square" rtlCol="0">
            <a:spAutoFit/>
          </a:bodyPr>
          <a:lstStyle/>
          <a:p>
            <a:pPr marR="0" lvl="0" defTabSz="914400" eaLnBrk="1" fontAlgn="auto" latinLnBrk="0" hangingPunct="1">
              <a:lnSpc>
                <a:spcPct val="100000"/>
              </a:lnSpc>
              <a:spcBef>
                <a:spcPts val="0"/>
              </a:spcBef>
              <a:spcAft>
                <a:spcPts val="0"/>
              </a:spcAft>
              <a:buClrTx/>
              <a:buSzTx/>
              <a:tabLst/>
              <a:defRPr/>
            </a:pPr>
            <a:r>
              <a:rPr kumimoji="0" lang="en-GB" sz="1200" b="0" i="0" u="none" strike="noStrike" kern="0" cap="none" spc="0" normalizeH="0" baseline="0" noProof="0" dirty="0" smtClean="0">
                <a:ln>
                  <a:noFill/>
                </a:ln>
                <a:solidFill>
                  <a:srgbClr val="FF0000"/>
                </a:solidFill>
                <a:effectLst/>
                <a:uLnTx/>
                <a:uFillTx/>
              </a:rPr>
              <a:t>Initial block of high</a:t>
            </a:r>
            <a:r>
              <a:rPr kumimoji="0" lang="en-GB" sz="1200" b="0" i="0" u="none" strike="noStrike" kern="0" cap="none" spc="0" normalizeH="0" noProof="0" dirty="0" smtClean="0">
                <a:ln>
                  <a:noFill/>
                </a:ln>
                <a:solidFill>
                  <a:srgbClr val="FF0000"/>
                </a:solidFill>
                <a:effectLst/>
                <a:uLnTx/>
                <a:uFillTx/>
              </a:rPr>
              <a:t> energy Physics</a:t>
            </a:r>
            <a:endParaRPr kumimoji="0" lang="en-GB" sz="1200" b="0" i="0" u="none" strike="noStrike" kern="0" cap="none" spc="0" normalizeH="0" baseline="0" noProof="0" dirty="0" smtClean="0">
              <a:ln>
                <a:noFill/>
              </a:ln>
              <a:solidFill>
                <a:srgbClr val="FF0000"/>
              </a:solidFill>
              <a:effectLst/>
              <a:uLnTx/>
              <a:uFillTx/>
            </a:endParaRPr>
          </a:p>
        </p:txBody>
      </p:sp>
      <p:graphicFrame>
        <p:nvGraphicFramePr>
          <p:cNvPr id="17" name="Chart 16"/>
          <p:cNvGraphicFramePr>
            <a:graphicFrameLocks/>
          </p:cNvGraphicFramePr>
          <p:nvPr>
            <p:extLst>
              <p:ext uri="{D42A27DB-BD31-4B8C-83A1-F6EECF244321}">
                <p14:modId xmlns:p14="http://schemas.microsoft.com/office/powerpoint/2010/main" val="732287883"/>
              </p:ext>
            </p:extLst>
          </p:nvPr>
        </p:nvGraphicFramePr>
        <p:xfrm>
          <a:off x="84976" y="920495"/>
          <a:ext cx="8910897" cy="2432305"/>
        </p:xfrm>
        <a:graphic>
          <a:graphicData uri="http://schemas.openxmlformats.org/drawingml/2006/chart">
            <c:chart xmlns:c="http://schemas.openxmlformats.org/drawingml/2006/chart" xmlns:r="http://schemas.openxmlformats.org/officeDocument/2006/relationships" r:id="rId3"/>
          </a:graphicData>
        </a:graphic>
      </p:graphicFrame>
      <p:sp>
        <p:nvSpPr>
          <p:cNvPr id="18" name="TextBox 17"/>
          <p:cNvSpPr txBox="1"/>
          <p:nvPr/>
        </p:nvSpPr>
        <p:spPr>
          <a:xfrm>
            <a:off x="6629400" y="817096"/>
            <a:ext cx="1996767" cy="461665"/>
          </a:xfrm>
          <a:prstGeom prst="rect">
            <a:avLst/>
          </a:prstGeom>
          <a:solidFill>
            <a:schemeClr val="bg1"/>
          </a:solidFill>
          <a:ln>
            <a:solidFill>
              <a:srgbClr val="FF0000"/>
            </a:solidFill>
          </a:ln>
        </p:spPr>
        <p:txBody>
          <a:bodyPr wrap="square" rtlCol="0">
            <a:spAutoFit/>
          </a:bodyPr>
          <a:lstStyle/>
          <a:p>
            <a:r>
              <a:rPr lang="en-US" sz="1200" dirty="0" smtClean="0"/>
              <a:t>Availability of the ISOLDE facility by week number</a:t>
            </a:r>
          </a:p>
        </p:txBody>
      </p:sp>
      <p:sp>
        <p:nvSpPr>
          <p:cNvPr id="30" name="TextBox 29"/>
          <p:cNvSpPr txBox="1"/>
          <p:nvPr/>
        </p:nvSpPr>
        <p:spPr>
          <a:xfrm>
            <a:off x="823410" y="3501255"/>
            <a:ext cx="2874998" cy="461665"/>
          </a:xfrm>
          <a:prstGeom prst="rect">
            <a:avLst/>
          </a:prstGeom>
          <a:solidFill>
            <a:sysClr val="window" lastClr="FFFFFF"/>
          </a:solidFill>
        </p:spPr>
        <p:txBody>
          <a:bodyPr wrap="square" rtlCol="0">
            <a:spAutoFit/>
          </a:bodyPr>
          <a:lstStyle/>
          <a:p>
            <a:pPr marR="0" lvl="0" algn="ctr" defTabSz="914400" eaLnBrk="1" fontAlgn="auto" latinLnBrk="0" hangingPunct="1">
              <a:lnSpc>
                <a:spcPct val="100000"/>
              </a:lnSpc>
              <a:spcBef>
                <a:spcPts val="0"/>
              </a:spcBef>
              <a:spcAft>
                <a:spcPts val="0"/>
              </a:spcAft>
              <a:buClrTx/>
              <a:buSzTx/>
              <a:tabLst/>
              <a:defRPr/>
            </a:pPr>
            <a:r>
              <a:rPr kumimoji="0" lang="en-GB" sz="1200" b="0" i="0" u="none" strike="noStrike" kern="0" cap="none" spc="0" normalizeH="0" baseline="0" noProof="0" dirty="0" smtClean="0">
                <a:ln>
                  <a:noFill/>
                </a:ln>
                <a:solidFill>
                  <a:srgbClr val="FF0000"/>
                </a:solidFill>
                <a:effectLst/>
                <a:uLnTx/>
                <a:uFillTx/>
              </a:rPr>
              <a:t>Low energy Physics</a:t>
            </a:r>
          </a:p>
          <a:p>
            <a:pPr marR="0" lvl="0" algn="ctr" defTabSz="914400" eaLnBrk="1" fontAlgn="auto" latinLnBrk="0" hangingPunct="1">
              <a:lnSpc>
                <a:spcPct val="100000"/>
              </a:lnSpc>
              <a:spcBef>
                <a:spcPts val="0"/>
              </a:spcBef>
              <a:spcAft>
                <a:spcPts val="0"/>
              </a:spcAft>
              <a:buClrTx/>
              <a:buSzTx/>
              <a:tabLst/>
              <a:defRPr/>
            </a:pPr>
            <a:r>
              <a:rPr lang="en-GB" sz="1200" kern="0" dirty="0" smtClean="0">
                <a:solidFill>
                  <a:srgbClr val="FF0000"/>
                </a:solidFill>
              </a:rPr>
              <a:t>Installation &amp; commissioning CM4</a:t>
            </a:r>
            <a:endParaRPr kumimoji="0" lang="en-GB" sz="1200" b="0" i="0" u="none" strike="noStrike" kern="0" cap="none" spc="0" normalizeH="0" baseline="0" noProof="0" dirty="0" smtClean="0">
              <a:ln>
                <a:noFill/>
              </a:ln>
              <a:solidFill>
                <a:srgbClr val="FF0000"/>
              </a:solidFill>
              <a:effectLst/>
              <a:uLnTx/>
              <a:uFillTx/>
            </a:endParaRPr>
          </a:p>
        </p:txBody>
      </p:sp>
      <p:sp>
        <p:nvSpPr>
          <p:cNvPr id="7" name="Left Brace 6"/>
          <p:cNvSpPr/>
          <p:nvPr/>
        </p:nvSpPr>
        <p:spPr>
          <a:xfrm rot="16200000">
            <a:off x="2255464" y="1828096"/>
            <a:ext cx="258433" cy="3155443"/>
          </a:xfrm>
          <a:prstGeom prst="leftBrace">
            <a:avLst>
              <a:gd name="adj1" fmla="val 27563"/>
              <a:gd name="adj2" fmla="val 50000"/>
            </a:avLst>
          </a:prstGeom>
          <a:ln w="22225">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1" name="Left Brace 30"/>
          <p:cNvSpPr/>
          <p:nvPr/>
        </p:nvSpPr>
        <p:spPr>
          <a:xfrm rot="16200000">
            <a:off x="4534812" y="2763471"/>
            <a:ext cx="258433" cy="1284694"/>
          </a:xfrm>
          <a:prstGeom prst="leftBrace">
            <a:avLst>
              <a:gd name="adj1" fmla="val 27563"/>
              <a:gd name="adj2" fmla="val 50000"/>
            </a:avLst>
          </a:prstGeom>
          <a:ln w="22225">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27" name="TextBox 26"/>
          <p:cNvSpPr txBox="1"/>
          <p:nvPr/>
        </p:nvSpPr>
        <p:spPr>
          <a:xfrm>
            <a:off x="5367214" y="3466650"/>
            <a:ext cx="1643186" cy="461665"/>
          </a:xfrm>
          <a:prstGeom prst="rect">
            <a:avLst/>
          </a:prstGeom>
          <a:solidFill>
            <a:sysClr val="window" lastClr="FFFFFF"/>
          </a:solidFill>
        </p:spPr>
        <p:txBody>
          <a:bodyPr wrap="square" rtlCol="0">
            <a:spAutoFit/>
          </a:bodyPr>
          <a:lstStyle/>
          <a:p>
            <a:pPr marR="0" lvl="0" defTabSz="914400" eaLnBrk="1" fontAlgn="auto" latinLnBrk="0" hangingPunct="1">
              <a:lnSpc>
                <a:spcPct val="100000"/>
              </a:lnSpc>
              <a:spcBef>
                <a:spcPts val="0"/>
              </a:spcBef>
              <a:spcAft>
                <a:spcPts val="0"/>
              </a:spcAft>
              <a:buClrTx/>
              <a:buSzTx/>
              <a:tabLst/>
              <a:defRPr/>
            </a:pPr>
            <a:r>
              <a:rPr kumimoji="0" lang="en-GB" sz="1200" b="0" i="0" u="none" strike="noStrike" kern="0" cap="none" spc="0" normalizeH="0" baseline="0" noProof="0" dirty="0" smtClean="0">
                <a:ln>
                  <a:noFill/>
                </a:ln>
                <a:solidFill>
                  <a:srgbClr val="FF0000"/>
                </a:solidFill>
                <a:effectLst/>
                <a:uLnTx/>
                <a:uFillTx/>
              </a:rPr>
              <a:t>Parallel</a:t>
            </a:r>
            <a:r>
              <a:rPr kumimoji="0" lang="en-GB" sz="1200" b="0" i="0" u="none" strike="noStrike" kern="0" cap="none" spc="0" normalizeH="0" noProof="0" dirty="0" smtClean="0">
                <a:ln>
                  <a:noFill/>
                </a:ln>
                <a:solidFill>
                  <a:srgbClr val="FF0000"/>
                </a:solidFill>
                <a:effectLst/>
                <a:uLnTx/>
                <a:uFillTx/>
              </a:rPr>
              <a:t> low and </a:t>
            </a:r>
            <a:r>
              <a:rPr kumimoji="0" lang="en-GB" sz="1200" b="0" i="0" u="none" strike="noStrike" kern="0" cap="none" spc="0" normalizeH="0" baseline="0" noProof="0" dirty="0" smtClean="0">
                <a:ln>
                  <a:noFill/>
                </a:ln>
                <a:solidFill>
                  <a:srgbClr val="FF0000"/>
                </a:solidFill>
                <a:effectLst/>
                <a:uLnTx/>
                <a:uFillTx/>
              </a:rPr>
              <a:t>high</a:t>
            </a:r>
            <a:r>
              <a:rPr kumimoji="0" lang="en-GB" sz="1200" b="0" i="0" u="none" strike="noStrike" kern="0" cap="none" spc="0" normalizeH="0" noProof="0" dirty="0" smtClean="0">
                <a:ln>
                  <a:noFill/>
                </a:ln>
                <a:solidFill>
                  <a:srgbClr val="FF0000"/>
                </a:solidFill>
                <a:effectLst/>
                <a:uLnTx/>
                <a:uFillTx/>
              </a:rPr>
              <a:t> energy Physics</a:t>
            </a:r>
            <a:endParaRPr kumimoji="0" lang="en-GB" sz="1200" b="0" i="0" u="none" strike="noStrike" kern="0" cap="none" spc="0" normalizeH="0" baseline="0" noProof="0" dirty="0" smtClean="0">
              <a:ln>
                <a:noFill/>
              </a:ln>
              <a:solidFill>
                <a:srgbClr val="FF0000"/>
              </a:solidFill>
              <a:effectLst/>
              <a:uLnTx/>
              <a:uFillTx/>
            </a:endParaRPr>
          </a:p>
        </p:txBody>
      </p:sp>
      <p:sp>
        <p:nvSpPr>
          <p:cNvPr id="32" name="Left Brace 31"/>
          <p:cNvSpPr/>
          <p:nvPr/>
        </p:nvSpPr>
        <p:spPr>
          <a:xfrm rot="16200000">
            <a:off x="5939623" y="2763471"/>
            <a:ext cx="258433" cy="1284694"/>
          </a:xfrm>
          <a:prstGeom prst="leftBrace">
            <a:avLst>
              <a:gd name="adj1" fmla="val 27563"/>
              <a:gd name="adj2" fmla="val 50000"/>
            </a:avLst>
          </a:prstGeom>
          <a:ln w="22225">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sp>
        <p:nvSpPr>
          <p:cNvPr id="34" name="TextBox 33"/>
          <p:cNvSpPr txBox="1"/>
          <p:nvPr/>
        </p:nvSpPr>
        <p:spPr>
          <a:xfrm>
            <a:off x="7129589" y="3466650"/>
            <a:ext cx="1803110" cy="461665"/>
          </a:xfrm>
          <a:prstGeom prst="rect">
            <a:avLst/>
          </a:prstGeom>
          <a:solidFill>
            <a:sysClr val="window" lastClr="FFFFFF"/>
          </a:solidFill>
        </p:spPr>
        <p:txBody>
          <a:bodyPr wrap="square" rtlCol="0">
            <a:spAutoFit/>
          </a:bodyPr>
          <a:lstStyle/>
          <a:p>
            <a:pPr marR="0" lvl="0" defTabSz="914400" eaLnBrk="1" fontAlgn="auto" latinLnBrk="0" hangingPunct="1">
              <a:lnSpc>
                <a:spcPct val="100000"/>
              </a:lnSpc>
              <a:spcBef>
                <a:spcPts val="0"/>
              </a:spcBef>
              <a:spcAft>
                <a:spcPts val="0"/>
              </a:spcAft>
              <a:buClrTx/>
              <a:buSzTx/>
              <a:tabLst/>
              <a:defRPr/>
            </a:pPr>
            <a:r>
              <a:rPr kumimoji="0" lang="en-GB" sz="1200" b="0" i="0" u="none" strike="noStrike" kern="0" cap="none" spc="0" normalizeH="0" baseline="0" noProof="0" dirty="0" smtClean="0">
                <a:ln>
                  <a:noFill/>
                </a:ln>
                <a:solidFill>
                  <a:srgbClr val="FF0000"/>
                </a:solidFill>
                <a:effectLst/>
                <a:uLnTx/>
                <a:uFillTx/>
              </a:rPr>
              <a:t>Alternating</a:t>
            </a:r>
            <a:r>
              <a:rPr kumimoji="0" lang="en-GB" sz="1200" b="0" i="0" u="none" strike="noStrike" kern="0" cap="none" spc="0" normalizeH="0" noProof="0" dirty="0" smtClean="0">
                <a:ln>
                  <a:noFill/>
                </a:ln>
                <a:solidFill>
                  <a:srgbClr val="FF0000"/>
                </a:solidFill>
                <a:effectLst/>
                <a:uLnTx/>
                <a:uFillTx/>
              </a:rPr>
              <a:t> low and </a:t>
            </a:r>
            <a:r>
              <a:rPr kumimoji="0" lang="en-GB" sz="1200" b="0" i="0" u="none" strike="noStrike" kern="0" cap="none" spc="0" normalizeH="0" baseline="0" noProof="0" dirty="0" smtClean="0">
                <a:ln>
                  <a:noFill/>
                </a:ln>
                <a:solidFill>
                  <a:srgbClr val="FF0000"/>
                </a:solidFill>
                <a:effectLst/>
                <a:uLnTx/>
                <a:uFillTx/>
              </a:rPr>
              <a:t>high</a:t>
            </a:r>
            <a:r>
              <a:rPr kumimoji="0" lang="en-GB" sz="1200" b="0" i="0" u="none" strike="noStrike" kern="0" cap="none" spc="0" normalizeH="0" noProof="0" dirty="0" smtClean="0">
                <a:ln>
                  <a:noFill/>
                </a:ln>
                <a:solidFill>
                  <a:srgbClr val="FF0000"/>
                </a:solidFill>
                <a:effectLst/>
                <a:uLnTx/>
                <a:uFillTx/>
              </a:rPr>
              <a:t> energy Physics</a:t>
            </a:r>
            <a:endParaRPr kumimoji="0" lang="en-GB" sz="1200" b="0" i="0" u="none" strike="noStrike" kern="0" cap="none" spc="0" normalizeH="0" baseline="0" noProof="0" dirty="0" smtClean="0">
              <a:ln>
                <a:noFill/>
              </a:ln>
              <a:solidFill>
                <a:srgbClr val="FF0000"/>
              </a:solidFill>
              <a:effectLst/>
              <a:uLnTx/>
              <a:uFillTx/>
            </a:endParaRPr>
          </a:p>
        </p:txBody>
      </p:sp>
      <p:sp>
        <p:nvSpPr>
          <p:cNvPr id="33" name="Left Brace 32"/>
          <p:cNvSpPr/>
          <p:nvPr/>
        </p:nvSpPr>
        <p:spPr>
          <a:xfrm rot="16200000">
            <a:off x="7858452" y="2428549"/>
            <a:ext cx="258433" cy="1954536"/>
          </a:xfrm>
          <a:prstGeom prst="leftBrace">
            <a:avLst>
              <a:gd name="adj1" fmla="val 27563"/>
              <a:gd name="adj2" fmla="val 50000"/>
            </a:avLst>
          </a:prstGeom>
          <a:ln w="22225">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GB"/>
          </a:p>
        </p:txBody>
      </p:sp>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693" y="4139572"/>
            <a:ext cx="6953014" cy="2586441"/>
          </a:xfrm>
          <a:prstGeom prst="rect">
            <a:avLst/>
          </a:prstGeom>
        </p:spPr>
      </p:pic>
      <p:sp>
        <p:nvSpPr>
          <p:cNvPr id="38" name="TextBox 37"/>
          <p:cNvSpPr txBox="1"/>
          <p:nvPr/>
        </p:nvSpPr>
        <p:spPr>
          <a:xfrm>
            <a:off x="4833811" y="4799213"/>
            <a:ext cx="4098888" cy="723275"/>
          </a:xfrm>
          <a:prstGeom prst="rect">
            <a:avLst/>
          </a:prstGeom>
          <a:solidFill>
            <a:schemeClr val="bg1"/>
          </a:solidFill>
          <a:ln>
            <a:noFill/>
          </a:ln>
        </p:spPr>
        <p:txBody>
          <a:bodyPr wrap="square" rtlCol="0">
            <a:spAutoFit/>
          </a:bodyPr>
          <a:lstStyle/>
          <a:p>
            <a:pPr marL="285750" indent="-285750">
              <a:spcBef>
                <a:spcPts val="300"/>
              </a:spcBef>
              <a:buFont typeface="Wingdings" panose="05000000000000000000" pitchFamily="2" charset="2"/>
              <a:buChar char="§"/>
            </a:pPr>
            <a:r>
              <a:rPr lang="en-GB" sz="1200" dirty="0" smtClean="0">
                <a:solidFill>
                  <a:schemeClr val="tx2"/>
                </a:solidFill>
              </a:rPr>
              <a:t>Wk</a:t>
            </a:r>
            <a:r>
              <a:rPr lang="en-GB" sz="1200" dirty="0">
                <a:solidFill>
                  <a:schemeClr val="tx2"/>
                </a:solidFill>
              </a:rPr>
              <a:t>. </a:t>
            </a:r>
            <a:r>
              <a:rPr lang="en-GB" sz="1200" dirty="0" smtClean="0">
                <a:solidFill>
                  <a:schemeClr val="tx2"/>
                </a:solidFill>
              </a:rPr>
              <a:t>30: CERN wide power cut</a:t>
            </a:r>
            <a:endParaRPr lang="en-GB" sz="1200" baseline="30000" dirty="0">
              <a:solidFill>
                <a:schemeClr val="tx2"/>
              </a:solidFill>
            </a:endParaRPr>
          </a:p>
          <a:p>
            <a:pPr marL="285750" indent="-285750">
              <a:spcBef>
                <a:spcPts val="300"/>
              </a:spcBef>
              <a:buFont typeface="Wingdings" panose="05000000000000000000" pitchFamily="2" charset="2"/>
              <a:buChar char="§"/>
            </a:pPr>
            <a:r>
              <a:rPr lang="en-GB" sz="1200" dirty="0" smtClean="0">
                <a:solidFill>
                  <a:schemeClr val="tx2"/>
                </a:solidFill>
              </a:rPr>
              <a:t>Wk. 38, 32: Problems in Linac2</a:t>
            </a:r>
          </a:p>
          <a:p>
            <a:pPr marL="285750" indent="-285750">
              <a:spcBef>
                <a:spcPts val="300"/>
              </a:spcBef>
              <a:buFont typeface="Wingdings" panose="05000000000000000000" pitchFamily="2" charset="2"/>
              <a:buChar char="§"/>
            </a:pPr>
            <a:r>
              <a:rPr lang="en-GB" sz="1200" dirty="0" smtClean="0">
                <a:solidFill>
                  <a:schemeClr val="tx2"/>
                </a:solidFill>
              </a:rPr>
              <a:t>Wk</a:t>
            </a:r>
            <a:r>
              <a:rPr lang="en-GB" sz="1200" dirty="0">
                <a:solidFill>
                  <a:schemeClr val="tx2"/>
                </a:solidFill>
              </a:rPr>
              <a:t>. </a:t>
            </a:r>
            <a:r>
              <a:rPr lang="en-GB" sz="1200" dirty="0" smtClean="0">
                <a:solidFill>
                  <a:schemeClr val="tx2"/>
                </a:solidFill>
              </a:rPr>
              <a:t>33: SRF controls / Timing problem with request</a:t>
            </a:r>
            <a:endParaRPr lang="en-GB" sz="1200" dirty="0">
              <a:solidFill>
                <a:schemeClr val="tx2"/>
              </a:solidFill>
            </a:endParaRPr>
          </a:p>
        </p:txBody>
      </p:sp>
      <p:sp>
        <p:nvSpPr>
          <p:cNvPr id="19" name="TextBox 18"/>
          <p:cNvSpPr txBox="1"/>
          <p:nvPr/>
        </p:nvSpPr>
        <p:spPr>
          <a:xfrm>
            <a:off x="125988" y="166392"/>
            <a:ext cx="7570212" cy="507831"/>
          </a:xfrm>
          <a:prstGeom prst="rect">
            <a:avLst/>
          </a:prstGeom>
          <a:noFill/>
        </p:spPr>
        <p:txBody>
          <a:bodyPr wrap="square" rtlCol="0">
            <a:spAutoFit/>
          </a:bodyPr>
          <a:lstStyle/>
          <a:p>
            <a:r>
              <a:rPr lang="en-GB" sz="2700" u="sng" smtClean="0"/>
              <a:t>REX/HIE-ISOLDE </a:t>
            </a:r>
            <a:r>
              <a:rPr lang="en-GB" sz="2700" u="sng" dirty="0"/>
              <a:t>before </a:t>
            </a:r>
            <a:r>
              <a:rPr lang="en-GB" sz="2700" u="sng" dirty="0" smtClean="0"/>
              <a:t>LS2:</a:t>
            </a:r>
            <a:endParaRPr lang="en-GB" sz="2700" u="sng" dirty="0"/>
          </a:p>
        </p:txBody>
      </p:sp>
      <p:sp>
        <p:nvSpPr>
          <p:cNvPr id="20"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Tree>
    <p:extLst>
      <p:ext uri="{BB962C8B-B14F-4D97-AF65-F5344CB8AC3E}">
        <p14:creationId xmlns:p14="http://schemas.microsoft.com/office/powerpoint/2010/main" val="170194872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8260984" y="15810"/>
            <a:ext cx="880432" cy="878306"/>
          </a:xfrm>
          <a:prstGeom prst="rect">
            <a:avLst/>
          </a:prstGeom>
        </p:spPr>
      </p:pic>
      <p:sp>
        <p:nvSpPr>
          <p:cNvPr id="30" name="TextBox 29"/>
          <p:cNvSpPr txBox="1"/>
          <p:nvPr/>
        </p:nvSpPr>
        <p:spPr>
          <a:xfrm>
            <a:off x="72047" y="727976"/>
            <a:ext cx="8919553" cy="2554545"/>
          </a:xfrm>
          <a:prstGeom prst="rect">
            <a:avLst/>
          </a:prstGeom>
          <a:solidFill>
            <a:schemeClr val="bg1"/>
          </a:solidFill>
          <a:ln>
            <a:noFill/>
          </a:ln>
        </p:spPr>
        <p:txBody>
          <a:bodyPr wrap="square" rtlCol="0">
            <a:spAutoFit/>
          </a:bodyPr>
          <a:lstStyle/>
          <a:p>
            <a:pPr>
              <a:spcBef>
                <a:spcPts val="300"/>
              </a:spcBef>
            </a:pPr>
            <a:r>
              <a:rPr lang="en-US" sz="1400" dirty="0" smtClean="0">
                <a:solidFill>
                  <a:schemeClr val="tx2"/>
                </a:solidFill>
              </a:rPr>
              <a:t>Main issues/worries:</a:t>
            </a:r>
          </a:p>
          <a:p>
            <a:pPr marL="285750" indent="-285750">
              <a:spcBef>
                <a:spcPts val="300"/>
              </a:spcBef>
              <a:buFont typeface="Wingdings" charset="2"/>
              <a:buChar char="Ø"/>
            </a:pPr>
            <a:r>
              <a:rPr lang="en-GB" sz="1400" dirty="0" smtClean="0">
                <a:solidFill>
                  <a:schemeClr val="tx2"/>
                </a:solidFill>
              </a:rPr>
              <a:t>SRF cavities operating at 74.5 % of </a:t>
            </a:r>
            <a:r>
              <a:rPr lang="en-GB" sz="1400" dirty="0">
                <a:solidFill>
                  <a:schemeClr val="tx2"/>
                </a:solidFill>
              </a:rPr>
              <a:t>nominal </a:t>
            </a:r>
            <a:r>
              <a:rPr lang="en-GB" sz="1400" dirty="0" smtClean="0">
                <a:solidFill>
                  <a:schemeClr val="tx2"/>
                </a:solidFill>
              </a:rPr>
              <a:t>gradient</a:t>
            </a:r>
          </a:p>
          <a:p>
            <a:pPr marL="742950" lvl="1" indent="-285750">
              <a:spcBef>
                <a:spcPts val="300"/>
              </a:spcBef>
              <a:buFont typeface="Wingdings" charset="2"/>
              <a:buChar char="§"/>
            </a:pPr>
            <a:r>
              <a:rPr lang="en-GB" sz="1400" dirty="0" smtClean="0">
                <a:solidFill>
                  <a:schemeClr val="tx2"/>
                </a:solidFill>
              </a:rPr>
              <a:t>Three </a:t>
            </a:r>
            <a:r>
              <a:rPr lang="en-GB" sz="1400" dirty="0">
                <a:solidFill>
                  <a:schemeClr val="tx2"/>
                </a:solidFill>
              </a:rPr>
              <a:t>of the 13 experiments conducted </a:t>
            </a:r>
            <a:r>
              <a:rPr lang="en-GB" sz="1400" dirty="0" smtClean="0">
                <a:solidFill>
                  <a:schemeClr val="tx2"/>
                </a:solidFill>
              </a:rPr>
              <a:t>last year would </a:t>
            </a:r>
            <a:r>
              <a:rPr lang="en-GB" sz="1400" dirty="0">
                <a:solidFill>
                  <a:schemeClr val="tx2"/>
                </a:solidFill>
              </a:rPr>
              <a:t>have benefited from higher energies </a:t>
            </a:r>
            <a:endParaRPr lang="en-GB" sz="1400" dirty="0" smtClean="0">
              <a:solidFill>
                <a:schemeClr val="tx2"/>
              </a:solidFill>
            </a:endParaRPr>
          </a:p>
          <a:p>
            <a:pPr marL="285750" indent="-285750">
              <a:spcBef>
                <a:spcPts val="300"/>
              </a:spcBef>
              <a:buFont typeface="Wingdings" charset="2"/>
              <a:buChar char="Ø"/>
            </a:pPr>
            <a:r>
              <a:rPr lang="en-GB" sz="1400" dirty="0" smtClean="0">
                <a:solidFill>
                  <a:schemeClr val="tx2"/>
                </a:solidFill>
              </a:rPr>
              <a:t>Not </a:t>
            </a:r>
            <a:r>
              <a:rPr lang="en-GB" sz="1400" dirty="0">
                <a:solidFill>
                  <a:schemeClr val="tx2"/>
                </a:solidFill>
              </a:rPr>
              <a:t>understood beam </a:t>
            </a:r>
            <a:r>
              <a:rPr lang="en-GB" sz="1400" dirty="0" smtClean="0">
                <a:solidFill>
                  <a:schemeClr val="tx2"/>
                </a:solidFill>
              </a:rPr>
              <a:t>losses (15-20 %)</a:t>
            </a:r>
          </a:p>
          <a:p>
            <a:pPr marL="742950" lvl="1" indent="-285750">
              <a:spcBef>
                <a:spcPts val="300"/>
              </a:spcBef>
              <a:buFont typeface="Wingdings" charset="2"/>
              <a:buChar char="§"/>
            </a:pPr>
            <a:r>
              <a:rPr lang="en-GB" sz="1400" dirty="0" smtClean="0">
                <a:solidFill>
                  <a:schemeClr val="tx2"/>
                </a:solidFill>
              </a:rPr>
              <a:t>Linac transmission better during the REX years. Not explained by beam dynamics simulations</a:t>
            </a:r>
          </a:p>
          <a:p>
            <a:pPr marL="285750" indent="-285750">
              <a:spcBef>
                <a:spcPts val="300"/>
              </a:spcBef>
              <a:buFont typeface="Wingdings" charset="2"/>
              <a:buChar char="Ø"/>
            </a:pPr>
            <a:r>
              <a:rPr lang="en-GB" sz="1400" dirty="0" smtClean="0">
                <a:solidFill>
                  <a:schemeClr val="tx2"/>
                </a:solidFill>
              </a:rPr>
              <a:t>REX-EBIS electron gun cathode degradation faster than anticipated</a:t>
            </a:r>
          </a:p>
          <a:p>
            <a:pPr marL="742950" lvl="1" indent="-285750">
              <a:spcBef>
                <a:spcPts val="300"/>
              </a:spcBef>
              <a:buFont typeface="Wingdings" charset="2"/>
              <a:buChar char="§"/>
            </a:pPr>
            <a:r>
              <a:rPr lang="en-GB" sz="1400" dirty="0">
                <a:solidFill>
                  <a:schemeClr val="tx2"/>
                </a:solidFill>
              </a:rPr>
              <a:t>No impact on the Physics in </a:t>
            </a:r>
            <a:r>
              <a:rPr lang="en-GB" sz="1400" dirty="0" smtClean="0">
                <a:solidFill>
                  <a:schemeClr val="tx2"/>
                </a:solidFill>
              </a:rPr>
              <a:t>2018. However, it had to be replaced once during the campaign and the second one also degraded towards the end of the year </a:t>
            </a:r>
          </a:p>
          <a:p>
            <a:pPr marL="285750" indent="-285750">
              <a:spcBef>
                <a:spcPts val="300"/>
              </a:spcBef>
              <a:buFont typeface="Wingdings" charset="2"/>
              <a:buChar char="Ø"/>
            </a:pPr>
            <a:r>
              <a:rPr lang="en-GB" sz="1400" dirty="0" smtClean="0">
                <a:solidFill>
                  <a:schemeClr val="tx2"/>
                </a:solidFill>
              </a:rPr>
              <a:t>Trips </a:t>
            </a:r>
            <a:r>
              <a:rPr lang="en-GB" sz="1400" dirty="0">
                <a:solidFill>
                  <a:schemeClr val="tx2"/>
                </a:solidFill>
              </a:rPr>
              <a:t>of SRF cavities after instability of the </a:t>
            </a:r>
            <a:r>
              <a:rPr lang="en-GB" sz="1400" dirty="0" err="1">
                <a:solidFill>
                  <a:schemeClr val="tx2"/>
                </a:solidFill>
              </a:rPr>
              <a:t>cryo</a:t>
            </a:r>
            <a:r>
              <a:rPr lang="en-GB" sz="1400" dirty="0">
                <a:solidFill>
                  <a:schemeClr val="tx2"/>
                </a:solidFill>
              </a:rPr>
              <a:t> </a:t>
            </a:r>
            <a:r>
              <a:rPr lang="en-GB" sz="1400" dirty="0" smtClean="0">
                <a:solidFill>
                  <a:schemeClr val="tx2"/>
                </a:solidFill>
              </a:rPr>
              <a:t>system</a:t>
            </a:r>
          </a:p>
          <a:p>
            <a:pPr marL="742950" lvl="1" indent="-285750">
              <a:spcBef>
                <a:spcPts val="300"/>
              </a:spcBef>
              <a:buFont typeface="Wingdings" charset="2"/>
              <a:buChar char="§"/>
            </a:pPr>
            <a:r>
              <a:rPr lang="en-GB" sz="1400" dirty="0" smtClean="0">
                <a:solidFill>
                  <a:schemeClr val="tx2"/>
                </a:solidFill>
              </a:rPr>
              <a:t>Main source of downtime in the post-accelerator. Additional set-up time required to re-phase the linac</a:t>
            </a:r>
            <a:endParaRPr lang="en-GB" sz="1400" dirty="0">
              <a:solidFill>
                <a:schemeClr val="tx2"/>
              </a:solidFill>
            </a:endParaRPr>
          </a:p>
        </p:txBody>
      </p:sp>
      <p:pic>
        <p:nvPicPr>
          <p:cNvPr id="5" name="Picture 4"/>
          <p:cNvPicPr>
            <a:picLocks noChangeAspect="1"/>
          </p:cNvPicPr>
          <p:nvPr/>
        </p:nvPicPr>
        <p:blipFill>
          <a:blip r:embed="rId3"/>
          <a:stretch>
            <a:fillRect/>
          </a:stretch>
        </p:blipFill>
        <p:spPr>
          <a:xfrm>
            <a:off x="1252873" y="3325923"/>
            <a:ext cx="7008111" cy="3194372"/>
          </a:xfrm>
          <a:prstGeom prst="rect">
            <a:avLst/>
          </a:prstGeom>
        </p:spPr>
      </p:pic>
      <p:sp>
        <p:nvSpPr>
          <p:cNvPr id="7" name="TextBox 6"/>
          <p:cNvSpPr txBox="1"/>
          <p:nvPr/>
        </p:nvSpPr>
        <p:spPr>
          <a:xfrm>
            <a:off x="125988" y="166392"/>
            <a:ext cx="7570212" cy="507831"/>
          </a:xfrm>
          <a:prstGeom prst="rect">
            <a:avLst/>
          </a:prstGeom>
          <a:noFill/>
        </p:spPr>
        <p:txBody>
          <a:bodyPr wrap="square" rtlCol="0">
            <a:spAutoFit/>
          </a:bodyPr>
          <a:lstStyle/>
          <a:p>
            <a:r>
              <a:rPr lang="en-GB" sz="2700" u="sng" smtClean="0"/>
              <a:t>REX/HIE-ISOLDE </a:t>
            </a:r>
            <a:r>
              <a:rPr lang="en-GB" sz="2700" u="sng" dirty="0"/>
              <a:t>before </a:t>
            </a:r>
            <a:r>
              <a:rPr lang="en-GB" sz="2700" u="sng" dirty="0" smtClean="0"/>
              <a:t>LS2:</a:t>
            </a:r>
            <a:endParaRPr lang="en-GB" sz="2700" u="sng" dirty="0"/>
          </a:p>
        </p:txBody>
      </p:sp>
      <p:sp>
        <p:nvSpPr>
          <p:cNvPr id="8"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Tree>
    <p:extLst>
      <p:ext uri="{BB962C8B-B14F-4D97-AF65-F5344CB8AC3E}">
        <p14:creationId xmlns:p14="http://schemas.microsoft.com/office/powerpoint/2010/main" val="117746856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57168" y="53079"/>
            <a:ext cx="6762794"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u="sng" dirty="0" smtClean="0"/>
              <a:t>Outline:</a:t>
            </a:r>
            <a:endParaRPr lang="en-GB" sz="2800" u="sng" dirty="0"/>
          </a:p>
        </p:txBody>
      </p:sp>
      <p:sp>
        <p:nvSpPr>
          <p:cNvPr id="3" name="Content Placeholder 2"/>
          <p:cNvSpPr>
            <a:spLocks noGrp="1"/>
          </p:cNvSpPr>
          <p:nvPr>
            <p:ph idx="1"/>
          </p:nvPr>
        </p:nvSpPr>
        <p:spPr>
          <a:xfrm>
            <a:off x="304800" y="1524000"/>
            <a:ext cx="8572500" cy="3124200"/>
          </a:xfrm>
        </p:spPr>
        <p:txBody>
          <a:bodyPr>
            <a:normAutofit/>
          </a:bodyPr>
          <a:lstStyle/>
          <a:p>
            <a:pPr>
              <a:buFont typeface="Wingdings" panose="05000000000000000000" pitchFamily="2" charset="2"/>
              <a:buChar char="§"/>
            </a:pPr>
            <a:r>
              <a:rPr lang="en-GB" sz="2400" dirty="0" smtClean="0"/>
              <a:t>Introduction</a:t>
            </a:r>
          </a:p>
          <a:p>
            <a:pPr>
              <a:buFont typeface="Wingdings" panose="05000000000000000000" pitchFamily="2" charset="2"/>
              <a:buChar char="§"/>
            </a:pPr>
            <a:endParaRPr lang="en-GB" sz="2400" dirty="0" smtClean="0"/>
          </a:p>
          <a:p>
            <a:pPr>
              <a:buFont typeface="Wingdings" panose="05000000000000000000" pitchFamily="2" charset="2"/>
              <a:buChar char="§"/>
            </a:pPr>
            <a:r>
              <a:rPr lang="en-GB" sz="2400" dirty="0" smtClean="0"/>
              <a:t>REX/HIE-ISOLDE before LS2</a:t>
            </a:r>
          </a:p>
          <a:p>
            <a:pPr>
              <a:buFont typeface="Wingdings" panose="05000000000000000000" pitchFamily="2" charset="2"/>
              <a:buChar char="§"/>
            </a:pPr>
            <a:endParaRPr lang="en-GB" sz="2400" dirty="0" smtClean="0"/>
          </a:p>
          <a:p>
            <a:pPr>
              <a:buFont typeface="Wingdings" panose="05000000000000000000" pitchFamily="2" charset="2"/>
              <a:buChar char="§"/>
            </a:pPr>
            <a:r>
              <a:rPr lang="en-GB" sz="2400" dirty="0" smtClean="0"/>
              <a:t>Improvements after LS2</a:t>
            </a:r>
          </a:p>
          <a:p>
            <a:pPr>
              <a:buFont typeface="Wingdings" panose="05000000000000000000" pitchFamily="2" charset="2"/>
              <a:buChar char="§"/>
            </a:pPr>
            <a:endParaRPr lang="en-GB" sz="2400" dirty="0"/>
          </a:p>
          <a:p>
            <a:pPr>
              <a:buFont typeface="Wingdings" panose="05000000000000000000" pitchFamily="2" charset="2"/>
              <a:buChar char="§"/>
            </a:pPr>
            <a:r>
              <a:rPr lang="en-GB" sz="2400" dirty="0" smtClean="0"/>
              <a:t>Summary</a:t>
            </a:r>
          </a:p>
        </p:txBody>
      </p:sp>
      <p:sp>
        <p:nvSpPr>
          <p:cNvPr id="11" name="Rounded Rectangle 10"/>
          <p:cNvSpPr/>
          <p:nvPr/>
        </p:nvSpPr>
        <p:spPr>
          <a:xfrm flipV="1">
            <a:off x="252284" y="3264538"/>
            <a:ext cx="86106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p:cNvPicPr>
            <a:picLocks noChangeAspect="1"/>
          </p:cNvPicPr>
          <p:nvPr/>
        </p:nvPicPr>
        <p:blipFill>
          <a:blip r:embed="rId2" cstate="print"/>
          <a:stretch>
            <a:fillRect/>
          </a:stretch>
        </p:blipFill>
        <p:spPr>
          <a:xfrm>
            <a:off x="8260984" y="15810"/>
            <a:ext cx="880432" cy="878306"/>
          </a:xfrm>
          <a:prstGeom prst="rect">
            <a:avLst/>
          </a:prstGeom>
        </p:spPr>
      </p:pic>
      <p:sp>
        <p:nvSpPr>
          <p:cNvPr id="8"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Tree>
    <p:extLst>
      <p:ext uri="{BB962C8B-B14F-4D97-AF65-F5344CB8AC3E}">
        <p14:creationId xmlns:p14="http://schemas.microsoft.com/office/powerpoint/2010/main" val="74558702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 name="TextBox 22"/>
          <p:cNvSpPr txBox="1"/>
          <p:nvPr/>
        </p:nvSpPr>
        <p:spPr>
          <a:xfrm>
            <a:off x="125988" y="166392"/>
            <a:ext cx="7570212" cy="507831"/>
          </a:xfrm>
          <a:prstGeom prst="rect">
            <a:avLst/>
          </a:prstGeom>
          <a:noFill/>
        </p:spPr>
        <p:txBody>
          <a:bodyPr wrap="square" rtlCol="0">
            <a:spAutoFit/>
          </a:bodyPr>
          <a:lstStyle/>
          <a:p>
            <a:r>
              <a:rPr lang="en-GB" sz="2700" u="sng" dirty="0" smtClean="0"/>
              <a:t>Improvements after LS2: Repair of CM4</a:t>
            </a:r>
            <a:endParaRPr lang="en-GB" sz="2700" u="sng" dirty="0"/>
          </a:p>
        </p:txBody>
      </p:sp>
      <p:pic>
        <p:nvPicPr>
          <p:cNvPr id="16" name="Picture 15"/>
          <p:cNvPicPr>
            <a:picLocks noChangeAspect="1"/>
          </p:cNvPicPr>
          <p:nvPr/>
        </p:nvPicPr>
        <p:blipFill>
          <a:blip r:embed="rId2"/>
          <a:stretch>
            <a:fillRect/>
          </a:stretch>
        </p:blipFill>
        <p:spPr>
          <a:xfrm>
            <a:off x="8260984" y="15810"/>
            <a:ext cx="880432" cy="878306"/>
          </a:xfrm>
          <a:prstGeom prst="rect">
            <a:avLst/>
          </a:prstGeom>
        </p:spPr>
      </p:pic>
      <p:sp>
        <p:nvSpPr>
          <p:cNvPr id="8" name="TextBox 7"/>
          <p:cNvSpPr txBox="1"/>
          <p:nvPr/>
        </p:nvSpPr>
        <p:spPr>
          <a:xfrm>
            <a:off x="72047" y="727976"/>
            <a:ext cx="5566753" cy="1792798"/>
          </a:xfrm>
          <a:prstGeom prst="rect">
            <a:avLst/>
          </a:prstGeom>
          <a:solidFill>
            <a:schemeClr val="bg1"/>
          </a:solidFill>
          <a:ln>
            <a:noFill/>
          </a:ln>
        </p:spPr>
        <p:txBody>
          <a:bodyPr wrap="square" rtlCol="0">
            <a:spAutoFit/>
          </a:bodyPr>
          <a:lstStyle/>
          <a:p>
            <a:pPr marL="285750" indent="-285750">
              <a:spcBef>
                <a:spcPts val="300"/>
              </a:spcBef>
              <a:buFont typeface="Wingdings" charset="2"/>
              <a:buChar char="Ø"/>
            </a:pPr>
            <a:r>
              <a:rPr lang="en-GB" sz="1400" dirty="0" smtClean="0">
                <a:solidFill>
                  <a:schemeClr val="tx2"/>
                </a:solidFill>
              </a:rPr>
              <a:t>SRF cavities operating at 74.5 % of </a:t>
            </a:r>
            <a:r>
              <a:rPr lang="en-GB" sz="1400" dirty="0">
                <a:solidFill>
                  <a:schemeClr val="tx2"/>
                </a:solidFill>
              </a:rPr>
              <a:t>nominal </a:t>
            </a:r>
            <a:r>
              <a:rPr lang="en-GB" sz="1400" dirty="0" smtClean="0">
                <a:solidFill>
                  <a:schemeClr val="tx2"/>
                </a:solidFill>
              </a:rPr>
              <a:t>gradient</a:t>
            </a:r>
          </a:p>
          <a:p>
            <a:pPr marL="742950" lvl="1" indent="-285750">
              <a:spcBef>
                <a:spcPts val="300"/>
              </a:spcBef>
              <a:buFont typeface="Wingdings" charset="2"/>
              <a:buChar char="§"/>
            </a:pPr>
            <a:r>
              <a:rPr lang="en-GB" sz="1400" dirty="0" smtClean="0">
                <a:solidFill>
                  <a:schemeClr val="tx2"/>
                </a:solidFill>
              </a:rPr>
              <a:t>CM4 uninstalled and sent back to SM18 </a:t>
            </a:r>
          </a:p>
          <a:p>
            <a:pPr marL="742950" lvl="1" indent="-285750">
              <a:spcBef>
                <a:spcPts val="300"/>
              </a:spcBef>
              <a:buFont typeface="Wingdings" charset="2"/>
              <a:buChar char="§"/>
            </a:pPr>
            <a:r>
              <a:rPr lang="en-GB" sz="1400" dirty="0" smtClean="0">
                <a:solidFill>
                  <a:schemeClr val="tx2"/>
                </a:solidFill>
              </a:rPr>
              <a:t>Cavity SRF18 repair </a:t>
            </a:r>
          </a:p>
          <a:p>
            <a:pPr marL="742950" lvl="1" indent="-285750">
              <a:spcBef>
                <a:spcPts val="300"/>
              </a:spcBef>
              <a:buFont typeface="Wingdings" charset="2"/>
              <a:buChar char="§"/>
            </a:pPr>
            <a:r>
              <a:rPr lang="en-GB" sz="1400" dirty="0" smtClean="0">
                <a:solidFill>
                  <a:schemeClr val="tx2"/>
                </a:solidFill>
              </a:rPr>
              <a:t>Replacement of the two worse performing cavities </a:t>
            </a:r>
            <a:br>
              <a:rPr lang="en-GB" sz="1400" dirty="0" smtClean="0">
                <a:solidFill>
                  <a:schemeClr val="tx2"/>
                </a:solidFill>
              </a:rPr>
            </a:br>
            <a:r>
              <a:rPr lang="en-GB" sz="1400" dirty="0" smtClean="0">
                <a:solidFill>
                  <a:schemeClr val="tx2"/>
                </a:solidFill>
              </a:rPr>
              <a:t>by the best two spares </a:t>
            </a:r>
          </a:p>
          <a:p>
            <a:pPr marL="742950" lvl="1" indent="-285750">
              <a:spcBef>
                <a:spcPts val="300"/>
              </a:spcBef>
              <a:buFont typeface="Wingdings" charset="2"/>
              <a:buChar char="§"/>
            </a:pPr>
            <a:r>
              <a:rPr lang="en-GB" sz="1400" dirty="0" smtClean="0">
                <a:solidFill>
                  <a:schemeClr val="tx2"/>
                </a:solidFill>
              </a:rPr>
              <a:t>Testing in bunker of SM18 </a:t>
            </a:r>
          </a:p>
          <a:p>
            <a:pPr marL="742950" lvl="1" indent="-285750">
              <a:spcBef>
                <a:spcPts val="300"/>
              </a:spcBef>
              <a:buFont typeface="Wingdings" charset="2"/>
              <a:buChar char="§"/>
            </a:pPr>
            <a:r>
              <a:rPr lang="en-GB" sz="1400" dirty="0" smtClean="0">
                <a:solidFill>
                  <a:schemeClr val="tx2"/>
                </a:solidFill>
              </a:rPr>
              <a:t>Transport </a:t>
            </a:r>
            <a:r>
              <a:rPr lang="en-GB" sz="1400" dirty="0">
                <a:solidFill>
                  <a:schemeClr val="tx2"/>
                </a:solidFill>
              </a:rPr>
              <a:t>back to </a:t>
            </a:r>
            <a:r>
              <a:rPr lang="en-GB" sz="1400" dirty="0" smtClean="0">
                <a:solidFill>
                  <a:schemeClr val="tx2"/>
                </a:solidFill>
              </a:rPr>
              <a:t>ISOLDE and installation</a:t>
            </a:r>
          </a:p>
        </p:txBody>
      </p:sp>
      <p:pic>
        <p:nvPicPr>
          <p:cNvPr id="12" name="Picture 11"/>
          <p:cNvPicPr>
            <a:picLocks noChangeAspect="1"/>
          </p:cNvPicPr>
          <p:nvPr/>
        </p:nvPicPr>
        <p:blipFill>
          <a:blip r:embed="rId3"/>
          <a:stretch>
            <a:fillRect/>
          </a:stretch>
        </p:blipFill>
        <p:spPr>
          <a:xfrm>
            <a:off x="228600" y="2791566"/>
            <a:ext cx="4876800" cy="3551188"/>
          </a:xfrm>
          <a:prstGeom prst="rect">
            <a:avLst/>
          </a:prstGeom>
          <a:ln w="15875">
            <a:solidFill>
              <a:srgbClr val="FF0000"/>
            </a:solidFill>
          </a:ln>
        </p:spPr>
      </p:pic>
      <p:sp>
        <p:nvSpPr>
          <p:cNvPr id="17" name="TextBox 16"/>
          <p:cNvSpPr txBox="1"/>
          <p:nvPr/>
        </p:nvSpPr>
        <p:spPr>
          <a:xfrm>
            <a:off x="5600186" y="2627830"/>
            <a:ext cx="2363219" cy="374906"/>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srgbClr val="FF0000"/>
                </a:solidFill>
                <a:effectLst/>
                <a:uLnTx/>
                <a:uFillTx/>
                <a:latin typeface="Calibri"/>
                <a:ea typeface=""/>
                <a:cs typeface=""/>
              </a:rPr>
              <a:t>Operational gradient for each SRF cavity during the 2018 campaign [MV/m]</a:t>
            </a:r>
            <a:endParaRPr kumimoji="0" lang="en-US" sz="1100" b="0" i="0" u="none" strike="noStrike" kern="1200" cap="none" spc="0" normalizeH="0" baseline="0" noProof="0" dirty="0">
              <a:ln>
                <a:noFill/>
              </a:ln>
              <a:solidFill>
                <a:srgbClr val="FF0000"/>
              </a:solidFill>
              <a:effectLst/>
              <a:uLnTx/>
              <a:uFillTx/>
              <a:latin typeface="Calibri"/>
              <a:ea typeface=""/>
              <a:cs typeface=""/>
            </a:endParaRPr>
          </a:p>
        </p:txBody>
      </p:sp>
      <p:graphicFrame>
        <p:nvGraphicFramePr>
          <p:cNvPr id="6" name="Table 5"/>
          <p:cNvGraphicFramePr>
            <a:graphicFrameLocks noGrp="1"/>
          </p:cNvGraphicFramePr>
          <p:nvPr>
            <p:extLst>
              <p:ext uri="{D42A27DB-BD31-4B8C-83A1-F6EECF244321}">
                <p14:modId xmlns:p14="http://schemas.microsoft.com/office/powerpoint/2010/main" val="638092239"/>
              </p:ext>
            </p:extLst>
          </p:nvPr>
        </p:nvGraphicFramePr>
        <p:xfrm>
          <a:off x="5748893" y="3030171"/>
          <a:ext cx="2502286" cy="1516039"/>
        </p:xfrm>
        <a:graphic>
          <a:graphicData uri="http://schemas.openxmlformats.org/drawingml/2006/table">
            <a:tbl>
              <a:tblPr/>
              <a:tblGrid>
                <a:gridCol w="610314">
                  <a:extLst>
                    <a:ext uri="{9D8B030D-6E8A-4147-A177-3AD203B41FA5}">
                      <a16:colId xmlns="" xmlns:a16="http://schemas.microsoft.com/office/drawing/2014/main" val="3081006193"/>
                    </a:ext>
                  </a:extLst>
                </a:gridCol>
                <a:gridCol w="472993">
                  <a:extLst>
                    <a:ext uri="{9D8B030D-6E8A-4147-A177-3AD203B41FA5}">
                      <a16:colId xmlns="" xmlns:a16="http://schemas.microsoft.com/office/drawing/2014/main" val="1336138233"/>
                    </a:ext>
                  </a:extLst>
                </a:gridCol>
                <a:gridCol w="472993">
                  <a:extLst>
                    <a:ext uri="{9D8B030D-6E8A-4147-A177-3AD203B41FA5}">
                      <a16:colId xmlns="" xmlns:a16="http://schemas.microsoft.com/office/drawing/2014/main" val="2593901011"/>
                    </a:ext>
                  </a:extLst>
                </a:gridCol>
                <a:gridCol w="472993">
                  <a:extLst>
                    <a:ext uri="{9D8B030D-6E8A-4147-A177-3AD203B41FA5}">
                      <a16:colId xmlns="" xmlns:a16="http://schemas.microsoft.com/office/drawing/2014/main" val="2679310767"/>
                    </a:ext>
                  </a:extLst>
                </a:gridCol>
                <a:gridCol w="472993">
                  <a:extLst>
                    <a:ext uri="{9D8B030D-6E8A-4147-A177-3AD203B41FA5}">
                      <a16:colId xmlns="" xmlns:a16="http://schemas.microsoft.com/office/drawing/2014/main" val="3945623213"/>
                    </a:ext>
                  </a:extLst>
                </a:gridCol>
              </a:tblGrid>
              <a:tr h="221089">
                <a:tc>
                  <a:txBody>
                    <a:bodyPr/>
                    <a:lstStyle/>
                    <a:p>
                      <a:pPr algn="ctr" fontAlgn="b"/>
                      <a:endParaRPr lang="en-GB" sz="1100" b="0" i="0" u="none" strike="noStrike">
                        <a:solidFill>
                          <a:srgbClr val="000000"/>
                        </a:solidFill>
                        <a:effectLst/>
                        <a:latin typeface="Calibri" panose="020F0502020204030204" pitchFamily="34" charset="0"/>
                      </a:endParaRPr>
                    </a:p>
                  </a:txBody>
                  <a:tcPr marL="9525" marR="9525" marT="9525" marB="0" anchor="ctr">
                    <a:lnL>
                      <a:noFill/>
                    </a:lnL>
                    <a:lnR w="12700" cap="flat" cmpd="sng" algn="ctr">
                      <a:solidFill>
                        <a:srgbClr val="000000"/>
                      </a:solidFill>
                      <a:prstDash val="solid"/>
                      <a:round/>
                      <a:headEnd type="none" w="med" len="med"/>
                      <a:tailEnd type="none" w="med" len="med"/>
                    </a:lnR>
                    <a:lnT>
                      <a:noFill/>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CM1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CM2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CM3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CM4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764009437"/>
                  </a:ext>
                </a:extLst>
              </a:tr>
              <a:tr h="221089">
                <a:tc>
                  <a:txBody>
                    <a:bodyPr/>
                    <a:lstStyle/>
                    <a:p>
                      <a:pPr algn="ctr" fontAlgn="b"/>
                      <a:r>
                        <a:rPr lang="en-GB" sz="1100" b="0" i="0" u="none" strike="noStrike">
                          <a:solidFill>
                            <a:srgbClr val="000000"/>
                          </a:solidFill>
                          <a:effectLst/>
                          <a:latin typeface="Calibri" panose="020F0502020204030204" pitchFamily="34" charset="0"/>
                        </a:rPr>
                        <a:t>CAV. 1</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4.0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dirty="0">
                          <a:solidFill>
                            <a:srgbClr val="000000"/>
                          </a:solidFill>
                          <a:effectLst/>
                          <a:latin typeface="Calibri" panose="020F0502020204030204" pitchFamily="34" charset="0"/>
                        </a:rPr>
                        <a:t>5.5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4.2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 xmlns:a16="http://schemas.microsoft.com/office/drawing/2014/main" val="628477168"/>
                  </a:ext>
                </a:extLst>
              </a:tr>
              <a:tr h="210561">
                <a:tc>
                  <a:txBody>
                    <a:bodyPr/>
                    <a:lstStyle/>
                    <a:p>
                      <a:pPr algn="ctr" fontAlgn="b"/>
                      <a:r>
                        <a:rPr lang="en-GB" sz="1100" b="0" i="0" u="none" strike="noStrike">
                          <a:solidFill>
                            <a:srgbClr val="000000"/>
                          </a:solidFill>
                          <a:effectLst/>
                          <a:latin typeface="Calibri" panose="020F0502020204030204" pitchFamily="34" charset="0"/>
                        </a:rPr>
                        <a:t>CAV. 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4.5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5.5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4.2</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 xmlns:a16="http://schemas.microsoft.com/office/drawing/2014/main" val="578941841"/>
                  </a:ext>
                </a:extLst>
              </a:tr>
              <a:tr h="210561">
                <a:tc>
                  <a:txBody>
                    <a:bodyPr/>
                    <a:lstStyle/>
                    <a:p>
                      <a:pPr algn="ctr" fontAlgn="b"/>
                      <a:r>
                        <a:rPr lang="en-GB" sz="1100" b="0" i="0" u="none" strike="noStrike">
                          <a:solidFill>
                            <a:srgbClr val="000000"/>
                          </a:solidFill>
                          <a:effectLst/>
                          <a:latin typeface="Calibri" panose="020F0502020204030204" pitchFamily="34" charset="0"/>
                        </a:rPr>
                        <a:t>CAV. 3</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5.5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5.5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0.0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 xmlns:a16="http://schemas.microsoft.com/office/drawing/2014/main" val="3765179493"/>
                  </a:ext>
                </a:extLst>
              </a:tr>
              <a:tr h="210561">
                <a:tc>
                  <a:txBody>
                    <a:bodyPr/>
                    <a:lstStyle/>
                    <a:p>
                      <a:pPr algn="ctr" fontAlgn="b"/>
                      <a:r>
                        <a:rPr lang="en-GB" sz="1100" b="0" i="0" u="none" strike="noStrike">
                          <a:solidFill>
                            <a:srgbClr val="000000"/>
                          </a:solidFill>
                          <a:effectLst/>
                          <a:latin typeface="Calibri" panose="020F0502020204030204" pitchFamily="34" charset="0"/>
                        </a:rPr>
                        <a:t>CAV. 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4.0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5.5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4.5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2F2F2"/>
                    </a:solidFill>
                  </a:tcPr>
                </a:tc>
                <a:extLst>
                  <a:ext uri="{0D108BD9-81ED-4DB2-BD59-A6C34878D82A}">
                    <a16:rowId xmlns="" xmlns:a16="http://schemas.microsoft.com/office/drawing/2014/main" val="799911510"/>
                  </a:ext>
                </a:extLst>
              </a:tr>
              <a:tr h="221089">
                <a:tc>
                  <a:txBody>
                    <a:bodyPr/>
                    <a:lstStyle/>
                    <a:p>
                      <a:pPr algn="ctr" fontAlgn="b"/>
                      <a:r>
                        <a:rPr lang="en-GB" sz="1100" b="0" i="0" u="none" strike="noStrike">
                          <a:solidFill>
                            <a:srgbClr val="000000"/>
                          </a:solidFill>
                          <a:effectLst/>
                          <a:latin typeface="Calibri" panose="020F0502020204030204" pitchFamily="34" charset="0"/>
                        </a:rPr>
                        <a:t>CAV. 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ctr"/>
                      <a:r>
                        <a:rPr lang="en-GB" sz="1100" b="0" i="0" u="none" strike="noStrike">
                          <a:solidFill>
                            <a:srgbClr val="000000"/>
                          </a:solidFill>
                          <a:effectLst/>
                          <a:latin typeface="Calibri" panose="020F0502020204030204" pitchFamily="34" charset="0"/>
                        </a:rPr>
                        <a:t>2.0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dirty="0">
                          <a:solidFill>
                            <a:srgbClr val="000000"/>
                          </a:solidFill>
                          <a:effectLst/>
                          <a:latin typeface="Calibri" panose="020F0502020204030204" pitchFamily="34" charset="0"/>
                        </a:rPr>
                        <a:t>5.0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5.5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tc>
                  <a:txBody>
                    <a:bodyPr/>
                    <a:lstStyle/>
                    <a:p>
                      <a:pPr algn="ctr" fontAlgn="ctr"/>
                      <a:r>
                        <a:rPr lang="en-GB" sz="1100" b="0" i="0" u="none" strike="noStrike">
                          <a:solidFill>
                            <a:srgbClr val="000000"/>
                          </a:solidFill>
                          <a:effectLst/>
                          <a:latin typeface="Calibri" panose="020F0502020204030204" pitchFamily="34" charset="0"/>
                        </a:rPr>
                        <a:t>4.0</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F2F2F2"/>
                    </a:solidFill>
                  </a:tcPr>
                </a:tc>
                <a:extLst>
                  <a:ext uri="{0D108BD9-81ED-4DB2-BD59-A6C34878D82A}">
                    <a16:rowId xmlns="" xmlns:a16="http://schemas.microsoft.com/office/drawing/2014/main" val="1595949927"/>
                  </a:ext>
                </a:extLst>
              </a:tr>
              <a:tr h="221089">
                <a:tc>
                  <a:txBody>
                    <a:bodyPr/>
                    <a:lstStyle/>
                    <a:p>
                      <a:pPr algn="ctr" fontAlgn="b"/>
                      <a:r>
                        <a:rPr lang="en-GB" sz="1100" b="0" i="0" u="none" strike="noStrike">
                          <a:solidFill>
                            <a:srgbClr val="000000"/>
                          </a:solidFill>
                          <a:effectLst/>
                          <a:latin typeface="Calibri" panose="020F0502020204030204" pitchFamily="34" charset="0"/>
                        </a:rPr>
                        <a:t>Average</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4.4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4.6</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a:solidFill>
                            <a:srgbClr val="000000"/>
                          </a:solidFill>
                          <a:effectLst/>
                          <a:latin typeface="Calibri" panose="020F0502020204030204" pitchFamily="34" charset="0"/>
                        </a:rPr>
                        <a:t>5.5</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fontAlgn="b"/>
                      <a:r>
                        <a:rPr lang="en-GB" sz="1100" b="0" i="0" u="none" strike="noStrike" dirty="0">
                          <a:solidFill>
                            <a:srgbClr val="000000"/>
                          </a:solidFill>
                          <a:effectLst/>
                          <a:latin typeface="Calibri" panose="020F0502020204030204" pitchFamily="34" charset="0"/>
                        </a:rPr>
                        <a:t>3.4</a:t>
                      </a:r>
                    </a:p>
                  </a:txBody>
                  <a:tcPr marL="9525" marR="9525" marT="9525"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166292829"/>
                  </a:ext>
                </a:extLst>
              </a:tr>
            </a:tbl>
          </a:graphicData>
        </a:graphic>
      </p:graphicFrame>
      <p:sp>
        <p:nvSpPr>
          <p:cNvPr id="20" name="TextBox 19"/>
          <p:cNvSpPr txBox="1"/>
          <p:nvPr/>
        </p:nvSpPr>
        <p:spPr>
          <a:xfrm>
            <a:off x="4876800" y="971696"/>
            <a:ext cx="4264616" cy="1538883"/>
          </a:xfrm>
          <a:prstGeom prst="rect">
            <a:avLst/>
          </a:prstGeom>
          <a:solidFill>
            <a:schemeClr val="bg1"/>
          </a:solidFill>
          <a:ln>
            <a:noFill/>
          </a:ln>
        </p:spPr>
        <p:txBody>
          <a:bodyPr wrap="square" rtlCol="0">
            <a:spAutoFit/>
          </a:bodyPr>
          <a:lstStyle/>
          <a:p>
            <a:pPr>
              <a:spcBef>
                <a:spcPts val="300"/>
              </a:spcBef>
            </a:pPr>
            <a:r>
              <a:rPr lang="en-GB" sz="1400" dirty="0" smtClean="0">
                <a:solidFill>
                  <a:schemeClr val="tx2"/>
                </a:solidFill>
                <a:sym typeface="Wingdings" panose="05000000000000000000" pitchFamily="2" charset="2"/>
              </a:rPr>
              <a:t> Done</a:t>
            </a:r>
            <a:endParaRPr lang="en-GB" sz="1400" dirty="0" smtClean="0">
              <a:solidFill>
                <a:schemeClr val="tx2"/>
              </a:solidFill>
            </a:endParaRPr>
          </a:p>
          <a:p>
            <a:pPr>
              <a:spcBef>
                <a:spcPts val="300"/>
              </a:spcBef>
            </a:pPr>
            <a:r>
              <a:rPr lang="en-GB" sz="1400" dirty="0">
                <a:solidFill>
                  <a:schemeClr val="tx2"/>
                </a:solidFill>
                <a:sym typeface="Wingdings" panose="05000000000000000000" pitchFamily="2" charset="2"/>
              </a:rPr>
              <a:t> Done</a:t>
            </a:r>
            <a:endParaRPr lang="en-GB" sz="1400" dirty="0">
              <a:solidFill>
                <a:schemeClr val="tx2"/>
              </a:solidFill>
            </a:endParaRPr>
          </a:p>
          <a:p>
            <a:pPr marL="171450" indent="-171450">
              <a:spcBef>
                <a:spcPts val="300"/>
              </a:spcBef>
              <a:buFont typeface="Wingdings" panose="05000000000000000000" pitchFamily="2" charset="2"/>
              <a:buChar char="à"/>
            </a:pPr>
            <a:r>
              <a:rPr lang="en-GB" sz="1400" dirty="0" smtClean="0">
                <a:solidFill>
                  <a:schemeClr val="tx2"/>
                </a:solidFill>
                <a:sym typeface="Wingdings" panose="05000000000000000000" pitchFamily="2" charset="2"/>
              </a:rPr>
              <a:t>Decided not to exchange </a:t>
            </a:r>
            <a:br>
              <a:rPr lang="en-GB" sz="1400" dirty="0" smtClean="0">
                <a:solidFill>
                  <a:schemeClr val="tx2"/>
                </a:solidFill>
                <a:sym typeface="Wingdings" panose="05000000000000000000" pitchFamily="2" charset="2"/>
              </a:rPr>
            </a:br>
            <a:r>
              <a:rPr lang="en-GB" sz="1400" dirty="0" smtClean="0">
                <a:solidFill>
                  <a:schemeClr val="tx2"/>
                </a:solidFill>
                <a:sym typeface="Wingdings" panose="05000000000000000000" pitchFamily="2" charset="2"/>
              </a:rPr>
              <a:t>(Niobium residue found on water)</a:t>
            </a:r>
          </a:p>
          <a:p>
            <a:pPr>
              <a:spcBef>
                <a:spcPts val="300"/>
              </a:spcBef>
            </a:pPr>
            <a:r>
              <a:rPr lang="en-GB" sz="1400" dirty="0" smtClean="0">
                <a:solidFill>
                  <a:schemeClr val="tx2"/>
                </a:solidFill>
                <a:sym typeface="Wingdings" panose="05000000000000000000" pitchFamily="2" charset="2"/>
              </a:rPr>
              <a:t> Preparation of the bunker infrastructure on-going</a:t>
            </a:r>
            <a:endParaRPr lang="en-GB" sz="1400" dirty="0">
              <a:solidFill>
                <a:schemeClr val="tx2"/>
              </a:solidFill>
            </a:endParaRPr>
          </a:p>
          <a:p>
            <a:pPr>
              <a:spcBef>
                <a:spcPts val="300"/>
              </a:spcBef>
            </a:pPr>
            <a:r>
              <a:rPr lang="en-GB" sz="1400" dirty="0">
                <a:solidFill>
                  <a:schemeClr val="tx2"/>
                </a:solidFill>
                <a:sym typeface="Wingdings" panose="05000000000000000000" pitchFamily="2" charset="2"/>
              </a:rPr>
              <a:t> </a:t>
            </a:r>
            <a:r>
              <a:rPr lang="en-GB" sz="1400" dirty="0" smtClean="0">
                <a:solidFill>
                  <a:schemeClr val="tx2"/>
                </a:solidFill>
                <a:sym typeface="Wingdings" panose="05000000000000000000" pitchFamily="2" charset="2"/>
              </a:rPr>
              <a:t>Scheduled for Jan. 2020</a:t>
            </a:r>
            <a:endParaRPr lang="en-GB" sz="1400" dirty="0">
              <a:solidFill>
                <a:schemeClr val="tx2"/>
              </a:solidFill>
            </a:endParaRPr>
          </a:p>
        </p:txBody>
      </p:sp>
      <p:sp>
        <p:nvSpPr>
          <p:cNvPr id="21" name="TextBox 20"/>
          <p:cNvSpPr txBox="1"/>
          <p:nvPr/>
        </p:nvSpPr>
        <p:spPr>
          <a:xfrm>
            <a:off x="5211254" y="4843683"/>
            <a:ext cx="3780346" cy="1384995"/>
          </a:xfrm>
          <a:prstGeom prst="rect">
            <a:avLst/>
          </a:prstGeom>
          <a:solidFill>
            <a:schemeClr val="bg1"/>
          </a:solidFill>
          <a:ln>
            <a:noFill/>
          </a:ln>
        </p:spPr>
        <p:txBody>
          <a:bodyPr wrap="square" rtlCol="0">
            <a:spAutoFit/>
          </a:bodyPr>
          <a:lstStyle/>
          <a:p>
            <a:pPr>
              <a:spcBef>
                <a:spcPts val="300"/>
              </a:spcBef>
            </a:pPr>
            <a:r>
              <a:rPr lang="en-GB" sz="1400" dirty="0" smtClean="0">
                <a:solidFill>
                  <a:schemeClr val="tx2"/>
                </a:solidFill>
              </a:rPr>
              <a:t>After LS2 (with SRF18 and the rest of the couplers in CM4 repaired and with additional conditioning of some of the other cavities), we hope we will be able to reach ~ 7.8 MeV/u for beams with A/q = 4.5 </a:t>
            </a:r>
            <a:r>
              <a:rPr lang="en-GB" sz="1400" smtClean="0">
                <a:solidFill>
                  <a:schemeClr val="tx2"/>
                </a:solidFill>
              </a:rPr>
              <a:t>or ~10.4 </a:t>
            </a:r>
            <a:r>
              <a:rPr lang="en-GB" sz="1400" dirty="0" smtClean="0">
                <a:solidFill>
                  <a:schemeClr val="tx2"/>
                </a:solidFill>
              </a:rPr>
              <a:t>MeV/u for A/q = 3.0 (~ 80 % nominal gradient)</a:t>
            </a:r>
          </a:p>
        </p:txBody>
      </p:sp>
      <p:sp>
        <p:nvSpPr>
          <p:cNvPr id="11"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Tree>
    <p:extLst>
      <p:ext uri="{BB962C8B-B14F-4D97-AF65-F5344CB8AC3E}">
        <p14:creationId xmlns:p14="http://schemas.microsoft.com/office/powerpoint/2010/main" val="119414388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8260984" y="15810"/>
            <a:ext cx="880432" cy="878306"/>
          </a:xfrm>
          <a:prstGeom prst="rect">
            <a:avLst/>
          </a:prstGeom>
        </p:spPr>
      </p:pic>
      <p:sp>
        <p:nvSpPr>
          <p:cNvPr id="30" name="TextBox 29"/>
          <p:cNvSpPr txBox="1"/>
          <p:nvPr/>
        </p:nvSpPr>
        <p:spPr>
          <a:xfrm>
            <a:off x="72047" y="727976"/>
            <a:ext cx="9069369" cy="1577355"/>
          </a:xfrm>
          <a:prstGeom prst="rect">
            <a:avLst/>
          </a:prstGeom>
          <a:solidFill>
            <a:schemeClr val="bg1"/>
          </a:solidFill>
          <a:ln>
            <a:noFill/>
          </a:ln>
        </p:spPr>
        <p:txBody>
          <a:bodyPr wrap="square" rtlCol="0">
            <a:spAutoFit/>
          </a:bodyPr>
          <a:lstStyle/>
          <a:p>
            <a:pPr marL="285750" indent="-285750">
              <a:spcBef>
                <a:spcPts val="300"/>
              </a:spcBef>
              <a:buFont typeface="Wingdings" charset="2"/>
              <a:buChar char="Ø"/>
            </a:pPr>
            <a:r>
              <a:rPr lang="en-GB" sz="1400" dirty="0">
                <a:solidFill>
                  <a:schemeClr val="tx2"/>
                </a:solidFill>
              </a:rPr>
              <a:t>Not understood beam losses (15-20 %)</a:t>
            </a:r>
          </a:p>
          <a:p>
            <a:pPr marL="742950" lvl="1" indent="-285750">
              <a:spcBef>
                <a:spcPts val="300"/>
              </a:spcBef>
              <a:buFont typeface="Wingdings" charset="2"/>
              <a:buChar char="§"/>
            </a:pPr>
            <a:r>
              <a:rPr lang="en-GB" sz="1400" dirty="0" smtClean="0">
                <a:solidFill>
                  <a:schemeClr val="tx2"/>
                </a:solidFill>
              </a:rPr>
              <a:t>Aperture check between REX separator and CM1 </a:t>
            </a:r>
          </a:p>
          <a:p>
            <a:pPr marL="742950" lvl="1" indent="-285750">
              <a:spcBef>
                <a:spcPts val="300"/>
              </a:spcBef>
              <a:buFont typeface="Wingdings" charset="2"/>
              <a:buChar char="§"/>
            </a:pPr>
            <a:r>
              <a:rPr lang="en-GB" sz="1400" dirty="0" smtClean="0">
                <a:solidFill>
                  <a:schemeClr val="tx2"/>
                </a:solidFill>
              </a:rPr>
              <a:t>Additional diagnostics and steerers in the REX </a:t>
            </a:r>
            <a:r>
              <a:rPr lang="en-GB" sz="1400" dirty="0" err="1" smtClean="0">
                <a:solidFill>
                  <a:schemeClr val="tx2"/>
                </a:solidFill>
              </a:rPr>
              <a:t>linac</a:t>
            </a:r>
            <a:endParaRPr lang="en-GB" sz="1400" dirty="0" smtClean="0">
              <a:solidFill>
                <a:schemeClr val="tx2"/>
              </a:solidFill>
            </a:endParaRPr>
          </a:p>
          <a:p>
            <a:pPr marL="742950" lvl="1" indent="-285750">
              <a:spcBef>
                <a:spcPts val="300"/>
              </a:spcBef>
              <a:buFont typeface="Wingdings" charset="2"/>
              <a:buChar char="§"/>
            </a:pPr>
            <a:r>
              <a:rPr lang="en-GB" sz="1400" dirty="0" smtClean="0">
                <a:solidFill>
                  <a:schemeClr val="tx2"/>
                </a:solidFill>
              </a:rPr>
              <a:t>Additional (automatic) machine checkout tests </a:t>
            </a:r>
          </a:p>
          <a:p>
            <a:pPr marL="742950" lvl="1" indent="-285750">
              <a:spcBef>
                <a:spcPts val="300"/>
              </a:spcBef>
              <a:buFont typeface="Wingdings" charset="2"/>
              <a:buChar char="§"/>
            </a:pPr>
            <a:r>
              <a:rPr lang="en-GB" sz="1400" dirty="0">
                <a:solidFill>
                  <a:schemeClr val="tx2"/>
                </a:solidFill>
              </a:rPr>
              <a:t>Additional beam commissioning time 2020 requested </a:t>
            </a:r>
          </a:p>
          <a:p>
            <a:pPr marL="742950" lvl="1" indent="-285750">
              <a:spcBef>
                <a:spcPts val="300"/>
              </a:spcBef>
              <a:buFont typeface="Wingdings" charset="2"/>
              <a:buChar char="§"/>
            </a:pPr>
            <a:r>
              <a:rPr lang="en-GB" sz="1400" dirty="0" smtClean="0">
                <a:solidFill>
                  <a:schemeClr val="tx2"/>
                </a:solidFill>
              </a:rPr>
              <a:t>Automatic beam optimizer</a:t>
            </a:r>
          </a:p>
        </p:txBody>
      </p:sp>
      <p:sp>
        <p:nvSpPr>
          <p:cNvPr id="7" name="TextBox 6"/>
          <p:cNvSpPr txBox="1"/>
          <p:nvPr/>
        </p:nvSpPr>
        <p:spPr>
          <a:xfrm>
            <a:off x="5127171" y="962561"/>
            <a:ext cx="4038600" cy="1323439"/>
          </a:xfrm>
          <a:prstGeom prst="rect">
            <a:avLst/>
          </a:prstGeom>
          <a:solidFill>
            <a:schemeClr val="bg1"/>
          </a:solidFill>
          <a:ln>
            <a:noFill/>
          </a:ln>
        </p:spPr>
        <p:txBody>
          <a:bodyPr wrap="square" rtlCol="0">
            <a:spAutoFit/>
          </a:bodyPr>
          <a:lstStyle/>
          <a:p>
            <a:pPr>
              <a:spcBef>
                <a:spcPts val="300"/>
              </a:spcBef>
            </a:pPr>
            <a:r>
              <a:rPr lang="en-GB" sz="1400" dirty="0" smtClean="0">
                <a:solidFill>
                  <a:schemeClr val="tx2"/>
                </a:solidFill>
                <a:sym typeface="Wingdings" panose="05000000000000000000" pitchFamily="2" charset="2"/>
              </a:rPr>
              <a:t> Done</a:t>
            </a:r>
            <a:endParaRPr lang="en-GB" sz="1400" dirty="0" smtClean="0">
              <a:solidFill>
                <a:schemeClr val="tx2"/>
              </a:solidFill>
            </a:endParaRPr>
          </a:p>
          <a:p>
            <a:pPr>
              <a:spcBef>
                <a:spcPts val="300"/>
              </a:spcBef>
            </a:pPr>
            <a:r>
              <a:rPr lang="en-GB" sz="1400" dirty="0">
                <a:solidFill>
                  <a:schemeClr val="tx2"/>
                </a:solidFill>
                <a:sym typeface="Wingdings" panose="05000000000000000000" pitchFamily="2" charset="2"/>
              </a:rPr>
              <a:t> </a:t>
            </a:r>
            <a:r>
              <a:rPr lang="en-GB" sz="1400" dirty="0" smtClean="0">
                <a:solidFill>
                  <a:schemeClr val="tx2"/>
                </a:solidFill>
                <a:sym typeface="Wingdings" panose="05000000000000000000" pitchFamily="2" charset="2"/>
              </a:rPr>
              <a:t>Scheduled for the beginning of 2020</a:t>
            </a:r>
            <a:endParaRPr lang="en-GB" sz="1400" dirty="0">
              <a:solidFill>
                <a:schemeClr val="tx2"/>
              </a:solidFill>
            </a:endParaRPr>
          </a:p>
          <a:p>
            <a:pPr>
              <a:spcBef>
                <a:spcPts val="300"/>
              </a:spcBef>
            </a:pPr>
            <a:r>
              <a:rPr lang="en-GB" sz="1400" dirty="0" smtClean="0">
                <a:solidFill>
                  <a:schemeClr val="tx2"/>
                </a:solidFill>
                <a:sym typeface="Wingdings" panose="05000000000000000000" pitchFamily="2" charset="2"/>
              </a:rPr>
              <a:t> Prototype software under development</a:t>
            </a:r>
            <a:endParaRPr lang="en-GB" sz="1400" dirty="0">
              <a:solidFill>
                <a:schemeClr val="tx2"/>
              </a:solidFill>
            </a:endParaRPr>
          </a:p>
          <a:p>
            <a:pPr>
              <a:spcBef>
                <a:spcPts val="300"/>
              </a:spcBef>
            </a:pPr>
            <a:r>
              <a:rPr lang="en-GB" sz="1400" dirty="0">
                <a:solidFill>
                  <a:schemeClr val="tx2"/>
                </a:solidFill>
                <a:sym typeface="Wingdings" panose="05000000000000000000" pitchFamily="2" charset="2"/>
              </a:rPr>
              <a:t> </a:t>
            </a:r>
            <a:r>
              <a:rPr lang="en-GB" sz="1400" dirty="0" smtClean="0">
                <a:solidFill>
                  <a:schemeClr val="tx2"/>
                </a:solidFill>
                <a:sym typeface="Wingdings" panose="05000000000000000000" pitchFamily="2" charset="2"/>
              </a:rPr>
              <a:t>Waiting </a:t>
            </a:r>
            <a:r>
              <a:rPr lang="en-GB" sz="1400" dirty="0">
                <a:solidFill>
                  <a:schemeClr val="tx2"/>
                </a:solidFill>
                <a:sym typeface="Wingdings" panose="05000000000000000000" pitchFamily="2" charset="2"/>
              </a:rPr>
              <a:t>for formal approval by LS2 committee</a:t>
            </a:r>
          </a:p>
          <a:p>
            <a:pPr>
              <a:spcBef>
                <a:spcPts val="300"/>
              </a:spcBef>
            </a:pPr>
            <a:r>
              <a:rPr lang="en-GB" sz="1400" dirty="0" smtClean="0">
                <a:solidFill>
                  <a:schemeClr val="tx2"/>
                </a:solidFill>
                <a:sym typeface="Wingdings"/>
              </a:rPr>
              <a:t> </a:t>
            </a:r>
            <a:r>
              <a:rPr lang="en-GB" sz="1400" dirty="0" smtClean="0">
                <a:solidFill>
                  <a:schemeClr val="tx2"/>
                </a:solidFill>
                <a:sym typeface="Wingdings" panose="05000000000000000000" pitchFamily="2" charset="2"/>
              </a:rPr>
              <a:t>Software ready</a:t>
            </a:r>
            <a:endParaRPr lang="en-GB" sz="1400" dirty="0">
              <a:solidFill>
                <a:schemeClr val="tx2"/>
              </a:solidFill>
            </a:endParaRPr>
          </a:p>
        </p:txBody>
      </p:sp>
      <p:pic>
        <p:nvPicPr>
          <p:cNvPr id="9" name="Picture 8"/>
          <p:cNvPicPr>
            <a:picLocks noChangeAspect="1"/>
          </p:cNvPicPr>
          <p:nvPr/>
        </p:nvPicPr>
        <p:blipFill rotWithShape="1">
          <a:blip r:embed="rId3" cstate="print">
            <a:extLst>
              <a:ext uri="{28A0092B-C50C-407E-A947-70E740481C1C}">
                <a14:useLocalDpi xmlns:a14="http://schemas.microsoft.com/office/drawing/2010/main" val="0"/>
              </a:ext>
            </a:extLst>
          </a:blip>
          <a:srcRect t="19684"/>
          <a:stretch/>
        </p:blipFill>
        <p:spPr>
          <a:xfrm>
            <a:off x="176823" y="4637920"/>
            <a:ext cx="2750195" cy="1468587"/>
          </a:xfrm>
          <a:prstGeom prst="rect">
            <a:avLst/>
          </a:prstGeom>
        </p:spPr>
      </p:pic>
      <p:pic>
        <p:nvPicPr>
          <p:cNvPr id="10" name="Picture 9"/>
          <p:cNvPicPr>
            <a:picLocks noChangeAspect="1"/>
          </p:cNvPicPr>
          <p:nvPr/>
        </p:nvPicPr>
        <p:blipFill rotWithShape="1">
          <a:blip r:embed="rId4" cstate="print">
            <a:extLst>
              <a:ext uri="{28A0092B-C50C-407E-A947-70E740481C1C}">
                <a14:useLocalDpi xmlns:a14="http://schemas.microsoft.com/office/drawing/2010/main" val="0"/>
              </a:ext>
            </a:extLst>
          </a:blip>
          <a:srcRect l="2425" r="3452"/>
          <a:stretch/>
        </p:blipFill>
        <p:spPr>
          <a:xfrm>
            <a:off x="3169299" y="4637920"/>
            <a:ext cx="2748601" cy="1468587"/>
          </a:xfrm>
          <a:prstGeom prst="rect">
            <a:avLst/>
          </a:prstGeom>
        </p:spPr>
      </p:pic>
      <p:pic>
        <p:nvPicPr>
          <p:cNvPr id="11" name="Picture 10"/>
          <p:cNvPicPr>
            <a:picLocks noChangeAspect="1"/>
          </p:cNvPicPr>
          <p:nvPr/>
        </p:nvPicPr>
        <p:blipFill rotWithShape="1">
          <a:blip r:embed="rId5" cstate="print">
            <a:extLst>
              <a:ext uri="{28A0092B-C50C-407E-A947-70E740481C1C}">
                <a14:useLocalDpi xmlns:a14="http://schemas.microsoft.com/office/drawing/2010/main" val="0"/>
              </a:ext>
            </a:extLst>
          </a:blip>
          <a:srcRect r="4220"/>
          <a:stretch/>
        </p:blipFill>
        <p:spPr>
          <a:xfrm>
            <a:off x="6201011" y="4638580"/>
            <a:ext cx="2796981" cy="1467927"/>
          </a:xfrm>
          <a:prstGeom prst="rect">
            <a:avLst/>
          </a:prstGeom>
        </p:spPr>
      </p:pic>
      <p:pic>
        <p:nvPicPr>
          <p:cNvPr id="12" name="Picture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15016" y="2668106"/>
            <a:ext cx="2850685" cy="1608790"/>
          </a:xfrm>
          <a:prstGeom prst="rect">
            <a:avLst/>
          </a:prstGeom>
          <a:ln>
            <a:solidFill>
              <a:srgbClr val="FF0000"/>
            </a:solidFill>
          </a:ln>
        </p:spPr>
      </p:pic>
      <p:pic>
        <p:nvPicPr>
          <p:cNvPr id="13" name="Picture 12"/>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3131743" y="2670856"/>
            <a:ext cx="2845812" cy="1606040"/>
          </a:xfrm>
          <a:prstGeom prst="rect">
            <a:avLst/>
          </a:prstGeom>
          <a:ln>
            <a:solidFill>
              <a:srgbClr val="FF0000"/>
            </a:solidFill>
          </a:ln>
        </p:spPr>
      </p:pic>
      <p:pic>
        <p:nvPicPr>
          <p:cNvPr id="14" name="Picture 1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6172200" y="2667000"/>
            <a:ext cx="2854604" cy="1611002"/>
          </a:xfrm>
          <a:prstGeom prst="rect">
            <a:avLst/>
          </a:prstGeom>
          <a:ln>
            <a:solidFill>
              <a:srgbClr val="FF0000"/>
            </a:solidFill>
          </a:ln>
        </p:spPr>
      </p:pic>
      <p:sp>
        <p:nvSpPr>
          <p:cNvPr id="15"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
        <p:nvSpPr>
          <p:cNvPr id="21" name="TextBox 20"/>
          <p:cNvSpPr txBox="1"/>
          <p:nvPr/>
        </p:nvSpPr>
        <p:spPr>
          <a:xfrm>
            <a:off x="125988" y="166392"/>
            <a:ext cx="7570212" cy="507831"/>
          </a:xfrm>
          <a:prstGeom prst="rect">
            <a:avLst/>
          </a:prstGeom>
          <a:noFill/>
        </p:spPr>
        <p:txBody>
          <a:bodyPr wrap="square" rtlCol="0">
            <a:spAutoFit/>
          </a:bodyPr>
          <a:lstStyle/>
          <a:p>
            <a:r>
              <a:rPr lang="en-GB" sz="2700" u="sng" dirty="0" smtClean="0"/>
              <a:t>Improvements after LS2: Additional diagnostics </a:t>
            </a:r>
            <a:endParaRPr lang="en-GB" sz="2700" u="sng" dirty="0"/>
          </a:p>
        </p:txBody>
      </p:sp>
    </p:spTree>
    <p:extLst>
      <p:ext uri="{BB962C8B-B14F-4D97-AF65-F5344CB8AC3E}">
        <p14:creationId xmlns:p14="http://schemas.microsoft.com/office/powerpoint/2010/main" val="16984881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8260984" y="15810"/>
            <a:ext cx="880432" cy="878306"/>
          </a:xfrm>
          <a:prstGeom prst="rect">
            <a:avLst/>
          </a:prstGeom>
        </p:spPr>
      </p:pic>
      <p:sp>
        <p:nvSpPr>
          <p:cNvPr id="30" name="TextBox 29"/>
          <p:cNvSpPr txBox="1"/>
          <p:nvPr/>
        </p:nvSpPr>
        <p:spPr>
          <a:xfrm>
            <a:off x="72047" y="727976"/>
            <a:ext cx="9069369" cy="1577355"/>
          </a:xfrm>
          <a:prstGeom prst="rect">
            <a:avLst/>
          </a:prstGeom>
          <a:solidFill>
            <a:schemeClr val="bg1"/>
          </a:solidFill>
          <a:ln>
            <a:noFill/>
          </a:ln>
        </p:spPr>
        <p:txBody>
          <a:bodyPr wrap="square" rtlCol="0">
            <a:spAutoFit/>
          </a:bodyPr>
          <a:lstStyle/>
          <a:p>
            <a:pPr marL="285750" indent="-285750">
              <a:spcBef>
                <a:spcPts val="300"/>
              </a:spcBef>
              <a:buFont typeface="Wingdings" charset="2"/>
              <a:buChar char="Ø"/>
            </a:pPr>
            <a:r>
              <a:rPr lang="en-GB" sz="1400" dirty="0">
                <a:solidFill>
                  <a:schemeClr val="tx2"/>
                </a:solidFill>
              </a:rPr>
              <a:t>Not understood beam losses (15-20 %)</a:t>
            </a:r>
          </a:p>
          <a:p>
            <a:pPr marL="742950" lvl="1" indent="-285750">
              <a:spcBef>
                <a:spcPts val="300"/>
              </a:spcBef>
              <a:buFont typeface="Wingdings" charset="2"/>
              <a:buChar char="§"/>
            </a:pPr>
            <a:r>
              <a:rPr lang="en-GB" sz="1400" dirty="0" smtClean="0">
                <a:solidFill>
                  <a:schemeClr val="tx2"/>
                </a:solidFill>
              </a:rPr>
              <a:t>Aperture check between REX separator and CM1 </a:t>
            </a:r>
          </a:p>
          <a:p>
            <a:pPr marL="742950" lvl="1" indent="-285750">
              <a:spcBef>
                <a:spcPts val="300"/>
              </a:spcBef>
              <a:buFont typeface="Wingdings" charset="2"/>
              <a:buChar char="§"/>
            </a:pPr>
            <a:r>
              <a:rPr lang="en-GB" sz="1400" dirty="0" smtClean="0">
                <a:solidFill>
                  <a:schemeClr val="tx2"/>
                </a:solidFill>
              </a:rPr>
              <a:t>Additional diagnostics and steerers in the REX </a:t>
            </a:r>
            <a:r>
              <a:rPr lang="en-GB" sz="1400" dirty="0" err="1" smtClean="0">
                <a:solidFill>
                  <a:schemeClr val="tx2"/>
                </a:solidFill>
              </a:rPr>
              <a:t>linac</a:t>
            </a:r>
            <a:endParaRPr lang="en-GB" sz="1400" dirty="0" smtClean="0">
              <a:solidFill>
                <a:schemeClr val="tx2"/>
              </a:solidFill>
            </a:endParaRPr>
          </a:p>
          <a:p>
            <a:pPr marL="742950" lvl="1" indent="-285750">
              <a:spcBef>
                <a:spcPts val="300"/>
              </a:spcBef>
              <a:buFont typeface="Wingdings" charset="2"/>
              <a:buChar char="§"/>
            </a:pPr>
            <a:r>
              <a:rPr lang="en-GB" sz="1400" dirty="0" smtClean="0">
                <a:solidFill>
                  <a:schemeClr val="tx2"/>
                </a:solidFill>
              </a:rPr>
              <a:t>Additional (automatic) machine checkout tests </a:t>
            </a:r>
          </a:p>
          <a:p>
            <a:pPr marL="742950" lvl="1" indent="-285750">
              <a:spcBef>
                <a:spcPts val="300"/>
              </a:spcBef>
              <a:buFont typeface="Wingdings" charset="2"/>
              <a:buChar char="§"/>
            </a:pPr>
            <a:r>
              <a:rPr lang="en-GB" sz="1400" dirty="0">
                <a:solidFill>
                  <a:schemeClr val="tx2"/>
                </a:solidFill>
              </a:rPr>
              <a:t>Additional beam commissioning time 2020 requested </a:t>
            </a:r>
          </a:p>
          <a:p>
            <a:pPr marL="742950" lvl="1" indent="-285750">
              <a:spcBef>
                <a:spcPts val="300"/>
              </a:spcBef>
              <a:buFont typeface="Wingdings" charset="2"/>
              <a:buChar char="§"/>
            </a:pPr>
            <a:r>
              <a:rPr lang="en-GB" sz="1400" dirty="0" smtClean="0">
                <a:solidFill>
                  <a:schemeClr val="tx2"/>
                </a:solidFill>
              </a:rPr>
              <a:t>Automatic beam optimizer</a:t>
            </a:r>
          </a:p>
        </p:txBody>
      </p:sp>
      <p:sp>
        <p:nvSpPr>
          <p:cNvPr id="7" name="TextBox 6"/>
          <p:cNvSpPr txBox="1"/>
          <p:nvPr/>
        </p:nvSpPr>
        <p:spPr>
          <a:xfrm>
            <a:off x="5127171" y="962561"/>
            <a:ext cx="4038600" cy="1323439"/>
          </a:xfrm>
          <a:prstGeom prst="rect">
            <a:avLst/>
          </a:prstGeom>
          <a:solidFill>
            <a:schemeClr val="bg1"/>
          </a:solidFill>
          <a:ln>
            <a:noFill/>
          </a:ln>
        </p:spPr>
        <p:txBody>
          <a:bodyPr wrap="square" rtlCol="0">
            <a:spAutoFit/>
          </a:bodyPr>
          <a:lstStyle/>
          <a:p>
            <a:pPr>
              <a:spcBef>
                <a:spcPts val="300"/>
              </a:spcBef>
            </a:pPr>
            <a:r>
              <a:rPr lang="en-GB" sz="1400" dirty="0" smtClean="0">
                <a:solidFill>
                  <a:schemeClr val="tx2"/>
                </a:solidFill>
                <a:sym typeface="Wingdings" panose="05000000000000000000" pitchFamily="2" charset="2"/>
              </a:rPr>
              <a:t> Done</a:t>
            </a:r>
            <a:endParaRPr lang="en-GB" sz="1400" dirty="0" smtClean="0">
              <a:solidFill>
                <a:schemeClr val="tx2"/>
              </a:solidFill>
            </a:endParaRPr>
          </a:p>
          <a:p>
            <a:pPr>
              <a:spcBef>
                <a:spcPts val="300"/>
              </a:spcBef>
            </a:pPr>
            <a:r>
              <a:rPr lang="en-GB" sz="1400" dirty="0">
                <a:solidFill>
                  <a:schemeClr val="tx2"/>
                </a:solidFill>
                <a:sym typeface="Wingdings" panose="05000000000000000000" pitchFamily="2" charset="2"/>
              </a:rPr>
              <a:t> </a:t>
            </a:r>
            <a:r>
              <a:rPr lang="en-GB" sz="1400" dirty="0" smtClean="0">
                <a:solidFill>
                  <a:schemeClr val="tx2"/>
                </a:solidFill>
                <a:sym typeface="Wingdings" panose="05000000000000000000" pitchFamily="2" charset="2"/>
              </a:rPr>
              <a:t>Scheduled for the beginning of 2020</a:t>
            </a:r>
            <a:endParaRPr lang="en-GB" sz="1400" dirty="0">
              <a:solidFill>
                <a:schemeClr val="tx2"/>
              </a:solidFill>
            </a:endParaRPr>
          </a:p>
          <a:p>
            <a:pPr>
              <a:spcBef>
                <a:spcPts val="300"/>
              </a:spcBef>
            </a:pPr>
            <a:r>
              <a:rPr lang="en-GB" sz="1400" dirty="0" smtClean="0">
                <a:solidFill>
                  <a:schemeClr val="tx2"/>
                </a:solidFill>
                <a:sym typeface="Wingdings" panose="05000000000000000000" pitchFamily="2" charset="2"/>
              </a:rPr>
              <a:t> Prototype software under development</a:t>
            </a:r>
            <a:endParaRPr lang="en-GB" sz="1400" dirty="0">
              <a:solidFill>
                <a:schemeClr val="tx2"/>
              </a:solidFill>
            </a:endParaRPr>
          </a:p>
          <a:p>
            <a:pPr>
              <a:spcBef>
                <a:spcPts val="300"/>
              </a:spcBef>
            </a:pPr>
            <a:r>
              <a:rPr lang="en-GB" sz="1400" dirty="0">
                <a:solidFill>
                  <a:schemeClr val="tx2"/>
                </a:solidFill>
                <a:sym typeface="Wingdings" panose="05000000000000000000" pitchFamily="2" charset="2"/>
              </a:rPr>
              <a:t> </a:t>
            </a:r>
            <a:r>
              <a:rPr lang="en-GB" sz="1400" dirty="0" smtClean="0">
                <a:solidFill>
                  <a:schemeClr val="tx2"/>
                </a:solidFill>
                <a:sym typeface="Wingdings" panose="05000000000000000000" pitchFamily="2" charset="2"/>
              </a:rPr>
              <a:t>Waiting </a:t>
            </a:r>
            <a:r>
              <a:rPr lang="en-GB" sz="1400" dirty="0">
                <a:solidFill>
                  <a:schemeClr val="tx2"/>
                </a:solidFill>
                <a:sym typeface="Wingdings" panose="05000000000000000000" pitchFamily="2" charset="2"/>
              </a:rPr>
              <a:t>for formal approval by LS2 committee</a:t>
            </a:r>
          </a:p>
          <a:p>
            <a:pPr>
              <a:spcBef>
                <a:spcPts val="300"/>
              </a:spcBef>
            </a:pPr>
            <a:r>
              <a:rPr lang="en-GB" sz="1400" dirty="0" smtClean="0">
                <a:solidFill>
                  <a:schemeClr val="tx2"/>
                </a:solidFill>
                <a:sym typeface="Wingdings"/>
              </a:rPr>
              <a:t> </a:t>
            </a:r>
            <a:r>
              <a:rPr lang="en-GB" sz="1400" dirty="0" smtClean="0">
                <a:solidFill>
                  <a:schemeClr val="tx2"/>
                </a:solidFill>
                <a:sym typeface="Wingdings" panose="05000000000000000000" pitchFamily="2" charset="2"/>
              </a:rPr>
              <a:t>Software ready</a:t>
            </a:r>
            <a:endParaRPr lang="en-GB" sz="1400" dirty="0">
              <a:solidFill>
                <a:schemeClr val="tx2"/>
              </a:solidFill>
            </a:endParaRPr>
          </a:p>
        </p:txBody>
      </p:sp>
      <p:sp>
        <p:nvSpPr>
          <p:cNvPr id="15"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
        <p:nvSpPr>
          <p:cNvPr id="21" name="TextBox 20"/>
          <p:cNvSpPr txBox="1"/>
          <p:nvPr/>
        </p:nvSpPr>
        <p:spPr>
          <a:xfrm>
            <a:off x="125988" y="166392"/>
            <a:ext cx="7570212" cy="507831"/>
          </a:xfrm>
          <a:prstGeom prst="rect">
            <a:avLst/>
          </a:prstGeom>
          <a:noFill/>
        </p:spPr>
        <p:txBody>
          <a:bodyPr wrap="square" rtlCol="0">
            <a:spAutoFit/>
          </a:bodyPr>
          <a:lstStyle/>
          <a:p>
            <a:r>
              <a:rPr lang="en-GB" sz="2700" u="sng" dirty="0" smtClean="0"/>
              <a:t>Improvements after LS2: Additional diagnostics </a:t>
            </a:r>
            <a:endParaRPr lang="en-GB" sz="2700" u="sng" dirty="0"/>
          </a:p>
        </p:txBody>
      </p:sp>
      <p:pic>
        <p:nvPicPr>
          <p:cNvPr id="17" name="Picture 16"/>
          <p:cNvPicPr>
            <a:picLocks noChangeAspect="1"/>
          </p:cNvPicPr>
          <p:nvPr/>
        </p:nvPicPr>
        <p:blipFill rotWithShape="1">
          <a:blip r:embed="rId3"/>
          <a:srcRect t="7457"/>
          <a:stretch/>
        </p:blipFill>
        <p:spPr>
          <a:xfrm>
            <a:off x="66967" y="2466914"/>
            <a:ext cx="8848433" cy="3410791"/>
          </a:xfrm>
          <a:prstGeom prst="rect">
            <a:avLst/>
          </a:prstGeom>
        </p:spPr>
      </p:pic>
      <p:pic>
        <p:nvPicPr>
          <p:cNvPr id="18" name="Picture 17"/>
          <p:cNvPicPr>
            <a:picLocks noChangeAspect="1"/>
          </p:cNvPicPr>
          <p:nvPr/>
        </p:nvPicPr>
        <p:blipFill rotWithShape="1">
          <a:blip r:embed="rId4"/>
          <a:srcRect t="15277" b="62326"/>
          <a:stretch/>
        </p:blipFill>
        <p:spPr>
          <a:xfrm>
            <a:off x="106938" y="5381531"/>
            <a:ext cx="8725253" cy="838201"/>
          </a:xfrm>
          <a:prstGeom prst="rect">
            <a:avLst/>
          </a:prstGeom>
        </p:spPr>
      </p:pic>
      <p:sp>
        <p:nvSpPr>
          <p:cNvPr id="19" name="TextBox 18"/>
          <p:cNvSpPr txBox="1"/>
          <p:nvPr/>
        </p:nvSpPr>
        <p:spPr>
          <a:xfrm>
            <a:off x="762000" y="6230618"/>
            <a:ext cx="1905000" cy="374906"/>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100" b="0" i="0" u="none" strike="noStrike" kern="1200" cap="none" spc="0" normalizeH="0" baseline="0" noProof="0" dirty="0" smtClean="0">
                <a:ln>
                  <a:noFill/>
                </a:ln>
                <a:solidFill>
                  <a:srgbClr val="FF0000"/>
                </a:solidFill>
                <a:effectLst/>
                <a:uLnTx/>
                <a:uFillTx/>
                <a:latin typeface="Calibri"/>
                <a:ea typeface=""/>
                <a:cs typeface=""/>
              </a:rPr>
              <a:t>Request</a:t>
            </a:r>
            <a:r>
              <a:rPr kumimoji="0" lang="en-US" sz="1100" b="0" i="0" u="none" strike="noStrike" kern="1200" cap="none" spc="0" normalizeH="0" noProof="0" dirty="0" smtClean="0">
                <a:ln>
                  <a:noFill/>
                </a:ln>
                <a:solidFill>
                  <a:srgbClr val="FF0000"/>
                </a:solidFill>
                <a:effectLst/>
                <a:uLnTx/>
                <a:uFillTx/>
                <a:latin typeface="Calibri"/>
                <a:ea typeface=""/>
                <a:cs typeface=""/>
              </a:rPr>
              <a:t> for schedule change made to the </a:t>
            </a:r>
            <a:r>
              <a:rPr kumimoji="0" lang="en-US" sz="1100" b="0" i="0" u="none" strike="noStrike" kern="1200" cap="none" spc="0" normalizeH="0" noProof="0" smtClean="0">
                <a:ln>
                  <a:noFill/>
                </a:ln>
                <a:solidFill>
                  <a:srgbClr val="FF0000"/>
                </a:solidFill>
                <a:effectLst/>
                <a:uLnTx/>
                <a:uFillTx/>
                <a:latin typeface="Calibri"/>
                <a:ea typeface=""/>
                <a:cs typeface=""/>
              </a:rPr>
              <a:t>LS2 committee</a:t>
            </a:r>
            <a:endParaRPr kumimoji="0" lang="en-US" sz="1100" b="0" i="0" u="none" strike="noStrike" kern="1200" cap="none" spc="0" normalizeH="0" baseline="0" noProof="0" dirty="0">
              <a:ln>
                <a:noFill/>
              </a:ln>
              <a:solidFill>
                <a:srgbClr val="FF0000"/>
              </a:solidFill>
              <a:effectLst/>
              <a:uLnTx/>
              <a:uFillTx/>
              <a:latin typeface="Calibri"/>
              <a:ea typeface=""/>
              <a:cs typeface=""/>
            </a:endParaRPr>
          </a:p>
        </p:txBody>
      </p:sp>
    </p:spTree>
    <p:extLst>
      <p:ext uri="{BB962C8B-B14F-4D97-AF65-F5344CB8AC3E}">
        <p14:creationId xmlns:p14="http://schemas.microsoft.com/office/powerpoint/2010/main" val="1927609508"/>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8260984" y="15810"/>
            <a:ext cx="880432" cy="878306"/>
          </a:xfrm>
          <a:prstGeom prst="rect">
            <a:avLst/>
          </a:prstGeom>
        </p:spPr>
      </p:pic>
      <p:sp>
        <p:nvSpPr>
          <p:cNvPr id="30" name="TextBox 29"/>
          <p:cNvSpPr txBox="1"/>
          <p:nvPr/>
        </p:nvSpPr>
        <p:spPr>
          <a:xfrm>
            <a:off x="72047" y="727976"/>
            <a:ext cx="9069369" cy="5309146"/>
          </a:xfrm>
          <a:prstGeom prst="rect">
            <a:avLst/>
          </a:prstGeom>
          <a:solidFill>
            <a:schemeClr val="bg1"/>
          </a:solidFill>
          <a:ln>
            <a:noFill/>
          </a:ln>
        </p:spPr>
        <p:txBody>
          <a:bodyPr wrap="square" rtlCol="0">
            <a:spAutoFit/>
          </a:bodyPr>
          <a:lstStyle/>
          <a:p>
            <a:pPr marL="285750" indent="-285750">
              <a:spcBef>
                <a:spcPts val="300"/>
              </a:spcBef>
              <a:buFont typeface="Wingdings" charset="2"/>
              <a:buChar char="Ø"/>
            </a:pPr>
            <a:r>
              <a:rPr lang="en-GB" sz="1400" dirty="0" smtClean="0">
                <a:solidFill>
                  <a:schemeClr val="tx2"/>
                </a:solidFill>
              </a:rPr>
              <a:t>REX-EBIS </a:t>
            </a:r>
            <a:r>
              <a:rPr lang="en-GB" sz="1400" dirty="0">
                <a:solidFill>
                  <a:schemeClr val="tx2"/>
                </a:solidFill>
              </a:rPr>
              <a:t>electron gun cathode degradation faster than anticipated</a:t>
            </a:r>
          </a:p>
          <a:p>
            <a:pPr lvl="1">
              <a:spcBef>
                <a:spcPts val="300"/>
              </a:spcBef>
            </a:pPr>
            <a:r>
              <a:rPr lang="en-GB" sz="1400" dirty="0" smtClean="0">
                <a:solidFill>
                  <a:schemeClr val="tx2"/>
                </a:solidFill>
              </a:rPr>
              <a:t>Three approaches being pursued in parallel to address this problem:</a:t>
            </a:r>
          </a:p>
          <a:p>
            <a:pPr marL="742950" lvl="1" indent="-285750">
              <a:spcBef>
                <a:spcPts val="300"/>
              </a:spcBef>
              <a:buFont typeface="Wingdings" charset="2"/>
              <a:buChar char="§"/>
            </a:pPr>
            <a:r>
              <a:rPr lang="en-GB" sz="1400" dirty="0" smtClean="0">
                <a:solidFill>
                  <a:schemeClr val="tx2"/>
                </a:solidFill>
              </a:rPr>
              <a:t>Understanding and solving or mitigating the problem with the present cathode</a:t>
            </a:r>
          </a:p>
          <a:p>
            <a:pPr marL="1200150" lvl="2" indent="-285750">
              <a:spcBef>
                <a:spcPts val="300"/>
              </a:spcBef>
              <a:buFont typeface="Arial" panose="020B0604020202020204" pitchFamily="34" charset="0"/>
              <a:buChar char="•"/>
            </a:pPr>
            <a:r>
              <a:rPr lang="en-GB" sz="1400" dirty="0">
                <a:solidFill>
                  <a:schemeClr val="tx2"/>
                </a:solidFill>
              </a:rPr>
              <a:t>Less risky </a:t>
            </a:r>
            <a:r>
              <a:rPr lang="en-GB" sz="1400" dirty="0" smtClean="0">
                <a:solidFill>
                  <a:schemeClr val="tx2"/>
                </a:solidFill>
              </a:rPr>
              <a:t>option since there would be no major design changes </a:t>
            </a:r>
          </a:p>
          <a:p>
            <a:pPr marL="1200150" lvl="2" indent="-285750">
              <a:spcBef>
                <a:spcPts val="300"/>
              </a:spcBef>
              <a:buFont typeface="Arial" panose="020B0604020202020204" pitchFamily="34" charset="0"/>
              <a:buChar char="•"/>
            </a:pPr>
            <a:r>
              <a:rPr lang="en-GB" sz="1400" dirty="0" smtClean="0">
                <a:solidFill>
                  <a:schemeClr val="tx2"/>
                </a:solidFill>
              </a:rPr>
              <a:t>Spare </a:t>
            </a:r>
            <a:r>
              <a:rPr lang="en-GB" sz="1400" dirty="0">
                <a:solidFill>
                  <a:schemeClr val="tx2"/>
                </a:solidFill>
              </a:rPr>
              <a:t>cathodes </a:t>
            </a:r>
            <a:r>
              <a:rPr lang="en-GB" sz="1400" dirty="0" smtClean="0">
                <a:solidFill>
                  <a:schemeClr val="tx2"/>
                </a:solidFill>
              </a:rPr>
              <a:t>available. Cathode replacement could potentially be scheduled</a:t>
            </a:r>
            <a:endParaRPr lang="en-GB" sz="1400" dirty="0">
              <a:solidFill>
                <a:schemeClr val="tx2"/>
              </a:solidFill>
            </a:endParaRPr>
          </a:p>
          <a:p>
            <a:pPr marL="1200150" lvl="2" indent="-285750">
              <a:spcBef>
                <a:spcPts val="300"/>
              </a:spcBef>
              <a:buFont typeface="Arial" panose="020B0604020202020204" pitchFamily="34" charset="0"/>
              <a:buChar char="•"/>
            </a:pPr>
            <a:r>
              <a:rPr lang="en-GB" sz="1400" dirty="0" smtClean="0">
                <a:solidFill>
                  <a:schemeClr val="tx2"/>
                </a:solidFill>
              </a:rPr>
              <a:t>Discussions with the manufacturer on-going </a:t>
            </a:r>
          </a:p>
          <a:p>
            <a:pPr marL="742950" lvl="1" indent="-285750">
              <a:spcBef>
                <a:spcPts val="300"/>
              </a:spcBef>
              <a:buFont typeface="Wingdings" charset="2"/>
              <a:buChar char="§"/>
            </a:pPr>
            <a:r>
              <a:rPr lang="en-GB" sz="1400" dirty="0" smtClean="0">
                <a:solidFill>
                  <a:schemeClr val="tx2"/>
                </a:solidFill>
              </a:rPr>
              <a:t>New immersed gun solution</a:t>
            </a:r>
            <a:endParaRPr lang="en-GB" sz="1400" dirty="0">
              <a:solidFill>
                <a:schemeClr val="tx2"/>
              </a:solidFill>
            </a:endParaRPr>
          </a:p>
          <a:p>
            <a:pPr marL="1200150" lvl="2" indent="-285750">
              <a:spcBef>
                <a:spcPts val="300"/>
              </a:spcBef>
              <a:buFont typeface="Arial" panose="020B0604020202020204" pitchFamily="34" charset="0"/>
              <a:buChar char="•"/>
            </a:pPr>
            <a:r>
              <a:rPr lang="en-GB" sz="1400" dirty="0" smtClean="0">
                <a:solidFill>
                  <a:schemeClr val="tx2"/>
                </a:solidFill>
              </a:rPr>
              <a:t>New cathode provider identified</a:t>
            </a:r>
            <a:endParaRPr lang="en-GB" sz="1400" dirty="0">
              <a:solidFill>
                <a:schemeClr val="tx2"/>
              </a:solidFill>
            </a:endParaRPr>
          </a:p>
          <a:p>
            <a:pPr marL="1200150" lvl="2" indent="-285750">
              <a:spcBef>
                <a:spcPts val="300"/>
              </a:spcBef>
              <a:buFont typeface="Arial" panose="020B0604020202020204" pitchFamily="34" charset="0"/>
              <a:buChar char="•"/>
            </a:pPr>
            <a:r>
              <a:rPr lang="en-GB" sz="1400" dirty="0" smtClean="0">
                <a:solidFill>
                  <a:schemeClr val="tx2"/>
                </a:solidFill>
              </a:rPr>
              <a:t>Electron beam gun simulations on-going</a:t>
            </a:r>
          </a:p>
          <a:p>
            <a:pPr marL="1200150" lvl="2" indent="-285750">
              <a:spcBef>
                <a:spcPts val="300"/>
              </a:spcBef>
              <a:buFont typeface="Arial" panose="020B0604020202020204" pitchFamily="34" charset="0"/>
              <a:buChar char="•"/>
            </a:pPr>
            <a:r>
              <a:rPr lang="en-GB" sz="1400" dirty="0" smtClean="0">
                <a:solidFill>
                  <a:schemeClr val="tx2"/>
                </a:solidFill>
              </a:rPr>
              <a:t>Technical design will follow and it take 2-3 months</a:t>
            </a:r>
          </a:p>
          <a:p>
            <a:pPr marL="1200150" lvl="2" indent="-285750">
              <a:spcBef>
                <a:spcPts val="300"/>
              </a:spcBef>
              <a:buFont typeface="Arial" panose="020B0604020202020204" pitchFamily="34" charset="0"/>
              <a:buChar char="•"/>
            </a:pPr>
            <a:r>
              <a:rPr lang="en-GB" sz="1400" dirty="0" smtClean="0">
                <a:solidFill>
                  <a:schemeClr val="tx2"/>
                </a:solidFill>
              </a:rPr>
              <a:t>Manufacturing of the pieces will need to be outsourced (CERN main workshop busy with LS2) and will take several months</a:t>
            </a:r>
          </a:p>
          <a:p>
            <a:pPr marL="742950" lvl="1" indent="-285750">
              <a:spcBef>
                <a:spcPts val="300"/>
              </a:spcBef>
              <a:buFont typeface="Wingdings" charset="2"/>
              <a:buChar char="§"/>
            </a:pPr>
            <a:r>
              <a:rPr lang="en-GB" sz="1400" dirty="0" smtClean="0">
                <a:solidFill>
                  <a:schemeClr val="tx2"/>
                </a:solidFill>
              </a:rPr>
              <a:t>New </a:t>
            </a:r>
            <a:r>
              <a:rPr lang="en-GB" sz="1400" dirty="0" err="1" smtClean="0">
                <a:solidFill>
                  <a:schemeClr val="tx2"/>
                </a:solidFill>
              </a:rPr>
              <a:t>MEDeGUN</a:t>
            </a:r>
            <a:r>
              <a:rPr lang="en-GB" sz="1400" dirty="0" smtClean="0">
                <a:solidFill>
                  <a:schemeClr val="tx2"/>
                </a:solidFill>
              </a:rPr>
              <a:t> Brillouin gun solution</a:t>
            </a:r>
            <a:endParaRPr lang="en-GB" sz="1400" dirty="0">
              <a:solidFill>
                <a:schemeClr val="tx2"/>
              </a:solidFill>
            </a:endParaRPr>
          </a:p>
          <a:p>
            <a:pPr marL="1200150" lvl="2" indent="-285750">
              <a:spcBef>
                <a:spcPts val="300"/>
              </a:spcBef>
              <a:buFont typeface="Arial" panose="020B0604020202020204" pitchFamily="34" charset="0"/>
              <a:buChar char="•"/>
            </a:pPr>
            <a:r>
              <a:rPr lang="en-GB" sz="1400" dirty="0" smtClean="0">
                <a:solidFill>
                  <a:schemeClr val="tx2"/>
                </a:solidFill>
              </a:rPr>
              <a:t>Currently being tested at the </a:t>
            </a:r>
            <a:r>
              <a:rPr lang="en-GB" sz="1400" dirty="0" err="1" smtClean="0">
                <a:solidFill>
                  <a:schemeClr val="tx2"/>
                </a:solidFill>
              </a:rPr>
              <a:t>TwinEBIS</a:t>
            </a:r>
            <a:endParaRPr lang="en-GB" sz="1400" dirty="0" smtClean="0">
              <a:solidFill>
                <a:schemeClr val="tx2"/>
              </a:solidFill>
            </a:endParaRPr>
          </a:p>
          <a:p>
            <a:pPr marL="1200150" lvl="2" indent="-285750">
              <a:spcBef>
                <a:spcPts val="300"/>
              </a:spcBef>
              <a:buFont typeface="Arial" panose="020B0604020202020204" pitchFamily="34" charset="0"/>
              <a:buChar char="•"/>
            </a:pPr>
            <a:r>
              <a:rPr lang="en-GB" sz="1400" dirty="0" smtClean="0">
                <a:solidFill>
                  <a:schemeClr val="tx2"/>
                </a:solidFill>
              </a:rPr>
              <a:t>Working well but very complex design and no long-term performance data available </a:t>
            </a:r>
            <a:br>
              <a:rPr lang="en-GB" sz="1400" dirty="0" smtClean="0">
                <a:solidFill>
                  <a:schemeClr val="tx2"/>
                </a:solidFill>
              </a:rPr>
            </a:br>
            <a:r>
              <a:rPr lang="en-GB" sz="1400" dirty="0" smtClean="0">
                <a:solidFill>
                  <a:schemeClr val="tx2"/>
                </a:solidFill>
              </a:rPr>
              <a:t>(most risky option)</a:t>
            </a:r>
          </a:p>
          <a:p>
            <a:pPr marL="1200150" lvl="2" indent="-285750">
              <a:spcBef>
                <a:spcPts val="300"/>
              </a:spcBef>
              <a:buFont typeface="Arial" panose="020B0604020202020204" pitchFamily="34" charset="0"/>
              <a:buChar char="•"/>
            </a:pPr>
            <a:r>
              <a:rPr lang="en-GB" sz="1400" dirty="0" smtClean="0">
                <a:solidFill>
                  <a:schemeClr val="tx2"/>
                </a:solidFill>
              </a:rPr>
              <a:t>Current design will need to be adapted for REX-EBIS</a:t>
            </a:r>
            <a:endParaRPr lang="en-GB" sz="1400" dirty="0">
              <a:solidFill>
                <a:schemeClr val="tx2"/>
              </a:solidFill>
            </a:endParaRPr>
          </a:p>
          <a:p>
            <a:pPr marL="1200150" lvl="2" indent="-285750">
              <a:spcBef>
                <a:spcPts val="300"/>
              </a:spcBef>
              <a:buFont typeface="Arial" panose="020B0604020202020204" pitchFamily="34" charset="0"/>
              <a:buChar char="•"/>
            </a:pPr>
            <a:r>
              <a:rPr lang="en-GB" sz="1400" dirty="0">
                <a:solidFill>
                  <a:schemeClr val="tx2"/>
                </a:solidFill>
              </a:rPr>
              <a:t>Discussions with the manufacturer on-going </a:t>
            </a:r>
          </a:p>
          <a:p>
            <a:pPr marL="1200150" lvl="2" indent="-285750">
              <a:spcBef>
                <a:spcPts val="300"/>
              </a:spcBef>
              <a:buFont typeface="Arial" panose="020B0604020202020204" pitchFamily="34" charset="0"/>
              <a:buChar char="•"/>
            </a:pPr>
            <a:endParaRPr lang="en-GB" sz="1400" dirty="0">
              <a:solidFill>
                <a:schemeClr val="tx2"/>
              </a:solidFill>
            </a:endParaRPr>
          </a:p>
          <a:p>
            <a:pPr marL="742950" lvl="1" indent="-285750">
              <a:spcBef>
                <a:spcPts val="300"/>
              </a:spcBef>
              <a:buFont typeface="Arial" panose="020B0604020202020204" pitchFamily="34" charset="0"/>
              <a:buChar char="•"/>
            </a:pPr>
            <a:endParaRPr lang="en-GB" sz="1400" dirty="0" smtClean="0">
              <a:solidFill>
                <a:schemeClr val="tx2"/>
              </a:solidFill>
            </a:endParaRPr>
          </a:p>
          <a:p>
            <a:pPr marL="1200150" lvl="2" indent="-285750">
              <a:spcBef>
                <a:spcPts val="300"/>
              </a:spcBef>
              <a:buFont typeface="Arial" panose="020B0604020202020204" pitchFamily="34" charset="0"/>
              <a:buChar char="•"/>
            </a:pPr>
            <a:endParaRPr lang="en-GB" sz="1400" dirty="0">
              <a:solidFill>
                <a:schemeClr val="tx2"/>
              </a:solidFill>
            </a:endParaRPr>
          </a:p>
        </p:txBody>
      </p:sp>
      <p:sp>
        <p:nvSpPr>
          <p:cNvPr id="7"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
        <p:nvSpPr>
          <p:cNvPr id="9" name="TextBox 8"/>
          <p:cNvSpPr txBox="1"/>
          <p:nvPr/>
        </p:nvSpPr>
        <p:spPr>
          <a:xfrm>
            <a:off x="125988" y="166392"/>
            <a:ext cx="8256012" cy="507831"/>
          </a:xfrm>
          <a:prstGeom prst="rect">
            <a:avLst/>
          </a:prstGeom>
          <a:noFill/>
        </p:spPr>
        <p:txBody>
          <a:bodyPr wrap="square" rtlCol="0">
            <a:spAutoFit/>
          </a:bodyPr>
          <a:lstStyle/>
          <a:p>
            <a:r>
              <a:rPr lang="en-GB" sz="2700" u="sng" smtClean="0"/>
              <a:t>Improvements after LS2: REX-EBIS electron gun</a:t>
            </a:r>
            <a:endParaRPr lang="en-GB" sz="2700" u="sng" dirty="0"/>
          </a:p>
        </p:txBody>
      </p:sp>
    </p:spTree>
    <p:extLst>
      <p:ext uri="{BB962C8B-B14F-4D97-AF65-F5344CB8AC3E}">
        <p14:creationId xmlns:p14="http://schemas.microsoft.com/office/powerpoint/2010/main" val="119803819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8260984" y="15810"/>
            <a:ext cx="880432" cy="878306"/>
          </a:xfrm>
          <a:prstGeom prst="rect">
            <a:avLst/>
          </a:prstGeom>
        </p:spPr>
      </p:pic>
      <p:sp>
        <p:nvSpPr>
          <p:cNvPr id="30" name="TextBox 29"/>
          <p:cNvSpPr txBox="1"/>
          <p:nvPr/>
        </p:nvSpPr>
        <p:spPr>
          <a:xfrm>
            <a:off x="72047" y="727976"/>
            <a:ext cx="9069369" cy="1538883"/>
          </a:xfrm>
          <a:prstGeom prst="rect">
            <a:avLst/>
          </a:prstGeom>
          <a:solidFill>
            <a:schemeClr val="bg1"/>
          </a:solidFill>
          <a:ln>
            <a:noFill/>
          </a:ln>
        </p:spPr>
        <p:txBody>
          <a:bodyPr wrap="square" rtlCol="0">
            <a:spAutoFit/>
          </a:bodyPr>
          <a:lstStyle/>
          <a:p>
            <a:pPr marL="285750" indent="-285750">
              <a:spcBef>
                <a:spcPts val="300"/>
              </a:spcBef>
              <a:buFont typeface="Wingdings" charset="2"/>
              <a:buChar char="Ø"/>
            </a:pPr>
            <a:r>
              <a:rPr lang="en-GB" sz="1400" dirty="0" smtClean="0">
                <a:solidFill>
                  <a:schemeClr val="tx2"/>
                </a:solidFill>
              </a:rPr>
              <a:t>Trips </a:t>
            </a:r>
            <a:r>
              <a:rPr lang="en-GB" sz="1400" dirty="0">
                <a:solidFill>
                  <a:schemeClr val="tx2"/>
                </a:solidFill>
              </a:rPr>
              <a:t>of SRF cavities after instability of the </a:t>
            </a:r>
            <a:r>
              <a:rPr lang="en-GB" sz="1400" dirty="0" err="1">
                <a:solidFill>
                  <a:schemeClr val="tx2"/>
                </a:solidFill>
              </a:rPr>
              <a:t>cryo</a:t>
            </a:r>
            <a:r>
              <a:rPr lang="en-GB" sz="1400" dirty="0">
                <a:solidFill>
                  <a:schemeClr val="tx2"/>
                </a:solidFill>
              </a:rPr>
              <a:t> system</a:t>
            </a:r>
          </a:p>
          <a:p>
            <a:pPr marL="742950" lvl="1" indent="-285750">
              <a:spcBef>
                <a:spcPts val="300"/>
              </a:spcBef>
              <a:buFont typeface="Wingdings" charset="2"/>
              <a:buChar char="§"/>
            </a:pPr>
            <a:r>
              <a:rPr lang="en-GB" sz="1400" dirty="0" smtClean="0">
                <a:solidFill>
                  <a:schemeClr val="tx2"/>
                </a:solidFill>
              </a:rPr>
              <a:t>Maintenance of the </a:t>
            </a:r>
            <a:r>
              <a:rPr lang="en-GB" sz="1400" dirty="0" err="1" smtClean="0">
                <a:solidFill>
                  <a:schemeClr val="tx2"/>
                </a:solidFill>
              </a:rPr>
              <a:t>cryo</a:t>
            </a:r>
            <a:r>
              <a:rPr lang="en-GB" sz="1400" dirty="0" smtClean="0">
                <a:solidFill>
                  <a:schemeClr val="tx2"/>
                </a:solidFill>
              </a:rPr>
              <a:t>-plant on-going </a:t>
            </a:r>
          </a:p>
          <a:p>
            <a:pPr marL="742950" lvl="1" indent="-285750">
              <a:spcBef>
                <a:spcPts val="300"/>
              </a:spcBef>
              <a:buFont typeface="Wingdings" charset="2"/>
              <a:buChar char="§"/>
            </a:pPr>
            <a:r>
              <a:rPr lang="en-GB" sz="1400" dirty="0" smtClean="0">
                <a:solidFill>
                  <a:schemeClr val="tx2"/>
                </a:solidFill>
              </a:rPr>
              <a:t>Setup of automatic controls for transient modes on-going</a:t>
            </a:r>
          </a:p>
          <a:p>
            <a:pPr marL="742950" lvl="1" indent="-285750">
              <a:spcBef>
                <a:spcPts val="300"/>
              </a:spcBef>
              <a:buFont typeface="Wingdings" charset="2"/>
              <a:buChar char="§"/>
            </a:pPr>
            <a:r>
              <a:rPr lang="en-GB" sz="1400" dirty="0" smtClean="0">
                <a:solidFill>
                  <a:schemeClr val="tx2"/>
                </a:solidFill>
              </a:rPr>
              <a:t>Additional time for restart and recommissioning of </a:t>
            </a:r>
            <a:r>
              <a:rPr lang="en-GB" sz="1400" dirty="0" err="1" smtClean="0">
                <a:solidFill>
                  <a:schemeClr val="tx2"/>
                </a:solidFill>
              </a:rPr>
              <a:t>cryo</a:t>
            </a:r>
            <a:r>
              <a:rPr lang="en-GB" sz="1400" dirty="0" smtClean="0">
                <a:solidFill>
                  <a:schemeClr val="tx2"/>
                </a:solidFill>
              </a:rPr>
              <a:t> available</a:t>
            </a:r>
            <a:br>
              <a:rPr lang="en-GB" sz="1400" dirty="0" smtClean="0">
                <a:solidFill>
                  <a:schemeClr val="tx2"/>
                </a:solidFill>
              </a:rPr>
            </a:br>
            <a:r>
              <a:rPr lang="en-GB" sz="1400" dirty="0" smtClean="0">
                <a:solidFill>
                  <a:schemeClr val="tx2"/>
                </a:solidFill>
              </a:rPr>
              <a:t>(cost of early restart ~ 15 </a:t>
            </a:r>
            <a:r>
              <a:rPr lang="en-GB" sz="1400" dirty="0" err="1" smtClean="0">
                <a:solidFill>
                  <a:schemeClr val="tx2"/>
                </a:solidFill>
              </a:rPr>
              <a:t>kCHF</a:t>
            </a:r>
            <a:r>
              <a:rPr lang="en-GB" sz="1400" dirty="0" smtClean="0">
                <a:solidFill>
                  <a:schemeClr val="tx2"/>
                </a:solidFill>
              </a:rPr>
              <a:t>/month)</a:t>
            </a:r>
          </a:p>
          <a:p>
            <a:pPr marL="742950" lvl="1" indent="-285750">
              <a:spcBef>
                <a:spcPts val="300"/>
              </a:spcBef>
              <a:buFont typeface="Wingdings" charset="2"/>
              <a:buChar char="§"/>
            </a:pPr>
            <a:r>
              <a:rPr lang="en-GB" sz="1400" dirty="0" smtClean="0">
                <a:solidFill>
                  <a:schemeClr val="tx2"/>
                </a:solidFill>
              </a:rPr>
              <a:t>Additional </a:t>
            </a:r>
            <a:r>
              <a:rPr lang="en-GB" sz="1400" dirty="0">
                <a:solidFill>
                  <a:schemeClr val="tx2"/>
                </a:solidFill>
              </a:rPr>
              <a:t>time for </a:t>
            </a:r>
            <a:r>
              <a:rPr lang="en-GB" sz="1400" dirty="0" smtClean="0">
                <a:solidFill>
                  <a:schemeClr val="tx2"/>
                </a:solidFill>
              </a:rPr>
              <a:t>recommissioning </a:t>
            </a:r>
            <a:r>
              <a:rPr lang="en-GB" sz="1400" dirty="0">
                <a:solidFill>
                  <a:schemeClr val="tx2"/>
                </a:solidFill>
              </a:rPr>
              <a:t>of </a:t>
            </a:r>
            <a:r>
              <a:rPr lang="en-GB" sz="1400" dirty="0" smtClean="0">
                <a:solidFill>
                  <a:schemeClr val="tx2"/>
                </a:solidFill>
              </a:rPr>
              <a:t>SRF systems available</a:t>
            </a:r>
            <a:endParaRPr lang="en-GB" sz="1400" dirty="0">
              <a:solidFill>
                <a:schemeClr val="tx2"/>
              </a:solidFill>
            </a:endParaRPr>
          </a:p>
        </p:txBody>
      </p:sp>
      <p:sp>
        <p:nvSpPr>
          <p:cNvPr id="6" name="TextBox 5"/>
          <p:cNvSpPr txBox="1"/>
          <p:nvPr/>
        </p:nvSpPr>
        <p:spPr>
          <a:xfrm>
            <a:off x="6019800" y="997772"/>
            <a:ext cx="2971800" cy="1500411"/>
          </a:xfrm>
          <a:prstGeom prst="rect">
            <a:avLst/>
          </a:prstGeom>
          <a:solidFill>
            <a:schemeClr val="bg1"/>
          </a:solidFill>
          <a:ln>
            <a:noFill/>
          </a:ln>
        </p:spPr>
        <p:txBody>
          <a:bodyPr wrap="square" rtlCol="0">
            <a:spAutoFit/>
          </a:bodyPr>
          <a:lstStyle/>
          <a:p>
            <a:pPr>
              <a:spcBef>
                <a:spcPts val="300"/>
              </a:spcBef>
            </a:pPr>
            <a:r>
              <a:rPr lang="en-GB" sz="1400" dirty="0" smtClean="0">
                <a:solidFill>
                  <a:schemeClr val="tx2"/>
                </a:solidFill>
                <a:sym typeface="Wingdings" panose="05000000000000000000" pitchFamily="2" charset="2"/>
              </a:rPr>
              <a:t> Will be completed by Dec. 2019</a:t>
            </a:r>
            <a:endParaRPr lang="en-GB" sz="1400" dirty="0" smtClean="0">
              <a:solidFill>
                <a:schemeClr val="tx2"/>
              </a:solidFill>
            </a:endParaRPr>
          </a:p>
          <a:p>
            <a:pPr>
              <a:spcBef>
                <a:spcPts val="300"/>
              </a:spcBef>
            </a:pPr>
            <a:r>
              <a:rPr lang="en-GB" sz="1400" dirty="0">
                <a:solidFill>
                  <a:schemeClr val="tx2"/>
                </a:solidFill>
                <a:sym typeface="Wingdings" panose="05000000000000000000" pitchFamily="2" charset="2"/>
              </a:rPr>
              <a:t> </a:t>
            </a:r>
            <a:r>
              <a:rPr lang="en-GB" sz="1400" dirty="0" smtClean="0">
                <a:solidFill>
                  <a:schemeClr val="tx2"/>
                </a:solidFill>
                <a:sym typeface="Wingdings" panose="05000000000000000000" pitchFamily="2" charset="2"/>
              </a:rPr>
              <a:t>Will be </a:t>
            </a:r>
            <a:r>
              <a:rPr lang="en-GB" sz="1400" dirty="0">
                <a:solidFill>
                  <a:schemeClr val="tx2"/>
                </a:solidFill>
                <a:sym typeface="Wingdings" panose="05000000000000000000" pitchFamily="2" charset="2"/>
              </a:rPr>
              <a:t>completed </a:t>
            </a:r>
            <a:r>
              <a:rPr lang="en-GB" sz="1400" dirty="0" smtClean="0">
                <a:solidFill>
                  <a:schemeClr val="tx2"/>
                </a:solidFill>
                <a:sym typeface="Wingdings" panose="05000000000000000000" pitchFamily="2" charset="2"/>
              </a:rPr>
              <a:t>by Dec. 2019</a:t>
            </a:r>
            <a:endParaRPr lang="en-GB" sz="1400" dirty="0">
              <a:solidFill>
                <a:schemeClr val="tx2"/>
              </a:solidFill>
            </a:endParaRPr>
          </a:p>
          <a:p>
            <a:pPr marL="171450" indent="-171450">
              <a:spcBef>
                <a:spcPts val="300"/>
              </a:spcBef>
              <a:buFont typeface="Wingdings" panose="05000000000000000000" pitchFamily="2" charset="2"/>
              <a:buChar char="à"/>
            </a:pPr>
            <a:r>
              <a:rPr lang="en-GB" sz="1400" dirty="0" smtClean="0">
                <a:solidFill>
                  <a:schemeClr val="tx2"/>
                </a:solidFill>
                <a:sym typeface="Wingdings" panose="05000000000000000000" pitchFamily="2" charset="2"/>
              </a:rPr>
              <a:t> Waiting </a:t>
            </a:r>
            <a:r>
              <a:rPr lang="en-GB" sz="1400" dirty="0">
                <a:solidFill>
                  <a:schemeClr val="tx2"/>
                </a:solidFill>
                <a:sym typeface="Wingdings" panose="05000000000000000000" pitchFamily="2" charset="2"/>
              </a:rPr>
              <a:t>for formal approval by LS2 </a:t>
            </a:r>
            <a:r>
              <a:rPr lang="en-GB" sz="1400" dirty="0" smtClean="0">
                <a:solidFill>
                  <a:schemeClr val="tx2"/>
                </a:solidFill>
                <a:sym typeface="Wingdings" panose="05000000000000000000" pitchFamily="2" charset="2"/>
              </a:rPr>
              <a:t>committee</a:t>
            </a:r>
          </a:p>
          <a:p>
            <a:pPr marL="171450" indent="-171450">
              <a:spcBef>
                <a:spcPts val="300"/>
              </a:spcBef>
              <a:buFont typeface="Wingdings" panose="05000000000000000000" pitchFamily="2" charset="2"/>
              <a:buChar char="à"/>
            </a:pPr>
            <a:r>
              <a:rPr lang="en-GB" sz="1400" dirty="0" smtClean="0">
                <a:solidFill>
                  <a:schemeClr val="tx2"/>
                </a:solidFill>
                <a:sym typeface="Wingdings" panose="05000000000000000000" pitchFamily="2" charset="2"/>
              </a:rPr>
              <a:t> Waiting </a:t>
            </a:r>
            <a:r>
              <a:rPr lang="en-GB" sz="1400" dirty="0">
                <a:solidFill>
                  <a:schemeClr val="tx2"/>
                </a:solidFill>
                <a:sym typeface="Wingdings" panose="05000000000000000000" pitchFamily="2" charset="2"/>
              </a:rPr>
              <a:t>for formal approval by LS2 </a:t>
            </a:r>
            <a:r>
              <a:rPr lang="en-GB" sz="1400" dirty="0" smtClean="0">
                <a:solidFill>
                  <a:schemeClr val="tx2"/>
                </a:solidFill>
                <a:sym typeface="Wingdings" panose="05000000000000000000" pitchFamily="2" charset="2"/>
              </a:rPr>
              <a:t>committee</a:t>
            </a:r>
            <a:endParaRPr lang="en-GB" sz="1400" dirty="0">
              <a:solidFill>
                <a:schemeClr val="tx2"/>
              </a:solidFill>
              <a:sym typeface="Wingdings" panose="05000000000000000000" pitchFamily="2" charset="2"/>
            </a:endParaRPr>
          </a:p>
        </p:txBody>
      </p:sp>
      <p:pic>
        <p:nvPicPr>
          <p:cNvPr id="9" name="Picture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962400" y="3271872"/>
            <a:ext cx="4417679" cy="2484945"/>
          </a:xfrm>
          <a:prstGeom prst="rect">
            <a:avLst/>
          </a:prstGeom>
          <a:ln w="19050">
            <a:solidFill>
              <a:srgbClr val="FF0000"/>
            </a:solidFill>
          </a:ln>
        </p:spPr>
      </p:pic>
      <p:pic>
        <p:nvPicPr>
          <p:cNvPr id="11" name="Picture 10"/>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4400" y="2414610"/>
            <a:ext cx="2362200" cy="4199468"/>
          </a:xfrm>
          <a:prstGeom prst="rect">
            <a:avLst/>
          </a:prstGeom>
          <a:ln w="19050">
            <a:solidFill>
              <a:srgbClr val="FF0000"/>
            </a:solidFill>
          </a:ln>
        </p:spPr>
      </p:pic>
      <p:sp>
        <p:nvSpPr>
          <p:cNvPr id="10"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
        <p:nvSpPr>
          <p:cNvPr id="13" name="TextBox 12"/>
          <p:cNvSpPr txBox="1"/>
          <p:nvPr/>
        </p:nvSpPr>
        <p:spPr>
          <a:xfrm>
            <a:off x="125988" y="166392"/>
            <a:ext cx="8865612" cy="507831"/>
          </a:xfrm>
          <a:prstGeom prst="rect">
            <a:avLst/>
          </a:prstGeom>
          <a:noFill/>
        </p:spPr>
        <p:txBody>
          <a:bodyPr wrap="square" rtlCol="0">
            <a:spAutoFit/>
          </a:bodyPr>
          <a:lstStyle/>
          <a:p>
            <a:r>
              <a:rPr lang="en-GB" sz="2700" u="sng" dirty="0" smtClean="0"/>
              <a:t>Improvements after LS2: </a:t>
            </a:r>
            <a:r>
              <a:rPr lang="en-GB" sz="2700" u="sng" dirty="0" err="1" smtClean="0"/>
              <a:t>Cryo</a:t>
            </a:r>
            <a:r>
              <a:rPr lang="en-GB" sz="2700" u="sng" dirty="0" smtClean="0"/>
              <a:t> system and SRF cavities</a:t>
            </a:r>
            <a:endParaRPr lang="en-GB" sz="2700" u="sng" dirty="0"/>
          </a:p>
        </p:txBody>
      </p:sp>
    </p:spTree>
    <p:extLst>
      <p:ext uri="{BB962C8B-B14F-4D97-AF65-F5344CB8AC3E}">
        <p14:creationId xmlns:p14="http://schemas.microsoft.com/office/powerpoint/2010/main" val="23595191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4" name="Picture 2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752845" y="673366"/>
            <a:ext cx="1225078" cy="2177916"/>
          </a:xfrm>
          <a:prstGeom prst="rect">
            <a:avLst/>
          </a:prstGeom>
        </p:spPr>
      </p:pic>
      <p:pic>
        <p:nvPicPr>
          <p:cNvPr id="25" name="Picture 2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20680" y="673366"/>
            <a:ext cx="1225079" cy="2177916"/>
          </a:xfrm>
          <a:prstGeom prst="rect">
            <a:avLst/>
          </a:prstGeom>
        </p:spPr>
      </p:pic>
      <p:pic>
        <p:nvPicPr>
          <p:cNvPr id="26" name="Picture 25"/>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617885" y="673366"/>
            <a:ext cx="1217594" cy="2164612"/>
          </a:xfrm>
          <a:prstGeom prst="rect">
            <a:avLst/>
          </a:prstGeom>
        </p:spPr>
      </p:pic>
      <p:pic>
        <p:nvPicPr>
          <p:cNvPr id="6" name="Picture 5"/>
          <p:cNvPicPr>
            <a:picLocks noChangeAspect="1"/>
          </p:cNvPicPr>
          <p:nvPr/>
        </p:nvPicPr>
        <p:blipFill rotWithShape="1">
          <a:blip r:embed="rId5" cstate="print">
            <a:extLst>
              <a:ext uri="{28A0092B-C50C-407E-A947-70E740481C1C}">
                <a14:useLocalDpi xmlns:a14="http://schemas.microsoft.com/office/drawing/2010/main" val="0"/>
              </a:ext>
            </a:extLst>
          </a:blip>
          <a:srcRect t="38627" r="49167" b="2424"/>
          <a:stretch/>
        </p:blipFill>
        <p:spPr>
          <a:xfrm>
            <a:off x="5697643" y="3099903"/>
            <a:ext cx="3097947" cy="1856158"/>
          </a:xfrm>
          <a:prstGeom prst="rect">
            <a:avLst/>
          </a:prstGeom>
        </p:spPr>
      </p:pic>
      <p:pic>
        <p:nvPicPr>
          <p:cNvPr id="16" name="Picture 15"/>
          <p:cNvPicPr>
            <a:picLocks noChangeAspect="1"/>
          </p:cNvPicPr>
          <p:nvPr/>
        </p:nvPicPr>
        <p:blipFill>
          <a:blip r:embed="rId6"/>
          <a:stretch>
            <a:fillRect/>
          </a:stretch>
        </p:blipFill>
        <p:spPr>
          <a:xfrm>
            <a:off x="8260984" y="15810"/>
            <a:ext cx="880432" cy="878306"/>
          </a:xfrm>
          <a:prstGeom prst="rect">
            <a:avLst/>
          </a:prstGeom>
        </p:spPr>
      </p:pic>
      <p:sp>
        <p:nvSpPr>
          <p:cNvPr id="30" name="TextBox 29"/>
          <p:cNvSpPr txBox="1"/>
          <p:nvPr/>
        </p:nvSpPr>
        <p:spPr>
          <a:xfrm>
            <a:off x="42206" y="2590615"/>
            <a:ext cx="5605803" cy="1969770"/>
          </a:xfrm>
          <a:prstGeom prst="rect">
            <a:avLst/>
          </a:prstGeom>
          <a:noFill/>
          <a:ln>
            <a:noFill/>
          </a:ln>
        </p:spPr>
        <p:txBody>
          <a:bodyPr wrap="square" rtlCol="0">
            <a:spAutoFit/>
          </a:bodyPr>
          <a:lstStyle/>
          <a:p>
            <a:pPr marL="285750" indent="-285750">
              <a:spcBef>
                <a:spcPts val="300"/>
              </a:spcBef>
              <a:buFont typeface="Wingdings" charset="2"/>
              <a:buChar char="Ø"/>
            </a:pPr>
            <a:r>
              <a:rPr lang="en-GB" sz="1400" dirty="0" smtClean="0">
                <a:solidFill>
                  <a:schemeClr val="tx2"/>
                </a:solidFill>
              </a:rPr>
              <a:t>New silicon detectors will be installed between the two </a:t>
            </a:r>
            <a:br>
              <a:rPr lang="en-GB" sz="1400" dirty="0" smtClean="0">
                <a:solidFill>
                  <a:schemeClr val="tx2"/>
                </a:solidFill>
              </a:rPr>
            </a:br>
            <a:r>
              <a:rPr lang="en-GB" sz="1400" dirty="0" smtClean="0">
                <a:solidFill>
                  <a:schemeClr val="tx2"/>
                </a:solidFill>
              </a:rPr>
              <a:t>dipoles in XT02 and XT03</a:t>
            </a:r>
            <a:endParaRPr lang="en-GB" sz="1400" dirty="0">
              <a:solidFill>
                <a:schemeClr val="tx2"/>
              </a:solidFill>
            </a:endParaRPr>
          </a:p>
          <a:p>
            <a:pPr marL="742950" lvl="1" indent="-285750">
              <a:spcBef>
                <a:spcPts val="300"/>
              </a:spcBef>
              <a:buFont typeface="Wingdings" charset="2"/>
              <a:buChar char="§"/>
            </a:pPr>
            <a:r>
              <a:rPr lang="en-GB" sz="1400" dirty="0" smtClean="0">
                <a:solidFill>
                  <a:schemeClr val="tx2"/>
                </a:solidFill>
              </a:rPr>
              <a:t>Beam energy measurements possible in the three HEBT lines</a:t>
            </a:r>
          </a:p>
          <a:p>
            <a:pPr marL="742950" lvl="1" indent="-285750">
              <a:spcBef>
                <a:spcPts val="300"/>
              </a:spcBef>
              <a:buFont typeface="Wingdings" charset="2"/>
              <a:buChar char="§"/>
            </a:pPr>
            <a:r>
              <a:rPr lang="en-GB" sz="1400" dirty="0" smtClean="0">
                <a:solidFill>
                  <a:schemeClr val="tx2"/>
                </a:solidFill>
              </a:rPr>
              <a:t>Reduction in set-up time for beams to ISS and Scattering Chamber</a:t>
            </a:r>
          </a:p>
          <a:p>
            <a:pPr marL="742950" lvl="1" indent="-285750">
              <a:spcBef>
                <a:spcPts val="300"/>
              </a:spcBef>
              <a:buFont typeface="Wingdings" charset="2"/>
              <a:buChar char="§"/>
            </a:pPr>
            <a:r>
              <a:rPr lang="en-GB" sz="1400" dirty="0" smtClean="0">
                <a:solidFill>
                  <a:schemeClr val="tx2"/>
                </a:solidFill>
              </a:rPr>
              <a:t>Energy loss measurements after stripping foils possible</a:t>
            </a:r>
          </a:p>
          <a:p>
            <a:pPr marL="742950" lvl="1" indent="-285750">
              <a:spcBef>
                <a:spcPts val="300"/>
              </a:spcBef>
              <a:buFont typeface="Wingdings" charset="2"/>
              <a:buChar char="§"/>
            </a:pPr>
            <a:r>
              <a:rPr lang="en-GB" sz="1400" dirty="0" smtClean="0">
                <a:solidFill>
                  <a:schemeClr val="tx2"/>
                </a:solidFill>
              </a:rPr>
              <a:t>Redundancy in case one of them fails</a:t>
            </a:r>
          </a:p>
        </p:txBody>
      </p:sp>
      <p:cxnSp>
        <p:nvCxnSpPr>
          <p:cNvPr id="7" name="Straight Arrow Connector 6"/>
          <p:cNvCxnSpPr/>
          <p:nvPr/>
        </p:nvCxnSpPr>
        <p:spPr>
          <a:xfrm flipH="1" flipV="1">
            <a:off x="7570765" y="3626445"/>
            <a:ext cx="304800" cy="108240"/>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10" name="Straight Arrow Connector 9"/>
          <p:cNvCxnSpPr/>
          <p:nvPr/>
        </p:nvCxnSpPr>
        <p:spPr>
          <a:xfrm>
            <a:off x="6281195" y="3502140"/>
            <a:ext cx="419703" cy="140535"/>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13" name="Straight Arrow Connector 12"/>
          <p:cNvCxnSpPr/>
          <p:nvPr/>
        </p:nvCxnSpPr>
        <p:spPr>
          <a:xfrm flipH="1">
            <a:off x="5926642" y="3502140"/>
            <a:ext cx="354553" cy="380489"/>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20" name="TextBox 19"/>
          <p:cNvSpPr txBox="1"/>
          <p:nvPr/>
        </p:nvSpPr>
        <p:spPr>
          <a:xfrm>
            <a:off x="7886175" y="3626445"/>
            <a:ext cx="675190" cy="211203"/>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900" dirty="0" smtClean="0"/>
              <a:t>Before LS2</a:t>
            </a:r>
            <a:endParaRPr lang="en-GB" sz="900" dirty="0"/>
          </a:p>
        </p:txBody>
      </p:sp>
      <p:sp>
        <p:nvSpPr>
          <p:cNvPr id="21" name="TextBox 20"/>
          <p:cNvSpPr txBox="1"/>
          <p:nvPr/>
        </p:nvSpPr>
        <p:spPr>
          <a:xfrm>
            <a:off x="5943600" y="3290937"/>
            <a:ext cx="616472" cy="211203"/>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900" dirty="0" smtClean="0"/>
              <a:t>After LS2</a:t>
            </a:r>
            <a:endParaRPr lang="en-GB" sz="900" dirty="0"/>
          </a:p>
        </p:txBody>
      </p:sp>
      <p:sp>
        <p:nvSpPr>
          <p:cNvPr id="22"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
        <p:nvSpPr>
          <p:cNvPr id="19" name="TextBox 18"/>
          <p:cNvSpPr txBox="1"/>
          <p:nvPr/>
        </p:nvSpPr>
        <p:spPr>
          <a:xfrm>
            <a:off x="53549" y="4560385"/>
            <a:ext cx="5109553" cy="1031051"/>
          </a:xfrm>
          <a:prstGeom prst="rect">
            <a:avLst/>
          </a:prstGeom>
          <a:noFill/>
          <a:ln>
            <a:noFill/>
          </a:ln>
        </p:spPr>
        <p:txBody>
          <a:bodyPr wrap="square" rtlCol="0">
            <a:spAutoFit/>
          </a:bodyPr>
          <a:lstStyle/>
          <a:p>
            <a:pPr marL="285750" indent="-285750">
              <a:spcBef>
                <a:spcPts val="300"/>
              </a:spcBef>
              <a:buFont typeface="Wingdings" charset="2"/>
              <a:buChar char="Ø"/>
            </a:pPr>
            <a:r>
              <a:rPr lang="en-GB" sz="1400" dirty="0" smtClean="0">
                <a:solidFill>
                  <a:schemeClr val="tx2"/>
                </a:solidFill>
              </a:rPr>
              <a:t>X-ray monitors for each of the cryomodules</a:t>
            </a:r>
          </a:p>
          <a:p>
            <a:pPr marL="742950" lvl="1" indent="-285750">
              <a:spcBef>
                <a:spcPts val="300"/>
              </a:spcBef>
              <a:buFont typeface="Wingdings" charset="2"/>
              <a:buChar char="§"/>
            </a:pPr>
            <a:r>
              <a:rPr lang="en-GB" sz="1400" dirty="0" smtClean="0">
                <a:solidFill>
                  <a:schemeClr val="tx2"/>
                </a:solidFill>
              </a:rPr>
              <a:t>Better diagnostics on the field emission of the SRF cavities</a:t>
            </a:r>
          </a:p>
          <a:p>
            <a:pPr marL="742950" lvl="1" indent="-285750">
              <a:spcBef>
                <a:spcPts val="300"/>
              </a:spcBef>
              <a:buFont typeface="Wingdings" charset="2"/>
              <a:buChar char="§"/>
            </a:pPr>
            <a:r>
              <a:rPr lang="en-GB" sz="1400" dirty="0" smtClean="0">
                <a:solidFill>
                  <a:schemeClr val="tx2"/>
                </a:solidFill>
              </a:rPr>
              <a:t>Potential gains in cavity gradients</a:t>
            </a:r>
          </a:p>
        </p:txBody>
      </p:sp>
      <p:sp>
        <p:nvSpPr>
          <p:cNvPr id="23" name="TextBox 22"/>
          <p:cNvSpPr txBox="1"/>
          <p:nvPr/>
        </p:nvSpPr>
        <p:spPr>
          <a:xfrm>
            <a:off x="42206" y="797817"/>
            <a:ext cx="4794422" cy="1792798"/>
          </a:xfrm>
          <a:prstGeom prst="rect">
            <a:avLst/>
          </a:prstGeom>
          <a:noFill/>
          <a:ln>
            <a:noFill/>
          </a:ln>
        </p:spPr>
        <p:txBody>
          <a:bodyPr wrap="square" rtlCol="0">
            <a:spAutoFit/>
          </a:bodyPr>
          <a:lstStyle/>
          <a:p>
            <a:pPr marL="285750" indent="-285750">
              <a:spcBef>
                <a:spcPts val="300"/>
              </a:spcBef>
              <a:buFont typeface="Wingdings" charset="2"/>
              <a:buChar char="Ø"/>
            </a:pPr>
            <a:r>
              <a:rPr lang="en-GB" sz="1400" dirty="0" smtClean="0">
                <a:solidFill>
                  <a:schemeClr val="tx2"/>
                </a:solidFill>
              </a:rPr>
              <a:t>Major refurbishment of REX RF amplifiers  </a:t>
            </a:r>
            <a:endParaRPr lang="en-GB" sz="1400" dirty="0">
              <a:solidFill>
                <a:schemeClr val="tx2"/>
              </a:solidFill>
            </a:endParaRPr>
          </a:p>
          <a:p>
            <a:pPr marL="742950" lvl="1" indent="-285750">
              <a:spcBef>
                <a:spcPts val="300"/>
              </a:spcBef>
              <a:buFont typeface="Wingdings" charset="2"/>
              <a:buChar char="§"/>
            </a:pPr>
            <a:r>
              <a:rPr lang="en-GB" sz="1400" dirty="0" smtClean="0">
                <a:solidFill>
                  <a:schemeClr val="tx2"/>
                </a:solidFill>
              </a:rPr>
              <a:t>Several sources of problems identified and fixed</a:t>
            </a:r>
            <a:endParaRPr lang="en-GB" sz="1400" dirty="0">
              <a:solidFill>
                <a:schemeClr val="tx2"/>
              </a:solidFill>
            </a:endParaRPr>
          </a:p>
          <a:p>
            <a:pPr marL="742950" lvl="1" indent="-285750">
              <a:spcBef>
                <a:spcPts val="300"/>
              </a:spcBef>
              <a:buFont typeface="Wingdings" charset="2"/>
              <a:buChar char="§"/>
            </a:pPr>
            <a:r>
              <a:rPr lang="en-GB" sz="1400" dirty="0" smtClean="0">
                <a:solidFill>
                  <a:schemeClr val="tx2"/>
                </a:solidFill>
              </a:rPr>
              <a:t>Better power and gradient calibrations</a:t>
            </a:r>
          </a:p>
          <a:p>
            <a:pPr marL="742950" lvl="1" indent="-285750">
              <a:spcBef>
                <a:spcPts val="300"/>
              </a:spcBef>
              <a:buFont typeface="Wingdings" charset="2"/>
              <a:buChar char="§"/>
            </a:pPr>
            <a:r>
              <a:rPr lang="en-GB" sz="1400" dirty="0" smtClean="0">
                <a:solidFill>
                  <a:schemeClr val="tx2"/>
                </a:solidFill>
              </a:rPr>
              <a:t>Higher peak powers available (90 kW)</a:t>
            </a:r>
          </a:p>
          <a:p>
            <a:pPr marL="742950" lvl="1" indent="-285750">
              <a:spcBef>
                <a:spcPts val="300"/>
              </a:spcBef>
              <a:buFont typeface="Wingdings" charset="2"/>
              <a:buChar char="§"/>
            </a:pPr>
            <a:r>
              <a:rPr lang="en-GB" sz="1400" dirty="0" smtClean="0">
                <a:solidFill>
                  <a:schemeClr val="tx2"/>
                </a:solidFill>
              </a:rPr>
              <a:t>New cooling for the IH structure</a:t>
            </a:r>
          </a:p>
          <a:p>
            <a:pPr marL="742950" lvl="1" indent="-285750">
              <a:spcBef>
                <a:spcPts val="300"/>
              </a:spcBef>
              <a:buFont typeface="Wingdings" charset="2"/>
              <a:buChar char="§"/>
            </a:pPr>
            <a:r>
              <a:rPr lang="en-GB" sz="1400" dirty="0" smtClean="0">
                <a:solidFill>
                  <a:schemeClr val="tx2"/>
                </a:solidFill>
              </a:rPr>
              <a:t>Potentially more reliable operations and less down time</a:t>
            </a:r>
            <a:endParaRPr lang="en-GB" sz="1400" dirty="0">
              <a:solidFill>
                <a:schemeClr val="tx2"/>
              </a:solidFill>
            </a:endParaRPr>
          </a:p>
        </p:txBody>
      </p:sp>
      <p:pic>
        <p:nvPicPr>
          <p:cNvPr id="31" name="Picture 30"/>
          <p:cNvPicPr>
            <a:picLocks noChangeAspect="1"/>
          </p:cNvPicPr>
          <p:nvPr/>
        </p:nvPicPr>
        <p:blipFill rotWithShape="1">
          <a:blip r:embed="rId5" cstate="print">
            <a:extLst>
              <a:ext uri="{28A0092B-C50C-407E-A947-70E740481C1C}">
                <a14:useLocalDpi xmlns:a14="http://schemas.microsoft.com/office/drawing/2010/main" val="0"/>
              </a:ext>
            </a:extLst>
          </a:blip>
          <a:srcRect l="36247" t="14291" r="24993" b="42493"/>
          <a:stretch/>
        </p:blipFill>
        <p:spPr>
          <a:xfrm>
            <a:off x="5753468" y="5188606"/>
            <a:ext cx="2362201" cy="1360755"/>
          </a:xfrm>
          <a:prstGeom prst="rect">
            <a:avLst/>
          </a:prstGeom>
        </p:spPr>
      </p:pic>
      <p:sp>
        <p:nvSpPr>
          <p:cNvPr id="33" name="TextBox 32"/>
          <p:cNvSpPr txBox="1"/>
          <p:nvPr/>
        </p:nvSpPr>
        <p:spPr>
          <a:xfrm>
            <a:off x="125988" y="166392"/>
            <a:ext cx="8256012" cy="507831"/>
          </a:xfrm>
          <a:prstGeom prst="rect">
            <a:avLst/>
          </a:prstGeom>
          <a:noFill/>
        </p:spPr>
        <p:txBody>
          <a:bodyPr wrap="square" rtlCol="0">
            <a:spAutoFit/>
          </a:bodyPr>
          <a:lstStyle/>
          <a:p>
            <a:r>
              <a:rPr lang="en-GB" sz="2700" u="sng" dirty="0" smtClean="0"/>
              <a:t>Improvements after LS2</a:t>
            </a:r>
            <a:r>
              <a:rPr lang="en-GB" sz="2700" u="sng" smtClean="0"/>
              <a:t>: Hardware and beam optics</a:t>
            </a:r>
            <a:endParaRPr lang="en-GB" sz="2700" u="sng" dirty="0"/>
          </a:p>
        </p:txBody>
      </p:sp>
      <p:cxnSp>
        <p:nvCxnSpPr>
          <p:cNvPr id="34" name="Straight Arrow Connector 33"/>
          <p:cNvCxnSpPr>
            <a:stCxn id="35" idx="1"/>
          </p:cNvCxnSpPr>
          <p:nvPr/>
        </p:nvCxnSpPr>
        <p:spPr>
          <a:xfrm flipH="1" flipV="1">
            <a:off x="7315200" y="5990504"/>
            <a:ext cx="222770" cy="338145"/>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7537970" y="6153798"/>
            <a:ext cx="920230" cy="349702"/>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900" smtClean="0"/>
              <a:t>X-ray detectors after </a:t>
            </a:r>
            <a:r>
              <a:rPr lang="en-US" sz="900" dirty="0" smtClean="0"/>
              <a:t>LS2</a:t>
            </a:r>
            <a:endParaRPr lang="en-GB" sz="900" dirty="0"/>
          </a:p>
        </p:txBody>
      </p:sp>
      <p:cxnSp>
        <p:nvCxnSpPr>
          <p:cNvPr id="36" name="Straight Arrow Connector 35"/>
          <p:cNvCxnSpPr>
            <a:stCxn id="35" idx="1"/>
          </p:cNvCxnSpPr>
          <p:nvPr/>
        </p:nvCxnSpPr>
        <p:spPr>
          <a:xfrm flipH="1" flipV="1">
            <a:off x="6934200" y="6057656"/>
            <a:ext cx="603770" cy="270993"/>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37" name="Straight Arrow Connector 36"/>
          <p:cNvCxnSpPr>
            <a:stCxn id="35" idx="1"/>
          </p:cNvCxnSpPr>
          <p:nvPr/>
        </p:nvCxnSpPr>
        <p:spPr>
          <a:xfrm flipH="1" flipV="1">
            <a:off x="6700898" y="6155298"/>
            <a:ext cx="837072" cy="173351"/>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flipH="1" flipV="1">
            <a:off x="6335486" y="6223047"/>
            <a:ext cx="1202484" cy="115777"/>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42" name="Rectangle 41"/>
          <p:cNvSpPr/>
          <p:nvPr/>
        </p:nvSpPr>
        <p:spPr>
          <a:xfrm>
            <a:off x="53548" y="5666957"/>
            <a:ext cx="5280451" cy="777136"/>
          </a:xfrm>
          <a:prstGeom prst="rect">
            <a:avLst/>
          </a:prstGeom>
        </p:spPr>
        <p:txBody>
          <a:bodyPr wrap="square">
            <a:spAutoFit/>
          </a:bodyPr>
          <a:lstStyle/>
          <a:p>
            <a:pPr marL="285750" indent="-285750">
              <a:spcBef>
                <a:spcPts val="300"/>
              </a:spcBef>
              <a:buFont typeface="Wingdings" charset="2"/>
              <a:buChar char="Ø"/>
            </a:pPr>
            <a:r>
              <a:rPr lang="en-GB" sz="1400" dirty="0">
                <a:solidFill>
                  <a:schemeClr val="tx2"/>
                </a:solidFill>
              </a:rPr>
              <a:t>Validation of beam optics models</a:t>
            </a:r>
          </a:p>
          <a:p>
            <a:pPr marL="742950" lvl="1" indent="-285750">
              <a:spcBef>
                <a:spcPts val="300"/>
              </a:spcBef>
              <a:buFont typeface="Wingdings" charset="2"/>
              <a:buChar char="§"/>
            </a:pPr>
            <a:r>
              <a:rPr lang="en-GB" sz="1400" dirty="0">
                <a:solidFill>
                  <a:schemeClr val="tx2"/>
                </a:solidFill>
              </a:rPr>
              <a:t>Important time investment during the recommissioning in 2020</a:t>
            </a:r>
          </a:p>
        </p:txBody>
      </p:sp>
    </p:spTree>
    <p:extLst>
      <p:ext uri="{BB962C8B-B14F-4D97-AF65-F5344CB8AC3E}">
        <p14:creationId xmlns:p14="http://schemas.microsoft.com/office/powerpoint/2010/main" val="13921904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 y="2514600"/>
            <a:ext cx="8915400" cy="1371600"/>
          </a:xfrm>
        </p:spPr>
        <p:txBody>
          <a:bodyPr>
            <a:noAutofit/>
          </a:bodyPr>
          <a:lstStyle/>
          <a:p>
            <a:pPr algn="ctr"/>
            <a:r>
              <a:rPr lang="en-GB" sz="2800" dirty="0" smtClean="0"/>
              <a:t>Status of the REX/HIE-ISOLDE post-accelerator:</a:t>
            </a:r>
            <a:br>
              <a:rPr lang="en-GB" sz="2800" dirty="0" smtClean="0"/>
            </a:br>
            <a:r>
              <a:rPr lang="en-GB" sz="2800" dirty="0" smtClean="0"/>
              <a:t> before and after CERN’s long shutdown</a:t>
            </a:r>
            <a:endParaRPr lang="en-GB" sz="2800" dirty="0"/>
          </a:p>
        </p:txBody>
      </p:sp>
      <p:sp>
        <p:nvSpPr>
          <p:cNvPr id="3" name="Subtitle 2"/>
          <p:cNvSpPr>
            <a:spLocks noGrp="1"/>
          </p:cNvSpPr>
          <p:nvPr>
            <p:ph type="subTitle" idx="1"/>
          </p:nvPr>
        </p:nvSpPr>
        <p:spPr>
          <a:xfrm>
            <a:off x="5334000" y="6248400"/>
            <a:ext cx="3780912" cy="519851"/>
          </a:xfrm>
        </p:spPr>
        <p:txBody>
          <a:bodyPr>
            <a:normAutofit/>
          </a:bodyPr>
          <a:lstStyle/>
          <a:p>
            <a:pPr algn="l"/>
            <a:r>
              <a:rPr lang="en-GB" sz="1200" dirty="0" smtClean="0">
                <a:solidFill>
                  <a:schemeClr val="tx1"/>
                </a:solidFill>
              </a:rPr>
              <a:t>Jose Alberto Rodriguez, CERN, BE-OP-ISO</a:t>
            </a:r>
            <a:r>
              <a:rPr lang="en-GB" sz="1200" dirty="0">
                <a:solidFill>
                  <a:schemeClr val="tx1"/>
                </a:solidFill>
              </a:rPr>
              <a:t/>
            </a:r>
            <a:br>
              <a:rPr lang="en-GB" sz="1200" dirty="0">
                <a:solidFill>
                  <a:schemeClr val="tx1"/>
                </a:solidFill>
              </a:rPr>
            </a:br>
            <a:r>
              <a:rPr lang="en-GB" sz="1200" dirty="0" smtClean="0">
                <a:solidFill>
                  <a:schemeClr val="tx1"/>
                </a:solidFill>
              </a:rPr>
              <a:t>on behalf of CERN’s technical teams</a:t>
            </a:r>
          </a:p>
        </p:txBody>
      </p:sp>
      <p:pic>
        <p:nvPicPr>
          <p:cNvPr id="7" name="Picture 6"/>
          <p:cNvPicPr>
            <a:picLocks noChangeAspect="1"/>
          </p:cNvPicPr>
          <p:nvPr/>
        </p:nvPicPr>
        <p:blipFill>
          <a:blip r:embed="rId2" cstate="print"/>
          <a:stretch>
            <a:fillRect/>
          </a:stretch>
        </p:blipFill>
        <p:spPr>
          <a:xfrm>
            <a:off x="8260984" y="15810"/>
            <a:ext cx="880432" cy="878306"/>
          </a:xfrm>
          <a:prstGeom prst="rect">
            <a:avLst/>
          </a:prstGeom>
        </p:spPr>
      </p:pic>
    </p:spTree>
    <p:extLst>
      <p:ext uri="{BB962C8B-B14F-4D97-AF65-F5344CB8AC3E}">
        <p14:creationId xmlns:p14="http://schemas.microsoft.com/office/powerpoint/2010/main" val="3349108649"/>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5"/>
          <p:cNvPicPr>
            <a:picLocks noChangeAspect="1"/>
          </p:cNvPicPr>
          <p:nvPr/>
        </p:nvPicPr>
        <p:blipFill>
          <a:blip r:embed="rId2"/>
          <a:stretch>
            <a:fillRect/>
          </a:stretch>
        </p:blipFill>
        <p:spPr>
          <a:xfrm>
            <a:off x="8260984" y="15810"/>
            <a:ext cx="880432" cy="878306"/>
          </a:xfrm>
          <a:prstGeom prst="rect">
            <a:avLst/>
          </a:prstGeom>
        </p:spPr>
      </p:pic>
      <p:sp>
        <p:nvSpPr>
          <p:cNvPr id="30" name="TextBox 29"/>
          <p:cNvSpPr txBox="1"/>
          <p:nvPr/>
        </p:nvSpPr>
        <p:spPr>
          <a:xfrm>
            <a:off x="72047" y="685800"/>
            <a:ext cx="6633553" cy="4039567"/>
          </a:xfrm>
          <a:prstGeom prst="rect">
            <a:avLst/>
          </a:prstGeom>
          <a:noFill/>
          <a:ln>
            <a:noFill/>
          </a:ln>
        </p:spPr>
        <p:txBody>
          <a:bodyPr wrap="square" rtlCol="0">
            <a:spAutoFit/>
          </a:bodyPr>
          <a:lstStyle/>
          <a:p>
            <a:pPr marL="285750" indent="-285750">
              <a:spcBef>
                <a:spcPts val="300"/>
              </a:spcBef>
              <a:buFont typeface="Wingdings" charset="2"/>
              <a:buChar char="Ø"/>
            </a:pPr>
            <a:r>
              <a:rPr lang="en-GB" sz="1400" dirty="0" smtClean="0">
                <a:solidFill>
                  <a:schemeClr val="tx2"/>
                </a:solidFill>
              </a:rPr>
              <a:t>Semi-automatic </a:t>
            </a:r>
            <a:r>
              <a:rPr lang="en-GB" sz="1400" dirty="0">
                <a:solidFill>
                  <a:schemeClr val="tx2"/>
                </a:solidFill>
              </a:rPr>
              <a:t>phasing of SRF </a:t>
            </a:r>
            <a:r>
              <a:rPr lang="en-GB" sz="1400" dirty="0" smtClean="0">
                <a:solidFill>
                  <a:schemeClr val="tx2"/>
                </a:solidFill>
              </a:rPr>
              <a:t>cavities</a:t>
            </a:r>
            <a:endParaRPr lang="en-GB" sz="1400" dirty="0">
              <a:solidFill>
                <a:schemeClr val="tx2"/>
              </a:solidFill>
            </a:endParaRPr>
          </a:p>
          <a:p>
            <a:pPr marL="628650" lvl="1" indent="-171450">
              <a:spcBef>
                <a:spcPts val="300"/>
              </a:spcBef>
              <a:buFont typeface="Wingdings" charset="2"/>
              <a:buChar char="§"/>
            </a:pPr>
            <a:r>
              <a:rPr lang="en-GB" sz="1400" dirty="0">
                <a:solidFill>
                  <a:schemeClr val="tx2"/>
                </a:solidFill>
              </a:rPr>
              <a:t>Additional reference set-ups at the beginning of the Physics campaign</a:t>
            </a:r>
          </a:p>
          <a:p>
            <a:pPr marL="628650" lvl="1" indent="-171450">
              <a:spcBef>
                <a:spcPts val="300"/>
              </a:spcBef>
              <a:buFont typeface="Wingdings" charset="2"/>
              <a:buChar char="§"/>
            </a:pPr>
            <a:r>
              <a:rPr lang="en-GB" sz="1400" dirty="0">
                <a:solidFill>
                  <a:schemeClr val="tx2"/>
                </a:solidFill>
              </a:rPr>
              <a:t>Less set-up time needed if problems with one SRF cavity </a:t>
            </a:r>
            <a:r>
              <a:rPr lang="en-GB" sz="1400" dirty="0" smtClean="0">
                <a:solidFill>
                  <a:schemeClr val="tx2"/>
                </a:solidFill>
              </a:rPr>
              <a:t>appear</a:t>
            </a:r>
            <a:endParaRPr lang="en-GB" sz="1400" dirty="0">
              <a:solidFill>
                <a:schemeClr val="tx2"/>
              </a:solidFill>
            </a:endParaRPr>
          </a:p>
          <a:p>
            <a:pPr marL="285750" indent="-285750">
              <a:spcBef>
                <a:spcPts val="300"/>
              </a:spcBef>
              <a:buFont typeface="Wingdings" panose="05000000000000000000" pitchFamily="2" charset="2"/>
              <a:buChar char="§"/>
            </a:pPr>
            <a:endParaRPr lang="en-GB" sz="1400" dirty="0">
              <a:solidFill>
                <a:schemeClr val="tx2"/>
              </a:solidFill>
            </a:endParaRPr>
          </a:p>
          <a:p>
            <a:pPr marL="285750" indent="-285750">
              <a:spcBef>
                <a:spcPts val="300"/>
              </a:spcBef>
              <a:buFont typeface="Wingdings" charset="2"/>
              <a:buChar char="Ø"/>
            </a:pPr>
            <a:r>
              <a:rPr lang="en-GB" sz="1400" dirty="0" smtClean="0">
                <a:solidFill>
                  <a:schemeClr val="tx2"/>
                </a:solidFill>
              </a:rPr>
              <a:t>New </a:t>
            </a:r>
            <a:r>
              <a:rPr lang="en-GB" sz="1400" dirty="0">
                <a:solidFill>
                  <a:schemeClr val="tx2"/>
                </a:solidFill>
              </a:rPr>
              <a:t>version of the </a:t>
            </a:r>
            <a:r>
              <a:rPr lang="en-GB" sz="1400" dirty="0" smtClean="0">
                <a:solidFill>
                  <a:schemeClr val="tx2"/>
                </a:solidFill>
              </a:rPr>
              <a:t>Fast Beam Investigation (FBI)</a:t>
            </a:r>
            <a:endParaRPr lang="en-GB" sz="1400" dirty="0">
              <a:solidFill>
                <a:schemeClr val="tx2"/>
              </a:solidFill>
            </a:endParaRPr>
          </a:p>
          <a:p>
            <a:pPr marL="742950" lvl="1" indent="-285750">
              <a:spcBef>
                <a:spcPts val="300"/>
              </a:spcBef>
              <a:buFont typeface="Wingdings" charset="2"/>
              <a:buChar char="§"/>
            </a:pPr>
            <a:r>
              <a:rPr lang="en-GB" sz="1400" dirty="0" smtClean="0">
                <a:solidFill>
                  <a:schemeClr val="tx2"/>
                </a:solidFill>
              </a:rPr>
              <a:t>Full integration of C2MON and </a:t>
            </a:r>
            <a:r>
              <a:rPr lang="en-GB" sz="1400" dirty="0" err="1" smtClean="0">
                <a:solidFill>
                  <a:schemeClr val="tx2"/>
                </a:solidFill>
              </a:rPr>
              <a:t>Grafana</a:t>
            </a:r>
            <a:endParaRPr lang="en-GB" sz="1400" dirty="0">
              <a:solidFill>
                <a:schemeClr val="tx2"/>
              </a:solidFill>
            </a:endParaRPr>
          </a:p>
          <a:p>
            <a:pPr marL="742950" lvl="1" indent="-285750">
              <a:spcBef>
                <a:spcPts val="300"/>
              </a:spcBef>
              <a:buFont typeface="Wingdings" charset="2"/>
              <a:buChar char="§"/>
            </a:pPr>
            <a:r>
              <a:rPr lang="en-GB" sz="1400" dirty="0" smtClean="0">
                <a:solidFill>
                  <a:schemeClr val="tx2"/>
                </a:solidFill>
              </a:rPr>
              <a:t>More functionalities and additional views will be available</a:t>
            </a:r>
          </a:p>
          <a:p>
            <a:pPr marL="285750" indent="-285750">
              <a:spcBef>
                <a:spcPts val="300"/>
              </a:spcBef>
              <a:buFont typeface="Wingdings" panose="05000000000000000000" pitchFamily="2" charset="2"/>
              <a:buChar char="§"/>
            </a:pPr>
            <a:endParaRPr lang="en-GB" sz="1400" dirty="0">
              <a:solidFill>
                <a:schemeClr val="tx2"/>
              </a:solidFill>
            </a:endParaRPr>
          </a:p>
          <a:p>
            <a:pPr marL="285750" indent="-285750">
              <a:spcBef>
                <a:spcPts val="300"/>
              </a:spcBef>
              <a:buFont typeface="Wingdings" charset="2"/>
              <a:buChar char="Ø"/>
            </a:pPr>
            <a:r>
              <a:rPr lang="en-GB" sz="1400" dirty="0" smtClean="0">
                <a:solidFill>
                  <a:schemeClr val="tx2"/>
                </a:solidFill>
              </a:rPr>
              <a:t>Beam optimizer to improve the injection into the experimental stations</a:t>
            </a:r>
          </a:p>
          <a:p>
            <a:pPr marL="742950" lvl="1" indent="-285750">
              <a:spcBef>
                <a:spcPts val="300"/>
              </a:spcBef>
              <a:buFont typeface="Wingdings" charset="2"/>
              <a:buChar char="§"/>
            </a:pPr>
            <a:r>
              <a:rPr lang="en-GB" sz="1400" dirty="0" smtClean="0">
                <a:solidFill>
                  <a:schemeClr val="tx2"/>
                </a:solidFill>
              </a:rPr>
              <a:t>Automatic scans of optic elements to maximize beam current at the FCs</a:t>
            </a:r>
          </a:p>
          <a:p>
            <a:pPr marL="285750" indent="-285750">
              <a:spcBef>
                <a:spcPts val="300"/>
              </a:spcBef>
              <a:buFont typeface="Wingdings" charset="2"/>
              <a:buChar char="Ø"/>
            </a:pPr>
            <a:endParaRPr lang="en-GB" sz="1400" dirty="0" smtClean="0">
              <a:solidFill>
                <a:schemeClr val="tx2"/>
              </a:solidFill>
            </a:endParaRPr>
          </a:p>
          <a:p>
            <a:pPr marL="285750" indent="-285750">
              <a:spcBef>
                <a:spcPts val="300"/>
              </a:spcBef>
              <a:buFont typeface="Wingdings" charset="2"/>
              <a:buChar char="Ø"/>
            </a:pPr>
            <a:r>
              <a:rPr lang="en-GB" sz="1400" dirty="0" smtClean="0">
                <a:solidFill>
                  <a:schemeClr val="tx2"/>
                </a:solidFill>
              </a:rPr>
              <a:t>New dedicated server to pass information between technical and general networks (not approved yet)</a:t>
            </a:r>
          </a:p>
          <a:p>
            <a:pPr marL="742950" lvl="1" indent="-285750">
              <a:spcBef>
                <a:spcPts val="300"/>
              </a:spcBef>
              <a:buFont typeface="Wingdings" charset="2"/>
              <a:buChar char="§"/>
            </a:pPr>
            <a:r>
              <a:rPr lang="en-GB" sz="1400" dirty="0" smtClean="0">
                <a:solidFill>
                  <a:schemeClr val="tx2"/>
                </a:solidFill>
              </a:rPr>
              <a:t>FBI views of the experimental stations</a:t>
            </a:r>
          </a:p>
          <a:p>
            <a:pPr marL="742950" lvl="1" indent="-285750">
              <a:spcBef>
                <a:spcPts val="300"/>
              </a:spcBef>
              <a:buFont typeface="Wingdings" charset="2"/>
              <a:buChar char="§"/>
            </a:pPr>
            <a:r>
              <a:rPr lang="en-GB" sz="1400" dirty="0" smtClean="0">
                <a:solidFill>
                  <a:schemeClr val="tx2"/>
                </a:solidFill>
              </a:rPr>
              <a:t>Beam optimizer will be able to use the detectors and devices of the experimental stations</a:t>
            </a:r>
          </a:p>
        </p:txBody>
      </p:sp>
      <p:sp>
        <p:nvSpPr>
          <p:cNvPr id="22"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
        <p:nvSpPr>
          <p:cNvPr id="31" name="TextBox 30"/>
          <p:cNvSpPr txBox="1"/>
          <p:nvPr/>
        </p:nvSpPr>
        <p:spPr>
          <a:xfrm>
            <a:off x="125988" y="166392"/>
            <a:ext cx="8408412" cy="507831"/>
          </a:xfrm>
          <a:prstGeom prst="rect">
            <a:avLst/>
          </a:prstGeom>
          <a:noFill/>
        </p:spPr>
        <p:txBody>
          <a:bodyPr wrap="square" rtlCol="0">
            <a:spAutoFit/>
          </a:bodyPr>
          <a:lstStyle/>
          <a:p>
            <a:r>
              <a:rPr lang="en-GB" sz="2700" u="sng" dirty="0" smtClean="0"/>
              <a:t>Improvements after LS2: Software and controls</a:t>
            </a:r>
            <a:endParaRPr lang="en-GB" sz="2700" u="sng" dirty="0"/>
          </a:p>
        </p:txBody>
      </p:sp>
      <p:pic>
        <p:nvPicPr>
          <p:cNvPr id="32" name="Picture 31"/>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19118" y="594842"/>
            <a:ext cx="2318790" cy="1279828"/>
          </a:xfrm>
          <a:prstGeom prst="rect">
            <a:avLst/>
          </a:prstGeom>
        </p:spPr>
      </p:pic>
      <p:pic>
        <p:nvPicPr>
          <p:cNvPr id="28" name="Picture 27"/>
          <p:cNvPicPr>
            <a:picLocks noChangeAspect="1"/>
          </p:cNvPicPr>
          <p:nvPr/>
        </p:nvPicPr>
        <p:blipFill>
          <a:blip r:embed="rId4"/>
          <a:stretch>
            <a:fillRect/>
          </a:stretch>
        </p:blipFill>
        <p:spPr>
          <a:xfrm>
            <a:off x="6651620" y="1960069"/>
            <a:ext cx="2374639" cy="1419124"/>
          </a:xfrm>
          <a:prstGeom prst="rect">
            <a:avLst/>
          </a:prstGeom>
          <a:ln>
            <a:solidFill>
              <a:srgbClr val="FF0000"/>
            </a:solidFill>
          </a:ln>
        </p:spPr>
      </p:pic>
      <p:grpSp>
        <p:nvGrpSpPr>
          <p:cNvPr id="47" name="Group 46"/>
          <p:cNvGrpSpPr>
            <a:grpSpLocks noChangeAspect="1"/>
          </p:cNvGrpSpPr>
          <p:nvPr/>
        </p:nvGrpSpPr>
        <p:grpSpPr>
          <a:xfrm>
            <a:off x="2324902" y="4677078"/>
            <a:ext cx="6165506" cy="2180922"/>
            <a:chOff x="1388374" y="2814492"/>
            <a:chExt cx="7146025" cy="2603809"/>
          </a:xfrm>
          <a:solidFill>
            <a:schemeClr val="bg1"/>
          </a:solidFill>
        </p:grpSpPr>
        <p:pic>
          <p:nvPicPr>
            <p:cNvPr id="48" name="Picture 47" descr="Screen Clipping"/>
            <p:cNvPicPr>
              <a:picLocks noChangeAspect="1"/>
            </p:cNvPicPr>
            <p:nvPr/>
          </p:nvPicPr>
          <p:blipFill rotWithShape="1">
            <a:blip r:embed="rId5">
              <a:extLst>
                <a:ext uri="{28A0092B-C50C-407E-A947-70E740481C1C}">
                  <a14:useLocalDpi xmlns:a14="http://schemas.microsoft.com/office/drawing/2010/main" val="0"/>
                </a:ext>
              </a:extLst>
            </a:blip>
            <a:srcRect t="26021" r="42683"/>
            <a:stretch/>
          </p:blipFill>
          <p:spPr>
            <a:xfrm>
              <a:off x="3293326" y="2814492"/>
              <a:ext cx="5241073" cy="2482784"/>
            </a:xfrm>
            <a:prstGeom prst="rect">
              <a:avLst/>
            </a:prstGeom>
            <a:grpFill/>
          </p:spPr>
        </p:pic>
        <p:pic>
          <p:nvPicPr>
            <p:cNvPr id="49" name="Picture 48" descr="Screen Clipping"/>
            <p:cNvPicPr>
              <a:picLocks noChangeAspect="1"/>
            </p:cNvPicPr>
            <p:nvPr/>
          </p:nvPicPr>
          <p:blipFill rotWithShape="1">
            <a:blip r:embed="rId5">
              <a:extLst>
                <a:ext uri="{28A0092B-C50C-407E-A947-70E740481C1C}">
                  <a14:useLocalDpi xmlns:a14="http://schemas.microsoft.com/office/drawing/2010/main" val="0"/>
                </a:ext>
              </a:extLst>
            </a:blip>
            <a:srcRect l="77678" r="307" b="73082"/>
            <a:stretch/>
          </p:blipFill>
          <p:spPr>
            <a:xfrm>
              <a:off x="1388374" y="4514901"/>
              <a:ext cx="2013064" cy="903400"/>
            </a:xfrm>
            <a:prstGeom prst="rect">
              <a:avLst/>
            </a:prstGeom>
            <a:grpFill/>
          </p:spPr>
        </p:pic>
      </p:grpSp>
      <p:pic>
        <p:nvPicPr>
          <p:cNvPr id="52" name="Picture 5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7172014" y="3539474"/>
            <a:ext cx="1883724" cy="2162835"/>
          </a:xfrm>
          <a:prstGeom prst="rect">
            <a:avLst/>
          </a:prstGeom>
        </p:spPr>
      </p:pic>
      <p:pic>
        <p:nvPicPr>
          <p:cNvPr id="2" name="Picture 1"/>
          <p:cNvPicPr>
            <a:picLocks noChangeAspect="1"/>
          </p:cNvPicPr>
          <p:nvPr/>
        </p:nvPicPr>
        <p:blipFill>
          <a:blip r:embed="rId7"/>
          <a:stretch>
            <a:fillRect/>
          </a:stretch>
        </p:blipFill>
        <p:spPr>
          <a:xfrm>
            <a:off x="172909" y="4637353"/>
            <a:ext cx="3795563" cy="2159001"/>
          </a:xfrm>
          <a:prstGeom prst="rect">
            <a:avLst/>
          </a:prstGeom>
        </p:spPr>
      </p:pic>
      <p:pic>
        <p:nvPicPr>
          <p:cNvPr id="56" name="Picture 55"/>
          <p:cNvPicPr>
            <a:picLocks noChangeAspect="1"/>
          </p:cNvPicPr>
          <p:nvPr/>
        </p:nvPicPr>
        <p:blipFill>
          <a:blip r:embed="rId7"/>
          <a:stretch>
            <a:fillRect/>
          </a:stretch>
        </p:blipFill>
        <p:spPr>
          <a:xfrm>
            <a:off x="159491" y="4677078"/>
            <a:ext cx="3795563" cy="2159001"/>
          </a:xfrm>
          <a:prstGeom prst="rect">
            <a:avLst/>
          </a:prstGeom>
        </p:spPr>
      </p:pic>
    </p:spTree>
    <p:extLst>
      <p:ext uri="{BB962C8B-B14F-4D97-AF65-F5344CB8AC3E}">
        <p14:creationId xmlns:p14="http://schemas.microsoft.com/office/powerpoint/2010/main" val="13011295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32"/>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57168" y="53079"/>
            <a:ext cx="6762794"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u="sng" dirty="0" smtClean="0"/>
              <a:t>Outline:</a:t>
            </a:r>
            <a:endParaRPr lang="en-GB" sz="2800" u="sng" dirty="0"/>
          </a:p>
        </p:txBody>
      </p:sp>
      <p:sp>
        <p:nvSpPr>
          <p:cNvPr id="3" name="Content Placeholder 2"/>
          <p:cNvSpPr>
            <a:spLocks noGrp="1"/>
          </p:cNvSpPr>
          <p:nvPr>
            <p:ph idx="1"/>
          </p:nvPr>
        </p:nvSpPr>
        <p:spPr>
          <a:xfrm>
            <a:off x="304800" y="1524000"/>
            <a:ext cx="8572500" cy="3124200"/>
          </a:xfrm>
        </p:spPr>
        <p:txBody>
          <a:bodyPr>
            <a:normAutofit/>
          </a:bodyPr>
          <a:lstStyle/>
          <a:p>
            <a:pPr>
              <a:buFont typeface="Wingdings" panose="05000000000000000000" pitchFamily="2" charset="2"/>
              <a:buChar char="§"/>
            </a:pPr>
            <a:r>
              <a:rPr lang="en-GB" sz="2400" dirty="0" smtClean="0"/>
              <a:t>Introduction</a:t>
            </a:r>
          </a:p>
          <a:p>
            <a:pPr>
              <a:buFont typeface="Wingdings" panose="05000000000000000000" pitchFamily="2" charset="2"/>
              <a:buChar char="§"/>
            </a:pPr>
            <a:endParaRPr lang="en-GB" sz="2400" dirty="0" smtClean="0"/>
          </a:p>
          <a:p>
            <a:pPr>
              <a:buFont typeface="Wingdings" panose="05000000000000000000" pitchFamily="2" charset="2"/>
              <a:buChar char="§"/>
            </a:pPr>
            <a:r>
              <a:rPr lang="en-GB" sz="2400" dirty="0" smtClean="0"/>
              <a:t>REX/HIE-ISOLDE before LS2</a:t>
            </a:r>
          </a:p>
          <a:p>
            <a:pPr>
              <a:buFont typeface="Wingdings" panose="05000000000000000000" pitchFamily="2" charset="2"/>
              <a:buChar char="§"/>
            </a:pPr>
            <a:endParaRPr lang="en-GB" sz="2400" dirty="0" smtClean="0"/>
          </a:p>
          <a:p>
            <a:pPr>
              <a:buFont typeface="Wingdings" panose="05000000000000000000" pitchFamily="2" charset="2"/>
              <a:buChar char="§"/>
            </a:pPr>
            <a:r>
              <a:rPr lang="en-GB" sz="2400" dirty="0" smtClean="0"/>
              <a:t>Improvements after LS2</a:t>
            </a:r>
          </a:p>
          <a:p>
            <a:pPr>
              <a:buFont typeface="Wingdings" panose="05000000000000000000" pitchFamily="2" charset="2"/>
              <a:buChar char="§"/>
            </a:pPr>
            <a:endParaRPr lang="en-GB" sz="2400" dirty="0"/>
          </a:p>
          <a:p>
            <a:pPr>
              <a:buFont typeface="Wingdings" panose="05000000000000000000" pitchFamily="2" charset="2"/>
              <a:buChar char="§"/>
            </a:pPr>
            <a:r>
              <a:rPr lang="en-GB" sz="2400" dirty="0" smtClean="0"/>
              <a:t>Summary</a:t>
            </a:r>
          </a:p>
        </p:txBody>
      </p:sp>
      <p:sp>
        <p:nvSpPr>
          <p:cNvPr id="11" name="Rounded Rectangle 10"/>
          <p:cNvSpPr/>
          <p:nvPr/>
        </p:nvSpPr>
        <p:spPr>
          <a:xfrm flipV="1">
            <a:off x="266700" y="4191000"/>
            <a:ext cx="86106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p:cNvPicPr>
            <a:picLocks noChangeAspect="1"/>
          </p:cNvPicPr>
          <p:nvPr/>
        </p:nvPicPr>
        <p:blipFill>
          <a:blip r:embed="rId2" cstate="print"/>
          <a:stretch>
            <a:fillRect/>
          </a:stretch>
        </p:blipFill>
        <p:spPr>
          <a:xfrm>
            <a:off x="8260984" y="15810"/>
            <a:ext cx="880432" cy="878306"/>
          </a:xfrm>
          <a:prstGeom prst="rect">
            <a:avLst/>
          </a:prstGeom>
        </p:spPr>
      </p:pic>
      <p:sp>
        <p:nvSpPr>
          <p:cNvPr id="8"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Tree>
    <p:extLst>
      <p:ext uri="{BB962C8B-B14F-4D97-AF65-F5344CB8AC3E}">
        <p14:creationId xmlns:p14="http://schemas.microsoft.com/office/powerpoint/2010/main" val="210974893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p:cNvPicPr>
            <a:picLocks noChangeAspect="1"/>
          </p:cNvPicPr>
          <p:nvPr/>
        </p:nvPicPr>
        <p:blipFill>
          <a:blip r:embed="rId2" cstate="print"/>
          <a:stretch>
            <a:fillRect/>
          </a:stretch>
        </p:blipFill>
        <p:spPr>
          <a:xfrm>
            <a:off x="8260984" y="15810"/>
            <a:ext cx="880432" cy="878306"/>
          </a:xfrm>
          <a:prstGeom prst="rect">
            <a:avLst/>
          </a:prstGeom>
        </p:spPr>
      </p:pic>
      <p:sp>
        <p:nvSpPr>
          <p:cNvPr id="8" name="Title 1"/>
          <p:cNvSpPr txBox="1">
            <a:spLocks/>
          </p:cNvSpPr>
          <p:nvPr/>
        </p:nvSpPr>
        <p:spPr>
          <a:xfrm>
            <a:off x="152400" y="76200"/>
            <a:ext cx="8915400"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700" u="sng" dirty="0" smtClean="0"/>
              <a:t>Summary:</a:t>
            </a:r>
            <a:endParaRPr lang="en-GB" sz="2700" u="sng" dirty="0"/>
          </a:p>
        </p:txBody>
      </p:sp>
      <p:sp>
        <p:nvSpPr>
          <p:cNvPr id="15" name="TextBox 14"/>
          <p:cNvSpPr txBox="1"/>
          <p:nvPr/>
        </p:nvSpPr>
        <p:spPr>
          <a:xfrm>
            <a:off x="51352" y="668068"/>
            <a:ext cx="9016448" cy="5093702"/>
          </a:xfrm>
          <a:prstGeom prst="rect">
            <a:avLst/>
          </a:prstGeom>
          <a:noFill/>
          <a:ln>
            <a:noFill/>
          </a:ln>
        </p:spPr>
        <p:txBody>
          <a:bodyPr wrap="square" rtlCol="0">
            <a:spAutoFit/>
          </a:bodyPr>
          <a:lstStyle/>
          <a:p>
            <a:pPr marL="285750" indent="-285750">
              <a:spcBef>
                <a:spcPts val="300"/>
              </a:spcBef>
              <a:buFont typeface="Wingdings" panose="05000000000000000000" pitchFamily="2" charset="2"/>
              <a:buChar char="Ø"/>
            </a:pPr>
            <a:r>
              <a:rPr lang="en-GB" sz="1600" dirty="0" smtClean="0"/>
              <a:t>Phase 2B of the HIE-ISOLDE project </a:t>
            </a:r>
            <a:r>
              <a:rPr lang="en-GB" sz="1600" dirty="0"/>
              <a:t>(the last one funded) </a:t>
            </a:r>
            <a:r>
              <a:rPr lang="en-GB" sz="1600" dirty="0" smtClean="0"/>
              <a:t>completed in 2018</a:t>
            </a:r>
          </a:p>
          <a:p>
            <a:pPr marL="285750" indent="-285750">
              <a:spcBef>
                <a:spcPts val="300"/>
              </a:spcBef>
              <a:buFont typeface="Wingdings" panose="05000000000000000000" pitchFamily="2" charset="2"/>
              <a:buChar char="Ø"/>
            </a:pPr>
            <a:endParaRPr lang="en-GB" sz="1600" dirty="0" smtClean="0"/>
          </a:p>
          <a:p>
            <a:pPr marL="285750" indent="-285750">
              <a:spcBef>
                <a:spcPts val="300"/>
              </a:spcBef>
              <a:buFont typeface="Wingdings" panose="05000000000000000000" pitchFamily="2" charset="2"/>
              <a:buChar char="Ø"/>
            </a:pPr>
            <a:r>
              <a:rPr lang="en-GB" sz="1600" dirty="0" smtClean="0"/>
              <a:t>Reasonably successful high energy Physics campaigns in 2016, 2017 and 2018</a:t>
            </a:r>
          </a:p>
          <a:p>
            <a:pPr marL="285750" indent="-285750">
              <a:spcBef>
                <a:spcPts val="300"/>
              </a:spcBef>
              <a:buFont typeface="Wingdings" panose="05000000000000000000" pitchFamily="2" charset="2"/>
              <a:buChar char="Ø"/>
            </a:pPr>
            <a:endParaRPr lang="en-GB" sz="1600" dirty="0" smtClean="0"/>
          </a:p>
          <a:p>
            <a:pPr marL="285750" indent="-285750">
              <a:spcBef>
                <a:spcPts val="300"/>
              </a:spcBef>
              <a:buFont typeface="Wingdings" panose="05000000000000000000" pitchFamily="2" charset="2"/>
              <a:buChar char="Ø"/>
            </a:pPr>
            <a:r>
              <a:rPr lang="en-GB" sz="1600" dirty="0" smtClean="0"/>
              <a:t>Main issues during these years:</a:t>
            </a:r>
          </a:p>
          <a:p>
            <a:pPr marL="742950" lvl="1" indent="-285750">
              <a:spcBef>
                <a:spcPts val="300"/>
              </a:spcBef>
              <a:buFont typeface="Wingdings" charset="2"/>
              <a:buChar char="§"/>
            </a:pPr>
            <a:r>
              <a:rPr lang="en-GB" sz="1400" dirty="0" smtClean="0"/>
              <a:t>Problems with the production of molecular beams</a:t>
            </a:r>
          </a:p>
          <a:p>
            <a:pPr marL="742950" lvl="1" indent="-285750">
              <a:spcBef>
                <a:spcPts val="300"/>
              </a:spcBef>
              <a:buFont typeface="Wingdings" charset="2"/>
              <a:buChar char="§"/>
            </a:pPr>
            <a:r>
              <a:rPr lang="en-GB" sz="1400" dirty="0" smtClean="0"/>
              <a:t>SRF cavities operating at 75 % of nominal gradient and not always stable</a:t>
            </a:r>
          </a:p>
          <a:p>
            <a:pPr marL="742950" lvl="1" indent="-285750">
              <a:spcBef>
                <a:spcPts val="300"/>
              </a:spcBef>
              <a:buFont typeface="Wingdings" charset="2"/>
              <a:buChar char="§"/>
            </a:pPr>
            <a:r>
              <a:rPr lang="en-GB" sz="1400" dirty="0" smtClean="0"/>
              <a:t>Not understood beam losses (15</a:t>
            </a:r>
            <a:r>
              <a:rPr lang="en-US" sz="1400" dirty="0" smtClean="0"/>
              <a:t>-</a:t>
            </a:r>
            <a:r>
              <a:rPr lang="en-GB" sz="1400" dirty="0" smtClean="0"/>
              <a:t>20 %)</a:t>
            </a:r>
          </a:p>
          <a:p>
            <a:pPr marL="742950" lvl="1" indent="-285750">
              <a:spcBef>
                <a:spcPts val="300"/>
              </a:spcBef>
              <a:buFont typeface="Wingdings" charset="2"/>
              <a:buChar char="§"/>
            </a:pPr>
            <a:r>
              <a:rPr lang="en-GB" sz="1400" dirty="0" smtClean="0"/>
              <a:t>Degradation of the cathode of the electron gun REX-EBIS</a:t>
            </a:r>
          </a:p>
          <a:p>
            <a:pPr marL="742950" lvl="1" indent="-285750">
              <a:spcBef>
                <a:spcPts val="300"/>
              </a:spcBef>
              <a:buFont typeface="Wingdings" charset="2"/>
              <a:buChar char="§"/>
            </a:pPr>
            <a:endParaRPr lang="en-GB" sz="1600" dirty="0" smtClean="0"/>
          </a:p>
          <a:p>
            <a:pPr marL="285750" indent="-285750">
              <a:spcBef>
                <a:spcPts val="300"/>
              </a:spcBef>
              <a:buFont typeface="Wingdings" panose="05000000000000000000" pitchFamily="2" charset="2"/>
              <a:buChar char="Ø"/>
            </a:pPr>
            <a:r>
              <a:rPr lang="en-GB" sz="1600" dirty="0" smtClean="0"/>
              <a:t>Main activities during LS2:</a:t>
            </a:r>
            <a:endParaRPr lang="en-GB" sz="1600" dirty="0" smtClean="0"/>
          </a:p>
          <a:p>
            <a:pPr marL="742950" lvl="1" indent="-285750">
              <a:spcBef>
                <a:spcPts val="300"/>
              </a:spcBef>
              <a:buFont typeface="Wingdings" panose="05000000000000000000" pitchFamily="2" charset="2"/>
              <a:buChar char="§"/>
            </a:pPr>
            <a:r>
              <a:rPr lang="en-GB" sz="1400" dirty="0" smtClean="0"/>
              <a:t>CM4 </a:t>
            </a:r>
            <a:r>
              <a:rPr lang="en-GB" sz="1400" dirty="0" smtClean="0"/>
              <a:t>has </a:t>
            </a:r>
            <a:r>
              <a:rPr lang="en-GB" sz="1400" dirty="0"/>
              <a:t>been partially repaired </a:t>
            </a:r>
            <a:endParaRPr lang="en-GB" sz="1400" dirty="0" smtClean="0"/>
          </a:p>
          <a:p>
            <a:pPr marL="742950" lvl="1" indent="-285750">
              <a:spcBef>
                <a:spcPts val="300"/>
              </a:spcBef>
              <a:buFont typeface="Wingdings" panose="05000000000000000000" pitchFamily="2" charset="2"/>
              <a:buChar char="§"/>
            </a:pPr>
            <a:r>
              <a:rPr lang="en-GB" sz="1400" dirty="0" smtClean="0"/>
              <a:t>Additional </a:t>
            </a:r>
            <a:r>
              <a:rPr lang="en-GB" sz="1400" dirty="0" smtClean="0"/>
              <a:t>time will be allocated for the re-commissioning of the </a:t>
            </a:r>
            <a:r>
              <a:rPr lang="en-GB" sz="1400" dirty="0" err="1" smtClean="0"/>
              <a:t>cryoplant</a:t>
            </a:r>
            <a:r>
              <a:rPr lang="en-GB" sz="1400" dirty="0" smtClean="0"/>
              <a:t> and the SRF systems</a:t>
            </a:r>
            <a:endParaRPr lang="en-GB" sz="1400" dirty="0" smtClean="0"/>
          </a:p>
          <a:p>
            <a:pPr marL="742950" lvl="1" indent="-285750">
              <a:spcBef>
                <a:spcPts val="300"/>
              </a:spcBef>
              <a:buFont typeface="Wingdings" panose="05000000000000000000" pitchFamily="2" charset="2"/>
              <a:buChar char="§"/>
            </a:pPr>
            <a:r>
              <a:rPr lang="en-GB" sz="1400" dirty="0" smtClean="0"/>
              <a:t>Additional beam </a:t>
            </a:r>
            <a:r>
              <a:rPr lang="en-GB" sz="1400" dirty="0" smtClean="0"/>
              <a:t>diagnostic boxes and a </a:t>
            </a:r>
            <a:r>
              <a:rPr lang="en-GB" sz="1400" dirty="0" err="1" smtClean="0"/>
              <a:t>steerer</a:t>
            </a:r>
            <a:r>
              <a:rPr lang="en-GB" sz="1400" dirty="0" smtClean="0"/>
              <a:t> will be install </a:t>
            </a:r>
            <a:r>
              <a:rPr lang="en-GB" sz="1400" dirty="0" smtClean="0"/>
              <a:t>in REX</a:t>
            </a:r>
          </a:p>
          <a:p>
            <a:pPr marL="742950" lvl="1" indent="-285750">
              <a:spcBef>
                <a:spcPts val="300"/>
              </a:spcBef>
              <a:buFont typeface="Wingdings" panose="05000000000000000000" pitchFamily="2" charset="2"/>
              <a:buChar char="§"/>
            </a:pPr>
            <a:r>
              <a:rPr lang="en-GB" sz="1400" dirty="0"/>
              <a:t>Additional time will be allocated for the </a:t>
            </a:r>
            <a:r>
              <a:rPr lang="en-GB" sz="1400" dirty="0" smtClean="0"/>
              <a:t>beam commissioning and validation of beam optics models</a:t>
            </a:r>
          </a:p>
          <a:p>
            <a:pPr marL="742950" lvl="1" indent="-285750">
              <a:spcBef>
                <a:spcPts val="300"/>
              </a:spcBef>
              <a:buFont typeface="Wingdings" panose="05000000000000000000" pitchFamily="2" charset="2"/>
              <a:buChar char="§"/>
            </a:pPr>
            <a:r>
              <a:rPr lang="en-GB" sz="1400" dirty="0" smtClean="0"/>
              <a:t>REX RF amplifiers have been refurbished</a:t>
            </a:r>
            <a:endParaRPr lang="en-GB" sz="1400" dirty="0" smtClean="0"/>
          </a:p>
          <a:p>
            <a:pPr marL="742950" lvl="1" indent="-285750">
              <a:spcBef>
                <a:spcPts val="300"/>
              </a:spcBef>
              <a:buFont typeface="Wingdings" panose="05000000000000000000" pitchFamily="2" charset="2"/>
              <a:buChar char="§"/>
            </a:pPr>
            <a:r>
              <a:rPr lang="en-GB" sz="1400" dirty="0" smtClean="0"/>
              <a:t>Additional hardware will be installed and new software will be developed</a:t>
            </a:r>
          </a:p>
          <a:p>
            <a:pPr marL="742950" lvl="1" indent="-285750">
              <a:spcBef>
                <a:spcPts val="300"/>
              </a:spcBef>
              <a:buFont typeface="Wingdings" panose="05000000000000000000" pitchFamily="2" charset="2"/>
              <a:buChar char="§"/>
            </a:pPr>
            <a:endParaRPr lang="en-GB" sz="1400" dirty="0"/>
          </a:p>
          <a:p>
            <a:pPr marL="285750" indent="-285750">
              <a:spcBef>
                <a:spcPts val="300"/>
              </a:spcBef>
              <a:buFont typeface="Wingdings" charset="2"/>
              <a:buChar char="Ø"/>
            </a:pPr>
            <a:r>
              <a:rPr lang="en-GB" sz="1600" dirty="0" smtClean="0"/>
              <a:t>Hopefully, these investments will result in better quality beams for experiments at ISS</a:t>
            </a:r>
            <a:endParaRPr lang="en-GB" sz="1600" dirty="0" smtClean="0"/>
          </a:p>
        </p:txBody>
      </p:sp>
      <p:sp>
        <p:nvSpPr>
          <p:cNvPr id="7"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
        <p:nvSpPr>
          <p:cNvPr id="2" name="Rectangle 1"/>
          <p:cNvSpPr/>
          <p:nvPr/>
        </p:nvSpPr>
        <p:spPr>
          <a:xfrm>
            <a:off x="172432" y="5859832"/>
            <a:ext cx="8534864" cy="646331"/>
          </a:xfrm>
          <a:prstGeom prst="rect">
            <a:avLst/>
          </a:prstGeom>
        </p:spPr>
        <p:txBody>
          <a:bodyPr wrap="square">
            <a:spAutoFit/>
          </a:bodyPr>
          <a:lstStyle/>
          <a:p>
            <a:pPr>
              <a:spcBef>
                <a:spcPts val="300"/>
              </a:spcBef>
            </a:pPr>
            <a:r>
              <a:rPr lang="en-GB" dirty="0" smtClean="0"/>
              <a:t>On behalf of all the CERN’s technical teams working at REX/HIE-ISOLDE, </a:t>
            </a:r>
            <a:br>
              <a:rPr lang="en-GB" dirty="0" smtClean="0"/>
            </a:br>
            <a:r>
              <a:rPr lang="en-GB" dirty="0" smtClean="0"/>
              <a:t>thank you for your support during these years!</a:t>
            </a:r>
            <a:endParaRPr lang="en-GB" dirty="0"/>
          </a:p>
        </p:txBody>
      </p:sp>
    </p:spTree>
    <p:extLst>
      <p:ext uri="{BB962C8B-B14F-4D97-AF65-F5344CB8AC3E}">
        <p14:creationId xmlns:p14="http://schemas.microsoft.com/office/powerpoint/2010/main" val="4918358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 4" descr="logooutline.ep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312000" y="2181663"/>
            <a:ext cx="2520000" cy="2494674"/>
          </a:xfrm>
          <a:prstGeom prst="rect">
            <a:avLst/>
          </a:prstGeom>
        </p:spPr>
      </p:pic>
    </p:spTree>
    <p:extLst>
      <p:ext uri="{BB962C8B-B14F-4D97-AF65-F5344CB8AC3E}">
        <p14:creationId xmlns:p14="http://schemas.microsoft.com/office/powerpoint/2010/main" val="388895360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57168" y="53079"/>
            <a:ext cx="6762794"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u="sng" dirty="0" smtClean="0"/>
              <a:t>Outline:</a:t>
            </a:r>
            <a:endParaRPr lang="en-GB" sz="2800" u="sng" dirty="0"/>
          </a:p>
        </p:txBody>
      </p:sp>
      <p:sp>
        <p:nvSpPr>
          <p:cNvPr id="3" name="Content Placeholder 2"/>
          <p:cNvSpPr>
            <a:spLocks noGrp="1"/>
          </p:cNvSpPr>
          <p:nvPr>
            <p:ph idx="1"/>
          </p:nvPr>
        </p:nvSpPr>
        <p:spPr>
          <a:xfrm>
            <a:off x="304800" y="1524000"/>
            <a:ext cx="8572500" cy="3124200"/>
          </a:xfrm>
        </p:spPr>
        <p:txBody>
          <a:bodyPr>
            <a:normAutofit/>
          </a:bodyPr>
          <a:lstStyle/>
          <a:p>
            <a:pPr>
              <a:buFont typeface="Wingdings" panose="05000000000000000000" pitchFamily="2" charset="2"/>
              <a:buChar char="§"/>
            </a:pPr>
            <a:r>
              <a:rPr lang="en-GB" sz="2400" dirty="0" smtClean="0"/>
              <a:t>Introduction</a:t>
            </a:r>
          </a:p>
          <a:p>
            <a:pPr>
              <a:buFont typeface="Wingdings" panose="05000000000000000000" pitchFamily="2" charset="2"/>
              <a:buChar char="§"/>
            </a:pPr>
            <a:endParaRPr lang="en-GB" sz="2400" dirty="0" smtClean="0"/>
          </a:p>
          <a:p>
            <a:pPr>
              <a:buFont typeface="Wingdings" panose="05000000000000000000" pitchFamily="2" charset="2"/>
              <a:buChar char="§"/>
            </a:pPr>
            <a:r>
              <a:rPr lang="en-GB" sz="2400" dirty="0" smtClean="0"/>
              <a:t>REX/HIE-ISOLDE before LS2</a:t>
            </a:r>
          </a:p>
          <a:p>
            <a:pPr>
              <a:buFont typeface="Wingdings" panose="05000000000000000000" pitchFamily="2" charset="2"/>
              <a:buChar char="§"/>
            </a:pPr>
            <a:endParaRPr lang="en-GB" sz="2400" dirty="0" smtClean="0"/>
          </a:p>
          <a:p>
            <a:pPr>
              <a:buFont typeface="Wingdings" panose="05000000000000000000" pitchFamily="2" charset="2"/>
              <a:buChar char="§"/>
            </a:pPr>
            <a:r>
              <a:rPr lang="en-GB" sz="2400" dirty="0" smtClean="0"/>
              <a:t>Improvements after LS2</a:t>
            </a:r>
          </a:p>
          <a:p>
            <a:pPr>
              <a:buFont typeface="Wingdings" panose="05000000000000000000" pitchFamily="2" charset="2"/>
              <a:buChar char="§"/>
            </a:pPr>
            <a:endParaRPr lang="en-GB" sz="2400" dirty="0"/>
          </a:p>
          <a:p>
            <a:pPr>
              <a:buFont typeface="Wingdings" panose="05000000000000000000" pitchFamily="2" charset="2"/>
              <a:buChar char="§"/>
            </a:pPr>
            <a:r>
              <a:rPr lang="en-GB" sz="2400" dirty="0" smtClean="0"/>
              <a:t>Summary</a:t>
            </a:r>
          </a:p>
        </p:txBody>
      </p:sp>
      <p:sp>
        <p:nvSpPr>
          <p:cNvPr id="11" name="Rounded Rectangle 10"/>
          <p:cNvSpPr/>
          <p:nvPr/>
        </p:nvSpPr>
        <p:spPr>
          <a:xfrm flipV="1">
            <a:off x="266700" y="1524000"/>
            <a:ext cx="86106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p:cNvPicPr>
            <a:picLocks noChangeAspect="1"/>
          </p:cNvPicPr>
          <p:nvPr/>
        </p:nvPicPr>
        <p:blipFill>
          <a:blip r:embed="rId2" cstate="print"/>
          <a:stretch>
            <a:fillRect/>
          </a:stretch>
        </p:blipFill>
        <p:spPr>
          <a:xfrm>
            <a:off x="8260984" y="15810"/>
            <a:ext cx="880432" cy="878306"/>
          </a:xfrm>
          <a:prstGeom prst="rect">
            <a:avLst/>
          </a:prstGeom>
        </p:spPr>
      </p:pic>
      <p:sp>
        <p:nvSpPr>
          <p:cNvPr id="8"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Tree>
    <p:extLst>
      <p:ext uri="{BB962C8B-B14F-4D97-AF65-F5344CB8AC3E}">
        <p14:creationId xmlns:p14="http://schemas.microsoft.com/office/powerpoint/2010/main" val="273868303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1" name="Picture 40"/>
          <p:cNvPicPr>
            <a:picLocks noChangeAspect="1"/>
          </p:cNvPicPr>
          <p:nvPr/>
        </p:nvPicPr>
        <p:blipFill>
          <a:blip r:embed="rId2" cstate="print"/>
          <a:stretch>
            <a:fillRect/>
          </a:stretch>
        </p:blipFill>
        <p:spPr>
          <a:xfrm>
            <a:off x="8260984" y="15810"/>
            <a:ext cx="880432" cy="878306"/>
          </a:xfrm>
          <a:prstGeom prst="rect">
            <a:avLst/>
          </a:prstGeom>
        </p:spPr>
      </p:pic>
      <p:sp>
        <p:nvSpPr>
          <p:cNvPr id="9" name="TextBox 8"/>
          <p:cNvSpPr txBox="1"/>
          <p:nvPr/>
        </p:nvSpPr>
        <p:spPr>
          <a:xfrm>
            <a:off x="125988" y="166392"/>
            <a:ext cx="7570212" cy="507831"/>
          </a:xfrm>
          <a:prstGeom prst="rect">
            <a:avLst/>
          </a:prstGeom>
          <a:noFill/>
        </p:spPr>
        <p:txBody>
          <a:bodyPr wrap="square" rtlCol="0">
            <a:spAutoFit/>
          </a:bodyPr>
          <a:lstStyle/>
          <a:p>
            <a:r>
              <a:rPr lang="en-GB" sz="2700" u="sng" dirty="0" smtClean="0"/>
              <a:t>Introduction:</a:t>
            </a:r>
            <a:endParaRPr lang="en-GB" sz="2700" u="sng" dirty="0"/>
          </a:p>
        </p:txBody>
      </p:sp>
      <p:sp>
        <p:nvSpPr>
          <p:cNvPr id="12"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pic>
        <p:nvPicPr>
          <p:cNvPr id="2" name="Picture 1"/>
          <p:cNvPicPr>
            <a:picLocks noChangeAspect="1"/>
          </p:cNvPicPr>
          <p:nvPr/>
        </p:nvPicPr>
        <p:blipFill rotWithShape="1">
          <a:blip r:embed="rId3"/>
          <a:srcRect l="3975" t="12195" b="15853"/>
          <a:stretch/>
        </p:blipFill>
        <p:spPr>
          <a:xfrm>
            <a:off x="555281" y="1536424"/>
            <a:ext cx="8119210" cy="4957868"/>
          </a:xfrm>
          <a:prstGeom prst="rect">
            <a:avLst/>
          </a:prstGeom>
        </p:spPr>
      </p:pic>
      <p:sp>
        <p:nvSpPr>
          <p:cNvPr id="33" name="Rounded Rectangle 32"/>
          <p:cNvSpPr/>
          <p:nvPr/>
        </p:nvSpPr>
        <p:spPr>
          <a:xfrm>
            <a:off x="5029200" y="4017570"/>
            <a:ext cx="1752600" cy="859005"/>
          </a:xfrm>
          <a:prstGeom prst="round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3" name="TextBox 12"/>
          <p:cNvSpPr txBox="1"/>
          <p:nvPr/>
        </p:nvSpPr>
        <p:spPr>
          <a:xfrm>
            <a:off x="132576" y="625124"/>
            <a:ext cx="8859024" cy="815608"/>
          </a:xfrm>
          <a:prstGeom prst="rect">
            <a:avLst/>
          </a:prstGeom>
          <a:solidFill>
            <a:schemeClr val="bg1"/>
          </a:solidFill>
          <a:ln>
            <a:noFill/>
          </a:ln>
        </p:spPr>
        <p:txBody>
          <a:bodyPr wrap="square" rtlCol="0">
            <a:spAutoFit/>
          </a:bodyPr>
          <a:lstStyle/>
          <a:p>
            <a:pPr>
              <a:spcBef>
                <a:spcPts val="300"/>
              </a:spcBef>
            </a:pPr>
            <a:r>
              <a:rPr lang="en-GB" sz="1400" dirty="0" smtClean="0"/>
              <a:t>Major changes in the LHC injector chain during the Long Shutdown LS2 (2019-20). Among many others:</a:t>
            </a:r>
          </a:p>
          <a:p>
            <a:pPr marL="342900" indent="-342900">
              <a:spcBef>
                <a:spcPts val="300"/>
              </a:spcBef>
              <a:buFont typeface="Wingdings" panose="05000000000000000000" pitchFamily="2" charset="2"/>
              <a:buChar char="§"/>
            </a:pPr>
            <a:r>
              <a:rPr lang="en-GB" sz="1400" dirty="0" err="1" smtClean="0"/>
              <a:t>Linac</a:t>
            </a:r>
            <a:r>
              <a:rPr lang="en-GB" sz="1400" dirty="0" smtClean="0"/>
              <a:t> 2 will be replaced by </a:t>
            </a:r>
            <a:r>
              <a:rPr lang="en-GB" sz="1400" dirty="0" err="1" smtClean="0"/>
              <a:t>Linac</a:t>
            </a:r>
            <a:r>
              <a:rPr lang="en-GB" sz="1400" dirty="0" smtClean="0"/>
              <a:t> 4</a:t>
            </a:r>
          </a:p>
          <a:p>
            <a:pPr marL="342900" indent="-342900">
              <a:spcBef>
                <a:spcPts val="300"/>
              </a:spcBef>
              <a:buFont typeface="Wingdings" panose="05000000000000000000" pitchFamily="2" charset="2"/>
              <a:buChar char="§"/>
            </a:pPr>
            <a:r>
              <a:rPr lang="en-GB" sz="1400" dirty="0" smtClean="0"/>
              <a:t>PSB output energy will increase to 2 GeV</a:t>
            </a:r>
            <a:r>
              <a:rPr lang="en-GB" sz="1400" dirty="0" smtClean="0">
                <a:solidFill>
                  <a:schemeClr val="tx2"/>
                </a:solidFill>
              </a:rPr>
              <a:t> (unfortunately, the transfer line to ISOLDE will not be upgraded)</a:t>
            </a:r>
            <a:endParaRPr lang="en-GB" sz="1400" dirty="0" smtClean="0"/>
          </a:p>
        </p:txBody>
      </p:sp>
    </p:spTree>
    <p:extLst>
      <p:ext uri="{BB962C8B-B14F-4D97-AF65-F5344CB8AC3E}">
        <p14:creationId xmlns:p14="http://schemas.microsoft.com/office/powerpoint/2010/main" val="61381982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rotWithShape="1">
          <a:blip r:embed="rId2"/>
          <a:srcRect t="30331"/>
          <a:stretch/>
        </p:blipFill>
        <p:spPr>
          <a:xfrm>
            <a:off x="21771" y="1752600"/>
            <a:ext cx="9144000" cy="3508037"/>
          </a:xfrm>
          <a:prstGeom prst="rect">
            <a:avLst/>
          </a:prstGeom>
        </p:spPr>
      </p:pic>
      <p:pic>
        <p:nvPicPr>
          <p:cNvPr id="17" name="Picture 16"/>
          <p:cNvPicPr>
            <a:picLocks noChangeAspect="1"/>
          </p:cNvPicPr>
          <p:nvPr/>
        </p:nvPicPr>
        <p:blipFill>
          <a:blip r:embed="rId3"/>
          <a:stretch>
            <a:fillRect/>
          </a:stretch>
        </p:blipFill>
        <p:spPr>
          <a:xfrm>
            <a:off x="8260984" y="15810"/>
            <a:ext cx="880432" cy="878306"/>
          </a:xfrm>
          <a:prstGeom prst="rect">
            <a:avLst/>
          </a:prstGeom>
        </p:spPr>
      </p:pic>
      <p:sp>
        <p:nvSpPr>
          <p:cNvPr id="20" name="Rounded Rectangle 19"/>
          <p:cNvSpPr/>
          <p:nvPr/>
        </p:nvSpPr>
        <p:spPr>
          <a:xfrm>
            <a:off x="506950" y="3338853"/>
            <a:ext cx="1626650" cy="1080748"/>
          </a:xfrm>
          <a:prstGeom prst="round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1" name="TextBox 35"/>
          <p:cNvSpPr txBox="1"/>
          <p:nvPr/>
        </p:nvSpPr>
        <p:spPr>
          <a:xfrm>
            <a:off x="152400" y="2996684"/>
            <a:ext cx="1093250" cy="405683"/>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smtClean="0">
                <a:solidFill>
                  <a:srgbClr val="FF0000"/>
                </a:solidFill>
              </a:rPr>
              <a:t>HIE-ISOLDE HEBT lines</a:t>
            </a:r>
            <a:endParaRPr lang="en-US" sz="1200" dirty="0">
              <a:solidFill>
                <a:srgbClr val="FF0000"/>
              </a:solidFill>
            </a:endParaRPr>
          </a:p>
        </p:txBody>
      </p:sp>
      <p:sp>
        <p:nvSpPr>
          <p:cNvPr id="28" name="Rounded Rectangle 27"/>
          <p:cNvSpPr/>
          <p:nvPr/>
        </p:nvSpPr>
        <p:spPr>
          <a:xfrm>
            <a:off x="2188027" y="3338853"/>
            <a:ext cx="3508281" cy="547347"/>
          </a:xfrm>
          <a:prstGeom prst="round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TextBox 35"/>
          <p:cNvSpPr txBox="1"/>
          <p:nvPr/>
        </p:nvSpPr>
        <p:spPr>
          <a:xfrm>
            <a:off x="2290733" y="3114152"/>
            <a:ext cx="2556090" cy="221018"/>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smtClean="0">
                <a:solidFill>
                  <a:srgbClr val="FF0000"/>
                </a:solidFill>
              </a:rPr>
              <a:t>REX/HIE-ISOLDE post-accelerator</a:t>
            </a:r>
            <a:endParaRPr lang="en-US" sz="1200" dirty="0">
              <a:solidFill>
                <a:srgbClr val="FF0000"/>
              </a:solidFill>
            </a:endParaRPr>
          </a:p>
        </p:txBody>
      </p:sp>
      <p:sp>
        <p:nvSpPr>
          <p:cNvPr id="31" name="Rounded Rectangle 30"/>
          <p:cNvSpPr/>
          <p:nvPr/>
        </p:nvSpPr>
        <p:spPr>
          <a:xfrm>
            <a:off x="2793040" y="3925896"/>
            <a:ext cx="3912559" cy="739330"/>
          </a:xfrm>
          <a:prstGeom prst="round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2" name="TextBox 35"/>
          <p:cNvSpPr txBox="1"/>
          <p:nvPr/>
        </p:nvSpPr>
        <p:spPr>
          <a:xfrm>
            <a:off x="3048000" y="4624381"/>
            <a:ext cx="2166189" cy="221018"/>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smtClean="0">
                <a:solidFill>
                  <a:srgbClr val="FF0000"/>
                </a:solidFill>
              </a:rPr>
              <a:t>ISOLDE low energy lines</a:t>
            </a:r>
            <a:endParaRPr lang="en-US" sz="1200" dirty="0">
              <a:solidFill>
                <a:srgbClr val="FF0000"/>
              </a:solidFill>
            </a:endParaRPr>
          </a:p>
        </p:txBody>
      </p:sp>
      <p:cxnSp>
        <p:nvCxnSpPr>
          <p:cNvPr id="38" name="Straight Arrow Connector 37"/>
          <p:cNvCxnSpPr/>
          <p:nvPr/>
        </p:nvCxnSpPr>
        <p:spPr>
          <a:xfrm flipH="1" flipV="1">
            <a:off x="5562601" y="2001728"/>
            <a:ext cx="133708" cy="333034"/>
          </a:xfrm>
          <a:prstGeom prst="straightConnector1">
            <a:avLst/>
          </a:prstGeom>
          <a:ln w="15875">
            <a:solidFill>
              <a:srgbClr val="FF0000"/>
            </a:solidFill>
            <a:headEnd type="stealth"/>
            <a:tailEnd type="none"/>
          </a:ln>
        </p:spPr>
        <p:style>
          <a:lnRef idx="1">
            <a:schemeClr val="accent1"/>
          </a:lnRef>
          <a:fillRef idx="0">
            <a:schemeClr val="accent1"/>
          </a:fillRef>
          <a:effectRef idx="0">
            <a:schemeClr val="accent1"/>
          </a:effectRef>
          <a:fontRef idx="minor">
            <a:schemeClr val="tx1"/>
          </a:fontRef>
        </p:style>
      </p:cxnSp>
      <p:sp>
        <p:nvSpPr>
          <p:cNvPr id="40" name="TextBox 35"/>
          <p:cNvSpPr txBox="1"/>
          <p:nvPr/>
        </p:nvSpPr>
        <p:spPr>
          <a:xfrm>
            <a:off x="8227016" y="2905960"/>
            <a:ext cx="764584" cy="221018"/>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smtClean="0">
                <a:solidFill>
                  <a:srgbClr val="FF0000"/>
                </a:solidFill>
              </a:rPr>
              <a:t>BTY line</a:t>
            </a:r>
            <a:endParaRPr lang="en-US" sz="1200" dirty="0">
              <a:solidFill>
                <a:srgbClr val="FF0000"/>
              </a:solidFill>
            </a:endParaRPr>
          </a:p>
        </p:txBody>
      </p:sp>
      <p:sp>
        <p:nvSpPr>
          <p:cNvPr id="41" name="TextBox 35"/>
          <p:cNvSpPr txBox="1"/>
          <p:nvPr/>
        </p:nvSpPr>
        <p:spPr>
          <a:xfrm>
            <a:off x="7485109" y="3740701"/>
            <a:ext cx="544782" cy="221018"/>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smtClean="0">
                <a:solidFill>
                  <a:srgbClr val="FF0000"/>
                </a:solidFill>
              </a:rPr>
              <a:t>GPS</a:t>
            </a:r>
            <a:endParaRPr lang="en-US" sz="1200" dirty="0">
              <a:solidFill>
                <a:srgbClr val="FF0000"/>
              </a:solidFill>
            </a:endParaRPr>
          </a:p>
        </p:txBody>
      </p:sp>
      <p:sp>
        <p:nvSpPr>
          <p:cNvPr id="42" name="TextBox 35"/>
          <p:cNvSpPr txBox="1"/>
          <p:nvPr/>
        </p:nvSpPr>
        <p:spPr>
          <a:xfrm>
            <a:off x="5151527" y="1777157"/>
            <a:ext cx="544782" cy="221018"/>
          </a:xfrm>
          <a:prstGeom prst="rect">
            <a:avLst/>
          </a:prstGeom>
          <a:solidFill>
            <a:schemeClr val="bg1"/>
          </a:solidFill>
          <a:ln>
            <a:solidFill>
              <a:srgbClr val="FF0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smtClean="0">
                <a:solidFill>
                  <a:srgbClr val="FF0000"/>
                </a:solidFill>
              </a:rPr>
              <a:t>HRS</a:t>
            </a:r>
            <a:endParaRPr lang="en-US" sz="1200" dirty="0">
              <a:solidFill>
                <a:srgbClr val="FF0000"/>
              </a:solidFill>
            </a:endParaRPr>
          </a:p>
        </p:txBody>
      </p:sp>
      <p:sp>
        <p:nvSpPr>
          <p:cNvPr id="43" name="Rounded Rectangle 42"/>
          <p:cNvSpPr/>
          <p:nvPr/>
        </p:nvSpPr>
        <p:spPr>
          <a:xfrm>
            <a:off x="5615930" y="2327840"/>
            <a:ext cx="743309" cy="1011013"/>
          </a:xfrm>
          <a:prstGeom prst="round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5" name="Rounded Rectangle 44"/>
          <p:cNvSpPr/>
          <p:nvPr/>
        </p:nvSpPr>
        <p:spPr>
          <a:xfrm>
            <a:off x="6455229" y="2991633"/>
            <a:ext cx="832756" cy="785817"/>
          </a:xfrm>
          <a:prstGeom prst="roundRect">
            <a:avLst/>
          </a:prstGeom>
          <a:noFill/>
          <a:ln w="19050">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cxnSp>
        <p:nvCxnSpPr>
          <p:cNvPr id="46" name="Straight Arrow Connector 45"/>
          <p:cNvCxnSpPr>
            <a:stCxn id="45" idx="3"/>
          </p:cNvCxnSpPr>
          <p:nvPr/>
        </p:nvCxnSpPr>
        <p:spPr>
          <a:xfrm>
            <a:off x="7287985" y="3384542"/>
            <a:ext cx="377533" cy="356159"/>
          </a:xfrm>
          <a:prstGeom prst="straightConnector1">
            <a:avLst/>
          </a:prstGeom>
          <a:ln w="15875">
            <a:solidFill>
              <a:srgbClr val="FF0000"/>
            </a:solidFill>
            <a:headEnd type="stealth"/>
            <a:tailEnd type="none"/>
          </a:ln>
        </p:spPr>
        <p:style>
          <a:lnRef idx="1">
            <a:schemeClr val="accent1"/>
          </a:lnRef>
          <a:fillRef idx="0">
            <a:schemeClr val="accent1"/>
          </a:fillRef>
          <a:effectRef idx="0">
            <a:schemeClr val="accent1"/>
          </a:effectRef>
          <a:fontRef idx="minor">
            <a:schemeClr val="tx1"/>
          </a:fontRef>
        </p:style>
      </p:cxnSp>
      <p:cxnSp>
        <p:nvCxnSpPr>
          <p:cNvPr id="49" name="Straight Arrow Connector 48"/>
          <p:cNvCxnSpPr/>
          <p:nvPr/>
        </p:nvCxnSpPr>
        <p:spPr>
          <a:xfrm>
            <a:off x="7046883" y="3120742"/>
            <a:ext cx="1816735" cy="180911"/>
          </a:xfrm>
          <a:prstGeom prst="straightConnector1">
            <a:avLst/>
          </a:prstGeom>
          <a:ln w="15875">
            <a:solidFill>
              <a:srgbClr val="FFFF00"/>
            </a:solidFill>
            <a:prstDash val="sysDash"/>
            <a:headEnd type="stealth"/>
            <a:tailEnd type="none"/>
          </a:ln>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6225530" y="2431503"/>
            <a:ext cx="1874705" cy="777895"/>
          </a:xfrm>
          <a:prstGeom prst="straightConnector1">
            <a:avLst/>
          </a:prstGeom>
          <a:ln w="15875">
            <a:solidFill>
              <a:srgbClr val="FFFF00"/>
            </a:solidFill>
            <a:prstDash val="sysDash"/>
            <a:headEnd type="stealth"/>
            <a:tailEnd type="none"/>
          </a:ln>
        </p:spPr>
        <p:style>
          <a:lnRef idx="1">
            <a:schemeClr val="accent1"/>
          </a:lnRef>
          <a:fillRef idx="0">
            <a:schemeClr val="accent1"/>
          </a:fillRef>
          <a:effectRef idx="0">
            <a:schemeClr val="accent1"/>
          </a:effectRef>
          <a:fontRef idx="minor">
            <a:schemeClr val="tx1"/>
          </a:fontRef>
        </p:style>
      </p:cxnSp>
      <p:sp>
        <p:nvSpPr>
          <p:cNvPr id="57" name="TextBox 35"/>
          <p:cNvSpPr txBox="1"/>
          <p:nvPr/>
        </p:nvSpPr>
        <p:spPr>
          <a:xfrm>
            <a:off x="8210024" y="3357844"/>
            <a:ext cx="655511" cy="221018"/>
          </a:xfrm>
          <a:prstGeom prst="rect">
            <a:avLst/>
          </a:prstGeom>
          <a:solidFill>
            <a:schemeClr val="bg1"/>
          </a:solidFill>
          <a:ln>
            <a:solidFill>
              <a:srgbClr val="FFC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smtClean="0">
                <a:solidFill>
                  <a:srgbClr val="FFC000"/>
                </a:solidFill>
              </a:rPr>
              <a:t>p beam</a:t>
            </a:r>
            <a:endParaRPr lang="en-US" sz="1200" dirty="0">
              <a:solidFill>
                <a:srgbClr val="FFC000"/>
              </a:solidFill>
            </a:endParaRPr>
          </a:p>
        </p:txBody>
      </p:sp>
      <p:cxnSp>
        <p:nvCxnSpPr>
          <p:cNvPr id="58" name="Straight Arrow Connector 57"/>
          <p:cNvCxnSpPr/>
          <p:nvPr/>
        </p:nvCxnSpPr>
        <p:spPr>
          <a:xfrm flipV="1">
            <a:off x="5788551" y="2468457"/>
            <a:ext cx="388577" cy="437503"/>
          </a:xfrm>
          <a:prstGeom prst="straightConnector1">
            <a:avLst/>
          </a:prstGeom>
          <a:ln w="15875">
            <a:solidFill>
              <a:srgbClr val="FFFF00"/>
            </a:solidFill>
            <a:prstDash val="sysDash"/>
            <a:headEnd type="stealth"/>
            <a:tailEnd type="none"/>
          </a:ln>
        </p:spPr>
        <p:style>
          <a:lnRef idx="1">
            <a:schemeClr val="accent1"/>
          </a:lnRef>
          <a:fillRef idx="0">
            <a:schemeClr val="accent1"/>
          </a:fillRef>
          <a:effectRef idx="0">
            <a:schemeClr val="accent1"/>
          </a:effectRef>
          <a:fontRef idx="minor">
            <a:schemeClr val="tx1"/>
          </a:fontRef>
        </p:style>
      </p:cxnSp>
      <p:cxnSp>
        <p:nvCxnSpPr>
          <p:cNvPr id="63" name="Straight Arrow Connector 62"/>
          <p:cNvCxnSpPr/>
          <p:nvPr/>
        </p:nvCxnSpPr>
        <p:spPr>
          <a:xfrm flipV="1">
            <a:off x="7037503" y="3102142"/>
            <a:ext cx="0" cy="262559"/>
          </a:xfrm>
          <a:prstGeom prst="straightConnector1">
            <a:avLst/>
          </a:prstGeom>
          <a:ln w="15875">
            <a:solidFill>
              <a:srgbClr val="FFFF00"/>
            </a:solidFill>
            <a:prstDash val="sysDash"/>
            <a:headEnd type="stealth"/>
            <a:tailEnd type="none"/>
          </a:ln>
        </p:spPr>
        <p:style>
          <a:lnRef idx="1">
            <a:schemeClr val="accent1"/>
          </a:lnRef>
          <a:fillRef idx="0">
            <a:schemeClr val="accent1"/>
          </a:fillRef>
          <a:effectRef idx="0">
            <a:schemeClr val="accent1"/>
          </a:effectRef>
          <a:fontRef idx="minor">
            <a:schemeClr val="tx1"/>
          </a:fontRef>
        </p:style>
      </p:cxnSp>
      <p:sp>
        <p:nvSpPr>
          <p:cNvPr id="71" name="TextBox 35"/>
          <p:cNvSpPr txBox="1"/>
          <p:nvPr/>
        </p:nvSpPr>
        <p:spPr>
          <a:xfrm>
            <a:off x="6587178" y="3115171"/>
            <a:ext cx="327756" cy="221018"/>
          </a:xfrm>
          <a:prstGeom prst="rect">
            <a:avLst/>
          </a:prstGeom>
          <a:solidFill>
            <a:schemeClr val="bg1"/>
          </a:solidFill>
          <a:ln>
            <a:solidFill>
              <a:srgbClr val="FFC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smtClean="0">
                <a:solidFill>
                  <a:srgbClr val="FFC000"/>
                </a:solidFill>
              </a:rPr>
              <a:t>RIB</a:t>
            </a:r>
            <a:endParaRPr lang="en-US" sz="1200" dirty="0">
              <a:solidFill>
                <a:srgbClr val="FFC000"/>
              </a:solidFill>
            </a:endParaRPr>
          </a:p>
        </p:txBody>
      </p:sp>
      <p:sp>
        <p:nvSpPr>
          <p:cNvPr id="76" name="TextBox 35"/>
          <p:cNvSpPr txBox="1"/>
          <p:nvPr/>
        </p:nvSpPr>
        <p:spPr>
          <a:xfrm>
            <a:off x="6024205" y="2709941"/>
            <a:ext cx="327756" cy="221018"/>
          </a:xfrm>
          <a:prstGeom prst="rect">
            <a:avLst/>
          </a:prstGeom>
          <a:solidFill>
            <a:schemeClr val="bg1"/>
          </a:solidFill>
          <a:ln>
            <a:solidFill>
              <a:srgbClr val="FFC000"/>
            </a:solidFill>
          </a:ln>
        </p:spPr>
        <p:txBody>
          <a:bodyPr wrap="square" lIns="36000" tIns="18000" rIns="36000" bIns="18000"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200" dirty="0" smtClean="0">
                <a:solidFill>
                  <a:srgbClr val="FFC000"/>
                </a:solidFill>
              </a:rPr>
              <a:t>RIB</a:t>
            </a:r>
            <a:endParaRPr lang="en-US" sz="1200" dirty="0">
              <a:solidFill>
                <a:srgbClr val="FFC000"/>
              </a:solidFill>
            </a:endParaRPr>
          </a:p>
        </p:txBody>
      </p:sp>
      <p:grpSp>
        <p:nvGrpSpPr>
          <p:cNvPr id="6" name="Group 5"/>
          <p:cNvGrpSpPr/>
          <p:nvPr/>
        </p:nvGrpSpPr>
        <p:grpSpPr>
          <a:xfrm>
            <a:off x="4981582" y="5260637"/>
            <a:ext cx="3448034" cy="1231107"/>
            <a:chOff x="3609418" y="5380672"/>
            <a:chExt cx="3448034" cy="1231107"/>
          </a:xfrm>
        </p:grpSpPr>
        <p:sp>
          <p:nvSpPr>
            <p:cNvPr id="39" name="TextBox 38"/>
            <p:cNvSpPr txBox="1"/>
            <p:nvPr/>
          </p:nvSpPr>
          <p:spPr>
            <a:xfrm>
              <a:off x="3609418" y="5380672"/>
              <a:ext cx="3448034" cy="1200329"/>
            </a:xfrm>
            <a:prstGeom prst="rect">
              <a:avLst/>
            </a:prstGeom>
            <a:noFill/>
            <a:ln w="15875">
              <a:solidFill>
                <a:srgbClr val="FF0000"/>
              </a:solidFill>
            </a:ln>
          </p:spPr>
          <p:txBody>
            <a:bodyPr wrap="square" rtlCol="0">
              <a:spAutoFit/>
            </a:bodyPr>
            <a:lstStyle/>
            <a:p>
              <a:pPr>
                <a:spcBef>
                  <a:spcPts val="300"/>
                </a:spcBef>
              </a:pPr>
              <a:r>
                <a:rPr lang="en-GB" sz="1400" u="sng" dirty="0" smtClean="0">
                  <a:solidFill>
                    <a:schemeClr val="tx2"/>
                  </a:solidFill>
                </a:rPr>
                <a:t>Low energy experimental stations:</a:t>
              </a:r>
              <a:endParaRPr lang="en-GB" sz="1400" u="sng" dirty="0">
                <a:solidFill>
                  <a:schemeClr val="tx2"/>
                </a:solidFill>
              </a:endParaRPr>
            </a:p>
            <a:p>
              <a:pPr marL="285750" indent="-285750">
                <a:spcBef>
                  <a:spcPts val="300"/>
                </a:spcBef>
                <a:buFont typeface="Wingdings" panose="05000000000000000000" pitchFamily="2" charset="2"/>
                <a:buChar char="§"/>
              </a:pPr>
              <a:r>
                <a:rPr lang="en-GB" sz="1200" dirty="0" smtClean="0">
                  <a:solidFill>
                    <a:schemeClr val="tx2"/>
                  </a:solidFill>
                </a:rPr>
                <a:t>IDS</a:t>
              </a:r>
            </a:p>
            <a:p>
              <a:pPr marL="285750" indent="-285750">
                <a:spcBef>
                  <a:spcPts val="300"/>
                </a:spcBef>
                <a:buFont typeface="Wingdings" panose="05000000000000000000" pitchFamily="2" charset="2"/>
                <a:buChar char="§"/>
              </a:pPr>
              <a:r>
                <a:rPr lang="en-GB" sz="1200" dirty="0" smtClean="0">
                  <a:solidFill>
                    <a:schemeClr val="tx2"/>
                  </a:solidFill>
                </a:rPr>
                <a:t>ISOLTRAP</a:t>
              </a:r>
            </a:p>
            <a:p>
              <a:pPr marL="285750" indent="-285750">
                <a:spcBef>
                  <a:spcPts val="300"/>
                </a:spcBef>
                <a:buFont typeface="Wingdings" panose="05000000000000000000" pitchFamily="2" charset="2"/>
                <a:buChar char="§"/>
              </a:pPr>
              <a:r>
                <a:rPr lang="en-GB" sz="1200" dirty="0" smtClean="0">
                  <a:solidFill>
                    <a:schemeClr val="tx2"/>
                  </a:solidFill>
                </a:rPr>
                <a:t>CRIS</a:t>
              </a:r>
            </a:p>
            <a:p>
              <a:pPr marL="285750" indent="-285750">
                <a:spcBef>
                  <a:spcPts val="300"/>
                </a:spcBef>
                <a:buFont typeface="Wingdings" panose="05000000000000000000" pitchFamily="2" charset="2"/>
                <a:buChar char="§"/>
              </a:pPr>
              <a:r>
                <a:rPr lang="en-GB" sz="1200" dirty="0" smtClean="0">
                  <a:solidFill>
                    <a:schemeClr val="tx2"/>
                  </a:solidFill>
                </a:rPr>
                <a:t>COLLAPS</a:t>
              </a:r>
            </a:p>
          </p:txBody>
        </p:sp>
        <p:sp>
          <p:nvSpPr>
            <p:cNvPr id="44" name="TextBox 43"/>
            <p:cNvSpPr txBox="1"/>
            <p:nvPr/>
          </p:nvSpPr>
          <p:spPr>
            <a:xfrm>
              <a:off x="5112180" y="5665366"/>
              <a:ext cx="1725679" cy="946413"/>
            </a:xfrm>
            <a:prstGeom prst="rect">
              <a:avLst/>
            </a:prstGeom>
            <a:noFill/>
            <a:ln w="15875">
              <a:noFill/>
            </a:ln>
          </p:spPr>
          <p:txBody>
            <a:bodyPr wrap="square" rtlCol="0">
              <a:spAutoFit/>
            </a:bodyPr>
            <a:lstStyle/>
            <a:p>
              <a:pPr marL="285750" indent="-285750">
                <a:spcBef>
                  <a:spcPts val="300"/>
                </a:spcBef>
                <a:buFont typeface="Wingdings" panose="05000000000000000000" pitchFamily="2" charset="2"/>
                <a:buChar char="§"/>
              </a:pPr>
              <a:r>
                <a:rPr lang="en-GB" sz="1200" dirty="0" smtClean="0">
                  <a:solidFill>
                    <a:schemeClr val="tx2"/>
                  </a:solidFill>
                </a:rPr>
                <a:t>SSP stations</a:t>
              </a:r>
            </a:p>
            <a:p>
              <a:pPr marL="285750" indent="-285750">
                <a:spcBef>
                  <a:spcPts val="300"/>
                </a:spcBef>
                <a:buFont typeface="Wingdings" panose="05000000000000000000" pitchFamily="2" charset="2"/>
                <a:buChar char="§"/>
              </a:pPr>
              <a:r>
                <a:rPr lang="en-GB" sz="1200" dirty="0" smtClean="0">
                  <a:solidFill>
                    <a:schemeClr val="tx2"/>
                  </a:solidFill>
                </a:rPr>
                <a:t>VITO</a:t>
              </a:r>
            </a:p>
            <a:p>
              <a:pPr marL="285750" indent="-285750">
                <a:spcBef>
                  <a:spcPts val="300"/>
                </a:spcBef>
                <a:buFont typeface="Wingdings" panose="05000000000000000000" pitchFamily="2" charset="2"/>
                <a:buChar char="§"/>
              </a:pPr>
              <a:r>
                <a:rPr lang="en-GB" sz="1200" dirty="0" smtClean="0">
                  <a:solidFill>
                    <a:schemeClr val="tx2"/>
                  </a:solidFill>
                </a:rPr>
                <a:t>NICOLE</a:t>
              </a:r>
            </a:p>
            <a:p>
              <a:pPr marL="285750" indent="-285750">
                <a:spcBef>
                  <a:spcPts val="300"/>
                </a:spcBef>
                <a:buFont typeface="Wingdings" panose="05000000000000000000" pitchFamily="2" charset="2"/>
                <a:buChar char="§"/>
              </a:pPr>
              <a:r>
                <a:rPr lang="en-GB" sz="1200" dirty="0" smtClean="0">
                  <a:solidFill>
                    <a:schemeClr val="tx2"/>
                  </a:solidFill>
                </a:rPr>
                <a:t>WISARD</a:t>
              </a:r>
            </a:p>
          </p:txBody>
        </p:sp>
      </p:grpSp>
      <p:sp>
        <p:nvSpPr>
          <p:cNvPr id="47" name="TextBox 46"/>
          <p:cNvSpPr txBox="1"/>
          <p:nvPr/>
        </p:nvSpPr>
        <p:spPr>
          <a:xfrm>
            <a:off x="184575" y="5379766"/>
            <a:ext cx="3448034" cy="977191"/>
          </a:xfrm>
          <a:prstGeom prst="rect">
            <a:avLst/>
          </a:prstGeom>
          <a:noFill/>
          <a:ln w="15875">
            <a:solidFill>
              <a:srgbClr val="FF0000"/>
            </a:solidFill>
          </a:ln>
        </p:spPr>
        <p:txBody>
          <a:bodyPr wrap="square" rtlCol="0">
            <a:spAutoFit/>
          </a:bodyPr>
          <a:lstStyle/>
          <a:p>
            <a:pPr>
              <a:spcBef>
                <a:spcPts val="300"/>
              </a:spcBef>
            </a:pPr>
            <a:r>
              <a:rPr lang="en-GB" sz="1400" u="sng" dirty="0" smtClean="0">
                <a:solidFill>
                  <a:schemeClr val="tx2"/>
                </a:solidFill>
              </a:rPr>
              <a:t>High energy experimental stations:</a:t>
            </a:r>
            <a:endParaRPr lang="en-GB" sz="1400" u="sng" dirty="0">
              <a:solidFill>
                <a:schemeClr val="tx2"/>
              </a:solidFill>
            </a:endParaRPr>
          </a:p>
          <a:p>
            <a:pPr marL="285750" indent="-285750">
              <a:spcBef>
                <a:spcPts val="300"/>
              </a:spcBef>
              <a:buFont typeface="Wingdings" panose="05000000000000000000" pitchFamily="2" charset="2"/>
              <a:buChar char="§"/>
            </a:pPr>
            <a:r>
              <a:rPr lang="en-GB" sz="1200" dirty="0" err="1" smtClean="0">
                <a:solidFill>
                  <a:schemeClr val="tx2"/>
                </a:solidFill>
              </a:rPr>
              <a:t>Miniball</a:t>
            </a:r>
            <a:endParaRPr lang="en-GB" sz="1200" dirty="0" smtClean="0">
              <a:solidFill>
                <a:schemeClr val="tx2"/>
              </a:solidFill>
            </a:endParaRPr>
          </a:p>
          <a:p>
            <a:pPr marL="285750" indent="-285750">
              <a:spcBef>
                <a:spcPts val="300"/>
              </a:spcBef>
              <a:buFont typeface="Wingdings" panose="05000000000000000000" pitchFamily="2" charset="2"/>
              <a:buChar char="§"/>
            </a:pPr>
            <a:r>
              <a:rPr lang="en-GB" sz="1200" dirty="0" smtClean="0">
                <a:solidFill>
                  <a:schemeClr val="tx2"/>
                </a:solidFill>
              </a:rPr>
              <a:t>ISS</a:t>
            </a:r>
          </a:p>
          <a:p>
            <a:pPr marL="285750" indent="-285750">
              <a:spcBef>
                <a:spcPts val="300"/>
              </a:spcBef>
              <a:buFont typeface="Wingdings" panose="05000000000000000000" pitchFamily="2" charset="2"/>
              <a:buChar char="§"/>
            </a:pPr>
            <a:r>
              <a:rPr lang="en-GB" sz="1200" dirty="0" smtClean="0">
                <a:solidFill>
                  <a:schemeClr val="tx2"/>
                </a:solidFill>
              </a:rPr>
              <a:t>Scattering Chamber</a:t>
            </a:r>
          </a:p>
        </p:txBody>
      </p:sp>
      <p:cxnSp>
        <p:nvCxnSpPr>
          <p:cNvPr id="48" name="Straight Arrow Connector 47"/>
          <p:cNvCxnSpPr/>
          <p:nvPr/>
        </p:nvCxnSpPr>
        <p:spPr>
          <a:xfrm flipV="1">
            <a:off x="1066800" y="4419601"/>
            <a:ext cx="76200" cy="960165"/>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50" name="Straight Arrow Connector 49"/>
          <p:cNvCxnSpPr>
            <a:stCxn id="39" idx="0"/>
          </p:cNvCxnSpPr>
          <p:nvPr/>
        </p:nvCxnSpPr>
        <p:spPr>
          <a:xfrm flipH="1" flipV="1">
            <a:off x="6024205" y="4676867"/>
            <a:ext cx="681394" cy="583770"/>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34" name="TextBox 33"/>
          <p:cNvSpPr txBox="1"/>
          <p:nvPr/>
        </p:nvSpPr>
        <p:spPr>
          <a:xfrm>
            <a:off x="125988" y="166392"/>
            <a:ext cx="7570212" cy="507831"/>
          </a:xfrm>
          <a:prstGeom prst="rect">
            <a:avLst/>
          </a:prstGeom>
          <a:noFill/>
        </p:spPr>
        <p:txBody>
          <a:bodyPr wrap="square" rtlCol="0">
            <a:spAutoFit/>
          </a:bodyPr>
          <a:lstStyle/>
          <a:p>
            <a:r>
              <a:rPr lang="en-GB" sz="2700" u="sng" dirty="0" smtClean="0"/>
              <a:t>Introduction:</a:t>
            </a:r>
            <a:endParaRPr lang="en-GB" sz="2700" u="sng" dirty="0"/>
          </a:p>
        </p:txBody>
      </p:sp>
      <p:sp>
        <p:nvSpPr>
          <p:cNvPr id="35"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
        <p:nvSpPr>
          <p:cNvPr id="51" name="TextBox 50"/>
          <p:cNvSpPr txBox="1"/>
          <p:nvPr/>
        </p:nvSpPr>
        <p:spPr>
          <a:xfrm>
            <a:off x="132576" y="625124"/>
            <a:ext cx="8554224" cy="1069524"/>
          </a:xfrm>
          <a:prstGeom prst="rect">
            <a:avLst/>
          </a:prstGeom>
          <a:solidFill>
            <a:schemeClr val="bg1"/>
          </a:solidFill>
          <a:ln>
            <a:noFill/>
          </a:ln>
        </p:spPr>
        <p:txBody>
          <a:bodyPr wrap="square" rtlCol="0">
            <a:spAutoFit/>
          </a:bodyPr>
          <a:lstStyle/>
          <a:p>
            <a:pPr>
              <a:spcBef>
                <a:spcPts val="300"/>
              </a:spcBef>
            </a:pPr>
            <a:r>
              <a:rPr lang="en-GB" sz="1400" dirty="0" smtClean="0"/>
              <a:t>The low </a:t>
            </a:r>
            <a:r>
              <a:rPr lang="en-GB" sz="1400" smtClean="0"/>
              <a:t>energy part of ISOLDE </a:t>
            </a:r>
            <a:r>
              <a:rPr lang="en-GB" sz="1400" dirty="0" smtClean="0"/>
              <a:t>will also profit from the LS2 to upgrade many systems. Most notably:</a:t>
            </a:r>
          </a:p>
          <a:p>
            <a:pPr marL="342900" indent="-342900">
              <a:spcBef>
                <a:spcPts val="300"/>
              </a:spcBef>
              <a:buFont typeface="Wingdings" panose="05000000000000000000" pitchFamily="2" charset="2"/>
              <a:buChar char="§"/>
            </a:pPr>
            <a:r>
              <a:rPr lang="en-GB" sz="1400" dirty="0" smtClean="0"/>
              <a:t>New target front-ends</a:t>
            </a:r>
          </a:p>
          <a:p>
            <a:pPr marL="342900" indent="-342900">
              <a:spcBef>
                <a:spcPts val="300"/>
              </a:spcBef>
              <a:buFont typeface="Wingdings" panose="05000000000000000000" pitchFamily="2" charset="2"/>
              <a:buChar char="§"/>
            </a:pPr>
            <a:r>
              <a:rPr lang="en-GB" sz="1400" dirty="0" smtClean="0"/>
              <a:t>New tape station</a:t>
            </a:r>
          </a:p>
          <a:p>
            <a:pPr marL="342900" indent="-342900">
              <a:spcBef>
                <a:spcPts val="300"/>
              </a:spcBef>
              <a:buFont typeface="Wingdings" panose="05000000000000000000" pitchFamily="2" charset="2"/>
              <a:buChar char="§"/>
            </a:pPr>
            <a:r>
              <a:rPr lang="en-GB" sz="1400" dirty="0" smtClean="0"/>
              <a:t>Renovation and upgrade of the beam instrumentation </a:t>
            </a:r>
          </a:p>
        </p:txBody>
      </p:sp>
    </p:spTree>
    <p:extLst>
      <p:ext uri="{BB962C8B-B14F-4D97-AF65-F5344CB8AC3E}">
        <p14:creationId xmlns:p14="http://schemas.microsoft.com/office/powerpoint/2010/main" val="5575791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rotWithShape="1">
          <a:blip r:embed="rId2">
            <a:extLst>
              <a:ext uri="{28A0092B-C50C-407E-A947-70E740481C1C}">
                <a14:useLocalDpi xmlns:a14="http://schemas.microsoft.com/office/drawing/2010/main" val="0"/>
              </a:ext>
            </a:extLst>
          </a:blip>
          <a:srcRect t="2818" b="2424"/>
          <a:stretch/>
        </p:blipFill>
        <p:spPr>
          <a:xfrm>
            <a:off x="0" y="2371725"/>
            <a:ext cx="9144000" cy="4476750"/>
          </a:xfrm>
          <a:prstGeom prst="rect">
            <a:avLst/>
          </a:prstGeom>
        </p:spPr>
      </p:pic>
      <p:sp>
        <p:nvSpPr>
          <p:cNvPr id="23" name="TextBox 22"/>
          <p:cNvSpPr txBox="1"/>
          <p:nvPr/>
        </p:nvSpPr>
        <p:spPr>
          <a:xfrm>
            <a:off x="125988" y="166392"/>
            <a:ext cx="7570212" cy="507831"/>
          </a:xfrm>
          <a:prstGeom prst="rect">
            <a:avLst/>
          </a:prstGeom>
          <a:noFill/>
        </p:spPr>
        <p:txBody>
          <a:bodyPr wrap="square" rtlCol="0">
            <a:spAutoFit/>
          </a:bodyPr>
          <a:lstStyle/>
          <a:p>
            <a:r>
              <a:rPr lang="en-GB" sz="2700" u="sng" dirty="0" smtClean="0"/>
              <a:t>Introduction:</a:t>
            </a:r>
            <a:endParaRPr lang="en-GB" sz="2700" u="sng" dirty="0"/>
          </a:p>
        </p:txBody>
      </p:sp>
      <p:pic>
        <p:nvPicPr>
          <p:cNvPr id="16" name="Picture 15"/>
          <p:cNvPicPr>
            <a:picLocks noChangeAspect="1"/>
          </p:cNvPicPr>
          <p:nvPr/>
        </p:nvPicPr>
        <p:blipFill>
          <a:blip r:embed="rId3"/>
          <a:stretch>
            <a:fillRect/>
          </a:stretch>
        </p:blipFill>
        <p:spPr>
          <a:xfrm>
            <a:off x="8260984" y="15810"/>
            <a:ext cx="880432" cy="878306"/>
          </a:xfrm>
          <a:prstGeom prst="rect">
            <a:avLst/>
          </a:prstGeom>
        </p:spPr>
      </p:pic>
      <p:cxnSp>
        <p:nvCxnSpPr>
          <p:cNvPr id="25" name="Straight Arrow Connector 24"/>
          <p:cNvCxnSpPr>
            <a:stCxn id="43" idx="0"/>
          </p:cNvCxnSpPr>
          <p:nvPr/>
        </p:nvCxnSpPr>
        <p:spPr>
          <a:xfrm flipH="1" flipV="1">
            <a:off x="6553200" y="3946984"/>
            <a:ext cx="838628" cy="553037"/>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30" name="TextBox 29"/>
          <p:cNvSpPr txBox="1"/>
          <p:nvPr/>
        </p:nvSpPr>
        <p:spPr>
          <a:xfrm>
            <a:off x="8153400" y="2129745"/>
            <a:ext cx="731849"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smtClean="0"/>
              <a:t>REX-EBIS</a:t>
            </a:r>
            <a:endParaRPr lang="en-GB" sz="1100" dirty="0"/>
          </a:p>
        </p:txBody>
      </p:sp>
      <p:sp>
        <p:nvSpPr>
          <p:cNvPr id="31" name="TextBox 30"/>
          <p:cNvSpPr txBox="1"/>
          <p:nvPr/>
        </p:nvSpPr>
        <p:spPr>
          <a:xfrm>
            <a:off x="8314779" y="3391138"/>
            <a:ext cx="806140"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smtClean="0"/>
              <a:t>REX-TRAP</a:t>
            </a:r>
            <a:endParaRPr lang="en-GB" sz="1100" dirty="0"/>
          </a:p>
        </p:txBody>
      </p:sp>
      <p:sp>
        <p:nvSpPr>
          <p:cNvPr id="33" name="TextBox 32"/>
          <p:cNvSpPr txBox="1"/>
          <p:nvPr/>
        </p:nvSpPr>
        <p:spPr>
          <a:xfrm rot="20807440">
            <a:off x="6210847" y="2717115"/>
            <a:ext cx="806140"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smtClean="0"/>
              <a:t>REX </a:t>
            </a:r>
            <a:r>
              <a:rPr lang="en-US" sz="1100" dirty="0" err="1" smtClean="0"/>
              <a:t>linac</a:t>
            </a:r>
            <a:endParaRPr lang="en-GB" sz="1100" dirty="0"/>
          </a:p>
        </p:txBody>
      </p:sp>
      <p:cxnSp>
        <p:nvCxnSpPr>
          <p:cNvPr id="34" name="Straight Arrow Connector 33"/>
          <p:cNvCxnSpPr/>
          <p:nvPr/>
        </p:nvCxnSpPr>
        <p:spPr>
          <a:xfrm flipH="1">
            <a:off x="5733744" y="2825203"/>
            <a:ext cx="1810056" cy="451397"/>
          </a:xfrm>
          <a:prstGeom prst="straightConnector1">
            <a:avLst/>
          </a:prstGeom>
          <a:ln w="19050">
            <a:solidFill>
              <a:srgbClr val="FF0000"/>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7543800" y="3401725"/>
            <a:ext cx="717184"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smtClean="0"/>
              <a:t>REX separator</a:t>
            </a:r>
            <a:endParaRPr lang="en-GB" sz="1100" dirty="0"/>
          </a:p>
        </p:txBody>
      </p:sp>
      <p:sp>
        <p:nvSpPr>
          <p:cNvPr id="42"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pic>
        <p:nvPicPr>
          <p:cNvPr id="43" name="Picture 42"/>
          <p:cNvPicPr>
            <a:picLocks noChangeAspect="1"/>
          </p:cNvPicPr>
          <p:nvPr/>
        </p:nvPicPr>
        <p:blipFill>
          <a:blip r:embed="rId4"/>
          <a:stretch>
            <a:fillRect/>
          </a:stretch>
        </p:blipFill>
        <p:spPr>
          <a:xfrm>
            <a:off x="6096000" y="4500021"/>
            <a:ext cx="2591655" cy="1943741"/>
          </a:xfrm>
          <a:prstGeom prst="rect">
            <a:avLst/>
          </a:prstGeom>
          <a:ln>
            <a:solidFill>
              <a:srgbClr val="FF0000"/>
            </a:solidFill>
          </a:ln>
        </p:spPr>
      </p:pic>
      <p:sp>
        <p:nvSpPr>
          <p:cNvPr id="44" name="TextBox 43"/>
          <p:cNvSpPr txBox="1"/>
          <p:nvPr/>
        </p:nvSpPr>
        <p:spPr>
          <a:xfrm>
            <a:off x="91779" y="665428"/>
            <a:ext cx="8960441" cy="1577355"/>
          </a:xfrm>
          <a:prstGeom prst="rect">
            <a:avLst/>
          </a:prstGeom>
          <a:noFill/>
          <a:ln>
            <a:noFill/>
          </a:ln>
        </p:spPr>
        <p:txBody>
          <a:bodyPr wrap="square" rtlCol="0">
            <a:spAutoFit/>
          </a:bodyPr>
          <a:lstStyle/>
          <a:p>
            <a:pPr>
              <a:spcBef>
                <a:spcPts val="300"/>
              </a:spcBef>
            </a:pPr>
            <a:r>
              <a:rPr lang="en-GB" sz="1400" dirty="0" smtClean="0"/>
              <a:t>The REX normal conducting linac:</a:t>
            </a:r>
          </a:p>
          <a:p>
            <a:pPr marL="342900" indent="-342900">
              <a:spcBef>
                <a:spcPts val="300"/>
              </a:spcBef>
              <a:buFont typeface="Wingdings" panose="05000000000000000000" pitchFamily="2" charset="2"/>
              <a:buChar char="§"/>
            </a:pPr>
            <a:r>
              <a:rPr lang="en-GB" sz="1400" dirty="0" smtClean="0"/>
              <a:t>Beam from the charge breeder with 5 keV/u energy is accelerated to 2.8 MeV/u</a:t>
            </a:r>
          </a:p>
          <a:p>
            <a:pPr marL="342900" indent="-342900">
              <a:spcBef>
                <a:spcPts val="300"/>
              </a:spcBef>
              <a:buFont typeface="Wingdings" panose="05000000000000000000" pitchFamily="2" charset="2"/>
              <a:buChar char="§"/>
            </a:pPr>
            <a:r>
              <a:rPr lang="en-GB" sz="1400" dirty="0">
                <a:solidFill>
                  <a:schemeClr val="tx2"/>
                </a:solidFill>
              </a:rPr>
              <a:t>Charge state </a:t>
            </a:r>
            <a:r>
              <a:rPr lang="en-GB" sz="1400" dirty="0" smtClean="0">
                <a:solidFill>
                  <a:schemeClr val="tx2"/>
                </a:solidFill>
              </a:rPr>
              <a:t>acceptance</a:t>
            </a:r>
            <a:r>
              <a:rPr lang="en-GB" sz="1400" dirty="0">
                <a:solidFill>
                  <a:schemeClr val="tx2"/>
                </a:solidFill>
              </a:rPr>
              <a:t>: 2.5 &lt; A/q &lt; 4.5</a:t>
            </a:r>
          </a:p>
          <a:p>
            <a:pPr marL="342900" indent="-342900">
              <a:spcBef>
                <a:spcPts val="300"/>
              </a:spcBef>
              <a:buFont typeface="Wingdings" panose="05000000000000000000" pitchFamily="2" charset="2"/>
              <a:buChar char="§"/>
            </a:pPr>
            <a:r>
              <a:rPr lang="en-GB" sz="1400" dirty="0" smtClean="0"/>
              <a:t>Cavities: Seven RF structures:  f = 101.28 MHz (except for 9gap at 202.56 MHz) up to 10% duty cycle</a:t>
            </a:r>
          </a:p>
          <a:p>
            <a:pPr marL="342900" indent="-342900">
              <a:spcBef>
                <a:spcPts val="300"/>
              </a:spcBef>
              <a:buFont typeface="Wingdings" panose="05000000000000000000" pitchFamily="2" charset="2"/>
              <a:buChar char="§"/>
            </a:pPr>
            <a:r>
              <a:rPr lang="en-GB" sz="1400" dirty="0" smtClean="0">
                <a:solidFill>
                  <a:schemeClr val="tx2"/>
                </a:solidFill>
              </a:rPr>
              <a:t>Focusing: 6 triplets, 1 doublet		Steering: 1 pair of horizontal/vertical </a:t>
            </a:r>
            <a:r>
              <a:rPr lang="en-GB" sz="1400" dirty="0" err="1" smtClean="0">
                <a:solidFill>
                  <a:schemeClr val="tx2"/>
                </a:solidFill>
              </a:rPr>
              <a:t>steerers</a:t>
            </a:r>
            <a:endParaRPr lang="en-GB" sz="1400" dirty="0" smtClean="0">
              <a:solidFill>
                <a:schemeClr val="tx2"/>
              </a:solidFill>
            </a:endParaRPr>
          </a:p>
          <a:p>
            <a:pPr marL="342900" indent="-342900">
              <a:spcBef>
                <a:spcPts val="300"/>
              </a:spcBef>
              <a:buFont typeface="Wingdings" panose="05000000000000000000" pitchFamily="2" charset="2"/>
              <a:buChar char="§"/>
            </a:pPr>
            <a:r>
              <a:rPr lang="en-GB" sz="1400" dirty="0" smtClean="0">
                <a:solidFill>
                  <a:schemeClr val="tx2"/>
                </a:solidFill>
              </a:rPr>
              <a:t>Beam instrumentation: 1 diagnostics box (FC, attenuators and collimators)</a:t>
            </a:r>
          </a:p>
        </p:txBody>
      </p:sp>
      <p:graphicFrame>
        <p:nvGraphicFramePr>
          <p:cNvPr id="45" name="Table 44"/>
          <p:cNvGraphicFramePr>
            <a:graphicFrameLocks noGrp="1"/>
          </p:cNvGraphicFramePr>
          <p:nvPr>
            <p:extLst>
              <p:ext uri="{D42A27DB-BD31-4B8C-83A1-F6EECF244321}">
                <p14:modId xmlns:p14="http://schemas.microsoft.com/office/powerpoint/2010/main" val="1801555330"/>
              </p:ext>
            </p:extLst>
          </p:nvPr>
        </p:nvGraphicFramePr>
        <p:xfrm>
          <a:off x="125988" y="2331750"/>
          <a:ext cx="3079606" cy="1947600"/>
        </p:xfrm>
        <a:graphic>
          <a:graphicData uri="http://schemas.openxmlformats.org/drawingml/2006/table">
            <a:tbl>
              <a:tblPr>
                <a:tableStyleId>{5C22544A-7EE6-4342-B048-85BDC9FD1C3A}</a:tableStyleId>
              </a:tblPr>
              <a:tblGrid>
                <a:gridCol w="641206">
                  <a:extLst>
                    <a:ext uri="{9D8B030D-6E8A-4147-A177-3AD203B41FA5}">
                      <a16:colId xmlns="" xmlns:a16="http://schemas.microsoft.com/office/drawing/2014/main" val="20000"/>
                    </a:ext>
                  </a:extLst>
                </a:gridCol>
                <a:gridCol w="533400">
                  <a:extLst>
                    <a:ext uri="{9D8B030D-6E8A-4147-A177-3AD203B41FA5}">
                      <a16:colId xmlns="" xmlns:a16="http://schemas.microsoft.com/office/drawing/2014/main" val="20001"/>
                    </a:ext>
                  </a:extLst>
                </a:gridCol>
                <a:gridCol w="457200">
                  <a:extLst>
                    <a:ext uri="{9D8B030D-6E8A-4147-A177-3AD203B41FA5}">
                      <a16:colId xmlns="" xmlns:a16="http://schemas.microsoft.com/office/drawing/2014/main" val="20002"/>
                    </a:ext>
                  </a:extLst>
                </a:gridCol>
                <a:gridCol w="685800">
                  <a:extLst>
                    <a:ext uri="{9D8B030D-6E8A-4147-A177-3AD203B41FA5}">
                      <a16:colId xmlns="" xmlns:a16="http://schemas.microsoft.com/office/drawing/2014/main" val="20003"/>
                    </a:ext>
                  </a:extLst>
                </a:gridCol>
                <a:gridCol w="762000">
                  <a:extLst>
                    <a:ext uri="{9D8B030D-6E8A-4147-A177-3AD203B41FA5}">
                      <a16:colId xmlns="" xmlns:a16="http://schemas.microsoft.com/office/drawing/2014/main" val="2909343369"/>
                    </a:ext>
                  </a:extLst>
                </a:gridCol>
              </a:tblGrid>
              <a:tr h="344396">
                <a:tc>
                  <a:txBody>
                    <a:bodyPr/>
                    <a:lstStyle/>
                    <a:p>
                      <a:pPr algn="ctr">
                        <a:spcBef>
                          <a:spcPts val="300"/>
                        </a:spcBef>
                        <a:spcAft>
                          <a:spcPts val="0"/>
                        </a:spcAft>
                      </a:pPr>
                      <a:r>
                        <a:rPr lang="en-GB" sz="1000" b="0" kern="800" dirty="0">
                          <a:effectLst/>
                          <a:latin typeface="+mn-lt"/>
                        </a:rPr>
                        <a:t>RF structure</a:t>
                      </a:r>
                      <a:endParaRPr lang="en-GB" sz="10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b="0" kern="800" dirty="0" err="1">
                          <a:effectLst/>
                          <a:latin typeface="+mn-lt"/>
                        </a:rPr>
                        <a:t>E</a:t>
                      </a:r>
                      <a:r>
                        <a:rPr lang="en-GB" sz="1000" b="0" kern="800" baseline="-25000" dirty="0" err="1">
                          <a:effectLst/>
                          <a:latin typeface="+mn-lt"/>
                        </a:rPr>
                        <a:t>f</a:t>
                      </a:r>
                      <a:r>
                        <a:rPr lang="en-GB" sz="1000" b="0" kern="800" dirty="0">
                          <a:effectLst/>
                          <a:latin typeface="+mn-lt"/>
                        </a:rPr>
                        <a:t> [MeV/u]</a:t>
                      </a:r>
                      <a:endParaRPr lang="en-GB" sz="10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b="0" kern="800" dirty="0">
                          <a:effectLst/>
                          <a:latin typeface="+mn-lt"/>
                        </a:rPr>
                        <a:t>β</a:t>
                      </a:r>
                      <a:r>
                        <a:rPr lang="en-GB" sz="1000" b="0" kern="800" baseline="-25000" dirty="0">
                          <a:effectLst/>
                          <a:latin typeface="+mn-lt"/>
                        </a:rPr>
                        <a:t>f </a:t>
                      </a:r>
                      <a:r>
                        <a:rPr lang="en-GB" sz="1000" b="0" kern="800" dirty="0">
                          <a:effectLst/>
                          <a:latin typeface="+mn-lt"/>
                        </a:rPr>
                        <a:t>[%]</a:t>
                      </a:r>
                      <a:endParaRPr lang="en-GB" sz="1000" b="0" dirty="0">
                        <a:effectLst/>
                        <a:latin typeface="+mn-lt"/>
                        <a:ea typeface="Times New Roman" panose="02020603050405020304" pitchFamily="18" charset="0"/>
                      </a:endParaRPr>
                    </a:p>
                  </a:txBody>
                  <a:tcPr marL="68580" marR="6858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b="0" kern="800" dirty="0">
                          <a:effectLst/>
                          <a:latin typeface="+mn-lt"/>
                        </a:rPr>
                        <a:t>P [kW] for A/q=4.0</a:t>
                      </a:r>
                      <a:endParaRPr lang="en-GB" sz="10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b="0" dirty="0" smtClean="0">
                          <a:effectLst/>
                          <a:latin typeface="+mn-lt"/>
                          <a:ea typeface="Times New Roman" panose="02020603050405020304" pitchFamily="18" charset="0"/>
                        </a:rPr>
                        <a:t>A/q</a:t>
                      </a:r>
                      <a:r>
                        <a:rPr lang="en-GB" sz="1000" b="0" baseline="0" dirty="0" smtClean="0">
                          <a:effectLst/>
                          <a:latin typeface="+mn-lt"/>
                          <a:ea typeface="Times New Roman" panose="02020603050405020304" pitchFamily="18" charset="0"/>
                        </a:rPr>
                        <a:t> acceptance</a:t>
                      </a:r>
                      <a:endParaRPr lang="en-GB" sz="1000" b="0" dirty="0">
                        <a:effectLst/>
                        <a:latin typeface="+mn-lt"/>
                        <a:ea typeface="Times New Roman" panose="02020603050405020304" pitchFamily="18" charset="0"/>
                      </a:endParaRPr>
                    </a:p>
                  </a:txBody>
                  <a:tcPr marL="36195" marR="36195"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205102">
                <a:tc>
                  <a:txBody>
                    <a:bodyPr/>
                    <a:lstStyle/>
                    <a:p>
                      <a:pPr algn="ctr">
                        <a:spcBef>
                          <a:spcPts val="300"/>
                        </a:spcBef>
                        <a:spcAft>
                          <a:spcPts val="0"/>
                        </a:spcAft>
                      </a:pPr>
                      <a:r>
                        <a:rPr lang="en-GB" sz="1000" kern="800" dirty="0">
                          <a:effectLst/>
                          <a:latin typeface="+mn-lt"/>
                        </a:rPr>
                        <a:t>RFQ</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a:effectLst/>
                          <a:latin typeface="+mn-lt"/>
                        </a:rPr>
                        <a:t>0.3</a:t>
                      </a:r>
                      <a:endParaRPr lang="en-GB" sz="10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2.5</a:t>
                      </a:r>
                      <a:endParaRPr lang="en-GB" sz="10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a:effectLst/>
                          <a:latin typeface="+mn-lt"/>
                        </a:rPr>
                        <a:t>29</a:t>
                      </a:r>
                      <a:endParaRPr lang="en-GB" sz="10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dirty="0" smtClean="0">
                          <a:effectLst/>
                          <a:latin typeface="+mn-lt"/>
                          <a:ea typeface="Times New Roman" panose="02020603050405020304" pitchFamily="18" charset="0"/>
                        </a:rPr>
                        <a:t>&lt; 5.5</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205102">
                <a:tc>
                  <a:txBody>
                    <a:bodyPr/>
                    <a:lstStyle/>
                    <a:p>
                      <a:pPr algn="ctr">
                        <a:spcBef>
                          <a:spcPts val="300"/>
                        </a:spcBef>
                        <a:spcAft>
                          <a:spcPts val="0"/>
                        </a:spcAft>
                      </a:pPr>
                      <a:r>
                        <a:rPr lang="en-GB" sz="1000" kern="800" dirty="0" err="1">
                          <a:effectLst/>
                          <a:latin typeface="+mn-lt"/>
                        </a:rPr>
                        <a:t>Buncher</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0.3</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2.5</a:t>
                      </a:r>
                      <a:endParaRPr lang="en-GB" sz="10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a:effectLst/>
                          <a:latin typeface="+mn-lt"/>
                        </a:rPr>
                        <a:t>1.3</a:t>
                      </a:r>
                      <a:endParaRPr lang="en-GB" sz="10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dirty="0" smtClean="0">
                          <a:effectLst/>
                          <a:latin typeface="+mn-lt"/>
                          <a:ea typeface="Times New Roman" panose="02020603050405020304" pitchFamily="18" charset="0"/>
                        </a:rPr>
                        <a:t>&gt; 2.5</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205102">
                <a:tc>
                  <a:txBody>
                    <a:bodyPr/>
                    <a:lstStyle/>
                    <a:p>
                      <a:pPr algn="ctr">
                        <a:spcBef>
                          <a:spcPts val="300"/>
                        </a:spcBef>
                        <a:spcAft>
                          <a:spcPts val="0"/>
                        </a:spcAft>
                      </a:pPr>
                      <a:r>
                        <a:rPr lang="en-GB" sz="1000" kern="800" dirty="0">
                          <a:effectLst/>
                          <a:latin typeface="+mn-lt"/>
                        </a:rPr>
                        <a:t>IHS</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1.2</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a:effectLst/>
                          <a:latin typeface="+mn-lt"/>
                        </a:rPr>
                        <a:t>5.1</a:t>
                      </a:r>
                      <a:endParaRPr lang="en-GB" sz="100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40</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dirty="0" smtClean="0">
                          <a:effectLst/>
                          <a:latin typeface="+mn-lt"/>
                          <a:ea typeface="Times New Roman" panose="02020603050405020304" pitchFamily="18" charset="0"/>
                        </a:rPr>
                        <a:t>&lt; 4.5</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205102">
                <a:tc>
                  <a:txBody>
                    <a:bodyPr/>
                    <a:lstStyle/>
                    <a:p>
                      <a:pPr algn="ctr">
                        <a:spcBef>
                          <a:spcPts val="300"/>
                        </a:spcBef>
                        <a:spcAft>
                          <a:spcPts val="0"/>
                        </a:spcAft>
                      </a:pPr>
                      <a:r>
                        <a:rPr lang="en-GB" sz="1000" kern="800">
                          <a:effectLst/>
                          <a:latin typeface="+mn-lt"/>
                        </a:rPr>
                        <a:t>7gap1</a:t>
                      </a:r>
                      <a:endParaRPr lang="en-GB" sz="10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1.55</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a:effectLst/>
                          <a:latin typeface="+mn-lt"/>
                        </a:rPr>
                        <a:t>5.7</a:t>
                      </a:r>
                      <a:endParaRPr lang="en-GB" sz="100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a:effectLst/>
                          <a:latin typeface="+mn-lt"/>
                        </a:rPr>
                        <a:t>60</a:t>
                      </a:r>
                      <a:endParaRPr lang="en-GB" sz="10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dirty="0" smtClean="0">
                          <a:effectLst/>
                          <a:latin typeface="+mn-lt"/>
                          <a:ea typeface="Times New Roman" panose="02020603050405020304" pitchFamily="18" charset="0"/>
                        </a:rPr>
                        <a:t>&gt; 2.5</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r h="205102">
                <a:tc>
                  <a:txBody>
                    <a:bodyPr/>
                    <a:lstStyle/>
                    <a:p>
                      <a:pPr algn="ctr">
                        <a:spcBef>
                          <a:spcPts val="300"/>
                        </a:spcBef>
                        <a:spcAft>
                          <a:spcPts val="0"/>
                        </a:spcAft>
                      </a:pPr>
                      <a:r>
                        <a:rPr lang="en-GB" sz="1000" kern="800">
                          <a:effectLst/>
                          <a:latin typeface="+mn-lt"/>
                        </a:rPr>
                        <a:t>7gap2</a:t>
                      </a:r>
                      <a:endParaRPr lang="en-GB" sz="10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1.88</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6.3</a:t>
                      </a:r>
                      <a:endParaRPr lang="en-GB" sz="10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60</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lang="en-GB" sz="1000" dirty="0" smtClean="0">
                          <a:effectLst/>
                          <a:latin typeface="+mn-lt"/>
                          <a:ea typeface="Times New Roman" panose="02020603050405020304" pitchFamily="18" charset="0"/>
                        </a:rPr>
                        <a:t>&gt; 2.5</a:t>
                      </a: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5"/>
                  </a:ext>
                </a:extLst>
              </a:tr>
              <a:tr h="205102">
                <a:tc>
                  <a:txBody>
                    <a:bodyPr/>
                    <a:lstStyle/>
                    <a:p>
                      <a:pPr algn="ctr">
                        <a:spcBef>
                          <a:spcPts val="300"/>
                        </a:spcBef>
                        <a:spcAft>
                          <a:spcPts val="0"/>
                        </a:spcAft>
                      </a:pPr>
                      <a:r>
                        <a:rPr lang="en-GB" sz="1000" kern="800">
                          <a:effectLst/>
                          <a:latin typeface="+mn-lt"/>
                        </a:rPr>
                        <a:t>7gap3</a:t>
                      </a:r>
                      <a:endParaRPr lang="en-GB" sz="10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a:effectLst/>
                          <a:latin typeface="+mn-lt"/>
                        </a:rPr>
                        <a:t>2.2</a:t>
                      </a:r>
                      <a:endParaRPr lang="en-GB" sz="100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6.8</a:t>
                      </a:r>
                      <a:endParaRPr lang="en-GB" sz="10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60</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lang="en-GB" sz="1000" dirty="0" smtClean="0">
                          <a:effectLst/>
                          <a:latin typeface="+mn-lt"/>
                          <a:ea typeface="Times New Roman" panose="02020603050405020304" pitchFamily="18" charset="0"/>
                        </a:rPr>
                        <a:t>&gt; 2.5</a:t>
                      </a: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6"/>
                  </a:ext>
                </a:extLst>
              </a:tr>
              <a:tr h="205102">
                <a:tc>
                  <a:txBody>
                    <a:bodyPr/>
                    <a:lstStyle/>
                    <a:p>
                      <a:pPr algn="ctr">
                        <a:spcBef>
                          <a:spcPts val="300"/>
                        </a:spcBef>
                        <a:spcAft>
                          <a:spcPts val="0"/>
                        </a:spcAft>
                      </a:pPr>
                      <a:r>
                        <a:rPr lang="en-GB" sz="1000" kern="800" dirty="0">
                          <a:effectLst/>
                          <a:latin typeface="+mn-lt"/>
                        </a:rPr>
                        <a:t>9gap</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2.85 </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7.8</a:t>
                      </a:r>
                      <a:endParaRPr lang="en-GB" sz="1000" dirty="0">
                        <a:effectLst/>
                        <a:latin typeface="+mn-lt"/>
                        <a:ea typeface="Times New Roman" panose="02020603050405020304" pitchFamily="18" charset="0"/>
                      </a:endParaRPr>
                    </a:p>
                  </a:txBody>
                  <a:tcPr marL="68580" marR="68580"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spcBef>
                          <a:spcPts val="300"/>
                        </a:spcBef>
                        <a:spcAft>
                          <a:spcPts val="0"/>
                        </a:spcAft>
                      </a:pPr>
                      <a:r>
                        <a:rPr lang="en-GB" sz="1000" kern="800" dirty="0">
                          <a:effectLst/>
                          <a:latin typeface="+mn-lt"/>
                        </a:rPr>
                        <a:t>71</a:t>
                      </a:r>
                      <a:endParaRPr lang="en-GB" sz="1000" dirty="0">
                        <a:effectLst/>
                        <a:latin typeface="+mn-lt"/>
                        <a:ea typeface="Times New Roman" panose="02020603050405020304" pitchFamily="18" charset="0"/>
                      </a:endParaRP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914400" rtl="0" eaLnBrk="1" fontAlgn="auto" latinLnBrk="0" hangingPunct="1">
                        <a:lnSpc>
                          <a:spcPct val="100000"/>
                        </a:lnSpc>
                        <a:spcBef>
                          <a:spcPts val="300"/>
                        </a:spcBef>
                        <a:spcAft>
                          <a:spcPts val="0"/>
                        </a:spcAft>
                        <a:buClrTx/>
                        <a:buSzTx/>
                        <a:buFontTx/>
                        <a:buNone/>
                        <a:tabLst/>
                        <a:defRPr/>
                      </a:pPr>
                      <a:r>
                        <a:rPr lang="en-GB" sz="1000" dirty="0" smtClean="0">
                          <a:effectLst/>
                          <a:latin typeface="+mn-lt"/>
                          <a:ea typeface="Times New Roman" panose="02020603050405020304" pitchFamily="18" charset="0"/>
                        </a:rPr>
                        <a:t>&gt; 2.5</a:t>
                      </a:r>
                    </a:p>
                  </a:txBody>
                  <a:tcPr marL="36195" marR="36195" marT="36000" marB="3600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7"/>
                  </a:ext>
                </a:extLst>
              </a:tr>
            </a:tbl>
          </a:graphicData>
        </a:graphic>
      </p:graphicFrame>
    </p:spTree>
    <p:extLst>
      <p:ext uri="{BB962C8B-B14F-4D97-AF65-F5344CB8AC3E}">
        <p14:creationId xmlns:p14="http://schemas.microsoft.com/office/powerpoint/2010/main" val="111696322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rotWithShape="1">
          <a:blip r:embed="rId2">
            <a:extLst>
              <a:ext uri="{28A0092B-C50C-407E-A947-70E740481C1C}">
                <a14:useLocalDpi xmlns:a14="http://schemas.microsoft.com/office/drawing/2010/main" val="0"/>
              </a:ext>
            </a:extLst>
          </a:blip>
          <a:srcRect t="2818" b="2424"/>
          <a:stretch/>
        </p:blipFill>
        <p:spPr>
          <a:xfrm>
            <a:off x="0" y="2371725"/>
            <a:ext cx="9144000" cy="4476750"/>
          </a:xfrm>
          <a:prstGeom prst="rect">
            <a:avLst/>
          </a:prstGeom>
        </p:spPr>
      </p:pic>
      <p:sp>
        <p:nvSpPr>
          <p:cNvPr id="23" name="TextBox 22"/>
          <p:cNvSpPr txBox="1"/>
          <p:nvPr/>
        </p:nvSpPr>
        <p:spPr>
          <a:xfrm>
            <a:off x="125988" y="166392"/>
            <a:ext cx="7570212" cy="507831"/>
          </a:xfrm>
          <a:prstGeom prst="rect">
            <a:avLst/>
          </a:prstGeom>
          <a:noFill/>
        </p:spPr>
        <p:txBody>
          <a:bodyPr wrap="square" rtlCol="0">
            <a:spAutoFit/>
          </a:bodyPr>
          <a:lstStyle/>
          <a:p>
            <a:r>
              <a:rPr lang="en-GB" sz="2700" u="sng" dirty="0" smtClean="0"/>
              <a:t>Introduction:</a:t>
            </a:r>
            <a:endParaRPr lang="en-GB" sz="2700" u="sng" dirty="0"/>
          </a:p>
        </p:txBody>
      </p:sp>
      <p:pic>
        <p:nvPicPr>
          <p:cNvPr id="16" name="Picture 15"/>
          <p:cNvPicPr>
            <a:picLocks noChangeAspect="1"/>
          </p:cNvPicPr>
          <p:nvPr/>
        </p:nvPicPr>
        <p:blipFill>
          <a:blip r:embed="rId3"/>
          <a:stretch>
            <a:fillRect/>
          </a:stretch>
        </p:blipFill>
        <p:spPr>
          <a:xfrm>
            <a:off x="8260984" y="15810"/>
            <a:ext cx="880432" cy="878306"/>
          </a:xfrm>
          <a:prstGeom prst="rect">
            <a:avLst/>
          </a:prstGeom>
        </p:spPr>
      </p:pic>
      <p:cxnSp>
        <p:nvCxnSpPr>
          <p:cNvPr id="25" name="Straight Arrow Connector 24"/>
          <p:cNvCxnSpPr/>
          <p:nvPr/>
        </p:nvCxnSpPr>
        <p:spPr>
          <a:xfrm flipH="1" flipV="1">
            <a:off x="5902337" y="4303505"/>
            <a:ext cx="1164115" cy="222104"/>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pic>
        <p:nvPicPr>
          <p:cNvPr id="28" name="Picture 27"/>
          <p:cNvPicPr>
            <a:picLocks noChangeAspect="1"/>
          </p:cNvPicPr>
          <p:nvPr/>
        </p:nvPicPr>
        <p:blipFill rotWithShape="1">
          <a:blip r:embed="rId4"/>
          <a:srcRect b="15705"/>
          <a:stretch/>
        </p:blipFill>
        <p:spPr>
          <a:xfrm>
            <a:off x="7088222" y="4043127"/>
            <a:ext cx="1917297" cy="2539200"/>
          </a:xfrm>
          <a:prstGeom prst="rect">
            <a:avLst/>
          </a:prstGeom>
          <a:ln w="9525">
            <a:solidFill>
              <a:srgbClr val="FF0000"/>
            </a:solidFill>
          </a:ln>
        </p:spPr>
      </p:pic>
      <p:cxnSp>
        <p:nvCxnSpPr>
          <p:cNvPr id="36" name="Straight Arrow Connector 35"/>
          <p:cNvCxnSpPr/>
          <p:nvPr/>
        </p:nvCxnSpPr>
        <p:spPr>
          <a:xfrm>
            <a:off x="2423837" y="3657031"/>
            <a:ext cx="1332368" cy="388013"/>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092768" y="4452688"/>
            <a:ext cx="413163"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smtClean="0"/>
              <a:t>2018</a:t>
            </a:r>
            <a:endParaRPr lang="en-GB" sz="1100" dirty="0"/>
          </a:p>
        </p:txBody>
      </p:sp>
      <p:sp>
        <p:nvSpPr>
          <p:cNvPr id="20" name="TextBox 19"/>
          <p:cNvSpPr txBox="1"/>
          <p:nvPr/>
        </p:nvSpPr>
        <p:spPr>
          <a:xfrm>
            <a:off x="4562612" y="4306940"/>
            <a:ext cx="413163"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smtClean="0"/>
              <a:t>2017</a:t>
            </a:r>
            <a:endParaRPr lang="en-GB" sz="1100" dirty="0"/>
          </a:p>
        </p:txBody>
      </p:sp>
      <p:sp>
        <p:nvSpPr>
          <p:cNvPr id="21" name="TextBox 20"/>
          <p:cNvSpPr txBox="1"/>
          <p:nvPr/>
        </p:nvSpPr>
        <p:spPr>
          <a:xfrm>
            <a:off x="5016917" y="4182515"/>
            <a:ext cx="413163"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smtClean="0"/>
              <a:t>2016</a:t>
            </a:r>
            <a:endParaRPr lang="en-GB" sz="1100" dirty="0"/>
          </a:p>
        </p:txBody>
      </p:sp>
      <p:sp>
        <p:nvSpPr>
          <p:cNvPr id="29" name="TextBox 28"/>
          <p:cNvSpPr txBox="1"/>
          <p:nvPr/>
        </p:nvSpPr>
        <p:spPr>
          <a:xfrm>
            <a:off x="5459627" y="4082085"/>
            <a:ext cx="413163"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smtClean="0"/>
              <a:t>2015</a:t>
            </a:r>
            <a:endParaRPr lang="en-GB" sz="1100" dirty="0"/>
          </a:p>
        </p:txBody>
      </p:sp>
      <p:sp>
        <p:nvSpPr>
          <p:cNvPr id="30" name="TextBox 29"/>
          <p:cNvSpPr txBox="1"/>
          <p:nvPr/>
        </p:nvSpPr>
        <p:spPr>
          <a:xfrm>
            <a:off x="8153400" y="2129745"/>
            <a:ext cx="731849"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smtClean="0"/>
              <a:t>REX-EBIS</a:t>
            </a:r>
            <a:endParaRPr lang="en-GB" sz="1100" dirty="0"/>
          </a:p>
        </p:txBody>
      </p:sp>
      <p:sp>
        <p:nvSpPr>
          <p:cNvPr id="31" name="TextBox 30"/>
          <p:cNvSpPr txBox="1"/>
          <p:nvPr/>
        </p:nvSpPr>
        <p:spPr>
          <a:xfrm>
            <a:off x="8314779" y="3391138"/>
            <a:ext cx="806140"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smtClean="0"/>
              <a:t>REX-TRAP</a:t>
            </a:r>
            <a:endParaRPr lang="en-GB" sz="1100" dirty="0"/>
          </a:p>
        </p:txBody>
      </p:sp>
      <p:sp>
        <p:nvSpPr>
          <p:cNvPr id="33" name="TextBox 32"/>
          <p:cNvSpPr txBox="1"/>
          <p:nvPr/>
        </p:nvSpPr>
        <p:spPr>
          <a:xfrm rot="20807440">
            <a:off x="6210847" y="2717115"/>
            <a:ext cx="806140"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smtClean="0"/>
              <a:t>REX </a:t>
            </a:r>
            <a:r>
              <a:rPr lang="en-US" sz="1100" dirty="0" err="1" smtClean="0"/>
              <a:t>linac</a:t>
            </a:r>
            <a:endParaRPr lang="en-GB" sz="1100" dirty="0"/>
          </a:p>
        </p:txBody>
      </p:sp>
      <p:cxnSp>
        <p:nvCxnSpPr>
          <p:cNvPr id="34" name="Straight Arrow Connector 33"/>
          <p:cNvCxnSpPr/>
          <p:nvPr/>
        </p:nvCxnSpPr>
        <p:spPr>
          <a:xfrm flipH="1">
            <a:off x="5733744" y="2825203"/>
            <a:ext cx="1810056" cy="451397"/>
          </a:xfrm>
          <a:prstGeom prst="straightConnector1">
            <a:avLst/>
          </a:prstGeom>
          <a:ln w="19050">
            <a:solidFill>
              <a:srgbClr val="FF0000"/>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7543800" y="3401725"/>
            <a:ext cx="717184"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smtClean="0"/>
              <a:t>REX separator</a:t>
            </a:r>
            <a:endParaRPr lang="en-GB" sz="1100" dirty="0"/>
          </a:p>
        </p:txBody>
      </p:sp>
      <p:sp>
        <p:nvSpPr>
          <p:cNvPr id="39" name="TextBox 38"/>
          <p:cNvSpPr txBox="1"/>
          <p:nvPr/>
        </p:nvSpPr>
        <p:spPr>
          <a:xfrm rot="20807440">
            <a:off x="4104492" y="3203326"/>
            <a:ext cx="1203597"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smtClean="0"/>
              <a:t>HIE-ISOLDE </a:t>
            </a:r>
            <a:r>
              <a:rPr lang="en-US" sz="1100" dirty="0" err="1" smtClean="0"/>
              <a:t>linac</a:t>
            </a:r>
            <a:endParaRPr lang="en-GB" sz="1100" dirty="0"/>
          </a:p>
        </p:txBody>
      </p:sp>
      <p:cxnSp>
        <p:nvCxnSpPr>
          <p:cNvPr id="40" name="Straight Arrow Connector 39"/>
          <p:cNvCxnSpPr/>
          <p:nvPr/>
        </p:nvCxnSpPr>
        <p:spPr>
          <a:xfrm flipH="1">
            <a:off x="3810000" y="3304089"/>
            <a:ext cx="1850666" cy="481884"/>
          </a:xfrm>
          <a:prstGeom prst="straightConnector1">
            <a:avLst/>
          </a:prstGeom>
          <a:ln w="19050">
            <a:solidFill>
              <a:srgbClr val="FF0000"/>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sp>
        <p:nvSpPr>
          <p:cNvPr id="42"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
        <p:nvSpPr>
          <p:cNvPr id="44" name="TextBox 43"/>
          <p:cNvSpPr txBox="1"/>
          <p:nvPr/>
        </p:nvSpPr>
        <p:spPr>
          <a:xfrm>
            <a:off x="91779" y="665428"/>
            <a:ext cx="8960441" cy="1831271"/>
          </a:xfrm>
          <a:prstGeom prst="rect">
            <a:avLst/>
          </a:prstGeom>
          <a:solidFill>
            <a:schemeClr val="bg1"/>
          </a:solidFill>
          <a:ln>
            <a:noFill/>
          </a:ln>
        </p:spPr>
        <p:txBody>
          <a:bodyPr wrap="square" rtlCol="0">
            <a:spAutoFit/>
          </a:bodyPr>
          <a:lstStyle/>
          <a:p>
            <a:pPr>
              <a:spcBef>
                <a:spcPts val="300"/>
              </a:spcBef>
            </a:pPr>
            <a:r>
              <a:rPr lang="en-GB" sz="1400" dirty="0" smtClean="0"/>
              <a:t>The HIE-ISOLDE superconducting linac:</a:t>
            </a:r>
          </a:p>
          <a:p>
            <a:pPr marL="342900" indent="-342900">
              <a:spcBef>
                <a:spcPts val="300"/>
              </a:spcBef>
              <a:buFont typeface="Wingdings" panose="05000000000000000000" pitchFamily="2" charset="2"/>
              <a:buChar char="§"/>
            </a:pPr>
            <a:r>
              <a:rPr lang="en-GB" sz="1400" dirty="0"/>
              <a:t>Cavities: Quarter Wave </a:t>
            </a:r>
            <a:r>
              <a:rPr lang="en-GB" sz="1400" dirty="0" smtClean="0"/>
              <a:t>Resonators (QWR) made </a:t>
            </a:r>
            <a:r>
              <a:rPr lang="en-GB" sz="1400" dirty="0"/>
              <a:t>of a copper substrate with niobium </a:t>
            </a:r>
            <a:r>
              <a:rPr lang="en-GB" sz="1400" dirty="0" smtClean="0"/>
              <a:t>sputtered</a:t>
            </a:r>
          </a:p>
          <a:p>
            <a:pPr marL="342900" indent="-342900">
              <a:spcBef>
                <a:spcPts val="300"/>
              </a:spcBef>
              <a:buFont typeface="Wingdings" panose="05000000000000000000" pitchFamily="2" charset="2"/>
              <a:buChar char="§"/>
            </a:pPr>
            <a:r>
              <a:rPr lang="en-GB" sz="1400" dirty="0" err="1" smtClean="0"/>
              <a:t>Cryomodule</a:t>
            </a:r>
            <a:r>
              <a:rPr lang="en-GB" sz="1400" dirty="0"/>
              <a:t>: five QWR </a:t>
            </a:r>
            <a:r>
              <a:rPr lang="en-GB" sz="1400" dirty="0" smtClean="0"/>
              <a:t>and </a:t>
            </a:r>
            <a:r>
              <a:rPr lang="en-GB" sz="1400" dirty="0"/>
              <a:t>one SC solenoid, common insulation and beam vacuum, top plate </a:t>
            </a:r>
            <a:r>
              <a:rPr lang="en-GB" sz="1400" dirty="0" smtClean="0"/>
              <a:t>mounted</a:t>
            </a:r>
          </a:p>
          <a:p>
            <a:pPr marL="342900" indent="-342900">
              <a:spcBef>
                <a:spcPts val="300"/>
              </a:spcBef>
              <a:buFont typeface="Wingdings" panose="05000000000000000000" pitchFamily="2" charset="2"/>
              <a:buChar char="§"/>
            </a:pPr>
            <a:r>
              <a:rPr lang="en-GB" sz="1400" dirty="0" smtClean="0"/>
              <a:t>Nominal energy</a:t>
            </a:r>
            <a:r>
              <a:rPr lang="en-GB" sz="1400" dirty="0"/>
              <a:t>: </a:t>
            </a:r>
            <a:r>
              <a:rPr lang="en-GB" sz="1400" dirty="0" smtClean="0"/>
              <a:t>9.2 </a:t>
            </a:r>
            <a:r>
              <a:rPr lang="en-GB" sz="1400" dirty="0"/>
              <a:t>MeV/u for A/q = 4.5, </a:t>
            </a:r>
            <a:r>
              <a:rPr lang="en-GB" sz="1400" dirty="0" smtClean="0"/>
              <a:t>14.2 </a:t>
            </a:r>
            <a:r>
              <a:rPr lang="en-GB" sz="1400" dirty="0"/>
              <a:t>MeV/u for A/q = </a:t>
            </a:r>
            <a:r>
              <a:rPr lang="en-GB" sz="1400" dirty="0" smtClean="0"/>
              <a:t>2.5 </a:t>
            </a:r>
            <a:endParaRPr lang="en-GB" sz="1400" dirty="0"/>
          </a:p>
          <a:p>
            <a:pPr marL="342900" indent="-342900">
              <a:spcBef>
                <a:spcPts val="300"/>
              </a:spcBef>
              <a:buFont typeface="Wingdings" panose="05000000000000000000" pitchFamily="2" charset="2"/>
              <a:buChar char="§"/>
            </a:pPr>
            <a:r>
              <a:rPr lang="en-GB" sz="1400" dirty="0"/>
              <a:t>Diagnostics: Scanning slits, collimators and </a:t>
            </a:r>
            <a:r>
              <a:rPr lang="en-GB" sz="1400" dirty="0" smtClean="0"/>
              <a:t>FCs</a:t>
            </a:r>
          </a:p>
          <a:p>
            <a:pPr marL="342900" indent="-342900">
              <a:spcBef>
                <a:spcPts val="300"/>
              </a:spcBef>
              <a:buFont typeface="Wingdings" panose="05000000000000000000" pitchFamily="2" charset="2"/>
              <a:buChar char="§"/>
            </a:pPr>
            <a:r>
              <a:rPr lang="en-GB" sz="1400" dirty="0" smtClean="0"/>
              <a:t>Focusing</a:t>
            </a:r>
            <a:r>
              <a:rPr lang="en-GB" sz="1400" dirty="0"/>
              <a:t>: </a:t>
            </a:r>
            <a:r>
              <a:rPr lang="en-GB" sz="1400" dirty="0" smtClean="0"/>
              <a:t>SC solenoids, quadrupoles		Steering</a:t>
            </a:r>
            <a:r>
              <a:rPr lang="en-GB" sz="1400" dirty="0"/>
              <a:t>: </a:t>
            </a:r>
            <a:r>
              <a:rPr lang="en-GB" sz="1400" dirty="0" smtClean="0"/>
              <a:t>Vertical/horizontal very </a:t>
            </a:r>
            <a:r>
              <a:rPr lang="en-GB" sz="1400" dirty="0"/>
              <a:t>few meters </a:t>
            </a:r>
            <a:endParaRPr lang="en-GB" sz="1400" dirty="0" smtClean="0"/>
          </a:p>
          <a:p>
            <a:pPr marL="342900" indent="-342900">
              <a:spcBef>
                <a:spcPts val="300"/>
              </a:spcBef>
              <a:buFont typeface="Wingdings" panose="05000000000000000000" pitchFamily="2" charset="2"/>
              <a:buChar char="§"/>
            </a:pPr>
            <a:r>
              <a:rPr lang="en-GB" sz="1400" dirty="0" smtClean="0"/>
              <a:t>Project staged (one </a:t>
            </a:r>
            <a:r>
              <a:rPr lang="en-GB" sz="1400" dirty="0" err="1" smtClean="0"/>
              <a:t>cryomodule</a:t>
            </a:r>
            <a:r>
              <a:rPr lang="en-GB" sz="1400" dirty="0" smtClean="0"/>
              <a:t> / year since 2015). Project completed in 2018</a:t>
            </a:r>
            <a:endParaRPr lang="en-GB" sz="1400" dirty="0"/>
          </a:p>
        </p:txBody>
      </p:sp>
      <p:pic>
        <p:nvPicPr>
          <p:cNvPr id="45" name="Picture 4"/>
          <p:cNvPicPr>
            <a:picLocks noChangeAspect="1" noChangeArrowheads="1"/>
          </p:cNvPicPr>
          <p:nvPr/>
        </p:nvPicPr>
        <p:blipFill>
          <a:blip r:embed="rId5" cstate="print"/>
          <a:srcRect/>
          <a:stretch>
            <a:fillRect/>
          </a:stretch>
        </p:blipFill>
        <p:spPr bwMode="auto">
          <a:xfrm>
            <a:off x="218014" y="2462550"/>
            <a:ext cx="2232151" cy="1997321"/>
          </a:xfrm>
          <a:prstGeom prst="rect">
            <a:avLst/>
          </a:prstGeom>
          <a:noFill/>
          <a:ln w="15875">
            <a:solidFill>
              <a:srgbClr val="FF0000"/>
            </a:solidFill>
            <a:miter lim="800000"/>
            <a:headEnd/>
            <a:tailEnd/>
          </a:ln>
        </p:spPr>
      </p:pic>
      <p:graphicFrame>
        <p:nvGraphicFramePr>
          <p:cNvPr id="46" name="Table 45"/>
          <p:cNvGraphicFramePr>
            <a:graphicFrameLocks noGrp="1"/>
          </p:cNvGraphicFramePr>
          <p:nvPr>
            <p:extLst>
              <p:ext uri="{D42A27DB-BD31-4B8C-83A1-F6EECF244321}">
                <p14:modId xmlns:p14="http://schemas.microsoft.com/office/powerpoint/2010/main" val="931915871"/>
              </p:ext>
            </p:extLst>
          </p:nvPr>
        </p:nvGraphicFramePr>
        <p:xfrm>
          <a:off x="4021224" y="4729998"/>
          <a:ext cx="2817711" cy="2101430"/>
        </p:xfrm>
        <a:graphic>
          <a:graphicData uri="http://schemas.openxmlformats.org/drawingml/2006/table">
            <a:tbl>
              <a:tblPr bandRow="1">
                <a:tableStyleId>{5C22544A-7EE6-4342-B048-85BDC9FD1C3A}</a:tableStyleId>
              </a:tblPr>
              <a:tblGrid>
                <a:gridCol w="2174402">
                  <a:extLst>
                    <a:ext uri="{9D8B030D-6E8A-4147-A177-3AD203B41FA5}">
                      <a16:colId xmlns="" xmlns:a16="http://schemas.microsoft.com/office/drawing/2014/main" val="20000"/>
                    </a:ext>
                  </a:extLst>
                </a:gridCol>
                <a:gridCol w="643309">
                  <a:extLst>
                    <a:ext uri="{9D8B030D-6E8A-4147-A177-3AD203B41FA5}">
                      <a16:colId xmlns="" xmlns:a16="http://schemas.microsoft.com/office/drawing/2014/main" val="20001"/>
                    </a:ext>
                  </a:extLst>
                </a:gridCol>
              </a:tblGrid>
              <a:tr h="209063">
                <a:tc>
                  <a:txBody>
                    <a:bodyPr/>
                    <a:lstStyle/>
                    <a:p>
                      <a:r>
                        <a:rPr lang="en-US" sz="1100" dirty="0" smtClean="0"/>
                        <a:t>f [MHz]</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smtClean="0"/>
                        <a:t>101.28</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0"/>
                  </a:ext>
                </a:extLst>
              </a:tr>
              <a:tr h="209063">
                <a:tc>
                  <a:txBody>
                    <a:bodyPr/>
                    <a:lstStyle/>
                    <a:p>
                      <a:r>
                        <a:rPr lang="en-US" sz="1100" dirty="0" smtClean="0"/>
                        <a:t>Geometrical</a:t>
                      </a:r>
                      <a:r>
                        <a:rPr lang="en-US" sz="1100" baseline="0" dirty="0" smtClean="0"/>
                        <a:t> b</a:t>
                      </a:r>
                      <a:r>
                        <a:rPr lang="en-US" sz="1100" dirty="0" smtClean="0"/>
                        <a:t>eta (</a:t>
                      </a:r>
                      <a:r>
                        <a:rPr lang="el-GR" sz="1100" b="0" i="0" kern="1200" dirty="0" smtClean="0">
                          <a:solidFill>
                            <a:schemeClr val="dk1"/>
                          </a:solidFill>
                          <a:latin typeface="+mn-lt"/>
                          <a:ea typeface="+mn-ea"/>
                          <a:cs typeface="+mn-cs"/>
                        </a:rPr>
                        <a:t>β</a:t>
                      </a:r>
                      <a:r>
                        <a:rPr lang="en-US" sz="1100" b="0" i="0" kern="1200" baseline="-25000" dirty="0" smtClean="0">
                          <a:solidFill>
                            <a:schemeClr val="dk1"/>
                          </a:solidFill>
                          <a:latin typeface="+mn-lt"/>
                          <a:ea typeface="+mn-ea"/>
                          <a:cs typeface="+mn-cs"/>
                        </a:rPr>
                        <a:t>g</a:t>
                      </a:r>
                      <a:r>
                        <a:rPr lang="en-US" sz="1100" b="0" i="0" kern="1200" dirty="0" smtClean="0">
                          <a:solidFill>
                            <a:schemeClr val="dk1"/>
                          </a:solidFill>
                          <a:latin typeface="+mn-lt"/>
                          <a:ea typeface="+mn-ea"/>
                          <a:cs typeface="+mn-cs"/>
                        </a:rPr>
                        <a:t>)</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smtClean="0"/>
                        <a:t>10.3</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1"/>
                  </a:ext>
                </a:extLst>
              </a:tr>
              <a:tr h="209063">
                <a:tc>
                  <a:txBody>
                    <a:bodyPr/>
                    <a:lstStyle/>
                    <a:p>
                      <a:r>
                        <a:rPr lang="en-US" sz="1100" dirty="0" err="1" smtClean="0"/>
                        <a:t>E</a:t>
                      </a:r>
                      <a:r>
                        <a:rPr lang="en-US" sz="1100" baseline="-25000" dirty="0" err="1" smtClean="0"/>
                        <a:t>acc</a:t>
                      </a:r>
                      <a:r>
                        <a:rPr lang="en-US" sz="1100" dirty="0" smtClean="0"/>
                        <a:t> [MV/m]</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smtClean="0"/>
                        <a:t>6</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2"/>
                  </a:ext>
                </a:extLst>
              </a:tr>
              <a:tr h="134818">
                <a:tc>
                  <a:txBody>
                    <a:bodyPr/>
                    <a:lstStyle/>
                    <a:p>
                      <a:r>
                        <a:rPr lang="en-US" sz="1100" dirty="0" smtClean="0"/>
                        <a:t>Quality</a:t>
                      </a:r>
                      <a:r>
                        <a:rPr lang="en-US" sz="1100" baseline="0" dirty="0" smtClean="0"/>
                        <a:t> factor (</a:t>
                      </a:r>
                      <a:r>
                        <a:rPr lang="en-US" sz="1100" baseline="0" dirty="0" err="1" smtClean="0"/>
                        <a:t>Q</a:t>
                      </a:r>
                      <a:r>
                        <a:rPr lang="en-US" sz="1100" baseline="-25000" dirty="0" err="1" smtClean="0"/>
                        <a:t>o</a:t>
                      </a:r>
                      <a:r>
                        <a:rPr lang="en-US" sz="1100" baseline="0" dirty="0" smtClean="0"/>
                        <a:t>) at  </a:t>
                      </a:r>
                      <a:r>
                        <a:rPr lang="en-US" sz="1100" baseline="0" dirty="0" err="1" smtClean="0"/>
                        <a:t>E</a:t>
                      </a:r>
                      <a:r>
                        <a:rPr lang="en-US" sz="1100" baseline="-25000" dirty="0" err="1" smtClean="0"/>
                        <a:t>acc</a:t>
                      </a:r>
                      <a:endParaRPr lang="en-US" sz="1100" baseline="-25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smtClean="0"/>
                        <a:t>5∙10</a:t>
                      </a:r>
                      <a:r>
                        <a:rPr lang="en-US" sz="1100" baseline="30000" dirty="0" smtClean="0"/>
                        <a:t>8</a:t>
                      </a:r>
                      <a:endParaRPr lang="en-US" sz="1100" baseline="30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3"/>
                  </a:ext>
                </a:extLst>
              </a:tr>
              <a:tr h="209063">
                <a:tc>
                  <a:txBody>
                    <a:bodyPr/>
                    <a:lstStyle/>
                    <a:p>
                      <a:r>
                        <a:rPr lang="en-US" sz="1100" dirty="0" smtClean="0"/>
                        <a:t>Active length [m]</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smtClean="0"/>
                        <a:t>0.3</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5"/>
                  </a:ext>
                </a:extLst>
              </a:tr>
              <a:tr h="209063">
                <a:tc>
                  <a:txBody>
                    <a:bodyPr/>
                    <a:lstStyle/>
                    <a:p>
                      <a:r>
                        <a:rPr lang="en-US" sz="1100" dirty="0" smtClean="0"/>
                        <a:t>Beam aperture</a:t>
                      </a:r>
                      <a:r>
                        <a:rPr lang="en-US" sz="1100" baseline="0" dirty="0" smtClean="0"/>
                        <a:t> diameter [cm]</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smtClean="0"/>
                        <a:t>2</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6"/>
                  </a:ext>
                </a:extLst>
              </a:tr>
              <a:tr h="287870">
                <a:tc>
                  <a:txBody>
                    <a:bodyPr/>
                    <a:lstStyle/>
                    <a:p>
                      <a:r>
                        <a:rPr lang="en-US" sz="1100" dirty="0" smtClean="0"/>
                        <a:t>Max. Transit Time</a:t>
                      </a:r>
                      <a:r>
                        <a:rPr lang="en-US" sz="1100" baseline="0" dirty="0" smtClean="0"/>
                        <a:t> Factor (TTF)</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smtClean="0"/>
                        <a:t>0.9</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7"/>
                  </a:ext>
                </a:extLst>
              </a:tr>
              <a:tr h="209063">
                <a:tc>
                  <a:txBody>
                    <a:bodyPr/>
                    <a:lstStyle/>
                    <a:p>
                      <a:r>
                        <a:rPr lang="en-US" sz="1100" dirty="0" err="1" smtClean="0"/>
                        <a:t>E</a:t>
                      </a:r>
                      <a:r>
                        <a:rPr lang="en-US" sz="1100" baseline="-25000" dirty="0" err="1" smtClean="0"/>
                        <a:t>peak</a:t>
                      </a:r>
                      <a:r>
                        <a:rPr lang="en-US" sz="1100" dirty="0" smtClean="0"/>
                        <a:t> / </a:t>
                      </a:r>
                      <a:r>
                        <a:rPr lang="en-US" sz="1100" dirty="0" err="1" smtClean="0"/>
                        <a:t>E</a:t>
                      </a:r>
                      <a:r>
                        <a:rPr lang="en-US" sz="1100" baseline="-25000" dirty="0" err="1" smtClean="0"/>
                        <a:t>acc</a:t>
                      </a:r>
                      <a:endParaRPr lang="en-US" sz="1100" baseline="-250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lang="en-US" sz="1100" dirty="0" smtClean="0"/>
                        <a:t>5.6</a:t>
                      </a:r>
                      <a:endParaRPr lang="en-US" sz="11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 xmlns:a16="http://schemas.microsoft.com/office/drawing/2014/main" val="10008"/>
                  </a:ext>
                </a:extLst>
              </a:tr>
            </a:tbl>
          </a:graphicData>
        </a:graphic>
      </p:graphicFrame>
    </p:spTree>
    <p:extLst>
      <p:ext uri="{BB962C8B-B14F-4D97-AF65-F5344CB8AC3E}">
        <p14:creationId xmlns:p14="http://schemas.microsoft.com/office/powerpoint/2010/main" val="169105692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 name="Picture 26"/>
          <p:cNvPicPr>
            <a:picLocks noChangeAspect="1"/>
          </p:cNvPicPr>
          <p:nvPr/>
        </p:nvPicPr>
        <p:blipFill rotWithShape="1">
          <a:blip r:embed="rId2">
            <a:extLst>
              <a:ext uri="{28A0092B-C50C-407E-A947-70E740481C1C}">
                <a14:useLocalDpi xmlns:a14="http://schemas.microsoft.com/office/drawing/2010/main" val="0"/>
              </a:ext>
            </a:extLst>
          </a:blip>
          <a:srcRect t="2818" b="2424"/>
          <a:stretch/>
        </p:blipFill>
        <p:spPr>
          <a:xfrm>
            <a:off x="0" y="2371725"/>
            <a:ext cx="9144000" cy="4476750"/>
          </a:xfrm>
          <a:prstGeom prst="rect">
            <a:avLst/>
          </a:prstGeom>
        </p:spPr>
      </p:pic>
      <p:sp>
        <p:nvSpPr>
          <p:cNvPr id="23" name="TextBox 22"/>
          <p:cNvSpPr txBox="1"/>
          <p:nvPr/>
        </p:nvSpPr>
        <p:spPr>
          <a:xfrm>
            <a:off x="125988" y="166392"/>
            <a:ext cx="7570212" cy="507831"/>
          </a:xfrm>
          <a:prstGeom prst="rect">
            <a:avLst/>
          </a:prstGeom>
          <a:noFill/>
        </p:spPr>
        <p:txBody>
          <a:bodyPr wrap="square" rtlCol="0">
            <a:spAutoFit/>
          </a:bodyPr>
          <a:lstStyle/>
          <a:p>
            <a:r>
              <a:rPr lang="en-GB" sz="2700" u="sng" dirty="0" smtClean="0"/>
              <a:t>Introduction:</a:t>
            </a:r>
            <a:endParaRPr lang="en-GB" sz="2700" u="sng" dirty="0"/>
          </a:p>
        </p:txBody>
      </p:sp>
      <p:pic>
        <p:nvPicPr>
          <p:cNvPr id="16" name="Picture 15"/>
          <p:cNvPicPr>
            <a:picLocks noChangeAspect="1"/>
          </p:cNvPicPr>
          <p:nvPr/>
        </p:nvPicPr>
        <p:blipFill>
          <a:blip r:embed="rId3"/>
          <a:stretch>
            <a:fillRect/>
          </a:stretch>
        </p:blipFill>
        <p:spPr>
          <a:xfrm>
            <a:off x="8260984" y="15810"/>
            <a:ext cx="880432" cy="878306"/>
          </a:xfrm>
          <a:prstGeom prst="rect">
            <a:avLst/>
          </a:prstGeom>
        </p:spPr>
      </p:pic>
      <p:sp>
        <p:nvSpPr>
          <p:cNvPr id="22" name="TextBox 21"/>
          <p:cNvSpPr txBox="1"/>
          <p:nvPr/>
        </p:nvSpPr>
        <p:spPr>
          <a:xfrm>
            <a:off x="218615" y="6383594"/>
            <a:ext cx="543386"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smtClean="0"/>
              <a:t>SEC</a:t>
            </a:r>
            <a:endParaRPr lang="en-GB" sz="1100" dirty="0"/>
          </a:p>
        </p:txBody>
      </p:sp>
      <p:sp>
        <p:nvSpPr>
          <p:cNvPr id="24" name="TextBox 23"/>
          <p:cNvSpPr txBox="1"/>
          <p:nvPr/>
        </p:nvSpPr>
        <p:spPr>
          <a:xfrm>
            <a:off x="1637252" y="6262604"/>
            <a:ext cx="413163"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smtClean="0"/>
              <a:t>ISS</a:t>
            </a:r>
            <a:endParaRPr lang="en-GB" sz="1100" dirty="0"/>
          </a:p>
        </p:txBody>
      </p:sp>
      <p:sp>
        <p:nvSpPr>
          <p:cNvPr id="26" name="TextBox 25"/>
          <p:cNvSpPr txBox="1"/>
          <p:nvPr/>
        </p:nvSpPr>
        <p:spPr>
          <a:xfrm>
            <a:off x="2209800" y="5164116"/>
            <a:ext cx="577417"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err="1" smtClean="0"/>
              <a:t>Miniball</a:t>
            </a:r>
            <a:endParaRPr lang="en-GB" sz="1100" dirty="0"/>
          </a:p>
        </p:txBody>
      </p:sp>
      <p:cxnSp>
        <p:nvCxnSpPr>
          <p:cNvPr id="36" name="Straight Arrow Connector 35"/>
          <p:cNvCxnSpPr/>
          <p:nvPr/>
        </p:nvCxnSpPr>
        <p:spPr>
          <a:xfrm flipH="1" flipV="1">
            <a:off x="2925666" y="6262604"/>
            <a:ext cx="1043975" cy="120990"/>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cxnSp>
        <p:nvCxnSpPr>
          <p:cNvPr id="38" name="Straight Arrow Connector 37"/>
          <p:cNvCxnSpPr/>
          <p:nvPr/>
        </p:nvCxnSpPr>
        <p:spPr>
          <a:xfrm>
            <a:off x="1071901" y="3863931"/>
            <a:ext cx="272208" cy="830737"/>
          </a:xfrm>
          <a:prstGeom prst="straightConnector1">
            <a:avLst/>
          </a:prstGeom>
          <a:ln w="19050">
            <a:solidFill>
              <a:srgbClr val="FF0000"/>
            </a:solidFill>
            <a:headEnd type="none" w="lg" len="lg"/>
            <a:tailEnd type="stealth" w="lg" len="lg"/>
          </a:ln>
        </p:spPr>
        <p:style>
          <a:lnRef idx="2">
            <a:schemeClr val="accent1"/>
          </a:lnRef>
          <a:fillRef idx="0">
            <a:schemeClr val="accent1"/>
          </a:fillRef>
          <a:effectRef idx="1">
            <a:schemeClr val="accent1"/>
          </a:effectRef>
          <a:fontRef idx="minor">
            <a:schemeClr val="tx1"/>
          </a:fontRef>
        </p:style>
      </p:cxnSp>
      <p:sp>
        <p:nvSpPr>
          <p:cNvPr id="18" name="TextBox 17"/>
          <p:cNvSpPr txBox="1"/>
          <p:nvPr/>
        </p:nvSpPr>
        <p:spPr>
          <a:xfrm>
            <a:off x="4092768" y="4452688"/>
            <a:ext cx="413163"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smtClean="0"/>
              <a:t>2018</a:t>
            </a:r>
            <a:endParaRPr lang="en-GB" sz="1100" dirty="0"/>
          </a:p>
        </p:txBody>
      </p:sp>
      <p:sp>
        <p:nvSpPr>
          <p:cNvPr id="20" name="TextBox 19"/>
          <p:cNvSpPr txBox="1"/>
          <p:nvPr/>
        </p:nvSpPr>
        <p:spPr>
          <a:xfrm>
            <a:off x="4562612" y="4306940"/>
            <a:ext cx="413163"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smtClean="0"/>
              <a:t>2017</a:t>
            </a:r>
            <a:endParaRPr lang="en-GB" sz="1100" dirty="0"/>
          </a:p>
        </p:txBody>
      </p:sp>
      <p:sp>
        <p:nvSpPr>
          <p:cNvPr id="21" name="TextBox 20"/>
          <p:cNvSpPr txBox="1"/>
          <p:nvPr/>
        </p:nvSpPr>
        <p:spPr>
          <a:xfrm>
            <a:off x="5016917" y="4182515"/>
            <a:ext cx="413163"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smtClean="0"/>
              <a:t>2016</a:t>
            </a:r>
            <a:endParaRPr lang="en-GB" sz="1100" dirty="0"/>
          </a:p>
        </p:txBody>
      </p:sp>
      <p:sp>
        <p:nvSpPr>
          <p:cNvPr id="29" name="TextBox 28"/>
          <p:cNvSpPr txBox="1"/>
          <p:nvPr/>
        </p:nvSpPr>
        <p:spPr>
          <a:xfrm>
            <a:off x="5459627" y="4082085"/>
            <a:ext cx="413163"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smtClean="0"/>
              <a:t>2015</a:t>
            </a:r>
            <a:endParaRPr lang="en-GB" sz="1100" dirty="0"/>
          </a:p>
        </p:txBody>
      </p:sp>
      <p:sp>
        <p:nvSpPr>
          <p:cNvPr id="30" name="TextBox 29"/>
          <p:cNvSpPr txBox="1"/>
          <p:nvPr/>
        </p:nvSpPr>
        <p:spPr>
          <a:xfrm>
            <a:off x="8153400" y="2129745"/>
            <a:ext cx="731849"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smtClean="0"/>
              <a:t>REX-EBIS</a:t>
            </a:r>
            <a:endParaRPr lang="en-GB" sz="1100" dirty="0"/>
          </a:p>
        </p:txBody>
      </p:sp>
      <p:sp>
        <p:nvSpPr>
          <p:cNvPr id="31" name="TextBox 30"/>
          <p:cNvSpPr txBox="1"/>
          <p:nvPr/>
        </p:nvSpPr>
        <p:spPr>
          <a:xfrm>
            <a:off x="8314779" y="3391138"/>
            <a:ext cx="806140"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smtClean="0"/>
              <a:t>REX-TRAP</a:t>
            </a:r>
            <a:endParaRPr lang="en-GB" sz="1100" dirty="0"/>
          </a:p>
        </p:txBody>
      </p:sp>
      <p:sp>
        <p:nvSpPr>
          <p:cNvPr id="33" name="TextBox 32"/>
          <p:cNvSpPr txBox="1"/>
          <p:nvPr/>
        </p:nvSpPr>
        <p:spPr>
          <a:xfrm rot="20807440">
            <a:off x="6210847" y="2717115"/>
            <a:ext cx="806140"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smtClean="0"/>
              <a:t>REX </a:t>
            </a:r>
            <a:r>
              <a:rPr lang="en-US" sz="1100" dirty="0" err="1" smtClean="0"/>
              <a:t>linac</a:t>
            </a:r>
            <a:endParaRPr lang="en-GB" sz="1100" dirty="0"/>
          </a:p>
        </p:txBody>
      </p:sp>
      <p:cxnSp>
        <p:nvCxnSpPr>
          <p:cNvPr id="34" name="Straight Arrow Connector 33"/>
          <p:cNvCxnSpPr/>
          <p:nvPr/>
        </p:nvCxnSpPr>
        <p:spPr>
          <a:xfrm flipH="1">
            <a:off x="5733744" y="2825203"/>
            <a:ext cx="1810056" cy="451397"/>
          </a:xfrm>
          <a:prstGeom prst="straightConnector1">
            <a:avLst/>
          </a:prstGeom>
          <a:ln w="19050">
            <a:solidFill>
              <a:srgbClr val="FF0000"/>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sp>
        <p:nvSpPr>
          <p:cNvPr id="35" name="TextBox 34"/>
          <p:cNvSpPr txBox="1"/>
          <p:nvPr/>
        </p:nvSpPr>
        <p:spPr>
          <a:xfrm>
            <a:off x="7543800" y="3401725"/>
            <a:ext cx="717184" cy="411257"/>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smtClean="0"/>
              <a:t>REX separator</a:t>
            </a:r>
            <a:endParaRPr lang="en-GB" sz="1100" dirty="0"/>
          </a:p>
        </p:txBody>
      </p:sp>
      <p:sp>
        <p:nvSpPr>
          <p:cNvPr id="41" name="TextBox 40"/>
          <p:cNvSpPr txBox="1"/>
          <p:nvPr/>
        </p:nvSpPr>
        <p:spPr>
          <a:xfrm rot="20807440">
            <a:off x="1493102" y="4271419"/>
            <a:ext cx="806140"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dirty="0" smtClean="0"/>
              <a:t>HEBT lines</a:t>
            </a:r>
            <a:endParaRPr lang="en-GB" sz="1100" dirty="0"/>
          </a:p>
        </p:txBody>
      </p:sp>
      <p:sp>
        <p:nvSpPr>
          <p:cNvPr id="42"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pic>
        <p:nvPicPr>
          <p:cNvPr id="43" name="Picture 42"/>
          <p:cNvPicPr>
            <a:picLocks noChangeAspect="1"/>
          </p:cNvPicPr>
          <p:nvPr/>
        </p:nvPicPr>
        <p:blipFill>
          <a:blip r:embed="rId4" cstate="print">
            <a:extLst>
              <a:ext uri="{BEBA8EAE-BF5A-486C-A8C5-ECC9F3942E4B}">
                <a14:imgProps xmlns:a14="http://schemas.microsoft.com/office/drawing/2010/main">
                  <a14:imgLayer r:embed="rId5">
                    <a14:imgEffect>
                      <a14:colorTemperature colorTemp="4869"/>
                    </a14:imgEffect>
                  </a14:imgLayer>
                </a14:imgProps>
              </a:ext>
              <a:ext uri="{28A0092B-C50C-407E-A947-70E740481C1C}">
                <a14:useLocalDpi xmlns:a14="http://schemas.microsoft.com/office/drawing/2010/main" val="0"/>
              </a:ext>
            </a:extLst>
          </a:blip>
          <a:stretch>
            <a:fillRect/>
          </a:stretch>
        </p:blipFill>
        <p:spPr>
          <a:xfrm>
            <a:off x="91779" y="2232068"/>
            <a:ext cx="2901090" cy="1631863"/>
          </a:xfrm>
          <a:prstGeom prst="rect">
            <a:avLst/>
          </a:prstGeom>
          <a:ln w="19050">
            <a:solidFill>
              <a:srgbClr val="FF0000"/>
            </a:solidFill>
          </a:ln>
        </p:spPr>
      </p:pic>
      <p:sp>
        <p:nvSpPr>
          <p:cNvPr id="44" name="TextBox 43"/>
          <p:cNvSpPr txBox="1"/>
          <p:nvPr/>
        </p:nvSpPr>
        <p:spPr>
          <a:xfrm>
            <a:off x="91779" y="665428"/>
            <a:ext cx="8960441" cy="1323439"/>
          </a:xfrm>
          <a:prstGeom prst="rect">
            <a:avLst/>
          </a:prstGeom>
          <a:noFill/>
          <a:ln>
            <a:noFill/>
          </a:ln>
        </p:spPr>
        <p:txBody>
          <a:bodyPr wrap="square" rtlCol="0">
            <a:spAutoFit/>
          </a:bodyPr>
          <a:lstStyle/>
          <a:p>
            <a:pPr>
              <a:spcBef>
                <a:spcPts val="300"/>
              </a:spcBef>
            </a:pPr>
            <a:r>
              <a:rPr lang="en-GB" sz="1400" dirty="0" smtClean="0"/>
              <a:t>The HIE-ISOLDE High Energy Beam Transfer (</a:t>
            </a:r>
            <a:r>
              <a:rPr lang="en-GB" sz="1400" dirty="0"/>
              <a:t>HEBT) lines :</a:t>
            </a:r>
            <a:endParaRPr lang="en-GB" sz="1400" dirty="0" smtClean="0"/>
          </a:p>
          <a:p>
            <a:pPr marL="342900" indent="-342900">
              <a:spcBef>
                <a:spcPts val="300"/>
              </a:spcBef>
              <a:buFont typeface="Wingdings" panose="05000000000000000000" pitchFamily="2" charset="2"/>
              <a:buChar char="§"/>
            </a:pPr>
            <a:r>
              <a:rPr lang="en-GB" sz="1400" dirty="0" smtClean="0"/>
              <a:t>Three lines (XT01 </a:t>
            </a:r>
            <a:r>
              <a:rPr lang="mr-IN" sz="1400" dirty="0" smtClean="0"/>
              <a:t>–</a:t>
            </a:r>
            <a:r>
              <a:rPr lang="en-GB" sz="1400" dirty="0" smtClean="0"/>
              <a:t> </a:t>
            </a:r>
            <a:r>
              <a:rPr lang="en-GB" sz="1400" dirty="0" err="1" smtClean="0"/>
              <a:t>Miniball</a:t>
            </a:r>
            <a:r>
              <a:rPr lang="en-GB" sz="1400" dirty="0" smtClean="0"/>
              <a:t>, XT02 </a:t>
            </a:r>
            <a:r>
              <a:rPr lang="mr-IN" sz="1400" dirty="0" smtClean="0"/>
              <a:t>–</a:t>
            </a:r>
            <a:r>
              <a:rPr lang="en-GB" sz="1400" dirty="0" smtClean="0"/>
              <a:t> ISS and XT03 </a:t>
            </a:r>
            <a:r>
              <a:rPr lang="mr-IN" sz="1400" dirty="0" smtClean="0"/>
              <a:t>–</a:t>
            </a:r>
            <a:r>
              <a:rPr lang="en-GB" sz="1400" dirty="0" smtClean="0"/>
              <a:t> Scattering Chamber / Travelling experiments)</a:t>
            </a:r>
            <a:endParaRPr lang="en-GB" sz="1400" dirty="0">
              <a:solidFill>
                <a:schemeClr val="tx2"/>
              </a:solidFill>
            </a:endParaRPr>
          </a:p>
          <a:p>
            <a:pPr marL="342900" indent="-342900">
              <a:spcBef>
                <a:spcPts val="300"/>
              </a:spcBef>
              <a:buFont typeface="Wingdings" panose="05000000000000000000" pitchFamily="2" charset="2"/>
              <a:buChar char="§"/>
            </a:pPr>
            <a:r>
              <a:rPr lang="en-GB" sz="1400" dirty="0"/>
              <a:t>Focusing: </a:t>
            </a:r>
            <a:r>
              <a:rPr lang="en-GB" sz="1400" dirty="0" smtClean="0"/>
              <a:t> quadrupoles</a:t>
            </a:r>
            <a:r>
              <a:rPr lang="en-GB" sz="1400" dirty="0"/>
              <a:t>		</a:t>
            </a:r>
            <a:r>
              <a:rPr lang="en-GB" sz="1400" dirty="0" smtClean="0"/>
              <a:t>	Steering</a:t>
            </a:r>
            <a:r>
              <a:rPr lang="en-GB" sz="1400" dirty="0"/>
              <a:t>: Vertical/horizontal very few meters </a:t>
            </a:r>
          </a:p>
          <a:p>
            <a:pPr marL="342900" indent="-342900">
              <a:spcBef>
                <a:spcPts val="300"/>
              </a:spcBef>
              <a:buFont typeface="Wingdings" panose="05000000000000000000" pitchFamily="2" charset="2"/>
              <a:buChar char="§"/>
            </a:pPr>
            <a:r>
              <a:rPr lang="en-GB" sz="1400" dirty="0" smtClean="0"/>
              <a:t>Beam instrumentation: </a:t>
            </a:r>
            <a:r>
              <a:rPr lang="en-GB" sz="1400" dirty="0"/>
              <a:t>Scanning slits, </a:t>
            </a:r>
            <a:r>
              <a:rPr lang="en-GB" sz="1400" dirty="0" smtClean="0"/>
              <a:t>collimators, FCs and silicon detectors (3 units)</a:t>
            </a:r>
            <a:endParaRPr lang="en-GB" sz="1400" dirty="0"/>
          </a:p>
          <a:p>
            <a:pPr marL="342900" indent="-342900">
              <a:spcBef>
                <a:spcPts val="300"/>
              </a:spcBef>
              <a:buFont typeface="Wingdings" panose="05000000000000000000" pitchFamily="2" charset="2"/>
              <a:buChar char="§"/>
            </a:pPr>
            <a:r>
              <a:rPr lang="en-GB" sz="1400" dirty="0" smtClean="0">
                <a:solidFill>
                  <a:schemeClr val="tx2"/>
                </a:solidFill>
              </a:rPr>
              <a:t>Stripping foils to clean contaminants (specially useful for light beams)</a:t>
            </a:r>
          </a:p>
        </p:txBody>
      </p:sp>
      <p:sp>
        <p:nvSpPr>
          <p:cNvPr id="37" name="TextBox 36"/>
          <p:cNvSpPr txBox="1"/>
          <p:nvPr/>
        </p:nvSpPr>
        <p:spPr>
          <a:xfrm rot="20807440">
            <a:off x="4104492" y="3203326"/>
            <a:ext cx="1203597" cy="241980"/>
          </a:xfrm>
          <a:prstGeom prst="rect">
            <a:avLst/>
          </a:prstGeom>
          <a:solidFill>
            <a:schemeClr val="bg1"/>
          </a:solidFill>
          <a:ln>
            <a:solidFill>
              <a:srgbClr val="FF0000"/>
            </a:solidFill>
          </a:ln>
        </p:spPr>
        <p:txBody>
          <a:bodyPr wrap="square" lIns="36000" tIns="36000" rIns="36000" bIns="36000" rtlCol="0" anchor="ctr">
            <a:spAutoFit/>
          </a:bodyPr>
          <a:lstStyle/>
          <a:p>
            <a:pPr algn="ctr"/>
            <a:r>
              <a:rPr lang="en-US" sz="1100" smtClean="0"/>
              <a:t>HIE-ISOLDE </a:t>
            </a:r>
            <a:r>
              <a:rPr lang="en-US" sz="1100" dirty="0" err="1" smtClean="0"/>
              <a:t>linac</a:t>
            </a:r>
            <a:endParaRPr lang="en-GB" sz="1100" dirty="0"/>
          </a:p>
        </p:txBody>
      </p:sp>
      <p:cxnSp>
        <p:nvCxnSpPr>
          <p:cNvPr id="45" name="Straight Arrow Connector 44"/>
          <p:cNvCxnSpPr/>
          <p:nvPr/>
        </p:nvCxnSpPr>
        <p:spPr>
          <a:xfrm flipH="1">
            <a:off x="3810000" y="3304089"/>
            <a:ext cx="1850666" cy="481884"/>
          </a:xfrm>
          <a:prstGeom prst="straightConnector1">
            <a:avLst/>
          </a:prstGeom>
          <a:ln w="19050">
            <a:solidFill>
              <a:srgbClr val="FF0000"/>
            </a:solidFill>
            <a:headEnd type="stealth" w="lg" len="lg"/>
            <a:tailEnd type="stealth" w="lg" len="lg"/>
          </a:ln>
        </p:spPr>
        <p:style>
          <a:lnRef idx="2">
            <a:schemeClr val="accent1"/>
          </a:lnRef>
          <a:fillRef idx="0">
            <a:schemeClr val="accent1"/>
          </a:fillRef>
          <a:effectRef idx="1">
            <a:schemeClr val="accent1"/>
          </a:effectRef>
          <a:fontRef idx="minor">
            <a:schemeClr val="tx1"/>
          </a:fontRef>
        </p:style>
      </p:cxnSp>
      <p:pic>
        <p:nvPicPr>
          <p:cNvPr id="32" name="Picture 31"/>
          <p:cNvPicPr>
            <a:picLocks noChangeAspect="1"/>
          </p:cNvPicPr>
          <p:nvPr/>
        </p:nvPicPr>
        <p:blipFill>
          <a:blip r:embed="rId6" cstate="print">
            <a:extLst>
              <a:ext uri="{BEBA8EAE-BF5A-486C-A8C5-ECC9F3942E4B}">
                <a14:imgProps xmlns:a14="http://schemas.microsoft.com/office/drawing/2010/main">
                  <a14:imgLayer r:embed="rId7">
                    <a14:imgEffect>
                      <a14:colorTemperature colorTemp="3404"/>
                    </a14:imgEffect>
                  </a14:imgLayer>
                </a14:imgProps>
              </a:ext>
              <a:ext uri="{28A0092B-C50C-407E-A947-70E740481C1C}">
                <a14:useLocalDpi xmlns:a14="http://schemas.microsoft.com/office/drawing/2010/main" val="0"/>
              </a:ext>
            </a:extLst>
          </a:blip>
          <a:stretch>
            <a:fillRect/>
          </a:stretch>
        </p:blipFill>
        <p:spPr>
          <a:xfrm>
            <a:off x="3991412" y="4986960"/>
            <a:ext cx="3128405" cy="1759728"/>
          </a:xfrm>
          <a:prstGeom prst="rect">
            <a:avLst/>
          </a:prstGeom>
          <a:ln w="19050">
            <a:solidFill>
              <a:srgbClr val="FF0000"/>
            </a:solidFill>
          </a:ln>
        </p:spPr>
      </p:pic>
    </p:spTree>
    <p:extLst>
      <p:ext uri="{BB962C8B-B14F-4D97-AF65-F5344CB8AC3E}">
        <p14:creationId xmlns:p14="http://schemas.microsoft.com/office/powerpoint/2010/main" val="213919949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Title 1"/>
          <p:cNvSpPr txBox="1">
            <a:spLocks/>
          </p:cNvSpPr>
          <p:nvPr/>
        </p:nvSpPr>
        <p:spPr>
          <a:xfrm>
            <a:off x="57168" y="53079"/>
            <a:ext cx="6762794" cy="685800"/>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en-GB" sz="2800" u="sng" dirty="0" smtClean="0"/>
              <a:t>Outline:</a:t>
            </a:r>
            <a:endParaRPr lang="en-GB" sz="2800" u="sng" dirty="0"/>
          </a:p>
        </p:txBody>
      </p:sp>
      <p:sp>
        <p:nvSpPr>
          <p:cNvPr id="3" name="Content Placeholder 2"/>
          <p:cNvSpPr>
            <a:spLocks noGrp="1"/>
          </p:cNvSpPr>
          <p:nvPr>
            <p:ph idx="1"/>
          </p:nvPr>
        </p:nvSpPr>
        <p:spPr>
          <a:xfrm>
            <a:off x="304800" y="1524000"/>
            <a:ext cx="8572500" cy="3124200"/>
          </a:xfrm>
        </p:spPr>
        <p:txBody>
          <a:bodyPr>
            <a:normAutofit/>
          </a:bodyPr>
          <a:lstStyle/>
          <a:p>
            <a:pPr>
              <a:buFont typeface="Wingdings" panose="05000000000000000000" pitchFamily="2" charset="2"/>
              <a:buChar char="§"/>
            </a:pPr>
            <a:r>
              <a:rPr lang="en-GB" sz="2400" dirty="0" smtClean="0"/>
              <a:t>Introduction</a:t>
            </a:r>
          </a:p>
          <a:p>
            <a:pPr>
              <a:buFont typeface="Wingdings" panose="05000000000000000000" pitchFamily="2" charset="2"/>
              <a:buChar char="§"/>
            </a:pPr>
            <a:endParaRPr lang="en-GB" sz="2400" dirty="0" smtClean="0"/>
          </a:p>
          <a:p>
            <a:pPr>
              <a:buFont typeface="Wingdings" panose="05000000000000000000" pitchFamily="2" charset="2"/>
              <a:buChar char="§"/>
            </a:pPr>
            <a:r>
              <a:rPr lang="en-GB" sz="2400" dirty="0" smtClean="0"/>
              <a:t>REX/HIE-ISOLDE before LS2</a:t>
            </a:r>
          </a:p>
          <a:p>
            <a:pPr>
              <a:buFont typeface="Wingdings" panose="05000000000000000000" pitchFamily="2" charset="2"/>
              <a:buChar char="§"/>
            </a:pPr>
            <a:endParaRPr lang="en-GB" sz="2400" dirty="0" smtClean="0"/>
          </a:p>
          <a:p>
            <a:pPr>
              <a:buFont typeface="Wingdings" panose="05000000000000000000" pitchFamily="2" charset="2"/>
              <a:buChar char="§"/>
            </a:pPr>
            <a:r>
              <a:rPr lang="en-GB" sz="2400" dirty="0" smtClean="0"/>
              <a:t>Improvements after LS2</a:t>
            </a:r>
          </a:p>
          <a:p>
            <a:pPr>
              <a:buFont typeface="Wingdings" panose="05000000000000000000" pitchFamily="2" charset="2"/>
              <a:buChar char="§"/>
            </a:pPr>
            <a:endParaRPr lang="en-GB" sz="2400" dirty="0"/>
          </a:p>
          <a:p>
            <a:pPr>
              <a:buFont typeface="Wingdings" panose="05000000000000000000" pitchFamily="2" charset="2"/>
              <a:buChar char="§"/>
            </a:pPr>
            <a:r>
              <a:rPr lang="en-GB" sz="2400" dirty="0" smtClean="0"/>
              <a:t>Summary</a:t>
            </a:r>
          </a:p>
        </p:txBody>
      </p:sp>
      <p:sp>
        <p:nvSpPr>
          <p:cNvPr id="11" name="Rounded Rectangle 10"/>
          <p:cNvSpPr/>
          <p:nvPr/>
        </p:nvSpPr>
        <p:spPr>
          <a:xfrm flipV="1">
            <a:off x="266700" y="2411440"/>
            <a:ext cx="8610600" cy="457200"/>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dirty="0"/>
          </a:p>
        </p:txBody>
      </p:sp>
      <p:pic>
        <p:nvPicPr>
          <p:cNvPr id="17" name="Picture 16"/>
          <p:cNvPicPr>
            <a:picLocks noChangeAspect="1"/>
          </p:cNvPicPr>
          <p:nvPr/>
        </p:nvPicPr>
        <p:blipFill>
          <a:blip r:embed="rId2" cstate="print"/>
          <a:stretch>
            <a:fillRect/>
          </a:stretch>
        </p:blipFill>
        <p:spPr>
          <a:xfrm>
            <a:off x="8260984" y="15810"/>
            <a:ext cx="880432" cy="878306"/>
          </a:xfrm>
          <a:prstGeom prst="rect">
            <a:avLst/>
          </a:prstGeom>
        </p:spPr>
      </p:pic>
      <p:sp>
        <p:nvSpPr>
          <p:cNvPr id="8" name="Subtitle 2"/>
          <p:cNvSpPr txBox="1">
            <a:spLocks/>
          </p:cNvSpPr>
          <p:nvPr/>
        </p:nvSpPr>
        <p:spPr>
          <a:xfrm>
            <a:off x="3505200" y="6549361"/>
            <a:ext cx="5660571" cy="308639"/>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lgn="r">
              <a:buNone/>
            </a:pPr>
            <a:r>
              <a:rPr lang="en-GB" sz="1200" dirty="0" smtClean="0"/>
              <a:t>J.A. Rodriguez – ISOLDE Solenoidal Spectrometer Workshop – 2019/08/27</a:t>
            </a:r>
            <a:endParaRPr lang="en-GB" sz="1200" dirty="0"/>
          </a:p>
        </p:txBody>
      </p:sp>
    </p:spTree>
    <p:extLst>
      <p:ext uri="{BB962C8B-B14F-4D97-AF65-F5344CB8AC3E}">
        <p14:creationId xmlns:p14="http://schemas.microsoft.com/office/powerpoint/2010/main" val="152803521"/>
      </p:ext>
    </p:extLst>
  </p:cSld>
  <p:clrMapOvr>
    <a:masterClrMapping/>
  </p:clrMapOvr>
  <p:timing>
    <p:tnLst>
      <p:par>
        <p:cTn id="1" dur="indefinite" restart="never" nodeType="tmRoot"/>
      </p:par>
    </p:tnLst>
  </p:timing>
</p:sld>
</file>

<file path=ppt/theme/theme1.xml><?xml version="1.0" encoding="utf-8"?>
<a:theme xmlns:a="http://schemas.openxmlformats.org/drawingml/2006/main" name="CERNCobranding4-3">
  <a:themeElements>
    <a:clrScheme name="CERN 1">
      <a:dk1>
        <a:srgbClr val="0055A0"/>
      </a:dk1>
      <a:lt1>
        <a:sysClr val="window" lastClr="FFFFFF"/>
      </a:lt1>
      <a:dk2>
        <a:srgbClr val="0055A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Classiqu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chnic">
      <a:fillStyleLst>
        <a:solidFill>
          <a:schemeClr val="phClr"/>
        </a:solidFill>
        <a:gradFill rotWithShape="1">
          <a:gsLst>
            <a:gs pos="0">
              <a:schemeClr val="phClr">
                <a:tint val="1000"/>
              </a:schemeClr>
            </a:gs>
            <a:gs pos="68000">
              <a:schemeClr val="phClr">
                <a:tint val="77000"/>
              </a:schemeClr>
            </a:gs>
            <a:gs pos="81000">
              <a:schemeClr val="phClr">
                <a:tint val="79000"/>
              </a:schemeClr>
            </a:gs>
            <a:gs pos="86000">
              <a:schemeClr val="phClr">
                <a:tint val="73000"/>
              </a:schemeClr>
            </a:gs>
            <a:gs pos="100000">
              <a:schemeClr val="phClr">
                <a:tint val="35000"/>
              </a:schemeClr>
            </a:gs>
          </a:gsLst>
          <a:lin ang="5400000" scaled="1"/>
        </a:gradFill>
        <a:gradFill rotWithShape="1">
          <a:gsLst>
            <a:gs pos="0">
              <a:schemeClr val="phClr">
                <a:tint val="73000"/>
                <a:satMod val="150000"/>
              </a:schemeClr>
            </a:gs>
            <a:gs pos="25000">
              <a:schemeClr val="phClr">
                <a:tint val="96000"/>
                <a:shade val="80000"/>
                <a:satMod val="105000"/>
              </a:schemeClr>
            </a:gs>
            <a:gs pos="38000">
              <a:schemeClr val="phClr">
                <a:tint val="96000"/>
                <a:shade val="59000"/>
                <a:satMod val="120000"/>
              </a:schemeClr>
            </a:gs>
            <a:gs pos="55000">
              <a:schemeClr val="phClr">
                <a:shade val="57000"/>
                <a:satMod val="120000"/>
              </a:schemeClr>
            </a:gs>
            <a:gs pos="80000">
              <a:schemeClr val="phClr">
                <a:shade val="56000"/>
                <a:satMod val="145000"/>
              </a:schemeClr>
            </a:gs>
            <a:gs pos="88000">
              <a:schemeClr val="phClr">
                <a:shade val="63000"/>
                <a:satMod val="160000"/>
              </a:schemeClr>
            </a:gs>
            <a:gs pos="100000">
              <a:schemeClr val="phClr">
                <a:tint val="99555"/>
                <a:satMod val="155000"/>
              </a:schemeClr>
            </a:gs>
          </a:gsLst>
          <a:lin ang="5400000" scaled="1"/>
        </a:gradFill>
      </a:fillStyleLst>
      <a:lnStyleLst>
        <a:ln w="9525" cap="flat" cmpd="sng" algn="ctr">
          <a:solidFill>
            <a:schemeClr val="phClr">
              <a:shade val="60000"/>
              <a:satMod val="300000"/>
            </a:schemeClr>
          </a:solidFill>
          <a:prstDash val="solid"/>
        </a:ln>
        <a:ln w="19050" cap="flat" cmpd="sng" algn="ctr">
          <a:solidFill>
            <a:schemeClr val="phClr"/>
          </a:solidFill>
          <a:prstDash val="solid"/>
        </a:ln>
        <a:ln w="19050" cap="flat" cmpd="sng" algn="ctr">
          <a:solidFill>
            <a:schemeClr val="phClr"/>
          </a:solidFill>
          <a:prstDash val="solid"/>
        </a:ln>
      </a:lnStyleLst>
      <a:effectStyleLst>
        <a:effectStyle>
          <a:effectLst>
            <a:glow rad="63500">
              <a:schemeClr val="phClr">
                <a:tint val="30000"/>
                <a:shade val="95000"/>
                <a:satMod val="300000"/>
                <a:alpha val="50000"/>
              </a:schemeClr>
            </a:glow>
          </a:effectLst>
        </a:effectStyle>
        <a:effectStyle>
          <a:effectLst>
            <a:glow rad="70000">
              <a:schemeClr val="phClr">
                <a:tint val="30000"/>
                <a:shade val="95000"/>
                <a:satMod val="300000"/>
                <a:alpha val="50000"/>
              </a:schemeClr>
            </a:glow>
          </a:effectLst>
        </a:effectStyle>
        <a:effectStyle>
          <a:effectLst>
            <a:glow rad="76200">
              <a:schemeClr val="phClr">
                <a:tint val="30000"/>
                <a:shade val="95000"/>
                <a:satMod val="300000"/>
                <a:alpha val="50000"/>
              </a:schemeClr>
            </a:glow>
          </a:effectLst>
          <a:scene3d>
            <a:camera prst="orthographicFront" fov="0">
              <a:rot lat="0" lon="0" rev="0"/>
            </a:camera>
            <a:lightRig rig="harsh" dir="t">
              <a:rot lat="6000000" lon="6000000" rev="0"/>
            </a:lightRig>
          </a:scene3d>
          <a:sp3d contourW="10000" prstMaterial="metal">
            <a:bevelT w="20000" h="9000" prst="softRound"/>
            <a:contourClr>
              <a:schemeClr val="phClr">
                <a:shade val="30000"/>
                <a:satMod val="200000"/>
              </a:schemeClr>
            </a:contourClr>
          </a:sp3d>
        </a:effectStyle>
      </a:effectStyleLst>
      <a:bgFillStyleLst>
        <a:solidFill>
          <a:schemeClr val="phClr"/>
        </a:solidFill>
        <a:gradFill rotWithShape="1">
          <a:gsLst>
            <a:gs pos="0">
              <a:schemeClr val="phClr">
                <a:shade val="40000"/>
                <a:satMod val="150000"/>
              </a:schemeClr>
            </a:gs>
            <a:gs pos="30000">
              <a:schemeClr val="phClr">
                <a:shade val="60000"/>
                <a:satMod val="150000"/>
              </a:schemeClr>
            </a:gs>
            <a:gs pos="100000">
              <a:schemeClr val="phClr">
                <a:tint val="83000"/>
                <a:satMod val="200000"/>
              </a:schemeClr>
            </a:gs>
          </a:gsLst>
          <a:lin ang="13000000" scaled="0"/>
        </a:gradFill>
        <a:gradFill rotWithShape="1">
          <a:gsLst>
            <a:gs pos="0">
              <a:schemeClr val="phClr">
                <a:tint val="78000"/>
                <a:satMod val="220000"/>
              </a:schemeClr>
            </a:gs>
            <a:gs pos="100000">
              <a:schemeClr val="phClr">
                <a:shade val="35000"/>
                <a:satMod val="155000"/>
              </a:schemeClr>
            </a:gs>
          </a:gsLst>
          <a:path path="circle">
            <a:fillToRect l="60000" t="50000" r="4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emplate>CERN-cobranding_4-3</Template>
  <TotalTime>42984</TotalTime>
  <Words>2038</Words>
  <Application>Microsoft Macintosh PowerPoint</Application>
  <PresentationFormat>On-screen Show (4:3)</PresentationFormat>
  <Paragraphs>490</Paragraphs>
  <Slides>23</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23</vt:i4>
      </vt:variant>
    </vt:vector>
  </HeadingPairs>
  <TitlesOfParts>
    <vt:vector size="30" baseType="lpstr">
      <vt:lpstr>Calibri</vt:lpstr>
      <vt:lpstr>Mangal</vt:lpstr>
      <vt:lpstr>Optima</vt:lpstr>
      <vt:lpstr>Times New Roman</vt:lpstr>
      <vt:lpstr>Wingdings</vt:lpstr>
      <vt:lpstr>Arial</vt:lpstr>
      <vt:lpstr>CERNCobranding4-3</vt:lpstr>
      <vt:lpstr>PowerPoint Presentation</vt:lpstr>
      <vt:lpstr>Status of the REX/HIE-ISOLDE post-accelerator:  before and after CERN’s long shutdown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15.0037</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Jose Rodriguez</dc:creator>
  <cp:lastModifiedBy>Jose Alberto Rodriguez Rodriguez</cp:lastModifiedBy>
  <cp:revision>1304</cp:revision>
  <cp:lastPrinted>2018-12-06T13:49:04Z</cp:lastPrinted>
  <dcterms:created xsi:type="dcterms:W3CDTF">2006-08-16T00:00:00Z</dcterms:created>
  <dcterms:modified xsi:type="dcterms:W3CDTF">2019-08-27T08:41:32Z</dcterms:modified>
</cp:coreProperties>
</file>