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94" r:id="rId2"/>
    <p:sldId id="295" r:id="rId3"/>
    <p:sldId id="296" r:id="rId4"/>
    <p:sldId id="355" r:id="rId5"/>
    <p:sldId id="297" r:id="rId6"/>
    <p:sldId id="344" r:id="rId7"/>
    <p:sldId id="345" r:id="rId8"/>
    <p:sldId id="346" r:id="rId9"/>
    <p:sldId id="347" r:id="rId10"/>
    <p:sldId id="363" r:id="rId11"/>
    <p:sldId id="348" r:id="rId12"/>
    <p:sldId id="349" r:id="rId13"/>
    <p:sldId id="350" r:id="rId14"/>
    <p:sldId id="362" r:id="rId15"/>
    <p:sldId id="351" r:id="rId16"/>
    <p:sldId id="352" r:id="rId17"/>
    <p:sldId id="303" r:id="rId18"/>
    <p:sldId id="304" r:id="rId19"/>
    <p:sldId id="357" r:id="rId20"/>
    <p:sldId id="358" r:id="rId21"/>
    <p:sldId id="359" r:id="rId22"/>
    <p:sldId id="360" r:id="rId23"/>
    <p:sldId id="307" r:id="rId24"/>
    <p:sldId id="340" r:id="rId25"/>
    <p:sldId id="341" r:id="rId26"/>
    <p:sldId id="306" r:id="rId27"/>
    <p:sldId id="342" r:id="rId28"/>
    <p:sldId id="308" r:id="rId29"/>
    <p:sldId id="309" r:id="rId30"/>
    <p:sldId id="310" r:id="rId31"/>
    <p:sldId id="354" r:id="rId32"/>
    <p:sldId id="311" r:id="rId33"/>
    <p:sldId id="314" r:id="rId34"/>
    <p:sldId id="315" r:id="rId35"/>
    <p:sldId id="316" r:id="rId36"/>
    <p:sldId id="318" r:id="rId37"/>
    <p:sldId id="319" r:id="rId38"/>
    <p:sldId id="324" r:id="rId39"/>
    <p:sldId id="323" r:id="rId40"/>
    <p:sldId id="321" r:id="rId41"/>
    <p:sldId id="328" r:id="rId42"/>
    <p:sldId id="329" r:id="rId43"/>
    <p:sldId id="334" r:id="rId44"/>
    <p:sldId id="335" r:id="rId45"/>
    <p:sldId id="336" r:id="rId46"/>
    <p:sldId id="337" r:id="rId47"/>
    <p:sldId id="339" r:id="rId48"/>
    <p:sldId id="356" r:id="rId49"/>
    <p:sldId id="364" r:id="rId50"/>
    <p:sldId id="365" r:id="rId51"/>
    <p:sldId id="366"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rfPro6" initials="S" lastIdx="0" clrIdx="0">
    <p:extLst>
      <p:ext uri="{19B8F6BF-5375-455C-9EA6-DF929625EA0E}">
        <p15:presenceInfo xmlns:p15="http://schemas.microsoft.com/office/powerpoint/2012/main" userId="SurfPro6"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2" autoAdjust="0"/>
    <p:restoredTop sz="94660"/>
  </p:normalViewPr>
  <p:slideViewPr>
    <p:cSldViewPr snapToGrid="0">
      <p:cViewPr varScale="1">
        <p:scale>
          <a:sx n="80" d="100"/>
          <a:sy n="80" d="100"/>
        </p:scale>
        <p:origin x="58" y="4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2F8411-2EF4-417D-BE87-71C6FC75609F}" type="datetimeFigureOut">
              <a:rPr lang="en-GB" smtClean="0"/>
              <a:t>20/06/2019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9BB496-A799-4CE6-B884-4C75E7A305DE}" type="slidenum">
              <a:rPr lang="en-GB" smtClean="0"/>
              <a:t>‹#›</a:t>
            </a:fld>
            <a:endParaRPr lang="en-GB"/>
          </a:p>
        </p:txBody>
      </p:sp>
    </p:spTree>
    <p:extLst>
      <p:ext uri="{BB962C8B-B14F-4D97-AF65-F5344CB8AC3E}">
        <p14:creationId xmlns:p14="http://schemas.microsoft.com/office/powerpoint/2010/main" val="2814609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33</a:t>
            </a:fld>
            <a:endParaRPr lang="fr-FR">
              <a:solidFill>
                <a:prstClr val="black"/>
              </a:solidFill>
              <a:latin typeface="Calibri"/>
            </a:endParaRPr>
          </a:p>
        </p:txBody>
      </p:sp>
    </p:spTree>
    <p:extLst>
      <p:ext uri="{BB962C8B-B14F-4D97-AF65-F5344CB8AC3E}">
        <p14:creationId xmlns:p14="http://schemas.microsoft.com/office/powerpoint/2010/main" val="1377690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42</a:t>
            </a:fld>
            <a:endParaRPr lang="fr-FR">
              <a:solidFill>
                <a:prstClr val="black"/>
              </a:solidFill>
              <a:latin typeface="Calibri"/>
            </a:endParaRPr>
          </a:p>
        </p:txBody>
      </p:sp>
    </p:spTree>
    <p:extLst>
      <p:ext uri="{BB962C8B-B14F-4D97-AF65-F5344CB8AC3E}">
        <p14:creationId xmlns:p14="http://schemas.microsoft.com/office/powerpoint/2010/main" val="958930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43</a:t>
            </a:fld>
            <a:endParaRPr lang="fr-FR">
              <a:solidFill>
                <a:prstClr val="black"/>
              </a:solidFill>
              <a:latin typeface="Calibri"/>
            </a:endParaRPr>
          </a:p>
        </p:txBody>
      </p:sp>
    </p:spTree>
    <p:extLst>
      <p:ext uri="{BB962C8B-B14F-4D97-AF65-F5344CB8AC3E}">
        <p14:creationId xmlns:p14="http://schemas.microsoft.com/office/powerpoint/2010/main" val="1378033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44</a:t>
            </a:fld>
            <a:endParaRPr lang="fr-FR">
              <a:solidFill>
                <a:prstClr val="black"/>
              </a:solidFill>
              <a:latin typeface="Calibri"/>
            </a:endParaRPr>
          </a:p>
        </p:txBody>
      </p:sp>
    </p:spTree>
    <p:extLst>
      <p:ext uri="{BB962C8B-B14F-4D97-AF65-F5344CB8AC3E}">
        <p14:creationId xmlns:p14="http://schemas.microsoft.com/office/powerpoint/2010/main" val="1822866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45</a:t>
            </a:fld>
            <a:endParaRPr lang="fr-FR">
              <a:solidFill>
                <a:prstClr val="black"/>
              </a:solidFill>
              <a:latin typeface="Calibri"/>
            </a:endParaRPr>
          </a:p>
        </p:txBody>
      </p:sp>
    </p:spTree>
    <p:extLst>
      <p:ext uri="{BB962C8B-B14F-4D97-AF65-F5344CB8AC3E}">
        <p14:creationId xmlns:p14="http://schemas.microsoft.com/office/powerpoint/2010/main" val="605121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46</a:t>
            </a:fld>
            <a:endParaRPr lang="fr-FR">
              <a:solidFill>
                <a:prstClr val="black"/>
              </a:solidFill>
              <a:latin typeface="Calibri"/>
            </a:endParaRPr>
          </a:p>
        </p:txBody>
      </p:sp>
    </p:spTree>
    <p:extLst>
      <p:ext uri="{BB962C8B-B14F-4D97-AF65-F5344CB8AC3E}">
        <p14:creationId xmlns:p14="http://schemas.microsoft.com/office/powerpoint/2010/main" val="2555205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47</a:t>
            </a:fld>
            <a:endParaRPr lang="fr-FR">
              <a:solidFill>
                <a:prstClr val="black"/>
              </a:solidFill>
              <a:latin typeface="Calibri"/>
            </a:endParaRPr>
          </a:p>
        </p:txBody>
      </p:sp>
    </p:spTree>
    <p:extLst>
      <p:ext uri="{BB962C8B-B14F-4D97-AF65-F5344CB8AC3E}">
        <p14:creationId xmlns:p14="http://schemas.microsoft.com/office/powerpoint/2010/main" val="3119905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34</a:t>
            </a:fld>
            <a:endParaRPr lang="fr-FR">
              <a:solidFill>
                <a:prstClr val="black"/>
              </a:solidFill>
              <a:latin typeface="Calibri"/>
            </a:endParaRPr>
          </a:p>
        </p:txBody>
      </p:sp>
    </p:spTree>
    <p:extLst>
      <p:ext uri="{BB962C8B-B14F-4D97-AF65-F5344CB8AC3E}">
        <p14:creationId xmlns:p14="http://schemas.microsoft.com/office/powerpoint/2010/main" val="1519121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35</a:t>
            </a:fld>
            <a:endParaRPr lang="fr-FR">
              <a:solidFill>
                <a:prstClr val="black"/>
              </a:solidFill>
              <a:latin typeface="Calibri"/>
            </a:endParaRPr>
          </a:p>
        </p:txBody>
      </p:sp>
    </p:spTree>
    <p:extLst>
      <p:ext uri="{BB962C8B-B14F-4D97-AF65-F5344CB8AC3E}">
        <p14:creationId xmlns:p14="http://schemas.microsoft.com/office/powerpoint/2010/main" val="3023595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36</a:t>
            </a:fld>
            <a:endParaRPr lang="fr-FR">
              <a:solidFill>
                <a:prstClr val="black"/>
              </a:solidFill>
              <a:latin typeface="Calibri"/>
            </a:endParaRPr>
          </a:p>
        </p:txBody>
      </p:sp>
    </p:spTree>
    <p:extLst>
      <p:ext uri="{BB962C8B-B14F-4D97-AF65-F5344CB8AC3E}">
        <p14:creationId xmlns:p14="http://schemas.microsoft.com/office/powerpoint/2010/main" val="2782161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37</a:t>
            </a:fld>
            <a:endParaRPr lang="fr-FR">
              <a:solidFill>
                <a:prstClr val="black"/>
              </a:solidFill>
              <a:latin typeface="Calibri"/>
            </a:endParaRPr>
          </a:p>
        </p:txBody>
      </p:sp>
    </p:spTree>
    <p:extLst>
      <p:ext uri="{BB962C8B-B14F-4D97-AF65-F5344CB8AC3E}">
        <p14:creationId xmlns:p14="http://schemas.microsoft.com/office/powerpoint/2010/main" val="1216360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38</a:t>
            </a:fld>
            <a:endParaRPr lang="fr-FR">
              <a:solidFill>
                <a:prstClr val="black"/>
              </a:solidFill>
              <a:latin typeface="Calibri"/>
            </a:endParaRPr>
          </a:p>
        </p:txBody>
      </p:sp>
    </p:spTree>
    <p:extLst>
      <p:ext uri="{BB962C8B-B14F-4D97-AF65-F5344CB8AC3E}">
        <p14:creationId xmlns:p14="http://schemas.microsoft.com/office/powerpoint/2010/main" val="1558719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39</a:t>
            </a:fld>
            <a:endParaRPr lang="fr-FR">
              <a:solidFill>
                <a:prstClr val="black"/>
              </a:solidFill>
              <a:latin typeface="Calibri"/>
            </a:endParaRPr>
          </a:p>
        </p:txBody>
      </p:sp>
    </p:spTree>
    <p:extLst>
      <p:ext uri="{BB962C8B-B14F-4D97-AF65-F5344CB8AC3E}">
        <p14:creationId xmlns:p14="http://schemas.microsoft.com/office/powerpoint/2010/main" val="4160035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40</a:t>
            </a:fld>
            <a:endParaRPr lang="fr-FR">
              <a:solidFill>
                <a:prstClr val="black"/>
              </a:solidFill>
              <a:latin typeface="Calibri"/>
            </a:endParaRPr>
          </a:p>
        </p:txBody>
      </p:sp>
    </p:spTree>
    <p:extLst>
      <p:ext uri="{BB962C8B-B14F-4D97-AF65-F5344CB8AC3E}">
        <p14:creationId xmlns:p14="http://schemas.microsoft.com/office/powerpoint/2010/main" val="3548331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41</a:t>
            </a:fld>
            <a:endParaRPr lang="fr-FR">
              <a:solidFill>
                <a:prstClr val="black"/>
              </a:solidFill>
              <a:latin typeface="Calibri"/>
            </a:endParaRPr>
          </a:p>
        </p:txBody>
      </p:sp>
    </p:spTree>
    <p:extLst>
      <p:ext uri="{BB962C8B-B14F-4D97-AF65-F5344CB8AC3E}">
        <p14:creationId xmlns:p14="http://schemas.microsoft.com/office/powerpoint/2010/main" val="21367007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a:t>DFX Internal DDR 20 June 2019</a:t>
            </a:r>
            <a:endParaRPr lang="en-GB"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CERN 20 June 2019</a:t>
            </a:r>
          </a:p>
          <a:p>
            <a:pPr lvl="0"/>
            <a:endParaRPr lang="en-GB" noProof="0" dirty="0"/>
          </a:p>
        </p:txBody>
      </p:sp>
    </p:spTree>
    <p:extLst>
      <p:ext uri="{BB962C8B-B14F-4D97-AF65-F5344CB8AC3E}">
        <p14:creationId xmlns:p14="http://schemas.microsoft.com/office/powerpoint/2010/main" val="2966081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dirty="0"/>
              <a:t>DFX Internal DDR 20 June 2019</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779981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lvl1pPr>
              <a:defRPr/>
            </a:lvl1pPr>
          </a:lstStyle>
          <a:p>
            <a:r>
              <a:rPr lang="en-GB" dirty="0"/>
              <a:t>DFX Internal DDR 20 June 2019</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742597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lvl1pPr>
              <a:defRPr/>
            </a:lvl1pPr>
          </a:lstStyle>
          <a:p>
            <a:r>
              <a:rPr lang="en-GB" dirty="0"/>
              <a:t>DFX Internal DDR 20 June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69091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lvl1pPr>
              <a:defRPr/>
            </a:lvl1pPr>
          </a:lstStyle>
          <a:p>
            <a:r>
              <a:rPr lang="en-GB" dirty="0"/>
              <a:t>DFX Internal DDR 20 June 2019</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5557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lvl1pPr>
              <a:defRPr/>
            </a:lvl1pPr>
          </a:lstStyle>
          <a:p>
            <a:r>
              <a:rPr lang="en-GB" dirty="0"/>
              <a:t>DFX Internal DDR 20 June 2019</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spTree>
    <p:extLst>
      <p:ext uri="{BB962C8B-B14F-4D97-AF65-F5344CB8AC3E}">
        <p14:creationId xmlns:p14="http://schemas.microsoft.com/office/powerpoint/2010/main" val="1179329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625600" y="6356351"/>
            <a:ext cx="8764000" cy="360000"/>
          </a:xfrm>
        </p:spPr>
        <p:txBody>
          <a:bodyPr/>
          <a:lstStyle>
            <a:lvl1pPr>
              <a:defRPr/>
            </a:lvl1pPr>
          </a:lstStyle>
          <a:p>
            <a:r>
              <a:rPr lang="en-GB" dirty="0"/>
              <a:t>DFX Internal DDR 20 June 2019</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241644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dirty="0"/>
              <a:t>DFX Internal DDR 20 June 2019</a:t>
            </a: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7997427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DFX Detailed Design</a:t>
            </a:r>
          </a:p>
        </p:txBody>
      </p:sp>
      <p:sp>
        <p:nvSpPr>
          <p:cNvPr id="3" name="Subtitle 2"/>
          <p:cNvSpPr>
            <a:spLocks noGrp="1"/>
          </p:cNvSpPr>
          <p:nvPr>
            <p:ph type="subTitle" idx="1"/>
          </p:nvPr>
        </p:nvSpPr>
        <p:spPr>
          <a:xfrm>
            <a:off x="1828800" y="4440555"/>
            <a:ext cx="8915400" cy="1331595"/>
          </a:xfrm>
        </p:spPr>
        <p:txBody>
          <a:bodyPr>
            <a:normAutofit fontScale="62500" lnSpcReduction="20000"/>
          </a:bodyPr>
          <a:lstStyle/>
          <a:p>
            <a:r>
              <a:rPr lang="en-GB" sz="3200" dirty="0" err="1"/>
              <a:t>W.Bailey</a:t>
            </a:r>
            <a:r>
              <a:rPr lang="en-GB" sz="3200" dirty="0"/>
              <a:t>  and Y. Yang (SOTON) </a:t>
            </a:r>
          </a:p>
          <a:p>
            <a:r>
              <a:rPr lang="en-GB" dirty="0"/>
              <a:t>Funded by CER/STFC HL-LHC-UK(1)</a:t>
            </a:r>
          </a:p>
          <a:p>
            <a:r>
              <a:rPr lang="en-GB" dirty="0"/>
              <a:t>Supported by Y. </a:t>
            </a:r>
            <a:r>
              <a:rPr lang="en-GB" dirty="0" err="1"/>
              <a:t>Leclercq</a:t>
            </a:r>
            <a:r>
              <a:rPr lang="en-GB" dirty="0"/>
              <a:t>, </a:t>
            </a:r>
            <a:r>
              <a:rPr lang="en-GB" dirty="0" err="1"/>
              <a:t>R.Betemps</a:t>
            </a:r>
            <a:r>
              <a:rPr lang="en-GB" dirty="0"/>
              <a:t>, </a:t>
            </a:r>
            <a:r>
              <a:rPr lang="en-GB" dirty="0" err="1"/>
              <a:t>J.Fleiter</a:t>
            </a:r>
            <a:r>
              <a:rPr lang="en-GB" dirty="0"/>
              <a:t>, </a:t>
            </a:r>
            <a:r>
              <a:rPr lang="en-GB" dirty="0" err="1"/>
              <a:t>I.Falorio</a:t>
            </a:r>
            <a:r>
              <a:rPr lang="en-GB" dirty="0"/>
              <a:t> </a:t>
            </a:r>
            <a:br>
              <a:rPr lang="en-GB" dirty="0"/>
            </a:br>
            <a:r>
              <a:rPr lang="en-GB" dirty="0" err="1"/>
              <a:t>S.Claudet</a:t>
            </a:r>
            <a:r>
              <a:rPr lang="en-GB" dirty="0"/>
              <a:t>, </a:t>
            </a:r>
            <a:r>
              <a:rPr lang="en-GB" dirty="0" err="1"/>
              <a:t>V.Parma</a:t>
            </a:r>
            <a:r>
              <a:rPr lang="en-GB" dirty="0"/>
              <a:t>, </a:t>
            </a:r>
            <a:r>
              <a:rPr lang="en-GB" dirty="0" err="1"/>
              <a:t>A.Ballarino</a:t>
            </a:r>
            <a:r>
              <a:rPr lang="en-GB" dirty="0"/>
              <a:t>, (CERN)</a:t>
            </a:r>
          </a:p>
          <a:p>
            <a:r>
              <a:rPr lang="en-GB" dirty="0"/>
              <a:t>HL-LHC - WP6a</a:t>
            </a:r>
          </a:p>
        </p:txBody>
      </p:sp>
      <p:sp>
        <p:nvSpPr>
          <p:cNvPr id="6" name="Text Placeholder 5"/>
          <p:cNvSpPr>
            <a:spLocks noGrp="1"/>
          </p:cNvSpPr>
          <p:nvPr>
            <p:ph type="body" sz="quarter" idx="14"/>
          </p:nvPr>
        </p:nvSpPr>
        <p:spPr/>
        <p:txBody>
          <a:bodyPr/>
          <a:lstStyle/>
          <a:p>
            <a:r>
              <a:rPr lang="en-GB" dirty="0"/>
              <a:t>20 June. 2019</a:t>
            </a:r>
          </a:p>
        </p:txBody>
      </p:sp>
      <p:sp>
        <p:nvSpPr>
          <p:cNvPr id="7" name="Footer Placeholder 6">
            <a:extLst>
              <a:ext uri="{FF2B5EF4-FFF2-40B4-BE49-F238E27FC236}">
                <a16:creationId xmlns:a16="http://schemas.microsoft.com/office/drawing/2014/main" id="{7EF08E6A-1129-4AEA-99D5-8A9A4334883A}"/>
              </a:ext>
            </a:extLst>
          </p:cNvPr>
          <p:cNvSpPr>
            <a:spLocks noGrp="1"/>
          </p:cNvSpPr>
          <p:nvPr>
            <p:ph type="ftr" sz="quarter" idx="11"/>
          </p:nvPr>
        </p:nvSpPr>
        <p:spPr/>
        <p:txBody>
          <a:bodyPr/>
          <a:lstStyle/>
          <a:p>
            <a:r>
              <a:rPr lang="en-GB"/>
              <a:t>DFX Internal DDR 20 June 2019</a:t>
            </a:r>
            <a:endParaRPr lang="en-GB" dirty="0"/>
          </a:p>
        </p:txBody>
      </p:sp>
      <p:sp>
        <p:nvSpPr>
          <p:cNvPr id="8" name="Slide Number Placeholder 7">
            <a:extLst>
              <a:ext uri="{FF2B5EF4-FFF2-40B4-BE49-F238E27FC236}">
                <a16:creationId xmlns:a16="http://schemas.microsoft.com/office/drawing/2014/main" id="{F3CEFC7E-D45E-4DC2-B802-FC0D25CFBD98}"/>
              </a:ext>
            </a:extLst>
          </p:cNvPr>
          <p:cNvSpPr>
            <a:spLocks noGrp="1"/>
          </p:cNvSpPr>
          <p:nvPr>
            <p:ph type="sldNum" sz="quarter" idx="12"/>
          </p:nvPr>
        </p:nvSpPr>
        <p:spPr/>
        <p:txBody>
          <a:bodyPr/>
          <a:lstStyle/>
          <a:p>
            <a:fld id="{BFDCA1C4-9514-7B4F-976F-D92F7E296653}" type="slidenum">
              <a:rPr lang="fr-FR" smtClean="0"/>
              <a:pPr/>
              <a:t>1</a:t>
            </a:fld>
            <a:endParaRPr lang="fr-FR" dirty="0"/>
          </a:p>
        </p:txBody>
      </p:sp>
    </p:spTree>
    <p:extLst>
      <p:ext uri="{BB962C8B-B14F-4D97-AF65-F5344CB8AC3E}">
        <p14:creationId xmlns:p14="http://schemas.microsoft.com/office/powerpoint/2010/main" val="3146500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rotWithShape="1">
          <a:blip r:embed="rId2">
            <a:clrChange>
              <a:clrFrom>
                <a:srgbClr val="FFFFFF"/>
              </a:clrFrom>
              <a:clrTo>
                <a:srgbClr val="FFFFFF">
                  <a:alpha val="0"/>
                </a:srgbClr>
              </a:clrTo>
            </a:clrChange>
          </a:blip>
          <a:srcRect l="21943" t="12050" r="22712" b="6888"/>
          <a:stretch/>
        </p:blipFill>
        <p:spPr>
          <a:xfrm>
            <a:off x="5421662" y="954787"/>
            <a:ext cx="6556186" cy="5401403"/>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560000" cy="720000"/>
          </a:xfrm>
        </p:spPr>
        <p:txBody>
          <a:bodyPr/>
          <a:lstStyle/>
          <a:p>
            <a:r>
              <a:rPr lang="en-GB" dirty="0"/>
              <a:t>Detailed DFX Schematics: Vacuum break</a:t>
            </a:r>
          </a:p>
        </p:txBody>
      </p:sp>
      <p:sp>
        <p:nvSpPr>
          <p:cNvPr id="7" name="Rectangle 6"/>
          <p:cNvSpPr/>
          <p:nvPr/>
        </p:nvSpPr>
        <p:spPr>
          <a:xfrm>
            <a:off x="582130" y="1036758"/>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TextBox 61"/>
          <p:cNvSpPr txBox="1"/>
          <p:nvPr/>
        </p:nvSpPr>
        <p:spPr>
          <a:xfrm>
            <a:off x="351312" y="1133526"/>
            <a:ext cx="3935061" cy="5078313"/>
          </a:xfrm>
          <a:prstGeom prst="rect">
            <a:avLst/>
          </a:prstGeom>
          <a:noFill/>
        </p:spPr>
        <p:txBody>
          <a:bodyPr wrap="square" rtlCol="0">
            <a:spAutoFit/>
          </a:bodyPr>
          <a:lstStyle/>
          <a:p>
            <a:r>
              <a:rPr lang="en-GB" dirty="0"/>
              <a:t>Due to the shortening of the mid-section of DFX vertical, the length of the vacuum break also shorten, impacting on its contribution to the total heat load</a:t>
            </a:r>
          </a:p>
          <a:p>
            <a:endParaRPr lang="en-GB" dirty="0"/>
          </a:p>
          <a:p>
            <a:r>
              <a:rPr lang="en-GB" dirty="0"/>
              <a:t>Because it has a large outer diameter (~560 mm), reducing its wall thickness made it subject to buckling</a:t>
            </a:r>
          </a:p>
          <a:p>
            <a:endParaRPr lang="en-GB" dirty="0"/>
          </a:p>
          <a:p>
            <a:r>
              <a:rPr lang="en-GB" dirty="0"/>
              <a:t>A convoluted profile was adopted to </a:t>
            </a:r>
          </a:p>
          <a:p>
            <a:r>
              <a:rPr lang="en-GB" dirty="0"/>
              <a:t>Increase the effective length whilst increasing its thickness</a:t>
            </a:r>
          </a:p>
          <a:p>
            <a:endParaRPr lang="en-GB" dirty="0"/>
          </a:p>
          <a:p>
            <a:r>
              <a:rPr lang="en-GB" dirty="0"/>
              <a:t>Pillars give the assembly additional rigidity forming a “cage structure” with minimal cost on heat load</a:t>
            </a:r>
          </a:p>
        </p:txBody>
      </p:sp>
      <p:sp>
        <p:nvSpPr>
          <p:cNvPr id="11" name="TextBox 10"/>
          <p:cNvSpPr txBox="1"/>
          <p:nvPr/>
        </p:nvSpPr>
        <p:spPr>
          <a:xfrm>
            <a:off x="4157472" y="2377440"/>
            <a:ext cx="1938528" cy="1477328"/>
          </a:xfrm>
          <a:prstGeom prst="rect">
            <a:avLst/>
          </a:prstGeom>
          <a:noFill/>
        </p:spPr>
        <p:txBody>
          <a:bodyPr wrap="square" rtlCol="0">
            <a:spAutoFit/>
          </a:bodyPr>
          <a:lstStyle/>
          <a:p>
            <a:r>
              <a:rPr lang="en-GB" dirty="0"/>
              <a:t>Cylindrical pinned joints for installation and absorbing contraction</a:t>
            </a:r>
          </a:p>
        </p:txBody>
      </p:sp>
      <p:sp>
        <p:nvSpPr>
          <p:cNvPr id="32" name="TextBox 31"/>
          <p:cNvSpPr txBox="1"/>
          <p:nvPr/>
        </p:nvSpPr>
        <p:spPr>
          <a:xfrm>
            <a:off x="4157472" y="4459228"/>
            <a:ext cx="1938528" cy="646331"/>
          </a:xfrm>
          <a:prstGeom prst="rect">
            <a:avLst/>
          </a:prstGeom>
          <a:noFill/>
        </p:spPr>
        <p:txBody>
          <a:bodyPr wrap="square" rtlCol="0">
            <a:spAutoFit/>
          </a:bodyPr>
          <a:lstStyle/>
          <a:p>
            <a:r>
              <a:rPr lang="en-GB" dirty="0"/>
              <a:t>Convoluted wall 0.5 mm</a:t>
            </a:r>
          </a:p>
        </p:txBody>
      </p:sp>
      <p:cxnSp>
        <p:nvCxnSpPr>
          <p:cNvPr id="14" name="Straight Arrow Connector 13"/>
          <p:cNvCxnSpPr/>
          <p:nvPr/>
        </p:nvCxnSpPr>
        <p:spPr>
          <a:xfrm>
            <a:off x="5421662" y="3316066"/>
            <a:ext cx="674338" cy="368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8" name="Straight Arrow Connector 37"/>
          <p:cNvCxnSpPr/>
          <p:nvPr/>
        </p:nvCxnSpPr>
        <p:spPr>
          <a:xfrm>
            <a:off x="5126736" y="4913218"/>
            <a:ext cx="1127760" cy="17398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 name="Footer Placeholder 3">
            <a:extLst>
              <a:ext uri="{FF2B5EF4-FFF2-40B4-BE49-F238E27FC236}">
                <a16:creationId xmlns:a16="http://schemas.microsoft.com/office/drawing/2014/main" id="{0EE1E5DF-E2AC-4BE0-BE4B-5D9C333FDF6C}"/>
              </a:ext>
            </a:extLst>
          </p:cNvPr>
          <p:cNvSpPr>
            <a:spLocks noGrp="1"/>
          </p:cNvSpPr>
          <p:nvPr>
            <p:ph type="ftr" sz="quarter" idx="11"/>
          </p:nvPr>
        </p:nvSpPr>
        <p:spPr/>
        <p:txBody>
          <a:bodyPr/>
          <a:lstStyle/>
          <a:p>
            <a:r>
              <a:rPr lang="en-GB"/>
              <a:t>DFX Internal DDR 20 June 2019</a:t>
            </a:r>
            <a:endParaRPr lang="en-GB" noProof="0" dirty="0"/>
          </a:p>
        </p:txBody>
      </p:sp>
      <p:sp>
        <p:nvSpPr>
          <p:cNvPr id="5" name="Slide Number Placeholder 4">
            <a:extLst>
              <a:ext uri="{FF2B5EF4-FFF2-40B4-BE49-F238E27FC236}">
                <a16:creationId xmlns:a16="http://schemas.microsoft.com/office/drawing/2014/main" id="{C41C3D1D-4EF2-4954-B0E3-2556A51D08DB}"/>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586762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a:srcRect l="15213" t="14882" r="55221" b="6748"/>
          <a:stretch/>
        </p:blipFill>
        <p:spPr>
          <a:xfrm>
            <a:off x="2727958" y="700978"/>
            <a:ext cx="4124635" cy="6149794"/>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p:txBody>
          <a:bodyPr/>
          <a:lstStyle/>
          <a:p>
            <a:r>
              <a:rPr lang="en-GB" sz="2800" dirty="0"/>
              <a:t>Detailed DFX Schematics: Vertical Outer – Vacuum envelope</a:t>
            </a:r>
          </a:p>
        </p:txBody>
      </p:sp>
      <p:cxnSp>
        <p:nvCxnSpPr>
          <p:cNvPr id="10" name="Straight Arrow Connector 9"/>
          <p:cNvCxnSpPr>
            <a:cxnSpLocks/>
          </p:cNvCxnSpPr>
          <p:nvPr/>
        </p:nvCxnSpPr>
        <p:spPr>
          <a:xfrm>
            <a:off x="3273173" y="1577510"/>
            <a:ext cx="912910" cy="32658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H="1" flipV="1">
            <a:off x="5329585" y="1590479"/>
            <a:ext cx="2288682" cy="64346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654661" y="1652332"/>
            <a:ext cx="3982217" cy="1754326"/>
          </a:xfrm>
          <a:prstGeom prst="rect">
            <a:avLst/>
          </a:prstGeom>
          <a:noFill/>
        </p:spPr>
        <p:txBody>
          <a:bodyPr wrap="square" rtlCol="0">
            <a:spAutoFit/>
          </a:bodyPr>
          <a:lstStyle/>
          <a:p>
            <a:r>
              <a:rPr lang="en-GB" dirty="0"/>
              <a:t>Rigid elbows to define the maximum height of DFX and to initially support flexible inner hoses.</a:t>
            </a:r>
          </a:p>
          <a:p>
            <a:endParaRPr lang="en-GB" dirty="0"/>
          </a:p>
          <a:p>
            <a:r>
              <a:rPr lang="en-GB" dirty="0"/>
              <a:t>All outer sleeves of service lines can be removed</a:t>
            </a:r>
          </a:p>
        </p:txBody>
      </p:sp>
      <p:sp>
        <p:nvSpPr>
          <p:cNvPr id="15" name="TextBox 14"/>
          <p:cNvSpPr txBox="1"/>
          <p:nvPr/>
        </p:nvSpPr>
        <p:spPr>
          <a:xfrm>
            <a:off x="7040551" y="3710377"/>
            <a:ext cx="2387600" cy="646331"/>
          </a:xfrm>
          <a:prstGeom prst="rect">
            <a:avLst/>
          </a:prstGeom>
          <a:noFill/>
        </p:spPr>
        <p:txBody>
          <a:bodyPr wrap="square" rtlCol="0">
            <a:spAutoFit/>
          </a:bodyPr>
          <a:lstStyle/>
          <a:p>
            <a:r>
              <a:rPr lang="en-GB" dirty="0"/>
              <a:t>Sliding upper outer vacuum wall</a:t>
            </a:r>
          </a:p>
        </p:txBody>
      </p:sp>
      <p:cxnSp>
        <p:nvCxnSpPr>
          <p:cNvPr id="16" name="Straight Arrow Connector 15"/>
          <p:cNvCxnSpPr>
            <a:cxnSpLocks/>
          </p:cNvCxnSpPr>
          <p:nvPr/>
        </p:nvCxnSpPr>
        <p:spPr>
          <a:xfrm flipH="1" flipV="1">
            <a:off x="5457792" y="3404279"/>
            <a:ext cx="1765968" cy="30609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40358" y="4449138"/>
            <a:ext cx="2387600" cy="646331"/>
          </a:xfrm>
          <a:prstGeom prst="rect">
            <a:avLst/>
          </a:prstGeom>
          <a:noFill/>
        </p:spPr>
        <p:txBody>
          <a:bodyPr wrap="square" rtlCol="0">
            <a:spAutoFit/>
          </a:bodyPr>
          <a:lstStyle/>
          <a:p>
            <a:r>
              <a:rPr lang="en-GB" dirty="0"/>
              <a:t>X2 DN100 ports on DFX side of vacuum</a:t>
            </a:r>
          </a:p>
        </p:txBody>
      </p:sp>
      <p:cxnSp>
        <p:nvCxnSpPr>
          <p:cNvPr id="24" name="Straight Arrow Connector 23"/>
          <p:cNvCxnSpPr>
            <a:cxnSpLocks/>
          </p:cNvCxnSpPr>
          <p:nvPr/>
        </p:nvCxnSpPr>
        <p:spPr>
          <a:xfrm flipV="1">
            <a:off x="2057400" y="3268980"/>
            <a:ext cx="1853106" cy="50689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cxnSpLocks/>
          </p:cNvCxnSpPr>
          <p:nvPr/>
        </p:nvCxnSpPr>
        <p:spPr>
          <a:xfrm flipH="1">
            <a:off x="5306873" y="2286000"/>
            <a:ext cx="2347788" cy="36154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41005" y="1121296"/>
            <a:ext cx="2685126" cy="1200329"/>
          </a:xfrm>
          <a:prstGeom prst="rect">
            <a:avLst/>
          </a:prstGeom>
          <a:noFill/>
        </p:spPr>
        <p:txBody>
          <a:bodyPr wrap="square" rtlCol="0">
            <a:spAutoFit/>
          </a:bodyPr>
          <a:lstStyle/>
          <a:p>
            <a:r>
              <a:rPr lang="en-GB" dirty="0"/>
              <a:t>Top hat for mounting flange for receiving the DSH outer flexible flange </a:t>
            </a:r>
          </a:p>
        </p:txBody>
      </p:sp>
      <p:cxnSp>
        <p:nvCxnSpPr>
          <p:cNvPr id="32" name="Straight Arrow Connector 31"/>
          <p:cNvCxnSpPr>
            <a:cxnSpLocks/>
          </p:cNvCxnSpPr>
          <p:nvPr/>
        </p:nvCxnSpPr>
        <p:spPr>
          <a:xfrm>
            <a:off x="2495896" y="4815008"/>
            <a:ext cx="777277" cy="66248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cxnSpLocks/>
          </p:cNvCxnSpPr>
          <p:nvPr/>
        </p:nvCxnSpPr>
        <p:spPr>
          <a:xfrm flipH="1" flipV="1">
            <a:off x="5605147" y="2070330"/>
            <a:ext cx="2049514" cy="18766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61BE2C9-6784-4B47-A1A2-BBEBA57F3B4D}"/>
              </a:ext>
            </a:extLst>
          </p:cNvPr>
          <p:cNvCxnSpPr>
            <a:cxnSpLocks/>
          </p:cNvCxnSpPr>
          <p:nvPr/>
        </p:nvCxnSpPr>
        <p:spPr>
          <a:xfrm flipV="1">
            <a:off x="2090625" y="2943225"/>
            <a:ext cx="1417528" cy="83265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934DEAA5-6C90-413B-8D37-9B324DD61E4C}"/>
              </a:ext>
            </a:extLst>
          </p:cNvPr>
          <p:cNvSpPr txBox="1"/>
          <p:nvPr/>
        </p:nvSpPr>
        <p:spPr>
          <a:xfrm>
            <a:off x="669761" y="3136665"/>
            <a:ext cx="2387600" cy="923330"/>
          </a:xfrm>
          <a:prstGeom prst="rect">
            <a:avLst/>
          </a:prstGeom>
          <a:noFill/>
        </p:spPr>
        <p:txBody>
          <a:bodyPr wrap="square" rtlCol="0">
            <a:spAutoFit/>
          </a:bodyPr>
          <a:lstStyle/>
          <a:p>
            <a:r>
              <a:rPr lang="en-GB" dirty="0"/>
              <a:t>X2 DN100 ports on SC-Link side of vacuum</a:t>
            </a:r>
          </a:p>
        </p:txBody>
      </p:sp>
      <p:cxnSp>
        <p:nvCxnSpPr>
          <p:cNvPr id="33" name="Straight Arrow Connector 32">
            <a:extLst>
              <a:ext uri="{FF2B5EF4-FFF2-40B4-BE49-F238E27FC236}">
                <a16:creationId xmlns:a16="http://schemas.microsoft.com/office/drawing/2014/main" id="{CD6B9A53-0DCD-4523-9A6E-AD026BFC33AF}"/>
              </a:ext>
            </a:extLst>
          </p:cNvPr>
          <p:cNvCxnSpPr>
            <a:cxnSpLocks/>
          </p:cNvCxnSpPr>
          <p:nvPr/>
        </p:nvCxnSpPr>
        <p:spPr>
          <a:xfrm>
            <a:off x="2124729" y="5076713"/>
            <a:ext cx="1915776" cy="82667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1F6357BD-83E4-429F-A00D-FA3A40D1157A}"/>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6BFD3DA0-ED45-4197-95F6-9F13F87CEB47}"/>
              </a:ext>
            </a:extLst>
          </p:cNvPr>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3920812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8"/>
          <p:cNvPicPr>
            <a:picLocks noGrp="1" noChangeAspect="1"/>
          </p:cNvPicPr>
          <p:nvPr>
            <p:ph idx="1"/>
          </p:nvPr>
        </p:nvPicPr>
        <p:blipFill rotWithShape="1">
          <a:blip r:embed="rId2">
            <a:clrChange>
              <a:clrFrom>
                <a:srgbClr val="FFFFFF"/>
              </a:clrFrom>
              <a:clrTo>
                <a:srgbClr val="FFFFFF">
                  <a:alpha val="0"/>
                </a:srgbClr>
              </a:clrTo>
            </a:clrChange>
            <a:biLevel thresh="75000"/>
          </a:blip>
          <a:srcRect l="28017" t="9058" r="19427" b="5791"/>
          <a:stretch/>
        </p:blipFill>
        <p:spPr>
          <a:xfrm>
            <a:off x="2529516" y="930066"/>
            <a:ext cx="6194400" cy="5645312"/>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641004" y="180000"/>
            <a:ext cx="11550996" cy="720000"/>
          </a:xfrm>
        </p:spPr>
        <p:txBody>
          <a:bodyPr/>
          <a:lstStyle/>
          <a:p>
            <a:r>
              <a:rPr lang="en-GB" dirty="0"/>
              <a:t>Detailed DFX Schematics: Vertical Outer Interfaces</a:t>
            </a:r>
          </a:p>
        </p:txBody>
      </p:sp>
      <p:cxnSp>
        <p:nvCxnSpPr>
          <p:cNvPr id="10" name="Straight Arrow Connector 9"/>
          <p:cNvCxnSpPr/>
          <p:nvPr/>
        </p:nvCxnSpPr>
        <p:spPr>
          <a:xfrm>
            <a:off x="3276600" y="1778000"/>
            <a:ext cx="821424" cy="6879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6250900" y="2107092"/>
            <a:ext cx="2879250" cy="27507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9161784" y="1354882"/>
            <a:ext cx="2387600" cy="2585323"/>
          </a:xfrm>
          <a:prstGeom prst="rect">
            <a:avLst/>
          </a:prstGeom>
          <a:noFill/>
        </p:spPr>
        <p:txBody>
          <a:bodyPr wrap="square" rtlCol="0">
            <a:spAutoFit/>
          </a:bodyPr>
          <a:lstStyle/>
          <a:p>
            <a:r>
              <a:rPr lang="en-GB" dirty="0"/>
              <a:t>Rigid elbows to define the maximum height of DFX and to initially support flexible inner hoses.</a:t>
            </a:r>
          </a:p>
          <a:p>
            <a:endParaRPr lang="en-GB" dirty="0"/>
          </a:p>
          <a:p>
            <a:r>
              <a:rPr lang="en-GB" dirty="0"/>
              <a:t>All outer sleeves of service lines can be removed</a:t>
            </a:r>
          </a:p>
        </p:txBody>
      </p:sp>
      <p:sp>
        <p:nvSpPr>
          <p:cNvPr id="15" name="TextBox 14"/>
          <p:cNvSpPr txBox="1"/>
          <p:nvPr/>
        </p:nvSpPr>
        <p:spPr>
          <a:xfrm>
            <a:off x="8764250" y="4587144"/>
            <a:ext cx="2387600" cy="646331"/>
          </a:xfrm>
          <a:prstGeom prst="rect">
            <a:avLst/>
          </a:prstGeom>
          <a:noFill/>
        </p:spPr>
        <p:txBody>
          <a:bodyPr wrap="square" rtlCol="0">
            <a:spAutoFit/>
          </a:bodyPr>
          <a:lstStyle/>
          <a:p>
            <a:r>
              <a:rPr lang="en-GB" dirty="0"/>
              <a:t>Sliding upper outer vacuum wall</a:t>
            </a:r>
          </a:p>
        </p:txBody>
      </p:sp>
      <p:cxnSp>
        <p:nvCxnSpPr>
          <p:cNvPr id="16" name="Straight Arrow Connector 15"/>
          <p:cNvCxnSpPr>
            <a:stCxn id="15" idx="1"/>
          </p:cNvCxnSpPr>
          <p:nvPr/>
        </p:nvCxnSpPr>
        <p:spPr>
          <a:xfrm flipH="1" flipV="1">
            <a:off x="6718300" y="4874183"/>
            <a:ext cx="2045950" cy="3612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17361" y="2984265"/>
            <a:ext cx="2387600" cy="923330"/>
          </a:xfrm>
          <a:prstGeom prst="rect">
            <a:avLst/>
          </a:prstGeom>
          <a:noFill/>
        </p:spPr>
        <p:txBody>
          <a:bodyPr wrap="square" rtlCol="0">
            <a:spAutoFit/>
          </a:bodyPr>
          <a:lstStyle/>
          <a:p>
            <a:r>
              <a:rPr lang="en-GB" dirty="0"/>
              <a:t>X2 DN100 ports on SC-Link side of vacuum</a:t>
            </a:r>
          </a:p>
        </p:txBody>
      </p:sp>
      <p:cxnSp>
        <p:nvCxnSpPr>
          <p:cNvPr id="24" name="Straight Arrow Connector 23"/>
          <p:cNvCxnSpPr/>
          <p:nvPr/>
        </p:nvCxnSpPr>
        <p:spPr>
          <a:xfrm>
            <a:off x="1559664" y="3775875"/>
            <a:ext cx="1345297" cy="6430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6718300" y="2107092"/>
            <a:ext cx="2411850" cy="73428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41004" y="1121296"/>
            <a:ext cx="3359495" cy="923330"/>
          </a:xfrm>
          <a:prstGeom prst="rect">
            <a:avLst/>
          </a:prstGeom>
          <a:noFill/>
        </p:spPr>
        <p:txBody>
          <a:bodyPr wrap="square" rtlCol="0">
            <a:spAutoFit/>
          </a:bodyPr>
          <a:lstStyle/>
          <a:p>
            <a:r>
              <a:rPr lang="en-GB" dirty="0"/>
              <a:t>Top hat for mounting flange for receiving the DSH outer flexible flange </a:t>
            </a:r>
          </a:p>
        </p:txBody>
      </p:sp>
      <p:cxnSp>
        <p:nvCxnSpPr>
          <p:cNvPr id="32" name="Straight Arrow Connector 31"/>
          <p:cNvCxnSpPr/>
          <p:nvPr/>
        </p:nvCxnSpPr>
        <p:spPr>
          <a:xfrm>
            <a:off x="1579831" y="3801497"/>
            <a:ext cx="2081723" cy="137412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H="1">
            <a:off x="6096000" y="2107092"/>
            <a:ext cx="3034150" cy="139795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6CF9B689-E9B5-418D-A5D7-320B5FB95FFF}"/>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AF0B1D17-FF99-48DE-95E8-F35C44A2F1F6}"/>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2706848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rotWithShape="1">
          <a:blip r:embed="rId2"/>
          <a:srcRect l="9471" t="8960" r="48076" b="6460"/>
          <a:stretch/>
        </p:blipFill>
        <p:spPr>
          <a:xfrm>
            <a:off x="816000" y="789946"/>
            <a:ext cx="7718400" cy="5641209"/>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440987" y="180000"/>
            <a:ext cx="11722229" cy="720000"/>
          </a:xfrm>
        </p:spPr>
        <p:txBody>
          <a:bodyPr/>
          <a:lstStyle/>
          <a:p>
            <a:r>
              <a:rPr lang="en-GB" dirty="0"/>
              <a:t>Detailed DFX Schematics: Vertical inner to SC-Link</a:t>
            </a:r>
          </a:p>
        </p:txBody>
      </p:sp>
      <p:cxnSp>
        <p:nvCxnSpPr>
          <p:cNvPr id="24" name="Straight Arrow Connector 23"/>
          <p:cNvCxnSpPr>
            <a:stCxn id="19" idx="2"/>
          </p:cNvCxnSpPr>
          <p:nvPr/>
        </p:nvCxnSpPr>
        <p:spPr>
          <a:xfrm flipH="1" flipV="1">
            <a:off x="5759542" y="4474701"/>
            <a:ext cx="2774858" cy="72056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3683000" y="2630819"/>
            <a:ext cx="4153084" cy="128121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082950" y="4752556"/>
            <a:ext cx="221400" cy="22931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2" name="Content Placeholder 5"/>
          <p:cNvPicPr>
            <a:picLocks noChangeAspect="1"/>
          </p:cNvPicPr>
          <p:nvPr/>
        </p:nvPicPr>
        <p:blipFill rotWithShape="1">
          <a:blip r:embed="rId3">
            <a:biLevel thresh="75000"/>
          </a:blip>
          <a:srcRect l="48449" t="69144" r="49703" b="25269"/>
          <a:stretch/>
        </p:blipFill>
        <p:spPr>
          <a:xfrm>
            <a:off x="5517287" y="5333999"/>
            <a:ext cx="235813" cy="401017"/>
          </a:xfrm>
          <a:prstGeom prst="rect">
            <a:avLst/>
          </a:prstGeom>
        </p:spPr>
      </p:pic>
      <p:pic>
        <p:nvPicPr>
          <p:cNvPr id="11" name="Picture 10"/>
          <p:cNvPicPr>
            <a:picLocks noChangeAspect="1"/>
          </p:cNvPicPr>
          <p:nvPr/>
        </p:nvPicPr>
        <p:blipFill rotWithShape="1">
          <a:blip r:embed="rId4"/>
          <a:srcRect l="20405" t="16086" r="57014" b="33106"/>
          <a:stretch/>
        </p:blipFill>
        <p:spPr>
          <a:xfrm>
            <a:off x="7836084" y="948211"/>
            <a:ext cx="3069832" cy="2963821"/>
          </a:xfrm>
          <a:prstGeom prst="ellipse">
            <a:avLst/>
          </a:prstGeom>
          <a:ln w="127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18" name="TextBox 17"/>
          <p:cNvSpPr txBox="1"/>
          <p:nvPr/>
        </p:nvSpPr>
        <p:spPr>
          <a:xfrm>
            <a:off x="10423500" y="883360"/>
            <a:ext cx="1739716" cy="369332"/>
          </a:xfrm>
          <a:prstGeom prst="rect">
            <a:avLst/>
          </a:prstGeom>
          <a:noFill/>
        </p:spPr>
        <p:txBody>
          <a:bodyPr wrap="square" rtlCol="0">
            <a:spAutoFit/>
          </a:bodyPr>
          <a:lstStyle/>
          <a:p>
            <a:r>
              <a:rPr lang="en-GB" dirty="0"/>
              <a:t>Lip weld [#W3]</a:t>
            </a:r>
          </a:p>
        </p:txBody>
      </p:sp>
      <p:pic>
        <p:nvPicPr>
          <p:cNvPr id="19" name="Picture 18"/>
          <p:cNvPicPr>
            <a:picLocks noChangeAspect="1"/>
          </p:cNvPicPr>
          <p:nvPr/>
        </p:nvPicPr>
        <p:blipFill rotWithShape="1">
          <a:blip r:embed="rId5">
            <a:clrChange>
              <a:clrFrom>
                <a:srgbClr val="EDEDD6"/>
              </a:clrFrom>
              <a:clrTo>
                <a:srgbClr val="EDEDD6">
                  <a:alpha val="0"/>
                </a:srgbClr>
              </a:clrTo>
            </a:clrChange>
            <a:biLevel thresh="75000"/>
          </a:blip>
          <a:srcRect l="26770" t="34012" r="59566" b="34331"/>
          <a:stretch/>
        </p:blipFill>
        <p:spPr>
          <a:xfrm>
            <a:off x="8534400" y="4617417"/>
            <a:ext cx="1193800" cy="1155701"/>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9" name="TextBox 28"/>
          <p:cNvSpPr txBox="1"/>
          <p:nvPr/>
        </p:nvSpPr>
        <p:spPr>
          <a:xfrm>
            <a:off x="9894592" y="4861832"/>
            <a:ext cx="1739716" cy="1200329"/>
          </a:xfrm>
          <a:prstGeom prst="rect">
            <a:avLst/>
          </a:prstGeom>
          <a:noFill/>
        </p:spPr>
        <p:txBody>
          <a:bodyPr wrap="square" rtlCol="0">
            <a:spAutoFit/>
          </a:bodyPr>
          <a:lstStyle/>
          <a:p>
            <a:r>
              <a:rPr lang="en-GB" dirty="0"/>
              <a:t>Knife edge feature to bolt and seal copper gasket </a:t>
            </a:r>
          </a:p>
        </p:txBody>
      </p:sp>
      <p:cxnSp>
        <p:nvCxnSpPr>
          <p:cNvPr id="33" name="Straight Arrow Connector 32"/>
          <p:cNvCxnSpPr/>
          <p:nvPr/>
        </p:nvCxnSpPr>
        <p:spPr>
          <a:xfrm flipH="1">
            <a:off x="9537700" y="1266530"/>
            <a:ext cx="1082558" cy="66387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4" name="Straight Arrow Connector 33"/>
          <p:cNvCxnSpPr/>
          <p:nvPr/>
        </p:nvCxnSpPr>
        <p:spPr>
          <a:xfrm flipH="1" flipV="1">
            <a:off x="8928100" y="2774888"/>
            <a:ext cx="1977816" cy="10675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7" name="TextBox 36"/>
          <p:cNvSpPr txBox="1"/>
          <p:nvPr/>
        </p:nvSpPr>
        <p:spPr>
          <a:xfrm>
            <a:off x="8534400" y="3893713"/>
            <a:ext cx="3454768" cy="369332"/>
          </a:xfrm>
          <a:prstGeom prst="rect">
            <a:avLst/>
          </a:prstGeom>
          <a:noFill/>
        </p:spPr>
        <p:txBody>
          <a:bodyPr wrap="square" rtlCol="0">
            <a:spAutoFit/>
          </a:bodyPr>
          <a:lstStyle/>
          <a:p>
            <a:r>
              <a:rPr lang="en-GB" dirty="0"/>
              <a:t>Weld prep for cutting</a:t>
            </a:r>
          </a:p>
        </p:txBody>
      </p:sp>
      <p:cxnSp>
        <p:nvCxnSpPr>
          <p:cNvPr id="38" name="Straight Arrow Connector 37"/>
          <p:cNvCxnSpPr>
            <a:stCxn id="29" idx="1"/>
          </p:cNvCxnSpPr>
          <p:nvPr/>
        </p:nvCxnSpPr>
        <p:spPr>
          <a:xfrm flipH="1" flipV="1">
            <a:off x="9131300" y="5195268"/>
            <a:ext cx="763292" cy="26672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0A78BAE9-0490-427D-99F3-9F83ABF2C90B}"/>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ED222FC2-2A30-4A30-80D9-AD6AFC12D4FD}"/>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237611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560000" cy="720000"/>
          </a:xfrm>
        </p:spPr>
        <p:txBody>
          <a:bodyPr/>
          <a:lstStyle/>
          <a:p>
            <a:r>
              <a:rPr lang="en-GB" dirty="0"/>
              <a:t>Detailed DFX Schematics: Horizontal Section 1 – IFS sub-assembly and plug</a:t>
            </a:r>
          </a:p>
        </p:txBody>
      </p:sp>
      <p:sp>
        <p:nvSpPr>
          <p:cNvPr id="43" name="Left Arrow 42"/>
          <p:cNvSpPr/>
          <p:nvPr/>
        </p:nvSpPr>
        <p:spPr>
          <a:xfrm rot="19728378">
            <a:off x="4411298" y="3360140"/>
            <a:ext cx="801001" cy="217890"/>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44" name="Left Arrow 43"/>
          <p:cNvSpPr/>
          <p:nvPr/>
        </p:nvSpPr>
        <p:spPr>
          <a:xfrm rot="19728378">
            <a:off x="5788371" y="3204898"/>
            <a:ext cx="827260" cy="206609"/>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46" name="Freeform 45"/>
          <p:cNvSpPr/>
          <p:nvPr/>
        </p:nvSpPr>
        <p:spPr>
          <a:xfrm>
            <a:off x="5410200" y="3797300"/>
            <a:ext cx="533434" cy="890832"/>
          </a:xfrm>
          <a:custGeom>
            <a:avLst/>
            <a:gdLst>
              <a:gd name="connsiteX0" fmla="*/ 0 w 533434"/>
              <a:gd name="connsiteY0" fmla="*/ 0 h 890832"/>
              <a:gd name="connsiteX1" fmla="*/ 38100 w 533434"/>
              <a:gd name="connsiteY1" fmla="*/ 101600 h 890832"/>
              <a:gd name="connsiteX2" fmla="*/ 76200 w 533434"/>
              <a:gd name="connsiteY2" fmla="*/ 254000 h 890832"/>
              <a:gd name="connsiteX3" fmla="*/ 88900 w 533434"/>
              <a:gd name="connsiteY3" fmla="*/ 292100 h 890832"/>
              <a:gd name="connsiteX4" fmla="*/ 127000 w 533434"/>
              <a:gd name="connsiteY4" fmla="*/ 368300 h 890832"/>
              <a:gd name="connsiteX5" fmla="*/ 152400 w 533434"/>
              <a:gd name="connsiteY5" fmla="*/ 406400 h 890832"/>
              <a:gd name="connsiteX6" fmla="*/ 190500 w 533434"/>
              <a:gd name="connsiteY6" fmla="*/ 495300 h 890832"/>
              <a:gd name="connsiteX7" fmla="*/ 241300 w 533434"/>
              <a:gd name="connsiteY7" fmla="*/ 571500 h 890832"/>
              <a:gd name="connsiteX8" fmla="*/ 292100 w 533434"/>
              <a:gd name="connsiteY8" fmla="*/ 647700 h 890832"/>
              <a:gd name="connsiteX9" fmla="*/ 317500 w 533434"/>
              <a:gd name="connsiteY9" fmla="*/ 685800 h 890832"/>
              <a:gd name="connsiteX10" fmla="*/ 355600 w 533434"/>
              <a:gd name="connsiteY10" fmla="*/ 698500 h 890832"/>
              <a:gd name="connsiteX11" fmla="*/ 419100 w 533434"/>
              <a:gd name="connsiteY11" fmla="*/ 762000 h 890832"/>
              <a:gd name="connsiteX12" fmla="*/ 444500 w 533434"/>
              <a:gd name="connsiteY12" fmla="*/ 800100 h 890832"/>
              <a:gd name="connsiteX13" fmla="*/ 520700 w 533434"/>
              <a:gd name="connsiteY13" fmla="*/ 850900 h 890832"/>
              <a:gd name="connsiteX14" fmla="*/ 533400 w 533434"/>
              <a:gd name="connsiteY14" fmla="*/ 876300 h 89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34" h="890832">
                <a:moveTo>
                  <a:pt x="0" y="0"/>
                </a:moveTo>
                <a:cubicBezTo>
                  <a:pt x="4944" y="12360"/>
                  <a:pt x="33123" y="79202"/>
                  <a:pt x="38100" y="101600"/>
                </a:cubicBezTo>
                <a:cubicBezTo>
                  <a:pt x="72303" y="255514"/>
                  <a:pt x="24876" y="100027"/>
                  <a:pt x="76200" y="254000"/>
                </a:cubicBezTo>
                <a:cubicBezTo>
                  <a:pt x="80433" y="266700"/>
                  <a:pt x="81474" y="280961"/>
                  <a:pt x="88900" y="292100"/>
                </a:cubicBezTo>
                <a:cubicBezTo>
                  <a:pt x="161693" y="401289"/>
                  <a:pt x="74420" y="263140"/>
                  <a:pt x="127000" y="368300"/>
                </a:cubicBezTo>
                <a:cubicBezTo>
                  <a:pt x="133826" y="381952"/>
                  <a:pt x="145574" y="392748"/>
                  <a:pt x="152400" y="406400"/>
                </a:cubicBezTo>
                <a:cubicBezTo>
                  <a:pt x="204954" y="511507"/>
                  <a:pt x="111218" y="363164"/>
                  <a:pt x="190500" y="495300"/>
                </a:cubicBezTo>
                <a:cubicBezTo>
                  <a:pt x="206206" y="521477"/>
                  <a:pt x="224367" y="546100"/>
                  <a:pt x="241300" y="571500"/>
                </a:cubicBezTo>
                <a:lnTo>
                  <a:pt x="292100" y="647700"/>
                </a:lnTo>
                <a:cubicBezTo>
                  <a:pt x="300567" y="660400"/>
                  <a:pt x="303020" y="680973"/>
                  <a:pt x="317500" y="685800"/>
                </a:cubicBezTo>
                <a:lnTo>
                  <a:pt x="355600" y="698500"/>
                </a:lnTo>
                <a:cubicBezTo>
                  <a:pt x="423333" y="800100"/>
                  <a:pt x="334433" y="677333"/>
                  <a:pt x="419100" y="762000"/>
                </a:cubicBezTo>
                <a:cubicBezTo>
                  <a:pt x="429893" y="772793"/>
                  <a:pt x="433013" y="790049"/>
                  <a:pt x="444500" y="800100"/>
                </a:cubicBezTo>
                <a:cubicBezTo>
                  <a:pt x="467474" y="820202"/>
                  <a:pt x="520700" y="850900"/>
                  <a:pt x="520700" y="850900"/>
                </a:cubicBezTo>
                <a:cubicBezTo>
                  <a:pt x="534739" y="893016"/>
                  <a:pt x="533400" y="902387"/>
                  <a:pt x="533400" y="876300"/>
                </a:cubicBezTo>
              </a:path>
            </a:pathLst>
          </a:custGeom>
          <a:ln w="38100">
            <a:prstDash val="dash"/>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pic>
        <p:nvPicPr>
          <p:cNvPr id="6" name="Content Placeholder 5"/>
          <p:cNvPicPr>
            <a:picLocks noGrp="1" noChangeAspect="1"/>
          </p:cNvPicPr>
          <p:nvPr>
            <p:ph idx="1"/>
          </p:nvPr>
        </p:nvPicPr>
        <p:blipFill rotWithShape="1">
          <a:blip r:embed="rId2"/>
          <a:srcRect l="14799" t="16785" r="38254" b="17994"/>
          <a:stretch/>
        </p:blipFill>
        <p:spPr>
          <a:xfrm>
            <a:off x="582130" y="1498099"/>
            <a:ext cx="5842185" cy="4565507"/>
          </a:xfrm>
          <a:prstGeom prst="rect">
            <a:avLst/>
          </a:prstGeom>
        </p:spPr>
      </p:pic>
      <p:sp>
        <p:nvSpPr>
          <p:cNvPr id="7" name="Rectangle 6"/>
          <p:cNvSpPr/>
          <p:nvPr/>
        </p:nvSpPr>
        <p:spPr>
          <a:xfrm>
            <a:off x="582130" y="1036758"/>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Rectangle 36"/>
          <p:cNvSpPr/>
          <p:nvPr/>
        </p:nvSpPr>
        <p:spPr>
          <a:xfrm>
            <a:off x="4424934" y="4062457"/>
            <a:ext cx="1999381" cy="21980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3"/>
          <a:srcRect l="24072" t="21760" r="29886" b="7229"/>
          <a:stretch/>
        </p:blipFill>
        <p:spPr>
          <a:xfrm>
            <a:off x="6332766" y="1661148"/>
            <a:ext cx="5606248" cy="4863799"/>
          </a:xfrm>
          <a:prstGeom prst="rect">
            <a:avLst/>
          </a:prstGeom>
        </p:spPr>
      </p:pic>
      <p:sp>
        <p:nvSpPr>
          <p:cNvPr id="39" name="Rectangle 38"/>
          <p:cNvSpPr/>
          <p:nvPr/>
        </p:nvSpPr>
        <p:spPr>
          <a:xfrm>
            <a:off x="6209380" y="1532441"/>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Arrow Connector 40"/>
          <p:cNvCxnSpPr/>
          <p:nvPr/>
        </p:nvCxnSpPr>
        <p:spPr>
          <a:xfrm>
            <a:off x="9026844" y="2034700"/>
            <a:ext cx="1288819" cy="29876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59" idx="2"/>
          </p:cNvCxnSpPr>
          <p:nvPr/>
        </p:nvCxnSpPr>
        <p:spPr>
          <a:xfrm flipH="1" flipV="1">
            <a:off x="8177484" y="5011901"/>
            <a:ext cx="1232778" cy="23089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7072360" y="1362566"/>
            <a:ext cx="3616300" cy="923330"/>
          </a:xfrm>
          <a:prstGeom prst="rect">
            <a:avLst/>
          </a:prstGeom>
          <a:noFill/>
        </p:spPr>
        <p:txBody>
          <a:bodyPr wrap="square" rtlCol="0">
            <a:spAutoFit/>
          </a:bodyPr>
          <a:lstStyle/>
          <a:p>
            <a:r>
              <a:rPr lang="en-GB" dirty="0"/>
              <a:t>Serpentine tubes to create long thermal path for cold instrumentation </a:t>
            </a:r>
          </a:p>
        </p:txBody>
      </p:sp>
      <p:cxnSp>
        <p:nvCxnSpPr>
          <p:cNvPr id="50" name="Straight Arrow Connector 49"/>
          <p:cNvCxnSpPr/>
          <p:nvPr/>
        </p:nvCxnSpPr>
        <p:spPr>
          <a:xfrm>
            <a:off x="3027901" y="1946211"/>
            <a:ext cx="1191082" cy="8061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8054901" y="6017611"/>
            <a:ext cx="2234267" cy="369332"/>
          </a:xfrm>
          <a:prstGeom prst="rect">
            <a:avLst/>
          </a:prstGeom>
          <a:noFill/>
        </p:spPr>
        <p:txBody>
          <a:bodyPr wrap="square" rtlCol="0">
            <a:spAutoFit/>
          </a:bodyPr>
          <a:lstStyle/>
          <a:p>
            <a:r>
              <a:rPr lang="en-GB" dirty="0"/>
              <a:t>Lip weld example</a:t>
            </a:r>
          </a:p>
        </p:txBody>
      </p:sp>
      <p:sp>
        <p:nvSpPr>
          <p:cNvPr id="53" name="TextBox 52"/>
          <p:cNvSpPr txBox="1"/>
          <p:nvPr/>
        </p:nvSpPr>
        <p:spPr>
          <a:xfrm>
            <a:off x="6813447" y="2583975"/>
            <a:ext cx="1128726" cy="646331"/>
          </a:xfrm>
          <a:prstGeom prst="rect">
            <a:avLst/>
          </a:prstGeom>
          <a:noFill/>
        </p:spPr>
        <p:txBody>
          <a:bodyPr wrap="square" rtlCol="0">
            <a:spAutoFit/>
          </a:bodyPr>
          <a:lstStyle/>
          <a:p>
            <a:r>
              <a:rPr lang="en-GB" dirty="0"/>
              <a:t>Spoked support</a:t>
            </a:r>
          </a:p>
        </p:txBody>
      </p:sp>
      <p:cxnSp>
        <p:nvCxnSpPr>
          <p:cNvPr id="54" name="Straight Arrow Connector 53"/>
          <p:cNvCxnSpPr/>
          <p:nvPr/>
        </p:nvCxnSpPr>
        <p:spPr>
          <a:xfrm>
            <a:off x="3027901" y="1941656"/>
            <a:ext cx="1314468" cy="40763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7731278" y="2970841"/>
            <a:ext cx="799939" cy="67273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989549" y="4748974"/>
            <a:ext cx="1128726" cy="369332"/>
          </a:xfrm>
          <a:prstGeom prst="rect">
            <a:avLst/>
          </a:prstGeom>
          <a:noFill/>
        </p:spPr>
        <p:txBody>
          <a:bodyPr wrap="square" rtlCol="0">
            <a:spAutoFit/>
          </a:bodyPr>
          <a:lstStyle/>
          <a:p>
            <a:r>
              <a:rPr lang="en-GB" dirty="0"/>
              <a:t>Plug</a:t>
            </a:r>
          </a:p>
        </p:txBody>
      </p:sp>
      <p:sp>
        <p:nvSpPr>
          <p:cNvPr id="62" name="TextBox 61"/>
          <p:cNvSpPr txBox="1"/>
          <p:nvPr/>
        </p:nvSpPr>
        <p:spPr>
          <a:xfrm>
            <a:off x="2274318" y="5520577"/>
            <a:ext cx="3935061" cy="1200329"/>
          </a:xfrm>
          <a:prstGeom prst="rect">
            <a:avLst/>
          </a:prstGeom>
          <a:noFill/>
        </p:spPr>
        <p:txBody>
          <a:bodyPr wrap="square" rtlCol="0">
            <a:spAutoFit/>
          </a:bodyPr>
          <a:lstStyle/>
          <a:p>
            <a:r>
              <a:rPr lang="en-GB" dirty="0"/>
              <a:t>Sliding section towards plug to enable IFS sub-assembly to be assembled and installed as one part</a:t>
            </a:r>
          </a:p>
          <a:p>
            <a:r>
              <a:rPr lang="en-GB" dirty="0"/>
              <a:t>(i.e. inner and outer)</a:t>
            </a:r>
          </a:p>
        </p:txBody>
      </p:sp>
      <p:cxnSp>
        <p:nvCxnSpPr>
          <p:cNvPr id="64" name="Straight Arrow Connector 63"/>
          <p:cNvCxnSpPr/>
          <p:nvPr/>
        </p:nvCxnSpPr>
        <p:spPr>
          <a:xfrm>
            <a:off x="5617336" y="4944829"/>
            <a:ext cx="1530571" cy="9692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flipV="1">
            <a:off x="2596649" y="5051615"/>
            <a:ext cx="914227" cy="46436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59" name="Picture 58"/>
          <p:cNvPicPr>
            <a:picLocks noChangeAspect="1"/>
          </p:cNvPicPr>
          <p:nvPr/>
        </p:nvPicPr>
        <p:blipFill rotWithShape="1">
          <a:blip r:embed="rId4"/>
          <a:srcRect l="38178" t="21359" r="25906" b="33997"/>
          <a:stretch/>
        </p:blipFill>
        <p:spPr>
          <a:xfrm>
            <a:off x="9410262" y="4210874"/>
            <a:ext cx="2097560" cy="2063834"/>
          </a:xfrm>
          <a:prstGeom prst="ellipse">
            <a:avLst/>
          </a:prstGeom>
          <a:ln w="1905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79" name="TextBox 78"/>
          <p:cNvSpPr txBox="1"/>
          <p:nvPr/>
        </p:nvSpPr>
        <p:spPr>
          <a:xfrm>
            <a:off x="2057758" y="1724862"/>
            <a:ext cx="1128726" cy="369332"/>
          </a:xfrm>
          <a:prstGeom prst="rect">
            <a:avLst/>
          </a:prstGeom>
          <a:noFill/>
        </p:spPr>
        <p:txBody>
          <a:bodyPr wrap="square" rtlCol="0">
            <a:spAutoFit/>
          </a:bodyPr>
          <a:lstStyle/>
          <a:p>
            <a:r>
              <a:rPr lang="en-GB" dirty="0"/>
              <a:t>Bellows</a:t>
            </a:r>
          </a:p>
        </p:txBody>
      </p:sp>
      <p:sp>
        <p:nvSpPr>
          <p:cNvPr id="5" name="Footer Placeholder 4">
            <a:extLst>
              <a:ext uri="{FF2B5EF4-FFF2-40B4-BE49-F238E27FC236}">
                <a16:creationId xmlns:a16="http://schemas.microsoft.com/office/drawing/2014/main" id="{67FC85C0-B809-4CCF-BEA4-E3E7678CEC14}"/>
              </a:ext>
            </a:extLst>
          </p:cNvPr>
          <p:cNvSpPr>
            <a:spLocks noGrp="1"/>
          </p:cNvSpPr>
          <p:nvPr>
            <p:ph type="ftr" sz="quarter" idx="11"/>
          </p:nvPr>
        </p:nvSpPr>
        <p:spPr/>
        <p:txBody>
          <a:bodyPr/>
          <a:lstStyle/>
          <a:p>
            <a:r>
              <a:rPr lang="en-GB"/>
              <a:t>DFX Internal DDR 20 June 2019</a:t>
            </a:r>
            <a:endParaRPr lang="en-GB" noProof="0" dirty="0"/>
          </a:p>
        </p:txBody>
      </p:sp>
      <p:sp>
        <p:nvSpPr>
          <p:cNvPr id="9" name="Slide Number Placeholder 8">
            <a:extLst>
              <a:ext uri="{FF2B5EF4-FFF2-40B4-BE49-F238E27FC236}">
                <a16:creationId xmlns:a16="http://schemas.microsoft.com/office/drawing/2014/main" id="{2A08E5AA-373F-45AC-9504-F28114919B1F}"/>
              </a:ext>
            </a:extLst>
          </p:cNvPr>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3294671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61396" y="225599"/>
            <a:ext cx="10560000" cy="720000"/>
          </a:xfrm>
        </p:spPr>
        <p:txBody>
          <a:bodyPr/>
          <a:lstStyle/>
          <a:p>
            <a:r>
              <a:rPr lang="en-GB" dirty="0"/>
              <a:t>Detailed DFX Schematics: Horizontal Section 2 at SC-Link End</a:t>
            </a:r>
          </a:p>
        </p:txBody>
      </p:sp>
      <p:pic>
        <p:nvPicPr>
          <p:cNvPr id="6" name="Content Placeholder 5"/>
          <p:cNvPicPr>
            <a:picLocks noGrp="1" noChangeAspect="1"/>
          </p:cNvPicPr>
          <p:nvPr>
            <p:ph idx="1"/>
          </p:nvPr>
        </p:nvPicPr>
        <p:blipFill rotWithShape="1">
          <a:blip r:embed="rId2">
            <a:clrChange>
              <a:clrFrom>
                <a:srgbClr val="FFFFFF"/>
              </a:clrFrom>
              <a:clrTo>
                <a:srgbClr val="FFFFFF">
                  <a:alpha val="0"/>
                </a:srgbClr>
              </a:clrTo>
            </a:clrChange>
            <a:biLevel thresh="75000"/>
          </a:blip>
          <a:srcRect l="23392" t="12239" r="25273" b="10355"/>
          <a:stretch/>
        </p:blipFill>
        <p:spPr>
          <a:xfrm>
            <a:off x="435353" y="1755469"/>
            <a:ext cx="5400000" cy="4580105"/>
          </a:xfrm>
          <a:prstGeom prst="rect">
            <a:avLst/>
          </a:prstGeom>
        </p:spPr>
      </p:pic>
      <p:pic>
        <p:nvPicPr>
          <p:cNvPr id="7" name="Picture 6"/>
          <p:cNvPicPr>
            <a:picLocks noChangeAspect="1"/>
          </p:cNvPicPr>
          <p:nvPr/>
        </p:nvPicPr>
        <p:blipFill rotWithShape="1">
          <a:blip r:embed="rId3">
            <a:clrChange>
              <a:clrFrom>
                <a:srgbClr val="FFFFFF"/>
              </a:clrFrom>
              <a:clrTo>
                <a:srgbClr val="FFFFFF">
                  <a:alpha val="0"/>
                </a:srgbClr>
              </a:clrTo>
            </a:clrChange>
          </a:blip>
          <a:srcRect l="27521" t="10369" r="22709" b="11306"/>
          <a:stretch/>
        </p:blipFill>
        <p:spPr>
          <a:xfrm>
            <a:off x="5394177" y="1793151"/>
            <a:ext cx="5400000" cy="4780328"/>
          </a:xfrm>
          <a:prstGeom prst="rect">
            <a:avLst/>
          </a:prstGeom>
        </p:spPr>
      </p:pic>
      <p:sp>
        <p:nvSpPr>
          <p:cNvPr id="8" name="TextBox 7"/>
          <p:cNvSpPr txBox="1"/>
          <p:nvPr/>
        </p:nvSpPr>
        <p:spPr>
          <a:xfrm>
            <a:off x="5549900" y="1517564"/>
            <a:ext cx="3616300" cy="1200329"/>
          </a:xfrm>
          <a:prstGeom prst="rect">
            <a:avLst/>
          </a:prstGeom>
          <a:noFill/>
        </p:spPr>
        <p:txBody>
          <a:bodyPr wrap="square" rtlCol="0">
            <a:spAutoFit/>
          </a:bodyPr>
          <a:lstStyle/>
          <a:p>
            <a:r>
              <a:rPr lang="en-GB" dirty="0"/>
              <a:t>Eccentric cone section to reduce the elbow opening to the nominal bore of the horizontal section of 350 mm</a:t>
            </a:r>
          </a:p>
        </p:txBody>
      </p:sp>
      <p:sp>
        <p:nvSpPr>
          <p:cNvPr id="11" name="TextBox 10"/>
          <p:cNvSpPr txBox="1"/>
          <p:nvPr/>
        </p:nvSpPr>
        <p:spPr>
          <a:xfrm>
            <a:off x="6496354" y="3206455"/>
            <a:ext cx="1199846" cy="369332"/>
          </a:xfrm>
          <a:prstGeom prst="rect">
            <a:avLst/>
          </a:prstGeom>
          <a:noFill/>
        </p:spPr>
        <p:txBody>
          <a:bodyPr wrap="square" rtlCol="0">
            <a:spAutoFit/>
          </a:bodyPr>
          <a:lstStyle/>
          <a:p>
            <a:r>
              <a:rPr lang="en-GB" dirty="0"/>
              <a:t>Bellows</a:t>
            </a:r>
          </a:p>
        </p:txBody>
      </p:sp>
      <p:cxnSp>
        <p:nvCxnSpPr>
          <p:cNvPr id="12" name="Straight Arrow Connector 11"/>
          <p:cNvCxnSpPr/>
          <p:nvPr/>
        </p:nvCxnSpPr>
        <p:spPr>
          <a:xfrm>
            <a:off x="7096277" y="3554535"/>
            <a:ext cx="599923" cy="35253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0427124" y="2705286"/>
            <a:ext cx="1763400" cy="2031325"/>
          </a:xfrm>
          <a:prstGeom prst="rect">
            <a:avLst/>
          </a:prstGeom>
          <a:noFill/>
        </p:spPr>
        <p:txBody>
          <a:bodyPr wrap="square" rtlCol="0">
            <a:spAutoFit/>
          </a:bodyPr>
          <a:lstStyle/>
          <a:p>
            <a:r>
              <a:rPr lang="en-GB" dirty="0"/>
              <a:t>Radial spoke support fixed against vacuum wall but allows sliding of the inner tube</a:t>
            </a:r>
          </a:p>
        </p:txBody>
      </p:sp>
      <p:cxnSp>
        <p:nvCxnSpPr>
          <p:cNvPr id="18" name="Straight Arrow Connector 17"/>
          <p:cNvCxnSpPr/>
          <p:nvPr/>
        </p:nvCxnSpPr>
        <p:spPr>
          <a:xfrm flipH="1">
            <a:off x="8559800" y="2959100"/>
            <a:ext cx="1867324" cy="49915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2798330" y="3409940"/>
            <a:ext cx="3698024" cy="6101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AF690FD5-D288-44B6-B7A0-47A20C742BD2}"/>
              </a:ext>
            </a:extLst>
          </p:cNvPr>
          <p:cNvSpPr>
            <a:spLocks noGrp="1"/>
          </p:cNvSpPr>
          <p:nvPr>
            <p:ph type="ftr" sz="quarter" idx="11"/>
          </p:nvPr>
        </p:nvSpPr>
        <p:spPr/>
        <p:txBody>
          <a:bodyPr/>
          <a:lstStyle/>
          <a:p>
            <a:r>
              <a:rPr lang="en-GB"/>
              <a:t>DFX Internal DDR 20 June 2019</a:t>
            </a:r>
            <a:endParaRPr lang="en-GB" noProof="0" dirty="0"/>
          </a:p>
        </p:txBody>
      </p:sp>
      <p:sp>
        <p:nvSpPr>
          <p:cNvPr id="9" name="Slide Number Placeholder 8">
            <a:extLst>
              <a:ext uri="{FF2B5EF4-FFF2-40B4-BE49-F238E27FC236}">
                <a16:creationId xmlns:a16="http://schemas.microsoft.com/office/drawing/2014/main" id="{7C155105-4F8C-40EA-A920-C6F7C79F889F}"/>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564855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560000" cy="720000"/>
          </a:xfrm>
        </p:spPr>
        <p:txBody>
          <a:bodyPr/>
          <a:lstStyle/>
          <a:p>
            <a:r>
              <a:rPr lang="en-GB" dirty="0"/>
              <a:t>Detailed DFX Schematics: Horizontal Section 3 – Splice box</a:t>
            </a:r>
          </a:p>
        </p:txBody>
      </p:sp>
      <p:pic>
        <p:nvPicPr>
          <p:cNvPr id="10" name="Content Placeholder 9"/>
          <p:cNvPicPr>
            <a:picLocks noGrp="1" noChangeAspect="1"/>
          </p:cNvPicPr>
          <p:nvPr>
            <p:ph idx="1"/>
          </p:nvPr>
        </p:nvPicPr>
        <p:blipFill rotWithShape="1">
          <a:blip r:embed="rId2">
            <a:clrChange>
              <a:clrFrom>
                <a:srgbClr val="FFFFFF"/>
              </a:clrFrom>
              <a:clrTo>
                <a:srgbClr val="FFFFFF">
                  <a:alpha val="0"/>
                </a:srgbClr>
              </a:clrTo>
            </a:clrChange>
          </a:blip>
          <a:srcRect l="12357" t="11582" r="52405" b="6460"/>
          <a:stretch/>
        </p:blipFill>
        <p:spPr>
          <a:xfrm>
            <a:off x="2163749" y="1237461"/>
            <a:ext cx="6446851" cy="5500724"/>
          </a:xfrm>
          <a:prstGeom prst="rect">
            <a:avLst/>
          </a:prstGeom>
        </p:spPr>
      </p:pic>
      <p:sp>
        <p:nvSpPr>
          <p:cNvPr id="11" name="TextBox 10"/>
          <p:cNvSpPr txBox="1"/>
          <p:nvPr/>
        </p:nvSpPr>
        <p:spPr>
          <a:xfrm>
            <a:off x="8723286" y="1390736"/>
            <a:ext cx="3616300" cy="1200329"/>
          </a:xfrm>
          <a:prstGeom prst="rect">
            <a:avLst/>
          </a:prstGeom>
          <a:noFill/>
        </p:spPr>
        <p:txBody>
          <a:bodyPr wrap="square" rtlCol="0">
            <a:spAutoFit/>
          </a:bodyPr>
          <a:lstStyle/>
          <a:p>
            <a:r>
              <a:rPr lang="en-GB" dirty="0"/>
              <a:t>Fixing “ears” to support the splices in this located within the bore of the neighbouring tubes sections</a:t>
            </a:r>
          </a:p>
        </p:txBody>
      </p:sp>
      <p:sp>
        <p:nvSpPr>
          <p:cNvPr id="12" name="TextBox 11"/>
          <p:cNvSpPr txBox="1"/>
          <p:nvPr/>
        </p:nvSpPr>
        <p:spPr>
          <a:xfrm>
            <a:off x="508000" y="1339308"/>
            <a:ext cx="2599452" cy="923330"/>
          </a:xfrm>
          <a:prstGeom prst="rect">
            <a:avLst/>
          </a:prstGeom>
          <a:noFill/>
        </p:spPr>
        <p:txBody>
          <a:bodyPr wrap="square" rtlCol="0">
            <a:spAutoFit/>
          </a:bodyPr>
          <a:lstStyle/>
          <a:p>
            <a:r>
              <a:rPr lang="en-GB" dirty="0"/>
              <a:t>Standard DN200 vacuum overpressure plate</a:t>
            </a:r>
          </a:p>
        </p:txBody>
      </p:sp>
      <p:cxnSp>
        <p:nvCxnSpPr>
          <p:cNvPr id="15" name="Straight Arrow Connector 14"/>
          <p:cNvCxnSpPr>
            <a:stCxn id="16" idx="1"/>
          </p:cNvCxnSpPr>
          <p:nvPr/>
        </p:nvCxnSpPr>
        <p:spPr>
          <a:xfrm flipH="1" flipV="1">
            <a:off x="6946900" y="4585656"/>
            <a:ext cx="1714264" cy="70426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8661164" y="4274262"/>
            <a:ext cx="2664272" cy="2031325"/>
          </a:xfrm>
          <a:prstGeom prst="rect">
            <a:avLst/>
          </a:prstGeom>
          <a:noFill/>
        </p:spPr>
        <p:txBody>
          <a:bodyPr wrap="square" rtlCol="0">
            <a:spAutoFit/>
          </a:bodyPr>
          <a:lstStyle/>
          <a:p>
            <a:r>
              <a:rPr lang="en-GB" dirty="0"/>
              <a:t>Radial spoke support required to support the additional weight of the splices and fixed to the flange on the side opposite to sliding direction via studs</a:t>
            </a:r>
          </a:p>
        </p:txBody>
      </p:sp>
      <p:cxnSp>
        <p:nvCxnSpPr>
          <p:cNvPr id="18" name="Straight Arrow Connector 17"/>
          <p:cNvCxnSpPr/>
          <p:nvPr/>
        </p:nvCxnSpPr>
        <p:spPr>
          <a:xfrm>
            <a:off x="2997436" y="1910579"/>
            <a:ext cx="2692400" cy="53802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flipV="1">
            <a:off x="3934698" y="5809058"/>
            <a:ext cx="802402" cy="51563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3238500" y="2712493"/>
            <a:ext cx="1498600" cy="22326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639048" y="2410475"/>
            <a:ext cx="2599452" cy="1200329"/>
          </a:xfrm>
          <a:prstGeom prst="rect">
            <a:avLst/>
          </a:prstGeom>
          <a:noFill/>
        </p:spPr>
        <p:txBody>
          <a:bodyPr wrap="square" rtlCol="0">
            <a:spAutoFit/>
          </a:bodyPr>
          <a:lstStyle/>
          <a:p>
            <a:r>
              <a:rPr lang="en-GB" dirty="0"/>
              <a:t>Floating flange arrange to allow decoupling and sliding of the vacuum wall</a:t>
            </a:r>
          </a:p>
        </p:txBody>
      </p:sp>
      <p:cxnSp>
        <p:nvCxnSpPr>
          <p:cNvPr id="38" name="Straight Arrow Connector 37"/>
          <p:cNvCxnSpPr/>
          <p:nvPr/>
        </p:nvCxnSpPr>
        <p:spPr>
          <a:xfrm flipH="1">
            <a:off x="2741176" y="3430952"/>
            <a:ext cx="1737053" cy="992696"/>
          </a:xfrm>
          <a:prstGeom prst="straightConnector1">
            <a:avLst/>
          </a:prstGeom>
          <a:ln>
            <a:headEnd type="triangle"/>
            <a:tailEnd type="triangle"/>
          </a:ln>
        </p:spPr>
        <p:style>
          <a:lnRef idx="2">
            <a:schemeClr val="accent3"/>
          </a:lnRef>
          <a:fillRef idx="0">
            <a:schemeClr val="accent3"/>
          </a:fillRef>
          <a:effectRef idx="1">
            <a:schemeClr val="accent3"/>
          </a:effectRef>
          <a:fontRef idx="minor">
            <a:schemeClr val="tx1"/>
          </a:fontRef>
        </p:style>
      </p:cxnSp>
      <p:cxnSp>
        <p:nvCxnSpPr>
          <p:cNvPr id="40" name="Straight Arrow Connector 39"/>
          <p:cNvCxnSpPr/>
          <p:nvPr/>
        </p:nvCxnSpPr>
        <p:spPr>
          <a:xfrm flipH="1">
            <a:off x="4073428" y="3411221"/>
            <a:ext cx="1666972" cy="945193"/>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42" name="TextBox 41"/>
          <p:cNvSpPr txBox="1"/>
          <p:nvPr/>
        </p:nvSpPr>
        <p:spPr>
          <a:xfrm>
            <a:off x="8994400" y="2636507"/>
            <a:ext cx="2599452" cy="646331"/>
          </a:xfrm>
          <a:prstGeom prst="rect">
            <a:avLst/>
          </a:prstGeom>
          <a:noFill/>
        </p:spPr>
        <p:txBody>
          <a:bodyPr wrap="square" rtlCol="0">
            <a:spAutoFit/>
          </a:bodyPr>
          <a:lstStyle/>
          <a:p>
            <a:r>
              <a:rPr lang="en-GB" dirty="0"/>
              <a:t>Red dashed zone = reservation for splice</a:t>
            </a:r>
          </a:p>
        </p:txBody>
      </p:sp>
      <p:sp>
        <p:nvSpPr>
          <p:cNvPr id="43" name="Left Arrow 42"/>
          <p:cNvSpPr/>
          <p:nvPr/>
        </p:nvSpPr>
        <p:spPr>
          <a:xfrm rot="19728378">
            <a:off x="4411298" y="3360140"/>
            <a:ext cx="801001" cy="217890"/>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44" name="Left Arrow 43"/>
          <p:cNvSpPr/>
          <p:nvPr/>
        </p:nvSpPr>
        <p:spPr>
          <a:xfrm rot="19728378">
            <a:off x="5788371" y="3204898"/>
            <a:ext cx="827260" cy="206609"/>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46" name="Freeform 45"/>
          <p:cNvSpPr/>
          <p:nvPr/>
        </p:nvSpPr>
        <p:spPr>
          <a:xfrm>
            <a:off x="5410200" y="3797300"/>
            <a:ext cx="533434" cy="890832"/>
          </a:xfrm>
          <a:custGeom>
            <a:avLst/>
            <a:gdLst>
              <a:gd name="connsiteX0" fmla="*/ 0 w 533434"/>
              <a:gd name="connsiteY0" fmla="*/ 0 h 890832"/>
              <a:gd name="connsiteX1" fmla="*/ 38100 w 533434"/>
              <a:gd name="connsiteY1" fmla="*/ 101600 h 890832"/>
              <a:gd name="connsiteX2" fmla="*/ 76200 w 533434"/>
              <a:gd name="connsiteY2" fmla="*/ 254000 h 890832"/>
              <a:gd name="connsiteX3" fmla="*/ 88900 w 533434"/>
              <a:gd name="connsiteY3" fmla="*/ 292100 h 890832"/>
              <a:gd name="connsiteX4" fmla="*/ 127000 w 533434"/>
              <a:gd name="connsiteY4" fmla="*/ 368300 h 890832"/>
              <a:gd name="connsiteX5" fmla="*/ 152400 w 533434"/>
              <a:gd name="connsiteY5" fmla="*/ 406400 h 890832"/>
              <a:gd name="connsiteX6" fmla="*/ 190500 w 533434"/>
              <a:gd name="connsiteY6" fmla="*/ 495300 h 890832"/>
              <a:gd name="connsiteX7" fmla="*/ 241300 w 533434"/>
              <a:gd name="connsiteY7" fmla="*/ 571500 h 890832"/>
              <a:gd name="connsiteX8" fmla="*/ 292100 w 533434"/>
              <a:gd name="connsiteY8" fmla="*/ 647700 h 890832"/>
              <a:gd name="connsiteX9" fmla="*/ 317500 w 533434"/>
              <a:gd name="connsiteY9" fmla="*/ 685800 h 890832"/>
              <a:gd name="connsiteX10" fmla="*/ 355600 w 533434"/>
              <a:gd name="connsiteY10" fmla="*/ 698500 h 890832"/>
              <a:gd name="connsiteX11" fmla="*/ 419100 w 533434"/>
              <a:gd name="connsiteY11" fmla="*/ 762000 h 890832"/>
              <a:gd name="connsiteX12" fmla="*/ 444500 w 533434"/>
              <a:gd name="connsiteY12" fmla="*/ 800100 h 890832"/>
              <a:gd name="connsiteX13" fmla="*/ 520700 w 533434"/>
              <a:gd name="connsiteY13" fmla="*/ 850900 h 890832"/>
              <a:gd name="connsiteX14" fmla="*/ 533400 w 533434"/>
              <a:gd name="connsiteY14" fmla="*/ 876300 h 89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34" h="890832">
                <a:moveTo>
                  <a:pt x="0" y="0"/>
                </a:moveTo>
                <a:cubicBezTo>
                  <a:pt x="4944" y="12360"/>
                  <a:pt x="33123" y="79202"/>
                  <a:pt x="38100" y="101600"/>
                </a:cubicBezTo>
                <a:cubicBezTo>
                  <a:pt x="72303" y="255514"/>
                  <a:pt x="24876" y="100027"/>
                  <a:pt x="76200" y="254000"/>
                </a:cubicBezTo>
                <a:cubicBezTo>
                  <a:pt x="80433" y="266700"/>
                  <a:pt x="81474" y="280961"/>
                  <a:pt x="88900" y="292100"/>
                </a:cubicBezTo>
                <a:cubicBezTo>
                  <a:pt x="161693" y="401289"/>
                  <a:pt x="74420" y="263140"/>
                  <a:pt x="127000" y="368300"/>
                </a:cubicBezTo>
                <a:cubicBezTo>
                  <a:pt x="133826" y="381952"/>
                  <a:pt x="145574" y="392748"/>
                  <a:pt x="152400" y="406400"/>
                </a:cubicBezTo>
                <a:cubicBezTo>
                  <a:pt x="204954" y="511507"/>
                  <a:pt x="111218" y="363164"/>
                  <a:pt x="190500" y="495300"/>
                </a:cubicBezTo>
                <a:cubicBezTo>
                  <a:pt x="206206" y="521477"/>
                  <a:pt x="224367" y="546100"/>
                  <a:pt x="241300" y="571500"/>
                </a:cubicBezTo>
                <a:lnTo>
                  <a:pt x="292100" y="647700"/>
                </a:lnTo>
                <a:cubicBezTo>
                  <a:pt x="300567" y="660400"/>
                  <a:pt x="303020" y="680973"/>
                  <a:pt x="317500" y="685800"/>
                </a:cubicBezTo>
                <a:lnTo>
                  <a:pt x="355600" y="698500"/>
                </a:lnTo>
                <a:cubicBezTo>
                  <a:pt x="423333" y="800100"/>
                  <a:pt x="334433" y="677333"/>
                  <a:pt x="419100" y="762000"/>
                </a:cubicBezTo>
                <a:cubicBezTo>
                  <a:pt x="429893" y="772793"/>
                  <a:pt x="433013" y="790049"/>
                  <a:pt x="444500" y="800100"/>
                </a:cubicBezTo>
                <a:cubicBezTo>
                  <a:pt x="467474" y="820202"/>
                  <a:pt x="520700" y="850900"/>
                  <a:pt x="520700" y="850900"/>
                </a:cubicBezTo>
                <a:cubicBezTo>
                  <a:pt x="534739" y="893016"/>
                  <a:pt x="533400" y="902387"/>
                  <a:pt x="533400" y="876300"/>
                </a:cubicBezTo>
              </a:path>
            </a:pathLst>
          </a:custGeom>
          <a:ln w="38100">
            <a:prstDash val="dash"/>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n-GB"/>
          </a:p>
        </p:txBody>
      </p:sp>
      <p:sp>
        <p:nvSpPr>
          <p:cNvPr id="47" name="Freeform 46"/>
          <p:cNvSpPr/>
          <p:nvPr/>
        </p:nvSpPr>
        <p:spPr>
          <a:xfrm>
            <a:off x="5372100" y="2662920"/>
            <a:ext cx="2325348" cy="2086880"/>
          </a:xfrm>
          <a:custGeom>
            <a:avLst/>
            <a:gdLst>
              <a:gd name="connsiteX0" fmla="*/ 635000 w 2325348"/>
              <a:gd name="connsiteY0" fmla="*/ 2086880 h 2086880"/>
              <a:gd name="connsiteX1" fmla="*/ 762000 w 2325348"/>
              <a:gd name="connsiteY1" fmla="*/ 2036080 h 2086880"/>
              <a:gd name="connsiteX2" fmla="*/ 838200 w 2325348"/>
              <a:gd name="connsiteY2" fmla="*/ 2010680 h 2086880"/>
              <a:gd name="connsiteX3" fmla="*/ 914400 w 2325348"/>
              <a:gd name="connsiteY3" fmla="*/ 1959880 h 2086880"/>
              <a:gd name="connsiteX4" fmla="*/ 952500 w 2325348"/>
              <a:gd name="connsiteY4" fmla="*/ 1947180 h 2086880"/>
              <a:gd name="connsiteX5" fmla="*/ 1028700 w 2325348"/>
              <a:gd name="connsiteY5" fmla="*/ 1896380 h 2086880"/>
              <a:gd name="connsiteX6" fmla="*/ 1117600 w 2325348"/>
              <a:gd name="connsiteY6" fmla="*/ 1858280 h 2086880"/>
              <a:gd name="connsiteX7" fmla="*/ 1155700 w 2325348"/>
              <a:gd name="connsiteY7" fmla="*/ 1845580 h 2086880"/>
              <a:gd name="connsiteX8" fmla="*/ 1206500 w 2325348"/>
              <a:gd name="connsiteY8" fmla="*/ 1820180 h 2086880"/>
              <a:gd name="connsiteX9" fmla="*/ 1282700 w 2325348"/>
              <a:gd name="connsiteY9" fmla="*/ 1794780 h 2086880"/>
              <a:gd name="connsiteX10" fmla="*/ 1358900 w 2325348"/>
              <a:gd name="connsiteY10" fmla="*/ 1756680 h 2086880"/>
              <a:gd name="connsiteX11" fmla="*/ 1397000 w 2325348"/>
              <a:gd name="connsiteY11" fmla="*/ 1731280 h 2086880"/>
              <a:gd name="connsiteX12" fmla="*/ 1460500 w 2325348"/>
              <a:gd name="connsiteY12" fmla="*/ 1680480 h 2086880"/>
              <a:gd name="connsiteX13" fmla="*/ 1485900 w 2325348"/>
              <a:gd name="connsiteY13" fmla="*/ 1642380 h 2086880"/>
              <a:gd name="connsiteX14" fmla="*/ 1536700 w 2325348"/>
              <a:gd name="connsiteY14" fmla="*/ 1629680 h 2086880"/>
              <a:gd name="connsiteX15" fmla="*/ 1612900 w 2325348"/>
              <a:gd name="connsiteY15" fmla="*/ 1591580 h 2086880"/>
              <a:gd name="connsiteX16" fmla="*/ 1651000 w 2325348"/>
              <a:gd name="connsiteY16" fmla="*/ 1578880 h 2086880"/>
              <a:gd name="connsiteX17" fmla="*/ 1765300 w 2325348"/>
              <a:gd name="connsiteY17" fmla="*/ 1502680 h 2086880"/>
              <a:gd name="connsiteX18" fmla="*/ 1803400 w 2325348"/>
              <a:gd name="connsiteY18" fmla="*/ 1477280 h 2086880"/>
              <a:gd name="connsiteX19" fmla="*/ 1879600 w 2325348"/>
              <a:gd name="connsiteY19" fmla="*/ 1451880 h 2086880"/>
              <a:gd name="connsiteX20" fmla="*/ 1955800 w 2325348"/>
              <a:gd name="connsiteY20" fmla="*/ 1401080 h 2086880"/>
              <a:gd name="connsiteX21" fmla="*/ 1993900 w 2325348"/>
              <a:gd name="connsiteY21" fmla="*/ 1375680 h 2086880"/>
              <a:gd name="connsiteX22" fmla="*/ 2032000 w 2325348"/>
              <a:gd name="connsiteY22" fmla="*/ 1362980 h 2086880"/>
              <a:gd name="connsiteX23" fmla="*/ 2108200 w 2325348"/>
              <a:gd name="connsiteY23" fmla="*/ 1312180 h 2086880"/>
              <a:gd name="connsiteX24" fmla="*/ 2184400 w 2325348"/>
              <a:gd name="connsiteY24" fmla="*/ 1286780 h 2086880"/>
              <a:gd name="connsiteX25" fmla="*/ 2222500 w 2325348"/>
              <a:gd name="connsiteY25" fmla="*/ 1274080 h 2086880"/>
              <a:gd name="connsiteX26" fmla="*/ 2298700 w 2325348"/>
              <a:gd name="connsiteY26" fmla="*/ 1235980 h 2086880"/>
              <a:gd name="connsiteX27" fmla="*/ 2311400 w 2325348"/>
              <a:gd name="connsiteY27" fmla="*/ 1159780 h 2086880"/>
              <a:gd name="connsiteX28" fmla="*/ 2273300 w 2325348"/>
              <a:gd name="connsiteY28" fmla="*/ 1134380 h 2086880"/>
              <a:gd name="connsiteX29" fmla="*/ 2235200 w 2325348"/>
              <a:gd name="connsiteY29" fmla="*/ 1096280 h 2086880"/>
              <a:gd name="connsiteX30" fmla="*/ 2197100 w 2325348"/>
              <a:gd name="connsiteY30" fmla="*/ 1070880 h 2086880"/>
              <a:gd name="connsiteX31" fmla="*/ 2159000 w 2325348"/>
              <a:gd name="connsiteY31" fmla="*/ 1032780 h 2086880"/>
              <a:gd name="connsiteX32" fmla="*/ 2120900 w 2325348"/>
              <a:gd name="connsiteY32" fmla="*/ 1007380 h 2086880"/>
              <a:gd name="connsiteX33" fmla="*/ 2082800 w 2325348"/>
              <a:gd name="connsiteY33" fmla="*/ 969280 h 2086880"/>
              <a:gd name="connsiteX34" fmla="*/ 2044700 w 2325348"/>
              <a:gd name="connsiteY34" fmla="*/ 956580 h 2086880"/>
              <a:gd name="connsiteX35" fmla="*/ 2006600 w 2325348"/>
              <a:gd name="connsiteY35" fmla="*/ 918480 h 2086880"/>
              <a:gd name="connsiteX36" fmla="*/ 1955800 w 2325348"/>
              <a:gd name="connsiteY36" fmla="*/ 842280 h 2086880"/>
              <a:gd name="connsiteX37" fmla="*/ 1917700 w 2325348"/>
              <a:gd name="connsiteY37" fmla="*/ 804180 h 2086880"/>
              <a:gd name="connsiteX38" fmla="*/ 1879600 w 2325348"/>
              <a:gd name="connsiteY38" fmla="*/ 715280 h 2086880"/>
              <a:gd name="connsiteX39" fmla="*/ 1828800 w 2325348"/>
              <a:gd name="connsiteY39" fmla="*/ 639080 h 2086880"/>
              <a:gd name="connsiteX40" fmla="*/ 1803400 w 2325348"/>
              <a:gd name="connsiteY40" fmla="*/ 600980 h 2086880"/>
              <a:gd name="connsiteX41" fmla="*/ 1765300 w 2325348"/>
              <a:gd name="connsiteY41" fmla="*/ 524780 h 2086880"/>
              <a:gd name="connsiteX42" fmla="*/ 1727200 w 2325348"/>
              <a:gd name="connsiteY42" fmla="*/ 448580 h 2086880"/>
              <a:gd name="connsiteX43" fmla="*/ 1701800 w 2325348"/>
              <a:gd name="connsiteY43" fmla="*/ 346980 h 2086880"/>
              <a:gd name="connsiteX44" fmla="*/ 1689100 w 2325348"/>
              <a:gd name="connsiteY44" fmla="*/ 296180 h 2086880"/>
              <a:gd name="connsiteX45" fmla="*/ 1663700 w 2325348"/>
              <a:gd name="connsiteY45" fmla="*/ 219980 h 2086880"/>
              <a:gd name="connsiteX46" fmla="*/ 1638300 w 2325348"/>
              <a:gd name="connsiteY46" fmla="*/ 118380 h 2086880"/>
              <a:gd name="connsiteX47" fmla="*/ 1587500 w 2325348"/>
              <a:gd name="connsiteY47" fmla="*/ 29480 h 2086880"/>
              <a:gd name="connsiteX48" fmla="*/ 1549400 w 2325348"/>
              <a:gd name="connsiteY48" fmla="*/ 42180 h 2086880"/>
              <a:gd name="connsiteX49" fmla="*/ 1460500 w 2325348"/>
              <a:gd name="connsiteY49" fmla="*/ 105680 h 2086880"/>
              <a:gd name="connsiteX50" fmla="*/ 1422400 w 2325348"/>
              <a:gd name="connsiteY50" fmla="*/ 118380 h 2086880"/>
              <a:gd name="connsiteX51" fmla="*/ 1384300 w 2325348"/>
              <a:gd name="connsiteY51" fmla="*/ 143780 h 2086880"/>
              <a:gd name="connsiteX52" fmla="*/ 1333500 w 2325348"/>
              <a:gd name="connsiteY52" fmla="*/ 169180 h 2086880"/>
              <a:gd name="connsiteX53" fmla="*/ 1295400 w 2325348"/>
              <a:gd name="connsiteY53" fmla="*/ 194580 h 2086880"/>
              <a:gd name="connsiteX54" fmla="*/ 1168400 w 2325348"/>
              <a:gd name="connsiteY54" fmla="*/ 270780 h 2086880"/>
              <a:gd name="connsiteX55" fmla="*/ 1130300 w 2325348"/>
              <a:gd name="connsiteY55" fmla="*/ 296180 h 2086880"/>
              <a:gd name="connsiteX56" fmla="*/ 1092200 w 2325348"/>
              <a:gd name="connsiteY56" fmla="*/ 321580 h 2086880"/>
              <a:gd name="connsiteX57" fmla="*/ 1016000 w 2325348"/>
              <a:gd name="connsiteY57" fmla="*/ 346980 h 2086880"/>
              <a:gd name="connsiteX58" fmla="*/ 939800 w 2325348"/>
              <a:gd name="connsiteY58" fmla="*/ 397780 h 2086880"/>
              <a:gd name="connsiteX59" fmla="*/ 863600 w 2325348"/>
              <a:gd name="connsiteY59" fmla="*/ 448580 h 2086880"/>
              <a:gd name="connsiteX60" fmla="*/ 825500 w 2325348"/>
              <a:gd name="connsiteY60" fmla="*/ 461280 h 2086880"/>
              <a:gd name="connsiteX61" fmla="*/ 787400 w 2325348"/>
              <a:gd name="connsiteY61" fmla="*/ 486680 h 2086880"/>
              <a:gd name="connsiteX62" fmla="*/ 711200 w 2325348"/>
              <a:gd name="connsiteY62" fmla="*/ 512080 h 2086880"/>
              <a:gd name="connsiteX63" fmla="*/ 673100 w 2325348"/>
              <a:gd name="connsiteY63" fmla="*/ 524780 h 2086880"/>
              <a:gd name="connsiteX64" fmla="*/ 635000 w 2325348"/>
              <a:gd name="connsiteY64" fmla="*/ 550180 h 2086880"/>
              <a:gd name="connsiteX65" fmla="*/ 596900 w 2325348"/>
              <a:gd name="connsiteY65" fmla="*/ 562880 h 2086880"/>
              <a:gd name="connsiteX66" fmla="*/ 520700 w 2325348"/>
              <a:gd name="connsiteY66" fmla="*/ 613680 h 2086880"/>
              <a:gd name="connsiteX67" fmla="*/ 533400 w 2325348"/>
              <a:gd name="connsiteY67" fmla="*/ 664480 h 2086880"/>
              <a:gd name="connsiteX68" fmla="*/ 571500 w 2325348"/>
              <a:gd name="connsiteY68" fmla="*/ 677180 h 2086880"/>
              <a:gd name="connsiteX69" fmla="*/ 558800 w 2325348"/>
              <a:gd name="connsiteY69" fmla="*/ 727980 h 2086880"/>
              <a:gd name="connsiteX70" fmla="*/ 482600 w 2325348"/>
              <a:gd name="connsiteY70" fmla="*/ 778780 h 2086880"/>
              <a:gd name="connsiteX71" fmla="*/ 406400 w 2325348"/>
              <a:gd name="connsiteY71" fmla="*/ 804180 h 2086880"/>
              <a:gd name="connsiteX72" fmla="*/ 317500 w 2325348"/>
              <a:gd name="connsiteY72" fmla="*/ 829580 h 2086880"/>
              <a:gd name="connsiteX73" fmla="*/ 266700 w 2325348"/>
              <a:gd name="connsiteY73" fmla="*/ 867680 h 2086880"/>
              <a:gd name="connsiteX74" fmla="*/ 190500 w 2325348"/>
              <a:gd name="connsiteY74" fmla="*/ 893080 h 2086880"/>
              <a:gd name="connsiteX75" fmla="*/ 76200 w 2325348"/>
              <a:gd name="connsiteY75" fmla="*/ 956580 h 2086880"/>
              <a:gd name="connsiteX76" fmla="*/ 50800 w 2325348"/>
              <a:gd name="connsiteY76" fmla="*/ 994680 h 2086880"/>
              <a:gd name="connsiteX77" fmla="*/ 12700 w 2325348"/>
              <a:gd name="connsiteY77" fmla="*/ 1020080 h 2086880"/>
              <a:gd name="connsiteX78" fmla="*/ 0 w 2325348"/>
              <a:gd name="connsiteY78" fmla="*/ 1032780 h 208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2325348" h="2086880">
                <a:moveTo>
                  <a:pt x="635000" y="2086880"/>
                </a:moveTo>
                <a:cubicBezTo>
                  <a:pt x="677333" y="2069947"/>
                  <a:pt x="719309" y="2052089"/>
                  <a:pt x="762000" y="2036080"/>
                </a:cubicBezTo>
                <a:cubicBezTo>
                  <a:pt x="787069" y="2026679"/>
                  <a:pt x="815923" y="2025532"/>
                  <a:pt x="838200" y="2010680"/>
                </a:cubicBezTo>
                <a:cubicBezTo>
                  <a:pt x="863600" y="1993747"/>
                  <a:pt x="885440" y="1969533"/>
                  <a:pt x="914400" y="1959880"/>
                </a:cubicBezTo>
                <a:cubicBezTo>
                  <a:pt x="927100" y="1955647"/>
                  <a:pt x="940798" y="1953681"/>
                  <a:pt x="952500" y="1947180"/>
                </a:cubicBezTo>
                <a:cubicBezTo>
                  <a:pt x="979185" y="1932355"/>
                  <a:pt x="999740" y="1906033"/>
                  <a:pt x="1028700" y="1896380"/>
                </a:cubicBezTo>
                <a:cubicBezTo>
                  <a:pt x="1118051" y="1866596"/>
                  <a:pt x="1007746" y="1905360"/>
                  <a:pt x="1117600" y="1858280"/>
                </a:cubicBezTo>
                <a:cubicBezTo>
                  <a:pt x="1129905" y="1853007"/>
                  <a:pt x="1143395" y="1850853"/>
                  <a:pt x="1155700" y="1845580"/>
                </a:cubicBezTo>
                <a:cubicBezTo>
                  <a:pt x="1173101" y="1838122"/>
                  <a:pt x="1188922" y="1827211"/>
                  <a:pt x="1206500" y="1820180"/>
                </a:cubicBezTo>
                <a:cubicBezTo>
                  <a:pt x="1231359" y="1810236"/>
                  <a:pt x="1260423" y="1809632"/>
                  <a:pt x="1282700" y="1794780"/>
                </a:cubicBezTo>
                <a:cubicBezTo>
                  <a:pt x="1391889" y="1721987"/>
                  <a:pt x="1253740" y="1809260"/>
                  <a:pt x="1358900" y="1756680"/>
                </a:cubicBezTo>
                <a:cubicBezTo>
                  <a:pt x="1372552" y="1749854"/>
                  <a:pt x="1384300" y="1739747"/>
                  <a:pt x="1397000" y="1731280"/>
                </a:cubicBezTo>
                <a:cubicBezTo>
                  <a:pt x="1469793" y="1622091"/>
                  <a:pt x="1372866" y="1750587"/>
                  <a:pt x="1460500" y="1680480"/>
                </a:cubicBezTo>
                <a:cubicBezTo>
                  <a:pt x="1472419" y="1670945"/>
                  <a:pt x="1473200" y="1650847"/>
                  <a:pt x="1485900" y="1642380"/>
                </a:cubicBezTo>
                <a:cubicBezTo>
                  <a:pt x="1500423" y="1632698"/>
                  <a:pt x="1519917" y="1634475"/>
                  <a:pt x="1536700" y="1629680"/>
                </a:cubicBezTo>
                <a:cubicBezTo>
                  <a:pt x="1611184" y="1608399"/>
                  <a:pt x="1538687" y="1628686"/>
                  <a:pt x="1612900" y="1591580"/>
                </a:cubicBezTo>
                <a:cubicBezTo>
                  <a:pt x="1624874" y="1585593"/>
                  <a:pt x="1639298" y="1585381"/>
                  <a:pt x="1651000" y="1578880"/>
                </a:cubicBezTo>
                <a:lnTo>
                  <a:pt x="1765300" y="1502680"/>
                </a:lnTo>
                <a:cubicBezTo>
                  <a:pt x="1778000" y="1494213"/>
                  <a:pt x="1788920" y="1482107"/>
                  <a:pt x="1803400" y="1477280"/>
                </a:cubicBezTo>
                <a:cubicBezTo>
                  <a:pt x="1828800" y="1468813"/>
                  <a:pt x="1857323" y="1466732"/>
                  <a:pt x="1879600" y="1451880"/>
                </a:cubicBezTo>
                <a:lnTo>
                  <a:pt x="1955800" y="1401080"/>
                </a:lnTo>
                <a:cubicBezTo>
                  <a:pt x="1968500" y="1392613"/>
                  <a:pt x="1979420" y="1380507"/>
                  <a:pt x="1993900" y="1375680"/>
                </a:cubicBezTo>
                <a:cubicBezTo>
                  <a:pt x="2006600" y="1371447"/>
                  <a:pt x="2020298" y="1369481"/>
                  <a:pt x="2032000" y="1362980"/>
                </a:cubicBezTo>
                <a:cubicBezTo>
                  <a:pt x="2058685" y="1348155"/>
                  <a:pt x="2079240" y="1321833"/>
                  <a:pt x="2108200" y="1312180"/>
                </a:cubicBezTo>
                <a:lnTo>
                  <a:pt x="2184400" y="1286780"/>
                </a:lnTo>
                <a:cubicBezTo>
                  <a:pt x="2197100" y="1282547"/>
                  <a:pt x="2211361" y="1281506"/>
                  <a:pt x="2222500" y="1274080"/>
                </a:cubicBezTo>
                <a:cubicBezTo>
                  <a:pt x="2271739" y="1241254"/>
                  <a:pt x="2246120" y="1253507"/>
                  <a:pt x="2298700" y="1235980"/>
                </a:cubicBezTo>
                <a:cubicBezTo>
                  <a:pt x="2318809" y="1205817"/>
                  <a:pt x="2340080" y="1195630"/>
                  <a:pt x="2311400" y="1159780"/>
                </a:cubicBezTo>
                <a:cubicBezTo>
                  <a:pt x="2301865" y="1147861"/>
                  <a:pt x="2285026" y="1144151"/>
                  <a:pt x="2273300" y="1134380"/>
                </a:cubicBezTo>
                <a:cubicBezTo>
                  <a:pt x="2259502" y="1122882"/>
                  <a:pt x="2248998" y="1107778"/>
                  <a:pt x="2235200" y="1096280"/>
                </a:cubicBezTo>
                <a:cubicBezTo>
                  <a:pt x="2223474" y="1086509"/>
                  <a:pt x="2208826" y="1080651"/>
                  <a:pt x="2197100" y="1070880"/>
                </a:cubicBezTo>
                <a:cubicBezTo>
                  <a:pt x="2183302" y="1059382"/>
                  <a:pt x="2172798" y="1044278"/>
                  <a:pt x="2159000" y="1032780"/>
                </a:cubicBezTo>
                <a:cubicBezTo>
                  <a:pt x="2147274" y="1023009"/>
                  <a:pt x="2132626" y="1017151"/>
                  <a:pt x="2120900" y="1007380"/>
                </a:cubicBezTo>
                <a:cubicBezTo>
                  <a:pt x="2107102" y="995882"/>
                  <a:pt x="2097744" y="979243"/>
                  <a:pt x="2082800" y="969280"/>
                </a:cubicBezTo>
                <a:cubicBezTo>
                  <a:pt x="2071661" y="961854"/>
                  <a:pt x="2057400" y="960813"/>
                  <a:pt x="2044700" y="956580"/>
                </a:cubicBezTo>
                <a:cubicBezTo>
                  <a:pt x="2032000" y="943880"/>
                  <a:pt x="2017627" y="932657"/>
                  <a:pt x="2006600" y="918480"/>
                </a:cubicBezTo>
                <a:cubicBezTo>
                  <a:pt x="1987858" y="894383"/>
                  <a:pt x="1977386" y="863866"/>
                  <a:pt x="1955800" y="842280"/>
                </a:cubicBezTo>
                <a:lnTo>
                  <a:pt x="1917700" y="804180"/>
                </a:lnTo>
                <a:cubicBezTo>
                  <a:pt x="1904562" y="764765"/>
                  <a:pt x="1903140" y="754514"/>
                  <a:pt x="1879600" y="715280"/>
                </a:cubicBezTo>
                <a:cubicBezTo>
                  <a:pt x="1863894" y="689103"/>
                  <a:pt x="1845733" y="664480"/>
                  <a:pt x="1828800" y="639080"/>
                </a:cubicBezTo>
                <a:cubicBezTo>
                  <a:pt x="1820333" y="626380"/>
                  <a:pt x="1808227" y="615460"/>
                  <a:pt x="1803400" y="600980"/>
                </a:cubicBezTo>
                <a:cubicBezTo>
                  <a:pt x="1771478" y="505215"/>
                  <a:pt x="1814539" y="623257"/>
                  <a:pt x="1765300" y="524780"/>
                </a:cubicBezTo>
                <a:cubicBezTo>
                  <a:pt x="1712720" y="419620"/>
                  <a:pt x="1799993" y="557769"/>
                  <a:pt x="1727200" y="448580"/>
                </a:cubicBezTo>
                <a:lnTo>
                  <a:pt x="1701800" y="346980"/>
                </a:lnTo>
                <a:cubicBezTo>
                  <a:pt x="1697567" y="330047"/>
                  <a:pt x="1694620" y="312739"/>
                  <a:pt x="1689100" y="296180"/>
                </a:cubicBezTo>
                <a:cubicBezTo>
                  <a:pt x="1680633" y="270780"/>
                  <a:pt x="1668951" y="246234"/>
                  <a:pt x="1663700" y="219980"/>
                </a:cubicBezTo>
                <a:cubicBezTo>
                  <a:pt x="1648375" y="143353"/>
                  <a:pt x="1657826" y="176958"/>
                  <a:pt x="1638300" y="118380"/>
                </a:cubicBezTo>
                <a:cubicBezTo>
                  <a:pt x="1620830" y="-38847"/>
                  <a:pt x="1658724" y="-6132"/>
                  <a:pt x="1587500" y="29480"/>
                </a:cubicBezTo>
                <a:cubicBezTo>
                  <a:pt x="1575526" y="35467"/>
                  <a:pt x="1562100" y="37947"/>
                  <a:pt x="1549400" y="42180"/>
                </a:cubicBezTo>
                <a:cubicBezTo>
                  <a:pt x="1537895" y="50809"/>
                  <a:pt x="1479071" y="96395"/>
                  <a:pt x="1460500" y="105680"/>
                </a:cubicBezTo>
                <a:cubicBezTo>
                  <a:pt x="1448526" y="111667"/>
                  <a:pt x="1434374" y="112393"/>
                  <a:pt x="1422400" y="118380"/>
                </a:cubicBezTo>
                <a:cubicBezTo>
                  <a:pt x="1408748" y="125206"/>
                  <a:pt x="1397552" y="136207"/>
                  <a:pt x="1384300" y="143780"/>
                </a:cubicBezTo>
                <a:cubicBezTo>
                  <a:pt x="1367862" y="153173"/>
                  <a:pt x="1349938" y="159787"/>
                  <a:pt x="1333500" y="169180"/>
                </a:cubicBezTo>
                <a:cubicBezTo>
                  <a:pt x="1320248" y="176753"/>
                  <a:pt x="1308652" y="187007"/>
                  <a:pt x="1295400" y="194580"/>
                </a:cubicBezTo>
                <a:cubicBezTo>
                  <a:pt x="1158718" y="272684"/>
                  <a:pt x="1354807" y="146509"/>
                  <a:pt x="1168400" y="270780"/>
                </a:cubicBezTo>
                <a:lnTo>
                  <a:pt x="1130300" y="296180"/>
                </a:lnTo>
                <a:cubicBezTo>
                  <a:pt x="1117600" y="304647"/>
                  <a:pt x="1106680" y="316753"/>
                  <a:pt x="1092200" y="321580"/>
                </a:cubicBezTo>
                <a:lnTo>
                  <a:pt x="1016000" y="346980"/>
                </a:lnTo>
                <a:cubicBezTo>
                  <a:pt x="931446" y="431534"/>
                  <a:pt x="1022508" y="351831"/>
                  <a:pt x="939800" y="397780"/>
                </a:cubicBezTo>
                <a:cubicBezTo>
                  <a:pt x="913115" y="412605"/>
                  <a:pt x="892560" y="438927"/>
                  <a:pt x="863600" y="448580"/>
                </a:cubicBezTo>
                <a:cubicBezTo>
                  <a:pt x="850900" y="452813"/>
                  <a:pt x="837474" y="455293"/>
                  <a:pt x="825500" y="461280"/>
                </a:cubicBezTo>
                <a:cubicBezTo>
                  <a:pt x="811848" y="468106"/>
                  <a:pt x="801348" y="480481"/>
                  <a:pt x="787400" y="486680"/>
                </a:cubicBezTo>
                <a:cubicBezTo>
                  <a:pt x="762934" y="497554"/>
                  <a:pt x="736600" y="503613"/>
                  <a:pt x="711200" y="512080"/>
                </a:cubicBezTo>
                <a:cubicBezTo>
                  <a:pt x="698500" y="516313"/>
                  <a:pt x="684239" y="517354"/>
                  <a:pt x="673100" y="524780"/>
                </a:cubicBezTo>
                <a:cubicBezTo>
                  <a:pt x="660400" y="533247"/>
                  <a:pt x="648652" y="543354"/>
                  <a:pt x="635000" y="550180"/>
                </a:cubicBezTo>
                <a:cubicBezTo>
                  <a:pt x="623026" y="556167"/>
                  <a:pt x="608602" y="556379"/>
                  <a:pt x="596900" y="562880"/>
                </a:cubicBezTo>
                <a:cubicBezTo>
                  <a:pt x="570215" y="577705"/>
                  <a:pt x="520700" y="613680"/>
                  <a:pt x="520700" y="613680"/>
                </a:cubicBezTo>
                <a:cubicBezTo>
                  <a:pt x="524933" y="630613"/>
                  <a:pt x="522496" y="650850"/>
                  <a:pt x="533400" y="664480"/>
                </a:cubicBezTo>
                <a:cubicBezTo>
                  <a:pt x="541763" y="674933"/>
                  <a:pt x="566528" y="664751"/>
                  <a:pt x="571500" y="677180"/>
                </a:cubicBezTo>
                <a:cubicBezTo>
                  <a:pt x="577982" y="693386"/>
                  <a:pt x="570294" y="714844"/>
                  <a:pt x="558800" y="727980"/>
                </a:cubicBezTo>
                <a:cubicBezTo>
                  <a:pt x="538698" y="750954"/>
                  <a:pt x="511560" y="769127"/>
                  <a:pt x="482600" y="778780"/>
                </a:cubicBezTo>
                <a:cubicBezTo>
                  <a:pt x="457200" y="787247"/>
                  <a:pt x="432375" y="797686"/>
                  <a:pt x="406400" y="804180"/>
                </a:cubicBezTo>
                <a:cubicBezTo>
                  <a:pt x="342613" y="820127"/>
                  <a:pt x="372159" y="811360"/>
                  <a:pt x="317500" y="829580"/>
                </a:cubicBezTo>
                <a:cubicBezTo>
                  <a:pt x="300567" y="842280"/>
                  <a:pt x="285632" y="858214"/>
                  <a:pt x="266700" y="867680"/>
                </a:cubicBezTo>
                <a:cubicBezTo>
                  <a:pt x="242753" y="879654"/>
                  <a:pt x="212777" y="878228"/>
                  <a:pt x="190500" y="893080"/>
                </a:cubicBezTo>
                <a:cubicBezTo>
                  <a:pt x="103161" y="951306"/>
                  <a:pt x="143260" y="934227"/>
                  <a:pt x="76200" y="956580"/>
                </a:cubicBezTo>
                <a:cubicBezTo>
                  <a:pt x="67733" y="969280"/>
                  <a:pt x="61593" y="983887"/>
                  <a:pt x="50800" y="994680"/>
                </a:cubicBezTo>
                <a:cubicBezTo>
                  <a:pt x="40007" y="1005473"/>
                  <a:pt x="24911" y="1010922"/>
                  <a:pt x="12700" y="1020080"/>
                </a:cubicBezTo>
                <a:cubicBezTo>
                  <a:pt x="7911" y="1023672"/>
                  <a:pt x="4233" y="1028547"/>
                  <a:pt x="0" y="1032780"/>
                </a:cubicBezTo>
              </a:path>
            </a:pathLst>
          </a:custGeom>
          <a:ln w="38100">
            <a:prstDash val="dash"/>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GB">
              <a:ln>
                <a:solidFill>
                  <a:schemeClr val="tx1"/>
                </a:solidFill>
                <a:prstDash val="dash"/>
              </a:ln>
              <a:solidFill>
                <a:srgbClr val="FF0000"/>
              </a:solidFill>
            </a:endParaRPr>
          </a:p>
        </p:txBody>
      </p:sp>
      <p:cxnSp>
        <p:nvCxnSpPr>
          <p:cNvPr id="51" name="Straight Arrow Connector 50"/>
          <p:cNvCxnSpPr/>
          <p:nvPr/>
        </p:nvCxnSpPr>
        <p:spPr>
          <a:xfrm flipH="1">
            <a:off x="5663424" y="3442959"/>
            <a:ext cx="1573524" cy="926376"/>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7236948" y="3411220"/>
            <a:ext cx="1741952" cy="317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9188026" y="3220256"/>
            <a:ext cx="2173289" cy="646331"/>
          </a:xfrm>
          <a:prstGeom prst="rect">
            <a:avLst/>
          </a:prstGeom>
          <a:noFill/>
          <a:ln>
            <a:solidFill>
              <a:schemeClr val="tx1"/>
            </a:solidFill>
          </a:ln>
        </p:spPr>
        <p:txBody>
          <a:bodyPr wrap="square" rtlCol="0">
            <a:spAutoFit/>
          </a:bodyPr>
          <a:lstStyle/>
          <a:p>
            <a:r>
              <a:rPr lang="en-GB" dirty="0"/>
              <a:t>ID = 425mm  </a:t>
            </a:r>
          </a:p>
          <a:p>
            <a:r>
              <a:rPr lang="en-GB" dirty="0"/>
              <a:t>length 500mm</a:t>
            </a:r>
          </a:p>
        </p:txBody>
      </p:sp>
      <p:cxnSp>
        <p:nvCxnSpPr>
          <p:cNvPr id="57" name="Straight Arrow Connector 56"/>
          <p:cNvCxnSpPr>
            <a:stCxn id="11" idx="1"/>
          </p:cNvCxnSpPr>
          <p:nvPr/>
        </p:nvCxnSpPr>
        <p:spPr>
          <a:xfrm flipH="1">
            <a:off x="7114322" y="1990901"/>
            <a:ext cx="1608964" cy="89434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a:stCxn id="11" idx="1"/>
          </p:cNvCxnSpPr>
          <p:nvPr/>
        </p:nvCxnSpPr>
        <p:spPr>
          <a:xfrm flipH="1">
            <a:off x="5452760" y="1990901"/>
            <a:ext cx="3270526" cy="206169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2477455" y="3975965"/>
            <a:ext cx="744640" cy="15002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a:off x="2438400" y="3947822"/>
            <a:ext cx="2264434" cy="84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692584" y="3797300"/>
            <a:ext cx="1763400" cy="1200329"/>
          </a:xfrm>
          <a:prstGeom prst="rect">
            <a:avLst/>
          </a:prstGeom>
          <a:noFill/>
        </p:spPr>
        <p:txBody>
          <a:bodyPr wrap="square" rtlCol="0">
            <a:spAutoFit/>
          </a:bodyPr>
          <a:lstStyle/>
          <a:p>
            <a:r>
              <a:rPr lang="en-GB" dirty="0"/>
              <a:t>Reservation for parking tubes when splices exposed</a:t>
            </a:r>
          </a:p>
        </p:txBody>
      </p:sp>
      <p:sp>
        <p:nvSpPr>
          <p:cNvPr id="5" name="Footer Placeholder 4">
            <a:extLst>
              <a:ext uri="{FF2B5EF4-FFF2-40B4-BE49-F238E27FC236}">
                <a16:creationId xmlns:a16="http://schemas.microsoft.com/office/drawing/2014/main" id="{FA801150-A937-47CE-8BA8-D7C2B48658D8}"/>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AC44D190-3993-433E-9886-ECAD68312BD5}"/>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2096771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7073A-0C3E-47D7-AE12-190B5D975C11}"/>
              </a:ext>
            </a:extLst>
          </p:cNvPr>
          <p:cNvSpPr>
            <a:spLocks noGrp="1"/>
          </p:cNvSpPr>
          <p:nvPr>
            <p:ph type="title"/>
          </p:nvPr>
        </p:nvSpPr>
        <p:spPr/>
        <p:txBody>
          <a:bodyPr/>
          <a:lstStyle/>
          <a:p>
            <a:r>
              <a:rPr lang="en-GB" dirty="0"/>
              <a:t>Modes of Operations and Safety</a:t>
            </a:r>
          </a:p>
        </p:txBody>
      </p:sp>
      <p:sp>
        <p:nvSpPr>
          <p:cNvPr id="3" name="Content Placeholder 2">
            <a:extLst>
              <a:ext uri="{FF2B5EF4-FFF2-40B4-BE49-F238E27FC236}">
                <a16:creationId xmlns:a16="http://schemas.microsoft.com/office/drawing/2014/main" id="{64B2A966-19BE-4860-9509-817A3E285DB1}"/>
              </a:ext>
            </a:extLst>
          </p:cNvPr>
          <p:cNvSpPr>
            <a:spLocks noGrp="1"/>
          </p:cNvSpPr>
          <p:nvPr>
            <p:ph idx="1"/>
          </p:nvPr>
        </p:nvSpPr>
        <p:spPr/>
        <p:txBody>
          <a:bodyPr>
            <a:normAutofit fontScale="70000" lnSpcReduction="20000"/>
          </a:bodyPr>
          <a:lstStyle/>
          <a:p>
            <a:r>
              <a:rPr lang="en-GB" dirty="0"/>
              <a:t>Commissioning:</a:t>
            </a:r>
          </a:p>
          <a:p>
            <a:pPr lvl="1"/>
            <a:r>
              <a:rPr lang="en-GB" dirty="0"/>
              <a:t>Differential pressure of 1atm across the vacuum barrier</a:t>
            </a:r>
          </a:p>
          <a:p>
            <a:pPr lvl="1"/>
            <a:r>
              <a:rPr lang="en-GB" dirty="0"/>
              <a:t>Venting of </a:t>
            </a:r>
            <a:r>
              <a:rPr lang="en-GB" dirty="0" err="1"/>
              <a:t>GHe</a:t>
            </a:r>
            <a:r>
              <a:rPr lang="en-GB" dirty="0"/>
              <a:t> from DFX to Line D in cooling down</a:t>
            </a:r>
          </a:p>
          <a:p>
            <a:r>
              <a:rPr lang="en-GB" dirty="0"/>
              <a:t>Nominal operations</a:t>
            </a:r>
          </a:p>
          <a:p>
            <a:pPr lvl="1"/>
            <a:r>
              <a:rPr lang="en-GB" dirty="0"/>
              <a:t>1.3bar </a:t>
            </a:r>
            <a:r>
              <a:rPr lang="en-GB" dirty="0" err="1"/>
              <a:t>LHe</a:t>
            </a:r>
            <a:r>
              <a:rPr lang="en-GB" dirty="0"/>
              <a:t> feed from Line C</a:t>
            </a:r>
          </a:p>
          <a:p>
            <a:pPr lvl="1"/>
            <a:r>
              <a:rPr lang="en-GB" dirty="0"/>
              <a:t>Nominal currents in SC-Link, plug, and LTS bus-bars</a:t>
            </a:r>
          </a:p>
          <a:p>
            <a:r>
              <a:rPr lang="en-GB" dirty="0"/>
              <a:t>Controls</a:t>
            </a:r>
          </a:p>
          <a:p>
            <a:pPr lvl="1"/>
            <a:r>
              <a:rPr lang="en-GB" dirty="0" err="1"/>
              <a:t>GHe</a:t>
            </a:r>
            <a:r>
              <a:rPr lang="en-GB" dirty="0"/>
              <a:t> flow rate into DSH for DFH splice temperature and current lead temperature</a:t>
            </a:r>
          </a:p>
          <a:p>
            <a:pPr lvl="1"/>
            <a:r>
              <a:rPr lang="en-GB" dirty="0" err="1"/>
              <a:t>LHe</a:t>
            </a:r>
            <a:r>
              <a:rPr lang="en-GB" dirty="0"/>
              <a:t> level</a:t>
            </a:r>
          </a:p>
          <a:p>
            <a:r>
              <a:rPr lang="en-GB" dirty="0"/>
              <a:t>Abnormal conditions</a:t>
            </a:r>
          </a:p>
          <a:p>
            <a:pPr lvl="1"/>
            <a:r>
              <a:rPr lang="en-GB" dirty="0"/>
              <a:t>Stop of </a:t>
            </a:r>
            <a:r>
              <a:rPr lang="en-GB" dirty="0" err="1"/>
              <a:t>LHe</a:t>
            </a:r>
            <a:r>
              <a:rPr lang="en-GB" dirty="0"/>
              <a:t> supply for 10min at 5gs</a:t>
            </a:r>
            <a:r>
              <a:rPr lang="en-GB" baseline="30000" dirty="0"/>
              <a:t>-1</a:t>
            </a:r>
            <a:r>
              <a:rPr lang="en-GB" dirty="0"/>
              <a:t> or 5min at 10gs</a:t>
            </a:r>
            <a:r>
              <a:rPr lang="en-GB" baseline="30000" dirty="0"/>
              <a:t>-1</a:t>
            </a:r>
            <a:endParaRPr lang="en-GB" dirty="0"/>
          </a:p>
          <a:p>
            <a:pPr lvl="1"/>
            <a:r>
              <a:rPr lang="en-GB" dirty="0"/>
              <a:t>Safety device triggered at 2.5bar in liquid vessel</a:t>
            </a:r>
          </a:p>
        </p:txBody>
      </p:sp>
      <p:sp>
        <p:nvSpPr>
          <p:cNvPr id="6" name="Footer Placeholder 5">
            <a:extLst>
              <a:ext uri="{FF2B5EF4-FFF2-40B4-BE49-F238E27FC236}">
                <a16:creationId xmlns:a16="http://schemas.microsoft.com/office/drawing/2014/main" id="{5A65EC10-38F4-42FB-B33C-C4D4CEEF2E01}"/>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00141FA5-6999-4B2A-A9E3-F94EA390F7A2}"/>
              </a:ext>
            </a:extLst>
          </p:cNvPr>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2370626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2CB52-5BD6-448D-9C8B-BD86012D4139}"/>
              </a:ext>
            </a:extLst>
          </p:cNvPr>
          <p:cNvSpPr>
            <a:spLocks noGrp="1"/>
          </p:cNvSpPr>
          <p:nvPr>
            <p:ph type="title"/>
          </p:nvPr>
        </p:nvSpPr>
        <p:spPr/>
        <p:txBody>
          <a:bodyPr/>
          <a:lstStyle/>
          <a:p>
            <a:r>
              <a:rPr lang="en-GB" dirty="0"/>
              <a:t>Design Studies</a:t>
            </a:r>
          </a:p>
        </p:txBody>
      </p:sp>
      <p:sp>
        <p:nvSpPr>
          <p:cNvPr id="3" name="Content Placeholder 2">
            <a:extLst>
              <a:ext uri="{FF2B5EF4-FFF2-40B4-BE49-F238E27FC236}">
                <a16:creationId xmlns:a16="http://schemas.microsoft.com/office/drawing/2014/main" id="{220B6303-E4BC-42F1-9FE1-B46479413077}"/>
              </a:ext>
            </a:extLst>
          </p:cNvPr>
          <p:cNvSpPr>
            <a:spLocks noGrp="1"/>
          </p:cNvSpPr>
          <p:nvPr>
            <p:ph idx="1"/>
          </p:nvPr>
        </p:nvSpPr>
        <p:spPr/>
        <p:txBody>
          <a:bodyPr/>
          <a:lstStyle/>
          <a:p>
            <a:r>
              <a:rPr lang="en-GB" dirty="0"/>
              <a:t>Mechanical</a:t>
            </a:r>
          </a:p>
          <a:p>
            <a:pPr lvl="1"/>
            <a:r>
              <a:rPr lang="en-GB" dirty="0"/>
              <a:t>Vacuum scenarios</a:t>
            </a:r>
          </a:p>
          <a:p>
            <a:pPr lvl="1"/>
            <a:r>
              <a:rPr lang="en-GB" dirty="0"/>
              <a:t>Pressure scenarios</a:t>
            </a:r>
          </a:p>
          <a:p>
            <a:pPr lvl="1"/>
            <a:r>
              <a:rPr lang="en-GB" dirty="0"/>
              <a:t>Differential thermal contraction</a:t>
            </a:r>
          </a:p>
          <a:p>
            <a:pPr lvl="1"/>
            <a:r>
              <a:rPr lang="en-GB" dirty="0"/>
              <a:t>Static loads</a:t>
            </a:r>
          </a:p>
          <a:p>
            <a:r>
              <a:rPr lang="en-GB" dirty="0"/>
              <a:t>Thermal</a:t>
            </a:r>
          </a:p>
          <a:p>
            <a:pPr lvl="1"/>
            <a:r>
              <a:rPr lang="en-GB" dirty="0"/>
              <a:t>Conduction heat loads</a:t>
            </a:r>
          </a:p>
          <a:p>
            <a:pPr lvl="1"/>
            <a:r>
              <a:rPr lang="en-GB" dirty="0"/>
              <a:t>Radiation heat load</a:t>
            </a:r>
          </a:p>
        </p:txBody>
      </p:sp>
      <p:sp>
        <p:nvSpPr>
          <p:cNvPr id="6" name="Footer Placeholder 5">
            <a:extLst>
              <a:ext uri="{FF2B5EF4-FFF2-40B4-BE49-F238E27FC236}">
                <a16:creationId xmlns:a16="http://schemas.microsoft.com/office/drawing/2014/main" id="{84AF5523-F671-4C1A-815C-459CF21E07AE}"/>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300ECAC0-ACB9-40D1-B9D0-9E091AD8DCC9}"/>
              </a:ext>
            </a:extLst>
          </p:cNvPr>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2610946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Vacuum Scenarios</a:t>
            </a:r>
          </a:p>
        </p:txBody>
      </p:sp>
      <p:sp>
        <p:nvSpPr>
          <p:cNvPr id="3" name="Content Placeholder 2">
            <a:extLst>
              <a:ext uri="{FF2B5EF4-FFF2-40B4-BE49-F238E27FC236}">
                <a16:creationId xmlns:a16="http://schemas.microsoft.com/office/drawing/2014/main" id="{E0E4CA5A-125B-4244-B52A-20E555DEC03D}"/>
              </a:ext>
            </a:extLst>
          </p:cNvPr>
          <p:cNvSpPr>
            <a:spLocks noGrp="1"/>
          </p:cNvSpPr>
          <p:nvPr>
            <p:ph idx="1"/>
          </p:nvPr>
        </p:nvSpPr>
        <p:spPr>
          <a:xfrm>
            <a:off x="469900" y="1183614"/>
            <a:ext cx="11303000" cy="758302"/>
          </a:xfrm>
        </p:spPr>
        <p:txBody>
          <a:bodyPr>
            <a:normAutofit fontScale="77500" lnSpcReduction="20000"/>
          </a:bodyPr>
          <a:lstStyle/>
          <a:p>
            <a:pPr marL="0" indent="0">
              <a:buNone/>
            </a:pPr>
            <a:r>
              <a:rPr lang="en-GB" dirty="0"/>
              <a:t>The feature most susceptible to collapse under different vacuum conditions is the </a:t>
            </a:r>
            <a:r>
              <a:rPr lang="en-GB" dirty="0">
                <a:solidFill>
                  <a:srgbClr val="FF0000"/>
                </a:solidFill>
              </a:rPr>
              <a:t>vacuum break</a:t>
            </a:r>
            <a:r>
              <a:rPr lang="en-GB" dirty="0"/>
              <a:t>; thus required further study</a:t>
            </a:r>
          </a:p>
        </p:txBody>
      </p:sp>
      <p:sp>
        <p:nvSpPr>
          <p:cNvPr id="7" name="TextBox 6"/>
          <p:cNvSpPr txBox="1"/>
          <p:nvPr/>
        </p:nvSpPr>
        <p:spPr>
          <a:xfrm>
            <a:off x="469900" y="2225530"/>
            <a:ext cx="10906100" cy="4154984"/>
          </a:xfrm>
          <a:prstGeom prst="rect">
            <a:avLst/>
          </a:prstGeom>
          <a:noFill/>
        </p:spPr>
        <p:txBody>
          <a:bodyPr wrap="square" rtlCol="0">
            <a:spAutoFit/>
          </a:bodyPr>
          <a:lstStyle/>
          <a:p>
            <a:r>
              <a:rPr lang="en-GB" sz="2000" dirty="0"/>
              <a:t>Eigenvalue buckling function deployed in ANSYS to inspect behaviour in under 2 conditions to obtain the load factor</a:t>
            </a:r>
          </a:p>
          <a:p>
            <a:endParaRPr lang="en-GB" sz="2000" dirty="0"/>
          </a:p>
          <a:p>
            <a:pPr marL="285750" indent="-285750">
              <a:buFont typeface="Arial" panose="020B0604020202020204" pitchFamily="34" charset="0"/>
              <a:buChar char="•"/>
            </a:pPr>
            <a:r>
              <a:rPr lang="en-GB" dirty="0"/>
              <a:t>External pressure 1 bar, (i.e. Loss of vacuum in SC-Link side, whilst preserving the vacuum in DFX side)</a:t>
            </a:r>
          </a:p>
          <a:p>
            <a:pPr marL="285750" indent="-285750">
              <a:buFont typeface="Arial" panose="020B0604020202020204" pitchFamily="34" charset="0"/>
              <a:buChar char="•"/>
            </a:pPr>
            <a:r>
              <a:rPr lang="en-GB" dirty="0"/>
              <a:t>Internal pressure 1 bar, (i.e. Loss of vacuum in DFX side, whilst preserving the vacuum in SC-Link side)</a:t>
            </a:r>
          </a:p>
          <a:p>
            <a:endParaRPr lang="en-GB" sz="2000" dirty="0"/>
          </a:p>
          <a:p>
            <a:r>
              <a:rPr lang="en-GB" sz="2000" dirty="0"/>
              <a:t>Vacuum break consist of fully convoluted wall to add inherent stiffness, whilst providing licence to reduce the wall thickness to manage heat leak</a:t>
            </a:r>
          </a:p>
          <a:p>
            <a:endParaRPr lang="en-GB" dirty="0"/>
          </a:p>
          <a:p>
            <a:endParaRPr lang="en-GB" dirty="0"/>
          </a:p>
          <a:p>
            <a:endParaRPr lang="en-GB" dirty="0"/>
          </a:p>
          <a:p>
            <a:endParaRPr lang="en-GB" dirty="0"/>
          </a:p>
        </p:txBody>
      </p:sp>
      <p:sp>
        <p:nvSpPr>
          <p:cNvPr id="6" name="Footer Placeholder 5">
            <a:extLst>
              <a:ext uri="{FF2B5EF4-FFF2-40B4-BE49-F238E27FC236}">
                <a16:creationId xmlns:a16="http://schemas.microsoft.com/office/drawing/2014/main" id="{98BF8901-D042-4D16-B5DD-A607834495FA}"/>
              </a:ext>
            </a:extLst>
          </p:cNvPr>
          <p:cNvSpPr>
            <a:spLocks noGrp="1"/>
          </p:cNvSpPr>
          <p:nvPr>
            <p:ph type="ftr" sz="quarter" idx="11"/>
          </p:nvPr>
        </p:nvSpPr>
        <p:spPr/>
        <p:txBody>
          <a:bodyPr/>
          <a:lstStyle/>
          <a:p>
            <a:r>
              <a:rPr lang="en-GB"/>
              <a:t>DFX Internal DDR 20 June 2019</a:t>
            </a:r>
            <a:endParaRPr lang="en-GB" noProof="0" dirty="0"/>
          </a:p>
        </p:txBody>
      </p:sp>
      <p:sp>
        <p:nvSpPr>
          <p:cNvPr id="8" name="Slide Number Placeholder 7">
            <a:extLst>
              <a:ext uri="{FF2B5EF4-FFF2-40B4-BE49-F238E27FC236}">
                <a16:creationId xmlns:a16="http://schemas.microsoft.com/office/drawing/2014/main" id="{C417090D-41E4-4D56-A86C-710D073A98AF}"/>
              </a:ext>
            </a:extLst>
          </p:cNvPr>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4097512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44550-6ED2-4ED0-B52B-E9C3218C4953}"/>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52EBAB05-1E7B-4CDE-8FAC-5C116E4667C9}"/>
              </a:ext>
            </a:extLst>
          </p:cNvPr>
          <p:cNvSpPr>
            <a:spLocks noGrp="1"/>
          </p:cNvSpPr>
          <p:nvPr>
            <p:ph idx="1"/>
          </p:nvPr>
        </p:nvSpPr>
        <p:spPr/>
        <p:txBody>
          <a:bodyPr>
            <a:normAutofit/>
          </a:bodyPr>
          <a:lstStyle/>
          <a:p>
            <a:r>
              <a:rPr lang="en-GB" dirty="0"/>
              <a:t>Concept evolution since CDR</a:t>
            </a:r>
          </a:p>
          <a:p>
            <a:r>
              <a:rPr lang="en-GB" dirty="0"/>
              <a:t>Summary of functional fulfilment </a:t>
            </a:r>
          </a:p>
          <a:p>
            <a:r>
              <a:rPr lang="en-GB" dirty="0"/>
              <a:t>Detailed schematics of DFX sections</a:t>
            </a:r>
          </a:p>
          <a:p>
            <a:r>
              <a:rPr lang="en-GB" dirty="0"/>
              <a:t>Modes of operations and provisions</a:t>
            </a:r>
          </a:p>
          <a:p>
            <a:r>
              <a:rPr lang="en-GB" dirty="0"/>
              <a:t>Design studies</a:t>
            </a:r>
          </a:p>
          <a:p>
            <a:r>
              <a:rPr lang="en-GB" dirty="0"/>
              <a:t>Manufacturing, QA, testing and delivery</a:t>
            </a:r>
          </a:p>
          <a:p>
            <a:r>
              <a:rPr lang="en-GB" dirty="0"/>
              <a:t>Assembly sequences</a:t>
            </a:r>
          </a:p>
          <a:p>
            <a:endParaRPr lang="en-GB" dirty="0"/>
          </a:p>
          <a:p>
            <a:endParaRPr lang="en-GB" dirty="0"/>
          </a:p>
          <a:p>
            <a:endParaRPr lang="en-GB" dirty="0"/>
          </a:p>
        </p:txBody>
      </p:sp>
      <p:sp>
        <p:nvSpPr>
          <p:cNvPr id="6" name="Footer Placeholder 5">
            <a:extLst>
              <a:ext uri="{FF2B5EF4-FFF2-40B4-BE49-F238E27FC236}">
                <a16:creationId xmlns:a16="http://schemas.microsoft.com/office/drawing/2014/main" id="{F1D19101-8BC2-4A1D-BB3D-32DDAC7E7E8E}"/>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8090161D-31B1-441B-86F7-9E6809372483}"/>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448886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Vacuum Scenarios</a:t>
            </a:r>
          </a:p>
        </p:txBody>
      </p:sp>
      <p:sp>
        <p:nvSpPr>
          <p:cNvPr id="3" name="Content Placeholder 2">
            <a:extLst>
              <a:ext uri="{FF2B5EF4-FFF2-40B4-BE49-F238E27FC236}">
                <a16:creationId xmlns:a16="http://schemas.microsoft.com/office/drawing/2014/main" id="{E0E4CA5A-125B-4244-B52A-20E555DEC03D}"/>
              </a:ext>
            </a:extLst>
          </p:cNvPr>
          <p:cNvSpPr>
            <a:spLocks noGrp="1"/>
          </p:cNvSpPr>
          <p:nvPr>
            <p:ph idx="1"/>
          </p:nvPr>
        </p:nvSpPr>
        <p:spPr>
          <a:xfrm>
            <a:off x="816000" y="1059600"/>
            <a:ext cx="9890100" cy="609599"/>
          </a:xfrm>
        </p:spPr>
        <p:txBody>
          <a:bodyPr>
            <a:normAutofit fontScale="62500" lnSpcReduction="20000"/>
          </a:bodyPr>
          <a:lstStyle/>
          <a:p>
            <a:pPr marL="0" indent="0">
              <a:buNone/>
            </a:pPr>
            <a:r>
              <a:rPr lang="en-GB" dirty="0"/>
              <a:t>A convoluted 0.5mm thick vacuum membrane is able to withstand the pressure differential with a satisfactory load factor  </a:t>
            </a:r>
          </a:p>
        </p:txBody>
      </p:sp>
      <p:sp>
        <p:nvSpPr>
          <p:cNvPr id="7" name="TextBox 6"/>
          <p:cNvSpPr txBox="1"/>
          <p:nvPr/>
        </p:nvSpPr>
        <p:spPr>
          <a:xfrm>
            <a:off x="7140768" y="2490838"/>
            <a:ext cx="4324900" cy="2585323"/>
          </a:xfrm>
          <a:prstGeom prst="rect">
            <a:avLst/>
          </a:prstGeom>
          <a:noFill/>
          <a:ln>
            <a:solidFill>
              <a:schemeClr val="tx1"/>
            </a:solidFill>
          </a:ln>
        </p:spPr>
        <p:txBody>
          <a:bodyPr wrap="square" rtlCol="0">
            <a:spAutoFit/>
          </a:bodyPr>
          <a:lstStyle/>
          <a:p>
            <a:r>
              <a:rPr lang="en-GB" u="sng" dirty="0"/>
              <a:t>Conditions and parameters</a:t>
            </a:r>
          </a:p>
          <a:p>
            <a:endParaRPr lang="en-GB" dirty="0"/>
          </a:p>
          <a:p>
            <a:r>
              <a:rPr lang="en-GB" dirty="0"/>
              <a:t>External pressure = 1 bar</a:t>
            </a:r>
          </a:p>
          <a:p>
            <a:r>
              <a:rPr lang="en-GB" dirty="0"/>
              <a:t>Thermal conditions = +22 </a:t>
            </a:r>
            <a:r>
              <a:rPr lang="en-GB" baseline="30000" dirty="0"/>
              <a:t>o</a:t>
            </a:r>
            <a:r>
              <a:rPr lang="en-GB" dirty="0"/>
              <a:t>C</a:t>
            </a:r>
          </a:p>
          <a:p>
            <a:endParaRPr lang="en-GB" dirty="0"/>
          </a:p>
          <a:p>
            <a:r>
              <a:rPr lang="en-GB" dirty="0"/>
              <a:t>Wall thickness of convolutions = 0.5 mm</a:t>
            </a:r>
          </a:p>
          <a:p>
            <a:r>
              <a:rPr lang="en-GB" dirty="0"/>
              <a:t>Rigidly at both ends</a:t>
            </a:r>
          </a:p>
          <a:p>
            <a:endParaRPr lang="en-GB" dirty="0"/>
          </a:p>
          <a:p>
            <a:r>
              <a:rPr lang="en-GB" dirty="0">
                <a:solidFill>
                  <a:srgbClr val="FF0000"/>
                </a:solidFill>
              </a:rPr>
              <a:t>LOAD FACTOR = 10.57 = </a:t>
            </a:r>
            <a:r>
              <a:rPr lang="en-GB" dirty="0"/>
              <a:t>Safe</a:t>
            </a:r>
          </a:p>
        </p:txBody>
      </p:sp>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263" t="11438" r="22182" b="28395"/>
          <a:stretch/>
        </p:blipFill>
        <p:spPr bwMode="auto">
          <a:xfrm>
            <a:off x="487500" y="1933481"/>
            <a:ext cx="6603934" cy="4023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ooter Placeholder 5">
            <a:extLst>
              <a:ext uri="{FF2B5EF4-FFF2-40B4-BE49-F238E27FC236}">
                <a16:creationId xmlns:a16="http://schemas.microsoft.com/office/drawing/2014/main" id="{5D3D416E-3DD3-44A4-95C8-868BC5FF4E6E}"/>
              </a:ext>
            </a:extLst>
          </p:cNvPr>
          <p:cNvSpPr>
            <a:spLocks noGrp="1"/>
          </p:cNvSpPr>
          <p:nvPr>
            <p:ph type="ftr" sz="quarter" idx="11"/>
          </p:nvPr>
        </p:nvSpPr>
        <p:spPr/>
        <p:txBody>
          <a:bodyPr/>
          <a:lstStyle/>
          <a:p>
            <a:r>
              <a:rPr lang="en-GB"/>
              <a:t>DFX Internal DDR 20 June 2019</a:t>
            </a:r>
            <a:endParaRPr lang="en-GB" noProof="0" dirty="0"/>
          </a:p>
        </p:txBody>
      </p:sp>
      <p:sp>
        <p:nvSpPr>
          <p:cNvPr id="9" name="Slide Number Placeholder 8">
            <a:extLst>
              <a:ext uri="{FF2B5EF4-FFF2-40B4-BE49-F238E27FC236}">
                <a16:creationId xmlns:a16="http://schemas.microsoft.com/office/drawing/2014/main" id="{C424DB66-48DA-4BAC-B759-30229A65B2B4}"/>
              </a:ext>
            </a:extLst>
          </p:cNvPr>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3965438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Vacuum Scenarios</a:t>
            </a:r>
          </a:p>
        </p:txBody>
      </p:sp>
      <p:sp>
        <p:nvSpPr>
          <p:cNvPr id="3" name="Content Placeholder 2">
            <a:extLst>
              <a:ext uri="{FF2B5EF4-FFF2-40B4-BE49-F238E27FC236}">
                <a16:creationId xmlns:a16="http://schemas.microsoft.com/office/drawing/2014/main" id="{E0E4CA5A-125B-4244-B52A-20E555DEC03D}"/>
              </a:ext>
            </a:extLst>
          </p:cNvPr>
          <p:cNvSpPr>
            <a:spLocks noGrp="1"/>
          </p:cNvSpPr>
          <p:nvPr>
            <p:ph idx="1"/>
          </p:nvPr>
        </p:nvSpPr>
        <p:spPr>
          <a:xfrm>
            <a:off x="968961" y="976202"/>
            <a:ext cx="10254077" cy="1311289"/>
          </a:xfrm>
          <a:ln>
            <a:noFill/>
          </a:ln>
        </p:spPr>
        <p:txBody>
          <a:bodyPr>
            <a:normAutofit fontScale="62500" lnSpcReduction="20000"/>
          </a:bodyPr>
          <a:lstStyle/>
          <a:p>
            <a:pPr marL="0" indent="0">
              <a:buNone/>
            </a:pPr>
            <a:r>
              <a:rPr lang="en-GB" dirty="0"/>
              <a:t>Integration of vacuum break with real flanges and domes</a:t>
            </a:r>
          </a:p>
          <a:p>
            <a:pPr marL="0" indent="0">
              <a:buNone/>
            </a:pPr>
            <a:endParaRPr lang="en-GB" dirty="0"/>
          </a:p>
          <a:p>
            <a:pPr marL="0" indent="0">
              <a:buNone/>
            </a:pPr>
            <a:r>
              <a:rPr lang="en-GB" dirty="0"/>
              <a:t>Rigid studs between the dome and the room temperature flange do not provide a sufficient load factor for the 0.5 mm convoluted vacuum membrane</a:t>
            </a:r>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644" t="10989" r="28141" b="27360"/>
          <a:stretch/>
        </p:blipFill>
        <p:spPr bwMode="auto">
          <a:xfrm>
            <a:off x="1140411" y="2222808"/>
            <a:ext cx="5400000" cy="3884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051100" y="2718071"/>
            <a:ext cx="4324900" cy="3139321"/>
          </a:xfrm>
          <a:prstGeom prst="rect">
            <a:avLst/>
          </a:prstGeom>
          <a:noFill/>
          <a:ln>
            <a:solidFill>
              <a:schemeClr val="tx1"/>
            </a:solidFill>
          </a:ln>
        </p:spPr>
        <p:txBody>
          <a:bodyPr wrap="square" rtlCol="0">
            <a:spAutoFit/>
          </a:bodyPr>
          <a:lstStyle/>
          <a:p>
            <a:r>
              <a:rPr lang="en-GB" u="sng" dirty="0"/>
              <a:t>Conditions and parameters</a:t>
            </a:r>
          </a:p>
          <a:p>
            <a:endParaRPr lang="en-GB" dirty="0"/>
          </a:p>
          <a:p>
            <a:r>
              <a:rPr lang="en-GB" dirty="0"/>
              <a:t>External pressure = 1 bar</a:t>
            </a:r>
          </a:p>
          <a:p>
            <a:r>
              <a:rPr lang="en-GB" dirty="0"/>
              <a:t>Thermal conditions = +22 </a:t>
            </a:r>
            <a:r>
              <a:rPr lang="en-GB" baseline="30000" dirty="0"/>
              <a:t>o</a:t>
            </a:r>
            <a:r>
              <a:rPr lang="en-GB" dirty="0"/>
              <a:t>C</a:t>
            </a:r>
          </a:p>
          <a:p>
            <a:endParaRPr lang="en-GB" dirty="0"/>
          </a:p>
          <a:p>
            <a:r>
              <a:rPr lang="en-GB" dirty="0"/>
              <a:t>Wall thickness of convolutions = 0.5 mm</a:t>
            </a:r>
          </a:p>
          <a:p>
            <a:r>
              <a:rPr lang="en-GB" dirty="0"/>
              <a:t>Stainless steel pillars = 12 mm OD x 2 mm wall</a:t>
            </a:r>
          </a:p>
          <a:p>
            <a:endParaRPr lang="en-GB" dirty="0"/>
          </a:p>
          <a:p>
            <a:r>
              <a:rPr lang="en-GB" dirty="0">
                <a:solidFill>
                  <a:srgbClr val="FF0000"/>
                </a:solidFill>
              </a:rPr>
              <a:t>LOAD FACTOR = 4.96 = on the limit</a:t>
            </a:r>
          </a:p>
          <a:p>
            <a:r>
              <a:rPr lang="en-GB" dirty="0"/>
              <a:t>LOAD FACTOR 5 = lower limit</a:t>
            </a:r>
          </a:p>
        </p:txBody>
      </p:sp>
      <p:sp>
        <p:nvSpPr>
          <p:cNvPr id="8" name="Footer Placeholder 7">
            <a:extLst>
              <a:ext uri="{FF2B5EF4-FFF2-40B4-BE49-F238E27FC236}">
                <a16:creationId xmlns:a16="http://schemas.microsoft.com/office/drawing/2014/main" id="{505AB73E-4531-4837-9B8D-850BE48CA153}"/>
              </a:ext>
            </a:extLst>
          </p:cNvPr>
          <p:cNvSpPr>
            <a:spLocks noGrp="1"/>
          </p:cNvSpPr>
          <p:nvPr>
            <p:ph type="ftr" sz="quarter" idx="11"/>
          </p:nvPr>
        </p:nvSpPr>
        <p:spPr/>
        <p:txBody>
          <a:bodyPr/>
          <a:lstStyle/>
          <a:p>
            <a:r>
              <a:rPr lang="en-GB"/>
              <a:t>DFX Internal DDR 20 June 2019</a:t>
            </a:r>
            <a:endParaRPr lang="en-GB" noProof="0" dirty="0"/>
          </a:p>
        </p:txBody>
      </p:sp>
      <p:sp>
        <p:nvSpPr>
          <p:cNvPr id="9" name="Slide Number Placeholder 8">
            <a:extLst>
              <a:ext uri="{FF2B5EF4-FFF2-40B4-BE49-F238E27FC236}">
                <a16:creationId xmlns:a16="http://schemas.microsoft.com/office/drawing/2014/main" id="{6065A28F-A765-413C-9942-80016A44E02C}"/>
              </a:ext>
            </a:extLst>
          </p:cNvPr>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685537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Vacuum Scenarios</a:t>
            </a:r>
          </a:p>
        </p:txBody>
      </p:sp>
      <p:sp>
        <p:nvSpPr>
          <p:cNvPr id="3" name="Content Placeholder 2">
            <a:extLst>
              <a:ext uri="{FF2B5EF4-FFF2-40B4-BE49-F238E27FC236}">
                <a16:creationId xmlns:a16="http://schemas.microsoft.com/office/drawing/2014/main" id="{E0E4CA5A-125B-4244-B52A-20E555DEC03D}"/>
              </a:ext>
            </a:extLst>
          </p:cNvPr>
          <p:cNvSpPr>
            <a:spLocks noGrp="1"/>
          </p:cNvSpPr>
          <p:nvPr>
            <p:ph idx="1"/>
          </p:nvPr>
        </p:nvSpPr>
        <p:spPr>
          <a:xfrm>
            <a:off x="957678" y="1304392"/>
            <a:ext cx="10418322" cy="577052"/>
          </a:xfrm>
        </p:spPr>
        <p:txBody>
          <a:bodyPr>
            <a:normAutofit fontScale="62500" lnSpcReduction="20000"/>
          </a:bodyPr>
          <a:lstStyle/>
          <a:p>
            <a:pPr marL="0" indent="0">
              <a:buNone/>
            </a:pPr>
            <a:r>
              <a:rPr lang="en-GB" dirty="0"/>
              <a:t>Use of cylindrical pin joints increases the load factors to a satisfactory level</a:t>
            </a:r>
          </a:p>
        </p:txBody>
      </p:sp>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029" t="11773" r="25291" b="27547"/>
          <a:stretch/>
        </p:blipFill>
        <p:spPr bwMode="auto">
          <a:xfrm>
            <a:off x="426146" y="2058441"/>
            <a:ext cx="6219383" cy="3745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822997" y="2288230"/>
            <a:ext cx="4652399" cy="3139321"/>
          </a:xfrm>
          <a:prstGeom prst="rect">
            <a:avLst/>
          </a:prstGeom>
          <a:noFill/>
          <a:ln>
            <a:solidFill>
              <a:schemeClr val="tx1"/>
            </a:solidFill>
          </a:ln>
        </p:spPr>
        <p:txBody>
          <a:bodyPr wrap="square" rtlCol="0">
            <a:spAutoFit/>
          </a:bodyPr>
          <a:lstStyle/>
          <a:p>
            <a:r>
              <a:rPr lang="en-GB" u="sng" dirty="0"/>
              <a:t>Conditions and parameters</a:t>
            </a:r>
          </a:p>
          <a:p>
            <a:endParaRPr lang="en-GB" dirty="0"/>
          </a:p>
          <a:p>
            <a:r>
              <a:rPr lang="en-GB" dirty="0"/>
              <a:t>External/internal pressure = 1 bar</a:t>
            </a:r>
          </a:p>
          <a:p>
            <a:r>
              <a:rPr lang="en-GB" dirty="0"/>
              <a:t>Thermal conditions = -269 </a:t>
            </a:r>
            <a:r>
              <a:rPr lang="en-GB" baseline="30000" dirty="0"/>
              <a:t>o</a:t>
            </a:r>
            <a:r>
              <a:rPr lang="en-GB" dirty="0"/>
              <a:t>C</a:t>
            </a:r>
          </a:p>
          <a:p>
            <a:endParaRPr lang="en-GB" dirty="0"/>
          </a:p>
          <a:p>
            <a:r>
              <a:rPr lang="en-GB" dirty="0"/>
              <a:t>Wall thickness of convolutions = 0.5 mm</a:t>
            </a:r>
          </a:p>
          <a:p>
            <a:r>
              <a:rPr lang="en-GB" dirty="0"/>
              <a:t>Stainless steel pillars = 16 mm OD x 1.2 mm wall</a:t>
            </a:r>
          </a:p>
          <a:p>
            <a:endParaRPr lang="en-GB" dirty="0"/>
          </a:p>
          <a:p>
            <a:r>
              <a:rPr lang="en-GB" dirty="0">
                <a:solidFill>
                  <a:srgbClr val="FF0000"/>
                </a:solidFill>
              </a:rPr>
              <a:t>LOAD FACTOR = 14.7 = external pressure</a:t>
            </a:r>
          </a:p>
          <a:p>
            <a:r>
              <a:rPr lang="en-GB" dirty="0"/>
              <a:t>LOAD FACTOR 16.0 = internal pressure</a:t>
            </a:r>
          </a:p>
        </p:txBody>
      </p:sp>
      <p:pic>
        <p:nvPicPr>
          <p:cNvPr id="10" name="Picture 9"/>
          <p:cNvPicPr>
            <a:picLocks noChangeAspect="1"/>
          </p:cNvPicPr>
          <p:nvPr/>
        </p:nvPicPr>
        <p:blipFill rotWithShape="1">
          <a:blip r:embed="rId3">
            <a:clrChange>
              <a:clrFrom>
                <a:srgbClr val="FFFFFF"/>
              </a:clrFrom>
              <a:clrTo>
                <a:srgbClr val="FFFFFF">
                  <a:alpha val="0"/>
                </a:srgbClr>
              </a:clrTo>
            </a:clrChange>
          </a:blip>
          <a:srcRect l="34330" t="11868" r="38562" b="11486"/>
          <a:stretch/>
        </p:blipFill>
        <p:spPr>
          <a:xfrm>
            <a:off x="1156468" y="3159183"/>
            <a:ext cx="2010237" cy="3197168"/>
          </a:xfrm>
          <a:prstGeom prst="rect">
            <a:avLst/>
          </a:prstGeom>
        </p:spPr>
      </p:pic>
      <p:cxnSp>
        <p:nvCxnSpPr>
          <p:cNvPr id="12" name="Straight Arrow Connector 11"/>
          <p:cNvCxnSpPr/>
          <p:nvPr/>
        </p:nvCxnSpPr>
        <p:spPr>
          <a:xfrm flipH="1" flipV="1">
            <a:off x="2161586" y="3715967"/>
            <a:ext cx="1539015" cy="1419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 name="Footer Placeholder 5">
            <a:extLst>
              <a:ext uri="{FF2B5EF4-FFF2-40B4-BE49-F238E27FC236}">
                <a16:creationId xmlns:a16="http://schemas.microsoft.com/office/drawing/2014/main" id="{AB7BF2A1-FBF6-405E-A76B-D34E68F7FED6}"/>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3FCDEB2F-A843-4EE8-BAE2-86CB717BBD8B}"/>
              </a:ext>
            </a:extLst>
          </p:cNvPr>
          <p:cNvSpPr>
            <a:spLocks noGrp="1"/>
          </p:cNvSpPr>
          <p:nvPr>
            <p:ph type="sldNum" sz="quarter" idx="12"/>
          </p:nvPr>
        </p:nvSpPr>
        <p:spPr/>
        <p:txBody>
          <a:bodyPr/>
          <a:lstStyle/>
          <a:p>
            <a:fld id="{BFDCA1C4-9514-7B4F-976F-D92F7E296653}" type="slidenum">
              <a:rPr lang="fr-FR" smtClean="0"/>
              <a:pPr/>
              <a:t>22</a:t>
            </a:fld>
            <a:endParaRPr lang="fr-FR"/>
          </a:p>
        </p:txBody>
      </p:sp>
    </p:spTree>
    <p:extLst>
      <p:ext uri="{BB962C8B-B14F-4D97-AF65-F5344CB8AC3E}">
        <p14:creationId xmlns:p14="http://schemas.microsoft.com/office/powerpoint/2010/main" val="1649296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a:xfrm>
            <a:off x="816000" y="200319"/>
            <a:ext cx="10560000" cy="720000"/>
          </a:xfrm>
        </p:spPr>
        <p:txBody>
          <a:bodyPr/>
          <a:lstStyle/>
          <a:p>
            <a:r>
              <a:rPr lang="en-GB" dirty="0"/>
              <a:t>Design Studies: Thermal Contraction</a:t>
            </a:r>
          </a:p>
        </p:txBody>
      </p:sp>
      <p:pic>
        <p:nvPicPr>
          <p:cNvPr id="7" name="Content Placeholder 6">
            <a:extLst>
              <a:ext uri="{FF2B5EF4-FFF2-40B4-BE49-F238E27FC236}">
                <a16:creationId xmlns:a16="http://schemas.microsoft.com/office/drawing/2014/main" id="{22EA966A-DEA4-4408-A842-DF71789BC2E5}"/>
              </a:ext>
            </a:extLst>
          </p:cNvPr>
          <p:cNvPicPr>
            <a:picLocks noGrp="1" noChangeAspect="1"/>
          </p:cNvPicPr>
          <p:nvPr>
            <p:ph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224" r="2328"/>
          <a:stretch/>
        </p:blipFill>
        <p:spPr>
          <a:xfrm>
            <a:off x="4720830" y="2140373"/>
            <a:ext cx="7396663" cy="4846911"/>
          </a:xfrm>
        </p:spPr>
      </p:pic>
      <p:cxnSp>
        <p:nvCxnSpPr>
          <p:cNvPr id="9" name="Straight Arrow Connector 8">
            <a:extLst>
              <a:ext uri="{FF2B5EF4-FFF2-40B4-BE49-F238E27FC236}">
                <a16:creationId xmlns:a16="http://schemas.microsoft.com/office/drawing/2014/main" id="{801F7865-AAE3-4955-A33A-413C2933E2A1}"/>
              </a:ext>
            </a:extLst>
          </p:cNvPr>
          <p:cNvCxnSpPr/>
          <p:nvPr/>
        </p:nvCxnSpPr>
        <p:spPr>
          <a:xfrm flipH="1">
            <a:off x="5892800" y="6190826"/>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F3904FE0-0326-4E5B-9CD0-8A463B93C1B4}"/>
              </a:ext>
            </a:extLst>
          </p:cNvPr>
          <p:cNvCxnSpPr>
            <a:cxnSpLocks/>
          </p:cNvCxnSpPr>
          <p:nvPr/>
        </p:nvCxnSpPr>
        <p:spPr>
          <a:xfrm rot="10800000" flipH="1">
            <a:off x="7101840" y="6214532"/>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38564F3-C7B4-45F5-B74C-1B994DF9CACF}"/>
              </a:ext>
            </a:extLst>
          </p:cNvPr>
          <p:cNvSpPr txBox="1"/>
          <p:nvPr/>
        </p:nvSpPr>
        <p:spPr>
          <a:xfrm>
            <a:off x="6018106" y="6284585"/>
            <a:ext cx="1547707" cy="584775"/>
          </a:xfrm>
          <a:prstGeom prst="rect">
            <a:avLst/>
          </a:prstGeom>
          <a:noFill/>
        </p:spPr>
        <p:txBody>
          <a:bodyPr wrap="square" rtlCol="0">
            <a:spAutoFit/>
          </a:bodyPr>
          <a:lstStyle/>
          <a:p>
            <a:r>
              <a:rPr lang="en-GB" sz="1600" dirty="0"/>
              <a:t>Fixed at room temperature</a:t>
            </a:r>
          </a:p>
        </p:txBody>
      </p:sp>
      <p:cxnSp>
        <p:nvCxnSpPr>
          <p:cNvPr id="12" name="Straight Arrow Connector 11">
            <a:extLst>
              <a:ext uri="{FF2B5EF4-FFF2-40B4-BE49-F238E27FC236}">
                <a16:creationId xmlns:a16="http://schemas.microsoft.com/office/drawing/2014/main" id="{426C9116-7232-4DD2-A4DF-2C4CEA445E3E}"/>
              </a:ext>
            </a:extLst>
          </p:cNvPr>
          <p:cNvCxnSpPr>
            <a:cxnSpLocks/>
          </p:cNvCxnSpPr>
          <p:nvPr/>
        </p:nvCxnSpPr>
        <p:spPr>
          <a:xfrm rot="5400000" flipH="1">
            <a:off x="7338903" y="4520185"/>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2060CEB8-F3A8-4879-A657-9AFAE0FF2B4E}"/>
              </a:ext>
            </a:extLst>
          </p:cNvPr>
          <p:cNvCxnSpPr>
            <a:cxnSpLocks/>
          </p:cNvCxnSpPr>
          <p:nvPr/>
        </p:nvCxnSpPr>
        <p:spPr>
          <a:xfrm rot="5400000" flipH="1">
            <a:off x="5716692" y="4520185"/>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894E3AA5-C86A-4DF0-9A43-0C2D383EFBCD}"/>
              </a:ext>
            </a:extLst>
          </p:cNvPr>
          <p:cNvSpPr txBox="1"/>
          <p:nvPr/>
        </p:nvSpPr>
        <p:spPr>
          <a:xfrm>
            <a:off x="4504264" y="3928957"/>
            <a:ext cx="1547707" cy="584775"/>
          </a:xfrm>
          <a:prstGeom prst="rect">
            <a:avLst/>
          </a:prstGeom>
          <a:noFill/>
        </p:spPr>
        <p:txBody>
          <a:bodyPr wrap="square" rtlCol="0">
            <a:spAutoFit/>
          </a:bodyPr>
          <a:lstStyle/>
          <a:p>
            <a:r>
              <a:rPr lang="en-GB" sz="1600" dirty="0"/>
              <a:t>Fixed at room temperature</a:t>
            </a:r>
          </a:p>
        </p:txBody>
      </p:sp>
      <p:cxnSp>
        <p:nvCxnSpPr>
          <p:cNvPr id="15" name="Straight Arrow Connector 14">
            <a:extLst>
              <a:ext uri="{FF2B5EF4-FFF2-40B4-BE49-F238E27FC236}">
                <a16:creationId xmlns:a16="http://schemas.microsoft.com/office/drawing/2014/main" id="{32B7636F-A3F1-4167-90BD-D0DD6CD006E8}"/>
              </a:ext>
            </a:extLst>
          </p:cNvPr>
          <p:cNvCxnSpPr/>
          <p:nvPr/>
        </p:nvCxnSpPr>
        <p:spPr>
          <a:xfrm flipH="1">
            <a:off x="7338905" y="4947920"/>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37D3DB5-EC70-4FAA-81BE-EDC15E7932A0}"/>
              </a:ext>
            </a:extLst>
          </p:cNvPr>
          <p:cNvCxnSpPr/>
          <p:nvPr/>
        </p:nvCxnSpPr>
        <p:spPr>
          <a:xfrm flipH="1">
            <a:off x="7338904" y="5797973"/>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1DFAB94-B81E-469D-9FA9-D8AD84C40844}"/>
              </a:ext>
            </a:extLst>
          </p:cNvPr>
          <p:cNvSpPr txBox="1"/>
          <p:nvPr/>
        </p:nvSpPr>
        <p:spPr>
          <a:xfrm>
            <a:off x="7352453" y="4966976"/>
            <a:ext cx="1547707" cy="830997"/>
          </a:xfrm>
          <a:prstGeom prst="rect">
            <a:avLst/>
          </a:prstGeom>
          <a:noFill/>
        </p:spPr>
        <p:txBody>
          <a:bodyPr wrap="square" rtlCol="0">
            <a:spAutoFit/>
          </a:bodyPr>
          <a:lstStyle/>
          <a:p>
            <a:r>
              <a:rPr lang="en-GB" sz="1600" dirty="0"/>
              <a:t>Fixed via supporting spokes</a:t>
            </a:r>
          </a:p>
        </p:txBody>
      </p:sp>
      <p:sp>
        <p:nvSpPr>
          <p:cNvPr id="18" name="TextBox 17">
            <a:extLst>
              <a:ext uri="{FF2B5EF4-FFF2-40B4-BE49-F238E27FC236}">
                <a16:creationId xmlns:a16="http://schemas.microsoft.com/office/drawing/2014/main" id="{412E92CC-44BD-4562-9163-76AC7AA8666E}"/>
              </a:ext>
            </a:extLst>
          </p:cNvPr>
          <p:cNvSpPr txBox="1"/>
          <p:nvPr/>
        </p:nvSpPr>
        <p:spPr>
          <a:xfrm>
            <a:off x="413171" y="1370486"/>
            <a:ext cx="4091093" cy="3139321"/>
          </a:xfrm>
          <a:prstGeom prst="rect">
            <a:avLst/>
          </a:prstGeom>
          <a:noFill/>
        </p:spPr>
        <p:txBody>
          <a:bodyPr wrap="square" rtlCol="0">
            <a:spAutoFit/>
          </a:bodyPr>
          <a:lstStyle/>
          <a:p>
            <a:r>
              <a:rPr lang="en-GB" dirty="0"/>
              <a:t>The longitudinal contraction of the horizontal section are taken up by the bellows (90N/mm)</a:t>
            </a:r>
          </a:p>
          <a:p>
            <a:endParaRPr lang="en-GB" dirty="0"/>
          </a:p>
          <a:p>
            <a:r>
              <a:rPr lang="en-GB" dirty="0"/>
              <a:t>Horizontal support for the vertical section located symmetrically without imposing differential constraints </a:t>
            </a:r>
          </a:p>
          <a:p>
            <a:endParaRPr lang="en-GB" dirty="0"/>
          </a:p>
          <a:p>
            <a:r>
              <a:rPr lang="en-GB" dirty="0"/>
              <a:t>The outer boundary of the vertical vessel contracts 1.3mm in the horizontal direction</a:t>
            </a:r>
          </a:p>
        </p:txBody>
      </p:sp>
      <p:sp>
        <p:nvSpPr>
          <p:cNvPr id="5" name="Footer Placeholder 4">
            <a:extLst>
              <a:ext uri="{FF2B5EF4-FFF2-40B4-BE49-F238E27FC236}">
                <a16:creationId xmlns:a16="http://schemas.microsoft.com/office/drawing/2014/main" id="{9F74C005-2E01-49F6-AAE0-D4E642EB409C}"/>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14844251-20B2-4731-BBE7-0692B63D0EA4}"/>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1488008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8">
            <a:extLst>
              <a:ext uri="{FF2B5EF4-FFF2-40B4-BE49-F238E27FC236}">
                <a16:creationId xmlns:a16="http://schemas.microsoft.com/office/drawing/2014/main" id="{0C2599B9-F775-4549-85E9-98C2FDDF397D}"/>
              </a:ext>
            </a:extLst>
          </p:cNvPr>
          <p:cNvPicPr>
            <a:picLocks noGrp="1" noChangeAspect="1"/>
          </p:cNvPicPr>
          <p:nvPr>
            <p:ph idx="1"/>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t="772" r="25145"/>
          <a:stretch/>
        </p:blipFill>
        <p:spPr>
          <a:xfrm>
            <a:off x="5913662" y="1923630"/>
            <a:ext cx="5668738" cy="4869048"/>
          </a:xfrm>
        </p:spPr>
      </p:pic>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Thermal Contraction</a:t>
            </a:r>
          </a:p>
        </p:txBody>
      </p:sp>
      <p:cxnSp>
        <p:nvCxnSpPr>
          <p:cNvPr id="9" name="Straight Arrow Connector 8">
            <a:extLst>
              <a:ext uri="{FF2B5EF4-FFF2-40B4-BE49-F238E27FC236}">
                <a16:creationId xmlns:a16="http://schemas.microsoft.com/office/drawing/2014/main" id="{801F7865-AAE3-4955-A33A-413C2933E2A1}"/>
              </a:ext>
            </a:extLst>
          </p:cNvPr>
          <p:cNvCxnSpPr/>
          <p:nvPr/>
        </p:nvCxnSpPr>
        <p:spPr>
          <a:xfrm flipH="1">
            <a:off x="7057812" y="6001173"/>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F3904FE0-0326-4E5B-9CD0-8A463B93C1B4}"/>
              </a:ext>
            </a:extLst>
          </p:cNvPr>
          <p:cNvCxnSpPr>
            <a:cxnSpLocks/>
          </p:cNvCxnSpPr>
          <p:nvPr/>
        </p:nvCxnSpPr>
        <p:spPr>
          <a:xfrm rot="10800000" flipH="1">
            <a:off x="8266852" y="6024879"/>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38564F3-C7B4-45F5-B74C-1B994DF9CACF}"/>
              </a:ext>
            </a:extLst>
          </p:cNvPr>
          <p:cNvSpPr txBox="1"/>
          <p:nvPr/>
        </p:nvSpPr>
        <p:spPr>
          <a:xfrm>
            <a:off x="7183118" y="6094932"/>
            <a:ext cx="1547707" cy="584775"/>
          </a:xfrm>
          <a:prstGeom prst="rect">
            <a:avLst/>
          </a:prstGeom>
          <a:noFill/>
        </p:spPr>
        <p:txBody>
          <a:bodyPr wrap="square" rtlCol="0">
            <a:spAutoFit/>
          </a:bodyPr>
          <a:lstStyle/>
          <a:p>
            <a:r>
              <a:rPr lang="en-GB" sz="1600" dirty="0"/>
              <a:t>Fixed at room temperature</a:t>
            </a:r>
          </a:p>
        </p:txBody>
      </p:sp>
      <p:cxnSp>
        <p:nvCxnSpPr>
          <p:cNvPr id="12" name="Straight Arrow Connector 11">
            <a:extLst>
              <a:ext uri="{FF2B5EF4-FFF2-40B4-BE49-F238E27FC236}">
                <a16:creationId xmlns:a16="http://schemas.microsoft.com/office/drawing/2014/main" id="{426C9116-7232-4DD2-A4DF-2C4CEA445E3E}"/>
              </a:ext>
            </a:extLst>
          </p:cNvPr>
          <p:cNvCxnSpPr>
            <a:cxnSpLocks/>
          </p:cNvCxnSpPr>
          <p:nvPr/>
        </p:nvCxnSpPr>
        <p:spPr>
          <a:xfrm rot="5400000" flipH="1">
            <a:off x="8503915" y="4330532"/>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2060CEB8-F3A8-4879-A657-9AFAE0FF2B4E}"/>
              </a:ext>
            </a:extLst>
          </p:cNvPr>
          <p:cNvCxnSpPr>
            <a:cxnSpLocks/>
          </p:cNvCxnSpPr>
          <p:nvPr/>
        </p:nvCxnSpPr>
        <p:spPr>
          <a:xfrm rot="5400000" flipH="1">
            <a:off x="6881704" y="4330532"/>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894E3AA5-C86A-4DF0-9A43-0C2D383EFBCD}"/>
              </a:ext>
            </a:extLst>
          </p:cNvPr>
          <p:cNvSpPr txBox="1"/>
          <p:nvPr/>
        </p:nvSpPr>
        <p:spPr>
          <a:xfrm>
            <a:off x="5669276" y="3739304"/>
            <a:ext cx="1547707" cy="584775"/>
          </a:xfrm>
          <a:prstGeom prst="rect">
            <a:avLst/>
          </a:prstGeom>
          <a:noFill/>
        </p:spPr>
        <p:txBody>
          <a:bodyPr wrap="square" rtlCol="0">
            <a:spAutoFit/>
          </a:bodyPr>
          <a:lstStyle/>
          <a:p>
            <a:r>
              <a:rPr lang="en-GB" sz="1600" dirty="0"/>
              <a:t>Fixed at room temperature</a:t>
            </a:r>
          </a:p>
        </p:txBody>
      </p:sp>
      <p:cxnSp>
        <p:nvCxnSpPr>
          <p:cNvPr id="15" name="Straight Arrow Connector 14">
            <a:extLst>
              <a:ext uri="{FF2B5EF4-FFF2-40B4-BE49-F238E27FC236}">
                <a16:creationId xmlns:a16="http://schemas.microsoft.com/office/drawing/2014/main" id="{32B7636F-A3F1-4167-90BD-D0DD6CD006E8}"/>
              </a:ext>
            </a:extLst>
          </p:cNvPr>
          <p:cNvCxnSpPr/>
          <p:nvPr/>
        </p:nvCxnSpPr>
        <p:spPr>
          <a:xfrm flipH="1">
            <a:off x="8503917" y="4758267"/>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37D3DB5-EC70-4FAA-81BE-EDC15E7932A0}"/>
              </a:ext>
            </a:extLst>
          </p:cNvPr>
          <p:cNvCxnSpPr/>
          <p:nvPr/>
        </p:nvCxnSpPr>
        <p:spPr>
          <a:xfrm flipH="1">
            <a:off x="8503916" y="5608320"/>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1DFAB94-B81E-469D-9FA9-D8AD84C40844}"/>
              </a:ext>
            </a:extLst>
          </p:cNvPr>
          <p:cNvSpPr txBox="1"/>
          <p:nvPr/>
        </p:nvSpPr>
        <p:spPr>
          <a:xfrm>
            <a:off x="8503836" y="4796707"/>
            <a:ext cx="1547707" cy="830997"/>
          </a:xfrm>
          <a:prstGeom prst="rect">
            <a:avLst/>
          </a:prstGeom>
          <a:noFill/>
        </p:spPr>
        <p:txBody>
          <a:bodyPr wrap="square" rtlCol="0">
            <a:spAutoFit/>
          </a:bodyPr>
          <a:lstStyle/>
          <a:p>
            <a:r>
              <a:rPr lang="en-GB" sz="1600" dirty="0"/>
              <a:t>Fixed via supporting spokes</a:t>
            </a:r>
          </a:p>
        </p:txBody>
      </p:sp>
      <p:sp>
        <p:nvSpPr>
          <p:cNvPr id="18" name="TextBox 17">
            <a:extLst>
              <a:ext uri="{FF2B5EF4-FFF2-40B4-BE49-F238E27FC236}">
                <a16:creationId xmlns:a16="http://schemas.microsoft.com/office/drawing/2014/main" id="{412E92CC-44BD-4562-9163-76AC7AA8666E}"/>
              </a:ext>
            </a:extLst>
          </p:cNvPr>
          <p:cNvSpPr txBox="1"/>
          <p:nvPr/>
        </p:nvSpPr>
        <p:spPr>
          <a:xfrm>
            <a:off x="6868429" y="985683"/>
            <a:ext cx="5032318" cy="923330"/>
          </a:xfrm>
          <a:prstGeom prst="rect">
            <a:avLst/>
          </a:prstGeom>
          <a:noFill/>
        </p:spPr>
        <p:txBody>
          <a:bodyPr wrap="square" rtlCol="0">
            <a:spAutoFit/>
          </a:bodyPr>
          <a:lstStyle/>
          <a:p>
            <a:r>
              <a:rPr lang="en-GB" dirty="0"/>
              <a:t>The vertical section contracts 3mm vertically towards the room temperature plane of the vacuum break</a:t>
            </a:r>
          </a:p>
        </p:txBody>
      </p:sp>
      <p:pic>
        <p:nvPicPr>
          <p:cNvPr id="20" name="Content Placeholder 18">
            <a:extLst>
              <a:ext uri="{FF2B5EF4-FFF2-40B4-BE49-F238E27FC236}">
                <a16:creationId xmlns:a16="http://schemas.microsoft.com/office/drawing/2014/main" id="{C0480527-E67A-4887-956A-BD5FBDD434C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90641" t="4664" r="1712"/>
          <a:stretch/>
        </p:blipFill>
        <p:spPr>
          <a:xfrm>
            <a:off x="11396042" y="1810284"/>
            <a:ext cx="579116" cy="4678063"/>
          </a:xfrm>
          <a:prstGeom prst="rect">
            <a:avLst/>
          </a:prstGeom>
        </p:spPr>
      </p:pic>
      <p:pic>
        <p:nvPicPr>
          <p:cNvPr id="22" name="Picture 21">
            <a:extLst>
              <a:ext uri="{FF2B5EF4-FFF2-40B4-BE49-F238E27FC236}">
                <a16:creationId xmlns:a16="http://schemas.microsoft.com/office/drawing/2014/main" id="{FF7DBBB1-772A-4848-B8E5-3DDB75A39735}"/>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1660202" y="2371824"/>
            <a:ext cx="2709330" cy="5444297"/>
          </a:xfrm>
          <a:prstGeom prst="rect">
            <a:avLst/>
          </a:prstGeom>
        </p:spPr>
      </p:pic>
      <p:pic>
        <p:nvPicPr>
          <p:cNvPr id="23" name="Picture 22">
            <a:extLst>
              <a:ext uri="{FF2B5EF4-FFF2-40B4-BE49-F238E27FC236}">
                <a16:creationId xmlns:a16="http://schemas.microsoft.com/office/drawing/2014/main" id="{FC8A32AC-231B-49A9-9FA2-A9083AB978AA}"/>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2659326" y="1170483"/>
            <a:ext cx="751166" cy="5444297"/>
          </a:xfrm>
          <a:prstGeom prst="rect">
            <a:avLst/>
          </a:prstGeom>
        </p:spPr>
      </p:pic>
      <p:pic>
        <p:nvPicPr>
          <p:cNvPr id="24" name="Picture 23">
            <a:extLst>
              <a:ext uri="{FF2B5EF4-FFF2-40B4-BE49-F238E27FC236}">
                <a16:creationId xmlns:a16="http://schemas.microsoft.com/office/drawing/2014/main" id="{795E6DB5-B730-4A23-86E9-2463C6D688AE}"/>
              </a:ext>
            </a:extLst>
          </p:cNvPr>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4645403" y="4021036"/>
            <a:ext cx="629920" cy="494361"/>
          </a:xfrm>
          <a:prstGeom prst="rect">
            <a:avLst/>
          </a:prstGeom>
        </p:spPr>
      </p:pic>
      <p:sp>
        <p:nvSpPr>
          <p:cNvPr id="25" name="TextBox 24">
            <a:extLst>
              <a:ext uri="{FF2B5EF4-FFF2-40B4-BE49-F238E27FC236}">
                <a16:creationId xmlns:a16="http://schemas.microsoft.com/office/drawing/2014/main" id="{1E03DCAC-4CEA-4A18-8A2A-4DC17A9BBB8C}"/>
              </a:ext>
            </a:extLst>
          </p:cNvPr>
          <p:cNvSpPr txBox="1"/>
          <p:nvPr/>
        </p:nvSpPr>
        <p:spPr>
          <a:xfrm>
            <a:off x="518750" y="2458951"/>
            <a:ext cx="5032318" cy="923330"/>
          </a:xfrm>
          <a:prstGeom prst="rect">
            <a:avLst/>
          </a:prstGeom>
          <a:noFill/>
        </p:spPr>
        <p:txBody>
          <a:bodyPr wrap="square" rtlCol="0">
            <a:spAutoFit/>
          </a:bodyPr>
          <a:lstStyle/>
          <a:p>
            <a:r>
              <a:rPr lang="en-GB" dirty="0"/>
              <a:t>The vertical section contracts 1mm in the transverse horizontal direction towards the longitudinal axis</a:t>
            </a:r>
          </a:p>
        </p:txBody>
      </p:sp>
      <p:sp>
        <p:nvSpPr>
          <p:cNvPr id="5" name="Footer Placeholder 4">
            <a:extLst>
              <a:ext uri="{FF2B5EF4-FFF2-40B4-BE49-F238E27FC236}">
                <a16:creationId xmlns:a16="http://schemas.microsoft.com/office/drawing/2014/main" id="{6C1B35CF-FBB7-4E60-974F-9B4C50C03C35}"/>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59391117-1828-4AF9-A0EA-D81FCF810F6B}"/>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902687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Content Placeholder 22">
            <a:extLst>
              <a:ext uri="{FF2B5EF4-FFF2-40B4-BE49-F238E27FC236}">
                <a16:creationId xmlns:a16="http://schemas.microsoft.com/office/drawing/2014/main" id="{A96A50F6-01DA-4AA0-B295-32A46DAEBDDE}"/>
              </a:ext>
            </a:extLst>
          </p:cNvPr>
          <p:cNvPicPr>
            <a:picLocks noGrp="1" noChangeAspect="1"/>
          </p:cNvPicPr>
          <p:nvPr>
            <p:ph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76" r="1968"/>
          <a:stretch/>
        </p:blipFill>
        <p:spPr>
          <a:xfrm>
            <a:off x="2976332" y="2035169"/>
            <a:ext cx="7423936" cy="4893418"/>
          </a:xfrm>
        </p:spPr>
      </p:pic>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Thermal Contraction</a:t>
            </a:r>
          </a:p>
        </p:txBody>
      </p:sp>
      <p:cxnSp>
        <p:nvCxnSpPr>
          <p:cNvPr id="9" name="Straight Arrow Connector 8">
            <a:extLst>
              <a:ext uri="{FF2B5EF4-FFF2-40B4-BE49-F238E27FC236}">
                <a16:creationId xmlns:a16="http://schemas.microsoft.com/office/drawing/2014/main" id="{801F7865-AAE3-4955-A33A-413C2933E2A1}"/>
              </a:ext>
            </a:extLst>
          </p:cNvPr>
          <p:cNvCxnSpPr/>
          <p:nvPr/>
        </p:nvCxnSpPr>
        <p:spPr>
          <a:xfrm flipH="1">
            <a:off x="4168800" y="6119489"/>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F3904FE0-0326-4E5B-9CD0-8A463B93C1B4}"/>
              </a:ext>
            </a:extLst>
          </p:cNvPr>
          <p:cNvCxnSpPr>
            <a:cxnSpLocks/>
          </p:cNvCxnSpPr>
          <p:nvPr/>
        </p:nvCxnSpPr>
        <p:spPr>
          <a:xfrm rot="10800000" flipH="1">
            <a:off x="5377840" y="6143195"/>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38564F3-C7B4-45F5-B74C-1B994DF9CACF}"/>
              </a:ext>
            </a:extLst>
          </p:cNvPr>
          <p:cNvSpPr txBox="1"/>
          <p:nvPr/>
        </p:nvSpPr>
        <p:spPr>
          <a:xfrm>
            <a:off x="4294106" y="6213248"/>
            <a:ext cx="1547707" cy="584775"/>
          </a:xfrm>
          <a:prstGeom prst="rect">
            <a:avLst/>
          </a:prstGeom>
          <a:noFill/>
        </p:spPr>
        <p:txBody>
          <a:bodyPr wrap="square" rtlCol="0">
            <a:spAutoFit/>
          </a:bodyPr>
          <a:lstStyle/>
          <a:p>
            <a:r>
              <a:rPr lang="en-GB" sz="1600" dirty="0"/>
              <a:t>Fixed at room temperature</a:t>
            </a:r>
          </a:p>
        </p:txBody>
      </p:sp>
      <p:cxnSp>
        <p:nvCxnSpPr>
          <p:cNvPr id="12" name="Straight Arrow Connector 11">
            <a:extLst>
              <a:ext uri="{FF2B5EF4-FFF2-40B4-BE49-F238E27FC236}">
                <a16:creationId xmlns:a16="http://schemas.microsoft.com/office/drawing/2014/main" id="{426C9116-7232-4DD2-A4DF-2C4CEA445E3E}"/>
              </a:ext>
            </a:extLst>
          </p:cNvPr>
          <p:cNvCxnSpPr>
            <a:cxnSpLocks/>
          </p:cNvCxnSpPr>
          <p:nvPr/>
        </p:nvCxnSpPr>
        <p:spPr>
          <a:xfrm rot="5400000" flipH="1">
            <a:off x="5614903" y="4448848"/>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2060CEB8-F3A8-4879-A657-9AFAE0FF2B4E}"/>
              </a:ext>
            </a:extLst>
          </p:cNvPr>
          <p:cNvCxnSpPr>
            <a:cxnSpLocks/>
          </p:cNvCxnSpPr>
          <p:nvPr/>
        </p:nvCxnSpPr>
        <p:spPr>
          <a:xfrm rot="5400000" flipH="1">
            <a:off x="3992692" y="4448848"/>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894E3AA5-C86A-4DF0-9A43-0C2D383EFBCD}"/>
              </a:ext>
            </a:extLst>
          </p:cNvPr>
          <p:cNvSpPr txBox="1"/>
          <p:nvPr/>
        </p:nvSpPr>
        <p:spPr>
          <a:xfrm>
            <a:off x="2780264" y="3857620"/>
            <a:ext cx="1547707" cy="584775"/>
          </a:xfrm>
          <a:prstGeom prst="rect">
            <a:avLst/>
          </a:prstGeom>
          <a:noFill/>
        </p:spPr>
        <p:txBody>
          <a:bodyPr wrap="square" rtlCol="0">
            <a:spAutoFit/>
          </a:bodyPr>
          <a:lstStyle/>
          <a:p>
            <a:r>
              <a:rPr lang="en-GB" sz="1600" dirty="0"/>
              <a:t>Fixed at room temperature</a:t>
            </a:r>
          </a:p>
        </p:txBody>
      </p:sp>
      <p:cxnSp>
        <p:nvCxnSpPr>
          <p:cNvPr id="15" name="Straight Arrow Connector 14">
            <a:extLst>
              <a:ext uri="{FF2B5EF4-FFF2-40B4-BE49-F238E27FC236}">
                <a16:creationId xmlns:a16="http://schemas.microsoft.com/office/drawing/2014/main" id="{32B7636F-A3F1-4167-90BD-D0DD6CD006E8}"/>
              </a:ext>
            </a:extLst>
          </p:cNvPr>
          <p:cNvCxnSpPr/>
          <p:nvPr/>
        </p:nvCxnSpPr>
        <p:spPr>
          <a:xfrm flipH="1">
            <a:off x="5614905" y="4876583"/>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37D3DB5-EC70-4FAA-81BE-EDC15E7932A0}"/>
              </a:ext>
            </a:extLst>
          </p:cNvPr>
          <p:cNvCxnSpPr/>
          <p:nvPr/>
        </p:nvCxnSpPr>
        <p:spPr>
          <a:xfrm flipH="1">
            <a:off x="5614904" y="5726636"/>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1DFAB94-B81E-469D-9FA9-D8AD84C40844}"/>
              </a:ext>
            </a:extLst>
          </p:cNvPr>
          <p:cNvSpPr txBox="1"/>
          <p:nvPr/>
        </p:nvSpPr>
        <p:spPr>
          <a:xfrm>
            <a:off x="5614904" y="4947696"/>
            <a:ext cx="1547707" cy="830997"/>
          </a:xfrm>
          <a:prstGeom prst="rect">
            <a:avLst/>
          </a:prstGeom>
          <a:noFill/>
        </p:spPr>
        <p:txBody>
          <a:bodyPr wrap="square" rtlCol="0">
            <a:spAutoFit/>
          </a:bodyPr>
          <a:lstStyle/>
          <a:p>
            <a:r>
              <a:rPr lang="en-GB" sz="1600" dirty="0">
                <a:solidFill>
                  <a:srgbClr val="FFC000"/>
                </a:solidFill>
              </a:rPr>
              <a:t>Fixed via supporting spokes</a:t>
            </a:r>
          </a:p>
        </p:txBody>
      </p:sp>
      <p:sp>
        <p:nvSpPr>
          <p:cNvPr id="18" name="TextBox 17">
            <a:extLst>
              <a:ext uri="{FF2B5EF4-FFF2-40B4-BE49-F238E27FC236}">
                <a16:creationId xmlns:a16="http://schemas.microsoft.com/office/drawing/2014/main" id="{412E92CC-44BD-4562-9163-76AC7AA8666E}"/>
              </a:ext>
            </a:extLst>
          </p:cNvPr>
          <p:cNvSpPr txBox="1"/>
          <p:nvPr/>
        </p:nvSpPr>
        <p:spPr>
          <a:xfrm>
            <a:off x="2654785" y="1451977"/>
            <a:ext cx="4091093" cy="461665"/>
          </a:xfrm>
          <a:prstGeom prst="rect">
            <a:avLst/>
          </a:prstGeom>
          <a:noFill/>
        </p:spPr>
        <p:txBody>
          <a:bodyPr wrap="square" rtlCol="0">
            <a:spAutoFit/>
          </a:bodyPr>
          <a:lstStyle/>
          <a:p>
            <a:r>
              <a:rPr lang="en-GB" sz="2400" dirty="0"/>
              <a:t>Stress not an issue</a:t>
            </a:r>
          </a:p>
        </p:txBody>
      </p:sp>
      <p:sp>
        <p:nvSpPr>
          <p:cNvPr id="5" name="Footer Placeholder 4">
            <a:extLst>
              <a:ext uri="{FF2B5EF4-FFF2-40B4-BE49-F238E27FC236}">
                <a16:creationId xmlns:a16="http://schemas.microsoft.com/office/drawing/2014/main" id="{CAD23279-996A-4290-BB79-F1BA01CFCD4C}"/>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DC69A900-24F6-447F-8D13-AE4F9C850E8A}"/>
              </a:ext>
            </a:extLst>
          </p:cNvPr>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1529676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Pressure Scenarios: 1.3bara </a:t>
            </a:r>
          </a:p>
        </p:txBody>
      </p:sp>
      <p:pic>
        <p:nvPicPr>
          <p:cNvPr id="7" name="Content Placeholder 6">
            <a:extLst>
              <a:ext uri="{FF2B5EF4-FFF2-40B4-BE49-F238E27FC236}">
                <a16:creationId xmlns:a16="http://schemas.microsoft.com/office/drawing/2014/main" id="{E46A7365-82A8-4C47-A073-EAE3FB811006}"/>
              </a:ext>
            </a:extLst>
          </p:cNvPr>
          <p:cNvPicPr>
            <a:picLocks noGrp="1" noChangeAspect="1"/>
          </p:cNvPicPr>
          <p:nvPr>
            <p:ph idx="1"/>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t="408" r="17352" b="5176"/>
          <a:stretch/>
        </p:blipFill>
        <p:spPr>
          <a:xfrm>
            <a:off x="-785705" y="2507608"/>
            <a:ext cx="6258924" cy="4632960"/>
          </a:xfrm>
        </p:spPr>
      </p:pic>
      <p:sp>
        <p:nvSpPr>
          <p:cNvPr id="8" name="TextBox 7">
            <a:extLst>
              <a:ext uri="{FF2B5EF4-FFF2-40B4-BE49-F238E27FC236}">
                <a16:creationId xmlns:a16="http://schemas.microsoft.com/office/drawing/2014/main" id="{AA1FE8DF-0D38-455C-A992-24BC7481EF9D}"/>
              </a:ext>
            </a:extLst>
          </p:cNvPr>
          <p:cNvSpPr txBox="1"/>
          <p:nvPr/>
        </p:nvSpPr>
        <p:spPr>
          <a:xfrm>
            <a:off x="0" y="1116747"/>
            <a:ext cx="5831749" cy="1477328"/>
          </a:xfrm>
          <a:prstGeom prst="rect">
            <a:avLst/>
          </a:prstGeom>
          <a:noFill/>
        </p:spPr>
        <p:txBody>
          <a:bodyPr wrap="square" rtlCol="0">
            <a:spAutoFit/>
          </a:bodyPr>
          <a:lstStyle/>
          <a:p>
            <a:r>
              <a:rPr lang="en-GB" dirty="0"/>
              <a:t>At the nominal working pressure of 1.3bara and with the horizontal support, the bellow results in a longitudinal expansion of ~1.3mm at the outer border of the vertical section, which almost compensates the thermal contraction perfectly</a:t>
            </a:r>
          </a:p>
        </p:txBody>
      </p:sp>
      <p:pic>
        <p:nvPicPr>
          <p:cNvPr id="9" name="Content Placeholder 6">
            <a:extLst>
              <a:ext uri="{FF2B5EF4-FFF2-40B4-BE49-F238E27FC236}">
                <a16:creationId xmlns:a16="http://schemas.microsoft.com/office/drawing/2014/main" id="{48589C57-D583-4B29-A42F-9839509AE002}"/>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323751" y="2194561"/>
            <a:ext cx="507999" cy="4632960"/>
          </a:xfrm>
          <a:prstGeom prst="rect">
            <a:avLst/>
          </a:prstGeom>
        </p:spPr>
      </p:pic>
      <p:pic>
        <p:nvPicPr>
          <p:cNvPr id="11" name="Picture 10">
            <a:extLst>
              <a:ext uri="{FF2B5EF4-FFF2-40B4-BE49-F238E27FC236}">
                <a16:creationId xmlns:a16="http://schemas.microsoft.com/office/drawing/2014/main" id="{3C3F38B1-176D-4630-A94A-44323FF989CC}"/>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l="16433" r="17059" b="18560"/>
          <a:stretch/>
        </p:blipFill>
        <p:spPr>
          <a:xfrm>
            <a:off x="6180480" y="2304390"/>
            <a:ext cx="5401920" cy="4286063"/>
          </a:xfrm>
          <a:prstGeom prst="rect">
            <a:avLst/>
          </a:prstGeom>
        </p:spPr>
      </p:pic>
      <p:pic>
        <p:nvPicPr>
          <p:cNvPr id="12" name="Picture 11">
            <a:extLst>
              <a:ext uri="{FF2B5EF4-FFF2-40B4-BE49-F238E27FC236}">
                <a16:creationId xmlns:a16="http://schemas.microsoft.com/office/drawing/2014/main" id="{D23CECD0-0409-443B-AFA8-CD17185582A1}"/>
              </a:ext>
            </a:extLst>
          </p:cNvPr>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1311466" y="1696263"/>
            <a:ext cx="880534" cy="5262821"/>
          </a:xfrm>
          <a:prstGeom prst="rect">
            <a:avLst/>
          </a:prstGeom>
        </p:spPr>
      </p:pic>
      <p:sp>
        <p:nvSpPr>
          <p:cNvPr id="13" name="TextBox 12">
            <a:extLst>
              <a:ext uri="{FF2B5EF4-FFF2-40B4-BE49-F238E27FC236}">
                <a16:creationId xmlns:a16="http://schemas.microsoft.com/office/drawing/2014/main" id="{BD3CC5FF-2F04-4AD2-AA07-098861AA07DE}"/>
              </a:ext>
            </a:extLst>
          </p:cNvPr>
          <p:cNvSpPr txBox="1"/>
          <p:nvPr/>
        </p:nvSpPr>
        <p:spPr>
          <a:xfrm>
            <a:off x="7342201" y="1566427"/>
            <a:ext cx="3474813" cy="369332"/>
          </a:xfrm>
          <a:prstGeom prst="rect">
            <a:avLst/>
          </a:prstGeom>
          <a:noFill/>
        </p:spPr>
        <p:txBody>
          <a:bodyPr wrap="square" rtlCol="0">
            <a:spAutoFit/>
          </a:bodyPr>
          <a:lstStyle/>
          <a:p>
            <a:r>
              <a:rPr lang="en-GB" dirty="0"/>
              <a:t>Stress well contained</a:t>
            </a:r>
          </a:p>
        </p:txBody>
      </p:sp>
      <p:sp>
        <p:nvSpPr>
          <p:cNvPr id="5" name="Footer Placeholder 4">
            <a:extLst>
              <a:ext uri="{FF2B5EF4-FFF2-40B4-BE49-F238E27FC236}">
                <a16:creationId xmlns:a16="http://schemas.microsoft.com/office/drawing/2014/main" id="{2E1C9A08-9749-44C3-ABC5-D577BF0CE11B}"/>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3C79D324-C33A-4FB4-97A4-22A74580FDE2}"/>
              </a:ext>
            </a:extLst>
          </p:cNvPr>
          <p:cNvSpPr>
            <a:spLocks noGrp="1"/>
          </p:cNvSpPr>
          <p:nvPr>
            <p:ph type="sldNum" sz="quarter" idx="12"/>
          </p:nvPr>
        </p:nvSpPr>
        <p:spPr/>
        <p:txBody>
          <a:bodyPr/>
          <a:lstStyle/>
          <a:p>
            <a:fld id="{BFDCA1C4-9514-7B4F-976F-D92F7E296653}" type="slidenum">
              <a:rPr lang="fr-FR" smtClean="0"/>
              <a:pPr/>
              <a:t>26</a:t>
            </a:fld>
            <a:endParaRPr lang="fr-FR"/>
          </a:p>
        </p:txBody>
      </p:sp>
    </p:spTree>
    <p:extLst>
      <p:ext uri="{BB962C8B-B14F-4D97-AF65-F5344CB8AC3E}">
        <p14:creationId xmlns:p14="http://schemas.microsoft.com/office/powerpoint/2010/main" val="2268858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C190B-90C3-4B21-9414-08F47A38E7DE}"/>
              </a:ext>
            </a:extLst>
          </p:cNvPr>
          <p:cNvSpPr>
            <a:spLocks noGrp="1"/>
          </p:cNvSpPr>
          <p:nvPr>
            <p:ph type="title"/>
          </p:nvPr>
        </p:nvSpPr>
        <p:spPr/>
        <p:txBody>
          <a:bodyPr/>
          <a:lstStyle/>
          <a:p>
            <a:r>
              <a:rPr lang="en-GB" dirty="0"/>
              <a:t>Design Studies: Pressure Scenarios: 3.5bara </a:t>
            </a:r>
          </a:p>
        </p:txBody>
      </p:sp>
      <p:sp>
        <p:nvSpPr>
          <p:cNvPr id="8" name="TextBox 7">
            <a:extLst>
              <a:ext uri="{FF2B5EF4-FFF2-40B4-BE49-F238E27FC236}">
                <a16:creationId xmlns:a16="http://schemas.microsoft.com/office/drawing/2014/main" id="{AA1FE8DF-0D38-455C-A992-24BC7481EF9D}"/>
              </a:ext>
            </a:extLst>
          </p:cNvPr>
          <p:cNvSpPr txBox="1"/>
          <p:nvPr/>
        </p:nvSpPr>
        <p:spPr>
          <a:xfrm>
            <a:off x="0" y="1116747"/>
            <a:ext cx="6275070" cy="1477328"/>
          </a:xfrm>
          <a:prstGeom prst="rect">
            <a:avLst/>
          </a:prstGeom>
          <a:noFill/>
        </p:spPr>
        <p:txBody>
          <a:bodyPr wrap="square" rtlCol="0">
            <a:spAutoFit/>
          </a:bodyPr>
          <a:lstStyle/>
          <a:p>
            <a:r>
              <a:rPr lang="en-GB" dirty="0"/>
              <a:t>At the PED test pressure of 3.5bara, the vertical vessel needs a buffer to limit the bending moment by stopping the longitudinal expansion at 2mm. The buffer is fixed on the vacuum vessel with a nominal clearance of 2mm, which will be confirmed by the mock-assembly test </a:t>
            </a:r>
          </a:p>
        </p:txBody>
      </p:sp>
      <p:sp>
        <p:nvSpPr>
          <p:cNvPr id="13" name="TextBox 12">
            <a:extLst>
              <a:ext uri="{FF2B5EF4-FFF2-40B4-BE49-F238E27FC236}">
                <a16:creationId xmlns:a16="http://schemas.microsoft.com/office/drawing/2014/main" id="{BD3CC5FF-2F04-4AD2-AA07-098861AA07DE}"/>
              </a:ext>
            </a:extLst>
          </p:cNvPr>
          <p:cNvSpPr txBox="1"/>
          <p:nvPr/>
        </p:nvSpPr>
        <p:spPr>
          <a:xfrm>
            <a:off x="7342201" y="1566427"/>
            <a:ext cx="3474813" cy="646331"/>
          </a:xfrm>
          <a:prstGeom prst="rect">
            <a:avLst/>
          </a:prstGeom>
          <a:noFill/>
        </p:spPr>
        <p:txBody>
          <a:bodyPr wrap="square" rtlCol="0">
            <a:spAutoFit/>
          </a:bodyPr>
          <a:lstStyle/>
          <a:p>
            <a:r>
              <a:rPr lang="en-GB" dirty="0"/>
              <a:t>Mostly bending stress and kept within 130MPa with the buffer</a:t>
            </a:r>
          </a:p>
        </p:txBody>
      </p:sp>
      <p:pic>
        <p:nvPicPr>
          <p:cNvPr id="22" name="Content Placeholder 21">
            <a:extLst>
              <a:ext uri="{FF2B5EF4-FFF2-40B4-BE49-F238E27FC236}">
                <a16:creationId xmlns:a16="http://schemas.microsoft.com/office/drawing/2014/main" id="{177BC62B-EEDD-447B-B2A5-2B5E7AC6206A}"/>
              </a:ext>
            </a:extLst>
          </p:cNvPr>
          <p:cNvPicPr>
            <a:picLocks noGrp="1" noChangeAspect="1"/>
          </p:cNvPicPr>
          <p:nvPr>
            <p:ph idx="1"/>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l="12757" t="451" r="15022" b="12653"/>
          <a:stretch/>
        </p:blipFill>
        <p:spPr>
          <a:xfrm>
            <a:off x="44766" y="2594075"/>
            <a:ext cx="5469238" cy="4263925"/>
          </a:xfrm>
        </p:spPr>
      </p:pic>
      <p:pic>
        <p:nvPicPr>
          <p:cNvPr id="23" name="Content Placeholder 21">
            <a:extLst>
              <a:ext uri="{FF2B5EF4-FFF2-40B4-BE49-F238E27FC236}">
                <a16:creationId xmlns:a16="http://schemas.microsoft.com/office/drawing/2014/main" id="{F99C1CEF-80FC-4840-B18D-B2BB828D1C6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73177" y="2400660"/>
            <a:ext cx="616373" cy="4286064"/>
          </a:xfrm>
          <a:prstGeom prst="rect">
            <a:avLst/>
          </a:prstGeom>
        </p:spPr>
      </p:pic>
      <p:pic>
        <p:nvPicPr>
          <p:cNvPr id="27" name="Picture 26">
            <a:extLst>
              <a:ext uri="{FF2B5EF4-FFF2-40B4-BE49-F238E27FC236}">
                <a16:creationId xmlns:a16="http://schemas.microsoft.com/office/drawing/2014/main" id="{C3761BAF-9FD6-4462-9932-95E7AA2105D5}"/>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l="15392" t="1666" r="14522" b="13684"/>
          <a:stretch/>
        </p:blipFill>
        <p:spPr>
          <a:xfrm>
            <a:off x="6396939" y="2517407"/>
            <a:ext cx="5365335" cy="4198944"/>
          </a:xfrm>
          <a:prstGeom prst="rect">
            <a:avLst/>
          </a:prstGeom>
        </p:spPr>
      </p:pic>
      <p:pic>
        <p:nvPicPr>
          <p:cNvPr id="28" name="Picture 27">
            <a:extLst>
              <a:ext uri="{FF2B5EF4-FFF2-40B4-BE49-F238E27FC236}">
                <a16:creationId xmlns:a16="http://schemas.microsoft.com/office/drawing/2014/main" id="{84530F37-F87C-4173-8FBE-2144809847EA}"/>
              </a:ext>
            </a:extLst>
          </p:cNvPr>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1582400" y="2660530"/>
            <a:ext cx="751840" cy="4026194"/>
          </a:xfrm>
          <a:prstGeom prst="rect">
            <a:avLst/>
          </a:prstGeom>
        </p:spPr>
      </p:pic>
      <p:sp>
        <p:nvSpPr>
          <p:cNvPr id="29" name="Rectangle 28">
            <a:extLst>
              <a:ext uri="{FF2B5EF4-FFF2-40B4-BE49-F238E27FC236}">
                <a16:creationId xmlns:a16="http://schemas.microsoft.com/office/drawing/2014/main" id="{E7DCAA7A-C110-4041-9F70-FACE87C299F9}"/>
              </a:ext>
            </a:extLst>
          </p:cNvPr>
          <p:cNvSpPr/>
          <p:nvPr/>
        </p:nvSpPr>
        <p:spPr>
          <a:xfrm>
            <a:off x="533467" y="5082259"/>
            <a:ext cx="55320" cy="162275"/>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21CF9559-EBA6-4EED-BFF6-8495BDBC784A}"/>
              </a:ext>
            </a:extLst>
          </p:cNvPr>
          <p:cNvCxnSpPr>
            <a:cxnSpLocks/>
          </p:cNvCxnSpPr>
          <p:nvPr/>
        </p:nvCxnSpPr>
        <p:spPr>
          <a:xfrm rot="10800000" flipH="1">
            <a:off x="282854" y="5174402"/>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Rectangle 30">
            <a:extLst>
              <a:ext uri="{FF2B5EF4-FFF2-40B4-BE49-F238E27FC236}">
                <a16:creationId xmlns:a16="http://schemas.microsoft.com/office/drawing/2014/main" id="{B9009BA3-A7D8-4734-9BC2-A514E197AC8B}"/>
              </a:ext>
            </a:extLst>
          </p:cNvPr>
          <p:cNvSpPr/>
          <p:nvPr/>
        </p:nvSpPr>
        <p:spPr>
          <a:xfrm>
            <a:off x="-61352" y="5183152"/>
            <a:ext cx="770404" cy="369332"/>
          </a:xfrm>
          <a:prstGeom prst="rect">
            <a:avLst/>
          </a:prstGeom>
        </p:spPr>
        <p:txBody>
          <a:bodyPr wrap="none">
            <a:spAutoFit/>
          </a:bodyPr>
          <a:lstStyle/>
          <a:p>
            <a:r>
              <a:rPr lang="en-GB" dirty="0"/>
              <a:t>buffer</a:t>
            </a:r>
          </a:p>
        </p:txBody>
      </p:sp>
      <p:cxnSp>
        <p:nvCxnSpPr>
          <p:cNvPr id="32" name="Straight Arrow Connector 31">
            <a:extLst>
              <a:ext uri="{FF2B5EF4-FFF2-40B4-BE49-F238E27FC236}">
                <a16:creationId xmlns:a16="http://schemas.microsoft.com/office/drawing/2014/main" id="{8D54A3F5-90AE-4032-BC3D-BBC7B94D122D}"/>
              </a:ext>
            </a:extLst>
          </p:cNvPr>
          <p:cNvCxnSpPr>
            <a:cxnSpLocks/>
          </p:cNvCxnSpPr>
          <p:nvPr/>
        </p:nvCxnSpPr>
        <p:spPr>
          <a:xfrm rot="10800000" flipH="1">
            <a:off x="338174" y="6641252"/>
            <a:ext cx="250613" cy="0"/>
          </a:xfrm>
          <a:prstGeom prst="straightConnector1">
            <a:avLst/>
          </a:prstGeom>
          <a:ln>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531DD9F9-950F-44F0-ABCC-1D9628991C13}"/>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963C6CC3-7C54-45BD-BE25-094928AB9599}"/>
              </a:ext>
            </a:extLst>
          </p:cNvPr>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724423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00BD9-F0DA-4A60-95BC-879B6787634B}"/>
              </a:ext>
            </a:extLst>
          </p:cNvPr>
          <p:cNvSpPr>
            <a:spLocks noGrp="1"/>
          </p:cNvSpPr>
          <p:nvPr>
            <p:ph type="title"/>
          </p:nvPr>
        </p:nvSpPr>
        <p:spPr/>
        <p:txBody>
          <a:bodyPr/>
          <a:lstStyle/>
          <a:p>
            <a:r>
              <a:rPr lang="en-GB" dirty="0"/>
              <a:t>Design Studies: Heat Loads</a:t>
            </a:r>
          </a:p>
        </p:txBody>
      </p:sp>
      <p:sp>
        <p:nvSpPr>
          <p:cNvPr id="3" name="Content Placeholder 2">
            <a:extLst>
              <a:ext uri="{FF2B5EF4-FFF2-40B4-BE49-F238E27FC236}">
                <a16:creationId xmlns:a16="http://schemas.microsoft.com/office/drawing/2014/main" id="{0A314BA7-99DD-4335-92B0-E83468799738}"/>
              </a:ext>
            </a:extLst>
          </p:cNvPr>
          <p:cNvSpPr>
            <a:spLocks noGrp="1"/>
          </p:cNvSpPr>
          <p:nvPr>
            <p:ph idx="1"/>
          </p:nvPr>
        </p:nvSpPr>
        <p:spPr/>
        <p:txBody>
          <a:bodyPr>
            <a:normAutofit fontScale="85000" lnSpcReduction="20000"/>
          </a:bodyPr>
          <a:lstStyle/>
          <a:p>
            <a:r>
              <a:rPr lang="en-GB" dirty="0"/>
              <a:t>Structural</a:t>
            </a:r>
          </a:p>
          <a:p>
            <a:pPr marL="533386" lvl="1" indent="0">
              <a:buNone/>
            </a:pPr>
            <a:r>
              <a:rPr lang="en-GB" dirty="0"/>
              <a:t>Heat conduction by the vacuum break: 3.7W</a:t>
            </a:r>
          </a:p>
          <a:p>
            <a:pPr marL="533386" lvl="1" indent="0">
              <a:buNone/>
            </a:pPr>
            <a:r>
              <a:rPr lang="en-GB" dirty="0"/>
              <a:t>Heat conduction by supporting studs: 2.8W </a:t>
            </a:r>
          </a:p>
          <a:p>
            <a:r>
              <a:rPr lang="en-GB" dirty="0"/>
              <a:t>Mechanical Support: </a:t>
            </a:r>
          </a:p>
          <a:p>
            <a:pPr marL="533386" lvl="1" indent="0">
              <a:buNone/>
            </a:pPr>
            <a:r>
              <a:rPr lang="en-GB" dirty="0"/>
              <a:t>Heat conduction by spokes 1.4W</a:t>
            </a:r>
          </a:p>
          <a:p>
            <a:pPr marL="533386" lvl="1" indent="0">
              <a:buNone/>
            </a:pPr>
            <a:r>
              <a:rPr lang="en-GB" dirty="0"/>
              <a:t>Heat conduction by horizontal support: 2.3W</a:t>
            </a:r>
          </a:p>
          <a:p>
            <a:r>
              <a:rPr lang="en-GB" dirty="0"/>
              <a:t>Instrumentations: </a:t>
            </a:r>
          </a:p>
          <a:p>
            <a:pPr marL="533386" lvl="1" indent="0">
              <a:buNone/>
            </a:pPr>
            <a:r>
              <a:rPr lang="en-GB" dirty="0"/>
              <a:t>Heat conduction1-3W</a:t>
            </a:r>
          </a:p>
          <a:p>
            <a:r>
              <a:rPr lang="en-GB" dirty="0"/>
              <a:t>Radiation (&lt;10m</a:t>
            </a:r>
            <a:r>
              <a:rPr lang="en-GB" baseline="30000" dirty="0"/>
              <a:t>2</a:t>
            </a:r>
            <a:r>
              <a:rPr lang="en-GB" dirty="0"/>
              <a:t>) cold area </a:t>
            </a:r>
          </a:p>
          <a:p>
            <a:pPr marL="533386" lvl="1" indent="0">
              <a:buNone/>
            </a:pPr>
            <a:r>
              <a:rPr lang="en-GB" dirty="0"/>
              <a:t>&lt;15W</a:t>
            </a:r>
          </a:p>
          <a:p>
            <a:r>
              <a:rPr lang="en-GB" dirty="0"/>
              <a:t>Total</a:t>
            </a:r>
            <a:r>
              <a:rPr lang="en-GB"/>
              <a:t>: &lt;30W</a:t>
            </a:r>
            <a:endParaRPr lang="en-GB" dirty="0"/>
          </a:p>
        </p:txBody>
      </p:sp>
      <p:sp>
        <p:nvSpPr>
          <p:cNvPr id="6" name="Footer Placeholder 5">
            <a:extLst>
              <a:ext uri="{FF2B5EF4-FFF2-40B4-BE49-F238E27FC236}">
                <a16:creationId xmlns:a16="http://schemas.microsoft.com/office/drawing/2014/main" id="{82A085EB-75CC-4476-AA64-8C6F010E3A18}"/>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E8F8E538-DDE2-4D4B-BB30-CF187C7B358C}"/>
              </a:ext>
            </a:extLst>
          </p:cNvPr>
          <p:cNvSpPr>
            <a:spLocks noGrp="1"/>
          </p:cNvSpPr>
          <p:nvPr>
            <p:ph type="sldNum" sz="quarter" idx="12"/>
          </p:nvPr>
        </p:nvSpPr>
        <p:spPr/>
        <p:txBody>
          <a:bodyPr/>
          <a:lstStyle/>
          <a:p>
            <a:fld id="{BFDCA1C4-9514-7B4F-976F-D92F7E296653}" type="slidenum">
              <a:rPr lang="fr-FR" smtClean="0"/>
              <a:pPr/>
              <a:t>28</a:t>
            </a:fld>
            <a:endParaRPr lang="fr-FR"/>
          </a:p>
        </p:txBody>
      </p:sp>
    </p:spTree>
    <p:extLst>
      <p:ext uri="{BB962C8B-B14F-4D97-AF65-F5344CB8AC3E}">
        <p14:creationId xmlns:p14="http://schemas.microsoft.com/office/powerpoint/2010/main" val="29209151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6BDD0-A87D-44E0-8E06-55D2F0BB5A65}"/>
              </a:ext>
            </a:extLst>
          </p:cNvPr>
          <p:cNvSpPr>
            <a:spLocks noGrp="1"/>
          </p:cNvSpPr>
          <p:nvPr>
            <p:ph type="title"/>
          </p:nvPr>
        </p:nvSpPr>
        <p:spPr/>
        <p:txBody>
          <a:bodyPr/>
          <a:lstStyle/>
          <a:p>
            <a:r>
              <a:rPr lang="en-GB" dirty="0"/>
              <a:t>Manufacturing</a:t>
            </a:r>
          </a:p>
        </p:txBody>
      </p:sp>
      <p:sp>
        <p:nvSpPr>
          <p:cNvPr id="3" name="Content Placeholder 2">
            <a:extLst>
              <a:ext uri="{FF2B5EF4-FFF2-40B4-BE49-F238E27FC236}">
                <a16:creationId xmlns:a16="http://schemas.microsoft.com/office/drawing/2014/main" id="{EC509595-5239-4C44-BDA2-D3BA4E2B5753}"/>
              </a:ext>
            </a:extLst>
          </p:cNvPr>
          <p:cNvSpPr>
            <a:spLocks noGrp="1"/>
          </p:cNvSpPr>
          <p:nvPr>
            <p:ph idx="1"/>
          </p:nvPr>
        </p:nvSpPr>
        <p:spPr/>
        <p:txBody>
          <a:bodyPr>
            <a:normAutofit fontScale="92500" lnSpcReduction="10000"/>
          </a:bodyPr>
          <a:lstStyle/>
          <a:p>
            <a:r>
              <a:rPr lang="en-GB" dirty="0"/>
              <a:t>Materials: SS316L for Co&lt;0.1% </a:t>
            </a:r>
          </a:p>
          <a:p>
            <a:r>
              <a:rPr lang="en-GB" dirty="0"/>
              <a:t>Components</a:t>
            </a:r>
          </a:p>
          <a:p>
            <a:pPr lvl="1"/>
            <a:r>
              <a:rPr lang="en-GB" dirty="0"/>
              <a:t>Mostly tube sections with welded flanges</a:t>
            </a:r>
          </a:p>
          <a:p>
            <a:pPr lvl="1"/>
            <a:r>
              <a:rPr lang="en-GB" dirty="0"/>
              <a:t>Elbows</a:t>
            </a:r>
          </a:p>
          <a:p>
            <a:pPr lvl="1"/>
            <a:r>
              <a:rPr lang="en-GB" dirty="0"/>
              <a:t>Domes</a:t>
            </a:r>
          </a:p>
          <a:p>
            <a:pPr lvl="1"/>
            <a:r>
              <a:rPr lang="en-GB" dirty="0"/>
              <a:t>Bellows</a:t>
            </a:r>
          </a:p>
          <a:p>
            <a:r>
              <a:rPr lang="en-GB" dirty="0"/>
              <a:t>Sub-assemblies</a:t>
            </a:r>
          </a:p>
          <a:p>
            <a:pPr lvl="1"/>
            <a:r>
              <a:rPr lang="en-GB" dirty="0"/>
              <a:t>Vertical upper vessels (inner and outer)</a:t>
            </a:r>
          </a:p>
          <a:p>
            <a:pPr lvl="1"/>
            <a:r>
              <a:rPr lang="en-GB" dirty="0"/>
              <a:t>IFS sub-assembly</a:t>
            </a:r>
          </a:p>
          <a:p>
            <a:pPr marL="0" indent="0">
              <a:buNone/>
            </a:pPr>
            <a:endParaRPr lang="en-GB" dirty="0"/>
          </a:p>
        </p:txBody>
      </p:sp>
      <p:sp>
        <p:nvSpPr>
          <p:cNvPr id="6" name="Footer Placeholder 5">
            <a:extLst>
              <a:ext uri="{FF2B5EF4-FFF2-40B4-BE49-F238E27FC236}">
                <a16:creationId xmlns:a16="http://schemas.microsoft.com/office/drawing/2014/main" id="{536605CD-53E0-4860-88CE-A75FF024BC90}"/>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0D75E3D6-FE19-4915-A07E-F8F8740BB63F}"/>
              </a:ext>
            </a:extLst>
          </p:cNvPr>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775932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icture 99">
            <a:extLst>
              <a:ext uri="{FF2B5EF4-FFF2-40B4-BE49-F238E27FC236}">
                <a16:creationId xmlns:a16="http://schemas.microsoft.com/office/drawing/2014/main" id="{ABBE40ED-0D83-4C2F-B023-DC9738FDC454}"/>
              </a:ext>
            </a:extLst>
          </p:cNvPr>
          <p:cNvPicPr>
            <a:picLocks noChangeAspect="1"/>
          </p:cNvPicPr>
          <p:nvPr/>
        </p:nvPicPr>
        <p:blipFill>
          <a:blip r:embed="rId2"/>
          <a:stretch>
            <a:fillRect/>
          </a:stretch>
        </p:blipFill>
        <p:spPr>
          <a:xfrm>
            <a:off x="6250986" y="1615742"/>
            <a:ext cx="5331414" cy="5239967"/>
          </a:xfrm>
          <a:prstGeom prst="rect">
            <a:avLst/>
          </a:prstGeom>
        </p:spPr>
      </p:pic>
      <p:pic>
        <p:nvPicPr>
          <p:cNvPr id="6" name="Picture 5">
            <a:extLst>
              <a:ext uri="{FF2B5EF4-FFF2-40B4-BE49-F238E27FC236}">
                <a16:creationId xmlns:a16="http://schemas.microsoft.com/office/drawing/2014/main" id="{E43A4998-BBA5-466B-819A-C7CC1BC22AE8}"/>
              </a:ext>
            </a:extLst>
          </p:cNvPr>
          <p:cNvPicPr>
            <a:picLocks noChangeAspect="1"/>
          </p:cNvPicPr>
          <p:nvPr/>
        </p:nvPicPr>
        <p:blipFill rotWithShape="1">
          <a:blip r:embed="rId3">
            <a:clrChange>
              <a:clrFrom>
                <a:srgbClr val="FFFFFF"/>
              </a:clrFrom>
              <a:clrTo>
                <a:srgbClr val="FFFFFF">
                  <a:alpha val="0"/>
                </a:srgbClr>
              </a:clrTo>
            </a:clrChange>
          </a:blip>
          <a:srcRect l="26910"/>
          <a:stretch/>
        </p:blipFill>
        <p:spPr>
          <a:xfrm>
            <a:off x="1187214" y="1411123"/>
            <a:ext cx="4709160" cy="5076908"/>
          </a:xfrm>
          <a:prstGeom prst="rect">
            <a:avLst/>
          </a:prstGeom>
        </p:spPr>
      </p:pic>
      <p:sp>
        <p:nvSpPr>
          <p:cNvPr id="2" name="Title 1">
            <a:extLst>
              <a:ext uri="{FF2B5EF4-FFF2-40B4-BE49-F238E27FC236}">
                <a16:creationId xmlns:a16="http://schemas.microsoft.com/office/drawing/2014/main" id="{86BF60EF-8E96-4FD2-BCD5-427112F7376D}"/>
              </a:ext>
            </a:extLst>
          </p:cNvPr>
          <p:cNvSpPr>
            <a:spLocks noGrp="1"/>
          </p:cNvSpPr>
          <p:nvPr>
            <p:ph type="title"/>
          </p:nvPr>
        </p:nvSpPr>
        <p:spPr>
          <a:xfrm>
            <a:off x="927947" y="180000"/>
            <a:ext cx="11134453" cy="720000"/>
          </a:xfrm>
        </p:spPr>
        <p:txBody>
          <a:bodyPr>
            <a:normAutofit fontScale="90000"/>
          </a:bodyPr>
          <a:lstStyle/>
          <a:p>
            <a:r>
              <a:rPr lang="en-GB" dirty="0"/>
              <a:t>Design Evolution since CDR: </a:t>
            </a:r>
            <a:br>
              <a:rPr lang="en-GB" dirty="0"/>
            </a:br>
            <a:r>
              <a:rPr lang="en-GB" sz="3100" dirty="0"/>
              <a:t>Increased He Vapour Space and Avoiding Liquid Entrainment </a:t>
            </a:r>
            <a:endParaRPr lang="en-GB" dirty="0"/>
          </a:p>
        </p:txBody>
      </p:sp>
      <p:sp>
        <p:nvSpPr>
          <p:cNvPr id="3" name="TextBox 2">
            <a:extLst>
              <a:ext uri="{FF2B5EF4-FFF2-40B4-BE49-F238E27FC236}">
                <a16:creationId xmlns:a16="http://schemas.microsoft.com/office/drawing/2014/main" id="{53B72E10-0878-4595-9DEE-7A899134B2C1}"/>
              </a:ext>
            </a:extLst>
          </p:cNvPr>
          <p:cNvSpPr txBox="1"/>
          <p:nvPr/>
        </p:nvSpPr>
        <p:spPr>
          <a:xfrm>
            <a:off x="470515" y="1226457"/>
            <a:ext cx="3891511" cy="369332"/>
          </a:xfrm>
          <a:prstGeom prst="rect">
            <a:avLst/>
          </a:prstGeom>
          <a:noFill/>
        </p:spPr>
        <p:txBody>
          <a:bodyPr wrap="square" rtlCol="0">
            <a:spAutoFit/>
          </a:bodyPr>
          <a:lstStyle/>
          <a:p>
            <a:r>
              <a:rPr lang="en-GB" dirty="0"/>
              <a:t>Initial concept 30 Jan 2019</a:t>
            </a:r>
          </a:p>
        </p:txBody>
      </p:sp>
      <p:sp>
        <p:nvSpPr>
          <p:cNvPr id="8" name="TextBox 7">
            <a:extLst>
              <a:ext uri="{FF2B5EF4-FFF2-40B4-BE49-F238E27FC236}">
                <a16:creationId xmlns:a16="http://schemas.microsoft.com/office/drawing/2014/main" id="{21238479-A61F-4F7F-A964-B83DF96A2B70}"/>
              </a:ext>
            </a:extLst>
          </p:cNvPr>
          <p:cNvSpPr txBox="1"/>
          <p:nvPr/>
        </p:nvSpPr>
        <p:spPr>
          <a:xfrm>
            <a:off x="6102774" y="1246410"/>
            <a:ext cx="4524586" cy="369332"/>
          </a:xfrm>
          <a:prstGeom prst="rect">
            <a:avLst/>
          </a:prstGeom>
          <a:noFill/>
        </p:spPr>
        <p:txBody>
          <a:bodyPr wrap="square" rtlCol="0">
            <a:spAutoFit/>
          </a:bodyPr>
          <a:lstStyle/>
          <a:p>
            <a:r>
              <a:rPr lang="en-GB" dirty="0"/>
              <a:t>Revised concept 12 Feb 2019</a:t>
            </a:r>
          </a:p>
        </p:txBody>
      </p:sp>
      <p:pic>
        <p:nvPicPr>
          <p:cNvPr id="7" name="Picture 6">
            <a:extLst>
              <a:ext uri="{FF2B5EF4-FFF2-40B4-BE49-F238E27FC236}">
                <a16:creationId xmlns:a16="http://schemas.microsoft.com/office/drawing/2014/main" id="{7A761ED5-D2A6-41CE-ADC4-E088627E9096}"/>
              </a:ext>
            </a:extLst>
          </p:cNvPr>
          <p:cNvPicPr>
            <a:picLocks noChangeAspect="1"/>
          </p:cNvPicPr>
          <p:nvPr/>
        </p:nvPicPr>
        <p:blipFill rotWithShape="1">
          <a:blip r:embed="rId4"/>
          <a:srcRect b="15984"/>
          <a:stretch/>
        </p:blipFill>
        <p:spPr>
          <a:xfrm>
            <a:off x="2827262" y="1638989"/>
            <a:ext cx="5198239" cy="4963202"/>
          </a:xfrm>
          <a:prstGeom prst="rect">
            <a:avLst/>
          </a:prstGeom>
          <a:ln w="25400">
            <a:solidFill>
              <a:schemeClr val="accent1">
                <a:shade val="95000"/>
                <a:satMod val="105000"/>
              </a:schemeClr>
            </a:solidFill>
          </a:ln>
        </p:spPr>
      </p:pic>
      <p:sp>
        <p:nvSpPr>
          <p:cNvPr id="10" name="TextBox 9">
            <a:extLst>
              <a:ext uri="{FF2B5EF4-FFF2-40B4-BE49-F238E27FC236}">
                <a16:creationId xmlns:a16="http://schemas.microsoft.com/office/drawing/2014/main" id="{CCC2B899-1AE4-4EAD-8E8D-75735EDEAE95}"/>
              </a:ext>
            </a:extLst>
          </p:cNvPr>
          <p:cNvSpPr txBox="1"/>
          <p:nvPr/>
        </p:nvSpPr>
        <p:spPr>
          <a:xfrm>
            <a:off x="2874625" y="1800408"/>
            <a:ext cx="3891511" cy="369332"/>
          </a:xfrm>
          <a:prstGeom prst="rect">
            <a:avLst/>
          </a:prstGeom>
          <a:noFill/>
        </p:spPr>
        <p:txBody>
          <a:bodyPr wrap="square" rtlCol="0">
            <a:spAutoFit/>
          </a:bodyPr>
          <a:lstStyle/>
          <a:p>
            <a:r>
              <a:rPr lang="en-GB" dirty="0"/>
              <a:t>Detailed design 20 June 2019</a:t>
            </a:r>
          </a:p>
        </p:txBody>
      </p:sp>
      <p:sp>
        <p:nvSpPr>
          <p:cNvPr id="9" name="Footer Placeholder 8">
            <a:extLst>
              <a:ext uri="{FF2B5EF4-FFF2-40B4-BE49-F238E27FC236}">
                <a16:creationId xmlns:a16="http://schemas.microsoft.com/office/drawing/2014/main" id="{EDFBB413-74A7-49BF-BCF6-1131CF43103F}"/>
              </a:ext>
            </a:extLst>
          </p:cNvPr>
          <p:cNvSpPr>
            <a:spLocks noGrp="1"/>
          </p:cNvSpPr>
          <p:nvPr>
            <p:ph type="ftr" sz="quarter" idx="11"/>
          </p:nvPr>
        </p:nvSpPr>
        <p:spPr/>
        <p:txBody>
          <a:bodyPr/>
          <a:lstStyle/>
          <a:p>
            <a:r>
              <a:rPr lang="en-GB"/>
              <a:t>DFX Internal DDR 20 June 2019</a:t>
            </a:r>
            <a:endParaRPr lang="en-GB" noProof="0" dirty="0"/>
          </a:p>
        </p:txBody>
      </p:sp>
      <p:sp>
        <p:nvSpPr>
          <p:cNvPr id="11" name="Slide Number Placeholder 10">
            <a:extLst>
              <a:ext uri="{FF2B5EF4-FFF2-40B4-BE49-F238E27FC236}">
                <a16:creationId xmlns:a16="http://schemas.microsoft.com/office/drawing/2014/main" id="{879E4F90-A011-4F08-8228-B9E30F003598}"/>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4763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1F54E-B587-4178-9BF0-F7A1AB0FEFE2}"/>
              </a:ext>
            </a:extLst>
          </p:cNvPr>
          <p:cNvSpPr>
            <a:spLocks noGrp="1"/>
          </p:cNvSpPr>
          <p:nvPr>
            <p:ph type="title"/>
          </p:nvPr>
        </p:nvSpPr>
        <p:spPr/>
        <p:txBody>
          <a:bodyPr/>
          <a:lstStyle/>
          <a:p>
            <a:r>
              <a:rPr lang="en-GB" dirty="0"/>
              <a:t>QA Plan</a:t>
            </a:r>
          </a:p>
        </p:txBody>
      </p:sp>
      <p:sp>
        <p:nvSpPr>
          <p:cNvPr id="3" name="Content Placeholder 2">
            <a:extLst>
              <a:ext uri="{FF2B5EF4-FFF2-40B4-BE49-F238E27FC236}">
                <a16:creationId xmlns:a16="http://schemas.microsoft.com/office/drawing/2014/main" id="{CCC29027-DFD1-4F7C-9F44-C9F2D7C73500}"/>
              </a:ext>
            </a:extLst>
          </p:cNvPr>
          <p:cNvSpPr>
            <a:spLocks noGrp="1"/>
          </p:cNvSpPr>
          <p:nvPr>
            <p:ph idx="1"/>
          </p:nvPr>
        </p:nvSpPr>
        <p:spPr/>
        <p:txBody>
          <a:bodyPr>
            <a:normAutofit fontScale="62500" lnSpcReduction="20000"/>
          </a:bodyPr>
          <a:lstStyle/>
          <a:p>
            <a:r>
              <a:rPr lang="en-GB" dirty="0"/>
              <a:t>Pressure qualification at required level (3.5bar) of all the parts and components of the DFX liquid helium vessel as a part of component procurement QA. The parts include all the cold tube sections with welded flanges required for integration.</a:t>
            </a:r>
          </a:p>
          <a:p>
            <a:r>
              <a:rPr lang="en-GB" dirty="0"/>
              <a:t>Pressure qualification at the required level for the DFX sub-assemblies (upper vertical inner vessel and IFS) as a part of the sub-assembly procurement. The sub-assemblies covers all the welded interfaces including the </a:t>
            </a:r>
            <a:r>
              <a:rPr lang="en-GB" dirty="0" err="1"/>
              <a:t>cryolines</a:t>
            </a:r>
            <a:r>
              <a:rPr lang="en-GB" dirty="0"/>
              <a:t>, safety devices, guiding tubes for level sensors, IFS etc. The interfaces to the SC-Link and lower vertical elbow will be blanked.</a:t>
            </a:r>
          </a:p>
          <a:p>
            <a:r>
              <a:rPr lang="en-GB" dirty="0"/>
              <a:t>Cryogenic shock test, vacuum tightness test, and pressure verification of mock assembled DFX module. The welding to be performed by CERN during LHC tunnel integration will be clamped via metal O-rings.</a:t>
            </a:r>
          </a:p>
          <a:p>
            <a:r>
              <a:rPr lang="en-GB" dirty="0"/>
              <a:t>Independent welding method qualification for the welding to be performed in situ by CERN in the LHC tunnel. Sample welding will be made according the mechanical design approved by CERN. The welded samples will be pressured tested and cut, if necessary re-welded and retested.</a:t>
            </a:r>
          </a:p>
        </p:txBody>
      </p:sp>
      <p:sp>
        <p:nvSpPr>
          <p:cNvPr id="6" name="Footer Placeholder 5">
            <a:extLst>
              <a:ext uri="{FF2B5EF4-FFF2-40B4-BE49-F238E27FC236}">
                <a16:creationId xmlns:a16="http://schemas.microsoft.com/office/drawing/2014/main" id="{6607817C-2992-4602-A81F-6442ECDCCB1C}"/>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C2F1ECAD-463D-4D62-8CBB-9B17275CB3DE}"/>
              </a:ext>
            </a:extLst>
          </p:cNvPr>
          <p:cNvSpPr>
            <a:spLocks noGrp="1"/>
          </p:cNvSpPr>
          <p:nvPr>
            <p:ph type="sldNum" sz="quarter" idx="12"/>
          </p:nvPr>
        </p:nvSpPr>
        <p:spPr/>
        <p:txBody>
          <a:bodyPr/>
          <a:lstStyle/>
          <a:p>
            <a:fld id="{BFDCA1C4-9514-7B4F-976F-D92F7E296653}" type="slidenum">
              <a:rPr lang="fr-FR" smtClean="0"/>
              <a:pPr/>
              <a:t>30</a:t>
            </a:fld>
            <a:endParaRPr lang="fr-FR"/>
          </a:p>
        </p:txBody>
      </p:sp>
    </p:spTree>
    <p:extLst>
      <p:ext uri="{BB962C8B-B14F-4D97-AF65-F5344CB8AC3E}">
        <p14:creationId xmlns:p14="http://schemas.microsoft.com/office/powerpoint/2010/main" val="2567959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1F54E-B587-4178-9BF0-F7A1AB0FEFE2}"/>
              </a:ext>
            </a:extLst>
          </p:cNvPr>
          <p:cNvSpPr>
            <a:spLocks noGrp="1"/>
          </p:cNvSpPr>
          <p:nvPr>
            <p:ph type="title"/>
          </p:nvPr>
        </p:nvSpPr>
        <p:spPr/>
        <p:txBody>
          <a:bodyPr/>
          <a:lstStyle/>
          <a:p>
            <a:r>
              <a:rPr lang="en-GB" dirty="0"/>
              <a:t>Testing and Delivery</a:t>
            </a:r>
          </a:p>
        </p:txBody>
      </p:sp>
      <p:sp>
        <p:nvSpPr>
          <p:cNvPr id="3" name="Content Placeholder 2">
            <a:extLst>
              <a:ext uri="{FF2B5EF4-FFF2-40B4-BE49-F238E27FC236}">
                <a16:creationId xmlns:a16="http://schemas.microsoft.com/office/drawing/2014/main" id="{CCC29027-DFD1-4F7C-9F44-C9F2D7C73500}"/>
              </a:ext>
            </a:extLst>
          </p:cNvPr>
          <p:cNvSpPr>
            <a:spLocks noGrp="1"/>
          </p:cNvSpPr>
          <p:nvPr>
            <p:ph idx="1"/>
          </p:nvPr>
        </p:nvSpPr>
        <p:spPr/>
        <p:txBody>
          <a:bodyPr>
            <a:normAutofit fontScale="92500"/>
          </a:bodyPr>
          <a:lstStyle/>
          <a:p>
            <a:r>
              <a:rPr lang="en-GB" dirty="0"/>
              <a:t>Cold vessels assembled by clamping together the metal gasket provisions</a:t>
            </a:r>
          </a:p>
          <a:p>
            <a:r>
              <a:rPr lang="en-GB" dirty="0"/>
              <a:t>Contained in the fully assembled vacuum vessels</a:t>
            </a:r>
          </a:p>
          <a:p>
            <a:r>
              <a:rPr lang="en-GB" dirty="0"/>
              <a:t>Vacuum tightness test, cryogenic shock test, and pressure test at 3.5bara in the cold vessel</a:t>
            </a:r>
          </a:p>
          <a:p>
            <a:r>
              <a:rPr lang="en-GB" dirty="0"/>
              <a:t>Mechanical and displacement measurements for the management of thermal contraction and pressure load </a:t>
            </a:r>
          </a:p>
        </p:txBody>
      </p:sp>
      <p:sp>
        <p:nvSpPr>
          <p:cNvPr id="6" name="Footer Placeholder 5">
            <a:extLst>
              <a:ext uri="{FF2B5EF4-FFF2-40B4-BE49-F238E27FC236}">
                <a16:creationId xmlns:a16="http://schemas.microsoft.com/office/drawing/2014/main" id="{02FDD935-FE0D-4331-92E1-CA22193B3278}"/>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8D088A0F-2DAC-494F-8B06-4EA4182D5E61}"/>
              </a:ext>
            </a:extLst>
          </p:cNvPr>
          <p:cNvSpPr>
            <a:spLocks noGrp="1"/>
          </p:cNvSpPr>
          <p:nvPr>
            <p:ph type="sldNum" sz="quarter" idx="12"/>
          </p:nvPr>
        </p:nvSpPr>
        <p:spPr/>
        <p:txBody>
          <a:bodyPr/>
          <a:lstStyle/>
          <a:p>
            <a:fld id="{BFDCA1C4-9514-7B4F-976F-D92F7E296653}" type="slidenum">
              <a:rPr lang="fr-FR" smtClean="0"/>
              <a:pPr/>
              <a:t>31</a:t>
            </a:fld>
            <a:endParaRPr lang="fr-FR"/>
          </a:p>
        </p:txBody>
      </p:sp>
    </p:spTree>
    <p:extLst>
      <p:ext uri="{BB962C8B-B14F-4D97-AF65-F5344CB8AC3E}">
        <p14:creationId xmlns:p14="http://schemas.microsoft.com/office/powerpoint/2010/main" val="2797194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BD8F4-5936-4FF9-8D7E-B0091D25BD51}"/>
              </a:ext>
            </a:extLst>
          </p:cNvPr>
          <p:cNvSpPr>
            <a:spLocks noGrp="1"/>
          </p:cNvSpPr>
          <p:nvPr>
            <p:ph type="title"/>
          </p:nvPr>
        </p:nvSpPr>
        <p:spPr/>
        <p:txBody>
          <a:bodyPr/>
          <a:lstStyle/>
          <a:p>
            <a:r>
              <a:rPr lang="en-GB" dirty="0"/>
              <a:t>Assembly in Five Stages</a:t>
            </a:r>
          </a:p>
        </p:txBody>
      </p:sp>
      <p:sp>
        <p:nvSpPr>
          <p:cNvPr id="3" name="Content Placeholder 2">
            <a:extLst>
              <a:ext uri="{FF2B5EF4-FFF2-40B4-BE49-F238E27FC236}">
                <a16:creationId xmlns:a16="http://schemas.microsoft.com/office/drawing/2014/main" id="{53EA6CA4-2581-4AB8-ACC4-6737C8E4016F}"/>
              </a:ext>
            </a:extLst>
          </p:cNvPr>
          <p:cNvSpPr>
            <a:spLocks noGrp="1"/>
          </p:cNvSpPr>
          <p:nvPr>
            <p:ph idx="1"/>
          </p:nvPr>
        </p:nvSpPr>
        <p:spPr/>
        <p:txBody>
          <a:bodyPr>
            <a:normAutofit fontScale="92500" lnSpcReduction="10000"/>
          </a:bodyPr>
          <a:lstStyle/>
          <a:p>
            <a:r>
              <a:rPr lang="en-GB" dirty="0"/>
              <a:t>Stage 1: Assembling the horizontal section at the plug end</a:t>
            </a:r>
          </a:p>
          <a:p>
            <a:r>
              <a:rPr lang="en-GB" dirty="0"/>
              <a:t>Stage 2: Assembling the vertical DFX and integrating of the SC-Link</a:t>
            </a:r>
          </a:p>
          <a:p>
            <a:r>
              <a:rPr lang="en-GB" dirty="0"/>
              <a:t>Stage 3: Assembling the horizontal section at the SC-Link end</a:t>
            </a:r>
          </a:p>
          <a:p>
            <a:r>
              <a:rPr lang="en-GB" dirty="0"/>
              <a:t>Stage 4: Splicing LTS bus-bars </a:t>
            </a:r>
          </a:p>
          <a:p>
            <a:r>
              <a:rPr lang="en-GB" dirty="0"/>
              <a:t>Stage 5: Finishing the assembly with the splice window closed</a:t>
            </a:r>
          </a:p>
          <a:p>
            <a:pPr marL="0" indent="0">
              <a:buNone/>
            </a:pPr>
            <a:endParaRPr lang="en-GB" dirty="0"/>
          </a:p>
        </p:txBody>
      </p:sp>
      <p:sp>
        <p:nvSpPr>
          <p:cNvPr id="6" name="Footer Placeholder 5">
            <a:extLst>
              <a:ext uri="{FF2B5EF4-FFF2-40B4-BE49-F238E27FC236}">
                <a16:creationId xmlns:a16="http://schemas.microsoft.com/office/drawing/2014/main" id="{6558D6B9-995B-49A2-B635-DDAD8C6DACBA}"/>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687961C6-52BB-44C0-A358-EC80A8885F45}"/>
              </a:ext>
            </a:extLst>
          </p:cNvPr>
          <p:cNvSpPr>
            <a:spLocks noGrp="1"/>
          </p:cNvSpPr>
          <p:nvPr>
            <p:ph type="sldNum" sz="quarter" idx="12"/>
          </p:nvPr>
        </p:nvSpPr>
        <p:spPr/>
        <p:txBody>
          <a:bodyPr/>
          <a:lstStyle/>
          <a:p>
            <a:fld id="{BFDCA1C4-9514-7B4F-976F-D92F7E296653}" type="slidenum">
              <a:rPr lang="fr-FR" smtClean="0"/>
              <a:pPr/>
              <a:t>32</a:t>
            </a:fld>
            <a:endParaRPr lang="fr-FR"/>
          </a:p>
        </p:txBody>
      </p:sp>
    </p:spTree>
    <p:extLst>
      <p:ext uri="{BB962C8B-B14F-4D97-AF65-F5344CB8AC3E}">
        <p14:creationId xmlns:p14="http://schemas.microsoft.com/office/powerpoint/2010/main" val="1427006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4320"/>
            <a:ext cx="1296955" cy="7694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p:cNvGrpSpPr/>
          <p:nvPr/>
        </p:nvGrpSpPr>
        <p:grpSpPr>
          <a:xfrm>
            <a:off x="877113" y="106680"/>
            <a:ext cx="6872200" cy="6812568"/>
            <a:chOff x="1290058" y="123478"/>
            <a:chExt cx="4866118" cy="4947608"/>
          </a:xfrm>
        </p:grpSpPr>
        <p:pic>
          <p:nvPicPr>
            <p:cNvPr id="8" name="Picture 7"/>
            <p:cNvPicPr>
              <a:picLocks noChangeAspect="1"/>
            </p:cNvPicPr>
            <p:nvPr/>
          </p:nvPicPr>
          <p:blipFill rotWithShape="1">
            <a:blip r:embed="rId3">
              <a:clrChange>
                <a:clrFrom>
                  <a:srgbClr val="FFFFFF"/>
                </a:clrFrom>
                <a:clrTo>
                  <a:srgbClr val="FFFFFF">
                    <a:alpha val="0"/>
                  </a:srgbClr>
                </a:clrTo>
              </a:clrChange>
            </a:blip>
            <a:srcRect l="17504" t="32025" r="49676" b="7683"/>
            <a:stretch/>
          </p:blipFill>
          <p:spPr>
            <a:xfrm>
              <a:off x="1290058" y="160138"/>
              <a:ext cx="4752528" cy="4910948"/>
            </a:xfrm>
            <a:prstGeom prst="rect">
              <a:avLst/>
            </a:prstGeom>
          </p:spPr>
        </p:pic>
        <p:sp>
          <p:nvSpPr>
            <p:cNvPr id="9" name="Rectangle 8"/>
            <p:cNvSpPr/>
            <p:nvPr/>
          </p:nvSpPr>
          <p:spPr>
            <a:xfrm>
              <a:off x="5436096" y="123478"/>
              <a:ext cx="720080" cy="1800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grpSp>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1. Tunnel environment – Preparation for installation</a:t>
            </a:r>
            <a:endParaRPr lang="en-GB" sz="3200" dirty="0"/>
          </a:p>
        </p:txBody>
      </p:sp>
      <p:sp>
        <p:nvSpPr>
          <p:cNvPr id="14" name="TextBox 13"/>
          <p:cNvSpPr txBox="1"/>
          <p:nvPr/>
        </p:nvSpPr>
        <p:spPr>
          <a:xfrm>
            <a:off x="8215383" y="1687541"/>
            <a:ext cx="3743535" cy="2677656"/>
          </a:xfrm>
          <a:prstGeom prst="rect">
            <a:avLst/>
          </a:prstGeom>
          <a:noFill/>
        </p:spPr>
        <p:txBody>
          <a:bodyPr wrap="square" rtlCol="0">
            <a:spAutoFit/>
          </a:bodyPr>
          <a:lstStyle/>
          <a:p>
            <a:r>
              <a:rPr lang="en-GB" sz="2400" dirty="0"/>
              <a:t>No beamline in position</a:t>
            </a:r>
          </a:p>
          <a:p>
            <a:endParaRPr lang="en-GB" sz="2400" dirty="0"/>
          </a:p>
          <a:p>
            <a:r>
              <a:rPr lang="en-GB" sz="2400" dirty="0"/>
              <a:t>Lifting and support frame work indicatively illustrated in this sequence and to be studied further by CERN.</a:t>
            </a:r>
          </a:p>
        </p:txBody>
      </p:sp>
      <p:sp>
        <p:nvSpPr>
          <p:cNvPr id="5" name="Footer Placeholder 4">
            <a:extLst>
              <a:ext uri="{FF2B5EF4-FFF2-40B4-BE49-F238E27FC236}">
                <a16:creationId xmlns:a16="http://schemas.microsoft.com/office/drawing/2014/main" id="{56D6256A-C653-45C1-9894-333912744ADE}"/>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50A4F7F7-A71A-423B-A19F-D89FCDE8AC84}"/>
              </a:ext>
            </a:extLst>
          </p:cNvPr>
          <p:cNvSpPr>
            <a:spLocks noGrp="1"/>
          </p:cNvSpPr>
          <p:nvPr>
            <p:ph type="sldNum" sz="quarter" idx="12"/>
          </p:nvPr>
        </p:nvSpPr>
        <p:spPr/>
        <p:txBody>
          <a:bodyPr/>
          <a:lstStyle/>
          <a:p>
            <a:fld id="{BFDCA1C4-9514-7B4F-976F-D92F7E296653}" type="slidenum">
              <a:rPr lang="fr-FR" smtClean="0"/>
              <a:pPr/>
              <a:t>33</a:t>
            </a:fld>
            <a:endParaRPr lang="fr-FR"/>
          </a:p>
        </p:txBody>
      </p:sp>
    </p:spTree>
    <p:extLst>
      <p:ext uri="{BB962C8B-B14F-4D97-AF65-F5344CB8AC3E}">
        <p14:creationId xmlns:p14="http://schemas.microsoft.com/office/powerpoint/2010/main" val="2713683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309" y="260648"/>
            <a:ext cx="10890092" cy="720000"/>
          </a:xfrm>
          <a:noFill/>
        </p:spPr>
        <p:txBody>
          <a:bodyPr/>
          <a:lstStyle/>
          <a:p>
            <a:pPr algn="l"/>
            <a:r>
              <a:rPr lang="en-GB" sz="3200" dirty="0">
                <a:latin typeface="Calibri" panose="020F0502020204030204" pitchFamily="34" charset="0"/>
              </a:rPr>
              <a:t>Stage 1 – Assembling the horizontal section at the Plug End</a:t>
            </a:r>
            <a:endParaRPr lang="en-GB" sz="3200" dirty="0"/>
          </a:p>
        </p:txBody>
      </p:sp>
      <p:pic>
        <p:nvPicPr>
          <p:cNvPr id="3" name="Picture 2"/>
          <p:cNvPicPr>
            <a:picLocks noChangeAspect="1"/>
          </p:cNvPicPr>
          <p:nvPr/>
        </p:nvPicPr>
        <p:blipFill rotWithShape="1">
          <a:blip r:embed="rId3">
            <a:clrChange>
              <a:clrFrom>
                <a:srgbClr val="FFFFFF"/>
              </a:clrFrom>
              <a:clrTo>
                <a:srgbClr val="FFFFFF">
                  <a:alpha val="0"/>
                </a:srgbClr>
              </a:clrTo>
            </a:clrChange>
          </a:blip>
          <a:srcRect l="4551" t="37452" r="66497" b="21420"/>
          <a:stretch/>
        </p:blipFill>
        <p:spPr>
          <a:xfrm>
            <a:off x="118600" y="2518018"/>
            <a:ext cx="5431423" cy="4339982"/>
          </a:xfrm>
          <a:prstGeom prst="rect">
            <a:avLst/>
          </a:prstGeom>
        </p:spPr>
      </p:pic>
      <p:pic>
        <p:nvPicPr>
          <p:cNvPr id="10" name="Picture 9"/>
          <p:cNvPicPr>
            <a:picLocks noChangeAspect="1"/>
          </p:cNvPicPr>
          <p:nvPr/>
        </p:nvPicPr>
        <p:blipFill rotWithShape="1">
          <a:blip r:embed="rId3">
            <a:clrChange>
              <a:clrFrom>
                <a:srgbClr val="FFFFFF"/>
              </a:clrFrom>
              <a:clrTo>
                <a:srgbClr val="FFFFFF">
                  <a:alpha val="0"/>
                </a:srgbClr>
              </a:clrTo>
            </a:clrChange>
          </a:blip>
          <a:srcRect l="38178" t="30041" r="20478" b="41436"/>
          <a:stretch/>
        </p:blipFill>
        <p:spPr>
          <a:xfrm>
            <a:off x="4988195" y="3891645"/>
            <a:ext cx="7399784" cy="2871557"/>
          </a:xfrm>
          <a:prstGeom prst="rect">
            <a:avLst/>
          </a:prstGeom>
        </p:spPr>
      </p:pic>
      <p:sp>
        <p:nvSpPr>
          <p:cNvPr id="4" name="Rectangle 3">
            <a:extLst>
              <a:ext uri="{FF2B5EF4-FFF2-40B4-BE49-F238E27FC236}">
                <a16:creationId xmlns:a16="http://schemas.microsoft.com/office/drawing/2014/main" id="{0F9E3614-E9E2-4B02-93C4-B69CC3082C28}"/>
              </a:ext>
            </a:extLst>
          </p:cNvPr>
          <p:cNvSpPr/>
          <p:nvPr/>
        </p:nvSpPr>
        <p:spPr>
          <a:xfrm>
            <a:off x="3674532" y="3922051"/>
            <a:ext cx="2266545" cy="846306"/>
          </a:xfrm>
          <a:prstGeom prst="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E0CC8DFC-C586-4254-9AB6-4F8C262B8059}"/>
              </a:ext>
            </a:extLst>
          </p:cNvPr>
          <p:cNvSpPr txBox="1"/>
          <p:nvPr/>
        </p:nvSpPr>
        <p:spPr>
          <a:xfrm>
            <a:off x="3791448" y="4160538"/>
            <a:ext cx="2108269" cy="369332"/>
          </a:xfrm>
          <a:prstGeom prst="rect">
            <a:avLst/>
          </a:prstGeom>
          <a:noFill/>
        </p:spPr>
        <p:txBody>
          <a:bodyPr wrap="none" rtlCol="0">
            <a:spAutoFit/>
          </a:bodyPr>
          <a:lstStyle/>
          <a:p>
            <a:r>
              <a:rPr lang="en-GB" dirty="0"/>
              <a:t>Cold diode module</a:t>
            </a:r>
          </a:p>
        </p:txBody>
      </p:sp>
      <p:sp>
        <p:nvSpPr>
          <p:cNvPr id="9" name="TextBox 8">
            <a:extLst>
              <a:ext uri="{FF2B5EF4-FFF2-40B4-BE49-F238E27FC236}">
                <a16:creationId xmlns:a16="http://schemas.microsoft.com/office/drawing/2014/main" id="{22B70832-DDBF-4823-A999-61DA3211736E}"/>
              </a:ext>
            </a:extLst>
          </p:cNvPr>
          <p:cNvSpPr txBox="1"/>
          <p:nvPr/>
        </p:nvSpPr>
        <p:spPr>
          <a:xfrm>
            <a:off x="1482839" y="6010546"/>
            <a:ext cx="1910038" cy="923330"/>
          </a:xfrm>
          <a:prstGeom prst="rect">
            <a:avLst/>
          </a:prstGeom>
          <a:noFill/>
        </p:spPr>
        <p:txBody>
          <a:bodyPr wrap="square" rtlCol="0">
            <a:spAutoFit/>
          </a:bodyPr>
          <a:lstStyle/>
          <a:p>
            <a:r>
              <a:rPr lang="en-GB" dirty="0"/>
              <a:t>Adapted not to interfere with the diode module</a:t>
            </a:r>
          </a:p>
        </p:txBody>
      </p:sp>
      <p:cxnSp>
        <p:nvCxnSpPr>
          <p:cNvPr id="11" name="Straight Arrow Connector 10">
            <a:extLst>
              <a:ext uri="{FF2B5EF4-FFF2-40B4-BE49-F238E27FC236}">
                <a16:creationId xmlns:a16="http://schemas.microsoft.com/office/drawing/2014/main" id="{4FA338D1-2C50-45F2-8A33-884E85A8E191}"/>
              </a:ext>
            </a:extLst>
          </p:cNvPr>
          <p:cNvCxnSpPr>
            <a:cxnSpLocks/>
          </p:cNvCxnSpPr>
          <p:nvPr/>
        </p:nvCxnSpPr>
        <p:spPr>
          <a:xfrm flipV="1">
            <a:off x="3106640" y="6223855"/>
            <a:ext cx="2443383" cy="539347"/>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CE8A180-DCCD-4D44-BF97-79CACD72B6D9}"/>
              </a:ext>
            </a:extLst>
          </p:cNvPr>
          <p:cNvSpPr txBox="1"/>
          <p:nvPr/>
        </p:nvSpPr>
        <p:spPr>
          <a:xfrm>
            <a:off x="3910013" y="1551550"/>
            <a:ext cx="6148387" cy="1200329"/>
          </a:xfrm>
          <a:prstGeom prst="rect">
            <a:avLst/>
          </a:prstGeom>
          <a:noFill/>
        </p:spPr>
        <p:txBody>
          <a:bodyPr wrap="square" rtlCol="0">
            <a:spAutoFit/>
          </a:bodyPr>
          <a:lstStyle/>
          <a:p>
            <a:r>
              <a:rPr lang="en-GB" sz="2400" dirty="0"/>
              <a:t>Starting position assuming the installation of the cold diode module with the plug prior to the integration of the SC-Link</a:t>
            </a:r>
          </a:p>
        </p:txBody>
      </p:sp>
      <p:cxnSp>
        <p:nvCxnSpPr>
          <p:cNvPr id="17" name="Straight Arrow Connector 16">
            <a:extLst>
              <a:ext uri="{FF2B5EF4-FFF2-40B4-BE49-F238E27FC236}">
                <a16:creationId xmlns:a16="http://schemas.microsoft.com/office/drawing/2014/main" id="{E26D8547-C0ED-4FCB-8A26-894DB7755693}"/>
              </a:ext>
            </a:extLst>
          </p:cNvPr>
          <p:cNvCxnSpPr>
            <a:cxnSpLocks/>
          </p:cNvCxnSpPr>
          <p:nvPr/>
        </p:nvCxnSpPr>
        <p:spPr>
          <a:xfrm flipH="1" flipV="1">
            <a:off x="648478" y="4317153"/>
            <a:ext cx="641173" cy="1710652"/>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90F9C0F7-C40D-4583-B5D3-E303840C8032}"/>
              </a:ext>
            </a:extLst>
          </p:cNvPr>
          <p:cNvSpPr txBox="1"/>
          <p:nvPr/>
        </p:nvSpPr>
        <p:spPr>
          <a:xfrm>
            <a:off x="6759616" y="3568479"/>
            <a:ext cx="3517123" cy="646331"/>
          </a:xfrm>
          <a:prstGeom prst="rect">
            <a:avLst/>
          </a:prstGeom>
          <a:noFill/>
        </p:spPr>
        <p:txBody>
          <a:bodyPr wrap="square" rtlCol="0">
            <a:spAutoFit/>
          </a:bodyPr>
          <a:lstStyle/>
          <a:p>
            <a:r>
              <a:rPr lang="en-GB" dirty="0"/>
              <a:t>2.7m long LTS bus-bar from plug supported on the frame</a:t>
            </a:r>
          </a:p>
        </p:txBody>
      </p:sp>
      <p:sp>
        <p:nvSpPr>
          <p:cNvPr id="8" name="Footer Placeholder 7">
            <a:extLst>
              <a:ext uri="{FF2B5EF4-FFF2-40B4-BE49-F238E27FC236}">
                <a16:creationId xmlns:a16="http://schemas.microsoft.com/office/drawing/2014/main" id="{803A7EC0-59B9-409A-A36E-2F82A24A35F4}"/>
              </a:ext>
            </a:extLst>
          </p:cNvPr>
          <p:cNvSpPr>
            <a:spLocks noGrp="1"/>
          </p:cNvSpPr>
          <p:nvPr>
            <p:ph type="ftr" sz="quarter" idx="11"/>
          </p:nvPr>
        </p:nvSpPr>
        <p:spPr/>
        <p:txBody>
          <a:bodyPr/>
          <a:lstStyle/>
          <a:p>
            <a:r>
              <a:rPr lang="en-GB"/>
              <a:t>DFX Internal DDR 20 June 2019</a:t>
            </a:r>
            <a:endParaRPr lang="en-GB" noProof="0" dirty="0"/>
          </a:p>
        </p:txBody>
      </p:sp>
      <p:sp>
        <p:nvSpPr>
          <p:cNvPr id="12" name="Slide Number Placeholder 11">
            <a:extLst>
              <a:ext uri="{FF2B5EF4-FFF2-40B4-BE49-F238E27FC236}">
                <a16:creationId xmlns:a16="http://schemas.microsoft.com/office/drawing/2014/main" id="{B8A98B5F-31AF-45A0-A55C-2E31D17F199D}"/>
              </a:ext>
            </a:extLst>
          </p:cNvPr>
          <p:cNvSpPr>
            <a:spLocks noGrp="1"/>
          </p:cNvSpPr>
          <p:nvPr>
            <p:ph type="sldNum" sz="quarter" idx="12"/>
          </p:nvPr>
        </p:nvSpPr>
        <p:spPr/>
        <p:txBody>
          <a:bodyPr/>
          <a:lstStyle/>
          <a:p>
            <a:fld id="{BFDCA1C4-9514-7B4F-976F-D92F7E296653}" type="slidenum">
              <a:rPr lang="fr-FR" smtClean="0"/>
              <a:pPr/>
              <a:t>34</a:t>
            </a:fld>
            <a:endParaRPr lang="fr-FR"/>
          </a:p>
        </p:txBody>
      </p:sp>
    </p:spTree>
    <p:extLst>
      <p:ext uri="{BB962C8B-B14F-4D97-AF65-F5344CB8AC3E}">
        <p14:creationId xmlns:p14="http://schemas.microsoft.com/office/powerpoint/2010/main" val="3451417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4177" y="506781"/>
            <a:ext cx="8294106" cy="720000"/>
          </a:xfrm>
          <a:noFill/>
        </p:spPr>
        <p:txBody>
          <a:bodyPr/>
          <a:lstStyle/>
          <a:p>
            <a:pPr algn="l"/>
            <a:r>
              <a:rPr lang="en-GB" sz="3200" dirty="0">
                <a:latin typeface="Calibri" panose="020F0502020204030204" pitchFamily="34" charset="0"/>
              </a:rPr>
              <a:t>Stage 1.1 – Installation of the IFS sub-assembly to the plug</a:t>
            </a:r>
            <a:endParaRPr lang="en-GB" sz="3200" dirty="0"/>
          </a:p>
        </p:txBody>
      </p:sp>
      <p:pic>
        <p:nvPicPr>
          <p:cNvPr id="3" name="Picture 2">
            <a:extLst>
              <a:ext uri="{FF2B5EF4-FFF2-40B4-BE49-F238E27FC236}">
                <a16:creationId xmlns:a16="http://schemas.microsoft.com/office/drawing/2014/main" id="{2A57262C-04D5-43CE-95FA-5C0411D4E6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004827" y="3478164"/>
            <a:ext cx="7095158" cy="3072130"/>
          </a:xfrm>
          <a:prstGeom prst="rect">
            <a:avLst/>
          </a:prstGeom>
        </p:spPr>
      </p:pic>
      <p:pic>
        <p:nvPicPr>
          <p:cNvPr id="5" name="Picture 4">
            <a:extLst>
              <a:ext uri="{FF2B5EF4-FFF2-40B4-BE49-F238E27FC236}">
                <a16:creationId xmlns:a16="http://schemas.microsoft.com/office/drawing/2014/main" id="{C6195684-5AE8-4AD9-B886-3F767C707BBA}"/>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3983" y="2305273"/>
            <a:ext cx="5385371" cy="4580765"/>
          </a:xfrm>
          <a:prstGeom prst="rect">
            <a:avLst/>
          </a:prstGeom>
        </p:spPr>
      </p:pic>
      <p:sp>
        <p:nvSpPr>
          <p:cNvPr id="9" name="TextBox 8">
            <a:extLst>
              <a:ext uri="{FF2B5EF4-FFF2-40B4-BE49-F238E27FC236}">
                <a16:creationId xmlns:a16="http://schemas.microsoft.com/office/drawing/2014/main" id="{2434249B-20CF-4EFB-BA0A-31E55C031D17}"/>
              </a:ext>
            </a:extLst>
          </p:cNvPr>
          <p:cNvSpPr txBox="1"/>
          <p:nvPr/>
        </p:nvSpPr>
        <p:spPr>
          <a:xfrm>
            <a:off x="6727039" y="3135519"/>
            <a:ext cx="4209901" cy="369332"/>
          </a:xfrm>
          <a:prstGeom prst="rect">
            <a:avLst/>
          </a:prstGeom>
          <a:noFill/>
        </p:spPr>
        <p:txBody>
          <a:bodyPr wrap="square" rtlCol="0">
            <a:spAutoFit/>
          </a:bodyPr>
          <a:lstStyle/>
          <a:p>
            <a:r>
              <a:rPr lang="en-GB" dirty="0"/>
              <a:t>2. Insertion of the IFS sub-assembly </a:t>
            </a:r>
          </a:p>
        </p:txBody>
      </p:sp>
      <p:sp>
        <p:nvSpPr>
          <p:cNvPr id="10" name="TextBox 9">
            <a:extLst>
              <a:ext uri="{FF2B5EF4-FFF2-40B4-BE49-F238E27FC236}">
                <a16:creationId xmlns:a16="http://schemas.microsoft.com/office/drawing/2014/main" id="{30FD7A75-C85D-43EA-8C3D-B9D7ED13756D}"/>
              </a:ext>
            </a:extLst>
          </p:cNvPr>
          <p:cNvSpPr txBox="1"/>
          <p:nvPr/>
        </p:nvSpPr>
        <p:spPr>
          <a:xfrm>
            <a:off x="5074543" y="2766707"/>
            <a:ext cx="1702554" cy="646331"/>
          </a:xfrm>
          <a:prstGeom prst="rect">
            <a:avLst/>
          </a:prstGeom>
          <a:noFill/>
        </p:spPr>
        <p:txBody>
          <a:bodyPr wrap="square" rtlCol="0">
            <a:spAutoFit/>
          </a:bodyPr>
          <a:lstStyle/>
          <a:p>
            <a:pPr algn="ctr"/>
            <a:r>
              <a:rPr lang="en-GB" dirty="0"/>
              <a:t>3. Weld in situ #W1</a:t>
            </a:r>
          </a:p>
        </p:txBody>
      </p:sp>
      <p:cxnSp>
        <p:nvCxnSpPr>
          <p:cNvPr id="12" name="Straight Arrow Connector 11">
            <a:extLst>
              <a:ext uri="{FF2B5EF4-FFF2-40B4-BE49-F238E27FC236}">
                <a16:creationId xmlns:a16="http://schemas.microsoft.com/office/drawing/2014/main" id="{70D4171B-79CF-440A-9125-025FDE358BAA}"/>
              </a:ext>
            </a:extLst>
          </p:cNvPr>
          <p:cNvCxnSpPr>
            <a:cxnSpLocks/>
          </p:cNvCxnSpPr>
          <p:nvPr/>
        </p:nvCxnSpPr>
        <p:spPr>
          <a:xfrm>
            <a:off x="5934635" y="3311115"/>
            <a:ext cx="418925" cy="589570"/>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CAA55D4-500B-44D6-8CD6-78989F96CD95}"/>
              </a:ext>
            </a:extLst>
          </p:cNvPr>
          <p:cNvSpPr txBox="1"/>
          <p:nvPr/>
        </p:nvSpPr>
        <p:spPr>
          <a:xfrm>
            <a:off x="3167035" y="2480118"/>
            <a:ext cx="1910038" cy="1200329"/>
          </a:xfrm>
          <a:prstGeom prst="rect">
            <a:avLst/>
          </a:prstGeom>
          <a:noFill/>
        </p:spPr>
        <p:txBody>
          <a:bodyPr wrap="square" rtlCol="0">
            <a:spAutoFit/>
          </a:bodyPr>
          <a:lstStyle/>
          <a:p>
            <a:r>
              <a:rPr lang="en-GB" dirty="0"/>
              <a:t>1. Plug vacuum vessel parked over the diode module</a:t>
            </a:r>
          </a:p>
        </p:txBody>
      </p:sp>
      <p:cxnSp>
        <p:nvCxnSpPr>
          <p:cNvPr id="15" name="Straight Arrow Connector 14">
            <a:extLst>
              <a:ext uri="{FF2B5EF4-FFF2-40B4-BE49-F238E27FC236}">
                <a16:creationId xmlns:a16="http://schemas.microsoft.com/office/drawing/2014/main" id="{1D12E034-7E31-4136-8EE0-E36C10AA9A9D}"/>
              </a:ext>
            </a:extLst>
          </p:cNvPr>
          <p:cNvCxnSpPr>
            <a:cxnSpLocks/>
          </p:cNvCxnSpPr>
          <p:nvPr/>
        </p:nvCxnSpPr>
        <p:spPr>
          <a:xfrm>
            <a:off x="4430420" y="3463113"/>
            <a:ext cx="834640" cy="482970"/>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7AFB7715-B76D-44E6-8161-BF2D5EC0F9B7}"/>
              </a:ext>
            </a:extLst>
          </p:cNvPr>
          <p:cNvCxnSpPr>
            <a:cxnSpLocks/>
          </p:cNvCxnSpPr>
          <p:nvPr/>
        </p:nvCxnSpPr>
        <p:spPr>
          <a:xfrm flipH="1" flipV="1">
            <a:off x="7286995" y="3555842"/>
            <a:ext cx="1702554" cy="11198"/>
          </a:xfrm>
          <a:prstGeom prst="straightConnector1">
            <a:avLst/>
          </a:prstGeom>
          <a:ln w="571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sp>
        <p:nvSpPr>
          <p:cNvPr id="7" name="Footer Placeholder 6">
            <a:extLst>
              <a:ext uri="{FF2B5EF4-FFF2-40B4-BE49-F238E27FC236}">
                <a16:creationId xmlns:a16="http://schemas.microsoft.com/office/drawing/2014/main" id="{CD41EDDC-D6F5-4FDF-BBD7-CD9691845A82}"/>
              </a:ext>
            </a:extLst>
          </p:cNvPr>
          <p:cNvSpPr>
            <a:spLocks noGrp="1"/>
          </p:cNvSpPr>
          <p:nvPr>
            <p:ph type="ftr" sz="quarter" idx="11"/>
          </p:nvPr>
        </p:nvSpPr>
        <p:spPr/>
        <p:txBody>
          <a:bodyPr/>
          <a:lstStyle/>
          <a:p>
            <a:r>
              <a:rPr lang="en-GB"/>
              <a:t>DFX Internal DDR 20 June 2019</a:t>
            </a:r>
            <a:endParaRPr lang="en-GB" noProof="0" dirty="0"/>
          </a:p>
        </p:txBody>
      </p:sp>
      <p:sp>
        <p:nvSpPr>
          <p:cNvPr id="8" name="Slide Number Placeholder 7">
            <a:extLst>
              <a:ext uri="{FF2B5EF4-FFF2-40B4-BE49-F238E27FC236}">
                <a16:creationId xmlns:a16="http://schemas.microsoft.com/office/drawing/2014/main" id="{EB217511-B1CC-44B2-A2D7-7647918004CE}"/>
              </a:ext>
            </a:extLst>
          </p:cNvPr>
          <p:cNvSpPr>
            <a:spLocks noGrp="1"/>
          </p:cNvSpPr>
          <p:nvPr>
            <p:ph type="sldNum" sz="quarter" idx="12"/>
          </p:nvPr>
        </p:nvSpPr>
        <p:spPr/>
        <p:txBody>
          <a:bodyPr/>
          <a:lstStyle/>
          <a:p>
            <a:fld id="{BFDCA1C4-9514-7B4F-976F-D92F7E296653}" type="slidenum">
              <a:rPr lang="fr-FR" smtClean="0"/>
              <a:pPr/>
              <a:t>35</a:t>
            </a:fld>
            <a:endParaRPr lang="fr-FR"/>
          </a:p>
        </p:txBody>
      </p:sp>
    </p:spTree>
    <p:extLst>
      <p:ext uri="{BB962C8B-B14F-4D97-AF65-F5344CB8AC3E}">
        <p14:creationId xmlns:p14="http://schemas.microsoft.com/office/powerpoint/2010/main" val="681818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5874" y="308880"/>
            <a:ext cx="8199279" cy="720000"/>
          </a:xfrm>
          <a:noFill/>
        </p:spPr>
        <p:txBody>
          <a:bodyPr/>
          <a:lstStyle/>
          <a:p>
            <a:pPr algn="l"/>
            <a:r>
              <a:rPr lang="en-GB" sz="3200" dirty="0">
                <a:latin typeface="Calibri" panose="020F0502020204030204" pitchFamily="34" charset="0"/>
              </a:rPr>
              <a:t>Stage 1.2 – Installation of the parking extension for parking the sliding splice section</a:t>
            </a:r>
            <a:endParaRPr lang="en-GB" sz="3200" dirty="0"/>
          </a:p>
        </p:txBody>
      </p:sp>
      <p:pic>
        <p:nvPicPr>
          <p:cNvPr id="4" name="Picture 3"/>
          <p:cNvPicPr>
            <a:picLocks noChangeAspect="1"/>
          </p:cNvPicPr>
          <p:nvPr/>
        </p:nvPicPr>
        <p:blipFill rotWithShape="1">
          <a:blip r:embed="rId3">
            <a:clrChange>
              <a:clrFrom>
                <a:srgbClr val="FFFFFF"/>
              </a:clrFrom>
              <a:clrTo>
                <a:srgbClr val="FFFFFF">
                  <a:alpha val="0"/>
                </a:srgbClr>
              </a:clrTo>
            </a:clrChange>
          </a:blip>
          <a:srcRect l="9810" t="38806" r="60892" b="12981"/>
          <a:stretch/>
        </p:blipFill>
        <p:spPr>
          <a:xfrm>
            <a:off x="129600" y="2224494"/>
            <a:ext cx="5005754" cy="4633506"/>
          </a:xfrm>
          <a:prstGeom prst="rect">
            <a:avLst/>
          </a:prstGeom>
        </p:spPr>
      </p:pic>
      <p:pic>
        <p:nvPicPr>
          <p:cNvPr id="7" name="Picture 6"/>
          <p:cNvPicPr>
            <a:picLocks noChangeAspect="1"/>
          </p:cNvPicPr>
          <p:nvPr/>
        </p:nvPicPr>
        <p:blipFill rotWithShape="1">
          <a:blip r:embed="rId3">
            <a:clrChange>
              <a:clrFrom>
                <a:srgbClr val="FFFFFF"/>
              </a:clrFrom>
              <a:clrTo>
                <a:srgbClr val="FFFFFF">
                  <a:alpha val="0"/>
                </a:srgbClr>
              </a:clrTo>
            </a:clrChange>
          </a:blip>
          <a:srcRect l="44173" t="30217" r="15799" b="37402"/>
          <a:stretch/>
        </p:blipFill>
        <p:spPr>
          <a:xfrm>
            <a:off x="5135354" y="3489580"/>
            <a:ext cx="6695744" cy="3046771"/>
          </a:xfrm>
          <a:prstGeom prst="rect">
            <a:avLst/>
          </a:prstGeom>
        </p:spPr>
      </p:pic>
      <p:sp>
        <p:nvSpPr>
          <p:cNvPr id="8" name="TextBox 7">
            <a:extLst>
              <a:ext uri="{FF2B5EF4-FFF2-40B4-BE49-F238E27FC236}">
                <a16:creationId xmlns:a16="http://schemas.microsoft.com/office/drawing/2014/main" id="{5873E849-CD0C-4755-A2E8-538668E0A06F}"/>
              </a:ext>
            </a:extLst>
          </p:cNvPr>
          <p:cNvSpPr txBox="1"/>
          <p:nvPr/>
        </p:nvSpPr>
        <p:spPr>
          <a:xfrm>
            <a:off x="8229304" y="3244334"/>
            <a:ext cx="4209901" cy="369332"/>
          </a:xfrm>
          <a:prstGeom prst="rect">
            <a:avLst/>
          </a:prstGeom>
          <a:noFill/>
        </p:spPr>
        <p:txBody>
          <a:bodyPr wrap="square" rtlCol="0">
            <a:spAutoFit/>
          </a:bodyPr>
          <a:lstStyle/>
          <a:p>
            <a:r>
              <a:rPr lang="en-GB" dirty="0"/>
              <a:t>2. Insertion of the parking extension</a:t>
            </a:r>
          </a:p>
        </p:txBody>
      </p:sp>
      <p:sp>
        <p:nvSpPr>
          <p:cNvPr id="9" name="TextBox 8">
            <a:extLst>
              <a:ext uri="{FF2B5EF4-FFF2-40B4-BE49-F238E27FC236}">
                <a16:creationId xmlns:a16="http://schemas.microsoft.com/office/drawing/2014/main" id="{1E084B32-A6AD-4F30-BBC8-37F377E2BE9D}"/>
              </a:ext>
            </a:extLst>
          </p:cNvPr>
          <p:cNvSpPr txBox="1"/>
          <p:nvPr/>
        </p:nvSpPr>
        <p:spPr>
          <a:xfrm>
            <a:off x="6392974" y="2986414"/>
            <a:ext cx="1910038" cy="646331"/>
          </a:xfrm>
          <a:prstGeom prst="rect">
            <a:avLst/>
          </a:prstGeom>
          <a:noFill/>
        </p:spPr>
        <p:txBody>
          <a:bodyPr wrap="square" rtlCol="0">
            <a:spAutoFit/>
          </a:bodyPr>
          <a:lstStyle/>
          <a:p>
            <a:pPr algn="ctr"/>
            <a:r>
              <a:rPr lang="en-GB" dirty="0"/>
              <a:t>3. Weld in situ #W2</a:t>
            </a:r>
          </a:p>
        </p:txBody>
      </p:sp>
      <p:cxnSp>
        <p:nvCxnSpPr>
          <p:cNvPr id="10" name="Straight Arrow Connector 9">
            <a:extLst>
              <a:ext uri="{FF2B5EF4-FFF2-40B4-BE49-F238E27FC236}">
                <a16:creationId xmlns:a16="http://schemas.microsoft.com/office/drawing/2014/main" id="{9D1D28C0-4EE6-4BE4-BEEF-8024ABCF2F22}"/>
              </a:ext>
            </a:extLst>
          </p:cNvPr>
          <p:cNvCxnSpPr>
            <a:cxnSpLocks/>
          </p:cNvCxnSpPr>
          <p:nvPr/>
        </p:nvCxnSpPr>
        <p:spPr>
          <a:xfrm>
            <a:off x="7600494" y="3555842"/>
            <a:ext cx="686923" cy="477320"/>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8C07B66-CFFF-4F45-8666-7E1A8147D1E6}"/>
              </a:ext>
            </a:extLst>
          </p:cNvPr>
          <p:cNvSpPr txBox="1"/>
          <p:nvPr/>
        </p:nvSpPr>
        <p:spPr>
          <a:xfrm>
            <a:off x="3180759" y="2315900"/>
            <a:ext cx="2692975" cy="1200329"/>
          </a:xfrm>
          <a:prstGeom prst="rect">
            <a:avLst/>
          </a:prstGeom>
          <a:noFill/>
        </p:spPr>
        <p:txBody>
          <a:bodyPr wrap="square" rtlCol="0">
            <a:spAutoFit/>
          </a:bodyPr>
          <a:lstStyle/>
          <a:p>
            <a:r>
              <a:rPr lang="en-GB" dirty="0"/>
              <a:t>1. Sliding the plug vacuum vessel back in position and completion of the IFS installation</a:t>
            </a:r>
          </a:p>
        </p:txBody>
      </p:sp>
      <p:cxnSp>
        <p:nvCxnSpPr>
          <p:cNvPr id="12" name="Straight Arrow Connector 11">
            <a:extLst>
              <a:ext uri="{FF2B5EF4-FFF2-40B4-BE49-F238E27FC236}">
                <a16:creationId xmlns:a16="http://schemas.microsoft.com/office/drawing/2014/main" id="{8BA9479A-DE8D-46BB-B04E-CD24900BBDFB}"/>
              </a:ext>
            </a:extLst>
          </p:cNvPr>
          <p:cNvCxnSpPr>
            <a:cxnSpLocks/>
          </p:cNvCxnSpPr>
          <p:nvPr/>
        </p:nvCxnSpPr>
        <p:spPr>
          <a:xfrm>
            <a:off x="4410635" y="3555842"/>
            <a:ext cx="1353529" cy="863199"/>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9D1157E5-A57C-4B9F-9088-040CBC01F4EC}"/>
              </a:ext>
            </a:extLst>
          </p:cNvPr>
          <p:cNvCxnSpPr>
            <a:cxnSpLocks/>
          </p:cNvCxnSpPr>
          <p:nvPr/>
        </p:nvCxnSpPr>
        <p:spPr>
          <a:xfrm flipH="1">
            <a:off x="8358877" y="3876841"/>
            <a:ext cx="1005358" cy="0"/>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41A924A-CDD5-4D71-A659-C90F0BFC2DBB}"/>
              </a:ext>
            </a:extLst>
          </p:cNvPr>
          <p:cNvCxnSpPr>
            <a:cxnSpLocks/>
          </p:cNvCxnSpPr>
          <p:nvPr/>
        </p:nvCxnSpPr>
        <p:spPr>
          <a:xfrm>
            <a:off x="5135354" y="3761599"/>
            <a:ext cx="724656" cy="0"/>
          </a:xfrm>
          <a:prstGeom prst="straightConnector1">
            <a:avLst/>
          </a:prstGeom>
          <a:ln w="571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AC85C8F-653A-4DE5-9B6C-75C898C85B6A}"/>
              </a:ext>
            </a:extLst>
          </p:cNvPr>
          <p:cNvCxnSpPr>
            <a:cxnSpLocks/>
          </p:cNvCxnSpPr>
          <p:nvPr/>
        </p:nvCxnSpPr>
        <p:spPr>
          <a:xfrm flipH="1">
            <a:off x="8859340" y="3632245"/>
            <a:ext cx="576355" cy="411889"/>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8300BFCE-E56B-4A2E-985E-E1D0D61BE032}"/>
              </a:ext>
            </a:extLst>
          </p:cNvPr>
          <p:cNvCxnSpPr>
            <a:cxnSpLocks/>
          </p:cNvCxnSpPr>
          <p:nvPr/>
        </p:nvCxnSpPr>
        <p:spPr>
          <a:xfrm>
            <a:off x="9647331" y="3582901"/>
            <a:ext cx="380570" cy="293940"/>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 name="Footer Placeholder 5">
            <a:extLst>
              <a:ext uri="{FF2B5EF4-FFF2-40B4-BE49-F238E27FC236}">
                <a16:creationId xmlns:a16="http://schemas.microsoft.com/office/drawing/2014/main" id="{F6E4515D-94FB-476D-8D09-4BF11FAB6A1D}"/>
              </a:ext>
            </a:extLst>
          </p:cNvPr>
          <p:cNvSpPr>
            <a:spLocks noGrp="1"/>
          </p:cNvSpPr>
          <p:nvPr>
            <p:ph type="ftr" sz="quarter" idx="11"/>
          </p:nvPr>
        </p:nvSpPr>
        <p:spPr/>
        <p:txBody>
          <a:bodyPr/>
          <a:lstStyle/>
          <a:p>
            <a:r>
              <a:rPr lang="en-GB"/>
              <a:t>DFX Internal DDR 20 June 2019</a:t>
            </a:r>
            <a:endParaRPr lang="en-GB" noProof="0" dirty="0"/>
          </a:p>
        </p:txBody>
      </p:sp>
      <p:sp>
        <p:nvSpPr>
          <p:cNvPr id="15" name="Slide Number Placeholder 14">
            <a:extLst>
              <a:ext uri="{FF2B5EF4-FFF2-40B4-BE49-F238E27FC236}">
                <a16:creationId xmlns:a16="http://schemas.microsoft.com/office/drawing/2014/main" id="{CD248538-B877-4C87-8CB7-84ABBA6836A4}"/>
              </a:ext>
            </a:extLst>
          </p:cNvPr>
          <p:cNvSpPr>
            <a:spLocks noGrp="1"/>
          </p:cNvSpPr>
          <p:nvPr>
            <p:ph type="sldNum" sz="quarter" idx="12"/>
          </p:nvPr>
        </p:nvSpPr>
        <p:spPr/>
        <p:txBody>
          <a:bodyPr/>
          <a:lstStyle/>
          <a:p>
            <a:fld id="{BFDCA1C4-9514-7B4F-976F-D92F7E296653}" type="slidenum">
              <a:rPr lang="fr-FR" smtClean="0"/>
              <a:pPr/>
              <a:t>36</a:t>
            </a:fld>
            <a:endParaRPr lang="fr-FR"/>
          </a:p>
        </p:txBody>
      </p:sp>
    </p:spTree>
    <p:extLst>
      <p:ext uri="{BB962C8B-B14F-4D97-AF65-F5344CB8AC3E}">
        <p14:creationId xmlns:p14="http://schemas.microsoft.com/office/powerpoint/2010/main" val="2337329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511" y="325648"/>
            <a:ext cx="10114977" cy="720000"/>
          </a:xfrm>
          <a:noFill/>
        </p:spPr>
        <p:txBody>
          <a:bodyPr/>
          <a:lstStyle/>
          <a:p>
            <a:pPr algn="l"/>
            <a:r>
              <a:rPr lang="en-GB" sz="3200" dirty="0">
                <a:latin typeface="Calibri" panose="020F0502020204030204" pitchFamily="34" charset="0"/>
              </a:rPr>
              <a:t>Stage 1.3 – Parking of the sliding splice section</a:t>
            </a:r>
            <a:endParaRPr lang="en-GB" sz="3200" dirty="0"/>
          </a:p>
        </p:txBody>
      </p:sp>
      <p:pic>
        <p:nvPicPr>
          <p:cNvPr id="3" name="Picture 2"/>
          <p:cNvPicPr>
            <a:picLocks noChangeAspect="1"/>
          </p:cNvPicPr>
          <p:nvPr/>
        </p:nvPicPr>
        <p:blipFill rotWithShape="1">
          <a:blip r:embed="rId3">
            <a:clrChange>
              <a:clrFrom>
                <a:srgbClr val="FFFFFF"/>
              </a:clrFrom>
              <a:clrTo>
                <a:srgbClr val="FFFFFF">
                  <a:alpha val="0"/>
                </a:srgbClr>
              </a:clrTo>
            </a:clrChange>
          </a:blip>
          <a:srcRect l="8964" t="34032" r="61926" b="11575"/>
          <a:stretch/>
        </p:blipFill>
        <p:spPr>
          <a:xfrm>
            <a:off x="129600" y="1695583"/>
            <a:ext cx="4776844" cy="5020768"/>
          </a:xfrm>
          <a:prstGeom prst="rect">
            <a:avLst/>
          </a:prstGeom>
        </p:spPr>
      </p:pic>
      <p:pic>
        <p:nvPicPr>
          <p:cNvPr id="7" name="Picture 6"/>
          <p:cNvPicPr>
            <a:picLocks noChangeAspect="1"/>
          </p:cNvPicPr>
          <p:nvPr/>
        </p:nvPicPr>
        <p:blipFill rotWithShape="1">
          <a:blip r:embed="rId3">
            <a:clrChange>
              <a:clrFrom>
                <a:srgbClr val="FFFFFF"/>
              </a:clrFrom>
              <a:clrTo>
                <a:srgbClr val="FFFFFF">
                  <a:alpha val="0"/>
                </a:srgbClr>
              </a:clrTo>
            </a:clrChange>
          </a:blip>
          <a:srcRect l="43524" t="34032" r="16466" b="35061"/>
          <a:stretch/>
        </p:blipFill>
        <p:spPr>
          <a:xfrm>
            <a:off x="4815268" y="3151037"/>
            <a:ext cx="7376732" cy="3205314"/>
          </a:xfrm>
          <a:prstGeom prst="rect">
            <a:avLst/>
          </a:prstGeom>
        </p:spPr>
      </p:pic>
      <p:sp>
        <p:nvSpPr>
          <p:cNvPr id="8" name="TextBox 7">
            <a:extLst>
              <a:ext uri="{FF2B5EF4-FFF2-40B4-BE49-F238E27FC236}">
                <a16:creationId xmlns:a16="http://schemas.microsoft.com/office/drawing/2014/main" id="{1A391A82-C69A-4A26-9FE6-999FB7CB7561}"/>
              </a:ext>
            </a:extLst>
          </p:cNvPr>
          <p:cNvSpPr txBox="1"/>
          <p:nvPr/>
        </p:nvSpPr>
        <p:spPr>
          <a:xfrm>
            <a:off x="9016281" y="2454894"/>
            <a:ext cx="2522954" cy="646331"/>
          </a:xfrm>
          <a:prstGeom prst="rect">
            <a:avLst/>
          </a:prstGeom>
          <a:noFill/>
        </p:spPr>
        <p:txBody>
          <a:bodyPr wrap="square" rtlCol="0">
            <a:spAutoFit/>
          </a:bodyPr>
          <a:lstStyle/>
          <a:p>
            <a:r>
              <a:rPr lang="en-GB" dirty="0"/>
              <a:t>2. Insertion of the sliding splice section</a:t>
            </a:r>
          </a:p>
        </p:txBody>
      </p:sp>
      <p:sp>
        <p:nvSpPr>
          <p:cNvPr id="9" name="TextBox 8">
            <a:extLst>
              <a:ext uri="{FF2B5EF4-FFF2-40B4-BE49-F238E27FC236}">
                <a16:creationId xmlns:a16="http://schemas.microsoft.com/office/drawing/2014/main" id="{345EE153-368A-4D69-B8A8-6CA6445E64CE}"/>
              </a:ext>
            </a:extLst>
          </p:cNvPr>
          <p:cNvSpPr txBox="1"/>
          <p:nvPr/>
        </p:nvSpPr>
        <p:spPr>
          <a:xfrm>
            <a:off x="5194469" y="2109340"/>
            <a:ext cx="3486050" cy="646331"/>
          </a:xfrm>
          <a:prstGeom prst="rect">
            <a:avLst/>
          </a:prstGeom>
          <a:noFill/>
        </p:spPr>
        <p:txBody>
          <a:bodyPr wrap="square" rtlCol="0">
            <a:spAutoFit/>
          </a:bodyPr>
          <a:lstStyle/>
          <a:p>
            <a:r>
              <a:rPr lang="en-GB" dirty="0"/>
              <a:t>1. The parking extension for the splice section installed </a:t>
            </a:r>
          </a:p>
        </p:txBody>
      </p:sp>
      <p:cxnSp>
        <p:nvCxnSpPr>
          <p:cNvPr id="10" name="Straight Arrow Connector 9">
            <a:extLst>
              <a:ext uri="{FF2B5EF4-FFF2-40B4-BE49-F238E27FC236}">
                <a16:creationId xmlns:a16="http://schemas.microsoft.com/office/drawing/2014/main" id="{E52A0BBD-2815-4183-9490-833559BD57BF}"/>
              </a:ext>
            </a:extLst>
          </p:cNvPr>
          <p:cNvCxnSpPr>
            <a:cxnSpLocks/>
          </p:cNvCxnSpPr>
          <p:nvPr/>
        </p:nvCxnSpPr>
        <p:spPr>
          <a:xfrm>
            <a:off x="7050393" y="2719437"/>
            <a:ext cx="1353529" cy="863199"/>
          </a:xfrm>
          <a:prstGeom prst="straightConnector1">
            <a:avLst/>
          </a:prstGeom>
          <a:ln w="19050">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973D7B6C-4E6B-475A-B9D5-1B91EACE1840}"/>
              </a:ext>
            </a:extLst>
          </p:cNvPr>
          <p:cNvCxnSpPr>
            <a:cxnSpLocks/>
          </p:cNvCxnSpPr>
          <p:nvPr/>
        </p:nvCxnSpPr>
        <p:spPr>
          <a:xfrm flipH="1">
            <a:off x="9250517" y="3250661"/>
            <a:ext cx="1005358" cy="0"/>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 name="Footer Placeholder 5">
            <a:extLst>
              <a:ext uri="{FF2B5EF4-FFF2-40B4-BE49-F238E27FC236}">
                <a16:creationId xmlns:a16="http://schemas.microsoft.com/office/drawing/2014/main" id="{1FB4A3B4-834C-4AA3-A26F-426C6BE27116}"/>
              </a:ext>
            </a:extLst>
          </p:cNvPr>
          <p:cNvSpPr>
            <a:spLocks noGrp="1"/>
          </p:cNvSpPr>
          <p:nvPr>
            <p:ph type="ftr" sz="quarter" idx="11"/>
          </p:nvPr>
        </p:nvSpPr>
        <p:spPr/>
        <p:txBody>
          <a:bodyPr/>
          <a:lstStyle/>
          <a:p>
            <a:r>
              <a:rPr lang="en-GB"/>
              <a:t>DFX Internal DDR 20 June 2019</a:t>
            </a:r>
            <a:endParaRPr lang="en-GB" noProof="0" dirty="0"/>
          </a:p>
        </p:txBody>
      </p:sp>
      <p:sp>
        <p:nvSpPr>
          <p:cNvPr id="12" name="Slide Number Placeholder 11">
            <a:extLst>
              <a:ext uri="{FF2B5EF4-FFF2-40B4-BE49-F238E27FC236}">
                <a16:creationId xmlns:a16="http://schemas.microsoft.com/office/drawing/2014/main" id="{57CA45F2-C6CC-4494-8B2F-2D7C2E16C47F}"/>
              </a:ext>
            </a:extLst>
          </p:cNvPr>
          <p:cNvSpPr>
            <a:spLocks noGrp="1"/>
          </p:cNvSpPr>
          <p:nvPr>
            <p:ph type="sldNum" sz="quarter" idx="12"/>
          </p:nvPr>
        </p:nvSpPr>
        <p:spPr/>
        <p:txBody>
          <a:bodyPr/>
          <a:lstStyle/>
          <a:p>
            <a:fld id="{BFDCA1C4-9514-7B4F-976F-D92F7E296653}" type="slidenum">
              <a:rPr lang="fr-FR" smtClean="0"/>
              <a:pPr/>
              <a:t>37</a:t>
            </a:fld>
            <a:endParaRPr lang="fr-FR"/>
          </a:p>
        </p:txBody>
      </p:sp>
    </p:spTree>
    <p:extLst>
      <p:ext uri="{BB962C8B-B14F-4D97-AF65-F5344CB8AC3E}">
        <p14:creationId xmlns:p14="http://schemas.microsoft.com/office/powerpoint/2010/main" val="793142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366EB73-62EA-494C-A77E-7158E5B5E399}"/>
              </a:ext>
            </a:extLst>
          </p:cNvPr>
          <p:cNvPicPr>
            <a:picLocks noChangeAspect="1"/>
          </p:cNvPicPr>
          <p:nvPr/>
        </p:nvPicPr>
        <p:blipFill rotWithShape="1">
          <a:blip r:embed="rId3"/>
          <a:srcRect l="43065" t="14779" r="21355" b="45129"/>
          <a:stretch/>
        </p:blipFill>
        <p:spPr>
          <a:xfrm>
            <a:off x="5717555" y="2733736"/>
            <a:ext cx="6506870" cy="4124264"/>
          </a:xfrm>
          <a:prstGeom prst="rect">
            <a:avLst/>
          </a:prstGeom>
        </p:spPr>
      </p:pic>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 Assembling the vertical DFX and integrating of the SC-Link</a:t>
            </a:r>
            <a:endParaRPr lang="en-GB" sz="3200" dirty="0"/>
          </a:p>
        </p:txBody>
      </p:sp>
      <p:grpSp>
        <p:nvGrpSpPr>
          <p:cNvPr id="5" name="Group 4">
            <a:extLst>
              <a:ext uri="{FF2B5EF4-FFF2-40B4-BE49-F238E27FC236}">
                <a16:creationId xmlns:a16="http://schemas.microsoft.com/office/drawing/2014/main" id="{7971D5AC-32EA-4C6E-B2EC-F2ECD63E64FD}"/>
              </a:ext>
            </a:extLst>
          </p:cNvPr>
          <p:cNvGrpSpPr/>
          <p:nvPr/>
        </p:nvGrpSpPr>
        <p:grpSpPr>
          <a:xfrm>
            <a:off x="52762" y="1113122"/>
            <a:ext cx="5799398" cy="5744878"/>
            <a:chOff x="52762" y="1113122"/>
            <a:chExt cx="5799398" cy="5744878"/>
          </a:xfrm>
        </p:grpSpPr>
        <p:pic>
          <p:nvPicPr>
            <p:cNvPr id="4" name="Picture 3"/>
            <p:cNvPicPr>
              <a:picLocks noChangeAspect="1"/>
            </p:cNvPicPr>
            <p:nvPr/>
          </p:nvPicPr>
          <p:blipFill rotWithShape="1">
            <a:blip r:embed="rId3">
              <a:clrChange>
                <a:clrFrom>
                  <a:srgbClr val="FFFFFF"/>
                </a:clrFrom>
                <a:clrTo>
                  <a:srgbClr val="FFFFFF">
                    <a:alpha val="0"/>
                  </a:srgbClr>
                </a:clrTo>
              </a:clrChange>
            </a:blip>
            <a:srcRect l="15665" t="35432" r="53054" b="8722"/>
            <a:stretch/>
          </p:blipFill>
          <p:spPr>
            <a:xfrm>
              <a:off x="52762" y="1113122"/>
              <a:ext cx="5720669" cy="5744878"/>
            </a:xfrm>
            <a:prstGeom prst="rect">
              <a:avLst/>
            </a:prstGeom>
          </p:spPr>
        </p:pic>
        <p:sp>
          <p:nvSpPr>
            <p:cNvPr id="3" name="Rectangle 2">
              <a:extLst>
                <a:ext uri="{FF2B5EF4-FFF2-40B4-BE49-F238E27FC236}">
                  <a16:creationId xmlns:a16="http://schemas.microsoft.com/office/drawing/2014/main" id="{91C97D32-9BFF-4893-83B2-1D18CB794292}"/>
                </a:ext>
              </a:extLst>
            </p:cNvPr>
            <p:cNvSpPr/>
            <p:nvPr/>
          </p:nvSpPr>
          <p:spPr>
            <a:xfrm>
              <a:off x="5039360" y="1113122"/>
              <a:ext cx="812800" cy="20026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CEAA4721-1305-4C6F-9625-AE4653A29216}"/>
              </a:ext>
            </a:extLst>
          </p:cNvPr>
          <p:cNvSpPr txBox="1"/>
          <p:nvPr/>
        </p:nvSpPr>
        <p:spPr>
          <a:xfrm>
            <a:off x="8938565" y="3872538"/>
            <a:ext cx="3037200" cy="923330"/>
          </a:xfrm>
          <a:prstGeom prst="rect">
            <a:avLst/>
          </a:prstGeom>
          <a:noFill/>
        </p:spPr>
        <p:txBody>
          <a:bodyPr wrap="square" rtlCol="0">
            <a:spAutoFit/>
          </a:bodyPr>
          <a:lstStyle/>
          <a:p>
            <a:r>
              <a:rPr lang="en-GB" dirty="0"/>
              <a:t>2. Load the pre-assembled vertical DFX upper section on the supporting frame </a:t>
            </a:r>
          </a:p>
        </p:txBody>
      </p:sp>
      <p:sp>
        <p:nvSpPr>
          <p:cNvPr id="10" name="TextBox 9">
            <a:extLst>
              <a:ext uri="{FF2B5EF4-FFF2-40B4-BE49-F238E27FC236}">
                <a16:creationId xmlns:a16="http://schemas.microsoft.com/office/drawing/2014/main" id="{43FBBE5B-22DD-4B6C-970C-BCBAA2B35B2A}"/>
              </a:ext>
            </a:extLst>
          </p:cNvPr>
          <p:cNvSpPr txBox="1"/>
          <p:nvPr/>
        </p:nvSpPr>
        <p:spPr>
          <a:xfrm>
            <a:off x="5259180" y="2554117"/>
            <a:ext cx="2522954" cy="646331"/>
          </a:xfrm>
          <a:prstGeom prst="rect">
            <a:avLst/>
          </a:prstGeom>
          <a:noFill/>
        </p:spPr>
        <p:txBody>
          <a:bodyPr wrap="square" rtlCol="0">
            <a:spAutoFit/>
          </a:bodyPr>
          <a:lstStyle/>
          <a:p>
            <a:r>
              <a:rPr lang="en-GB" dirty="0"/>
              <a:t>1. Horizontal section at the plug end installed </a:t>
            </a:r>
          </a:p>
        </p:txBody>
      </p:sp>
      <p:cxnSp>
        <p:nvCxnSpPr>
          <p:cNvPr id="11" name="Straight Arrow Connector 10">
            <a:extLst>
              <a:ext uri="{FF2B5EF4-FFF2-40B4-BE49-F238E27FC236}">
                <a16:creationId xmlns:a16="http://schemas.microsoft.com/office/drawing/2014/main" id="{DF12330D-2215-45B9-9B68-8412FFC6B776}"/>
              </a:ext>
            </a:extLst>
          </p:cNvPr>
          <p:cNvCxnSpPr>
            <a:cxnSpLocks/>
          </p:cNvCxnSpPr>
          <p:nvPr/>
        </p:nvCxnSpPr>
        <p:spPr>
          <a:xfrm>
            <a:off x="6520657" y="3233032"/>
            <a:ext cx="561512" cy="1607235"/>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2" name="Footer Placeholder 11">
            <a:extLst>
              <a:ext uri="{FF2B5EF4-FFF2-40B4-BE49-F238E27FC236}">
                <a16:creationId xmlns:a16="http://schemas.microsoft.com/office/drawing/2014/main" id="{8847978E-4CCD-4B48-AACA-DA78856DD9C7}"/>
              </a:ext>
            </a:extLst>
          </p:cNvPr>
          <p:cNvSpPr>
            <a:spLocks noGrp="1"/>
          </p:cNvSpPr>
          <p:nvPr>
            <p:ph type="ftr" sz="quarter" idx="11"/>
          </p:nvPr>
        </p:nvSpPr>
        <p:spPr/>
        <p:txBody>
          <a:bodyPr/>
          <a:lstStyle/>
          <a:p>
            <a:r>
              <a:rPr lang="en-GB"/>
              <a:t>DFX Internal DDR 20 June 2019</a:t>
            </a:r>
            <a:endParaRPr lang="en-GB" noProof="0" dirty="0"/>
          </a:p>
        </p:txBody>
      </p:sp>
      <p:sp>
        <p:nvSpPr>
          <p:cNvPr id="13" name="Slide Number Placeholder 12">
            <a:extLst>
              <a:ext uri="{FF2B5EF4-FFF2-40B4-BE49-F238E27FC236}">
                <a16:creationId xmlns:a16="http://schemas.microsoft.com/office/drawing/2014/main" id="{2DE36560-C7DE-4EE7-8C03-FEC042914E98}"/>
              </a:ext>
            </a:extLst>
          </p:cNvPr>
          <p:cNvSpPr>
            <a:spLocks noGrp="1"/>
          </p:cNvSpPr>
          <p:nvPr>
            <p:ph type="sldNum" sz="quarter" idx="12"/>
          </p:nvPr>
        </p:nvSpPr>
        <p:spPr/>
        <p:txBody>
          <a:bodyPr/>
          <a:lstStyle/>
          <a:p>
            <a:fld id="{BFDCA1C4-9514-7B4F-976F-D92F7E296653}" type="slidenum">
              <a:rPr lang="fr-FR" smtClean="0"/>
              <a:pPr/>
              <a:t>38</a:t>
            </a:fld>
            <a:endParaRPr lang="fr-FR"/>
          </a:p>
        </p:txBody>
      </p:sp>
    </p:spTree>
    <p:extLst>
      <p:ext uri="{BB962C8B-B14F-4D97-AF65-F5344CB8AC3E}">
        <p14:creationId xmlns:p14="http://schemas.microsoft.com/office/powerpoint/2010/main" val="2349541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3F0DC8B-4B19-47EE-817C-3BF54BF96D55}"/>
              </a:ext>
            </a:extLst>
          </p:cNvPr>
          <p:cNvGrpSpPr/>
          <p:nvPr/>
        </p:nvGrpSpPr>
        <p:grpSpPr>
          <a:xfrm>
            <a:off x="-134437" y="980647"/>
            <a:ext cx="6203655" cy="5935497"/>
            <a:chOff x="-134437" y="980647"/>
            <a:chExt cx="6203655" cy="5935497"/>
          </a:xfrm>
        </p:grpSpPr>
        <p:pic>
          <p:nvPicPr>
            <p:cNvPr id="3" name="Picture 2"/>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34437" y="980648"/>
              <a:ext cx="6203655" cy="5935496"/>
            </a:xfrm>
            <a:prstGeom prst="rect">
              <a:avLst/>
            </a:prstGeom>
          </p:spPr>
        </p:pic>
        <p:sp>
          <p:nvSpPr>
            <p:cNvPr id="4" name="Rectangle 3">
              <a:extLst>
                <a:ext uri="{FF2B5EF4-FFF2-40B4-BE49-F238E27FC236}">
                  <a16:creationId xmlns:a16="http://schemas.microsoft.com/office/drawing/2014/main" id="{246CC17D-D443-4269-9B8A-26B20A35870E}"/>
                </a:ext>
              </a:extLst>
            </p:cNvPr>
            <p:cNvSpPr/>
            <p:nvPr/>
          </p:nvSpPr>
          <p:spPr>
            <a:xfrm>
              <a:off x="4885764" y="980647"/>
              <a:ext cx="1183454" cy="22018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2.1 Fix the top flange to CERN defined interface position</a:t>
            </a:r>
            <a:endParaRPr lang="en-GB" sz="3200" dirty="0"/>
          </a:p>
        </p:txBody>
      </p:sp>
      <p:pic>
        <p:nvPicPr>
          <p:cNvPr id="7" name="Picture 6">
            <a:extLst>
              <a:ext uri="{FF2B5EF4-FFF2-40B4-BE49-F238E27FC236}">
                <a16:creationId xmlns:a16="http://schemas.microsoft.com/office/drawing/2014/main" id="{9C5B687D-63EA-47CC-B9D5-05903C770662}"/>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623367" y="2487776"/>
            <a:ext cx="6884883" cy="4403247"/>
          </a:xfrm>
          <a:prstGeom prst="rect">
            <a:avLst/>
          </a:prstGeom>
        </p:spPr>
      </p:pic>
      <p:sp>
        <p:nvSpPr>
          <p:cNvPr id="10" name="TextBox 9">
            <a:extLst>
              <a:ext uri="{FF2B5EF4-FFF2-40B4-BE49-F238E27FC236}">
                <a16:creationId xmlns:a16="http://schemas.microsoft.com/office/drawing/2014/main" id="{EF06CE14-D0BD-417D-B9F3-7A8762FC74B4}"/>
              </a:ext>
            </a:extLst>
          </p:cNvPr>
          <p:cNvSpPr txBox="1"/>
          <p:nvPr/>
        </p:nvSpPr>
        <p:spPr>
          <a:xfrm>
            <a:off x="6443045" y="1775351"/>
            <a:ext cx="3660783" cy="1477328"/>
          </a:xfrm>
          <a:prstGeom prst="rect">
            <a:avLst/>
          </a:prstGeom>
          <a:noFill/>
        </p:spPr>
        <p:txBody>
          <a:bodyPr wrap="square" rtlCol="0">
            <a:spAutoFit/>
          </a:bodyPr>
          <a:lstStyle/>
          <a:p>
            <a:r>
              <a:rPr lang="en-GB" dirty="0"/>
              <a:t>2. Fix the top flange using supporting mechanisms installed on the shaft by CERN. This is the installation interface defined by CERN</a:t>
            </a:r>
          </a:p>
        </p:txBody>
      </p:sp>
      <p:cxnSp>
        <p:nvCxnSpPr>
          <p:cNvPr id="13" name="Straight Arrow Connector 12">
            <a:extLst>
              <a:ext uri="{FF2B5EF4-FFF2-40B4-BE49-F238E27FC236}">
                <a16:creationId xmlns:a16="http://schemas.microsoft.com/office/drawing/2014/main" id="{72EE7F26-82E4-41EA-A4EF-CC03CF4EBE93}"/>
              </a:ext>
            </a:extLst>
          </p:cNvPr>
          <p:cNvCxnSpPr>
            <a:cxnSpLocks/>
          </p:cNvCxnSpPr>
          <p:nvPr/>
        </p:nvCxnSpPr>
        <p:spPr>
          <a:xfrm flipV="1">
            <a:off x="9954568" y="4388447"/>
            <a:ext cx="0" cy="2091060"/>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17E78597-0C17-4256-A212-689B0D8E3410}"/>
              </a:ext>
            </a:extLst>
          </p:cNvPr>
          <p:cNvCxnSpPr>
            <a:cxnSpLocks/>
          </p:cNvCxnSpPr>
          <p:nvPr/>
        </p:nvCxnSpPr>
        <p:spPr>
          <a:xfrm>
            <a:off x="9065809" y="3122507"/>
            <a:ext cx="1446404" cy="96181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2CAE6C3-37FE-4954-8C15-C935DF6B690B}"/>
              </a:ext>
            </a:extLst>
          </p:cNvPr>
          <p:cNvSpPr txBox="1"/>
          <p:nvPr/>
        </p:nvSpPr>
        <p:spPr>
          <a:xfrm>
            <a:off x="6861590" y="3818485"/>
            <a:ext cx="3428258" cy="923330"/>
          </a:xfrm>
          <a:prstGeom prst="rect">
            <a:avLst/>
          </a:prstGeom>
          <a:noFill/>
        </p:spPr>
        <p:txBody>
          <a:bodyPr wrap="square" rtlCol="0">
            <a:spAutoFit/>
          </a:bodyPr>
          <a:lstStyle/>
          <a:p>
            <a:r>
              <a:rPr lang="en-GB" dirty="0"/>
              <a:t>1. Raise the vertical upper sub-assembly and maneuverer the top flange to position</a:t>
            </a:r>
          </a:p>
        </p:txBody>
      </p:sp>
      <p:sp>
        <p:nvSpPr>
          <p:cNvPr id="9" name="Footer Placeholder 8">
            <a:extLst>
              <a:ext uri="{FF2B5EF4-FFF2-40B4-BE49-F238E27FC236}">
                <a16:creationId xmlns:a16="http://schemas.microsoft.com/office/drawing/2014/main" id="{7A31689D-5EFA-4AF9-87AF-39715C30D292}"/>
              </a:ext>
            </a:extLst>
          </p:cNvPr>
          <p:cNvSpPr>
            <a:spLocks noGrp="1"/>
          </p:cNvSpPr>
          <p:nvPr>
            <p:ph type="ftr" sz="quarter" idx="11"/>
          </p:nvPr>
        </p:nvSpPr>
        <p:spPr/>
        <p:txBody>
          <a:bodyPr/>
          <a:lstStyle/>
          <a:p>
            <a:r>
              <a:rPr lang="en-GB"/>
              <a:t>DFX Internal DDR 20 June 2019</a:t>
            </a:r>
            <a:endParaRPr lang="en-GB" noProof="0" dirty="0"/>
          </a:p>
        </p:txBody>
      </p:sp>
      <p:sp>
        <p:nvSpPr>
          <p:cNvPr id="11" name="Slide Number Placeholder 10">
            <a:extLst>
              <a:ext uri="{FF2B5EF4-FFF2-40B4-BE49-F238E27FC236}">
                <a16:creationId xmlns:a16="http://schemas.microsoft.com/office/drawing/2014/main" id="{E4E27F19-4EA9-4DE6-8437-6275F69D636D}"/>
              </a:ext>
            </a:extLst>
          </p:cNvPr>
          <p:cNvSpPr>
            <a:spLocks noGrp="1"/>
          </p:cNvSpPr>
          <p:nvPr>
            <p:ph type="sldNum" sz="quarter" idx="12"/>
          </p:nvPr>
        </p:nvSpPr>
        <p:spPr/>
        <p:txBody>
          <a:bodyPr/>
          <a:lstStyle/>
          <a:p>
            <a:fld id="{BFDCA1C4-9514-7B4F-976F-D92F7E296653}" type="slidenum">
              <a:rPr lang="fr-FR" smtClean="0"/>
              <a:pPr/>
              <a:t>39</a:t>
            </a:fld>
            <a:endParaRPr lang="fr-FR"/>
          </a:p>
        </p:txBody>
      </p:sp>
    </p:spTree>
    <p:extLst>
      <p:ext uri="{BB962C8B-B14F-4D97-AF65-F5344CB8AC3E}">
        <p14:creationId xmlns:p14="http://schemas.microsoft.com/office/powerpoint/2010/main" val="464178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A8E18A3C-4582-498D-94F8-73A569D103FB}"/>
              </a:ext>
            </a:extLst>
          </p:cNvPr>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14187" y="124270"/>
            <a:ext cx="12206187" cy="6412081"/>
          </a:xfrm>
          <a:prstGeom prst="rect">
            <a:avLst/>
          </a:prstGeom>
        </p:spPr>
      </p:pic>
      <p:sp>
        <p:nvSpPr>
          <p:cNvPr id="2" name="Title 1">
            <a:extLst>
              <a:ext uri="{FF2B5EF4-FFF2-40B4-BE49-F238E27FC236}">
                <a16:creationId xmlns:a16="http://schemas.microsoft.com/office/drawing/2014/main" id="{CA38C9B1-34FA-430B-A613-2E9ADE2C8AB1}"/>
              </a:ext>
            </a:extLst>
          </p:cNvPr>
          <p:cNvSpPr>
            <a:spLocks noGrp="1"/>
          </p:cNvSpPr>
          <p:nvPr>
            <p:ph type="title"/>
          </p:nvPr>
        </p:nvSpPr>
        <p:spPr/>
        <p:txBody>
          <a:bodyPr/>
          <a:lstStyle/>
          <a:p>
            <a:r>
              <a:rPr lang="en-GB" dirty="0"/>
              <a:t>Fulfilment of DFX Functions</a:t>
            </a:r>
          </a:p>
        </p:txBody>
      </p:sp>
      <p:sp>
        <p:nvSpPr>
          <p:cNvPr id="7" name="Rectangle 6">
            <a:extLst>
              <a:ext uri="{FF2B5EF4-FFF2-40B4-BE49-F238E27FC236}">
                <a16:creationId xmlns:a16="http://schemas.microsoft.com/office/drawing/2014/main" id="{CBD8F6B7-BD2E-4BFA-90C1-240D283C02E2}"/>
              </a:ext>
            </a:extLst>
          </p:cNvPr>
          <p:cNvSpPr/>
          <p:nvPr/>
        </p:nvSpPr>
        <p:spPr>
          <a:xfrm>
            <a:off x="6631722" y="1821785"/>
            <a:ext cx="2416046" cy="369332"/>
          </a:xfrm>
          <a:prstGeom prst="rect">
            <a:avLst/>
          </a:prstGeom>
        </p:spPr>
        <p:txBody>
          <a:bodyPr wrap="none">
            <a:spAutoFit/>
          </a:bodyPr>
          <a:lstStyle/>
          <a:p>
            <a:r>
              <a:rPr lang="en-GB" dirty="0"/>
              <a:t>Integration of SC-Link</a:t>
            </a:r>
          </a:p>
        </p:txBody>
      </p:sp>
      <p:sp>
        <p:nvSpPr>
          <p:cNvPr id="8" name="Rectangle 7">
            <a:extLst>
              <a:ext uri="{FF2B5EF4-FFF2-40B4-BE49-F238E27FC236}">
                <a16:creationId xmlns:a16="http://schemas.microsoft.com/office/drawing/2014/main" id="{F4B6FD03-4C96-4E4E-9411-C3D33C058DCC}"/>
              </a:ext>
            </a:extLst>
          </p:cNvPr>
          <p:cNvSpPr/>
          <p:nvPr/>
        </p:nvSpPr>
        <p:spPr>
          <a:xfrm>
            <a:off x="212528" y="4108709"/>
            <a:ext cx="2518638" cy="369332"/>
          </a:xfrm>
          <a:prstGeom prst="rect">
            <a:avLst/>
          </a:prstGeom>
        </p:spPr>
        <p:txBody>
          <a:bodyPr wrap="none">
            <a:spAutoFit/>
          </a:bodyPr>
          <a:lstStyle/>
          <a:p>
            <a:pPr lvl="1"/>
            <a:r>
              <a:rPr lang="en-GB" dirty="0"/>
              <a:t>Integration of Plug</a:t>
            </a:r>
          </a:p>
        </p:txBody>
      </p:sp>
      <p:sp>
        <p:nvSpPr>
          <p:cNvPr id="9" name="Rectangle 8">
            <a:extLst>
              <a:ext uri="{FF2B5EF4-FFF2-40B4-BE49-F238E27FC236}">
                <a16:creationId xmlns:a16="http://schemas.microsoft.com/office/drawing/2014/main" id="{37768C0F-38EF-4412-B82B-20BA1DA3EFA2}"/>
              </a:ext>
            </a:extLst>
          </p:cNvPr>
          <p:cNvSpPr/>
          <p:nvPr/>
        </p:nvSpPr>
        <p:spPr>
          <a:xfrm>
            <a:off x="5400938" y="3752876"/>
            <a:ext cx="1390124" cy="369332"/>
          </a:xfrm>
          <a:prstGeom prst="rect">
            <a:avLst/>
          </a:prstGeom>
        </p:spPr>
        <p:txBody>
          <a:bodyPr wrap="none">
            <a:spAutoFit/>
          </a:bodyPr>
          <a:lstStyle/>
          <a:p>
            <a:pPr lvl="1"/>
            <a:r>
              <a:rPr lang="en-GB" dirty="0"/>
              <a:t>Splices</a:t>
            </a:r>
          </a:p>
        </p:txBody>
      </p:sp>
      <p:sp>
        <p:nvSpPr>
          <p:cNvPr id="10" name="Rectangle 9">
            <a:extLst>
              <a:ext uri="{FF2B5EF4-FFF2-40B4-BE49-F238E27FC236}">
                <a16:creationId xmlns:a16="http://schemas.microsoft.com/office/drawing/2014/main" id="{A3508CF3-3F8D-46D9-BBCE-154ABA61F61D}"/>
              </a:ext>
            </a:extLst>
          </p:cNvPr>
          <p:cNvSpPr/>
          <p:nvPr/>
        </p:nvSpPr>
        <p:spPr>
          <a:xfrm>
            <a:off x="6262747" y="3077366"/>
            <a:ext cx="2595582" cy="369332"/>
          </a:xfrm>
          <a:prstGeom prst="rect">
            <a:avLst/>
          </a:prstGeom>
        </p:spPr>
        <p:txBody>
          <a:bodyPr wrap="none">
            <a:spAutoFit/>
          </a:bodyPr>
          <a:lstStyle/>
          <a:p>
            <a:pPr lvl="1"/>
            <a:r>
              <a:rPr lang="en-GB" dirty="0"/>
              <a:t>Cryogenic supplies</a:t>
            </a:r>
          </a:p>
        </p:txBody>
      </p:sp>
      <p:sp>
        <p:nvSpPr>
          <p:cNvPr id="11" name="Rectangle 10">
            <a:extLst>
              <a:ext uri="{FF2B5EF4-FFF2-40B4-BE49-F238E27FC236}">
                <a16:creationId xmlns:a16="http://schemas.microsoft.com/office/drawing/2014/main" id="{99B892D1-52F7-465E-95AC-2CEA1B898661}"/>
              </a:ext>
            </a:extLst>
          </p:cNvPr>
          <p:cNvSpPr/>
          <p:nvPr/>
        </p:nvSpPr>
        <p:spPr>
          <a:xfrm>
            <a:off x="6657789" y="4358759"/>
            <a:ext cx="2557110" cy="369332"/>
          </a:xfrm>
          <a:prstGeom prst="rect">
            <a:avLst/>
          </a:prstGeom>
        </p:spPr>
        <p:txBody>
          <a:bodyPr wrap="none">
            <a:spAutoFit/>
          </a:bodyPr>
          <a:lstStyle/>
          <a:p>
            <a:pPr lvl="1"/>
            <a:r>
              <a:rPr lang="en-GB" dirty="0"/>
              <a:t>Cryogenic controls</a:t>
            </a:r>
          </a:p>
        </p:txBody>
      </p:sp>
      <p:sp>
        <p:nvSpPr>
          <p:cNvPr id="12" name="Rectangle 11">
            <a:extLst>
              <a:ext uri="{FF2B5EF4-FFF2-40B4-BE49-F238E27FC236}">
                <a16:creationId xmlns:a16="http://schemas.microsoft.com/office/drawing/2014/main" id="{44B5580E-FE45-4A27-94C4-F0D5954F459E}"/>
              </a:ext>
            </a:extLst>
          </p:cNvPr>
          <p:cNvSpPr/>
          <p:nvPr/>
        </p:nvSpPr>
        <p:spPr>
          <a:xfrm>
            <a:off x="10675137" y="4676129"/>
            <a:ext cx="1591013" cy="369332"/>
          </a:xfrm>
          <a:prstGeom prst="rect">
            <a:avLst/>
          </a:prstGeom>
        </p:spPr>
        <p:txBody>
          <a:bodyPr wrap="none">
            <a:spAutoFit/>
          </a:bodyPr>
          <a:lstStyle/>
          <a:p>
            <a:pPr lvl="1"/>
            <a:r>
              <a:rPr lang="en-GB" dirty="0"/>
              <a:t>Vacuums</a:t>
            </a:r>
          </a:p>
        </p:txBody>
      </p:sp>
      <p:sp>
        <p:nvSpPr>
          <p:cNvPr id="13" name="Rectangle 12">
            <a:extLst>
              <a:ext uri="{FF2B5EF4-FFF2-40B4-BE49-F238E27FC236}">
                <a16:creationId xmlns:a16="http://schemas.microsoft.com/office/drawing/2014/main" id="{EF776D74-2844-423B-8D4D-A96534A686B9}"/>
              </a:ext>
            </a:extLst>
          </p:cNvPr>
          <p:cNvSpPr/>
          <p:nvPr/>
        </p:nvSpPr>
        <p:spPr>
          <a:xfrm>
            <a:off x="10580880" y="1659954"/>
            <a:ext cx="1300356" cy="369332"/>
          </a:xfrm>
          <a:prstGeom prst="rect">
            <a:avLst/>
          </a:prstGeom>
        </p:spPr>
        <p:txBody>
          <a:bodyPr wrap="none">
            <a:spAutoFit/>
          </a:bodyPr>
          <a:lstStyle/>
          <a:p>
            <a:pPr lvl="1"/>
            <a:r>
              <a:rPr lang="en-GB" dirty="0"/>
              <a:t>Safety</a:t>
            </a:r>
          </a:p>
        </p:txBody>
      </p:sp>
      <p:sp>
        <p:nvSpPr>
          <p:cNvPr id="14" name="Rectangle 13">
            <a:extLst>
              <a:ext uri="{FF2B5EF4-FFF2-40B4-BE49-F238E27FC236}">
                <a16:creationId xmlns:a16="http://schemas.microsoft.com/office/drawing/2014/main" id="{B382B339-BBD8-41E4-BB78-32C1C730CB4E}"/>
              </a:ext>
            </a:extLst>
          </p:cNvPr>
          <p:cNvSpPr/>
          <p:nvPr/>
        </p:nvSpPr>
        <p:spPr>
          <a:xfrm>
            <a:off x="4315542" y="4174093"/>
            <a:ext cx="1300356" cy="369332"/>
          </a:xfrm>
          <a:prstGeom prst="rect">
            <a:avLst/>
          </a:prstGeom>
        </p:spPr>
        <p:txBody>
          <a:bodyPr wrap="none">
            <a:spAutoFit/>
          </a:bodyPr>
          <a:lstStyle/>
          <a:p>
            <a:pPr lvl="1"/>
            <a:r>
              <a:rPr lang="en-GB" dirty="0"/>
              <a:t>Safety</a:t>
            </a:r>
          </a:p>
        </p:txBody>
      </p:sp>
      <p:sp>
        <p:nvSpPr>
          <p:cNvPr id="15" name="Rectangle 14">
            <a:extLst>
              <a:ext uri="{FF2B5EF4-FFF2-40B4-BE49-F238E27FC236}">
                <a16:creationId xmlns:a16="http://schemas.microsoft.com/office/drawing/2014/main" id="{06FA8906-A964-47B4-BED6-BDE66A28A775}"/>
              </a:ext>
            </a:extLst>
          </p:cNvPr>
          <p:cNvSpPr/>
          <p:nvPr/>
        </p:nvSpPr>
        <p:spPr>
          <a:xfrm>
            <a:off x="5879388" y="2239673"/>
            <a:ext cx="3070071" cy="369332"/>
          </a:xfrm>
          <a:prstGeom prst="rect">
            <a:avLst/>
          </a:prstGeom>
        </p:spPr>
        <p:txBody>
          <a:bodyPr wrap="none">
            <a:spAutoFit/>
          </a:bodyPr>
          <a:lstStyle/>
          <a:p>
            <a:pPr lvl="1"/>
            <a:r>
              <a:rPr lang="en-GB" dirty="0"/>
              <a:t>Intervention and repairs</a:t>
            </a:r>
          </a:p>
        </p:txBody>
      </p:sp>
      <p:cxnSp>
        <p:nvCxnSpPr>
          <p:cNvPr id="19" name="Straight Arrow Connector 18">
            <a:extLst>
              <a:ext uri="{FF2B5EF4-FFF2-40B4-BE49-F238E27FC236}">
                <a16:creationId xmlns:a16="http://schemas.microsoft.com/office/drawing/2014/main" id="{0AC1CA59-89DE-4EF0-B9C0-1B4142BA47A7}"/>
              </a:ext>
            </a:extLst>
          </p:cNvPr>
          <p:cNvCxnSpPr>
            <a:cxnSpLocks/>
          </p:cNvCxnSpPr>
          <p:nvPr/>
        </p:nvCxnSpPr>
        <p:spPr>
          <a:xfrm>
            <a:off x="8846292" y="2225159"/>
            <a:ext cx="1417805" cy="1266301"/>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F2DADFE-4A83-4933-8738-5FFFDF0EBC82}"/>
              </a:ext>
            </a:extLst>
          </p:cNvPr>
          <p:cNvCxnSpPr>
            <a:cxnSpLocks/>
          </p:cNvCxnSpPr>
          <p:nvPr/>
        </p:nvCxnSpPr>
        <p:spPr>
          <a:xfrm flipH="1">
            <a:off x="297180" y="4380318"/>
            <a:ext cx="1301029" cy="1240614"/>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AAB4E37-3A5D-4F26-B99F-C68CFDB7598A}"/>
              </a:ext>
            </a:extLst>
          </p:cNvPr>
          <p:cNvCxnSpPr>
            <a:cxnSpLocks/>
          </p:cNvCxnSpPr>
          <p:nvPr/>
        </p:nvCxnSpPr>
        <p:spPr>
          <a:xfrm>
            <a:off x="6279921" y="4203955"/>
            <a:ext cx="66096" cy="110130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C457B30-6395-425F-B684-A504247C57BC}"/>
              </a:ext>
            </a:extLst>
          </p:cNvPr>
          <p:cNvCxnSpPr>
            <a:cxnSpLocks/>
          </p:cNvCxnSpPr>
          <p:nvPr/>
        </p:nvCxnSpPr>
        <p:spPr>
          <a:xfrm flipH="1" flipV="1">
            <a:off x="10948897" y="4295539"/>
            <a:ext cx="626866" cy="394240"/>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B4FF5410-0E5E-4153-95B9-A9BFA3BFD28F}"/>
              </a:ext>
            </a:extLst>
          </p:cNvPr>
          <p:cNvCxnSpPr>
            <a:cxnSpLocks/>
          </p:cNvCxnSpPr>
          <p:nvPr/>
        </p:nvCxnSpPr>
        <p:spPr>
          <a:xfrm flipH="1">
            <a:off x="11470643" y="5008675"/>
            <a:ext cx="268494" cy="275704"/>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6C751D59-8B9A-4E48-9455-7D308E0172BA}"/>
              </a:ext>
            </a:extLst>
          </p:cNvPr>
          <p:cNvCxnSpPr>
            <a:cxnSpLocks/>
          </p:cNvCxnSpPr>
          <p:nvPr/>
        </p:nvCxnSpPr>
        <p:spPr>
          <a:xfrm flipH="1" flipV="1">
            <a:off x="11393942" y="3580876"/>
            <a:ext cx="334221" cy="126130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B3D814B2-ABCB-4629-A0FE-50C96961CE2C}"/>
              </a:ext>
            </a:extLst>
          </p:cNvPr>
          <p:cNvCxnSpPr>
            <a:cxnSpLocks/>
          </p:cNvCxnSpPr>
          <p:nvPr/>
        </p:nvCxnSpPr>
        <p:spPr>
          <a:xfrm flipH="1">
            <a:off x="11231058" y="1931665"/>
            <a:ext cx="239585" cy="45660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0407BEB3-3DFD-4147-9CF7-55263108D292}"/>
              </a:ext>
            </a:extLst>
          </p:cNvPr>
          <p:cNvCxnSpPr>
            <a:cxnSpLocks/>
          </p:cNvCxnSpPr>
          <p:nvPr/>
        </p:nvCxnSpPr>
        <p:spPr>
          <a:xfrm>
            <a:off x="5255129" y="4520340"/>
            <a:ext cx="447942" cy="32183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09B92446-78B5-4522-ABC9-9DA2BAB6FF5B}"/>
              </a:ext>
            </a:extLst>
          </p:cNvPr>
          <p:cNvCxnSpPr>
            <a:cxnSpLocks/>
          </p:cNvCxnSpPr>
          <p:nvPr/>
        </p:nvCxnSpPr>
        <p:spPr>
          <a:xfrm>
            <a:off x="8464907" y="3455502"/>
            <a:ext cx="547779" cy="28856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93E5C324-40AA-4B4F-B2D9-DF98A1E43B46}"/>
              </a:ext>
            </a:extLst>
          </p:cNvPr>
          <p:cNvCxnSpPr>
            <a:cxnSpLocks/>
          </p:cNvCxnSpPr>
          <p:nvPr/>
        </p:nvCxnSpPr>
        <p:spPr>
          <a:xfrm>
            <a:off x="9166238" y="4579672"/>
            <a:ext cx="829297" cy="174937"/>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736087D4-5B1E-41D1-91C3-B786DF370A4A}"/>
              </a:ext>
            </a:extLst>
          </p:cNvPr>
          <p:cNvCxnSpPr>
            <a:cxnSpLocks/>
          </p:cNvCxnSpPr>
          <p:nvPr/>
        </p:nvCxnSpPr>
        <p:spPr>
          <a:xfrm>
            <a:off x="8293448" y="2595340"/>
            <a:ext cx="1827817" cy="760111"/>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001AD0A3-232F-45FB-8CB4-0686B7AB7009}"/>
              </a:ext>
            </a:extLst>
          </p:cNvPr>
          <p:cNvSpPr/>
          <p:nvPr/>
        </p:nvSpPr>
        <p:spPr>
          <a:xfrm>
            <a:off x="2203249" y="3842195"/>
            <a:ext cx="2659702" cy="369332"/>
          </a:xfrm>
          <a:prstGeom prst="rect">
            <a:avLst/>
          </a:prstGeom>
        </p:spPr>
        <p:txBody>
          <a:bodyPr wrap="none">
            <a:spAutoFit/>
          </a:bodyPr>
          <a:lstStyle/>
          <a:p>
            <a:pPr lvl="1"/>
            <a:r>
              <a:rPr lang="en-GB" dirty="0"/>
              <a:t>Instrumentation IFS</a:t>
            </a:r>
          </a:p>
        </p:txBody>
      </p:sp>
      <p:cxnSp>
        <p:nvCxnSpPr>
          <p:cNvPr id="43" name="Straight Arrow Connector 42">
            <a:extLst>
              <a:ext uri="{FF2B5EF4-FFF2-40B4-BE49-F238E27FC236}">
                <a16:creationId xmlns:a16="http://schemas.microsoft.com/office/drawing/2014/main" id="{7FC74018-3C6B-4D32-BD98-651C93B4287B}"/>
              </a:ext>
            </a:extLst>
          </p:cNvPr>
          <p:cNvCxnSpPr>
            <a:cxnSpLocks/>
            <a:stCxn id="42" idx="2"/>
          </p:cNvCxnSpPr>
          <p:nvPr/>
        </p:nvCxnSpPr>
        <p:spPr>
          <a:xfrm flipH="1">
            <a:off x="1495322" y="4211527"/>
            <a:ext cx="2037778" cy="73896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5" name="Rectangle 44">
            <a:extLst>
              <a:ext uri="{FF2B5EF4-FFF2-40B4-BE49-F238E27FC236}">
                <a16:creationId xmlns:a16="http://schemas.microsoft.com/office/drawing/2014/main" id="{EA5B0A49-F9FB-4B19-A816-73BADD3AAC02}"/>
              </a:ext>
            </a:extLst>
          </p:cNvPr>
          <p:cNvSpPr/>
          <p:nvPr/>
        </p:nvSpPr>
        <p:spPr>
          <a:xfrm>
            <a:off x="7124794" y="1462369"/>
            <a:ext cx="2775119" cy="369332"/>
          </a:xfrm>
          <a:prstGeom prst="rect">
            <a:avLst/>
          </a:prstGeom>
        </p:spPr>
        <p:txBody>
          <a:bodyPr wrap="none">
            <a:spAutoFit/>
          </a:bodyPr>
          <a:lstStyle/>
          <a:p>
            <a:pPr lvl="1"/>
            <a:r>
              <a:rPr lang="en-GB" dirty="0"/>
              <a:t>Instrumentation level</a:t>
            </a:r>
          </a:p>
        </p:txBody>
      </p:sp>
      <p:cxnSp>
        <p:nvCxnSpPr>
          <p:cNvPr id="46" name="Straight Arrow Connector 45">
            <a:extLst>
              <a:ext uri="{FF2B5EF4-FFF2-40B4-BE49-F238E27FC236}">
                <a16:creationId xmlns:a16="http://schemas.microsoft.com/office/drawing/2014/main" id="{D5A83264-9AE9-49CB-A6F5-C0EFB3352BB9}"/>
              </a:ext>
            </a:extLst>
          </p:cNvPr>
          <p:cNvCxnSpPr>
            <a:cxnSpLocks/>
          </p:cNvCxnSpPr>
          <p:nvPr/>
        </p:nvCxnSpPr>
        <p:spPr>
          <a:xfrm>
            <a:off x="9336300" y="1913885"/>
            <a:ext cx="253143" cy="114010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1D3C1D5B-6CAA-455F-A248-36CCFD8D3EDA}"/>
              </a:ext>
            </a:extLst>
          </p:cNvPr>
          <p:cNvSpPr/>
          <p:nvPr/>
        </p:nvSpPr>
        <p:spPr>
          <a:xfrm>
            <a:off x="10016955" y="937062"/>
            <a:ext cx="2300630" cy="646331"/>
          </a:xfrm>
          <a:prstGeom prst="rect">
            <a:avLst/>
          </a:prstGeom>
        </p:spPr>
        <p:txBody>
          <a:bodyPr wrap="none">
            <a:spAutoFit/>
          </a:bodyPr>
          <a:lstStyle/>
          <a:p>
            <a:pPr lvl="1"/>
            <a:r>
              <a:rPr lang="en-GB" dirty="0"/>
              <a:t>Instrumentation </a:t>
            </a:r>
            <a:br>
              <a:rPr lang="en-GB" dirty="0"/>
            </a:br>
            <a:r>
              <a:rPr lang="en-GB" dirty="0"/>
              <a:t>backup</a:t>
            </a:r>
          </a:p>
        </p:txBody>
      </p:sp>
      <p:cxnSp>
        <p:nvCxnSpPr>
          <p:cNvPr id="49" name="Straight Arrow Connector 48">
            <a:extLst>
              <a:ext uri="{FF2B5EF4-FFF2-40B4-BE49-F238E27FC236}">
                <a16:creationId xmlns:a16="http://schemas.microsoft.com/office/drawing/2014/main" id="{462ECDCD-E80F-45E9-BF15-F2F7F31387FE}"/>
              </a:ext>
            </a:extLst>
          </p:cNvPr>
          <p:cNvCxnSpPr>
            <a:cxnSpLocks/>
          </p:cNvCxnSpPr>
          <p:nvPr/>
        </p:nvCxnSpPr>
        <p:spPr>
          <a:xfrm flipH="1">
            <a:off x="11561052" y="1364344"/>
            <a:ext cx="203142" cy="1611051"/>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DABAD6E0-947A-420D-BC4D-EBD39497C854}"/>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2C5C76BA-66E0-41D6-9EF3-C7BAD46EAF65}"/>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62525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42" grpId="0"/>
      <p:bldP spid="45" grpId="0"/>
      <p:bldP spid="4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FFFFFF"/>
              </a:clrFrom>
              <a:clrTo>
                <a:srgbClr val="FFFFFF">
                  <a:alpha val="0"/>
                </a:srgbClr>
              </a:clrTo>
            </a:clrChange>
          </a:blip>
          <a:srcRect l="42633" t="15284" r="20944" b="44520"/>
          <a:stretch/>
        </p:blipFill>
        <p:spPr>
          <a:xfrm>
            <a:off x="5530976" y="2632171"/>
            <a:ext cx="6661024" cy="4135037"/>
          </a:xfrm>
          <a:prstGeom prst="rect">
            <a:avLst/>
          </a:prstGeom>
        </p:spPr>
      </p:pic>
      <p:grpSp>
        <p:nvGrpSpPr>
          <p:cNvPr id="5" name="Group 4">
            <a:extLst>
              <a:ext uri="{FF2B5EF4-FFF2-40B4-BE49-F238E27FC236}">
                <a16:creationId xmlns:a16="http://schemas.microsoft.com/office/drawing/2014/main" id="{2E5D29A2-DEF2-4FF7-905E-DE1DB838F2EC}"/>
              </a:ext>
            </a:extLst>
          </p:cNvPr>
          <p:cNvGrpSpPr/>
          <p:nvPr/>
        </p:nvGrpSpPr>
        <p:grpSpPr>
          <a:xfrm>
            <a:off x="0" y="880533"/>
            <a:ext cx="5863316" cy="5977467"/>
            <a:chOff x="0" y="880533"/>
            <a:chExt cx="5863316" cy="5977467"/>
          </a:xfrm>
        </p:grpSpPr>
        <p:pic>
          <p:nvPicPr>
            <p:cNvPr id="3" name="Picture 2"/>
            <p:cNvPicPr>
              <a:picLocks noChangeAspect="1"/>
            </p:cNvPicPr>
            <p:nvPr/>
          </p:nvPicPr>
          <p:blipFill rotWithShape="1">
            <a:blip r:embed="rId3">
              <a:clrChange>
                <a:clrFrom>
                  <a:srgbClr val="FFFFFF"/>
                </a:clrFrom>
                <a:clrTo>
                  <a:srgbClr val="FFFFFF">
                    <a:alpha val="0"/>
                  </a:srgbClr>
                </a:clrTo>
              </a:clrChange>
            </a:blip>
            <a:srcRect l="15438" t="33132" r="52501" b="9264"/>
            <a:stretch/>
          </p:blipFill>
          <p:spPr>
            <a:xfrm>
              <a:off x="0" y="932277"/>
              <a:ext cx="5863316" cy="5925723"/>
            </a:xfrm>
            <a:prstGeom prst="rect">
              <a:avLst/>
            </a:prstGeom>
          </p:spPr>
        </p:pic>
        <p:sp>
          <p:nvSpPr>
            <p:cNvPr id="4" name="Rectangle 3">
              <a:extLst>
                <a:ext uri="{FF2B5EF4-FFF2-40B4-BE49-F238E27FC236}">
                  <a16:creationId xmlns:a16="http://schemas.microsoft.com/office/drawing/2014/main" id="{A916817D-E01D-44D5-910F-24282C260E30}"/>
                </a:ext>
              </a:extLst>
            </p:cNvPr>
            <p:cNvSpPr/>
            <p:nvPr/>
          </p:nvSpPr>
          <p:spPr>
            <a:xfrm>
              <a:off x="5134187" y="880533"/>
              <a:ext cx="729129" cy="2343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2.2 Insertion of SC-Link and integration with the vertical DFX upper section</a:t>
            </a:r>
            <a:endParaRPr lang="en-GB" sz="3200" dirty="0"/>
          </a:p>
        </p:txBody>
      </p:sp>
      <p:cxnSp>
        <p:nvCxnSpPr>
          <p:cNvPr id="12" name="Straight Arrow Connector 11">
            <a:extLst>
              <a:ext uri="{FF2B5EF4-FFF2-40B4-BE49-F238E27FC236}">
                <a16:creationId xmlns:a16="http://schemas.microsoft.com/office/drawing/2014/main" id="{644069A6-69B3-4554-BFDE-7BC73D0367EB}"/>
              </a:ext>
            </a:extLst>
          </p:cNvPr>
          <p:cNvCxnSpPr>
            <a:cxnSpLocks/>
          </p:cNvCxnSpPr>
          <p:nvPr/>
        </p:nvCxnSpPr>
        <p:spPr>
          <a:xfrm>
            <a:off x="11166995" y="2283364"/>
            <a:ext cx="0" cy="1455599"/>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AE6A7573-455E-445B-9001-FFCF060362A7}"/>
              </a:ext>
            </a:extLst>
          </p:cNvPr>
          <p:cNvSpPr txBox="1"/>
          <p:nvPr/>
        </p:nvSpPr>
        <p:spPr>
          <a:xfrm>
            <a:off x="9893552" y="1603674"/>
            <a:ext cx="2207902" cy="923330"/>
          </a:xfrm>
          <a:prstGeom prst="rect">
            <a:avLst/>
          </a:prstGeom>
          <a:noFill/>
        </p:spPr>
        <p:txBody>
          <a:bodyPr wrap="square" rtlCol="0">
            <a:spAutoFit/>
          </a:bodyPr>
          <a:lstStyle/>
          <a:p>
            <a:r>
              <a:rPr lang="en-GB" dirty="0"/>
              <a:t>1. Insertion of SC-Link with DFH from the shaft</a:t>
            </a:r>
          </a:p>
        </p:txBody>
      </p:sp>
      <p:sp>
        <p:nvSpPr>
          <p:cNvPr id="15" name="TextBox 14">
            <a:extLst>
              <a:ext uri="{FF2B5EF4-FFF2-40B4-BE49-F238E27FC236}">
                <a16:creationId xmlns:a16="http://schemas.microsoft.com/office/drawing/2014/main" id="{447F0A39-9F6F-4E2F-8EB5-832D37CBD488}"/>
              </a:ext>
            </a:extLst>
          </p:cNvPr>
          <p:cNvSpPr txBox="1"/>
          <p:nvPr/>
        </p:nvSpPr>
        <p:spPr>
          <a:xfrm>
            <a:off x="6641486" y="1683199"/>
            <a:ext cx="3053671" cy="1754326"/>
          </a:xfrm>
          <a:prstGeom prst="rect">
            <a:avLst/>
          </a:prstGeom>
          <a:noFill/>
        </p:spPr>
        <p:txBody>
          <a:bodyPr wrap="square" rtlCol="0">
            <a:spAutoFit/>
          </a:bodyPr>
          <a:lstStyle/>
          <a:p>
            <a:r>
              <a:rPr lang="en-GB" dirty="0"/>
              <a:t>3. Position the top of the rigid splice section for welding to the vertical DFX upper inner welding flange</a:t>
            </a:r>
          </a:p>
          <a:p>
            <a:endParaRPr lang="en-GB" dirty="0"/>
          </a:p>
          <a:p>
            <a:r>
              <a:rPr lang="en-GB" dirty="0"/>
              <a:t>4. Weld in situ #W3</a:t>
            </a:r>
          </a:p>
        </p:txBody>
      </p:sp>
      <p:cxnSp>
        <p:nvCxnSpPr>
          <p:cNvPr id="16" name="Straight Arrow Connector 15">
            <a:extLst>
              <a:ext uri="{FF2B5EF4-FFF2-40B4-BE49-F238E27FC236}">
                <a16:creationId xmlns:a16="http://schemas.microsoft.com/office/drawing/2014/main" id="{B6282C04-7748-4EE6-96D4-9F50CD7B3B5C}"/>
              </a:ext>
            </a:extLst>
          </p:cNvPr>
          <p:cNvCxnSpPr>
            <a:cxnSpLocks/>
          </p:cNvCxnSpPr>
          <p:nvPr/>
        </p:nvCxnSpPr>
        <p:spPr>
          <a:xfrm>
            <a:off x="8772525" y="3280410"/>
            <a:ext cx="2021880" cy="98890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74C18713-14BE-4B81-AE84-1181E6C62AC1}"/>
              </a:ext>
            </a:extLst>
          </p:cNvPr>
          <p:cNvSpPr txBox="1"/>
          <p:nvPr/>
        </p:nvSpPr>
        <p:spPr>
          <a:xfrm>
            <a:off x="6155775" y="3895138"/>
            <a:ext cx="3814572" cy="923330"/>
          </a:xfrm>
          <a:prstGeom prst="rect">
            <a:avLst/>
          </a:prstGeom>
          <a:noFill/>
        </p:spPr>
        <p:txBody>
          <a:bodyPr wrap="square" rtlCol="0">
            <a:spAutoFit/>
          </a:bodyPr>
          <a:lstStyle/>
          <a:p>
            <a:r>
              <a:rPr lang="en-GB" dirty="0"/>
              <a:t>2. Guide LTS bus-bar with support for a moderate bending radius, likely resting on the floor</a:t>
            </a:r>
          </a:p>
        </p:txBody>
      </p:sp>
      <p:cxnSp>
        <p:nvCxnSpPr>
          <p:cNvPr id="20" name="Straight Arrow Connector 19">
            <a:extLst>
              <a:ext uri="{FF2B5EF4-FFF2-40B4-BE49-F238E27FC236}">
                <a16:creationId xmlns:a16="http://schemas.microsoft.com/office/drawing/2014/main" id="{0053A168-CE37-45FE-8F75-B3089F2137C4}"/>
              </a:ext>
            </a:extLst>
          </p:cNvPr>
          <p:cNvCxnSpPr>
            <a:cxnSpLocks/>
          </p:cNvCxnSpPr>
          <p:nvPr/>
        </p:nvCxnSpPr>
        <p:spPr>
          <a:xfrm>
            <a:off x="8831283" y="4664048"/>
            <a:ext cx="1809624" cy="114069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9" name="Footer Placeholder 8">
            <a:extLst>
              <a:ext uri="{FF2B5EF4-FFF2-40B4-BE49-F238E27FC236}">
                <a16:creationId xmlns:a16="http://schemas.microsoft.com/office/drawing/2014/main" id="{D5B65917-7578-461D-8760-2966FC7FC47E}"/>
              </a:ext>
            </a:extLst>
          </p:cNvPr>
          <p:cNvSpPr>
            <a:spLocks noGrp="1"/>
          </p:cNvSpPr>
          <p:nvPr>
            <p:ph type="ftr" sz="quarter" idx="11"/>
          </p:nvPr>
        </p:nvSpPr>
        <p:spPr/>
        <p:txBody>
          <a:bodyPr/>
          <a:lstStyle/>
          <a:p>
            <a:r>
              <a:rPr lang="en-GB"/>
              <a:t>DFX Internal DDR 20 June 2019</a:t>
            </a:r>
            <a:endParaRPr lang="en-GB" noProof="0" dirty="0"/>
          </a:p>
        </p:txBody>
      </p:sp>
      <p:sp>
        <p:nvSpPr>
          <p:cNvPr id="10" name="Slide Number Placeholder 9">
            <a:extLst>
              <a:ext uri="{FF2B5EF4-FFF2-40B4-BE49-F238E27FC236}">
                <a16:creationId xmlns:a16="http://schemas.microsoft.com/office/drawing/2014/main" id="{44081091-8684-4D7A-8181-25D12144285C}"/>
              </a:ext>
            </a:extLst>
          </p:cNvPr>
          <p:cNvSpPr>
            <a:spLocks noGrp="1"/>
          </p:cNvSpPr>
          <p:nvPr>
            <p:ph type="sldNum" sz="quarter" idx="12"/>
          </p:nvPr>
        </p:nvSpPr>
        <p:spPr/>
        <p:txBody>
          <a:bodyPr/>
          <a:lstStyle/>
          <a:p>
            <a:fld id="{BFDCA1C4-9514-7B4F-976F-D92F7E296653}" type="slidenum">
              <a:rPr lang="fr-FR" smtClean="0"/>
              <a:pPr/>
              <a:t>40</a:t>
            </a:fld>
            <a:endParaRPr lang="fr-FR"/>
          </a:p>
        </p:txBody>
      </p:sp>
    </p:spTree>
    <p:extLst>
      <p:ext uri="{BB962C8B-B14F-4D97-AF65-F5344CB8AC3E}">
        <p14:creationId xmlns:p14="http://schemas.microsoft.com/office/powerpoint/2010/main" val="994874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2.3 Completion of vertical DFX upper assembly and shaping the LTS bus-bar</a:t>
            </a:r>
            <a:endParaRPr lang="en-GB" sz="3200" dirty="0"/>
          </a:p>
        </p:txBody>
      </p:sp>
      <p:grpSp>
        <p:nvGrpSpPr>
          <p:cNvPr id="7" name="Group 6">
            <a:extLst>
              <a:ext uri="{FF2B5EF4-FFF2-40B4-BE49-F238E27FC236}">
                <a16:creationId xmlns:a16="http://schemas.microsoft.com/office/drawing/2014/main" id="{2BDFF70E-816D-4481-9D3E-45728718117D}"/>
              </a:ext>
            </a:extLst>
          </p:cNvPr>
          <p:cNvGrpSpPr/>
          <p:nvPr/>
        </p:nvGrpSpPr>
        <p:grpSpPr>
          <a:xfrm>
            <a:off x="0" y="2309707"/>
            <a:ext cx="5668548" cy="4548293"/>
            <a:chOff x="0" y="2309707"/>
            <a:chExt cx="5668548" cy="4548293"/>
          </a:xfrm>
        </p:grpSpPr>
        <p:pic>
          <p:nvPicPr>
            <p:cNvPr id="4" name="Picture 3"/>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2440042"/>
              <a:ext cx="5668548" cy="4417958"/>
            </a:xfrm>
            <a:prstGeom prst="rect">
              <a:avLst/>
            </a:prstGeom>
          </p:spPr>
        </p:pic>
        <p:sp>
          <p:nvSpPr>
            <p:cNvPr id="3" name="Rectangle 2">
              <a:extLst>
                <a:ext uri="{FF2B5EF4-FFF2-40B4-BE49-F238E27FC236}">
                  <a16:creationId xmlns:a16="http://schemas.microsoft.com/office/drawing/2014/main" id="{D95FF7B0-A291-40A1-AC2F-C4381873FA04}"/>
                </a:ext>
              </a:extLst>
            </p:cNvPr>
            <p:cNvSpPr/>
            <p:nvPr/>
          </p:nvSpPr>
          <p:spPr>
            <a:xfrm>
              <a:off x="5005493" y="2309707"/>
              <a:ext cx="663055" cy="12869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F141A98-49B7-47CC-9E2B-A09BEE89B5D7}"/>
                </a:ext>
              </a:extLst>
            </p:cNvPr>
            <p:cNvSpPr/>
            <p:nvPr/>
          </p:nvSpPr>
          <p:spPr>
            <a:xfrm>
              <a:off x="3784441" y="2309707"/>
              <a:ext cx="663055" cy="12869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10">
            <a:extLst>
              <a:ext uri="{FF2B5EF4-FFF2-40B4-BE49-F238E27FC236}">
                <a16:creationId xmlns:a16="http://schemas.microsoft.com/office/drawing/2014/main" id="{AAD12AB6-155E-48C5-B41F-D1692843DCFC}"/>
              </a:ext>
            </a:extLst>
          </p:cNvPr>
          <p:cNvGrpSpPr/>
          <p:nvPr/>
        </p:nvGrpSpPr>
        <p:grpSpPr>
          <a:xfrm>
            <a:off x="4599896" y="1910776"/>
            <a:ext cx="7656271" cy="4947224"/>
            <a:chOff x="4599896" y="1910776"/>
            <a:chExt cx="7656271" cy="4947224"/>
          </a:xfrm>
        </p:grpSpPr>
        <p:pic>
          <p:nvPicPr>
            <p:cNvPr id="8" name="Picture 7"/>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599896" y="1910776"/>
              <a:ext cx="7656271" cy="4947224"/>
            </a:xfrm>
            <a:prstGeom prst="rect">
              <a:avLst/>
            </a:prstGeom>
          </p:spPr>
        </p:pic>
        <p:sp>
          <p:nvSpPr>
            <p:cNvPr id="10" name="Rectangle 9">
              <a:extLst>
                <a:ext uri="{FF2B5EF4-FFF2-40B4-BE49-F238E27FC236}">
                  <a16:creationId xmlns:a16="http://schemas.microsoft.com/office/drawing/2014/main" id="{33D5BC75-77AA-4F98-A3E6-FDC99075CA39}"/>
                </a:ext>
              </a:extLst>
            </p:cNvPr>
            <p:cNvSpPr/>
            <p:nvPr/>
          </p:nvSpPr>
          <p:spPr>
            <a:xfrm>
              <a:off x="5232400" y="5571067"/>
              <a:ext cx="663055" cy="12869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a:extLst>
              <a:ext uri="{FF2B5EF4-FFF2-40B4-BE49-F238E27FC236}">
                <a16:creationId xmlns:a16="http://schemas.microsoft.com/office/drawing/2014/main" id="{D2A6872E-F52B-403A-83C0-0FEBD27A6854}"/>
              </a:ext>
            </a:extLst>
          </p:cNvPr>
          <p:cNvSpPr txBox="1"/>
          <p:nvPr/>
        </p:nvSpPr>
        <p:spPr>
          <a:xfrm>
            <a:off x="5406390" y="1397675"/>
            <a:ext cx="5427547" cy="2585323"/>
          </a:xfrm>
          <a:prstGeom prst="rect">
            <a:avLst/>
          </a:prstGeom>
          <a:noFill/>
        </p:spPr>
        <p:txBody>
          <a:bodyPr wrap="square" rtlCol="0">
            <a:spAutoFit/>
          </a:bodyPr>
          <a:lstStyle/>
          <a:p>
            <a:pPr marL="342900" indent="-342900">
              <a:buFontTx/>
              <a:buAutoNum type="arabicPeriod"/>
            </a:pPr>
            <a:r>
              <a:rPr lang="en-GB" dirty="0"/>
              <a:t>Move the inner vessel up 80mm towards the top flange into the final position</a:t>
            </a:r>
          </a:p>
          <a:p>
            <a:pPr marL="342900" indent="-342900">
              <a:buAutoNum type="arabicPeriod"/>
            </a:pPr>
            <a:r>
              <a:rPr lang="en-GB" dirty="0"/>
              <a:t>Close the vacuum vessel of the upper and mechanically link the inner to the outer via the vacuum break</a:t>
            </a:r>
          </a:p>
          <a:p>
            <a:pPr marL="342900" indent="-342900">
              <a:buAutoNum type="arabicPeriod"/>
            </a:pPr>
            <a:r>
              <a:rPr lang="en-GB" dirty="0"/>
              <a:t>Remove the supporting frame and transfer the mechanical support to the top flange</a:t>
            </a:r>
          </a:p>
          <a:p>
            <a:pPr marL="342900" indent="-342900">
              <a:buAutoNum type="arabicPeriod"/>
            </a:pPr>
            <a:r>
              <a:rPr lang="en-GB" dirty="0"/>
              <a:t>Shape and support the LTS bus-bar for </a:t>
            </a:r>
            <a:br>
              <a:rPr lang="en-GB" dirty="0"/>
            </a:br>
            <a:r>
              <a:rPr lang="en-GB" dirty="0"/>
              <a:t>further DFX installation steps </a:t>
            </a:r>
          </a:p>
        </p:txBody>
      </p:sp>
      <p:sp>
        <p:nvSpPr>
          <p:cNvPr id="12" name="Footer Placeholder 11">
            <a:extLst>
              <a:ext uri="{FF2B5EF4-FFF2-40B4-BE49-F238E27FC236}">
                <a16:creationId xmlns:a16="http://schemas.microsoft.com/office/drawing/2014/main" id="{4635A76D-C045-42F7-A81F-FE2E9A5132EB}"/>
              </a:ext>
            </a:extLst>
          </p:cNvPr>
          <p:cNvSpPr>
            <a:spLocks noGrp="1"/>
          </p:cNvSpPr>
          <p:nvPr>
            <p:ph type="ftr" sz="quarter" idx="11"/>
          </p:nvPr>
        </p:nvSpPr>
        <p:spPr/>
        <p:txBody>
          <a:bodyPr/>
          <a:lstStyle/>
          <a:p>
            <a:r>
              <a:rPr lang="en-GB"/>
              <a:t>DFX Internal DDR 20 June 2019</a:t>
            </a:r>
            <a:endParaRPr lang="en-GB" noProof="0" dirty="0"/>
          </a:p>
        </p:txBody>
      </p:sp>
      <p:sp>
        <p:nvSpPr>
          <p:cNvPr id="14" name="Slide Number Placeholder 13">
            <a:extLst>
              <a:ext uri="{FF2B5EF4-FFF2-40B4-BE49-F238E27FC236}">
                <a16:creationId xmlns:a16="http://schemas.microsoft.com/office/drawing/2014/main" id="{AED6EE8E-BE72-41E9-AE13-2096F87D8773}"/>
              </a:ext>
            </a:extLst>
          </p:cNvPr>
          <p:cNvSpPr>
            <a:spLocks noGrp="1"/>
          </p:cNvSpPr>
          <p:nvPr>
            <p:ph type="sldNum" sz="quarter" idx="12"/>
          </p:nvPr>
        </p:nvSpPr>
        <p:spPr/>
        <p:txBody>
          <a:bodyPr/>
          <a:lstStyle/>
          <a:p>
            <a:fld id="{BFDCA1C4-9514-7B4F-976F-D92F7E296653}" type="slidenum">
              <a:rPr lang="fr-FR" smtClean="0"/>
              <a:pPr/>
              <a:t>41</a:t>
            </a:fld>
            <a:endParaRPr lang="fr-FR"/>
          </a:p>
        </p:txBody>
      </p:sp>
    </p:spTree>
    <p:extLst>
      <p:ext uri="{BB962C8B-B14F-4D97-AF65-F5344CB8AC3E}">
        <p14:creationId xmlns:p14="http://schemas.microsoft.com/office/powerpoint/2010/main" val="39683960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3FDEF0D-8C26-438D-813F-734593552F4A}"/>
              </a:ext>
            </a:extLst>
          </p:cNvPr>
          <p:cNvGrpSpPr/>
          <p:nvPr/>
        </p:nvGrpSpPr>
        <p:grpSpPr>
          <a:xfrm>
            <a:off x="4715653" y="2007646"/>
            <a:ext cx="7530533" cy="4941146"/>
            <a:chOff x="4715653" y="1916854"/>
            <a:chExt cx="7530533" cy="4941146"/>
          </a:xfrm>
        </p:grpSpPr>
        <p:pic>
          <p:nvPicPr>
            <p:cNvPr id="7" name="Picture 6">
              <a:extLst>
                <a:ext uri="{FF2B5EF4-FFF2-40B4-BE49-F238E27FC236}">
                  <a16:creationId xmlns:a16="http://schemas.microsoft.com/office/drawing/2014/main" id="{553194BC-ED2F-41AB-9AED-950E8742A3C2}"/>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715653" y="1916854"/>
              <a:ext cx="7530533" cy="4941146"/>
            </a:xfrm>
            <a:prstGeom prst="rect">
              <a:avLst/>
            </a:prstGeom>
          </p:spPr>
        </p:pic>
        <p:sp>
          <p:nvSpPr>
            <p:cNvPr id="3" name="Rectangle 2">
              <a:extLst>
                <a:ext uri="{FF2B5EF4-FFF2-40B4-BE49-F238E27FC236}">
                  <a16:creationId xmlns:a16="http://schemas.microsoft.com/office/drawing/2014/main" id="{2E90379D-93B1-4998-8324-5D302EAEB242}"/>
                </a:ext>
              </a:extLst>
            </p:cNvPr>
            <p:cNvSpPr/>
            <p:nvPr/>
          </p:nvSpPr>
          <p:spPr>
            <a:xfrm>
              <a:off x="5209600" y="6001854"/>
              <a:ext cx="480000" cy="8561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2729653" y="260648"/>
            <a:ext cx="9332747" cy="720000"/>
          </a:xfrm>
          <a:noFill/>
        </p:spPr>
        <p:txBody>
          <a:bodyPr/>
          <a:lstStyle/>
          <a:p>
            <a:pPr algn="l"/>
            <a:r>
              <a:rPr lang="en-GB" sz="3200" dirty="0">
                <a:latin typeface="Calibri" panose="020F0502020204030204" pitchFamily="34" charset="0"/>
              </a:rPr>
              <a:t>Stage 2.4 Insertion of the vertical DFX lower elbows</a:t>
            </a:r>
            <a:endParaRPr lang="en-GB" sz="3200" dirty="0"/>
          </a:p>
        </p:txBody>
      </p:sp>
      <p:grpSp>
        <p:nvGrpSpPr>
          <p:cNvPr id="4" name="Group 3">
            <a:extLst>
              <a:ext uri="{FF2B5EF4-FFF2-40B4-BE49-F238E27FC236}">
                <a16:creationId xmlns:a16="http://schemas.microsoft.com/office/drawing/2014/main" id="{9109BD1A-DD5A-4748-A7A0-E6415B19993D}"/>
              </a:ext>
            </a:extLst>
          </p:cNvPr>
          <p:cNvGrpSpPr/>
          <p:nvPr/>
        </p:nvGrpSpPr>
        <p:grpSpPr>
          <a:xfrm>
            <a:off x="0" y="2503427"/>
            <a:ext cx="5577243" cy="4408079"/>
            <a:chOff x="0" y="2503427"/>
            <a:chExt cx="5577243" cy="4408079"/>
          </a:xfrm>
        </p:grpSpPr>
        <p:pic>
          <p:nvPicPr>
            <p:cNvPr id="5" name="Picture 4"/>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2655146"/>
              <a:ext cx="5577243" cy="4256360"/>
            </a:xfrm>
            <a:prstGeom prst="rect">
              <a:avLst/>
            </a:prstGeom>
          </p:spPr>
        </p:pic>
        <p:sp>
          <p:nvSpPr>
            <p:cNvPr id="8" name="Rectangle 7">
              <a:extLst>
                <a:ext uri="{FF2B5EF4-FFF2-40B4-BE49-F238E27FC236}">
                  <a16:creationId xmlns:a16="http://schemas.microsoft.com/office/drawing/2014/main" id="{DDE70092-B21A-47FE-9AE1-299328C51C8D}"/>
                </a:ext>
              </a:extLst>
            </p:cNvPr>
            <p:cNvSpPr/>
            <p:nvPr/>
          </p:nvSpPr>
          <p:spPr>
            <a:xfrm>
              <a:off x="5093259" y="2503427"/>
              <a:ext cx="325408" cy="10593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E6B76CB-4CC8-4F08-A128-FA7F2901D5A9}"/>
                </a:ext>
              </a:extLst>
            </p:cNvPr>
            <p:cNvSpPr/>
            <p:nvPr/>
          </p:nvSpPr>
          <p:spPr>
            <a:xfrm>
              <a:off x="3905733" y="2655146"/>
              <a:ext cx="480000" cy="8561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id="{A35BFCA8-1590-47B0-AB06-0375DD6AE76D}"/>
              </a:ext>
            </a:extLst>
          </p:cNvPr>
          <p:cNvSpPr txBox="1"/>
          <p:nvPr/>
        </p:nvSpPr>
        <p:spPr>
          <a:xfrm>
            <a:off x="5209600" y="1993520"/>
            <a:ext cx="4041188" cy="1754326"/>
          </a:xfrm>
          <a:prstGeom prst="rect">
            <a:avLst/>
          </a:prstGeom>
          <a:noFill/>
        </p:spPr>
        <p:txBody>
          <a:bodyPr wrap="square" rtlCol="0">
            <a:spAutoFit/>
          </a:bodyPr>
          <a:lstStyle/>
          <a:p>
            <a:pPr marL="342900" indent="-342900">
              <a:buAutoNum type="arabicPeriod"/>
            </a:pPr>
            <a:r>
              <a:rPr lang="en-GB" dirty="0"/>
              <a:t>The inner elbow inserted and position in the outer elbow</a:t>
            </a:r>
          </a:p>
          <a:p>
            <a:pPr marL="342900" indent="-342900">
              <a:buAutoNum type="arabicPeriod"/>
            </a:pPr>
            <a:r>
              <a:rPr lang="en-GB" dirty="0"/>
              <a:t>Sliding insertion at a predefined angle on the rail </a:t>
            </a:r>
          </a:p>
          <a:p>
            <a:pPr marL="342900" indent="-342900">
              <a:buAutoNum type="arabicPeriod"/>
            </a:pPr>
            <a:r>
              <a:rPr lang="en-GB" dirty="0"/>
              <a:t>Shuffling the LTS bus-bar support while inserting</a:t>
            </a:r>
          </a:p>
        </p:txBody>
      </p:sp>
      <p:cxnSp>
        <p:nvCxnSpPr>
          <p:cNvPr id="13" name="Straight Arrow Connector 12">
            <a:extLst>
              <a:ext uri="{FF2B5EF4-FFF2-40B4-BE49-F238E27FC236}">
                <a16:creationId xmlns:a16="http://schemas.microsoft.com/office/drawing/2014/main" id="{11D4C42D-32E3-4A29-9522-B210AC987C06}"/>
              </a:ext>
            </a:extLst>
          </p:cNvPr>
          <p:cNvCxnSpPr>
            <a:cxnSpLocks/>
          </p:cNvCxnSpPr>
          <p:nvPr/>
        </p:nvCxnSpPr>
        <p:spPr>
          <a:xfrm>
            <a:off x="8535794" y="2946400"/>
            <a:ext cx="1265219" cy="149013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360B1DF8-E12C-4890-8AC3-45AECB3F6BB5}"/>
              </a:ext>
            </a:extLst>
          </p:cNvPr>
          <p:cNvCxnSpPr>
            <a:cxnSpLocks/>
          </p:cNvCxnSpPr>
          <p:nvPr/>
        </p:nvCxnSpPr>
        <p:spPr>
          <a:xfrm>
            <a:off x="8888460" y="4361674"/>
            <a:ext cx="724656" cy="0"/>
          </a:xfrm>
          <a:prstGeom prst="straightConnector1">
            <a:avLst/>
          </a:prstGeom>
          <a:ln w="571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sp>
        <p:nvSpPr>
          <p:cNvPr id="15" name="Footer Placeholder 14">
            <a:extLst>
              <a:ext uri="{FF2B5EF4-FFF2-40B4-BE49-F238E27FC236}">
                <a16:creationId xmlns:a16="http://schemas.microsoft.com/office/drawing/2014/main" id="{B58D9E18-1A3E-4094-8370-CE130DFCC5C2}"/>
              </a:ext>
            </a:extLst>
          </p:cNvPr>
          <p:cNvSpPr>
            <a:spLocks noGrp="1"/>
          </p:cNvSpPr>
          <p:nvPr>
            <p:ph type="ftr" sz="quarter" idx="11"/>
          </p:nvPr>
        </p:nvSpPr>
        <p:spPr/>
        <p:txBody>
          <a:bodyPr/>
          <a:lstStyle/>
          <a:p>
            <a:r>
              <a:rPr lang="en-GB"/>
              <a:t>DFX Internal DDR 20 June 2019</a:t>
            </a:r>
            <a:endParaRPr lang="en-GB" noProof="0" dirty="0"/>
          </a:p>
        </p:txBody>
      </p:sp>
      <p:sp>
        <p:nvSpPr>
          <p:cNvPr id="16" name="Slide Number Placeholder 15">
            <a:extLst>
              <a:ext uri="{FF2B5EF4-FFF2-40B4-BE49-F238E27FC236}">
                <a16:creationId xmlns:a16="http://schemas.microsoft.com/office/drawing/2014/main" id="{C9010811-9C42-46CB-9218-7CA79BFB7964}"/>
              </a:ext>
            </a:extLst>
          </p:cNvPr>
          <p:cNvSpPr>
            <a:spLocks noGrp="1"/>
          </p:cNvSpPr>
          <p:nvPr>
            <p:ph type="sldNum" sz="quarter" idx="12"/>
          </p:nvPr>
        </p:nvSpPr>
        <p:spPr/>
        <p:txBody>
          <a:bodyPr/>
          <a:lstStyle/>
          <a:p>
            <a:fld id="{BFDCA1C4-9514-7B4F-976F-D92F7E296653}" type="slidenum">
              <a:rPr lang="fr-FR" smtClean="0"/>
              <a:pPr/>
              <a:t>42</a:t>
            </a:fld>
            <a:endParaRPr lang="fr-FR"/>
          </a:p>
        </p:txBody>
      </p:sp>
    </p:spTree>
    <p:extLst>
      <p:ext uri="{BB962C8B-B14F-4D97-AF65-F5344CB8AC3E}">
        <p14:creationId xmlns:p14="http://schemas.microsoft.com/office/powerpoint/2010/main" val="13637696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2.5 Swing the elbows into vertical position</a:t>
            </a:r>
            <a:endParaRPr lang="en-GB" sz="3200" dirty="0"/>
          </a:p>
        </p:txBody>
      </p:sp>
      <p:grpSp>
        <p:nvGrpSpPr>
          <p:cNvPr id="10" name="Group 9">
            <a:extLst>
              <a:ext uri="{FF2B5EF4-FFF2-40B4-BE49-F238E27FC236}">
                <a16:creationId xmlns:a16="http://schemas.microsoft.com/office/drawing/2014/main" id="{FB8B6219-43B9-47F1-86DE-3ABB0A4BE6D4}"/>
              </a:ext>
            </a:extLst>
          </p:cNvPr>
          <p:cNvGrpSpPr/>
          <p:nvPr/>
        </p:nvGrpSpPr>
        <p:grpSpPr>
          <a:xfrm>
            <a:off x="4718334" y="1973732"/>
            <a:ext cx="7530816" cy="4884268"/>
            <a:chOff x="4661184" y="1973732"/>
            <a:chExt cx="7530816" cy="4884268"/>
          </a:xfrm>
        </p:grpSpPr>
        <p:pic>
          <p:nvPicPr>
            <p:cNvPr id="7" name="Picture 6">
              <a:extLst>
                <a:ext uri="{FF2B5EF4-FFF2-40B4-BE49-F238E27FC236}">
                  <a16:creationId xmlns:a16="http://schemas.microsoft.com/office/drawing/2014/main" id="{6B28A3EB-01D6-4239-B90B-21816E8468BA}"/>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661184" y="1973732"/>
              <a:ext cx="7530816" cy="4884268"/>
            </a:xfrm>
            <a:prstGeom prst="rect">
              <a:avLst/>
            </a:prstGeom>
          </p:spPr>
        </p:pic>
        <p:sp>
          <p:nvSpPr>
            <p:cNvPr id="3" name="Rectangle 2">
              <a:extLst>
                <a:ext uri="{FF2B5EF4-FFF2-40B4-BE49-F238E27FC236}">
                  <a16:creationId xmlns:a16="http://schemas.microsoft.com/office/drawing/2014/main" id="{011501EF-06BF-480C-9A5D-BEC5A3096173}"/>
                </a:ext>
              </a:extLst>
            </p:cNvPr>
            <p:cNvSpPr/>
            <p:nvPr/>
          </p:nvSpPr>
          <p:spPr>
            <a:xfrm>
              <a:off x="5256107" y="6245013"/>
              <a:ext cx="325120" cy="6129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 name="Group 4">
            <a:extLst>
              <a:ext uri="{FF2B5EF4-FFF2-40B4-BE49-F238E27FC236}">
                <a16:creationId xmlns:a16="http://schemas.microsoft.com/office/drawing/2014/main" id="{0E2E0D33-1CC3-44DE-A9DA-1FDED232E34E}"/>
              </a:ext>
            </a:extLst>
          </p:cNvPr>
          <p:cNvGrpSpPr/>
          <p:nvPr/>
        </p:nvGrpSpPr>
        <p:grpSpPr>
          <a:xfrm>
            <a:off x="0" y="2790619"/>
            <a:ext cx="5497921" cy="4155434"/>
            <a:chOff x="0" y="2702566"/>
            <a:chExt cx="5497921" cy="4155434"/>
          </a:xfrm>
        </p:grpSpPr>
        <p:pic>
          <p:nvPicPr>
            <p:cNvPr id="4" name="Picture 3"/>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2702566"/>
              <a:ext cx="5497921" cy="4155434"/>
            </a:xfrm>
            <a:prstGeom prst="rect">
              <a:avLst/>
            </a:prstGeom>
          </p:spPr>
        </p:pic>
        <p:sp>
          <p:nvSpPr>
            <p:cNvPr id="8" name="Rectangle 7">
              <a:extLst>
                <a:ext uri="{FF2B5EF4-FFF2-40B4-BE49-F238E27FC236}">
                  <a16:creationId xmlns:a16="http://schemas.microsoft.com/office/drawing/2014/main" id="{67BBD9EE-9E95-409C-AEC7-24D2B716444E}"/>
                </a:ext>
              </a:extLst>
            </p:cNvPr>
            <p:cNvSpPr/>
            <p:nvPr/>
          </p:nvSpPr>
          <p:spPr>
            <a:xfrm>
              <a:off x="5120640" y="2702566"/>
              <a:ext cx="223520" cy="8940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8914E8F-7D91-48F2-8889-E954037A259E}"/>
                </a:ext>
              </a:extLst>
            </p:cNvPr>
            <p:cNvSpPr/>
            <p:nvPr/>
          </p:nvSpPr>
          <p:spPr>
            <a:xfrm>
              <a:off x="4096176" y="2702566"/>
              <a:ext cx="223520" cy="8940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id="{81D72434-0EBD-4B20-9DE9-9FBECF0B6EC2}"/>
              </a:ext>
            </a:extLst>
          </p:cNvPr>
          <p:cNvSpPr txBox="1"/>
          <p:nvPr/>
        </p:nvSpPr>
        <p:spPr>
          <a:xfrm>
            <a:off x="6096000" y="1496877"/>
            <a:ext cx="4041188" cy="1754326"/>
          </a:xfrm>
          <a:prstGeom prst="rect">
            <a:avLst/>
          </a:prstGeom>
          <a:noFill/>
        </p:spPr>
        <p:txBody>
          <a:bodyPr wrap="square" rtlCol="0">
            <a:spAutoFit/>
          </a:bodyPr>
          <a:lstStyle/>
          <a:p>
            <a:pPr marL="342900" indent="-342900">
              <a:buAutoNum type="arabicPeriod"/>
            </a:pPr>
            <a:r>
              <a:rPr lang="en-GB" dirty="0"/>
              <a:t>Engage the elbows to a pre-installed pivot via a suitable arm at the end of sliding </a:t>
            </a:r>
          </a:p>
          <a:p>
            <a:pPr marL="342900" indent="-342900">
              <a:buAutoNum type="arabicPeriod"/>
            </a:pPr>
            <a:r>
              <a:rPr lang="en-GB" dirty="0"/>
              <a:t>Swing the elbow vertical and transfer support to a frame in the next step</a:t>
            </a:r>
          </a:p>
        </p:txBody>
      </p:sp>
      <p:sp>
        <p:nvSpPr>
          <p:cNvPr id="11" name="Arrow: Curved Up 10">
            <a:extLst>
              <a:ext uri="{FF2B5EF4-FFF2-40B4-BE49-F238E27FC236}">
                <a16:creationId xmlns:a16="http://schemas.microsoft.com/office/drawing/2014/main" id="{3F5B997B-E71B-40A0-A8F5-142584F10C5D}"/>
              </a:ext>
            </a:extLst>
          </p:cNvPr>
          <p:cNvSpPr/>
          <p:nvPr/>
        </p:nvSpPr>
        <p:spPr>
          <a:xfrm rot="2700000">
            <a:off x="10012292" y="5547546"/>
            <a:ext cx="704820" cy="428606"/>
          </a:xfrm>
          <a:prstGeom prst="curvedUpArrow">
            <a:avLst/>
          </a:prstGeom>
          <a:solidFill>
            <a:srgbClr val="C00000"/>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4" name="Footer Placeholder 13">
            <a:extLst>
              <a:ext uri="{FF2B5EF4-FFF2-40B4-BE49-F238E27FC236}">
                <a16:creationId xmlns:a16="http://schemas.microsoft.com/office/drawing/2014/main" id="{07FFD18A-2C2B-454A-A659-5389EAEB67D4}"/>
              </a:ext>
            </a:extLst>
          </p:cNvPr>
          <p:cNvSpPr>
            <a:spLocks noGrp="1"/>
          </p:cNvSpPr>
          <p:nvPr>
            <p:ph type="ftr" sz="quarter" idx="11"/>
          </p:nvPr>
        </p:nvSpPr>
        <p:spPr/>
        <p:txBody>
          <a:bodyPr/>
          <a:lstStyle/>
          <a:p>
            <a:r>
              <a:rPr lang="en-GB"/>
              <a:t>DFX Internal DDR 20 June 2019</a:t>
            </a:r>
            <a:endParaRPr lang="en-GB" noProof="0" dirty="0"/>
          </a:p>
        </p:txBody>
      </p:sp>
      <p:sp>
        <p:nvSpPr>
          <p:cNvPr id="15" name="Slide Number Placeholder 14">
            <a:extLst>
              <a:ext uri="{FF2B5EF4-FFF2-40B4-BE49-F238E27FC236}">
                <a16:creationId xmlns:a16="http://schemas.microsoft.com/office/drawing/2014/main" id="{8D7A0BBF-541B-42C8-87B3-9EA505FF78DA}"/>
              </a:ext>
            </a:extLst>
          </p:cNvPr>
          <p:cNvSpPr>
            <a:spLocks noGrp="1"/>
          </p:cNvSpPr>
          <p:nvPr>
            <p:ph type="sldNum" sz="quarter" idx="12"/>
          </p:nvPr>
        </p:nvSpPr>
        <p:spPr/>
        <p:txBody>
          <a:bodyPr/>
          <a:lstStyle/>
          <a:p>
            <a:fld id="{BFDCA1C4-9514-7B4F-976F-D92F7E296653}" type="slidenum">
              <a:rPr lang="fr-FR" smtClean="0"/>
              <a:pPr/>
              <a:t>43</a:t>
            </a:fld>
            <a:endParaRPr lang="fr-FR"/>
          </a:p>
        </p:txBody>
      </p:sp>
    </p:spTree>
    <p:extLst>
      <p:ext uri="{BB962C8B-B14F-4D97-AF65-F5344CB8AC3E}">
        <p14:creationId xmlns:p14="http://schemas.microsoft.com/office/powerpoint/2010/main" val="8321588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6227" y="260648"/>
            <a:ext cx="8626173" cy="720000"/>
          </a:xfrm>
          <a:noFill/>
        </p:spPr>
        <p:txBody>
          <a:bodyPr/>
          <a:lstStyle/>
          <a:p>
            <a:pPr algn="l"/>
            <a:r>
              <a:rPr lang="en-GB" sz="3200" dirty="0">
                <a:latin typeface="Calibri" panose="020F0502020204030204" pitchFamily="34" charset="0"/>
              </a:rPr>
              <a:t>Stage 2.6 Welding of the inner elbow</a:t>
            </a:r>
            <a:endParaRPr lang="en-GB" sz="3200" dirty="0"/>
          </a:p>
        </p:txBody>
      </p:sp>
      <p:pic>
        <p:nvPicPr>
          <p:cNvPr id="3" name="Picture 2"/>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23977" y="1993381"/>
            <a:ext cx="6768023" cy="4864619"/>
          </a:xfrm>
          <a:prstGeom prst="rect">
            <a:avLst/>
          </a:prstGeom>
        </p:spPr>
      </p:pic>
      <p:grpSp>
        <p:nvGrpSpPr>
          <p:cNvPr id="5" name="Group 4">
            <a:extLst>
              <a:ext uri="{FF2B5EF4-FFF2-40B4-BE49-F238E27FC236}">
                <a16:creationId xmlns:a16="http://schemas.microsoft.com/office/drawing/2014/main" id="{487703B1-1752-407F-80DF-082EAB9131C8}"/>
              </a:ext>
            </a:extLst>
          </p:cNvPr>
          <p:cNvGrpSpPr/>
          <p:nvPr/>
        </p:nvGrpSpPr>
        <p:grpSpPr>
          <a:xfrm>
            <a:off x="0" y="2201333"/>
            <a:ext cx="5525536" cy="4656667"/>
            <a:chOff x="0" y="2201333"/>
            <a:chExt cx="5525536" cy="4656667"/>
          </a:xfrm>
        </p:grpSpPr>
        <p:pic>
          <p:nvPicPr>
            <p:cNvPr id="7" name="Picture 6">
              <a:extLst>
                <a:ext uri="{FF2B5EF4-FFF2-40B4-BE49-F238E27FC236}">
                  <a16:creationId xmlns:a16="http://schemas.microsoft.com/office/drawing/2014/main" id="{5FD3DF31-E1DC-4369-AA79-E256FB4F17E4}"/>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2337172"/>
              <a:ext cx="5525536" cy="4520828"/>
            </a:xfrm>
            <a:prstGeom prst="rect">
              <a:avLst/>
            </a:prstGeom>
          </p:spPr>
        </p:pic>
        <p:sp>
          <p:nvSpPr>
            <p:cNvPr id="4" name="Rectangle 3">
              <a:extLst>
                <a:ext uri="{FF2B5EF4-FFF2-40B4-BE49-F238E27FC236}">
                  <a16:creationId xmlns:a16="http://schemas.microsoft.com/office/drawing/2014/main" id="{DCA28AAC-AC80-4F38-AAE5-46680B0EB939}"/>
                </a:ext>
              </a:extLst>
            </p:cNvPr>
            <p:cNvSpPr/>
            <p:nvPr/>
          </p:nvSpPr>
          <p:spPr>
            <a:xfrm>
              <a:off x="4924213" y="2201333"/>
              <a:ext cx="209974" cy="14901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950C88B7-A060-4386-B34E-259DD960C262}"/>
              </a:ext>
            </a:extLst>
          </p:cNvPr>
          <p:cNvSpPr txBox="1"/>
          <p:nvPr/>
        </p:nvSpPr>
        <p:spPr>
          <a:xfrm>
            <a:off x="6096000" y="1496877"/>
            <a:ext cx="4041188" cy="2308324"/>
          </a:xfrm>
          <a:prstGeom prst="rect">
            <a:avLst/>
          </a:prstGeom>
          <a:noFill/>
        </p:spPr>
        <p:txBody>
          <a:bodyPr wrap="square" rtlCol="0">
            <a:spAutoFit/>
          </a:bodyPr>
          <a:lstStyle/>
          <a:p>
            <a:pPr marL="342900" indent="-342900">
              <a:buAutoNum type="arabicPeriod"/>
            </a:pPr>
            <a:r>
              <a:rPr lang="en-GB" dirty="0"/>
              <a:t>The inner and outer elbows independently supported by the platform </a:t>
            </a:r>
          </a:p>
          <a:p>
            <a:pPr marL="342900" indent="-342900">
              <a:buAutoNum type="arabicPeriod"/>
            </a:pPr>
            <a:r>
              <a:rPr lang="en-GB" dirty="0"/>
              <a:t>Outer elbow lowered to allow 92mm clearance for the welding of the inner elbow to the upper inner vessel</a:t>
            </a:r>
          </a:p>
          <a:p>
            <a:pPr marL="342900" indent="-342900">
              <a:buAutoNum type="arabicPeriod"/>
            </a:pPr>
            <a:r>
              <a:rPr lang="en-GB" dirty="0"/>
              <a:t>Weld in situ #W4</a:t>
            </a:r>
          </a:p>
        </p:txBody>
      </p:sp>
      <p:cxnSp>
        <p:nvCxnSpPr>
          <p:cNvPr id="10" name="Straight Arrow Connector 9">
            <a:extLst>
              <a:ext uri="{FF2B5EF4-FFF2-40B4-BE49-F238E27FC236}">
                <a16:creationId xmlns:a16="http://schemas.microsoft.com/office/drawing/2014/main" id="{4E3EA28E-9344-40CE-B3B6-4776D8056FA4}"/>
              </a:ext>
            </a:extLst>
          </p:cNvPr>
          <p:cNvCxnSpPr>
            <a:cxnSpLocks/>
          </p:cNvCxnSpPr>
          <p:nvPr/>
        </p:nvCxnSpPr>
        <p:spPr>
          <a:xfrm>
            <a:off x="11852795" y="5049424"/>
            <a:ext cx="0" cy="614141"/>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11A663D5-902E-4BB3-A004-616E99DFF5BE}"/>
              </a:ext>
            </a:extLst>
          </p:cNvPr>
          <p:cNvCxnSpPr>
            <a:cxnSpLocks/>
          </p:cNvCxnSpPr>
          <p:nvPr/>
        </p:nvCxnSpPr>
        <p:spPr>
          <a:xfrm>
            <a:off x="8321040" y="3731895"/>
            <a:ext cx="2508828" cy="800314"/>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2" name="Footer Placeholder 11">
            <a:extLst>
              <a:ext uri="{FF2B5EF4-FFF2-40B4-BE49-F238E27FC236}">
                <a16:creationId xmlns:a16="http://schemas.microsoft.com/office/drawing/2014/main" id="{ED842CF1-ACDF-48E9-A426-E7140886DFF5}"/>
              </a:ext>
            </a:extLst>
          </p:cNvPr>
          <p:cNvSpPr>
            <a:spLocks noGrp="1"/>
          </p:cNvSpPr>
          <p:nvPr>
            <p:ph type="ftr" sz="quarter" idx="11"/>
          </p:nvPr>
        </p:nvSpPr>
        <p:spPr/>
        <p:txBody>
          <a:bodyPr/>
          <a:lstStyle/>
          <a:p>
            <a:r>
              <a:rPr lang="en-GB"/>
              <a:t>DFX Internal DDR 20 June 2019</a:t>
            </a:r>
            <a:endParaRPr lang="en-GB" noProof="0" dirty="0"/>
          </a:p>
        </p:txBody>
      </p:sp>
      <p:sp>
        <p:nvSpPr>
          <p:cNvPr id="13" name="Slide Number Placeholder 12">
            <a:extLst>
              <a:ext uri="{FF2B5EF4-FFF2-40B4-BE49-F238E27FC236}">
                <a16:creationId xmlns:a16="http://schemas.microsoft.com/office/drawing/2014/main" id="{7481C2F8-8DD0-458B-B894-09F89D3B9B77}"/>
              </a:ext>
            </a:extLst>
          </p:cNvPr>
          <p:cNvSpPr>
            <a:spLocks noGrp="1"/>
          </p:cNvSpPr>
          <p:nvPr>
            <p:ph type="sldNum" sz="quarter" idx="12"/>
          </p:nvPr>
        </p:nvSpPr>
        <p:spPr/>
        <p:txBody>
          <a:bodyPr/>
          <a:lstStyle/>
          <a:p>
            <a:fld id="{BFDCA1C4-9514-7B4F-976F-D92F7E296653}" type="slidenum">
              <a:rPr lang="fr-FR" smtClean="0"/>
              <a:pPr/>
              <a:t>44</a:t>
            </a:fld>
            <a:endParaRPr lang="fr-FR"/>
          </a:p>
        </p:txBody>
      </p:sp>
    </p:spTree>
    <p:extLst>
      <p:ext uri="{BB962C8B-B14F-4D97-AF65-F5344CB8AC3E}">
        <p14:creationId xmlns:p14="http://schemas.microsoft.com/office/powerpoint/2010/main" val="28656041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D608DC9-FDE5-4786-A223-AC90CEB4D9A9}"/>
              </a:ext>
            </a:extLst>
          </p:cNvPr>
          <p:cNvGrpSpPr/>
          <p:nvPr/>
        </p:nvGrpSpPr>
        <p:grpSpPr>
          <a:xfrm>
            <a:off x="8887" y="2485614"/>
            <a:ext cx="5547299" cy="4372386"/>
            <a:chOff x="63045" y="2485614"/>
            <a:chExt cx="5547299" cy="4372386"/>
          </a:xfrm>
        </p:grpSpPr>
        <p:pic>
          <p:nvPicPr>
            <p:cNvPr id="4" name="Picture 3"/>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3045" y="2485614"/>
              <a:ext cx="5547299" cy="4372386"/>
            </a:xfrm>
            <a:prstGeom prst="rect">
              <a:avLst/>
            </a:prstGeom>
          </p:spPr>
        </p:pic>
        <p:sp>
          <p:nvSpPr>
            <p:cNvPr id="3" name="Rectangle 2">
              <a:extLst>
                <a:ext uri="{FF2B5EF4-FFF2-40B4-BE49-F238E27FC236}">
                  <a16:creationId xmlns:a16="http://schemas.microsoft.com/office/drawing/2014/main" id="{F399E2F7-4C59-475A-B6E3-791C82F888FF}"/>
                </a:ext>
              </a:extLst>
            </p:cNvPr>
            <p:cNvSpPr/>
            <p:nvPr/>
          </p:nvSpPr>
          <p:spPr>
            <a:xfrm>
              <a:off x="4788747" y="2485614"/>
              <a:ext cx="189654" cy="10432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4036907" y="260648"/>
            <a:ext cx="8025493" cy="720000"/>
          </a:xfrm>
          <a:noFill/>
        </p:spPr>
        <p:txBody>
          <a:bodyPr/>
          <a:lstStyle/>
          <a:p>
            <a:pPr algn="l"/>
            <a:r>
              <a:rPr lang="en-GB" sz="3200" dirty="0">
                <a:latin typeface="Calibri" panose="020F0502020204030204" pitchFamily="34" charset="0"/>
              </a:rPr>
              <a:t>Stage 3 Assembling the horizontal section at the SC-Link end</a:t>
            </a:r>
            <a:endParaRPr lang="en-GB" sz="3200" dirty="0"/>
          </a:p>
        </p:txBody>
      </p:sp>
      <p:pic>
        <p:nvPicPr>
          <p:cNvPr id="7" name="Picture 6"/>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07233" y="1977813"/>
            <a:ext cx="6866047" cy="4880187"/>
          </a:xfrm>
          <a:prstGeom prst="rect">
            <a:avLst/>
          </a:prstGeom>
        </p:spPr>
      </p:pic>
      <p:sp>
        <p:nvSpPr>
          <p:cNvPr id="9" name="TextBox 8">
            <a:extLst>
              <a:ext uri="{FF2B5EF4-FFF2-40B4-BE49-F238E27FC236}">
                <a16:creationId xmlns:a16="http://schemas.microsoft.com/office/drawing/2014/main" id="{8E144699-37F4-4856-8453-F57BA83F2FD5}"/>
              </a:ext>
            </a:extLst>
          </p:cNvPr>
          <p:cNvSpPr txBox="1"/>
          <p:nvPr/>
        </p:nvSpPr>
        <p:spPr>
          <a:xfrm>
            <a:off x="5005493" y="1408489"/>
            <a:ext cx="5662507" cy="2862322"/>
          </a:xfrm>
          <a:prstGeom prst="rect">
            <a:avLst/>
          </a:prstGeom>
          <a:noFill/>
        </p:spPr>
        <p:txBody>
          <a:bodyPr wrap="square" rtlCol="0">
            <a:spAutoFit/>
          </a:bodyPr>
          <a:lstStyle/>
          <a:p>
            <a:pPr marL="342900" indent="-342900">
              <a:buAutoNum type="arabicPeriod"/>
            </a:pPr>
            <a:r>
              <a:rPr lang="en-GB" dirty="0"/>
              <a:t>Sliding in the rest of the horizontal inner and outer sections and expose the welds to be made</a:t>
            </a:r>
          </a:p>
          <a:p>
            <a:pPr marL="342900" indent="-342900">
              <a:buAutoNum type="arabicPeriod"/>
            </a:pPr>
            <a:r>
              <a:rPr lang="en-GB" dirty="0"/>
              <a:t>Shuffle the outer elbow to expose the weld provision between the inner elbow and the horizontal transition cone for the clearance indicated</a:t>
            </a:r>
          </a:p>
          <a:p>
            <a:pPr marL="342900" indent="-342900">
              <a:buAutoNum type="arabicPeriod"/>
            </a:pPr>
            <a:r>
              <a:rPr lang="en-GB" dirty="0"/>
              <a:t>Weld the cone in situ (#W5) to the inner elbow</a:t>
            </a:r>
          </a:p>
          <a:p>
            <a:pPr marL="342900" indent="-342900">
              <a:buAutoNum type="arabicPeriod"/>
            </a:pPr>
            <a:r>
              <a:rPr lang="en-GB" dirty="0"/>
              <a:t>Move the horizontal inner bellow section to position and weld in situ (#W6) to the narrow end of the cone</a:t>
            </a:r>
          </a:p>
        </p:txBody>
      </p:sp>
      <p:cxnSp>
        <p:nvCxnSpPr>
          <p:cNvPr id="10" name="Straight Arrow Connector 9">
            <a:extLst>
              <a:ext uri="{FF2B5EF4-FFF2-40B4-BE49-F238E27FC236}">
                <a16:creationId xmlns:a16="http://schemas.microsoft.com/office/drawing/2014/main" id="{1B7B08DC-4190-482E-B2AE-8264C78535FD}"/>
              </a:ext>
            </a:extLst>
          </p:cNvPr>
          <p:cNvCxnSpPr>
            <a:cxnSpLocks/>
          </p:cNvCxnSpPr>
          <p:nvPr/>
        </p:nvCxnSpPr>
        <p:spPr>
          <a:xfrm>
            <a:off x="11467344" y="5184634"/>
            <a:ext cx="724656" cy="0"/>
          </a:xfrm>
          <a:prstGeom prst="straightConnector1">
            <a:avLst/>
          </a:prstGeom>
          <a:ln w="5715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87C4389C-2992-4844-A77B-AA978671D9A4}"/>
              </a:ext>
            </a:extLst>
          </p:cNvPr>
          <p:cNvCxnSpPr>
            <a:cxnSpLocks/>
          </p:cNvCxnSpPr>
          <p:nvPr/>
        </p:nvCxnSpPr>
        <p:spPr>
          <a:xfrm>
            <a:off x="10115550" y="3286125"/>
            <a:ext cx="679873" cy="133328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C2E90009-170C-430E-8E27-194F89D29405}"/>
              </a:ext>
            </a:extLst>
          </p:cNvPr>
          <p:cNvCxnSpPr>
            <a:cxnSpLocks/>
          </p:cNvCxnSpPr>
          <p:nvPr/>
        </p:nvCxnSpPr>
        <p:spPr>
          <a:xfrm>
            <a:off x="8637693" y="3952769"/>
            <a:ext cx="1352188" cy="71903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2" name="Footer Placeholder 11">
            <a:extLst>
              <a:ext uri="{FF2B5EF4-FFF2-40B4-BE49-F238E27FC236}">
                <a16:creationId xmlns:a16="http://schemas.microsoft.com/office/drawing/2014/main" id="{4227AA0C-DC92-4590-9C5C-822851986B73}"/>
              </a:ext>
            </a:extLst>
          </p:cNvPr>
          <p:cNvSpPr>
            <a:spLocks noGrp="1"/>
          </p:cNvSpPr>
          <p:nvPr>
            <p:ph type="ftr" sz="quarter" idx="11"/>
          </p:nvPr>
        </p:nvSpPr>
        <p:spPr/>
        <p:txBody>
          <a:bodyPr/>
          <a:lstStyle/>
          <a:p>
            <a:r>
              <a:rPr lang="en-GB"/>
              <a:t>DFX Internal DDR 20 June 2019</a:t>
            </a:r>
            <a:endParaRPr lang="en-GB" noProof="0" dirty="0"/>
          </a:p>
        </p:txBody>
      </p:sp>
      <p:sp>
        <p:nvSpPr>
          <p:cNvPr id="14" name="Slide Number Placeholder 13">
            <a:extLst>
              <a:ext uri="{FF2B5EF4-FFF2-40B4-BE49-F238E27FC236}">
                <a16:creationId xmlns:a16="http://schemas.microsoft.com/office/drawing/2014/main" id="{02FF3F54-6A56-40F3-8896-E908D8DCDE7E}"/>
              </a:ext>
            </a:extLst>
          </p:cNvPr>
          <p:cNvSpPr>
            <a:spLocks noGrp="1"/>
          </p:cNvSpPr>
          <p:nvPr>
            <p:ph type="sldNum" sz="quarter" idx="12"/>
          </p:nvPr>
        </p:nvSpPr>
        <p:spPr/>
        <p:txBody>
          <a:bodyPr/>
          <a:lstStyle/>
          <a:p>
            <a:fld id="{BFDCA1C4-9514-7B4F-976F-D92F7E296653}" type="slidenum">
              <a:rPr lang="fr-FR" smtClean="0"/>
              <a:pPr/>
              <a:t>45</a:t>
            </a:fld>
            <a:endParaRPr lang="fr-FR"/>
          </a:p>
        </p:txBody>
      </p:sp>
    </p:spTree>
    <p:extLst>
      <p:ext uri="{BB962C8B-B14F-4D97-AF65-F5344CB8AC3E}">
        <p14:creationId xmlns:p14="http://schemas.microsoft.com/office/powerpoint/2010/main" val="4471834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396" y="295456"/>
            <a:ext cx="8626173" cy="720000"/>
          </a:xfrm>
          <a:noFill/>
        </p:spPr>
        <p:txBody>
          <a:bodyPr/>
          <a:lstStyle/>
          <a:p>
            <a:pPr algn="l"/>
            <a:r>
              <a:rPr lang="en-GB" sz="3200" dirty="0">
                <a:latin typeface="Calibri" panose="020F0502020204030204" pitchFamily="34" charset="0"/>
              </a:rPr>
              <a:t>Stage 4 Splicing LTS bus-bars </a:t>
            </a:r>
            <a:endParaRPr lang="en-GB" sz="3200" dirty="0"/>
          </a:p>
        </p:txBody>
      </p:sp>
      <p:pic>
        <p:nvPicPr>
          <p:cNvPr id="7" name="Picture 6"/>
          <p:cNvPicPr>
            <a:picLocks noChangeAspect="1"/>
          </p:cNvPicPr>
          <p:nvPr/>
        </p:nvPicPr>
        <p:blipFill rotWithShape="1">
          <a:blip r:embed="rId3">
            <a:clrChange>
              <a:clrFrom>
                <a:srgbClr val="FFFFFF"/>
              </a:clrFrom>
              <a:clrTo>
                <a:srgbClr val="FFFFFF">
                  <a:alpha val="0"/>
                </a:srgbClr>
              </a:clrTo>
            </a:clrChange>
          </a:blip>
          <a:srcRect l="42594" t="11571" r="19665" b="39994"/>
          <a:stretch/>
        </p:blipFill>
        <p:spPr>
          <a:xfrm>
            <a:off x="5407280" y="1867945"/>
            <a:ext cx="6902027" cy="4982508"/>
          </a:xfrm>
          <a:prstGeom prst="rect">
            <a:avLst/>
          </a:prstGeom>
        </p:spPr>
      </p:pic>
      <p:grpSp>
        <p:nvGrpSpPr>
          <p:cNvPr id="5" name="Group 4">
            <a:extLst>
              <a:ext uri="{FF2B5EF4-FFF2-40B4-BE49-F238E27FC236}">
                <a16:creationId xmlns:a16="http://schemas.microsoft.com/office/drawing/2014/main" id="{3805D186-61E4-4DAA-AE3D-2C28C912AA99}"/>
              </a:ext>
            </a:extLst>
          </p:cNvPr>
          <p:cNvGrpSpPr/>
          <p:nvPr/>
        </p:nvGrpSpPr>
        <p:grpSpPr>
          <a:xfrm>
            <a:off x="0" y="2350347"/>
            <a:ext cx="5580186" cy="4382933"/>
            <a:chOff x="0" y="2350347"/>
            <a:chExt cx="5580186" cy="4382933"/>
          </a:xfrm>
        </p:grpSpPr>
        <p:pic>
          <p:nvPicPr>
            <p:cNvPr id="3" name="Picture 2"/>
            <p:cNvPicPr>
              <a:picLocks noChangeAspect="1"/>
            </p:cNvPicPr>
            <p:nvPr/>
          </p:nvPicPr>
          <p:blipFill rotWithShape="1">
            <a:blip r:embed="rId3">
              <a:clrChange>
                <a:clrFrom>
                  <a:srgbClr val="FFFFFF"/>
                </a:clrFrom>
                <a:clrTo>
                  <a:srgbClr val="FFFFFF">
                    <a:alpha val="0"/>
                  </a:srgbClr>
                </a:clrTo>
              </a:clrChange>
            </a:blip>
            <a:srcRect l="14650" t="48281" r="54149" b="8687"/>
            <a:stretch/>
          </p:blipFill>
          <p:spPr>
            <a:xfrm>
              <a:off x="0" y="2404258"/>
              <a:ext cx="5580186" cy="4329022"/>
            </a:xfrm>
            <a:prstGeom prst="rect">
              <a:avLst/>
            </a:prstGeom>
          </p:spPr>
        </p:pic>
        <p:sp>
          <p:nvSpPr>
            <p:cNvPr id="4" name="Rectangle 3">
              <a:extLst>
                <a:ext uri="{FF2B5EF4-FFF2-40B4-BE49-F238E27FC236}">
                  <a16:creationId xmlns:a16="http://schemas.microsoft.com/office/drawing/2014/main" id="{25586C49-8620-4B06-94CF-07EEA1EF3D90}"/>
                </a:ext>
              </a:extLst>
            </p:cNvPr>
            <p:cNvSpPr/>
            <p:nvPr/>
          </p:nvSpPr>
          <p:spPr>
            <a:xfrm>
              <a:off x="4605866" y="2350347"/>
              <a:ext cx="243840" cy="12395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E25E0F46-4A40-419C-8723-583E0F2C0C39}"/>
              </a:ext>
            </a:extLst>
          </p:cNvPr>
          <p:cNvSpPr txBox="1"/>
          <p:nvPr/>
        </p:nvSpPr>
        <p:spPr>
          <a:xfrm>
            <a:off x="5580186" y="1496877"/>
            <a:ext cx="4557002" cy="2862322"/>
          </a:xfrm>
          <a:prstGeom prst="rect">
            <a:avLst/>
          </a:prstGeom>
          <a:noFill/>
        </p:spPr>
        <p:txBody>
          <a:bodyPr wrap="square" rtlCol="0">
            <a:spAutoFit/>
          </a:bodyPr>
          <a:lstStyle/>
          <a:p>
            <a:pPr marL="342900" indent="-342900">
              <a:buAutoNum type="arabicPeriod"/>
            </a:pPr>
            <a:r>
              <a:rPr lang="en-GB" dirty="0"/>
              <a:t>Move the outer elbow back and clamp to the upper vacuum vessel</a:t>
            </a:r>
          </a:p>
          <a:p>
            <a:pPr marL="342900" indent="-342900">
              <a:buAutoNum type="arabicPeriod"/>
            </a:pPr>
            <a:r>
              <a:rPr lang="en-GB" dirty="0"/>
              <a:t>Move the horizontal vacuum tubes/bellows to position and clamp together and to the elbow </a:t>
            </a:r>
          </a:p>
          <a:p>
            <a:pPr marL="342900" indent="-342900">
              <a:buAutoNum type="arabicPeriod"/>
            </a:pPr>
            <a:r>
              <a:rPr lang="en-GB" dirty="0"/>
              <a:t>The splice window fully expose for joining the LTS bus-bars</a:t>
            </a:r>
          </a:p>
          <a:p>
            <a:pPr marL="342900" indent="-342900">
              <a:buAutoNum type="arabicPeriod"/>
            </a:pPr>
            <a:r>
              <a:rPr lang="en-GB" dirty="0"/>
              <a:t>Making interconnections to the IFS</a:t>
            </a:r>
          </a:p>
          <a:p>
            <a:pPr marL="342900" indent="-342900">
              <a:buAutoNum type="arabicPeriod"/>
            </a:pPr>
            <a:r>
              <a:rPr lang="en-GB" dirty="0"/>
              <a:t>Final electrical tests of all instrumentations/voltage-taps</a:t>
            </a:r>
          </a:p>
        </p:txBody>
      </p:sp>
      <p:sp>
        <p:nvSpPr>
          <p:cNvPr id="10" name="Footer Placeholder 9">
            <a:extLst>
              <a:ext uri="{FF2B5EF4-FFF2-40B4-BE49-F238E27FC236}">
                <a16:creationId xmlns:a16="http://schemas.microsoft.com/office/drawing/2014/main" id="{CB0EC186-2296-42ED-8579-D1DF1AA81D08}"/>
              </a:ext>
            </a:extLst>
          </p:cNvPr>
          <p:cNvSpPr>
            <a:spLocks noGrp="1"/>
          </p:cNvSpPr>
          <p:nvPr>
            <p:ph type="ftr" sz="quarter" idx="11"/>
          </p:nvPr>
        </p:nvSpPr>
        <p:spPr/>
        <p:txBody>
          <a:bodyPr/>
          <a:lstStyle/>
          <a:p>
            <a:r>
              <a:rPr lang="en-GB"/>
              <a:t>DFX Internal DDR 20 June 2019</a:t>
            </a:r>
            <a:endParaRPr lang="en-GB" noProof="0" dirty="0"/>
          </a:p>
        </p:txBody>
      </p:sp>
      <p:sp>
        <p:nvSpPr>
          <p:cNvPr id="11" name="Slide Number Placeholder 10">
            <a:extLst>
              <a:ext uri="{FF2B5EF4-FFF2-40B4-BE49-F238E27FC236}">
                <a16:creationId xmlns:a16="http://schemas.microsoft.com/office/drawing/2014/main" id="{96FC448D-54B8-4F96-9249-C03851D96E09}"/>
              </a:ext>
            </a:extLst>
          </p:cNvPr>
          <p:cNvSpPr>
            <a:spLocks noGrp="1"/>
          </p:cNvSpPr>
          <p:nvPr>
            <p:ph type="sldNum" sz="quarter" idx="12"/>
          </p:nvPr>
        </p:nvSpPr>
        <p:spPr/>
        <p:txBody>
          <a:bodyPr/>
          <a:lstStyle/>
          <a:p>
            <a:fld id="{BFDCA1C4-9514-7B4F-976F-D92F7E296653}" type="slidenum">
              <a:rPr lang="fr-FR" smtClean="0"/>
              <a:pPr/>
              <a:t>46</a:t>
            </a:fld>
            <a:endParaRPr lang="fr-FR"/>
          </a:p>
        </p:txBody>
      </p:sp>
    </p:spTree>
    <p:extLst>
      <p:ext uri="{BB962C8B-B14F-4D97-AF65-F5344CB8AC3E}">
        <p14:creationId xmlns:p14="http://schemas.microsoft.com/office/powerpoint/2010/main" val="25114905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3360" y="2295775"/>
            <a:ext cx="6034820" cy="4642235"/>
          </a:xfrm>
          <a:prstGeom prst="rect">
            <a:avLst/>
          </a:prstGeom>
        </p:spPr>
      </p:pic>
      <p:sp>
        <p:nvSpPr>
          <p:cNvPr id="2" name="Title 1"/>
          <p:cNvSpPr>
            <a:spLocks noGrp="1"/>
          </p:cNvSpPr>
          <p:nvPr>
            <p:ph type="title"/>
          </p:nvPr>
        </p:nvSpPr>
        <p:spPr>
          <a:xfrm>
            <a:off x="879231" y="260648"/>
            <a:ext cx="11183169" cy="720000"/>
          </a:xfrm>
          <a:noFill/>
        </p:spPr>
        <p:txBody>
          <a:bodyPr/>
          <a:lstStyle/>
          <a:p>
            <a:pPr algn="l"/>
            <a:r>
              <a:rPr lang="en-GB" sz="3200" dirty="0">
                <a:latin typeface="Calibri" panose="020F0502020204030204" pitchFamily="34" charset="0"/>
              </a:rPr>
              <a:t>Stage 5 Closing the splice window to complete the DFX assembly and SC-Link/Plug integration</a:t>
            </a:r>
            <a:endParaRPr lang="en-GB" sz="3200" dirty="0"/>
          </a:p>
        </p:txBody>
      </p:sp>
      <p:pic>
        <p:nvPicPr>
          <p:cNvPr id="4" name="Picture 3"/>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249334" y="1663304"/>
            <a:ext cx="7105108" cy="5131937"/>
          </a:xfrm>
          <a:prstGeom prst="rect">
            <a:avLst/>
          </a:prstGeom>
        </p:spPr>
      </p:pic>
      <p:cxnSp>
        <p:nvCxnSpPr>
          <p:cNvPr id="7" name="Straight Arrow Connector 6">
            <a:extLst>
              <a:ext uri="{FF2B5EF4-FFF2-40B4-BE49-F238E27FC236}">
                <a16:creationId xmlns:a16="http://schemas.microsoft.com/office/drawing/2014/main" id="{D811DA32-9CC5-4829-96E4-3E79B074DB31}"/>
              </a:ext>
            </a:extLst>
          </p:cNvPr>
          <p:cNvCxnSpPr>
            <a:cxnSpLocks/>
          </p:cNvCxnSpPr>
          <p:nvPr/>
        </p:nvCxnSpPr>
        <p:spPr>
          <a:xfrm>
            <a:off x="8461951" y="3126105"/>
            <a:ext cx="679873" cy="133328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4C714432-185B-44FB-A939-E2860B09E81F}"/>
              </a:ext>
            </a:extLst>
          </p:cNvPr>
          <p:cNvCxnSpPr>
            <a:cxnSpLocks/>
          </p:cNvCxnSpPr>
          <p:nvPr/>
        </p:nvCxnSpPr>
        <p:spPr>
          <a:xfrm>
            <a:off x="7705666" y="3126105"/>
            <a:ext cx="679873" cy="133328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057A608-F102-4DAC-AAAE-4CA39D475321}"/>
              </a:ext>
            </a:extLst>
          </p:cNvPr>
          <p:cNvSpPr/>
          <p:nvPr/>
        </p:nvSpPr>
        <p:spPr>
          <a:xfrm>
            <a:off x="6596006" y="2688299"/>
            <a:ext cx="2899192" cy="369332"/>
          </a:xfrm>
          <a:prstGeom prst="rect">
            <a:avLst/>
          </a:prstGeom>
        </p:spPr>
        <p:txBody>
          <a:bodyPr wrap="none">
            <a:spAutoFit/>
          </a:bodyPr>
          <a:lstStyle/>
          <a:p>
            <a:r>
              <a:rPr lang="en-GB" dirty="0"/>
              <a:t>Weld in situ #W7 and #W8</a:t>
            </a:r>
          </a:p>
        </p:txBody>
      </p:sp>
      <p:sp>
        <p:nvSpPr>
          <p:cNvPr id="9" name="Footer Placeholder 8">
            <a:extLst>
              <a:ext uri="{FF2B5EF4-FFF2-40B4-BE49-F238E27FC236}">
                <a16:creationId xmlns:a16="http://schemas.microsoft.com/office/drawing/2014/main" id="{A9BC66ED-ECF9-422E-AF11-1ED0527D0D2A}"/>
              </a:ext>
            </a:extLst>
          </p:cNvPr>
          <p:cNvSpPr>
            <a:spLocks noGrp="1"/>
          </p:cNvSpPr>
          <p:nvPr>
            <p:ph type="ftr" sz="quarter" idx="11"/>
          </p:nvPr>
        </p:nvSpPr>
        <p:spPr/>
        <p:txBody>
          <a:bodyPr/>
          <a:lstStyle/>
          <a:p>
            <a:r>
              <a:rPr lang="en-GB"/>
              <a:t>DFX Internal DDR 20 June 2019</a:t>
            </a:r>
            <a:endParaRPr lang="en-GB" noProof="0" dirty="0"/>
          </a:p>
        </p:txBody>
      </p:sp>
      <p:sp>
        <p:nvSpPr>
          <p:cNvPr id="11" name="Slide Number Placeholder 10">
            <a:extLst>
              <a:ext uri="{FF2B5EF4-FFF2-40B4-BE49-F238E27FC236}">
                <a16:creationId xmlns:a16="http://schemas.microsoft.com/office/drawing/2014/main" id="{3E500BA1-46F4-4EA5-9B2A-0CE2BDCFFD07}"/>
              </a:ext>
            </a:extLst>
          </p:cNvPr>
          <p:cNvSpPr>
            <a:spLocks noGrp="1"/>
          </p:cNvSpPr>
          <p:nvPr>
            <p:ph type="sldNum" sz="quarter" idx="12"/>
          </p:nvPr>
        </p:nvSpPr>
        <p:spPr/>
        <p:txBody>
          <a:bodyPr/>
          <a:lstStyle/>
          <a:p>
            <a:fld id="{BFDCA1C4-9514-7B4F-976F-D92F7E296653}" type="slidenum">
              <a:rPr lang="fr-FR" smtClean="0"/>
              <a:pPr/>
              <a:t>47</a:t>
            </a:fld>
            <a:endParaRPr lang="fr-FR"/>
          </a:p>
        </p:txBody>
      </p:sp>
    </p:spTree>
    <p:extLst>
      <p:ext uri="{BB962C8B-B14F-4D97-AF65-F5344CB8AC3E}">
        <p14:creationId xmlns:p14="http://schemas.microsoft.com/office/powerpoint/2010/main" val="22344381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305230-7169-47E7-BBAC-1062D24CBB63}"/>
              </a:ext>
            </a:extLst>
          </p:cNvPr>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Thank you for your attention</a:t>
            </a:r>
          </a:p>
        </p:txBody>
      </p:sp>
      <p:sp>
        <p:nvSpPr>
          <p:cNvPr id="5" name="Footer Placeholder 4">
            <a:extLst>
              <a:ext uri="{FF2B5EF4-FFF2-40B4-BE49-F238E27FC236}">
                <a16:creationId xmlns:a16="http://schemas.microsoft.com/office/drawing/2014/main" id="{9512A083-14FF-4368-802B-43F4B8B0FBBF}"/>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1EA3EC3A-467E-4990-A0FE-4142F581671F}"/>
              </a:ext>
            </a:extLst>
          </p:cNvPr>
          <p:cNvSpPr>
            <a:spLocks noGrp="1"/>
          </p:cNvSpPr>
          <p:nvPr>
            <p:ph type="sldNum" sz="quarter" idx="12"/>
          </p:nvPr>
        </p:nvSpPr>
        <p:spPr/>
        <p:txBody>
          <a:bodyPr/>
          <a:lstStyle/>
          <a:p>
            <a:fld id="{BFDCA1C4-9514-7B4F-976F-D92F7E296653}" type="slidenum">
              <a:rPr lang="fr-FR" smtClean="0"/>
              <a:pPr/>
              <a:t>48</a:t>
            </a:fld>
            <a:endParaRPr lang="fr-FR"/>
          </a:p>
        </p:txBody>
      </p:sp>
    </p:spTree>
    <p:extLst>
      <p:ext uri="{BB962C8B-B14F-4D97-AF65-F5344CB8AC3E}">
        <p14:creationId xmlns:p14="http://schemas.microsoft.com/office/powerpoint/2010/main" val="8807074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766400" cy="720000"/>
          </a:xfrm>
        </p:spPr>
        <p:txBody>
          <a:bodyPr/>
          <a:lstStyle/>
          <a:p>
            <a:r>
              <a:rPr lang="en-GB" dirty="0"/>
              <a:t>Detailed DFX Schematics: Lowering and raising</a:t>
            </a:r>
          </a:p>
        </p:txBody>
      </p:sp>
      <p:sp>
        <p:nvSpPr>
          <p:cNvPr id="7" name="Rectangle 6"/>
          <p:cNvSpPr/>
          <p:nvPr/>
        </p:nvSpPr>
        <p:spPr>
          <a:xfrm>
            <a:off x="582130" y="1036758"/>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Content Placeholder 5"/>
          <p:cNvPicPr>
            <a:picLocks noGrp="1" noChangeAspect="1"/>
          </p:cNvPicPr>
          <p:nvPr>
            <p:ph idx="1"/>
          </p:nvPr>
        </p:nvPicPr>
        <p:blipFill rotWithShape="1">
          <a:blip r:embed="rId2"/>
          <a:srcRect l="31272" t="10746" r="17471" b="6611"/>
          <a:stretch/>
        </p:blipFill>
        <p:spPr>
          <a:xfrm>
            <a:off x="8222400" y="1797754"/>
            <a:ext cx="3600000" cy="3264954"/>
          </a:xfrm>
          <a:prstGeom prst="rect">
            <a:avLst/>
          </a:prstGeom>
        </p:spPr>
      </p:pic>
      <p:pic>
        <p:nvPicPr>
          <p:cNvPr id="8" name="Picture 7"/>
          <p:cNvPicPr>
            <a:picLocks noChangeAspect="1"/>
          </p:cNvPicPr>
          <p:nvPr/>
        </p:nvPicPr>
        <p:blipFill rotWithShape="1">
          <a:blip r:embed="rId3"/>
          <a:srcRect l="27573" t="10773" r="21112" b="6405"/>
          <a:stretch/>
        </p:blipFill>
        <p:spPr>
          <a:xfrm>
            <a:off x="554726" y="1822884"/>
            <a:ext cx="3600000" cy="3268260"/>
          </a:xfrm>
          <a:prstGeom prst="rect">
            <a:avLst/>
          </a:prstGeom>
        </p:spPr>
      </p:pic>
      <p:pic>
        <p:nvPicPr>
          <p:cNvPr id="10" name="Picture 9"/>
          <p:cNvPicPr>
            <a:picLocks noChangeAspect="1"/>
          </p:cNvPicPr>
          <p:nvPr/>
        </p:nvPicPr>
        <p:blipFill rotWithShape="1">
          <a:blip r:embed="rId4"/>
          <a:srcRect l="29550" t="11080" r="19892" b="7007"/>
          <a:stretch/>
        </p:blipFill>
        <p:spPr>
          <a:xfrm>
            <a:off x="4310617" y="1810319"/>
            <a:ext cx="3600000" cy="3280825"/>
          </a:xfrm>
          <a:prstGeom prst="rect">
            <a:avLst/>
          </a:prstGeom>
        </p:spPr>
      </p:pic>
      <p:sp>
        <p:nvSpPr>
          <p:cNvPr id="16" name="TextBox 15"/>
          <p:cNvSpPr txBox="1"/>
          <p:nvPr/>
        </p:nvSpPr>
        <p:spPr>
          <a:xfrm>
            <a:off x="1060255" y="5399011"/>
            <a:ext cx="2249535" cy="369332"/>
          </a:xfrm>
          <a:prstGeom prst="rect">
            <a:avLst/>
          </a:prstGeom>
          <a:noFill/>
          <a:ln>
            <a:solidFill>
              <a:schemeClr val="tx1"/>
            </a:solidFill>
          </a:ln>
        </p:spPr>
        <p:txBody>
          <a:bodyPr wrap="square" rtlCol="0">
            <a:spAutoFit/>
          </a:bodyPr>
          <a:lstStyle/>
          <a:p>
            <a:r>
              <a:rPr lang="en-GB" dirty="0">
                <a:ln>
                  <a:solidFill>
                    <a:schemeClr val="tx1"/>
                  </a:solidFill>
                </a:ln>
              </a:rPr>
              <a:t>Fully assembled </a:t>
            </a:r>
          </a:p>
        </p:txBody>
      </p:sp>
      <p:sp>
        <p:nvSpPr>
          <p:cNvPr id="17" name="TextBox 16"/>
          <p:cNvSpPr txBox="1"/>
          <p:nvPr/>
        </p:nvSpPr>
        <p:spPr>
          <a:xfrm>
            <a:off x="5213023" y="5438565"/>
            <a:ext cx="2032197" cy="369332"/>
          </a:xfrm>
          <a:prstGeom prst="rect">
            <a:avLst/>
          </a:prstGeom>
          <a:noFill/>
          <a:ln>
            <a:solidFill>
              <a:schemeClr val="tx1"/>
            </a:solidFill>
          </a:ln>
        </p:spPr>
        <p:txBody>
          <a:bodyPr wrap="square" rtlCol="0">
            <a:spAutoFit/>
          </a:bodyPr>
          <a:lstStyle/>
          <a:p>
            <a:r>
              <a:rPr lang="en-GB" dirty="0">
                <a:ln>
                  <a:solidFill>
                    <a:schemeClr val="tx1"/>
                  </a:solidFill>
                </a:ln>
              </a:rPr>
              <a:t>Top flange raised</a:t>
            </a:r>
          </a:p>
        </p:txBody>
      </p:sp>
      <p:sp>
        <p:nvSpPr>
          <p:cNvPr id="18" name="TextBox 17"/>
          <p:cNvSpPr txBox="1"/>
          <p:nvPr/>
        </p:nvSpPr>
        <p:spPr>
          <a:xfrm>
            <a:off x="9037414" y="5438565"/>
            <a:ext cx="2434660" cy="369332"/>
          </a:xfrm>
          <a:prstGeom prst="rect">
            <a:avLst/>
          </a:prstGeom>
          <a:noFill/>
          <a:ln>
            <a:solidFill>
              <a:schemeClr val="tx1"/>
            </a:solidFill>
          </a:ln>
        </p:spPr>
        <p:txBody>
          <a:bodyPr wrap="square" rtlCol="0">
            <a:spAutoFit/>
          </a:bodyPr>
          <a:lstStyle/>
          <a:p>
            <a:r>
              <a:rPr lang="en-GB" dirty="0">
                <a:ln>
                  <a:solidFill>
                    <a:schemeClr val="tx1"/>
                  </a:solidFill>
                </a:ln>
              </a:rPr>
              <a:t>Inner vessel lowered</a:t>
            </a:r>
          </a:p>
        </p:txBody>
      </p:sp>
      <p:sp>
        <p:nvSpPr>
          <p:cNvPr id="5" name="Footer Placeholder 4">
            <a:extLst>
              <a:ext uri="{FF2B5EF4-FFF2-40B4-BE49-F238E27FC236}">
                <a16:creationId xmlns:a16="http://schemas.microsoft.com/office/drawing/2014/main" id="{F9662CE7-DC30-4BBC-B8A2-EFA3A2DA58F4}"/>
              </a:ext>
            </a:extLst>
          </p:cNvPr>
          <p:cNvSpPr>
            <a:spLocks noGrp="1"/>
          </p:cNvSpPr>
          <p:nvPr>
            <p:ph type="ftr" sz="quarter" idx="11"/>
          </p:nvPr>
        </p:nvSpPr>
        <p:spPr/>
        <p:txBody>
          <a:bodyPr/>
          <a:lstStyle/>
          <a:p>
            <a:r>
              <a:rPr lang="en-GB"/>
              <a:t>DFX Internal DDR 20 June 2019</a:t>
            </a:r>
            <a:endParaRPr lang="en-GB" noProof="0" dirty="0"/>
          </a:p>
        </p:txBody>
      </p:sp>
      <p:sp>
        <p:nvSpPr>
          <p:cNvPr id="9" name="Slide Number Placeholder 8">
            <a:extLst>
              <a:ext uri="{FF2B5EF4-FFF2-40B4-BE49-F238E27FC236}">
                <a16:creationId xmlns:a16="http://schemas.microsoft.com/office/drawing/2014/main" id="{95B39938-ADA7-4E07-8CFD-C3E99EB7E9FF}"/>
              </a:ext>
            </a:extLst>
          </p:cNvPr>
          <p:cNvSpPr>
            <a:spLocks noGrp="1"/>
          </p:cNvSpPr>
          <p:nvPr>
            <p:ph type="sldNum" sz="quarter" idx="12"/>
          </p:nvPr>
        </p:nvSpPr>
        <p:spPr/>
        <p:txBody>
          <a:bodyPr/>
          <a:lstStyle/>
          <a:p>
            <a:fld id="{BFDCA1C4-9514-7B4F-976F-D92F7E296653}" type="slidenum">
              <a:rPr lang="fr-FR" smtClean="0"/>
              <a:pPr/>
              <a:t>49</a:t>
            </a:fld>
            <a:endParaRPr lang="fr-FR"/>
          </a:p>
        </p:txBody>
      </p:sp>
    </p:spTree>
    <p:extLst>
      <p:ext uri="{BB962C8B-B14F-4D97-AF65-F5344CB8AC3E}">
        <p14:creationId xmlns:p14="http://schemas.microsoft.com/office/powerpoint/2010/main" val="287351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555AF5B5-E8A3-4E6F-A435-11F0121EC7E2}"/>
              </a:ext>
            </a:extLst>
          </p:cNvPr>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61393" y="17182"/>
            <a:ext cx="12320288" cy="6479939"/>
          </a:xfrm>
          <a:prstGeom prst="rect">
            <a:avLst/>
          </a:prstGeom>
        </p:spPr>
      </p:pic>
      <p:sp>
        <p:nvSpPr>
          <p:cNvPr id="2" name="Title 1">
            <a:extLst>
              <a:ext uri="{FF2B5EF4-FFF2-40B4-BE49-F238E27FC236}">
                <a16:creationId xmlns:a16="http://schemas.microsoft.com/office/drawing/2014/main" id="{CA38C9B1-34FA-430B-A613-2E9ADE2C8AB1}"/>
              </a:ext>
            </a:extLst>
          </p:cNvPr>
          <p:cNvSpPr>
            <a:spLocks noGrp="1"/>
          </p:cNvSpPr>
          <p:nvPr>
            <p:ph type="title"/>
          </p:nvPr>
        </p:nvSpPr>
        <p:spPr/>
        <p:txBody>
          <a:bodyPr/>
          <a:lstStyle/>
          <a:p>
            <a:r>
              <a:rPr lang="en-GB" dirty="0"/>
              <a:t>Fulfilment of DFX Functions</a:t>
            </a:r>
          </a:p>
        </p:txBody>
      </p:sp>
      <p:sp>
        <p:nvSpPr>
          <p:cNvPr id="7" name="Rectangle 6">
            <a:extLst>
              <a:ext uri="{FF2B5EF4-FFF2-40B4-BE49-F238E27FC236}">
                <a16:creationId xmlns:a16="http://schemas.microsoft.com/office/drawing/2014/main" id="{CBD8F6B7-BD2E-4BFA-90C1-240D283C02E2}"/>
              </a:ext>
            </a:extLst>
          </p:cNvPr>
          <p:cNvSpPr/>
          <p:nvPr/>
        </p:nvSpPr>
        <p:spPr>
          <a:xfrm>
            <a:off x="7317707" y="1529464"/>
            <a:ext cx="2416046" cy="369332"/>
          </a:xfrm>
          <a:prstGeom prst="rect">
            <a:avLst/>
          </a:prstGeom>
        </p:spPr>
        <p:txBody>
          <a:bodyPr wrap="none">
            <a:spAutoFit/>
          </a:bodyPr>
          <a:lstStyle/>
          <a:p>
            <a:r>
              <a:rPr lang="en-GB" dirty="0"/>
              <a:t>Integration of SC-Link</a:t>
            </a:r>
          </a:p>
        </p:txBody>
      </p:sp>
      <p:sp>
        <p:nvSpPr>
          <p:cNvPr id="8" name="Rectangle 7">
            <a:extLst>
              <a:ext uri="{FF2B5EF4-FFF2-40B4-BE49-F238E27FC236}">
                <a16:creationId xmlns:a16="http://schemas.microsoft.com/office/drawing/2014/main" id="{F4B6FD03-4C96-4E4E-9411-C3D33C058DCC}"/>
              </a:ext>
            </a:extLst>
          </p:cNvPr>
          <p:cNvSpPr/>
          <p:nvPr/>
        </p:nvSpPr>
        <p:spPr>
          <a:xfrm>
            <a:off x="212528" y="4108709"/>
            <a:ext cx="2518638" cy="369332"/>
          </a:xfrm>
          <a:prstGeom prst="rect">
            <a:avLst/>
          </a:prstGeom>
        </p:spPr>
        <p:txBody>
          <a:bodyPr wrap="none">
            <a:spAutoFit/>
          </a:bodyPr>
          <a:lstStyle/>
          <a:p>
            <a:pPr lvl="1"/>
            <a:r>
              <a:rPr lang="en-GB" dirty="0"/>
              <a:t>Integration of Plug</a:t>
            </a:r>
          </a:p>
        </p:txBody>
      </p:sp>
      <p:sp>
        <p:nvSpPr>
          <p:cNvPr id="9" name="Rectangle 8">
            <a:extLst>
              <a:ext uri="{FF2B5EF4-FFF2-40B4-BE49-F238E27FC236}">
                <a16:creationId xmlns:a16="http://schemas.microsoft.com/office/drawing/2014/main" id="{37768C0F-38EF-4412-B82B-20BA1DA3EFA2}"/>
              </a:ext>
            </a:extLst>
          </p:cNvPr>
          <p:cNvSpPr/>
          <p:nvPr/>
        </p:nvSpPr>
        <p:spPr>
          <a:xfrm>
            <a:off x="5400938" y="3752876"/>
            <a:ext cx="1390124" cy="369332"/>
          </a:xfrm>
          <a:prstGeom prst="rect">
            <a:avLst/>
          </a:prstGeom>
        </p:spPr>
        <p:txBody>
          <a:bodyPr wrap="none">
            <a:spAutoFit/>
          </a:bodyPr>
          <a:lstStyle/>
          <a:p>
            <a:pPr lvl="1"/>
            <a:r>
              <a:rPr lang="en-GB" dirty="0"/>
              <a:t>Splices</a:t>
            </a:r>
          </a:p>
        </p:txBody>
      </p:sp>
      <p:sp>
        <p:nvSpPr>
          <p:cNvPr id="10" name="Rectangle 9">
            <a:extLst>
              <a:ext uri="{FF2B5EF4-FFF2-40B4-BE49-F238E27FC236}">
                <a16:creationId xmlns:a16="http://schemas.microsoft.com/office/drawing/2014/main" id="{A3508CF3-3F8D-46D9-BBCE-154ABA61F61D}"/>
              </a:ext>
            </a:extLst>
          </p:cNvPr>
          <p:cNvSpPr/>
          <p:nvPr/>
        </p:nvSpPr>
        <p:spPr>
          <a:xfrm>
            <a:off x="6096000" y="3396210"/>
            <a:ext cx="2595582" cy="369332"/>
          </a:xfrm>
          <a:prstGeom prst="rect">
            <a:avLst/>
          </a:prstGeom>
        </p:spPr>
        <p:txBody>
          <a:bodyPr wrap="none">
            <a:spAutoFit/>
          </a:bodyPr>
          <a:lstStyle/>
          <a:p>
            <a:pPr lvl="1"/>
            <a:r>
              <a:rPr lang="en-GB" dirty="0"/>
              <a:t>Cryogenic supplies</a:t>
            </a:r>
          </a:p>
        </p:txBody>
      </p:sp>
      <p:sp>
        <p:nvSpPr>
          <p:cNvPr id="11" name="Rectangle 10">
            <a:extLst>
              <a:ext uri="{FF2B5EF4-FFF2-40B4-BE49-F238E27FC236}">
                <a16:creationId xmlns:a16="http://schemas.microsoft.com/office/drawing/2014/main" id="{99B892D1-52F7-465E-95AC-2CEA1B898661}"/>
              </a:ext>
            </a:extLst>
          </p:cNvPr>
          <p:cNvSpPr/>
          <p:nvPr/>
        </p:nvSpPr>
        <p:spPr>
          <a:xfrm>
            <a:off x="6657789" y="4358759"/>
            <a:ext cx="2557110" cy="369332"/>
          </a:xfrm>
          <a:prstGeom prst="rect">
            <a:avLst/>
          </a:prstGeom>
        </p:spPr>
        <p:txBody>
          <a:bodyPr wrap="none">
            <a:spAutoFit/>
          </a:bodyPr>
          <a:lstStyle/>
          <a:p>
            <a:pPr lvl="1"/>
            <a:r>
              <a:rPr lang="en-GB" dirty="0"/>
              <a:t>Cryogenic controls</a:t>
            </a:r>
          </a:p>
        </p:txBody>
      </p:sp>
      <p:sp>
        <p:nvSpPr>
          <p:cNvPr id="12" name="Rectangle 11">
            <a:extLst>
              <a:ext uri="{FF2B5EF4-FFF2-40B4-BE49-F238E27FC236}">
                <a16:creationId xmlns:a16="http://schemas.microsoft.com/office/drawing/2014/main" id="{44B5580E-FE45-4A27-94C4-F0D5954F459E}"/>
              </a:ext>
            </a:extLst>
          </p:cNvPr>
          <p:cNvSpPr/>
          <p:nvPr/>
        </p:nvSpPr>
        <p:spPr>
          <a:xfrm>
            <a:off x="10675137" y="4676129"/>
            <a:ext cx="1591013" cy="369332"/>
          </a:xfrm>
          <a:prstGeom prst="rect">
            <a:avLst/>
          </a:prstGeom>
        </p:spPr>
        <p:txBody>
          <a:bodyPr wrap="none">
            <a:spAutoFit/>
          </a:bodyPr>
          <a:lstStyle/>
          <a:p>
            <a:pPr lvl="1"/>
            <a:r>
              <a:rPr lang="en-GB" dirty="0"/>
              <a:t>Vacuums</a:t>
            </a:r>
          </a:p>
        </p:txBody>
      </p:sp>
      <p:sp>
        <p:nvSpPr>
          <p:cNvPr id="13" name="Rectangle 12">
            <a:extLst>
              <a:ext uri="{FF2B5EF4-FFF2-40B4-BE49-F238E27FC236}">
                <a16:creationId xmlns:a16="http://schemas.microsoft.com/office/drawing/2014/main" id="{EF776D74-2844-423B-8D4D-A96534A686B9}"/>
              </a:ext>
            </a:extLst>
          </p:cNvPr>
          <p:cNvSpPr/>
          <p:nvPr/>
        </p:nvSpPr>
        <p:spPr>
          <a:xfrm>
            <a:off x="10580880" y="1659954"/>
            <a:ext cx="1300356" cy="369332"/>
          </a:xfrm>
          <a:prstGeom prst="rect">
            <a:avLst/>
          </a:prstGeom>
        </p:spPr>
        <p:txBody>
          <a:bodyPr wrap="none">
            <a:spAutoFit/>
          </a:bodyPr>
          <a:lstStyle/>
          <a:p>
            <a:pPr lvl="1"/>
            <a:r>
              <a:rPr lang="en-GB" dirty="0"/>
              <a:t>Safety</a:t>
            </a:r>
          </a:p>
        </p:txBody>
      </p:sp>
      <p:sp>
        <p:nvSpPr>
          <p:cNvPr id="14" name="Rectangle 13">
            <a:extLst>
              <a:ext uri="{FF2B5EF4-FFF2-40B4-BE49-F238E27FC236}">
                <a16:creationId xmlns:a16="http://schemas.microsoft.com/office/drawing/2014/main" id="{B382B339-BBD8-41E4-BB78-32C1C730CB4E}"/>
              </a:ext>
            </a:extLst>
          </p:cNvPr>
          <p:cNvSpPr/>
          <p:nvPr/>
        </p:nvSpPr>
        <p:spPr>
          <a:xfrm>
            <a:off x="4315542" y="4174093"/>
            <a:ext cx="1300356" cy="369332"/>
          </a:xfrm>
          <a:prstGeom prst="rect">
            <a:avLst/>
          </a:prstGeom>
        </p:spPr>
        <p:txBody>
          <a:bodyPr wrap="none">
            <a:spAutoFit/>
          </a:bodyPr>
          <a:lstStyle/>
          <a:p>
            <a:pPr lvl="1"/>
            <a:r>
              <a:rPr lang="en-GB" dirty="0"/>
              <a:t>Safety</a:t>
            </a:r>
          </a:p>
        </p:txBody>
      </p:sp>
      <p:sp>
        <p:nvSpPr>
          <p:cNvPr id="15" name="Rectangle 14">
            <a:extLst>
              <a:ext uri="{FF2B5EF4-FFF2-40B4-BE49-F238E27FC236}">
                <a16:creationId xmlns:a16="http://schemas.microsoft.com/office/drawing/2014/main" id="{06FA8906-A964-47B4-BED6-BDE66A28A775}"/>
              </a:ext>
            </a:extLst>
          </p:cNvPr>
          <p:cNvSpPr/>
          <p:nvPr/>
        </p:nvSpPr>
        <p:spPr>
          <a:xfrm>
            <a:off x="5879388" y="2239673"/>
            <a:ext cx="3070071" cy="369332"/>
          </a:xfrm>
          <a:prstGeom prst="rect">
            <a:avLst/>
          </a:prstGeom>
        </p:spPr>
        <p:txBody>
          <a:bodyPr wrap="none">
            <a:spAutoFit/>
          </a:bodyPr>
          <a:lstStyle/>
          <a:p>
            <a:pPr lvl="1"/>
            <a:r>
              <a:rPr lang="en-GB" dirty="0"/>
              <a:t>Intervention and repairs</a:t>
            </a:r>
          </a:p>
        </p:txBody>
      </p:sp>
      <p:cxnSp>
        <p:nvCxnSpPr>
          <p:cNvPr id="19" name="Straight Arrow Connector 18">
            <a:extLst>
              <a:ext uri="{FF2B5EF4-FFF2-40B4-BE49-F238E27FC236}">
                <a16:creationId xmlns:a16="http://schemas.microsoft.com/office/drawing/2014/main" id="{0AC1CA59-89DE-4EF0-B9C0-1B4142BA47A7}"/>
              </a:ext>
            </a:extLst>
          </p:cNvPr>
          <p:cNvCxnSpPr>
            <a:cxnSpLocks/>
          </p:cNvCxnSpPr>
          <p:nvPr/>
        </p:nvCxnSpPr>
        <p:spPr>
          <a:xfrm>
            <a:off x="9098199" y="2054496"/>
            <a:ext cx="1265219" cy="149013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F2DADFE-4A83-4933-8738-5FFFDF0EBC82}"/>
              </a:ext>
            </a:extLst>
          </p:cNvPr>
          <p:cNvCxnSpPr>
            <a:cxnSpLocks/>
          </p:cNvCxnSpPr>
          <p:nvPr/>
        </p:nvCxnSpPr>
        <p:spPr>
          <a:xfrm flipH="1">
            <a:off x="297180" y="4380318"/>
            <a:ext cx="1301029" cy="1240614"/>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AAB4E37-3A5D-4F26-B99F-C68CFDB7598A}"/>
              </a:ext>
            </a:extLst>
          </p:cNvPr>
          <p:cNvCxnSpPr>
            <a:cxnSpLocks/>
          </p:cNvCxnSpPr>
          <p:nvPr/>
        </p:nvCxnSpPr>
        <p:spPr>
          <a:xfrm>
            <a:off x="6279921" y="4203955"/>
            <a:ext cx="66096" cy="110130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C457B30-6395-425F-B684-A504247C57BC}"/>
              </a:ext>
            </a:extLst>
          </p:cNvPr>
          <p:cNvCxnSpPr>
            <a:cxnSpLocks/>
          </p:cNvCxnSpPr>
          <p:nvPr/>
        </p:nvCxnSpPr>
        <p:spPr>
          <a:xfrm flipH="1" flipV="1">
            <a:off x="11096591" y="4358759"/>
            <a:ext cx="479171" cy="33101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B4FF5410-0E5E-4153-95B9-A9BFA3BFD28F}"/>
              </a:ext>
            </a:extLst>
          </p:cNvPr>
          <p:cNvCxnSpPr>
            <a:cxnSpLocks/>
          </p:cNvCxnSpPr>
          <p:nvPr/>
        </p:nvCxnSpPr>
        <p:spPr>
          <a:xfrm flipH="1">
            <a:off x="11470643" y="5008675"/>
            <a:ext cx="268494" cy="275704"/>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6C751D59-8B9A-4E48-9455-7D308E0172BA}"/>
              </a:ext>
            </a:extLst>
          </p:cNvPr>
          <p:cNvCxnSpPr>
            <a:cxnSpLocks/>
          </p:cNvCxnSpPr>
          <p:nvPr/>
        </p:nvCxnSpPr>
        <p:spPr>
          <a:xfrm flipH="1" flipV="1">
            <a:off x="11393942" y="3580876"/>
            <a:ext cx="334221" cy="126130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B3D814B2-ABCB-4629-A0FE-50C96961CE2C}"/>
              </a:ext>
            </a:extLst>
          </p:cNvPr>
          <p:cNvCxnSpPr>
            <a:cxnSpLocks/>
          </p:cNvCxnSpPr>
          <p:nvPr/>
        </p:nvCxnSpPr>
        <p:spPr>
          <a:xfrm flipH="1">
            <a:off x="11231058" y="1931665"/>
            <a:ext cx="239585" cy="45660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0407BEB3-3DFD-4147-9CF7-55263108D292}"/>
              </a:ext>
            </a:extLst>
          </p:cNvPr>
          <p:cNvCxnSpPr>
            <a:cxnSpLocks/>
          </p:cNvCxnSpPr>
          <p:nvPr/>
        </p:nvCxnSpPr>
        <p:spPr>
          <a:xfrm>
            <a:off x="5255129" y="4520340"/>
            <a:ext cx="447942" cy="32183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09B92446-78B5-4522-ABC9-9DA2BAB6FF5B}"/>
              </a:ext>
            </a:extLst>
          </p:cNvPr>
          <p:cNvCxnSpPr>
            <a:cxnSpLocks/>
          </p:cNvCxnSpPr>
          <p:nvPr/>
        </p:nvCxnSpPr>
        <p:spPr>
          <a:xfrm>
            <a:off x="8618459" y="3497616"/>
            <a:ext cx="547779" cy="288569"/>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93E5C324-40AA-4B4F-B2D9-DF98A1E43B46}"/>
              </a:ext>
            </a:extLst>
          </p:cNvPr>
          <p:cNvCxnSpPr>
            <a:cxnSpLocks/>
          </p:cNvCxnSpPr>
          <p:nvPr/>
        </p:nvCxnSpPr>
        <p:spPr>
          <a:xfrm>
            <a:off x="9166238" y="4579672"/>
            <a:ext cx="829297" cy="174937"/>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736087D4-5B1E-41D1-91C3-B786DF370A4A}"/>
              </a:ext>
            </a:extLst>
          </p:cNvPr>
          <p:cNvCxnSpPr>
            <a:cxnSpLocks/>
          </p:cNvCxnSpPr>
          <p:nvPr/>
        </p:nvCxnSpPr>
        <p:spPr>
          <a:xfrm>
            <a:off x="8293448" y="2595340"/>
            <a:ext cx="1827817" cy="760111"/>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001AD0A3-232F-45FB-8CB4-0686B7AB7009}"/>
              </a:ext>
            </a:extLst>
          </p:cNvPr>
          <p:cNvSpPr/>
          <p:nvPr/>
        </p:nvSpPr>
        <p:spPr>
          <a:xfrm>
            <a:off x="2203249" y="3842195"/>
            <a:ext cx="2659702" cy="369332"/>
          </a:xfrm>
          <a:prstGeom prst="rect">
            <a:avLst/>
          </a:prstGeom>
        </p:spPr>
        <p:txBody>
          <a:bodyPr wrap="none">
            <a:spAutoFit/>
          </a:bodyPr>
          <a:lstStyle/>
          <a:p>
            <a:pPr lvl="1"/>
            <a:r>
              <a:rPr lang="en-GB" dirty="0"/>
              <a:t>Instrumentation IFS</a:t>
            </a:r>
          </a:p>
        </p:txBody>
      </p:sp>
      <p:cxnSp>
        <p:nvCxnSpPr>
          <p:cNvPr id="43" name="Straight Arrow Connector 42">
            <a:extLst>
              <a:ext uri="{FF2B5EF4-FFF2-40B4-BE49-F238E27FC236}">
                <a16:creationId xmlns:a16="http://schemas.microsoft.com/office/drawing/2014/main" id="{7FC74018-3C6B-4D32-BD98-651C93B4287B}"/>
              </a:ext>
            </a:extLst>
          </p:cNvPr>
          <p:cNvCxnSpPr>
            <a:cxnSpLocks/>
            <a:stCxn id="42" idx="2"/>
          </p:cNvCxnSpPr>
          <p:nvPr/>
        </p:nvCxnSpPr>
        <p:spPr>
          <a:xfrm flipH="1">
            <a:off x="1495322" y="4211527"/>
            <a:ext cx="2037778" cy="738963"/>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5" name="Rectangle 44">
            <a:extLst>
              <a:ext uri="{FF2B5EF4-FFF2-40B4-BE49-F238E27FC236}">
                <a16:creationId xmlns:a16="http://schemas.microsoft.com/office/drawing/2014/main" id="{EA5B0A49-F9FB-4B19-A816-73BADD3AAC02}"/>
              </a:ext>
            </a:extLst>
          </p:cNvPr>
          <p:cNvSpPr/>
          <p:nvPr/>
        </p:nvSpPr>
        <p:spPr>
          <a:xfrm>
            <a:off x="7144819" y="1039677"/>
            <a:ext cx="2775119" cy="369332"/>
          </a:xfrm>
          <a:prstGeom prst="rect">
            <a:avLst/>
          </a:prstGeom>
        </p:spPr>
        <p:txBody>
          <a:bodyPr wrap="none">
            <a:spAutoFit/>
          </a:bodyPr>
          <a:lstStyle/>
          <a:p>
            <a:pPr lvl="1"/>
            <a:r>
              <a:rPr lang="en-GB" dirty="0"/>
              <a:t>Instrumentation level</a:t>
            </a:r>
          </a:p>
        </p:txBody>
      </p:sp>
      <p:cxnSp>
        <p:nvCxnSpPr>
          <p:cNvPr id="46" name="Straight Arrow Connector 45">
            <a:extLst>
              <a:ext uri="{FF2B5EF4-FFF2-40B4-BE49-F238E27FC236}">
                <a16:creationId xmlns:a16="http://schemas.microsoft.com/office/drawing/2014/main" id="{D5A83264-9AE9-49CB-A6F5-C0EFB3352BB9}"/>
              </a:ext>
            </a:extLst>
          </p:cNvPr>
          <p:cNvCxnSpPr>
            <a:cxnSpLocks/>
          </p:cNvCxnSpPr>
          <p:nvPr/>
        </p:nvCxnSpPr>
        <p:spPr>
          <a:xfrm>
            <a:off x="9477665" y="1455232"/>
            <a:ext cx="253143" cy="1140108"/>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1D3C1D5B-6CAA-455F-A248-36CCFD8D3EDA}"/>
              </a:ext>
            </a:extLst>
          </p:cNvPr>
          <p:cNvSpPr/>
          <p:nvPr/>
        </p:nvSpPr>
        <p:spPr>
          <a:xfrm>
            <a:off x="9965520" y="937062"/>
            <a:ext cx="2300630" cy="646331"/>
          </a:xfrm>
          <a:prstGeom prst="rect">
            <a:avLst/>
          </a:prstGeom>
        </p:spPr>
        <p:txBody>
          <a:bodyPr wrap="none">
            <a:spAutoFit/>
          </a:bodyPr>
          <a:lstStyle/>
          <a:p>
            <a:pPr lvl="1"/>
            <a:r>
              <a:rPr lang="en-GB" dirty="0"/>
              <a:t>Instrumentation </a:t>
            </a:r>
            <a:br>
              <a:rPr lang="en-GB" dirty="0"/>
            </a:br>
            <a:r>
              <a:rPr lang="en-GB" dirty="0"/>
              <a:t>backup</a:t>
            </a:r>
          </a:p>
        </p:txBody>
      </p:sp>
      <p:cxnSp>
        <p:nvCxnSpPr>
          <p:cNvPr id="49" name="Straight Arrow Connector 48">
            <a:extLst>
              <a:ext uri="{FF2B5EF4-FFF2-40B4-BE49-F238E27FC236}">
                <a16:creationId xmlns:a16="http://schemas.microsoft.com/office/drawing/2014/main" id="{462ECDCD-E80F-45E9-BF15-F2F7F31387FE}"/>
              </a:ext>
            </a:extLst>
          </p:cNvPr>
          <p:cNvCxnSpPr>
            <a:cxnSpLocks/>
          </p:cNvCxnSpPr>
          <p:nvPr/>
        </p:nvCxnSpPr>
        <p:spPr>
          <a:xfrm flipH="1">
            <a:off x="11561052" y="1364344"/>
            <a:ext cx="203142" cy="1611051"/>
          </a:xfrm>
          <a:prstGeom prst="straightConnector1">
            <a:avLst/>
          </a:prstGeom>
          <a:ln w="1905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C2D302B7-0E15-4DD5-AF33-10E201D02397}"/>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1D160912-4893-4DEE-B020-607A5D6E96C0}"/>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32134161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766400" cy="720000"/>
          </a:xfrm>
        </p:spPr>
        <p:txBody>
          <a:bodyPr/>
          <a:lstStyle/>
          <a:p>
            <a:r>
              <a:rPr lang="en-GB" dirty="0"/>
              <a:t>Detailed DFX Schematics: Lowering and raising</a:t>
            </a:r>
          </a:p>
        </p:txBody>
      </p:sp>
      <p:sp>
        <p:nvSpPr>
          <p:cNvPr id="7" name="Rectangle 6"/>
          <p:cNvSpPr/>
          <p:nvPr/>
        </p:nvSpPr>
        <p:spPr>
          <a:xfrm>
            <a:off x="582130" y="1036758"/>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1" name="Content Placeholder 10"/>
          <p:cNvPicPr>
            <a:picLocks noGrp="1" noChangeAspect="1"/>
          </p:cNvPicPr>
          <p:nvPr>
            <p:ph idx="1"/>
          </p:nvPr>
        </p:nvPicPr>
        <p:blipFill rotWithShape="1">
          <a:blip r:embed="rId2">
            <a:clrChange>
              <a:clrFrom>
                <a:srgbClr val="FFFFFF"/>
              </a:clrFrom>
              <a:clrTo>
                <a:srgbClr val="FFFFFF">
                  <a:alpha val="0"/>
                </a:srgbClr>
              </a:clrTo>
            </a:clrChange>
          </a:blip>
          <a:srcRect l="16696" t="10837" r="31675" b="7998"/>
          <a:stretch/>
        </p:blipFill>
        <p:spPr>
          <a:xfrm>
            <a:off x="7603269" y="1279950"/>
            <a:ext cx="4503907" cy="3982714"/>
          </a:xfrm>
          <a:prstGeom prst="rect">
            <a:avLst/>
          </a:prstGeom>
        </p:spPr>
      </p:pic>
      <p:pic>
        <p:nvPicPr>
          <p:cNvPr id="12" name="Picture 11"/>
          <p:cNvPicPr>
            <a:picLocks noChangeAspect="1"/>
          </p:cNvPicPr>
          <p:nvPr/>
        </p:nvPicPr>
        <p:blipFill rotWithShape="1">
          <a:blip r:embed="rId3">
            <a:clrChange>
              <a:clrFrom>
                <a:srgbClr val="FFFFFF"/>
              </a:clrFrom>
              <a:clrTo>
                <a:srgbClr val="FFFFFF">
                  <a:alpha val="0"/>
                </a:srgbClr>
              </a:clrTo>
            </a:clrChange>
          </a:blip>
          <a:srcRect l="17240" t="11168" r="31575" b="7617"/>
          <a:stretch/>
        </p:blipFill>
        <p:spPr>
          <a:xfrm>
            <a:off x="3828925" y="1300302"/>
            <a:ext cx="4474723" cy="3962363"/>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17613" t="10904" r="31279" b="6662"/>
          <a:stretch/>
        </p:blipFill>
        <p:spPr>
          <a:xfrm>
            <a:off x="44850" y="1284052"/>
            <a:ext cx="4435823" cy="4052331"/>
          </a:xfrm>
          <a:prstGeom prst="rect">
            <a:avLst/>
          </a:prstGeom>
        </p:spPr>
      </p:pic>
      <p:sp>
        <p:nvSpPr>
          <p:cNvPr id="14" name="TextBox 13"/>
          <p:cNvSpPr txBox="1"/>
          <p:nvPr/>
        </p:nvSpPr>
        <p:spPr>
          <a:xfrm>
            <a:off x="1093914" y="5399011"/>
            <a:ext cx="2271976" cy="369332"/>
          </a:xfrm>
          <a:prstGeom prst="rect">
            <a:avLst/>
          </a:prstGeom>
          <a:noFill/>
          <a:ln>
            <a:solidFill>
              <a:schemeClr val="tx1"/>
            </a:solidFill>
          </a:ln>
        </p:spPr>
        <p:txBody>
          <a:bodyPr wrap="square" rtlCol="0">
            <a:spAutoFit/>
          </a:bodyPr>
          <a:lstStyle/>
          <a:p>
            <a:r>
              <a:rPr lang="en-GB" dirty="0">
                <a:ln>
                  <a:solidFill>
                    <a:schemeClr val="tx1"/>
                  </a:solidFill>
                </a:ln>
              </a:rPr>
              <a:t>Fully assembled</a:t>
            </a:r>
          </a:p>
        </p:txBody>
      </p:sp>
      <p:sp>
        <p:nvSpPr>
          <p:cNvPr id="15" name="TextBox 14"/>
          <p:cNvSpPr txBox="1"/>
          <p:nvPr/>
        </p:nvSpPr>
        <p:spPr>
          <a:xfrm>
            <a:off x="5213023" y="5438565"/>
            <a:ext cx="2032197" cy="369332"/>
          </a:xfrm>
          <a:prstGeom prst="rect">
            <a:avLst/>
          </a:prstGeom>
          <a:noFill/>
          <a:ln>
            <a:solidFill>
              <a:schemeClr val="tx1"/>
            </a:solidFill>
          </a:ln>
        </p:spPr>
        <p:txBody>
          <a:bodyPr wrap="square" rtlCol="0">
            <a:spAutoFit/>
          </a:bodyPr>
          <a:lstStyle/>
          <a:p>
            <a:r>
              <a:rPr lang="en-GB" dirty="0">
                <a:ln>
                  <a:solidFill>
                    <a:schemeClr val="tx1"/>
                  </a:solidFill>
                </a:ln>
              </a:rPr>
              <a:t>Top flange raised</a:t>
            </a:r>
          </a:p>
        </p:txBody>
      </p:sp>
      <p:sp>
        <p:nvSpPr>
          <p:cNvPr id="16" name="TextBox 15"/>
          <p:cNvSpPr txBox="1"/>
          <p:nvPr/>
        </p:nvSpPr>
        <p:spPr>
          <a:xfrm>
            <a:off x="8874729" y="5438565"/>
            <a:ext cx="2301468" cy="369332"/>
          </a:xfrm>
          <a:prstGeom prst="rect">
            <a:avLst/>
          </a:prstGeom>
          <a:noFill/>
          <a:ln>
            <a:solidFill>
              <a:schemeClr val="tx1"/>
            </a:solidFill>
          </a:ln>
        </p:spPr>
        <p:txBody>
          <a:bodyPr wrap="square" rtlCol="0">
            <a:spAutoFit/>
          </a:bodyPr>
          <a:lstStyle/>
          <a:p>
            <a:r>
              <a:rPr lang="en-GB" dirty="0">
                <a:ln>
                  <a:solidFill>
                    <a:schemeClr val="tx1"/>
                  </a:solidFill>
                </a:ln>
              </a:rPr>
              <a:t>Inner vessel lowered</a:t>
            </a:r>
          </a:p>
        </p:txBody>
      </p:sp>
      <p:sp>
        <p:nvSpPr>
          <p:cNvPr id="5" name="Footer Placeholder 4">
            <a:extLst>
              <a:ext uri="{FF2B5EF4-FFF2-40B4-BE49-F238E27FC236}">
                <a16:creationId xmlns:a16="http://schemas.microsoft.com/office/drawing/2014/main" id="{CE32F0C9-60F0-45A1-B8CF-13093AAA4119}"/>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EB4FDC02-58CF-42A8-9180-127142867DF9}"/>
              </a:ext>
            </a:extLst>
          </p:cNvPr>
          <p:cNvSpPr>
            <a:spLocks noGrp="1"/>
          </p:cNvSpPr>
          <p:nvPr>
            <p:ph type="sldNum" sz="quarter" idx="12"/>
          </p:nvPr>
        </p:nvSpPr>
        <p:spPr/>
        <p:txBody>
          <a:bodyPr/>
          <a:lstStyle/>
          <a:p>
            <a:fld id="{BFDCA1C4-9514-7B4F-976F-D92F7E296653}" type="slidenum">
              <a:rPr lang="fr-FR" smtClean="0"/>
              <a:pPr/>
              <a:t>50</a:t>
            </a:fld>
            <a:endParaRPr lang="fr-FR"/>
          </a:p>
        </p:txBody>
      </p:sp>
    </p:spTree>
    <p:extLst>
      <p:ext uri="{BB962C8B-B14F-4D97-AF65-F5344CB8AC3E}">
        <p14:creationId xmlns:p14="http://schemas.microsoft.com/office/powerpoint/2010/main" val="8542912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269014"/>
            <a:ext cx="10766400" cy="720000"/>
          </a:xfrm>
        </p:spPr>
        <p:txBody>
          <a:bodyPr/>
          <a:lstStyle/>
          <a:p>
            <a:r>
              <a:rPr lang="en-GB" dirty="0"/>
              <a:t>Detailed DFX Schematics: Lowering and raising</a:t>
            </a:r>
          </a:p>
        </p:txBody>
      </p:sp>
      <p:sp>
        <p:nvSpPr>
          <p:cNvPr id="7" name="Rectangle 6"/>
          <p:cNvSpPr/>
          <p:nvPr/>
        </p:nvSpPr>
        <p:spPr>
          <a:xfrm>
            <a:off x="582130" y="1036758"/>
            <a:ext cx="2198451" cy="16020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1" name="Content Placeholder 10"/>
          <p:cNvPicPr>
            <a:picLocks noGrp="1" noChangeAspect="1"/>
          </p:cNvPicPr>
          <p:nvPr>
            <p:ph idx="1"/>
          </p:nvPr>
        </p:nvPicPr>
        <p:blipFill rotWithShape="1">
          <a:blip r:embed="rId2">
            <a:clrChange>
              <a:clrFrom>
                <a:srgbClr val="FFFFFF"/>
              </a:clrFrom>
              <a:clrTo>
                <a:srgbClr val="FFFFFF">
                  <a:alpha val="0"/>
                </a:srgbClr>
              </a:clrTo>
            </a:clrChange>
          </a:blip>
          <a:srcRect l="28783" t="11631" r="50923" b="42377"/>
          <a:stretch/>
        </p:blipFill>
        <p:spPr>
          <a:xfrm>
            <a:off x="7804822" y="1196502"/>
            <a:ext cx="4047826" cy="5159866"/>
          </a:xfrm>
          <a:prstGeom prst="rect">
            <a:avLst/>
          </a:prstGeom>
        </p:spPr>
      </p:pic>
      <p:pic>
        <p:nvPicPr>
          <p:cNvPr id="12" name="Picture 11"/>
          <p:cNvPicPr>
            <a:picLocks noChangeAspect="1"/>
          </p:cNvPicPr>
          <p:nvPr/>
        </p:nvPicPr>
        <p:blipFill rotWithShape="1">
          <a:blip r:embed="rId3">
            <a:clrChange>
              <a:clrFrom>
                <a:srgbClr val="FFFFFF"/>
              </a:clrFrom>
              <a:clrTo>
                <a:srgbClr val="FFFFFF">
                  <a:alpha val="0"/>
                </a:srgbClr>
              </a:clrTo>
            </a:clrChange>
          </a:blip>
          <a:srcRect l="28145" t="11168" r="50268" b="42974"/>
          <a:stretch/>
        </p:blipFill>
        <p:spPr>
          <a:xfrm>
            <a:off x="3879660" y="1130513"/>
            <a:ext cx="4308050" cy="5102410"/>
          </a:xfrm>
          <a:prstGeom prst="rect">
            <a:avLst/>
          </a:prstGeom>
        </p:spPr>
      </p:pic>
      <p:pic>
        <p:nvPicPr>
          <p:cNvPr id="13" name="Picture 12"/>
          <p:cNvPicPr>
            <a:picLocks noChangeAspect="1"/>
          </p:cNvPicPr>
          <p:nvPr/>
        </p:nvPicPr>
        <p:blipFill rotWithShape="1">
          <a:blip r:embed="rId4">
            <a:clrChange>
              <a:clrFrom>
                <a:srgbClr val="FFFFFF"/>
              </a:clrFrom>
              <a:clrTo>
                <a:srgbClr val="FFFFFF">
                  <a:alpha val="0"/>
                </a:srgbClr>
              </a:clrTo>
            </a:clrChange>
          </a:blip>
          <a:srcRect l="27296" t="11103" r="50176" b="42593"/>
          <a:stretch/>
        </p:blipFill>
        <p:spPr>
          <a:xfrm>
            <a:off x="47132" y="1136575"/>
            <a:ext cx="4506012" cy="5219776"/>
          </a:xfrm>
          <a:prstGeom prst="rect">
            <a:avLst/>
          </a:prstGeom>
        </p:spPr>
      </p:pic>
      <p:sp>
        <p:nvSpPr>
          <p:cNvPr id="9" name="TextBox 8"/>
          <p:cNvSpPr txBox="1"/>
          <p:nvPr/>
        </p:nvSpPr>
        <p:spPr>
          <a:xfrm>
            <a:off x="1399615" y="923676"/>
            <a:ext cx="2032197" cy="369332"/>
          </a:xfrm>
          <a:prstGeom prst="rect">
            <a:avLst/>
          </a:prstGeom>
          <a:noFill/>
          <a:ln>
            <a:solidFill>
              <a:schemeClr val="tx1"/>
            </a:solidFill>
          </a:ln>
        </p:spPr>
        <p:txBody>
          <a:bodyPr wrap="square" rtlCol="0">
            <a:spAutoFit/>
          </a:bodyPr>
          <a:lstStyle/>
          <a:p>
            <a:r>
              <a:rPr lang="en-GB" dirty="0">
                <a:ln>
                  <a:solidFill>
                    <a:schemeClr val="tx1"/>
                  </a:solidFill>
                </a:ln>
              </a:rPr>
              <a:t>Fully assembled</a:t>
            </a:r>
          </a:p>
        </p:txBody>
      </p:sp>
      <p:sp>
        <p:nvSpPr>
          <p:cNvPr id="10" name="TextBox 9"/>
          <p:cNvSpPr txBox="1"/>
          <p:nvPr/>
        </p:nvSpPr>
        <p:spPr>
          <a:xfrm>
            <a:off x="5016160" y="888546"/>
            <a:ext cx="2032197" cy="369332"/>
          </a:xfrm>
          <a:prstGeom prst="rect">
            <a:avLst/>
          </a:prstGeom>
          <a:noFill/>
          <a:ln>
            <a:solidFill>
              <a:schemeClr val="tx1"/>
            </a:solidFill>
          </a:ln>
        </p:spPr>
        <p:txBody>
          <a:bodyPr wrap="square" rtlCol="0">
            <a:spAutoFit/>
          </a:bodyPr>
          <a:lstStyle/>
          <a:p>
            <a:r>
              <a:rPr lang="en-GB" dirty="0">
                <a:ln>
                  <a:solidFill>
                    <a:schemeClr val="tx1"/>
                  </a:solidFill>
                </a:ln>
              </a:rPr>
              <a:t>Top flange raised</a:t>
            </a:r>
          </a:p>
        </p:txBody>
      </p:sp>
      <p:sp>
        <p:nvSpPr>
          <p:cNvPr id="14" name="TextBox 13"/>
          <p:cNvSpPr txBox="1"/>
          <p:nvPr/>
        </p:nvSpPr>
        <p:spPr>
          <a:xfrm>
            <a:off x="8561413" y="1112442"/>
            <a:ext cx="2534644" cy="369332"/>
          </a:xfrm>
          <a:prstGeom prst="rect">
            <a:avLst/>
          </a:prstGeom>
          <a:noFill/>
          <a:ln>
            <a:solidFill>
              <a:schemeClr val="tx1"/>
            </a:solidFill>
          </a:ln>
        </p:spPr>
        <p:txBody>
          <a:bodyPr wrap="square" rtlCol="0">
            <a:spAutoFit/>
          </a:bodyPr>
          <a:lstStyle/>
          <a:p>
            <a:r>
              <a:rPr lang="en-GB" dirty="0">
                <a:ln>
                  <a:solidFill>
                    <a:schemeClr val="tx1"/>
                  </a:solidFill>
                </a:ln>
              </a:rPr>
              <a:t>Inner vessel lowered</a:t>
            </a:r>
          </a:p>
        </p:txBody>
      </p:sp>
      <p:sp>
        <p:nvSpPr>
          <p:cNvPr id="3" name="Footer Placeholder 2">
            <a:extLst>
              <a:ext uri="{FF2B5EF4-FFF2-40B4-BE49-F238E27FC236}">
                <a16:creationId xmlns:a16="http://schemas.microsoft.com/office/drawing/2014/main" id="{AA40B456-370A-443F-B49A-351D58CC1250}"/>
              </a:ext>
            </a:extLst>
          </p:cNvPr>
          <p:cNvSpPr>
            <a:spLocks noGrp="1"/>
          </p:cNvSpPr>
          <p:nvPr>
            <p:ph type="ftr" sz="quarter" idx="11"/>
          </p:nvPr>
        </p:nvSpPr>
        <p:spPr>
          <a:xfrm>
            <a:off x="2540000" y="6356351"/>
            <a:ext cx="8836000" cy="360000"/>
          </a:xfrm>
        </p:spPr>
        <p:txBody>
          <a:bodyPr/>
          <a:lstStyle/>
          <a:p>
            <a:r>
              <a:rPr lang="en-GB"/>
              <a:t>DFX Internal DDR 20 June 2019</a:t>
            </a:r>
            <a:endParaRPr lang="en-GB" noProof="0" dirty="0"/>
          </a:p>
        </p:txBody>
      </p:sp>
      <p:sp>
        <p:nvSpPr>
          <p:cNvPr id="4" name="Slide Number Placeholder 3">
            <a:extLst>
              <a:ext uri="{FF2B5EF4-FFF2-40B4-BE49-F238E27FC236}">
                <a16:creationId xmlns:a16="http://schemas.microsoft.com/office/drawing/2014/main" id="{1B505BA5-6952-475E-87EC-73E0FFAD6218}"/>
              </a:ext>
            </a:extLst>
          </p:cNvPr>
          <p:cNvSpPr>
            <a:spLocks noGrp="1"/>
          </p:cNvSpPr>
          <p:nvPr>
            <p:ph type="sldNum" sz="quarter" idx="12"/>
          </p:nvPr>
        </p:nvSpPr>
        <p:spPr/>
        <p:txBody>
          <a:bodyPr/>
          <a:lstStyle/>
          <a:p>
            <a:fld id="{BFDCA1C4-9514-7B4F-976F-D92F7E296653}" type="slidenum">
              <a:rPr lang="fr-FR" smtClean="0"/>
              <a:pPr/>
              <a:t>51</a:t>
            </a:fld>
            <a:endParaRPr lang="fr-FR"/>
          </a:p>
        </p:txBody>
      </p:sp>
    </p:spTree>
    <p:extLst>
      <p:ext uri="{BB962C8B-B14F-4D97-AF65-F5344CB8AC3E}">
        <p14:creationId xmlns:p14="http://schemas.microsoft.com/office/powerpoint/2010/main" val="3329273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2">
            <a:clrChange>
              <a:clrFrom>
                <a:srgbClr val="FFFFFF"/>
              </a:clrFrom>
              <a:clrTo>
                <a:srgbClr val="FFFFFF">
                  <a:alpha val="0"/>
                </a:srgbClr>
              </a:clrTo>
            </a:clrChange>
          </a:blip>
          <a:srcRect l="41683" t="17321" r="33190" b="8638"/>
          <a:stretch/>
        </p:blipFill>
        <p:spPr>
          <a:xfrm>
            <a:off x="587839" y="756139"/>
            <a:ext cx="3685851" cy="6109145"/>
          </a:xfrm>
          <a:prstGeom prst="rect">
            <a:avLst/>
          </a:prstGeom>
        </p:spPr>
      </p:pic>
      <p:pic>
        <p:nvPicPr>
          <p:cNvPr id="17" name="Content Placeholder 16"/>
          <p:cNvPicPr>
            <a:picLocks noGrp="1" noChangeAspect="1"/>
          </p:cNvPicPr>
          <p:nvPr>
            <p:ph idx="1"/>
          </p:nvPr>
        </p:nvPicPr>
        <p:blipFill rotWithShape="1">
          <a:blip r:embed="rId3">
            <a:clrChange>
              <a:clrFrom>
                <a:srgbClr val="FFFFFF"/>
              </a:clrFrom>
              <a:clrTo>
                <a:srgbClr val="FFFFFF">
                  <a:alpha val="0"/>
                </a:srgbClr>
              </a:clrTo>
            </a:clrChange>
          </a:blip>
          <a:srcRect l="29952" t="13832" r="31855" b="10995"/>
          <a:stretch/>
        </p:blipFill>
        <p:spPr>
          <a:xfrm>
            <a:off x="5466436" y="900000"/>
            <a:ext cx="5201563" cy="5758834"/>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816000" y="180000"/>
            <a:ext cx="11246400" cy="720000"/>
          </a:xfrm>
        </p:spPr>
        <p:txBody>
          <a:bodyPr>
            <a:normAutofit/>
          </a:bodyPr>
          <a:lstStyle/>
          <a:p>
            <a:r>
              <a:rPr lang="en-GB" dirty="0"/>
              <a:t>Detailed DFX Schematics: Vertical Inner Overview</a:t>
            </a:r>
          </a:p>
        </p:txBody>
      </p:sp>
      <p:cxnSp>
        <p:nvCxnSpPr>
          <p:cNvPr id="10" name="Straight Arrow Connector 9"/>
          <p:cNvCxnSpPr/>
          <p:nvPr/>
        </p:nvCxnSpPr>
        <p:spPr>
          <a:xfrm>
            <a:off x="5098741" y="1698575"/>
            <a:ext cx="1737102" cy="13536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5562600" y="3886087"/>
            <a:ext cx="1556530" cy="3747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070716" y="941440"/>
            <a:ext cx="2387600" cy="923330"/>
          </a:xfrm>
          <a:prstGeom prst="rect">
            <a:avLst/>
          </a:prstGeom>
          <a:noFill/>
        </p:spPr>
        <p:txBody>
          <a:bodyPr wrap="square" rtlCol="0">
            <a:spAutoFit/>
          </a:bodyPr>
          <a:lstStyle/>
          <a:p>
            <a:r>
              <a:rPr lang="en-GB" dirty="0"/>
              <a:t>Level sensors and pressure gauge tap (vapour)</a:t>
            </a:r>
          </a:p>
        </p:txBody>
      </p:sp>
      <p:sp>
        <p:nvSpPr>
          <p:cNvPr id="15" name="TextBox 14"/>
          <p:cNvSpPr txBox="1"/>
          <p:nvPr/>
        </p:nvSpPr>
        <p:spPr>
          <a:xfrm>
            <a:off x="10262050" y="1256070"/>
            <a:ext cx="2387600" cy="923330"/>
          </a:xfrm>
          <a:prstGeom prst="rect">
            <a:avLst/>
          </a:prstGeom>
          <a:noFill/>
        </p:spPr>
        <p:txBody>
          <a:bodyPr wrap="square" rtlCol="0">
            <a:spAutoFit/>
          </a:bodyPr>
          <a:lstStyle/>
          <a:p>
            <a:r>
              <a:rPr lang="en-GB" dirty="0"/>
              <a:t>Safety relief valve and burst disc assembly</a:t>
            </a:r>
          </a:p>
        </p:txBody>
      </p:sp>
      <p:cxnSp>
        <p:nvCxnSpPr>
          <p:cNvPr id="16" name="Straight Arrow Connector 15"/>
          <p:cNvCxnSpPr/>
          <p:nvPr/>
        </p:nvCxnSpPr>
        <p:spPr>
          <a:xfrm flipH="1" flipV="1">
            <a:off x="9436999" y="1465969"/>
            <a:ext cx="825051" cy="155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4418048" y="5627019"/>
            <a:ext cx="1692936" cy="369332"/>
          </a:xfrm>
          <a:prstGeom prst="rect">
            <a:avLst/>
          </a:prstGeom>
          <a:noFill/>
        </p:spPr>
        <p:txBody>
          <a:bodyPr wrap="square" rtlCol="0">
            <a:spAutoFit/>
          </a:bodyPr>
          <a:lstStyle/>
          <a:p>
            <a:r>
              <a:rPr lang="en-GB" dirty="0"/>
              <a:t>Elbow section</a:t>
            </a:r>
          </a:p>
        </p:txBody>
      </p:sp>
      <p:cxnSp>
        <p:nvCxnSpPr>
          <p:cNvPr id="21" name="Straight Arrow Connector 20"/>
          <p:cNvCxnSpPr/>
          <p:nvPr/>
        </p:nvCxnSpPr>
        <p:spPr>
          <a:xfrm flipV="1">
            <a:off x="5969000" y="5370542"/>
            <a:ext cx="1259050" cy="41828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750178" y="2282214"/>
            <a:ext cx="2463026" cy="923330"/>
          </a:xfrm>
          <a:prstGeom prst="rect">
            <a:avLst/>
          </a:prstGeom>
          <a:noFill/>
        </p:spPr>
        <p:txBody>
          <a:bodyPr wrap="square" rtlCol="0">
            <a:spAutoFit/>
          </a:bodyPr>
          <a:lstStyle/>
          <a:p>
            <a:r>
              <a:rPr lang="en-GB" dirty="0"/>
              <a:t>4 lines in cryogenic jumper flexible coupling</a:t>
            </a:r>
          </a:p>
        </p:txBody>
      </p:sp>
      <p:cxnSp>
        <p:nvCxnSpPr>
          <p:cNvPr id="24" name="Straight Arrow Connector 23"/>
          <p:cNvCxnSpPr/>
          <p:nvPr/>
        </p:nvCxnSpPr>
        <p:spPr>
          <a:xfrm>
            <a:off x="4758435" y="2964237"/>
            <a:ext cx="685101" cy="26675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flipV="1">
            <a:off x="9707716" y="3007270"/>
            <a:ext cx="287184" cy="34177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9994900" y="3349047"/>
            <a:ext cx="2387600" cy="923330"/>
          </a:xfrm>
          <a:prstGeom prst="rect">
            <a:avLst/>
          </a:prstGeom>
          <a:noFill/>
        </p:spPr>
        <p:txBody>
          <a:bodyPr wrap="square" rtlCol="0">
            <a:spAutoFit/>
          </a:bodyPr>
          <a:lstStyle/>
          <a:p>
            <a:r>
              <a:rPr lang="en-GB" dirty="0"/>
              <a:t>Flexible port for instrumentation backup </a:t>
            </a:r>
          </a:p>
        </p:txBody>
      </p:sp>
      <p:sp>
        <p:nvSpPr>
          <p:cNvPr id="34" name="TextBox 33"/>
          <p:cNvSpPr txBox="1"/>
          <p:nvPr/>
        </p:nvSpPr>
        <p:spPr>
          <a:xfrm>
            <a:off x="9201517" y="4656353"/>
            <a:ext cx="2387600" cy="646331"/>
          </a:xfrm>
          <a:prstGeom prst="rect">
            <a:avLst/>
          </a:prstGeom>
          <a:noFill/>
        </p:spPr>
        <p:txBody>
          <a:bodyPr wrap="square" rtlCol="0">
            <a:spAutoFit/>
          </a:bodyPr>
          <a:lstStyle/>
          <a:p>
            <a:r>
              <a:rPr lang="en-GB" dirty="0"/>
              <a:t>Pressure gauge tap (liquid)</a:t>
            </a:r>
          </a:p>
        </p:txBody>
      </p:sp>
      <p:cxnSp>
        <p:nvCxnSpPr>
          <p:cNvPr id="36" name="Straight Arrow Connector 35"/>
          <p:cNvCxnSpPr/>
          <p:nvPr/>
        </p:nvCxnSpPr>
        <p:spPr>
          <a:xfrm flipH="1">
            <a:off x="8914333" y="5256760"/>
            <a:ext cx="287184" cy="49306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B03BB3DB-22F8-495E-9A36-D5072B775D64}"/>
              </a:ext>
            </a:extLst>
          </p:cNvPr>
          <p:cNvSpPr txBox="1"/>
          <p:nvPr/>
        </p:nvSpPr>
        <p:spPr>
          <a:xfrm>
            <a:off x="4648423" y="4226949"/>
            <a:ext cx="2109058" cy="369332"/>
          </a:xfrm>
          <a:prstGeom prst="rect">
            <a:avLst/>
          </a:prstGeom>
          <a:noFill/>
        </p:spPr>
        <p:txBody>
          <a:bodyPr wrap="square" rtlCol="0">
            <a:spAutoFit/>
          </a:bodyPr>
          <a:lstStyle/>
          <a:p>
            <a:r>
              <a:rPr lang="en-GB" dirty="0"/>
              <a:t>Vacuum barrier</a:t>
            </a:r>
          </a:p>
        </p:txBody>
      </p:sp>
      <p:sp>
        <p:nvSpPr>
          <p:cNvPr id="5" name="Footer Placeholder 4">
            <a:extLst>
              <a:ext uri="{FF2B5EF4-FFF2-40B4-BE49-F238E27FC236}">
                <a16:creationId xmlns:a16="http://schemas.microsoft.com/office/drawing/2014/main" id="{86742910-BDD9-467F-9887-047D22CF1D08}"/>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993CDEC5-01E4-44A0-9ED5-7ACFC4FF4F6B}"/>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04578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990600" y="1054100"/>
            <a:ext cx="8751690" cy="5417262"/>
            <a:chOff x="990600" y="1054100"/>
            <a:chExt cx="8751690" cy="5417262"/>
          </a:xfrm>
        </p:grpSpPr>
        <p:pic>
          <p:nvPicPr>
            <p:cNvPr id="6" name="Picture 5"/>
            <p:cNvPicPr>
              <a:picLocks noChangeAspect="1"/>
            </p:cNvPicPr>
            <p:nvPr/>
          </p:nvPicPr>
          <p:blipFill rotWithShape="1">
            <a:blip r:embed="rId2">
              <a:clrChange>
                <a:clrFrom>
                  <a:srgbClr val="FFFFFF"/>
                </a:clrFrom>
                <a:clrTo>
                  <a:srgbClr val="FFFFFF">
                    <a:alpha val="0"/>
                  </a:srgbClr>
                </a:clrTo>
              </a:clrChange>
              <a:biLevel thresh="75000"/>
            </a:blip>
            <a:srcRect l="8720" t="7597" r="13580" b="6906"/>
            <a:stretch/>
          </p:blipFill>
          <p:spPr>
            <a:xfrm>
              <a:off x="1144781" y="1150062"/>
              <a:ext cx="8597509" cy="5321300"/>
            </a:xfrm>
            <a:prstGeom prst="rect">
              <a:avLst/>
            </a:prstGeom>
          </p:spPr>
        </p:pic>
        <p:sp>
          <p:nvSpPr>
            <p:cNvPr id="38" name="Rectangle 37"/>
            <p:cNvSpPr/>
            <p:nvPr/>
          </p:nvSpPr>
          <p:spPr>
            <a:xfrm>
              <a:off x="990600" y="1054100"/>
              <a:ext cx="622300" cy="317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p:txBody>
          <a:bodyPr/>
          <a:lstStyle/>
          <a:p>
            <a:r>
              <a:rPr lang="en-GB" dirty="0"/>
              <a:t>Detailed DFX Schematics: Vertical Inner Dome</a:t>
            </a:r>
          </a:p>
        </p:txBody>
      </p:sp>
      <p:cxnSp>
        <p:nvCxnSpPr>
          <p:cNvPr id="10" name="Straight Arrow Connector 9"/>
          <p:cNvCxnSpPr/>
          <p:nvPr/>
        </p:nvCxnSpPr>
        <p:spPr>
          <a:xfrm>
            <a:off x="4508500" y="1580199"/>
            <a:ext cx="393547" cy="168243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7420555" y="4543230"/>
            <a:ext cx="1556530" cy="3747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722133" y="860199"/>
            <a:ext cx="3241094" cy="646331"/>
          </a:xfrm>
          <a:prstGeom prst="rect">
            <a:avLst/>
          </a:prstGeom>
          <a:noFill/>
        </p:spPr>
        <p:txBody>
          <a:bodyPr wrap="square" rtlCol="0">
            <a:spAutoFit/>
          </a:bodyPr>
          <a:lstStyle/>
          <a:p>
            <a:r>
              <a:rPr lang="en-GB" dirty="0"/>
              <a:t>Weld ring for accepting the cold flange of DSH (SC-Link)</a:t>
            </a:r>
          </a:p>
        </p:txBody>
      </p:sp>
      <p:sp>
        <p:nvSpPr>
          <p:cNvPr id="15" name="TextBox 14"/>
          <p:cNvSpPr txBox="1"/>
          <p:nvPr/>
        </p:nvSpPr>
        <p:spPr>
          <a:xfrm>
            <a:off x="9768410" y="2996931"/>
            <a:ext cx="2387600" cy="1200329"/>
          </a:xfrm>
          <a:prstGeom prst="rect">
            <a:avLst/>
          </a:prstGeom>
          <a:noFill/>
        </p:spPr>
        <p:txBody>
          <a:bodyPr wrap="square" rtlCol="0">
            <a:spAutoFit/>
          </a:bodyPr>
          <a:lstStyle/>
          <a:p>
            <a:r>
              <a:rPr lang="en-GB" dirty="0"/>
              <a:t>Inverted flange on safety device port for decoupling to enable sliding</a:t>
            </a:r>
          </a:p>
        </p:txBody>
      </p:sp>
      <p:cxnSp>
        <p:nvCxnSpPr>
          <p:cNvPr id="16" name="Straight Arrow Connector 15"/>
          <p:cNvCxnSpPr/>
          <p:nvPr/>
        </p:nvCxnSpPr>
        <p:spPr>
          <a:xfrm flipH="1" flipV="1">
            <a:off x="7420555" y="3164015"/>
            <a:ext cx="2203607" cy="36335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2297281" y="4197260"/>
            <a:ext cx="1931819" cy="135077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9359900" y="2254617"/>
            <a:ext cx="2387600" cy="369332"/>
          </a:xfrm>
          <a:prstGeom prst="rect">
            <a:avLst/>
          </a:prstGeom>
          <a:noFill/>
        </p:spPr>
        <p:txBody>
          <a:bodyPr wrap="square" rtlCol="0">
            <a:spAutoFit/>
          </a:bodyPr>
          <a:lstStyle/>
          <a:p>
            <a:r>
              <a:rPr lang="en-GB" dirty="0"/>
              <a:t>Alignment pins </a:t>
            </a:r>
          </a:p>
        </p:txBody>
      </p:sp>
      <p:sp>
        <p:nvSpPr>
          <p:cNvPr id="34" name="TextBox 33"/>
          <p:cNvSpPr txBox="1"/>
          <p:nvPr/>
        </p:nvSpPr>
        <p:spPr>
          <a:xfrm>
            <a:off x="1103481" y="5548032"/>
            <a:ext cx="2387600" cy="923330"/>
          </a:xfrm>
          <a:prstGeom prst="rect">
            <a:avLst/>
          </a:prstGeom>
          <a:noFill/>
        </p:spPr>
        <p:txBody>
          <a:bodyPr wrap="square" rtlCol="0">
            <a:spAutoFit/>
          </a:bodyPr>
          <a:lstStyle/>
          <a:p>
            <a:r>
              <a:rPr lang="en-GB" dirty="0"/>
              <a:t>Stainless-to-copper transition of gas heater lines</a:t>
            </a:r>
          </a:p>
        </p:txBody>
      </p:sp>
      <p:sp>
        <p:nvSpPr>
          <p:cNvPr id="9" name="Rectangle 8"/>
          <p:cNvSpPr/>
          <p:nvPr/>
        </p:nvSpPr>
        <p:spPr>
          <a:xfrm>
            <a:off x="4787900" y="3911487"/>
            <a:ext cx="228294" cy="18735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7596772" y="3946944"/>
            <a:ext cx="114147" cy="25446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1" name="Straight Arrow Connector 30"/>
          <p:cNvCxnSpPr/>
          <p:nvPr/>
        </p:nvCxnSpPr>
        <p:spPr>
          <a:xfrm flipH="1">
            <a:off x="7745146" y="2458794"/>
            <a:ext cx="1614754" cy="50104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87B15CD4-5FF9-4073-B83F-71D30954FC84}"/>
              </a:ext>
            </a:extLst>
          </p:cNvPr>
          <p:cNvSpPr>
            <a:spLocks noGrp="1"/>
          </p:cNvSpPr>
          <p:nvPr>
            <p:ph type="ftr" sz="quarter" idx="11"/>
          </p:nvPr>
        </p:nvSpPr>
        <p:spPr/>
        <p:txBody>
          <a:bodyPr/>
          <a:lstStyle/>
          <a:p>
            <a:r>
              <a:rPr lang="en-GB"/>
              <a:t>DFX Internal DDR 20 June 2019</a:t>
            </a:r>
            <a:endParaRPr lang="en-GB" noProof="0" dirty="0"/>
          </a:p>
        </p:txBody>
      </p:sp>
      <p:sp>
        <p:nvSpPr>
          <p:cNvPr id="7" name="Slide Number Placeholder 6">
            <a:extLst>
              <a:ext uri="{FF2B5EF4-FFF2-40B4-BE49-F238E27FC236}">
                <a16:creationId xmlns:a16="http://schemas.microsoft.com/office/drawing/2014/main" id="{A72E5B2E-6925-4C89-AE63-498096F585EE}"/>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2827521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a:clrChange>
              <a:clrFrom>
                <a:srgbClr val="FFFFFF"/>
              </a:clrFrom>
              <a:clrTo>
                <a:srgbClr val="FFFFFF">
                  <a:alpha val="0"/>
                </a:srgbClr>
              </a:clrTo>
            </a:clrChange>
            <a:biLevel thresh="75000"/>
          </a:blip>
          <a:srcRect l="19032" t="8484" r="16911" b="5590"/>
          <a:stretch/>
        </p:blipFill>
        <p:spPr>
          <a:xfrm>
            <a:off x="1816100" y="871409"/>
            <a:ext cx="7937500" cy="5989205"/>
          </a:xfrm>
          <a:prstGeom prst="rect">
            <a:avLst/>
          </a:prstGeom>
        </p:spPr>
      </p:pic>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p:txBody>
          <a:bodyPr/>
          <a:lstStyle/>
          <a:p>
            <a:r>
              <a:rPr lang="en-GB" sz="3200" dirty="0"/>
              <a:t>Detailed DFX Schematics: Vertical Inner Interfaces</a:t>
            </a:r>
          </a:p>
        </p:txBody>
      </p:sp>
      <p:cxnSp>
        <p:nvCxnSpPr>
          <p:cNvPr id="10" name="Straight Arrow Connector 9"/>
          <p:cNvCxnSpPr/>
          <p:nvPr/>
        </p:nvCxnSpPr>
        <p:spPr>
          <a:xfrm>
            <a:off x="2426324" y="4061306"/>
            <a:ext cx="1717764" cy="70037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9371000" y="2344871"/>
            <a:ext cx="2387600" cy="1200329"/>
          </a:xfrm>
          <a:prstGeom prst="rect">
            <a:avLst/>
          </a:prstGeom>
          <a:noFill/>
        </p:spPr>
        <p:txBody>
          <a:bodyPr wrap="square" rtlCol="0">
            <a:spAutoFit/>
          </a:bodyPr>
          <a:lstStyle/>
          <a:p>
            <a:r>
              <a:rPr lang="en-GB" dirty="0"/>
              <a:t>Removable mechanical link for alignment between dome and top flange</a:t>
            </a:r>
          </a:p>
        </p:txBody>
      </p:sp>
      <p:cxnSp>
        <p:nvCxnSpPr>
          <p:cNvPr id="16" name="Straight Arrow Connector 15"/>
          <p:cNvCxnSpPr>
            <a:cxnSpLocks/>
          </p:cNvCxnSpPr>
          <p:nvPr/>
        </p:nvCxnSpPr>
        <p:spPr>
          <a:xfrm flipH="1">
            <a:off x="8662035" y="4491607"/>
            <a:ext cx="708965" cy="58074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933445" y="3568277"/>
            <a:ext cx="3206875" cy="923330"/>
          </a:xfrm>
          <a:prstGeom prst="rect">
            <a:avLst/>
          </a:prstGeom>
          <a:noFill/>
        </p:spPr>
        <p:txBody>
          <a:bodyPr wrap="square" rtlCol="0">
            <a:spAutoFit/>
          </a:bodyPr>
          <a:lstStyle/>
          <a:p>
            <a:r>
              <a:rPr lang="en-GB" dirty="0"/>
              <a:t>Instrumentation backup routed through the top flange via DN50 long hose</a:t>
            </a:r>
          </a:p>
        </p:txBody>
      </p:sp>
      <p:sp>
        <p:nvSpPr>
          <p:cNvPr id="23" name="TextBox 22"/>
          <p:cNvSpPr txBox="1"/>
          <p:nvPr/>
        </p:nvSpPr>
        <p:spPr>
          <a:xfrm>
            <a:off x="592525" y="3827149"/>
            <a:ext cx="2387600" cy="369332"/>
          </a:xfrm>
          <a:prstGeom prst="rect">
            <a:avLst/>
          </a:prstGeom>
          <a:noFill/>
        </p:spPr>
        <p:txBody>
          <a:bodyPr wrap="square" rtlCol="0">
            <a:spAutoFit/>
          </a:bodyPr>
          <a:lstStyle/>
          <a:p>
            <a:r>
              <a:rPr lang="en-GB" dirty="0"/>
              <a:t>2 levels sensors</a:t>
            </a:r>
          </a:p>
        </p:txBody>
      </p:sp>
      <p:cxnSp>
        <p:nvCxnSpPr>
          <p:cNvPr id="24" name="Straight Arrow Connector 23"/>
          <p:cNvCxnSpPr/>
          <p:nvPr/>
        </p:nvCxnSpPr>
        <p:spPr>
          <a:xfrm flipV="1">
            <a:off x="2387975" y="3872415"/>
            <a:ext cx="1887900" cy="18978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4" idx="1"/>
          </p:cNvCxnSpPr>
          <p:nvPr/>
        </p:nvCxnSpPr>
        <p:spPr>
          <a:xfrm flipH="1">
            <a:off x="6349126" y="2945036"/>
            <a:ext cx="3021874" cy="148649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082950" y="4752556"/>
            <a:ext cx="221400" cy="22931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2" name="Content Placeholder 5"/>
          <p:cNvPicPr>
            <a:picLocks noChangeAspect="1"/>
          </p:cNvPicPr>
          <p:nvPr/>
        </p:nvPicPr>
        <p:blipFill rotWithShape="1">
          <a:blip r:embed="rId2">
            <a:biLevel thresh="75000"/>
          </a:blip>
          <a:srcRect l="48449" t="69144" r="49703" b="25269"/>
          <a:stretch/>
        </p:blipFill>
        <p:spPr>
          <a:xfrm>
            <a:off x="5517287" y="5333999"/>
            <a:ext cx="235813" cy="401017"/>
          </a:xfrm>
          <a:prstGeom prst="rect">
            <a:avLst/>
          </a:prstGeom>
        </p:spPr>
      </p:pic>
      <p:sp>
        <p:nvSpPr>
          <p:cNvPr id="15" name="TextBox 14">
            <a:extLst>
              <a:ext uri="{FF2B5EF4-FFF2-40B4-BE49-F238E27FC236}">
                <a16:creationId xmlns:a16="http://schemas.microsoft.com/office/drawing/2014/main" id="{16DC8252-FC8E-43FA-9B01-42CCA6D9A068}"/>
              </a:ext>
            </a:extLst>
          </p:cNvPr>
          <p:cNvSpPr txBox="1"/>
          <p:nvPr/>
        </p:nvSpPr>
        <p:spPr>
          <a:xfrm>
            <a:off x="1174507" y="3480450"/>
            <a:ext cx="2387600" cy="369332"/>
          </a:xfrm>
          <a:prstGeom prst="rect">
            <a:avLst/>
          </a:prstGeom>
          <a:noFill/>
        </p:spPr>
        <p:txBody>
          <a:bodyPr wrap="square" rtlCol="0">
            <a:spAutoFit/>
          </a:bodyPr>
          <a:lstStyle/>
          <a:p>
            <a:r>
              <a:rPr lang="en-GB" dirty="0"/>
              <a:t>Top pressure tap</a:t>
            </a:r>
          </a:p>
        </p:txBody>
      </p:sp>
      <p:cxnSp>
        <p:nvCxnSpPr>
          <p:cNvPr id="17" name="Straight Arrow Connector 16">
            <a:extLst>
              <a:ext uri="{FF2B5EF4-FFF2-40B4-BE49-F238E27FC236}">
                <a16:creationId xmlns:a16="http://schemas.microsoft.com/office/drawing/2014/main" id="{F36A78AB-129E-46E4-AD87-1F7669D6AFD4}"/>
              </a:ext>
            </a:extLst>
          </p:cNvPr>
          <p:cNvCxnSpPr>
            <a:cxnSpLocks/>
          </p:cNvCxnSpPr>
          <p:nvPr/>
        </p:nvCxnSpPr>
        <p:spPr>
          <a:xfrm flipV="1">
            <a:off x="2980125" y="3692864"/>
            <a:ext cx="1223575" cy="4211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85699ADB-044F-40C0-B2FE-8CA4DAC7F7BE}"/>
              </a:ext>
            </a:extLst>
          </p:cNvPr>
          <p:cNvSpPr txBox="1"/>
          <p:nvPr/>
        </p:nvSpPr>
        <p:spPr>
          <a:xfrm>
            <a:off x="122250" y="3025306"/>
            <a:ext cx="2387600" cy="369332"/>
          </a:xfrm>
          <a:prstGeom prst="rect">
            <a:avLst/>
          </a:prstGeom>
          <a:noFill/>
        </p:spPr>
        <p:txBody>
          <a:bodyPr wrap="square" rtlCol="0">
            <a:spAutoFit/>
          </a:bodyPr>
          <a:lstStyle/>
          <a:p>
            <a:r>
              <a:rPr lang="en-GB" dirty="0"/>
              <a:t>Vent to Line D</a:t>
            </a:r>
          </a:p>
        </p:txBody>
      </p:sp>
      <p:cxnSp>
        <p:nvCxnSpPr>
          <p:cNvPr id="19" name="Straight Arrow Connector 18">
            <a:extLst>
              <a:ext uri="{FF2B5EF4-FFF2-40B4-BE49-F238E27FC236}">
                <a16:creationId xmlns:a16="http://schemas.microsoft.com/office/drawing/2014/main" id="{99C35E08-1DD7-4C51-AD87-19895553E447}"/>
              </a:ext>
            </a:extLst>
          </p:cNvPr>
          <p:cNvCxnSpPr>
            <a:cxnSpLocks/>
          </p:cNvCxnSpPr>
          <p:nvPr/>
        </p:nvCxnSpPr>
        <p:spPr>
          <a:xfrm>
            <a:off x="1627147" y="2479182"/>
            <a:ext cx="292444" cy="46585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F4B64B5-35CB-4ECD-A757-E440FCEED3D1}"/>
              </a:ext>
            </a:extLst>
          </p:cNvPr>
          <p:cNvCxnSpPr>
            <a:cxnSpLocks/>
          </p:cNvCxnSpPr>
          <p:nvPr/>
        </p:nvCxnSpPr>
        <p:spPr>
          <a:xfrm>
            <a:off x="1600888" y="2523166"/>
            <a:ext cx="215212" cy="55100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31599427-BCB1-4B1D-A951-7846F43392BE}"/>
              </a:ext>
            </a:extLst>
          </p:cNvPr>
          <p:cNvCxnSpPr>
            <a:cxnSpLocks/>
          </p:cNvCxnSpPr>
          <p:nvPr/>
        </p:nvCxnSpPr>
        <p:spPr>
          <a:xfrm>
            <a:off x="1246405" y="3345769"/>
            <a:ext cx="950437" cy="435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BB819FF-23FD-4815-8700-BE67806D0505}"/>
              </a:ext>
            </a:extLst>
          </p:cNvPr>
          <p:cNvSpPr txBox="1"/>
          <p:nvPr/>
        </p:nvSpPr>
        <p:spPr>
          <a:xfrm>
            <a:off x="346803" y="2262250"/>
            <a:ext cx="2387600" cy="369332"/>
          </a:xfrm>
          <a:prstGeom prst="rect">
            <a:avLst/>
          </a:prstGeom>
          <a:noFill/>
        </p:spPr>
        <p:txBody>
          <a:bodyPr wrap="square" rtlCol="0">
            <a:spAutoFit/>
          </a:bodyPr>
          <a:lstStyle/>
          <a:p>
            <a:r>
              <a:rPr lang="en-GB" dirty="0"/>
              <a:t>Gas heater in/out</a:t>
            </a:r>
          </a:p>
        </p:txBody>
      </p:sp>
      <p:sp>
        <p:nvSpPr>
          <p:cNvPr id="29" name="TextBox 28">
            <a:extLst>
              <a:ext uri="{FF2B5EF4-FFF2-40B4-BE49-F238E27FC236}">
                <a16:creationId xmlns:a16="http://schemas.microsoft.com/office/drawing/2014/main" id="{09B3E6CF-BA6C-4D2B-B495-1D451E0F8482}"/>
              </a:ext>
            </a:extLst>
          </p:cNvPr>
          <p:cNvSpPr txBox="1"/>
          <p:nvPr/>
        </p:nvSpPr>
        <p:spPr>
          <a:xfrm>
            <a:off x="1194175" y="1246185"/>
            <a:ext cx="2387600" cy="369332"/>
          </a:xfrm>
          <a:prstGeom prst="rect">
            <a:avLst/>
          </a:prstGeom>
          <a:noFill/>
        </p:spPr>
        <p:txBody>
          <a:bodyPr wrap="square" rtlCol="0">
            <a:spAutoFit/>
          </a:bodyPr>
          <a:lstStyle/>
          <a:p>
            <a:r>
              <a:rPr lang="en-GB" dirty="0" err="1"/>
              <a:t>LHe</a:t>
            </a:r>
            <a:r>
              <a:rPr lang="en-GB" dirty="0"/>
              <a:t> Line C</a:t>
            </a:r>
          </a:p>
        </p:txBody>
      </p:sp>
      <p:cxnSp>
        <p:nvCxnSpPr>
          <p:cNvPr id="30" name="Straight Arrow Connector 29">
            <a:extLst>
              <a:ext uri="{FF2B5EF4-FFF2-40B4-BE49-F238E27FC236}">
                <a16:creationId xmlns:a16="http://schemas.microsoft.com/office/drawing/2014/main" id="{910F54AA-D9AD-4DE2-98DF-1BD7CE9BD36C}"/>
              </a:ext>
            </a:extLst>
          </p:cNvPr>
          <p:cNvCxnSpPr>
            <a:cxnSpLocks/>
          </p:cNvCxnSpPr>
          <p:nvPr/>
        </p:nvCxnSpPr>
        <p:spPr>
          <a:xfrm>
            <a:off x="2196842" y="1539244"/>
            <a:ext cx="1558035" cy="70037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6FCBEFAE-4DE6-42B4-A352-A1EE7F9C6EC3}"/>
              </a:ext>
            </a:extLst>
          </p:cNvPr>
          <p:cNvCxnSpPr>
            <a:cxnSpLocks/>
          </p:cNvCxnSpPr>
          <p:nvPr/>
        </p:nvCxnSpPr>
        <p:spPr>
          <a:xfrm>
            <a:off x="2196842" y="1539244"/>
            <a:ext cx="2999649" cy="431647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70C03A85-DC7C-4EFD-AA96-07BA08ED1DBC}"/>
              </a:ext>
            </a:extLst>
          </p:cNvPr>
          <p:cNvCxnSpPr>
            <a:cxnSpLocks/>
            <a:stCxn id="34" idx="2"/>
          </p:cNvCxnSpPr>
          <p:nvPr/>
        </p:nvCxnSpPr>
        <p:spPr>
          <a:xfrm>
            <a:off x="3348508" y="5493367"/>
            <a:ext cx="2497016" cy="68231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E31B3D42-6FB7-4C26-AD15-B6396AABA8B0}"/>
              </a:ext>
            </a:extLst>
          </p:cNvPr>
          <p:cNvSpPr txBox="1"/>
          <p:nvPr/>
        </p:nvSpPr>
        <p:spPr>
          <a:xfrm>
            <a:off x="2154708" y="5124035"/>
            <a:ext cx="2387600" cy="369332"/>
          </a:xfrm>
          <a:prstGeom prst="rect">
            <a:avLst/>
          </a:prstGeom>
          <a:noFill/>
        </p:spPr>
        <p:txBody>
          <a:bodyPr wrap="square" rtlCol="0">
            <a:spAutoFit/>
          </a:bodyPr>
          <a:lstStyle/>
          <a:p>
            <a:r>
              <a:rPr lang="en-GB" dirty="0"/>
              <a:t>Gas heater</a:t>
            </a:r>
          </a:p>
        </p:txBody>
      </p:sp>
      <p:sp>
        <p:nvSpPr>
          <p:cNvPr id="5" name="Footer Placeholder 4">
            <a:extLst>
              <a:ext uri="{FF2B5EF4-FFF2-40B4-BE49-F238E27FC236}">
                <a16:creationId xmlns:a16="http://schemas.microsoft.com/office/drawing/2014/main" id="{CC7AD3B7-12B2-4CD3-B1B6-E4C21D5DF85F}"/>
              </a:ext>
            </a:extLst>
          </p:cNvPr>
          <p:cNvSpPr>
            <a:spLocks noGrp="1"/>
          </p:cNvSpPr>
          <p:nvPr>
            <p:ph type="ftr" sz="quarter" idx="11"/>
          </p:nvPr>
        </p:nvSpPr>
        <p:spPr/>
        <p:txBody>
          <a:bodyPr/>
          <a:lstStyle/>
          <a:p>
            <a:r>
              <a:rPr lang="en-GB"/>
              <a:t>DFX Internal DDR 20 June 2019</a:t>
            </a:r>
            <a:endParaRPr lang="en-GB" noProof="0" dirty="0"/>
          </a:p>
        </p:txBody>
      </p:sp>
      <p:sp>
        <p:nvSpPr>
          <p:cNvPr id="8" name="Slide Number Placeholder 7">
            <a:extLst>
              <a:ext uri="{FF2B5EF4-FFF2-40B4-BE49-F238E27FC236}">
                <a16:creationId xmlns:a16="http://schemas.microsoft.com/office/drawing/2014/main" id="{7C4551FB-A0A7-4B55-A3EC-AD1FA5BA5AFE}"/>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2430450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1F6C5-2EC6-4C06-A69C-C0F90AB1BF81}"/>
              </a:ext>
            </a:extLst>
          </p:cNvPr>
          <p:cNvSpPr>
            <a:spLocks noGrp="1"/>
          </p:cNvSpPr>
          <p:nvPr>
            <p:ph type="title"/>
          </p:nvPr>
        </p:nvSpPr>
        <p:spPr>
          <a:xfrm>
            <a:off x="629055" y="180000"/>
            <a:ext cx="11562945" cy="720000"/>
          </a:xfrm>
        </p:spPr>
        <p:txBody>
          <a:bodyPr/>
          <a:lstStyle/>
          <a:p>
            <a:r>
              <a:rPr lang="en-GB" sz="2800" dirty="0"/>
              <a:t>Detailed DFX Schematics: Vertical Inner </a:t>
            </a:r>
            <a:r>
              <a:rPr lang="en-GB" sz="2800" dirty="0" err="1"/>
              <a:t>LHe</a:t>
            </a:r>
            <a:r>
              <a:rPr lang="en-GB" sz="2800" dirty="0"/>
              <a:t> Fill and Heater Details</a:t>
            </a:r>
          </a:p>
        </p:txBody>
      </p:sp>
      <p:pic>
        <p:nvPicPr>
          <p:cNvPr id="8" name="Content Placeholder 7"/>
          <p:cNvPicPr>
            <a:picLocks noGrp="1" noChangeAspect="1"/>
          </p:cNvPicPr>
          <p:nvPr>
            <p:ph idx="1"/>
          </p:nvPr>
        </p:nvPicPr>
        <p:blipFill rotWithShape="1">
          <a:blip r:embed="rId2">
            <a:biLevel thresh="75000"/>
          </a:blip>
          <a:srcRect l="20301" t="8282" r="26561" b="7603"/>
          <a:stretch/>
        </p:blipFill>
        <p:spPr>
          <a:xfrm>
            <a:off x="2933700" y="1728132"/>
            <a:ext cx="5400000" cy="4808219"/>
          </a:xfrm>
          <a:prstGeom prst="rect">
            <a:avLst/>
          </a:prstGeom>
        </p:spPr>
      </p:pic>
      <p:cxnSp>
        <p:nvCxnSpPr>
          <p:cNvPr id="11" name="Straight Arrow Connector 10"/>
          <p:cNvCxnSpPr/>
          <p:nvPr/>
        </p:nvCxnSpPr>
        <p:spPr>
          <a:xfrm flipH="1">
            <a:off x="6162000" y="2550500"/>
            <a:ext cx="2879250" cy="78435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9041250" y="2365834"/>
            <a:ext cx="2387600" cy="369332"/>
          </a:xfrm>
          <a:prstGeom prst="rect">
            <a:avLst/>
          </a:prstGeom>
          <a:noFill/>
        </p:spPr>
        <p:txBody>
          <a:bodyPr wrap="square" rtlCol="0">
            <a:spAutoFit/>
          </a:bodyPr>
          <a:lstStyle/>
          <a:p>
            <a:r>
              <a:rPr lang="en-GB" dirty="0"/>
              <a:t>2 Electrical heaters</a:t>
            </a:r>
          </a:p>
        </p:txBody>
      </p:sp>
      <p:sp>
        <p:nvSpPr>
          <p:cNvPr id="15" name="TextBox 14"/>
          <p:cNvSpPr txBox="1"/>
          <p:nvPr/>
        </p:nvSpPr>
        <p:spPr>
          <a:xfrm>
            <a:off x="8764250" y="4587144"/>
            <a:ext cx="2387600" cy="369332"/>
          </a:xfrm>
          <a:prstGeom prst="rect">
            <a:avLst/>
          </a:prstGeom>
          <a:noFill/>
        </p:spPr>
        <p:txBody>
          <a:bodyPr wrap="square" rtlCol="0">
            <a:spAutoFit/>
          </a:bodyPr>
          <a:lstStyle/>
          <a:p>
            <a:r>
              <a:rPr lang="en-GB" dirty="0"/>
              <a:t>Gas heater coil</a:t>
            </a:r>
          </a:p>
        </p:txBody>
      </p:sp>
      <p:cxnSp>
        <p:nvCxnSpPr>
          <p:cNvPr id="16" name="Straight Arrow Connector 15"/>
          <p:cNvCxnSpPr>
            <a:stCxn id="15" idx="1"/>
          </p:cNvCxnSpPr>
          <p:nvPr/>
        </p:nvCxnSpPr>
        <p:spPr>
          <a:xfrm flipH="1">
            <a:off x="7468500" y="4771810"/>
            <a:ext cx="1295750" cy="10129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070724" y="5332317"/>
            <a:ext cx="3206875" cy="369332"/>
          </a:xfrm>
          <a:prstGeom prst="rect">
            <a:avLst/>
          </a:prstGeom>
          <a:noFill/>
        </p:spPr>
        <p:txBody>
          <a:bodyPr wrap="square" rtlCol="0">
            <a:spAutoFit/>
          </a:bodyPr>
          <a:lstStyle/>
          <a:p>
            <a:r>
              <a:rPr lang="en-GB" dirty="0"/>
              <a:t>Liquid inlet diffusing ring</a:t>
            </a:r>
          </a:p>
        </p:txBody>
      </p:sp>
      <p:cxnSp>
        <p:nvCxnSpPr>
          <p:cNvPr id="21" name="Straight Arrow Connector 20"/>
          <p:cNvCxnSpPr/>
          <p:nvPr/>
        </p:nvCxnSpPr>
        <p:spPr>
          <a:xfrm flipH="1">
            <a:off x="6009600" y="5528219"/>
            <a:ext cx="2030000" cy="41406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4" idx="1"/>
          </p:cNvCxnSpPr>
          <p:nvPr/>
        </p:nvCxnSpPr>
        <p:spPr>
          <a:xfrm flipH="1">
            <a:off x="6908800" y="2550500"/>
            <a:ext cx="2132450" cy="9166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B4E38ADF-F6CA-4C78-91D5-A2230573D275}"/>
              </a:ext>
            </a:extLst>
          </p:cNvPr>
          <p:cNvSpPr>
            <a:spLocks noGrp="1"/>
          </p:cNvSpPr>
          <p:nvPr>
            <p:ph type="ftr" sz="quarter" idx="11"/>
          </p:nvPr>
        </p:nvSpPr>
        <p:spPr/>
        <p:txBody>
          <a:bodyPr/>
          <a:lstStyle/>
          <a:p>
            <a:r>
              <a:rPr lang="en-GB"/>
              <a:t>DFX Internal DDR 20 June 2019</a:t>
            </a:r>
            <a:endParaRPr lang="en-GB" noProof="0" dirty="0"/>
          </a:p>
        </p:txBody>
      </p:sp>
      <p:sp>
        <p:nvSpPr>
          <p:cNvPr id="6" name="Slide Number Placeholder 5">
            <a:extLst>
              <a:ext uri="{FF2B5EF4-FFF2-40B4-BE49-F238E27FC236}">
                <a16:creationId xmlns:a16="http://schemas.microsoft.com/office/drawing/2014/main" id="{BE3F840A-6107-4427-8509-76CF325E037E}"/>
              </a:ext>
            </a:extLst>
          </p:cNvPr>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340273618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1509</TotalTime>
  <Words>2883</Words>
  <Application>Microsoft Office PowerPoint</Application>
  <PresentationFormat>Widescreen</PresentationFormat>
  <Paragraphs>449</Paragraphs>
  <Slides>51</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Wingdings</vt:lpstr>
      <vt:lpstr>Thème Office</vt:lpstr>
      <vt:lpstr>DFX Detailed Design</vt:lpstr>
      <vt:lpstr>Outline</vt:lpstr>
      <vt:lpstr>Design Evolution since CDR:  Increased He Vapour Space and Avoiding Liquid Entrainment </vt:lpstr>
      <vt:lpstr>Fulfilment of DFX Functions</vt:lpstr>
      <vt:lpstr>Fulfilment of DFX Functions</vt:lpstr>
      <vt:lpstr>Detailed DFX Schematics: Vertical Inner Overview</vt:lpstr>
      <vt:lpstr>Detailed DFX Schematics: Vertical Inner Dome</vt:lpstr>
      <vt:lpstr>Detailed DFX Schematics: Vertical Inner Interfaces</vt:lpstr>
      <vt:lpstr>Detailed DFX Schematics: Vertical Inner LHe Fill and Heater Details</vt:lpstr>
      <vt:lpstr>Detailed DFX Schematics: Vacuum break</vt:lpstr>
      <vt:lpstr>Detailed DFX Schematics: Vertical Outer – Vacuum envelope</vt:lpstr>
      <vt:lpstr>Detailed DFX Schematics: Vertical Outer Interfaces</vt:lpstr>
      <vt:lpstr>Detailed DFX Schematics: Vertical inner to SC-Link</vt:lpstr>
      <vt:lpstr>Detailed DFX Schematics: Horizontal Section 1 – IFS sub-assembly and plug</vt:lpstr>
      <vt:lpstr>Detailed DFX Schematics: Horizontal Section 2 at SC-Link End</vt:lpstr>
      <vt:lpstr>Detailed DFX Schematics: Horizontal Section 3 – Splice box</vt:lpstr>
      <vt:lpstr>Modes of Operations and Safety</vt:lpstr>
      <vt:lpstr>Design Studies</vt:lpstr>
      <vt:lpstr>Design Studies: Vacuum Scenarios</vt:lpstr>
      <vt:lpstr>Design Studies: Vacuum Scenarios</vt:lpstr>
      <vt:lpstr>Design Studies: Vacuum Scenarios</vt:lpstr>
      <vt:lpstr>Design Studies: Vacuum Scenarios</vt:lpstr>
      <vt:lpstr>Design Studies: Thermal Contraction</vt:lpstr>
      <vt:lpstr>Design Studies: Thermal Contraction</vt:lpstr>
      <vt:lpstr>Design Studies: Thermal Contraction</vt:lpstr>
      <vt:lpstr>Design Studies: Pressure Scenarios: 1.3bara </vt:lpstr>
      <vt:lpstr>Design Studies: Pressure Scenarios: 3.5bara </vt:lpstr>
      <vt:lpstr>Design Studies: Heat Loads</vt:lpstr>
      <vt:lpstr>Manufacturing</vt:lpstr>
      <vt:lpstr>QA Plan</vt:lpstr>
      <vt:lpstr>Testing and Delivery</vt:lpstr>
      <vt:lpstr>Assembly in Five Stages</vt:lpstr>
      <vt:lpstr>Stage 1. Tunnel environment – Preparation for installation</vt:lpstr>
      <vt:lpstr>Stage 1 – Assembling the horizontal section at the Plug End</vt:lpstr>
      <vt:lpstr>Stage 1.1 – Installation of the IFS sub-assembly to the plug</vt:lpstr>
      <vt:lpstr>Stage 1.2 – Installation of the parking extension for parking the sliding splice section</vt:lpstr>
      <vt:lpstr>Stage 1.3 – Parking of the sliding splice section</vt:lpstr>
      <vt:lpstr>Stage 2 Assembling the vertical DFX and integrating of the SC-Link</vt:lpstr>
      <vt:lpstr>Stage 2.1 Fix the top flange to CERN defined interface position</vt:lpstr>
      <vt:lpstr>Stage 2.2 Insertion of SC-Link and integration with the vertical DFX upper section</vt:lpstr>
      <vt:lpstr>Stage 2.3 Completion of vertical DFX upper assembly and shaping the LTS bus-bar</vt:lpstr>
      <vt:lpstr>Stage 2.4 Insertion of the vertical DFX lower elbows</vt:lpstr>
      <vt:lpstr>Stage 2.5 Swing the elbows into vertical position</vt:lpstr>
      <vt:lpstr>Stage 2.6 Welding of the inner elbow</vt:lpstr>
      <vt:lpstr>Stage 3 Assembling the horizontal section at the SC-Link end</vt:lpstr>
      <vt:lpstr>Stage 4 Splicing LTS bus-bars </vt:lpstr>
      <vt:lpstr>Stage 5 Closing the splice window to complete the DFX assembly and SC-Link/Plug integration</vt:lpstr>
      <vt:lpstr>PowerPoint Presentation</vt:lpstr>
      <vt:lpstr>Detailed DFX Schematics: Lowering and raising</vt:lpstr>
      <vt:lpstr>Detailed DFX Schematics: Lowering and raising</vt:lpstr>
      <vt:lpstr>Detailed DFX Schematics: Lowering and raising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DFX Conceptual Design Review Complementary Information</dc:title>
  <dc:creator>SurfPro6</dc:creator>
  <cp:lastModifiedBy>SurfPro6</cp:lastModifiedBy>
  <cp:revision>115</cp:revision>
  <dcterms:created xsi:type="dcterms:W3CDTF">2019-06-18T07:15:42Z</dcterms:created>
  <dcterms:modified xsi:type="dcterms:W3CDTF">2019-06-20T14:37:07Z</dcterms:modified>
</cp:coreProperties>
</file>