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9"/>
  </p:notesMasterIdLst>
  <p:sldIdLst>
    <p:sldId id="257" r:id="rId2"/>
    <p:sldId id="258" r:id="rId3"/>
    <p:sldId id="286" r:id="rId4"/>
    <p:sldId id="297" r:id="rId5"/>
    <p:sldId id="271" r:id="rId6"/>
    <p:sldId id="269" r:id="rId7"/>
    <p:sldId id="274" r:id="rId8"/>
    <p:sldId id="298" r:id="rId9"/>
    <p:sldId id="275" r:id="rId10"/>
    <p:sldId id="265" r:id="rId11"/>
    <p:sldId id="292" r:id="rId12"/>
    <p:sldId id="293" r:id="rId13"/>
    <p:sldId id="289" r:id="rId14"/>
    <p:sldId id="300" r:id="rId15"/>
    <p:sldId id="301" r:id="rId16"/>
    <p:sldId id="278" r:id="rId17"/>
    <p:sldId id="29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63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41DE7-2839-45F8-93F1-46C4F99AE139}" type="datetimeFigureOut">
              <a:rPr lang="fr-FR" smtClean="0"/>
              <a:t>19/06/2019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E2AB82-4F40-42FA-A6C7-B3B68AA58F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08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3803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039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41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26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990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427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107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edit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speaker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name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go to Insert &gt; Header &amp;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Footer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apply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to all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slides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except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title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page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logo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751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A2069-E1BE-44DE-BE70-089AA3C69DB6}" type="datetimeFigureOut">
              <a:rPr lang="fr-FR" smtClean="0"/>
              <a:t>19/06/2019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36080-E6D5-4A1D-AF8B-9E30409F2B1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1669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edit speaker name go to Insert &gt; Header &amp; Footer and apply to all slides except title page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2380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vittorio.parma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83116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39337" y="2819400"/>
            <a:ext cx="8021443" cy="1800000"/>
          </a:xfrm>
        </p:spPr>
        <p:txBody>
          <a:bodyPr/>
          <a:lstStyle/>
          <a:p>
            <a:pPr algn="ctr"/>
            <a:r>
              <a:rPr lang="en-GB" dirty="0"/>
              <a:t>Design and integration of safety equipment and safety aspects in the LHC </a:t>
            </a:r>
            <a:r>
              <a:rPr lang="en-GB" dirty="0" smtClean="0"/>
              <a:t>tunnel</a:t>
            </a:r>
            <a:br>
              <a:rPr lang="en-GB" dirty="0" smtClean="0"/>
            </a:br>
            <a:r>
              <a:rPr lang="en-GB" i="1" dirty="0" smtClean="0">
                <a:solidFill>
                  <a:schemeClr val="bg2"/>
                </a:solidFill>
              </a:rPr>
              <a:t>(cryogenic safety only)</a:t>
            </a:r>
            <a:endParaRPr lang="en-GB" sz="3600" i="1" dirty="0">
              <a:solidFill>
                <a:schemeClr val="bg2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77190" y="4800600"/>
            <a:ext cx="8435037" cy="990600"/>
          </a:xfrm>
        </p:spPr>
        <p:txBody>
          <a:bodyPr>
            <a:normAutofit lnSpcReduction="10000"/>
          </a:bodyPr>
          <a:lstStyle/>
          <a:p>
            <a:r>
              <a:rPr lang="pt-PT" dirty="0"/>
              <a:t>Vittorio Parma (</a:t>
            </a:r>
            <a:r>
              <a:rPr lang="pt-PT" dirty="0" smtClean="0">
                <a:hlinkClick r:id="rId3"/>
              </a:rPr>
              <a:t>vittorio.parma@cern.ch</a:t>
            </a:r>
            <a:r>
              <a:rPr lang="pt-PT" dirty="0" smtClean="0"/>
              <a:t>), </a:t>
            </a:r>
          </a:p>
          <a:p>
            <a:r>
              <a:rPr lang="pt-PT" dirty="0" smtClean="0"/>
              <a:t>Th.Otto (TE DSO and HL LHC Safety Officer) </a:t>
            </a:r>
            <a:endParaRPr lang="pt-PT" dirty="0"/>
          </a:p>
          <a:p>
            <a:r>
              <a:rPr lang="pt-PT" dirty="0"/>
              <a:t>CERN, Technology Department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090800" y="6375400"/>
            <a:ext cx="6480000" cy="349250"/>
          </a:xfrm>
        </p:spPr>
        <p:txBody>
          <a:bodyPr/>
          <a:lstStyle/>
          <a:p>
            <a:r>
              <a:rPr lang="pt-PT" dirty="0" smtClean="0"/>
              <a:t>DFX Detailed Design Review, CERN 20 June 2019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67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613" y="94693"/>
            <a:ext cx="7920000" cy="720000"/>
          </a:xfrm>
        </p:spPr>
        <p:txBody>
          <a:bodyPr/>
          <a:lstStyle/>
          <a:p>
            <a:r>
              <a:rPr lang="en-GB" dirty="0" smtClean="0"/>
              <a:t>Retained </a:t>
            </a:r>
            <a:r>
              <a:rPr lang="en-GB" dirty="0"/>
              <a:t>pressure hazards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63" y="1155164"/>
            <a:ext cx="8166100" cy="3515452"/>
          </a:xfrm>
        </p:spPr>
        <p:txBody>
          <a:bodyPr/>
          <a:lstStyle/>
          <a:p>
            <a:r>
              <a:rPr lang="en-US" sz="1800" dirty="0">
                <a:solidFill>
                  <a:srgbClr val="0066FF"/>
                </a:solidFill>
                <a:sym typeface="Wingdings" pitchFamily="2" charset="2"/>
              </a:rPr>
              <a:t>A) Accidental air venting of insulation vacuum</a:t>
            </a:r>
            <a:r>
              <a:rPr lang="en-US" sz="1800" dirty="0">
                <a:sym typeface="Wingdings" pitchFamily="2" charset="2"/>
              </a:rPr>
              <a:t> with sudden condensation on cold surfaces, helium boil-off and pressure build-up  </a:t>
            </a:r>
            <a:r>
              <a:rPr lang="en-US" sz="1800" dirty="0">
                <a:solidFill>
                  <a:srgbClr val="0066FF"/>
                </a:solidFill>
                <a:sym typeface="Wingdings" pitchFamily="2" charset="2"/>
              </a:rPr>
              <a:t>sizing of burst disk</a:t>
            </a:r>
          </a:p>
          <a:p>
            <a:endParaRPr lang="en-US" sz="1800" dirty="0">
              <a:solidFill>
                <a:srgbClr val="0066FF"/>
              </a:solidFill>
              <a:sym typeface="Wingdings" pitchFamily="2" charset="2"/>
            </a:endParaRPr>
          </a:p>
          <a:p>
            <a:r>
              <a:rPr lang="en-US" sz="1800" dirty="0">
                <a:solidFill>
                  <a:srgbClr val="0066FF"/>
                </a:solidFill>
                <a:sym typeface="Wingdings" pitchFamily="2" charset="2"/>
              </a:rPr>
              <a:t>C) Accidental release of cryogenic fluid from helium vessel to insulation vessel </a:t>
            </a:r>
            <a:r>
              <a:rPr lang="en-US" sz="1800" dirty="0">
                <a:sym typeface="Wingdings" pitchFamily="2" charset="2"/>
              </a:rPr>
              <a:t>due to arc bursting helium envelope, helium pressurized at burst disk pressure, spill of helium inventory to vacuum vessel  </a:t>
            </a:r>
            <a:r>
              <a:rPr lang="en-US" sz="1800" dirty="0">
                <a:solidFill>
                  <a:srgbClr val="0066FF"/>
                </a:solidFill>
                <a:sym typeface="Wingdings" pitchFamily="2" charset="2"/>
              </a:rPr>
              <a:t>sizing of vacuum vessel relief plate </a:t>
            </a:r>
          </a:p>
          <a:p>
            <a:pPr marL="0" indent="0">
              <a:buNone/>
            </a:pPr>
            <a:endParaRPr lang="en-US" sz="1800" dirty="0">
              <a:solidFill>
                <a:srgbClr val="0066FF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96160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3" name="Title 1"/>
          <p:cNvSpPr txBox="1">
            <a:spLocks/>
          </p:cNvSpPr>
          <p:nvPr/>
        </p:nvSpPr>
        <p:spPr>
          <a:xfrm>
            <a:off x="600733" y="123144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Hazard A</a:t>
            </a:r>
          </a:p>
        </p:txBody>
      </p:sp>
      <p:sp>
        <p:nvSpPr>
          <p:cNvPr id="245" name="Rectangle 244"/>
          <p:cNvSpPr/>
          <p:nvPr/>
        </p:nvSpPr>
        <p:spPr>
          <a:xfrm>
            <a:off x="476336" y="828443"/>
            <a:ext cx="42580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A) Accidental air venting of insulation vacuum</a:t>
            </a:r>
            <a:r>
              <a:rPr lang="en-US" dirty="0">
                <a:sym typeface="Wingdings" pitchFamily="2" charset="2"/>
              </a:rPr>
              <a:t> with sudden condensation on cold surfaces, helium boil-off and pressure build-up  sizing of burst disk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2423" y="797587"/>
            <a:ext cx="5031577" cy="3665962"/>
          </a:xfrm>
          <a:prstGeom prst="rect">
            <a:avLst/>
          </a:prstGeom>
        </p:spPr>
      </p:pic>
      <p:sp>
        <p:nvSpPr>
          <p:cNvPr id="282" name="Rectangle 281"/>
          <p:cNvSpPr/>
          <p:nvPr/>
        </p:nvSpPr>
        <p:spPr>
          <a:xfrm>
            <a:off x="264919" y="3951931"/>
            <a:ext cx="887908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ym typeface="Wingdings" pitchFamily="2" charset="2"/>
              </a:rPr>
              <a:t>Preliminary sizing: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Heat power density (10 effective MLI layers):  </a:t>
            </a:r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6.2 kW/m2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Heat flux: </a:t>
            </a:r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54 kW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Bust disk rupture pressure Pt: </a:t>
            </a:r>
            <a:r>
              <a:rPr lang="en-US" dirty="0" smtClean="0">
                <a:solidFill>
                  <a:srgbClr val="0066FF"/>
                </a:solidFill>
                <a:sym typeface="Wingdings" pitchFamily="2" charset="2"/>
              </a:rPr>
              <a:t>2.5 </a:t>
            </a:r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bara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(1.5 </a:t>
            </a:r>
            <a:r>
              <a:rPr lang="en-US" dirty="0" err="1">
                <a:sym typeface="Wingdings" pitchFamily="2" charset="2"/>
              </a:rPr>
              <a:t>barg</a:t>
            </a:r>
            <a:r>
              <a:rPr lang="en-US" dirty="0">
                <a:sym typeface="Wingdings" pitchFamily="2" charset="2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Safety device sizing (EN13648-3; EN4126-6 Annex C): supercritical He at ~6.2 K: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US" dirty="0" err="1">
                <a:solidFill>
                  <a:srgbClr val="0066FF"/>
                </a:solidFill>
                <a:sym typeface="Wingdings" pitchFamily="2" charset="2"/>
              </a:rPr>
              <a:t>Qm</a:t>
            </a:r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 = </a:t>
            </a:r>
            <a:r>
              <a:rPr lang="en-US" dirty="0" smtClean="0">
                <a:solidFill>
                  <a:srgbClr val="0066FF"/>
                </a:solidFill>
                <a:sym typeface="Wingdings" pitchFamily="2" charset="2"/>
              </a:rPr>
              <a:t>3.5</a:t>
            </a:r>
            <a:r>
              <a:rPr lang="en-US" dirty="0" smtClean="0">
                <a:solidFill>
                  <a:srgbClr val="0066FF"/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kg/s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DN &gt; </a:t>
            </a:r>
            <a:r>
              <a:rPr lang="en-US" dirty="0" smtClean="0">
                <a:solidFill>
                  <a:srgbClr val="0066FF"/>
                </a:solidFill>
                <a:sym typeface="Wingdings" pitchFamily="2" charset="2"/>
              </a:rPr>
              <a:t>45 </a:t>
            </a:r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mm  </a:t>
            </a:r>
            <a:r>
              <a:rPr lang="en-US" dirty="0" smtClean="0">
                <a:solidFill>
                  <a:srgbClr val="0066FF"/>
                </a:solidFill>
                <a:sym typeface="Wingdings" pitchFamily="2" charset="2"/>
              </a:rPr>
              <a:t>DN63, and equivalent burst disk</a:t>
            </a:r>
            <a:endParaRPr lang="en-US" dirty="0">
              <a:sym typeface="Wingdings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ym typeface="Wingdings" pitchFamily="2" charset="2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6222309" y="5424496"/>
            <a:ext cx="2387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Example of DN50-mm bust disk </a:t>
            </a:r>
          </a:p>
        </p:txBody>
      </p:sp>
      <p:pic>
        <p:nvPicPr>
          <p:cNvPr id="297" name="Picture 296" descr="\\cern.ch\dfs\Users\v\vparma\Documents\Private\Projects and Activities\conferences\CEC-ICMC2017\helium burst disk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293" y="5694355"/>
            <a:ext cx="1827530" cy="11017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976263" y="6426748"/>
            <a:ext cx="562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Thanks to </a:t>
            </a:r>
            <a:r>
              <a:rPr lang="en-GB" dirty="0" err="1" smtClean="0"/>
              <a:t>Y.Leclercq</a:t>
            </a:r>
            <a:r>
              <a:rPr lang="en-GB" dirty="0" smtClean="0"/>
              <a:t> for his calculation spreadsheet! 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860032" y="1568397"/>
            <a:ext cx="51167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066FF"/>
                </a:solidFill>
                <a:sym typeface="Wingdings" pitchFamily="2" charset="2"/>
              </a:rPr>
              <a:t>DN63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414379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" grpId="0"/>
      <p:bldP spid="296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3" name="Title 1"/>
          <p:cNvSpPr txBox="1">
            <a:spLocks/>
          </p:cNvSpPr>
          <p:nvPr/>
        </p:nvSpPr>
        <p:spPr>
          <a:xfrm>
            <a:off x="706979" y="112007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Hazard C</a:t>
            </a:r>
          </a:p>
        </p:txBody>
      </p:sp>
      <p:sp>
        <p:nvSpPr>
          <p:cNvPr id="244" name="Rectangle 243"/>
          <p:cNvSpPr/>
          <p:nvPr/>
        </p:nvSpPr>
        <p:spPr>
          <a:xfrm>
            <a:off x="382509" y="717557"/>
            <a:ext cx="4061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66FF"/>
                </a:solidFill>
                <a:sym typeface="Wingdings" pitchFamily="2" charset="2"/>
              </a:rPr>
              <a:t>C) Accidental release of cryogenic fluid from helium vessel to insulation vessel </a:t>
            </a:r>
            <a:r>
              <a:rPr lang="en-US" sz="1600" dirty="0">
                <a:sym typeface="Wingdings" pitchFamily="2" charset="2"/>
              </a:rPr>
              <a:t>due to arc bursting helium envelope, helium pressurized at burst disk pressure, spill of helium inventory to vacuum vessel  sizing of vacuum vessel relief plate </a:t>
            </a:r>
          </a:p>
        </p:txBody>
      </p:sp>
      <p:pic>
        <p:nvPicPr>
          <p:cNvPr id="300" name="Picture 29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5319" y="472007"/>
            <a:ext cx="5257854" cy="3373601"/>
          </a:xfrm>
          <a:prstGeom prst="rect">
            <a:avLst/>
          </a:prstGeom>
        </p:spPr>
      </p:pic>
      <p:pic>
        <p:nvPicPr>
          <p:cNvPr id="303" name="Picture 30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7" t="43329" r="28580" b="3334"/>
          <a:stretch/>
        </p:blipFill>
        <p:spPr>
          <a:xfrm>
            <a:off x="5848281" y="4259452"/>
            <a:ext cx="2478620" cy="19936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4" name="Rectangle 303"/>
          <p:cNvSpPr/>
          <p:nvPr/>
        </p:nvSpPr>
        <p:spPr>
          <a:xfrm>
            <a:off x="5695416" y="6253126"/>
            <a:ext cx="27843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0066FF"/>
                </a:solidFill>
              </a:rPr>
              <a:t>Example of DN200-mm relief plates, </a:t>
            </a:r>
          </a:p>
          <a:p>
            <a:pPr algn="ctr"/>
            <a:r>
              <a:rPr lang="en-GB" sz="1200" dirty="0"/>
              <a:t>(also exists in DN90,100, 160, 230)</a:t>
            </a:r>
            <a:endParaRPr lang="en-US" sz="1200" dirty="0"/>
          </a:p>
        </p:txBody>
      </p:sp>
      <p:sp>
        <p:nvSpPr>
          <p:cNvPr id="305" name="Rectangle 304"/>
          <p:cNvSpPr/>
          <p:nvPr/>
        </p:nvSpPr>
        <p:spPr>
          <a:xfrm>
            <a:off x="186215" y="3202708"/>
            <a:ext cx="54056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ym typeface="Wingdings" pitchFamily="2" charset="2"/>
              </a:rPr>
              <a:t>Preliminary sizing: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Assume orifice: </a:t>
            </a:r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DN50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Pt= </a:t>
            </a:r>
            <a:r>
              <a:rPr lang="en-US" dirty="0" smtClean="0">
                <a:solidFill>
                  <a:srgbClr val="0066FF"/>
                </a:solidFill>
                <a:sym typeface="Wingdings" pitchFamily="2" charset="2"/>
              </a:rPr>
              <a:t>2.5 </a:t>
            </a:r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bara</a:t>
            </a:r>
            <a:r>
              <a:rPr lang="en-US" dirty="0">
                <a:sym typeface="Wingdings" pitchFamily="2" charset="2"/>
              </a:rPr>
              <a:t>; </a:t>
            </a:r>
            <a:r>
              <a:rPr lang="en-US" dirty="0" err="1">
                <a:sym typeface="Wingdings" pitchFamily="2" charset="2"/>
              </a:rPr>
              <a:t>Pb</a:t>
            </a:r>
            <a:r>
              <a:rPr lang="en-US" dirty="0">
                <a:sym typeface="Wingdings" pitchFamily="2" charset="2"/>
              </a:rPr>
              <a:t>=0 bara; </a:t>
            </a:r>
            <a:r>
              <a:rPr lang="en-US" dirty="0" err="1">
                <a:sym typeface="Wingdings" pitchFamily="2" charset="2"/>
              </a:rPr>
              <a:t>T</a:t>
            </a:r>
            <a:r>
              <a:rPr lang="en-US" sz="1000" dirty="0" err="1">
                <a:sym typeface="Wingdings" pitchFamily="2" charset="2"/>
              </a:rPr>
              <a:t>rel</a:t>
            </a:r>
            <a:r>
              <a:rPr lang="en-US" dirty="0">
                <a:sym typeface="Wingdings" pitchFamily="2" charset="2"/>
              </a:rPr>
              <a:t>= ~5 K 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US" dirty="0" err="1">
                <a:solidFill>
                  <a:srgbClr val="0066FF"/>
                </a:solidFill>
                <a:sym typeface="Wingdings" pitchFamily="2" charset="2"/>
              </a:rPr>
              <a:t>Qm</a:t>
            </a:r>
            <a:r>
              <a:rPr lang="en-US" sz="1000" dirty="0" err="1">
                <a:solidFill>
                  <a:srgbClr val="0066FF"/>
                </a:solidFill>
                <a:sym typeface="Wingdings" pitchFamily="2" charset="2"/>
              </a:rPr>
              <a:t>vessel</a:t>
            </a:r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 = </a:t>
            </a:r>
            <a:r>
              <a:rPr lang="en-US" dirty="0" smtClean="0">
                <a:solidFill>
                  <a:srgbClr val="0066FF"/>
                </a:solidFill>
                <a:sym typeface="Wingdings" pitchFamily="2" charset="2"/>
              </a:rPr>
              <a:t>~5 </a:t>
            </a:r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kg/s to the </a:t>
            </a:r>
            <a:r>
              <a:rPr lang="en-US" dirty="0" err="1">
                <a:solidFill>
                  <a:srgbClr val="0066FF"/>
                </a:solidFill>
                <a:sym typeface="Wingdings" pitchFamily="2" charset="2"/>
              </a:rPr>
              <a:t>vac.vessel</a:t>
            </a:r>
            <a:endParaRPr lang="en-US" dirty="0">
              <a:solidFill>
                <a:srgbClr val="0066FF"/>
              </a:solidFill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Relief plate to limit </a:t>
            </a:r>
            <a:r>
              <a:rPr lang="el-GR" dirty="0">
                <a:sym typeface="Wingdings" pitchFamily="2" charset="2"/>
              </a:rPr>
              <a:t>Δ</a:t>
            </a:r>
            <a:r>
              <a:rPr lang="en-US" dirty="0">
                <a:sym typeface="Wingdings" pitchFamily="2" charset="2"/>
              </a:rPr>
              <a:t>P to 0.5 </a:t>
            </a:r>
            <a:r>
              <a:rPr lang="en-US" dirty="0" err="1">
                <a:sym typeface="Wingdings" pitchFamily="2" charset="2"/>
              </a:rPr>
              <a:t>barg</a:t>
            </a:r>
            <a:r>
              <a:rPr lang="en-US" dirty="0">
                <a:sym typeface="Wingdings" pitchFamily="2" charset="2"/>
              </a:rPr>
              <a:t> (opens at 1.5 bara)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Assuming continuity of mass relief (conservative): </a:t>
            </a:r>
            <a:r>
              <a:rPr lang="en-US" dirty="0" err="1">
                <a:solidFill>
                  <a:srgbClr val="0066FF"/>
                </a:solidFill>
                <a:sym typeface="Wingdings" pitchFamily="2" charset="2"/>
              </a:rPr>
              <a:t>Qm</a:t>
            </a:r>
            <a:r>
              <a:rPr lang="en-US" sz="1000" dirty="0" err="1">
                <a:solidFill>
                  <a:srgbClr val="0066FF"/>
                </a:solidFill>
                <a:sym typeface="Wingdings" pitchFamily="2" charset="2"/>
              </a:rPr>
              <a:t>vessel</a:t>
            </a:r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 = </a:t>
            </a:r>
            <a:r>
              <a:rPr lang="en-US" dirty="0" err="1">
                <a:solidFill>
                  <a:srgbClr val="0066FF"/>
                </a:solidFill>
                <a:sym typeface="Wingdings" pitchFamily="2" charset="2"/>
              </a:rPr>
              <a:t>Qm</a:t>
            </a:r>
            <a:r>
              <a:rPr lang="en-US" sz="1000" dirty="0" err="1">
                <a:solidFill>
                  <a:srgbClr val="0066FF"/>
                </a:solidFill>
                <a:sym typeface="Wingdings" pitchFamily="2" charset="2"/>
              </a:rPr>
              <a:t>relief</a:t>
            </a:r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 </a:t>
            </a:r>
          </a:p>
          <a:p>
            <a:pPr lvl="1"/>
            <a:r>
              <a:rPr lang="en-US" dirty="0">
                <a:solidFill>
                  <a:srgbClr val="0066FF"/>
                </a:solidFill>
                <a:sym typeface="Wingdings" pitchFamily="2" charset="2"/>
              </a:rPr>
              <a:t> ~DN100 </a:t>
            </a:r>
            <a:r>
              <a:rPr lang="en-US" dirty="0" smtClean="0">
                <a:solidFill>
                  <a:srgbClr val="0066FF"/>
                </a:solidFill>
                <a:sym typeface="Wingdings" panose="05000000000000000000" pitchFamily="2" charset="2"/>
              </a:rPr>
              <a:t> having space we choose DN200 for the horizontal section and DN100 for the vertical section</a:t>
            </a:r>
            <a:endParaRPr lang="en-US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ym typeface="Wingdings" pitchFamily="2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44290" y="840859"/>
            <a:ext cx="5822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0066FF"/>
                </a:solidFill>
              </a:rPr>
              <a:t>DN100</a:t>
            </a:r>
            <a:endParaRPr lang="fr-FR" sz="1000" dirty="0">
              <a:solidFill>
                <a:srgbClr val="0066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13205" y="2498741"/>
            <a:ext cx="5822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0066FF"/>
                </a:solidFill>
              </a:rPr>
              <a:t>DN200</a:t>
            </a:r>
            <a:endParaRPr lang="fr-FR" sz="1000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64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" grpId="0"/>
      <p:bldP spid="30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340" y="-7905"/>
            <a:ext cx="7920000" cy="720000"/>
          </a:xfrm>
        </p:spPr>
        <p:txBody>
          <a:bodyPr/>
          <a:lstStyle/>
          <a:p>
            <a:r>
              <a:rPr lang="en-GB" dirty="0"/>
              <a:t>L</a:t>
            </a:r>
            <a:r>
              <a:rPr lang="en-GB" dirty="0" smtClean="0"/>
              <a:t>ocations </a:t>
            </a:r>
            <a:r>
              <a:rPr lang="en-GB" dirty="0"/>
              <a:t>of safety device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pPr algn="r">
              <a:defRPr/>
            </a:pPr>
            <a:r>
              <a:rPr lang="en-GB" dirty="0"/>
              <a:t>				     		</a:t>
            </a:r>
            <a:fld id="{5AA625D3-29AB-4131-BD0F-C7F1A9757741}" type="slidenum">
              <a:rPr lang="en-GB" smtClean="0"/>
              <a:pPr algn="r">
                <a:defRPr/>
              </a:pPr>
              <a:t>13</a:t>
            </a:fld>
            <a:r>
              <a:rPr lang="en-GB" dirty="0"/>
              <a:t>/16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027755"/>
            <a:ext cx="4461534" cy="25180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5" b="29257"/>
          <a:stretch/>
        </p:blipFill>
        <p:spPr>
          <a:xfrm>
            <a:off x="4192136" y="3545845"/>
            <a:ext cx="4502425" cy="31646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03293" y="3673600"/>
            <a:ext cx="822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0066FF"/>
                </a:solidFill>
              </a:rPr>
              <a:t>DN200</a:t>
            </a:r>
          </a:p>
          <a:p>
            <a:r>
              <a:rPr lang="en-GB" sz="1000" dirty="0" smtClean="0">
                <a:solidFill>
                  <a:srgbClr val="0066FF"/>
                </a:solidFill>
              </a:rPr>
              <a:t>Relief plate</a:t>
            </a:r>
            <a:endParaRPr lang="fr-FR" sz="1000" dirty="0">
              <a:solidFill>
                <a:srgbClr val="0066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5725" y="3673600"/>
            <a:ext cx="822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0066FF"/>
                </a:solidFill>
              </a:rPr>
              <a:t>DN100</a:t>
            </a:r>
          </a:p>
          <a:p>
            <a:r>
              <a:rPr lang="en-GB" sz="1000" dirty="0" smtClean="0">
                <a:solidFill>
                  <a:srgbClr val="0066FF"/>
                </a:solidFill>
              </a:rPr>
              <a:t>Relief plate</a:t>
            </a:r>
            <a:endParaRPr lang="fr-FR" sz="1000" dirty="0">
              <a:solidFill>
                <a:srgbClr val="0066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08276" y="3673600"/>
            <a:ext cx="11288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0066FF"/>
                </a:solidFill>
              </a:rPr>
              <a:t>DN63 burst disk </a:t>
            </a:r>
          </a:p>
          <a:p>
            <a:r>
              <a:rPr lang="en-GB" sz="1000" dirty="0" smtClean="0">
                <a:solidFill>
                  <a:srgbClr val="0066FF"/>
                </a:solidFill>
              </a:rPr>
              <a:t>+rated valve</a:t>
            </a:r>
          </a:p>
        </p:txBody>
      </p:sp>
      <p:cxnSp>
        <p:nvCxnSpPr>
          <p:cNvPr id="10" name="Straight Arrow Connector 9"/>
          <p:cNvCxnSpPr>
            <a:stCxn id="7" idx="0"/>
          </p:cNvCxnSpPr>
          <p:nvPr/>
        </p:nvCxnSpPr>
        <p:spPr>
          <a:xfrm flipV="1">
            <a:off x="1667056" y="2758314"/>
            <a:ext cx="441220" cy="9152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2372906" y="1995055"/>
            <a:ext cx="146702" cy="16785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0"/>
          </p:cNvCxnSpPr>
          <p:nvPr/>
        </p:nvCxnSpPr>
        <p:spPr>
          <a:xfrm flipH="1" flipV="1">
            <a:off x="3411173" y="2554275"/>
            <a:ext cx="303451" cy="11193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5257799" y="4281054"/>
            <a:ext cx="999417" cy="38163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83820" y="4281054"/>
            <a:ext cx="4259580" cy="1216564"/>
          </a:xfrm>
        </p:spPr>
        <p:txBody>
          <a:bodyPr>
            <a:normAutofit fontScale="92500" lnSpcReduction="20000"/>
          </a:bodyPr>
          <a:lstStyle/>
          <a:p>
            <a:r>
              <a:rPr lang="en-GB" sz="1800" dirty="0" smtClean="0"/>
              <a:t>Integration/maintainability to be carefully studied with WP15</a:t>
            </a:r>
          </a:p>
          <a:p>
            <a:r>
              <a:rPr lang="en-GB" sz="1800" dirty="0" smtClean="0"/>
              <a:t>Need for re-routing outside of the tunnel? Additional p drop ? (but we have contingency)</a:t>
            </a:r>
            <a:endParaRPr lang="en-GB" sz="18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8777" y="1027755"/>
            <a:ext cx="2158437" cy="236226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3866" y="1045218"/>
            <a:ext cx="2280134" cy="189967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7559174" y="5041012"/>
            <a:ext cx="1274035" cy="1669492"/>
          </a:xfrm>
          <a:prstGeom prst="rect">
            <a:avLst/>
          </a:prstGeom>
        </p:spPr>
      </p:pic>
      <p:cxnSp>
        <p:nvCxnSpPr>
          <p:cNvPr id="22" name="Straight Arrow Connector 21"/>
          <p:cNvCxnSpPr>
            <a:stCxn id="16" idx="5"/>
          </p:cNvCxnSpPr>
          <p:nvPr/>
        </p:nvCxnSpPr>
        <p:spPr>
          <a:xfrm>
            <a:off x="6110855" y="4606796"/>
            <a:ext cx="1432945" cy="11718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234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Assessment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3631" y="1219200"/>
            <a:ext cx="5054804" cy="4906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Based on work breakdown structure of WP, Project Safety Officers conduct “System Safety Assessment” (</a:t>
            </a:r>
            <a:r>
              <a:rPr lang="en-GB" dirty="0" err="1" smtClean="0"/>
              <a:t>SSA</a:t>
            </a:r>
            <a:r>
              <a:rPr lang="en-GB" dirty="0" smtClean="0"/>
              <a:t>):</a:t>
            </a:r>
          </a:p>
          <a:p>
            <a:pPr lvl="1"/>
            <a:r>
              <a:rPr lang="en-GB" dirty="0" smtClean="0"/>
              <a:t>(Sub-)system description</a:t>
            </a:r>
          </a:p>
          <a:p>
            <a:pPr lvl="1"/>
            <a:r>
              <a:rPr lang="en-GB" dirty="0" smtClean="0"/>
              <a:t>Hazard register</a:t>
            </a:r>
          </a:p>
          <a:p>
            <a:pPr lvl="1"/>
            <a:r>
              <a:rPr lang="en-GB" dirty="0" smtClean="0"/>
              <a:t>Definition of mitigation measures</a:t>
            </a:r>
          </a:p>
          <a:p>
            <a:pPr lvl="1"/>
            <a:r>
              <a:rPr lang="en-GB" dirty="0" smtClean="0"/>
              <a:t>Risk assessment, where required</a:t>
            </a:r>
          </a:p>
          <a:p>
            <a:pPr lvl="1"/>
            <a:r>
              <a:rPr lang="en-GB" dirty="0" smtClean="0"/>
              <a:t>Safety clearance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892" y="2394948"/>
            <a:ext cx="2694439" cy="3824656"/>
          </a:xfrm>
          <a:prstGeom prst="rect">
            <a:avLst/>
          </a:prstGeom>
        </p:spPr>
      </p:pic>
      <p:pic>
        <p:nvPicPr>
          <p:cNvPr id="6" name="Content Placeholder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190" y="1701176"/>
            <a:ext cx="2691257" cy="38246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817" y="1315798"/>
            <a:ext cx="2945088" cy="41618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828" y="981176"/>
            <a:ext cx="2840978" cy="40231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82169" y="6445363"/>
            <a:ext cx="1988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</a:t>
            </a:r>
            <a:r>
              <a:rPr lang="en-GB" dirty="0" err="1" smtClean="0"/>
              <a:t>T.Otto</a:t>
            </a:r>
            <a:r>
              <a:rPr lang="en-GB" dirty="0" smtClean="0"/>
              <a:t>, TE Dept.)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3005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Assessment – HSE Involvement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 smtClean="0"/>
              <a:t>The </a:t>
            </a:r>
            <a:r>
              <a:rPr lang="en-GB" sz="2400" dirty="0" err="1" smtClean="0"/>
              <a:t>SSA</a:t>
            </a:r>
            <a:r>
              <a:rPr lang="en-GB" sz="2400" dirty="0" smtClean="0"/>
              <a:t> document for all (sub-) systems are submitted to HSE for comments</a:t>
            </a:r>
          </a:p>
          <a:p>
            <a:r>
              <a:rPr lang="en-GB" sz="2400" dirty="0" smtClean="0"/>
              <a:t>Mitigation measures agreed upon by HSE are implemented under project control</a:t>
            </a:r>
          </a:p>
          <a:p>
            <a:r>
              <a:rPr lang="en-GB" sz="2400" dirty="0" smtClean="0"/>
              <a:t>Design, fabrication, testing and installation of equipment with “major </a:t>
            </a:r>
            <a:r>
              <a:rPr lang="en-GB" sz="2400" dirty="0"/>
              <a:t>Safety </a:t>
            </a:r>
            <a:r>
              <a:rPr lang="en-GB" sz="2400" dirty="0" smtClean="0"/>
              <a:t>implications”(</a:t>
            </a:r>
            <a:r>
              <a:rPr lang="en-GB" sz="2400" dirty="0" err="1"/>
              <a:t>mSi</a:t>
            </a:r>
            <a:r>
              <a:rPr lang="en-GB" sz="2400" dirty="0" smtClean="0"/>
              <a:t>) are followed closely by HSE</a:t>
            </a:r>
          </a:p>
          <a:p>
            <a:r>
              <a:rPr lang="en-GB" sz="2400" dirty="0" smtClean="0"/>
              <a:t>Pressure vessels without CE mark are </a:t>
            </a:r>
            <a:r>
              <a:rPr lang="en-GB" sz="2400" dirty="0" err="1" smtClean="0"/>
              <a:t>mSi</a:t>
            </a:r>
            <a:endParaRPr lang="en-GB" sz="2400" dirty="0" smtClean="0"/>
          </a:p>
          <a:p>
            <a:r>
              <a:rPr lang="en-GB" sz="2400" dirty="0" smtClean="0"/>
              <a:t>HSE defines in a “Memorandum of Safety Checks”</a:t>
            </a:r>
          </a:p>
          <a:p>
            <a:pPr lvl="1"/>
            <a:r>
              <a:rPr lang="en-GB" sz="2000" dirty="0" smtClean="0"/>
              <a:t> Which controls it will make</a:t>
            </a:r>
          </a:p>
          <a:p>
            <a:pPr lvl="1"/>
            <a:r>
              <a:rPr lang="en-GB" sz="2000" dirty="0" smtClean="0"/>
              <a:t>Which supporting documentation it expects from the manufacturer</a:t>
            </a:r>
          </a:p>
          <a:p>
            <a:r>
              <a:rPr lang="en-GB" sz="2400" dirty="0" smtClean="0"/>
              <a:t>When all HSE requirements met → Safety Clearance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82169" y="6445363"/>
            <a:ext cx="1988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</a:t>
            </a:r>
            <a:r>
              <a:rPr lang="en-GB" dirty="0" err="1" smtClean="0"/>
              <a:t>T.Otto</a:t>
            </a:r>
            <a:r>
              <a:rPr lang="en-GB" dirty="0" smtClean="0"/>
              <a:t>, TE Dept.)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305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85" y="846504"/>
            <a:ext cx="8438215" cy="5509846"/>
          </a:xfrm>
        </p:spPr>
        <p:txBody>
          <a:bodyPr>
            <a:normAutofit/>
          </a:bodyPr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12000" y="900000"/>
            <a:ext cx="7920000" cy="4906963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Since the CDR, the evolution of the design has not brought and major change in the cryogenic safety assessment</a:t>
            </a:r>
          </a:p>
          <a:p>
            <a:r>
              <a:rPr lang="en-GB" sz="2400" dirty="0"/>
              <a:t>Even with a reduced design pressure of 2.5 bara, the safety devices can be kept to their original size</a:t>
            </a:r>
          </a:p>
          <a:p>
            <a:r>
              <a:rPr lang="en-GB" sz="2400" dirty="0" smtClean="0"/>
              <a:t>The equipment remains under Cat.3 of the PED</a:t>
            </a:r>
          </a:p>
          <a:p>
            <a:r>
              <a:rPr lang="en-GB" sz="2400" dirty="0" smtClean="0"/>
              <a:t>The locations of the vacuum insulation safety devices is similar to the ones of the LHC; the need for deflectors will be assessed as a result of the integration study</a:t>
            </a:r>
          </a:p>
          <a:p>
            <a:r>
              <a:rPr lang="en-GB" sz="2400" dirty="0" smtClean="0"/>
              <a:t>The location of the burst disk/rated valve assembly is positioned in the vertical shaft and the accessibility for maintenance needs to be confirmed as part of a complete integration study</a:t>
            </a:r>
          </a:p>
          <a:p>
            <a:r>
              <a:rPr lang="en-GB" sz="2400" dirty="0" smtClean="0"/>
              <a:t>Procedure for Safety Clearance presented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90488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7722" y="2361503"/>
            <a:ext cx="6858000" cy="2387600"/>
          </a:xfrm>
        </p:spPr>
        <p:txBody>
          <a:bodyPr/>
          <a:lstStyle/>
          <a:p>
            <a:r>
              <a:rPr lang="en-GB" dirty="0"/>
              <a:t>Thank you !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Q/A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36080-E6D5-4A1D-AF8B-9E30409F2B1F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74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System </a:t>
            </a:r>
            <a:r>
              <a:rPr lang="en-GB" dirty="0"/>
              <a:t>description</a:t>
            </a:r>
          </a:p>
          <a:p>
            <a:r>
              <a:rPr lang="en-GB" dirty="0" smtClean="0"/>
              <a:t>Cryogenic </a:t>
            </a:r>
            <a:r>
              <a:rPr lang="en-GB" dirty="0"/>
              <a:t>safety </a:t>
            </a:r>
          </a:p>
          <a:p>
            <a:pPr lvl="1"/>
            <a:r>
              <a:rPr lang="en-GB" dirty="0"/>
              <a:t>Updated figures </a:t>
            </a:r>
            <a:r>
              <a:rPr lang="en-GB" dirty="0" err="1"/>
              <a:t>wrt</a:t>
            </a:r>
            <a:r>
              <a:rPr lang="en-GB" dirty="0"/>
              <a:t> CDR</a:t>
            </a:r>
          </a:p>
          <a:p>
            <a:pPr lvl="1"/>
            <a:r>
              <a:rPr lang="en-GB" dirty="0" smtClean="0"/>
              <a:t>Risk </a:t>
            </a:r>
            <a:r>
              <a:rPr lang="en-GB" dirty="0"/>
              <a:t>assessment and sizing of safety</a:t>
            </a:r>
          </a:p>
          <a:p>
            <a:r>
              <a:rPr lang="en-GB" dirty="0"/>
              <a:t> </a:t>
            </a:r>
            <a:r>
              <a:rPr lang="en-GB" dirty="0" smtClean="0"/>
              <a:t>Summary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sz="1900" dirty="0">
                <a:solidFill>
                  <a:srgbClr val="0066FF"/>
                </a:solidFill>
              </a:rPr>
              <a:t>Disclaimer:</a:t>
            </a:r>
            <a:r>
              <a:rPr lang="en-GB" sz="1900" dirty="0"/>
              <a:t> the following presents an updating of the cryogenic safety devices only. For more details on safety approach please refer to CDR presentation: </a:t>
            </a:r>
            <a:r>
              <a:rPr lang="en-GB" sz="1900" dirty="0">
                <a:hlinkClick r:id="rId2"/>
              </a:rPr>
              <a:t>https://indico.cern.ch/event/783116</a:t>
            </a:r>
            <a:r>
              <a:rPr lang="en-GB" sz="1900" dirty="0" smtClean="0">
                <a:hlinkClick r:id="rId2"/>
              </a:rPr>
              <a:t>/</a:t>
            </a:r>
            <a:r>
              <a:rPr lang="en-GB" sz="1900" dirty="0" smtClean="0"/>
              <a:t> </a:t>
            </a:r>
            <a:endParaRPr lang="en-GB" sz="19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132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/>
          <a:srcRect b="5019"/>
          <a:stretch/>
        </p:blipFill>
        <p:spPr>
          <a:xfrm>
            <a:off x="1486985" y="386172"/>
            <a:ext cx="7131449" cy="4748010"/>
          </a:xfrm>
          <a:prstGeom prst="rect">
            <a:avLst/>
          </a:prstGeom>
        </p:spPr>
      </p:pic>
      <p:sp>
        <p:nvSpPr>
          <p:cNvPr id="27" name="Oval 26"/>
          <p:cNvSpPr/>
          <p:nvPr/>
        </p:nvSpPr>
        <p:spPr>
          <a:xfrm>
            <a:off x="4392539" y="1057224"/>
            <a:ext cx="1519530" cy="735970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Oval 27"/>
          <p:cNvSpPr/>
          <p:nvPr/>
        </p:nvSpPr>
        <p:spPr>
          <a:xfrm>
            <a:off x="3322890" y="2673580"/>
            <a:ext cx="444382" cy="687021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TextBox 28"/>
          <p:cNvSpPr txBox="1"/>
          <p:nvPr/>
        </p:nvSpPr>
        <p:spPr>
          <a:xfrm>
            <a:off x="612000" y="1057223"/>
            <a:ext cx="1941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Within scope of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presentation</a:t>
            </a:r>
            <a:r>
              <a:rPr lang="en-GB" dirty="0"/>
              <a:t> </a:t>
            </a:r>
            <a:endParaRPr lang="fr-FR" dirty="0"/>
          </a:p>
        </p:txBody>
      </p:sp>
      <p:cxnSp>
        <p:nvCxnSpPr>
          <p:cNvPr id="31" name="Straight Arrow Connector 30"/>
          <p:cNvCxnSpPr>
            <a:stCxn id="29" idx="3"/>
          </p:cNvCxnSpPr>
          <p:nvPr/>
        </p:nvCxnSpPr>
        <p:spPr>
          <a:xfrm>
            <a:off x="2553557" y="1380389"/>
            <a:ext cx="1838981" cy="692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540730" y="1564128"/>
            <a:ext cx="887812" cy="11094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434" y="87197"/>
            <a:ext cx="7920000" cy="414732"/>
          </a:xfrm>
        </p:spPr>
        <p:txBody>
          <a:bodyPr/>
          <a:lstStyle/>
          <a:p>
            <a:r>
              <a:rPr lang="en-GB" dirty="0"/>
              <a:t>DFX </a:t>
            </a:r>
            <a:r>
              <a:rPr lang="en-GB" dirty="0" smtClean="0"/>
              <a:t>schematic description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974833" y="5864994"/>
            <a:ext cx="7571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Sketch not up to date, only for illustration of volumes and safety devices </a:t>
            </a:r>
            <a:endParaRPr lang="fr-FR" i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5912069" y="1380389"/>
            <a:ext cx="129905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700595" y="163163"/>
            <a:ext cx="14434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the safety assessment</a:t>
            </a:r>
          </a:p>
          <a:p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</a:t>
            </a: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 consider this connection to the SC link  </a:t>
            </a:r>
          </a:p>
          <a:p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 closed</a:t>
            </a:r>
            <a:endParaRPr lang="fr-FR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6642625" y="695246"/>
            <a:ext cx="1057971" cy="6682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7216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612563"/>
              </p:ext>
            </p:extLst>
          </p:nvPr>
        </p:nvGraphicFramePr>
        <p:xfrm>
          <a:off x="2399269" y="1854433"/>
          <a:ext cx="5948570" cy="3114008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4366678">
                  <a:extLst>
                    <a:ext uri="{9D8B030D-6E8A-4147-A177-3AD203B41FA5}">
                      <a16:colId xmlns:a16="http://schemas.microsoft.com/office/drawing/2014/main" val="459360473"/>
                    </a:ext>
                  </a:extLst>
                </a:gridCol>
                <a:gridCol w="790946">
                  <a:extLst>
                    <a:ext uri="{9D8B030D-6E8A-4147-A177-3AD203B41FA5}">
                      <a16:colId xmlns:a16="http://schemas.microsoft.com/office/drawing/2014/main" val="555260299"/>
                    </a:ext>
                  </a:extLst>
                </a:gridCol>
                <a:gridCol w="790946">
                  <a:extLst>
                    <a:ext uri="{9D8B030D-6E8A-4147-A177-3AD203B41FA5}">
                      <a16:colId xmlns:a16="http://schemas.microsoft.com/office/drawing/2014/main" val="27140793"/>
                    </a:ext>
                  </a:extLst>
                </a:gridCol>
              </a:tblGrid>
              <a:tr h="234315">
                <a:tc>
                  <a:txBody>
                    <a:bodyPr/>
                    <a:lstStyle/>
                    <a:p>
                      <a:pPr algn="l" fontAlgn="b"/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 smtClean="0">
                          <a:effectLst/>
                          <a:latin typeface="+mn-lt"/>
                        </a:rPr>
                        <a:t>(CDR</a:t>
                      </a:r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Values)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1114288632"/>
                  </a:ext>
                </a:extLst>
              </a:tr>
              <a:tr h="427958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 smtClean="0">
                          <a:effectLst/>
                          <a:latin typeface="+mn-lt"/>
                        </a:rPr>
                        <a:t>568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1618201353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2376613023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 smtClean="0">
                          <a:effectLst/>
                          <a:latin typeface="+mn-lt"/>
                        </a:rPr>
                        <a:t>212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207030847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1904382332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2037393071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780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3863551833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 smtClean="0">
                          <a:effectLst/>
                          <a:latin typeface="+mn-lt"/>
                        </a:rPr>
                        <a:t> 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1538242134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1474358970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 smtClean="0">
                          <a:effectLst/>
                          <a:latin typeface="+mn-lt"/>
                        </a:rPr>
                        <a:t>21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3188365663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3567169230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1’293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1938251027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  <a:latin typeface="+mn-lt"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3705186536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</a:t>
                      </a:r>
                      <a:r>
                        <a:rPr lang="en-GB" sz="12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.6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44838278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1.2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379643041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D6CA5A21-F310-4E05-9AE5-8F6A003A7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42" y="191889"/>
            <a:ext cx="8456258" cy="540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DFX Volumes and Cold Surfaces:</a:t>
            </a:r>
            <a:br>
              <a:rPr lang="en-GB" dirty="0" smtClean="0"/>
            </a:br>
            <a:r>
              <a:rPr lang="en-GB" dirty="0" smtClean="0"/>
              <a:t>(update </a:t>
            </a:r>
            <a:r>
              <a:rPr lang="en-GB" dirty="0" err="1" smtClean="0"/>
              <a:t>wrt</a:t>
            </a:r>
            <a:r>
              <a:rPr lang="en-GB" dirty="0" smtClean="0"/>
              <a:t> CDR)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85AB3-6A43-483F-9324-E22729E3A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85800">
                <a:defRPr/>
              </a:pPr>
              <a:t>4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813511"/>
              </p:ext>
            </p:extLst>
          </p:nvPr>
        </p:nvGraphicFramePr>
        <p:xfrm>
          <a:off x="672345" y="1857382"/>
          <a:ext cx="5948570" cy="3114008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4366678">
                  <a:extLst>
                    <a:ext uri="{9D8B030D-6E8A-4147-A177-3AD203B41FA5}">
                      <a16:colId xmlns:a16="http://schemas.microsoft.com/office/drawing/2014/main" val="459360473"/>
                    </a:ext>
                  </a:extLst>
                </a:gridCol>
                <a:gridCol w="790946">
                  <a:extLst>
                    <a:ext uri="{9D8B030D-6E8A-4147-A177-3AD203B41FA5}">
                      <a16:colId xmlns:a16="http://schemas.microsoft.com/office/drawing/2014/main" val="555260299"/>
                    </a:ext>
                  </a:extLst>
                </a:gridCol>
                <a:gridCol w="790946">
                  <a:extLst>
                    <a:ext uri="{9D8B030D-6E8A-4147-A177-3AD203B41FA5}">
                      <a16:colId xmlns:a16="http://schemas.microsoft.com/office/drawing/2014/main" val="27140793"/>
                    </a:ext>
                  </a:extLst>
                </a:gridCol>
              </a:tblGrid>
              <a:tr h="234315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u="none" strike="noStrike" dirty="0">
                          <a:effectLst/>
                        </a:rPr>
                        <a:t>Volumes and surface areas</a:t>
                      </a:r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Units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1114288632"/>
                  </a:ext>
                </a:extLst>
              </a:tr>
              <a:tr h="427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Horizontal Section - Cold Volume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379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Litres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1618201353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Horizontal Section - Conductor Volume Removed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296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Litres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2376613023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Vertical Section - Cold Volume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277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Litres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207030847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Vertical Section - Conductor Volume Removed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223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Litres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1904382332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2037393071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smtClean="0">
                          <a:effectLst/>
                        </a:rPr>
                        <a:t>DFX Total Cold Volume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656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Litres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3863551833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 smtClean="0">
                          <a:effectLst/>
                        </a:rPr>
                        <a:t>DFX Total Cold Volume </a:t>
                      </a:r>
                      <a:r>
                        <a:rPr lang="en-GB" sz="1200" u="none" strike="noStrike" dirty="0">
                          <a:effectLst/>
                        </a:rPr>
                        <a:t>(Conductor Volumes Removed)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519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Litres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1538242134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1474358970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u="none" strike="noStrike" dirty="0" smtClean="0">
                          <a:effectLst/>
                        </a:rPr>
                        <a:t>DFX Helium</a:t>
                      </a:r>
                      <a:r>
                        <a:rPr lang="fr-FR" sz="1200" u="none" strike="noStrike" baseline="0" dirty="0" smtClean="0">
                          <a:effectLst/>
                        </a:rPr>
                        <a:t> Vapour Space</a:t>
                      </a:r>
                      <a:r>
                        <a:rPr lang="fr-FR" sz="1200" u="none" strike="noStrike" dirty="0" smtClean="0">
                          <a:effectLst/>
                        </a:rPr>
                        <a:t> </a:t>
                      </a:r>
                      <a:r>
                        <a:rPr lang="fr-FR" sz="1200" u="none" strike="noStrike" dirty="0">
                          <a:effectLst/>
                        </a:rPr>
                        <a:t>(nominal conditions)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75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Litres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3188365663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3567169230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DFX Annular </a:t>
                      </a:r>
                      <a:r>
                        <a:rPr lang="en-GB" sz="1200" u="none" strike="noStrike" dirty="0" smtClean="0">
                          <a:effectLst/>
                        </a:rPr>
                        <a:t>Volume </a:t>
                      </a:r>
                      <a:r>
                        <a:rPr lang="en-GB" sz="1200" u="none" strike="noStrike" dirty="0">
                          <a:effectLst/>
                        </a:rPr>
                        <a:t>(between 2 vacuum barriers)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637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Litres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1938251027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3705186536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Cold Surface Area (Plug side to barrier)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6.6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m</a:t>
                      </a:r>
                      <a:r>
                        <a:rPr lang="en-GB" sz="1200" u="none" strike="noStrike" baseline="30000" dirty="0"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44838278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Cold Surface Area (SC Link side to barrier)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1.7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m</a:t>
                      </a:r>
                      <a:r>
                        <a:rPr lang="en-GB" sz="1200" u="none" strike="noStrike" baseline="30000" dirty="0"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:a16="http://schemas.microsoft.com/office/drawing/2014/main" val="379643041"/>
                  </a:ext>
                </a:extLst>
              </a:tr>
            </a:tbl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70916" y="5320778"/>
            <a:ext cx="8875884" cy="770207"/>
          </a:xfrm>
        </p:spPr>
        <p:txBody>
          <a:bodyPr>
            <a:normAutofit lnSpcReduction="10000"/>
          </a:bodyPr>
          <a:lstStyle/>
          <a:p>
            <a:r>
              <a:rPr lang="en-GB" sz="1600" dirty="0" smtClean="0">
                <a:solidFill>
                  <a:srgbClr val="0066FF"/>
                </a:solidFill>
              </a:rPr>
              <a:t>Helium inventory reduced (-16%) </a:t>
            </a:r>
            <a:r>
              <a:rPr lang="en-GB" sz="1600" dirty="0" smtClean="0">
                <a:solidFill>
                  <a:srgbClr val="0066FF"/>
                </a:solidFill>
                <a:sym typeface="Wingdings" panose="05000000000000000000" pitchFamily="2" charset="2"/>
              </a:rPr>
              <a:t> </a:t>
            </a:r>
            <a:r>
              <a:rPr lang="en-GB" sz="1600" dirty="0" smtClean="0">
                <a:solidFill>
                  <a:srgbClr val="00B050"/>
                </a:solidFill>
                <a:sym typeface="Wingdings" panose="05000000000000000000" pitchFamily="2" charset="2"/>
              </a:rPr>
              <a:t>OK</a:t>
            </a:r>
            <a:endParaRPr lang="en-GB" sz="1600" dirty="0" smtClean="0">
              <a:solidFill>
                <a:srgbClr val="00B050"/>
              </a:solidFill>
            </a:endParaRPr>
          </a:p>
          <a:p>
            <a:r>
              <a:rPr lang="en-GB" sz="1600" dirty="0" smtClean="0">
                <a:solidFill>
                  <a:srgbClr val="0066FF"/>
                </a:solidFill>
              </a:rPr>
              <a:t>Insulation vacuum reduced (-50%)</a:t>
            </a:r>
          </a:p>
          <a:p>
            <a:r>
              <a:rPr lang="en-GB" sz="1600" dirty="0" smtClean="0">
                <a:solidFill>
                  <a:srgbClr val="0066FF"/>
                </a:solidFill>
              </a:rPr>
              <a:t>Overall cold surfaces slightly reduced (-6%) </a:t>
            </a:r>
            <a:r>
              <a:rPr lang="en-GB" sz="1600" dirty="0" smtClean="0">
                <a:solidFill>
                  <a:srgbClr val="0066FF"/>
                </a:solidFill>
                <a:sym typeface="Wingdings" panose="05000000000000000000" pitchFamily="2" charset="2"/>
              </a:rPr>
              <a:t> </a:t>
            </a:r>
            <a:r>
              <a:rPr lang="en-GB" sz="1600" dirty="0" smtClean="0">
                <a:solidFill>
                  <a:srgbClr val="00B050"/>
                </a:solidFill>
                <a:sym typeface="Wingdings" panose="05000000000000000000" pitchFamily="2" charset="2"/>
              </a:rPr>
              <a:t>OK</a:t>
            </a:r>
            <a:r>
              <a:rPr lang="en-GB" sz="1600" dirty="0" smtClean="0">
                <a:solidFill>
                  <a:srgbClr val="00B050"/>
                </a:solidFill>
              </a:rPr>
              <a:t> 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6CA5A21-F310-4E05-9AE5-8F6A003A7527}"/>
              </a:ext>
            </a:extLst>
          </p:cNvPr>
          <p:cNvSpPr txBox="1">
            <a:spLocks/>
          </p:cNvSpPr>
          <p:nvPr/>
        </p:nvSpPr>
        <p:spPr>
          <a:xfrm>
            <a:off x="170916" y="1232096"/>
            <a:ext cx="8456258" cy="540000"/>
          </a:xfrm>
          <a:prstGeom prst="rect">
            <a:avLst/>
          </a:prstGeom>
        </p:spPr>
        <p:txBody>
          <a:bodyPr vert="horz" lIns="0" tIns="0" rIns="0" bIns="0" rtlCol="0" anchor="ctr" anchorCtr="1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/>
              <a:t>Based on Model v3.5.9 (</a:t>
            </a:r>
            <a:r>
              <a:rPr lang="en-GB" sz="2000" dirty="0" err="1" smtClean="0"/>
              <a:t>W.Bailey</a:t>
            </a:r>
            <a:r>
              <a:rPr lang="en-GB" sz="2000" dirty="0" smtClean="0"/>
              <a:t>, SOTON)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6253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Helium envelopes</a:t>
            </a:r>
            <a:br>
              <a:rPr lang="en-GB" dirty="0" smtClean="0"/>
            </a:br>
            <a:r>
              <a:rPr lang="en-GB" dirty="0" smtClean="0"/>
              <a:t>(DFX specification, EDMS1905633</a:t>
            </a:r>
            <a:r>
              <a:rPr lang="en-GB" dirty="0"/>
              <a:t>)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05" y="1399461"/>
            <a:ext cx="7301196" cy="3064776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851205" y="3042303"/>
            <a:ext cx="7301196" cy="504202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ounded Rectangle 5"/>
          <p:cNvSpPr/>
          <p:nvPr/>
        </p:nvSpPr>
        <p:spPr>
          <a:xfrm>
            <a:off x="851205" y="3863339"/>
            <a:ext cx="7301196" cy="600897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566338" y="3153103"/>
            <a:ext cx="386255" cy="1182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6683265" y="3076902"/>
            <a:ext cx="152400" cy="2706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152401" y="2750290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2.5 bara</a:t>
            </a:r>
            <a:endParaRPr lang="fr-FR" sz="1400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>
            <a:endCxn id="5" idx="3"/>
          </p:cNvCxnSpPr>
          <p:nvPr/>
        </p:nvCxnSpPr>
        <p:spPr>
          <a:xfrm flipV="1">
            <a:off x="6952593" y="2931849"/>
            <a:ext cx="1199808" cy="3394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198783" y="4803734"/>
            <a:ext cx="8603246" cy="596307"/>
          </a:xfrm>
        </p:spPr>
        <p:txBody>
          <a:bodyPr>
            <a:normAutofit fontScale="92500"/>
          </a:bodyPr>
          <a:lstStyle/>
          <a:p>
            <a:r>
              <a:rPr lang="en-US" sz="1800" dirty="0" smtClean="0">
                <a:solidFill>
                  <a:srgbClr val="0066FF"/>
                </a:solidFill>
                <a:sym typeface="Wingdings" pitchFamily="2" charset="2"/>
              </a:rPr>
              <a:t>Change of Design Pressure of He vessel: </a:t>
            </a:r>
            <a:r>
              <a:rPr lang="en-US" sz="1800" u="sng" dirty="0" smtClean="0">
                <a:solidFill>
                  <a:srgbClr val="0066FF"/>
                </a:solidFill>
                <a:sym typeface="Wingdings" pitchFamily="2" charset="2"/>
              </a:rPr>
              <a:t>reduced from </a:t>
            </a:r>
            <a:r>
              <a:rPr lang="en-US" sz="1800" u="sng" dirty="0" smtClean="0">
                <a:solidFill>
                  <a:srgbClr val="0066FF"/>
                </a:solidFill>
                <a:sym typeface="Wingdings" pitchFamily="2" charset="2"/>
              </a:rPr>
              <a:t>3.5 to 2.5 bara (-28</a:t>
            </a:r>
            <a:r>
              <a:rPr lang="en-US" sz="1800" u="sng" dirty="0" smtClean="0">
                <a:solidFill>
                  <a:srgbClr val="0066FF"/>
                </a:solidFill>
                <a:sym typeface="Wingdings" pitchFamily="2" charset="2"/>
              </a:rPr>
              <a:t>%) t</a:t>
            </a:r>
            <a:r>
              <a:rPr lang="en-US" sz="1800" dirty="0" smtClean="0">
                <a:solidFill>
                  <a:srgbClr val="0066FF"/>
                </a:solidFill>
                <a:sym typeface="Wingdings" pitchFamily="2" charset="2"/>
              </a:rPr>
              <a:t>o </a:t>
            </a:r>
            <a:r>
              <a:rPr lang="en-US" sz="1800" dirty="0" smtClean="0">
                <a:solidFill>
                  <a:srgbClr val="0066FF"/>
                </a:solidFill>
                <a:sym typeface="Wingdings" pitchFamily="2" charset="2"/>
              </a:rPr>
              <a:t>align </a:t>
            </a:r>
            <a:r>
              <a:rPr lang="en-US" sz="1800" dirty="0" smtClean="0">
                <a:solidFill>
                  <a:srgbClr val="0066FF"/>
                </a:solidFill>
                <a:sym typeface="Wingdings" pitchFamily="2" charset="2"/>
              </a:rPr>
              <a:t>to the  </a:t>
            </a:r>
            <a:r>
              <a:rPr lang="en-US" sz="1800" dirty="0" smtClean="0">
                <a:solidFill>
                  <a:srgbClr val="0066FF"/>
                </a:solidFill>
                <a:sym typeface="Wingdings" pitchFamily="2" charset="2"/>
              </a:rPr>
              <a:t>Design Pressure of SC link (</a:t>
            </a:r>
            <a:r>
              <a:rPr lang="en-US" sz="1800" dirty="0" smtClean="0">
                <a:solidFill>
                  <a:srgbClr val="0066FF"/>
                </a:solidFill>
                <a:sym typeface="Wingdings" pitchFamily="2" charset="2"/>
              </a:rPr>
              <a:t>an incorrect value </a:t>
            </a:r>
            <a:r>
              <a:rPr lang="en-US" sz="1800" dirty="0" smtClean="0">
                <a:solidFill>
                  <a:srgbClr val="0066FF"/>
                </a:solidFill>
                <a:sym typeface="Wingdings" pitchFamily="2" charset="2"/>
              </a:rPr>
              <a:t>was assumed up to the CDR!)  </a:t>
            </a:r>
          </a:p>
          <a:p>
            <a:endParaRPr lang="en-US" sz="105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6440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Updated</a:t>
            </a:r>
            <a:r>
              <a:rPr lang="en-GB" dirty="0" smtClean="0"/>
              <a:t> Scale </a:t>
            </a:r>
            <a:r>
              <a:rPr lang="en-GB" dirty="0"/>
              <a:t>of pressures, helium vessel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38004" y="1660605"/>
            <a:ext cx="2766228" cy="2975005"/>
            <a:chOff x="7326186" y="1916832"/>
            <a:chExt cx="1812551" cy="1537156"/>
          </a:xfrm>
        </p:grpSpPr>
        <p:grpSp>
          <p:nvGrpSpPr>
            <p:cNvPr id="6" name="Group 5"/>
            <p:cNvGrpSpPr/>
            <p:nvPr/>
          </p:nvGrpSpPr>
          <p:grpSpPr>
            <a:xfrm>
              <a:off x="7326186" y="1916832"/>
              <a:ext cx="1812551" cy="1537156"/>
              <a:chOff x="325846" y="3551853"/>
              <a:chExt cx="1812551" cy="1537156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325847" y="4407217"/>
                <a:ext cx="1812550" cy="649423"/>
              </a:xfrm>
              <a:prstGeom prst="rect">
                <a:avLst/>
              </a:prstGeom>
              <a:solidFill>
                <a:srgbClr val="00CC00">
                  <a:alpha val="5098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25846" y="3811638"/>
                <a:ext cx="1812550" cy="608813"/>
              </a:xfrm>
              <a:prstGeom prst="rect">
                <a:avLst/>
              </a:prstGeom>
              <a:solidFill>
                <a:srgbClr val="FFC000">
                  <a:alpha val="5098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V="1">
                <a:off x="325846" y="3551853"/>
                <a:ext cx="0" cy="1537156"/>
              </a:xfrm>
              <a:prstGeom prst="straightConnector1">
                <a:avLst/>
              </a:prstGeom>
              <a:ln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Group 11"/>
              <p:cNvGrpSpPr/>
              <p:nvPr/>
            </p:nvGrpSpPr>
            <p:grpSpPr>
              <a:xfrm>
                <a:off x="325846" y="4655298"/>
                <a:ext cx="1373058" cy="159026"/>
                <a:chOff x="652346" y="2178238"/>
                <a:chExt cx="1373058" cy="159026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>
                  <a:off x="652346" y="2264229"/>
                  <a:ext cx="81662" cy="0"/>
                </a:xfrm>
                <a:prstGeom prst="line">
                  <a:avLst/>
                </a:prstGeom>
                <a:ln>
                  <a:solidFill>
                    <a:srgbClr val="00CC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/>
                <p:cNvSpPr txBox="1"/>
                <p:nvPr/>
              </p:nvSpPr>
              <p:spPr>
                <a:xfrm>
                  <a:off x="730105" y="2178238"/>
                  <a:ext cx="1295299" cy="1590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b="1" dirty="0" err="1"/>
                    <a:t>Pn</a:t>
                  </a:r>
                  <a:r>
                    <a:rPr lang="en-GB" sz="1400" b="1" dirty="0"/>
                    <a:t> Nominal pressure</a:t>
                  </a:r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325846" y="4059719"/>
                <a:ext cx="1346800" cy="159026"/>
                <a:chOff x="656249" y="2189585"/>
                <a:chExt cx="1346800" cy="159026"/>
              </a:xfrm>
            </p:grpSpPr>
            <p:cxnSp>
              <p:nvCxnSpPr>
                <p:cNvPr id="17" name="Straight Connector 16"/>
                <p:cNvCxnSpPr/>
                <p:nvPr/>
              </p:nvCxnSpPr>
              <p:spPr>
                <a:xfrm>
                  <a:off x="656249" y="2264229"/>
                  <a:ext cx="77759" cy="0"/>
                </a:xfrm>
                <a:prstGeom prst="line">
                  <a:avLst/>
                </a:prstGeom>
                <a:ln>
                  <a:solidFill>
                    <a:srgbClr val="FF9933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/>
                <p:cNvSpPr txBox="1"/>
                <p:nvPr/>
              </p:nvSpPr>
              <p:spPr>
                <a:xfrm>
                  <a:off x="734008" y="2189585"/>
                  <a:ext cx="1269041" cy="1590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b="1" dirty="0"/>
                    <a:t>Ps: Design pressure</a:t>
                  </a: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325846" y="3853370"/>
                <a:ext cx="1234980" cy="159025"/>
                <a:chOff x="646124" y="2174097"/>
                <a:chExt cx="1234980" cy="159025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>
                  <a:off x="646124" y="2264229"/>
                  <a:ext cx="87884" cy="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Box 15"/>
                <p:cNvSpPr txBox="1"/>
                <p:nvPr/>
              </p:nvSpPr>
              <p:spPr>
                <a:xfrm>
                  <a:off x="725964" y="2174097"/>
                  <a:ext cx="1155140" cy="1590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 err="1"/>
                    <a:t>Ptest</a:t>
                  </a:r>
                  <a:r>
                    <a:rPr lang="en-GB" sz="1400" dirty="0"/>
                    <a:t>: Test pressure</a:t>
                  </a:r>
                </a:p>
              </p:txBody>
            </p:sp>
          </p:grpSp>
        </p:grpSp>
        <p:sp>
          <p:nvSpPr>
            <p:cNvPr id="7" name="TextBox 6"/>
            <p:cNvSpPr txBox="1"/>
            <p:nvPr/>
          </p:nvSpPr>
          <p:spPr>
            <a:xfrm>
              <a:off x="7414070" y="2580802"/>
              <a:ext cx="1449702" cy="1590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Pt: burst disk set press.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7340243" y="2668104"/>
              <a:ext cx="94089" cy="0"/>
            </a:xfrm>
            <a:prstGeom prst="line">
              <a:avLst/>
            </a:prstGeom>
            <a:ln>
              <a:solidFill>
                <a:srgbClr val="FF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971473" y="165210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bar(a)</a:t>
            </a:r>
            <a:endParaRPr lang="fr-FR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202284" y="2790732"/>
            <a:ext cx="1168842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202284" y="3962634"/>
            <a:ext cx="1168842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202284" y="3114614"/>
            <a:ext cx="1168842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544729" y="3799092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1.3 bar(a)</a:t>
            </a:r>
            <a:endParaRPr lang="fr-FR" dirty="0"/>
          </a:p>
        </p:txBody>
      </p:sp>
      <p:sp>
        <p:nvSpPr>
          <p:cNvPr id="27" name="TextBox 26"/>
          <p:cNvSpPr txBox="1"/>
          <p:nvPr/>
        </p:nvSpPr>
        <p:spPr>
          <a:xfrm>
            <a:off x="5506552" y="2603327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dirty="0" smtClean="0"/>
              <a:t>.5 </a:t>
            </a:r>
            <a:r>
              <a:rPr lang="en-GB" dirty="0"/>
              <a:t>bar(a)</a:t>
            </a:r>
            <a:endParaRPr lang="fr-FR" dirty="0"/>
          </a:p>
        </p:txBody>
      </p:sp>
      <p:sp>
        <p:nvSpPr>
          <p:cNvPr id="28" name="TextBox 27"/>
          <p:cNvSpPr txBox="1"/>
          <p:nvPr/>
        </p:nvSpPr>
        <p:spPr>
          <a:xfrm>
            <a:off x="4805982" y="2228048"/>
            <a:ext cx="4249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3.5 </a:t>
            </a:r>
            <a:r>
              <a:rPr lang="en-GB" dirty="0"/>
              <a:t>bar(a) (1.43 x </a:t>
            </a:r>
            <a:r>
              <a:rPr lang="en-GB" dirty="0" smtClean="0"/>
              <a:t>Ps); 4.6 bar(a) in atm.</a:t>
            </a:r>
            <a:endParaRPr lang="fr-FR" dirty="0"/>
          </a:p>
        </p:txBody>
      </p:sp>
      <p:sp>
        <p:nvSpPr>
          <p:cNvPr id="29" name="TextBox 28"/>
          <p:cNvSpPr txBox="1"/>
          <p:nvPr/>
        </p:nvSpPr>
        <p:spPr>
          <a:xfrm>
            <a:off x="5506552" y="2914872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≤ </a:t>
            </a:r>
            <a:r>
              <a:rPr lang="en-GB" dirty="0"/>
              <a:t>2</a:t>
            </a:r>
            <a:r>
              <a:rPr lang="en-GB" dirty="0" smtClean="0"/>
              <a:t>.5 </a:t>
            </a:r>
            <a:r>
              <a:rPr lang="en-GB" dirty="0"/>
              <a:t>bar(a) </a:t>
            </a:r>
            <a:r>
              <a:rPr lang="en-GB" dirty="0" smtClean="0"/>
              <a:t>(1.5 </a:t>
            </a:r>
            <a:r>
              <a:rPr lang="en-GB" dirty="0" err="1"/>
              <a:t>barg</a:t>
            </a:r>
            <a:r>
              <a:rPr lang="en-GB" dirty="0"/>
              <a:t>)</a:t>
            </a:r>
            <a:endParaRPr lang="fr-FR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653346" y="2430658"/>
            <a:ext cx="1168842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4127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610575"/>
          </a:xfrm>
        </p:spPr>
        <p:txBody>
          <a:bodyPr/>
          <a:lstStyle/>
          <a:p>
            <a:r>
              <a:rPr lang="en-GB" dirty="0"/>
              <a:t>PED category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24202" y="1333500"/>
            <a:ext cx="6276748" cy="4803229"/>
            <a:chOff x="181202" y="2564904"/>
            <a:chExt cx="4102766" cy="367240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43" t="19978" r="19438" b="9962"/>
            <a:stretch/>
          </p:blipFill>
          <p:spPr bwMode="auto">
            <a:xfrm>
              <a:off x="181202" y="2564904"/>
              <a:ext cx="4102766" cy="3672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83568" y="4986488"/>
              <a:ext cx="123944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800" b="1" dirty="0"/>
                <a:t>Article 4, paragraph 3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783724" y="1278419"/>
            <a:ext cx="46665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Ps x V = </a:t>
            </a:r>
            <a:r>
              <a:rPr lang="en-GB" sz="2000" dirty="0" smtClean="0"/>
              <a:t>1640 </a:t>
            </a:r>
            <a:r>
              <a:rPr lang="en-GB" sz="2000" dirty="0" err="1" smtClean="0"/>
              <a:t>bar.L</a:t>
            </a:r>
            <a:endParaRPr lang="en-GB" sz="2000" dirty="0"/>
          </a:p>
          <a:p>
            <a:endParaRPr lang="en-GB" sz="2000" dirty="0"/>
          </a:p>
          <a:p>
            <a:r>
              <a:rPr lang="en-GB" sz="2800" dirty="0" smtClean="0">
                <a:solidFill>
                  <a:schemeClr val="bg2"/>
                </a:solidFill>
                <a:sym typeface="Wingdings" panose="05000000000000000000" pitchFamily="2" charset="2"/>
              </a:rPr>
              <a:t>With updated figures from CDR we are still in </a:t>
            </a:r>
            <a:r>
              <a:rPr lang="en-GB" sz="2800" u="sng" dirty="0" smtClean="0">
                <a:solidFill>
                  <a:schemeClr val="bg2"/>
                </a:solidFill>
                <a:sym typeface="Wingdings" panose="05000000000000000000" pitchFamily="2" charset="2"/>
              </a:rPr>
              <a:t>Cat.3</a:t>
            </a:r>
            <a:endParaRPr lang="fr-FR" sz="2800" dirty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5484420" y="4714875"/>
            <a:ext cx="1980" cy="10572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971675" y="4714875"/>
            <a:ext cx="3512747" cy="676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385398" y="4639656"/>
            <a:ext cx="180975" cy="17145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extBox 20"/>
          <p:cNvSpPr txBox="1"/>
          <p:nvPr/>
        </p:nvSpPr>
        <p:spPr>
          <a:xfrm>
            <a:off x="1405864" y="459786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2"/>
                </a:solidFill>
              </a:rPr>
              <a:t>2</a:t>
            </a:r>
            <a:r>
              <a:rPr lang="en-GB" dirty="0" smtClean="0">
                <a:solidFill>
                  <a:schemeClr val="bg2"/>
                </a:solidFill>
              </a:rPr>
              <a:t>.5</a:t>
            </a:r>
            <a:endParaRPr lang="fr-FR" dirty="0">
              <a:solidFill>
                <a:schemeClr val="bg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99726" y="584736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/>
                </a:solidFill>
              </a:rPr>
              <a:t>656</a:t>
            </a:r>
            <a:endParaRPr lang="fr-FR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94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1202" y="2492896"/>
            <a:ext cx="4102766" cy="3672408"/>
            <a:chOff x="181202" y="2564904"/>
            <a:chExt cx="4102766" cy="367240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43" t="19978" r="19438" b="9962"/>
            <a:stretch/>
          </p:blipFill>
          <p:spPr bwMode="auto">
            <a:xfrm>
              <a:off x="181202" y="2564904"/>
              <a:ext cx="4102766" cy="3672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683568" y="4986488"/>
              <a:ext cx="123944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800" b="1" dirty="0"/>
                <a:t>Article 4, paragraph 3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-27384"/>
            <a:ext cx="8713788" cy="576263"/>
          </a:xfrm>
        </p:spPr>
        <p:txBody>
          <a:bodyPr/>
          <a:lstStyle/>
          <a:p>
            <a:r>
              <a:rPr lang="en-GB" sz="2400" dirty="0"/>
              <a:t>Pressure vessel codes regulations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4962521" y="2843028"/>
          <a:ext cx="4002092" cy="3480083"/>
        </p:xfrm>
        <a:graphic>
          <a:graphicData uri="http://schemas.openxmlformats.org/drawingml/2006/table">
            <a:tbl>
              <a:tblPr/>
              <a:tblGrid>
                <a:gridCol w="761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0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95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2583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Category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Conf. assessment module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Comment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334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SEP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None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The equipment must be designed and manufactured in accordance with sound engineering practice. No CE marking and no involvement of notified body.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16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I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A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CE marking with no notified body involvement, self-certifying.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556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II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A1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The notified body will perform unexpected visits and monitor final assessment.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556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III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B1+F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The notified body is required to approve the design, examine and test the vessel.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16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IV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G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Even further involvement of the notified body.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7503" y="6083870"/>
            <a:ext cx="46454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For vessels with non-dangerous gases, Group 2, (cryogenic liquids are treated as gas)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81202" y="516733"/>
            <a:ext cx="8854058" cy="2396068"/>
          </a:xfrm>
        </p:spPr>
        <p:txBody>
          <a:bodyPr/>
          <a:lstStyle/>
          <a:p>
            <a:r>
              <a:rPr lang="en-US" sz="1700" dirty="0"/>
              <a:t>Pressure European Directive 2014/68/EC (</a:t>
            </a:r>
            <a:r>
              <a:rPr lang="en-US" sz="1700" dirty="0">
                <a:solidFill>
                  <a:srgbClr val="0066FF"/>
                </a:solidFill>
              </a:rPr>
              <a:t>PED</a:t>
            </a:r>
            <a:r>
              <a:rPr lang="en-US" sz="1700" dirty="0"/>
              <a:t>) is a legal obligation in the EU since 2002 and </a:t>
            </a:r>
            <a:r>
              <a:rPr lang="en-US" sz="1700" dirty="0">
                <a:solidFill>
                  <a:srgbClr val="0066FF"/>
                </a:solidFill>
              </a:rPr>
              <a:t>CERN’s Safety Unit (HSE) requests to comply with it</a:t>
            </a:r>
            <a:r>
              <a:rPr lang="en-US" sz="1700" dirty="0"/>
              <a:t>: </a:t>
            </a:r>
          </a:p>
          <a:p>
            <a:pPr lvl="1" algn="just"/>
            <a:r>
              <a:rPr lang="en-US" sz="1400" dirty="0"/>
              <a:t>Applies to internal pressure </a:t>
            </a:r>
            <a:r>
              <a:rPr lang="en-US" sz="1400" b="1" dirty="0">
                <a:solidFill>
                  <a:srgbClr val="000000"/>
                </a:solidFill>
              </a:rPr>
              <a:t>≥ 0.5 bar gauge</a:t>
            </a:r>
          </a:p>
          <a:p>
            <a:pPr lvl="1" algn="just"/>
            <a:r>
              <a:rPr lang="en-US" sz="1400" dirty="0">
                <a:solidFill>
                  <a:srgbClr val="000000"/>
                </a:solidFill>
              </a:rPr>
              <a:t>Vessels must be </a:t>
            </a:r>
            <a:r>
              <a:rPr lang="en-US" sz="1400" dirty="0">
                <a:solidFill>
                  <a:srgbClr val="0066FF"/>
                </a:solidFill>
              </a:rPr>
              <a:t>designed, fabricated and tested </a:t>
            </a:r>
            <a:r>
              <a:rPr lang="en-US" sz="1400" dirty="0">
                <a:solidFill>
                  <a:srgbClr val="000000"/>
                </a:solidFill>
              </a:rPr>
              <a:t>according to the requirements defined</a:t>
            </a:r>
          </a:p>
          <a:p>
            <a:pPr lvl="1" algn="just"/>
            <a:r>
              <a:rPr lang="en-US" sz="1400" dirty="0">
                <a:solidFill>
                  <a:srgbClr val="000000"/>
                </a:solidFill>
              </a:rPr>
              <a:t>Establishes the </a:t>
            </a:r>
            <a:r>
              <a:rPr lang="en-US" sz="1400" dirty="0">
                <a:solidFill>
                  <a:srgbClr val="0066FF"/>
                </a:solidFill>
              </a:rPr>
              <a:t>conformity assessment procedure </a:t>
            </a:r>
            <a:r>
              <a:rPr lang="en-US" sz="1400" dirty="0">
                <a:solidFill>
                  <a:srgbClr val="000000"/>
                </a:solidFill>
              </a:rPr>
              <a:t>depending on the </a:t>
            </a:r>
            <a:r>
              <a:rPr lang="en-US" sz="1400" dirty="0">
                <a:solidFill>
                  <a:srgbClr val="0066FF"/>
                </a:solidFill>
              </a:rPr>
              <a:t>vessel category</a:t>
            </a:r>
            <a:r>
              <a:rPr lang="en-US" sz="1400" dirty="0">
                <a:solidFill>
                  <a:srgbClr val="000000"/>
                </a:solidFill>
              </a:rPr>
              <a:t>, which depends on the </a:t>
            </a:r>
            <a:r>
              <a:rPr lang="en-US" sz="1400" dirty="0">
                <a:solidFill>
                  <a:srgbClr val="0066FF"/>
                </a:solidFill>
              </a:rPr>
              <a:t>stored energy</a:t>
            </a:r>
            <a:r>
              <a:rPr lang="en-US" sz="1400" dirty="0">
                <a:solidFill>
                  <a:srgbClr val="000000"/>
                </a:solidFill>
              </a:rPr>
              <a:t>, expressed as </a:t>
            </a:r>
            <a:r>
              <a:rPr lang="en-US" sz="1400" dirty="0">
                <a:solidFill>
                  <a:srgbClr val="0066FF"/>
                </a:solidFill>
              </a:rPr>
              <a:t>Pressure x Volume in </a:t>
            </a:r>
            <a:r>
              <a:rPr lang="en-US" sz="1400" dirty="0" err="1">
                <a:solidFill>
                  <a:srgbClr val="0066FF"/>
                </a:solidFill>
              </a:rPr>
              <a:t>bar.l</a:t>
            </a:r>
            <a:endParaRPr lang="en-US" sz="1400" dirty="0">
              <a:solidFill>
                <a:srgbClr val="0066FF"/>
              </a:solidFill>
            </a:endParaRPr>
          </a:p>
          <a:p>
            <a:pPr marL="0" indent="0" algn="just">
              <a:buNone/>
            </a:pPr>
            <a:endParaRPr lang="en-US" sz="1200" dirty="0"/>
          </a:p>
          <a:p>
            <a:pPr algn="just"/>
            <a:r>
              <a:rPr lang="en-US" sz="1700" dirty="0">
                <a:solidFill>
                  <a:srgbClr val="0000FF"/>
                </a:solidFill>
                <a:sym typeface="Wingdings" panose="05000000000000000000" pitchFamily="2" charset="2"/>
              </a:rPr>
              <a:t> CE marking and notified body required from and above cat II</a:t>
            </a:r>
            <a:endParaRPr lang="en-US" sz="1700" dirty="0">
              <a:solidFill>
                <a:srgbClr val="0000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8" y="5445224"/>
            <a:ext cx="3456384" cy="432048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66FF"/>
                </a:solidFill>
              </a:rPr>
              <a:t>Vacuum vessels</a:t>
            </a:r>
          </a:p>
        </p:txBody>
      </p:sp>
      <p:sp>
        <p:nvSpPr>
          <p:cNvPr id="5" name="Oval 4"/>
          <p:cNvSpPr/>
          <p:nvPr/>
        </p:nvSpPr>
        <p:spPr>
          <a:xfrm rot="19143211">
            <a:off x="855122" y="3466450"/>
            <a:ext cx="2520280" cy="1146948"/>
          </a:xfrm>
          <a:prstGeom prst="ellipse">
            <a:avLst/>
          </a:prstGeom>
          <a:solidFill>
            <a:schemeClr val="accent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66FF"/>
                </a:solidFill>
              </a:rPr>
              <a:t>Pressure vessels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866724" y="5357931"/>
            <a:ext cx="4097889" cy="51934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Straight Connector 12"/>
          <p:cNvCxnSpPr/>
          <p:nvPr/>
        </p:nvCxnSpPr>
        <p:spPr>
          <a:xfrm>
            <a:off x="6831550" y="4556886"/>
            <a:ext cx="70280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378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Risk assessment </a:t>
            </a:r>
            <a:r>
              <a:rPr lang="en-GB" dirty="0" smtClean="0"/>
              <a:t>matrix (unchanged </a:t>
            </a:r>
            <a:r>
              <a:rPr lang="en-GB" dirty="0" err="1" smtClean="0"/>
              <a:t>wrt</a:t>
            </a:r>
            <a:r>
              <a:rPr lang="en-GB" dirty="0" smtClean="0"/>
              <a:t> CDR)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90404" y="5225098"/>
            <a:ext cx="8763192" cy="1004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0066FF"/>
                </a:solidFill>
                <a:sym typeface="Wingdings" pitchFamily="2" charset="2"/>
              </a:rPr>
              <a:t>Remarks: </a:t>
            </a:r>
          </a:p>
          <a:p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causes of excessive pressure are considered to be unrelated (single jeopardy theory) unless cause/effect exists    </a:t>
            </a:r>
            <a:endParaRPr lang="en-US" sz="1400" dirty="0">
              <a:solidFill>
                <a:schemeClr val="tx1"/>
              </a:solidFill>
              <a:sym typeface="Wingdings" pitchFamily="2" charset="2"/>
            </a:endParaRPr>
          </a:p>
          <a:p>
            <a:pPr marL="685800" lvl="2" indent="0">
              <a:buNone/>
            </a:pPr>
            <a:endParaRPr lang="en-US" sz="1050" dirty="0">
              <a:sym typeface="Wingdings" pitchFamily="2" charset="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54D864-CC6A-2848-A220-6E2378E21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" y="823595"/>
            <a:ext cx="8699500" cy="319405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002350"/>
              </p:ext>
            </p:extLst>
          </p:nvPr>
        </p:nvGraphicFramePr>
        <p:xfrm>
          <a:off x="391795" y="4050603"/>
          <a:ext cx="7918450" cy="1048029"/>
        </p:xfrm>
        <a:graphic>
          <a:graphicData uri="http://schemas.openxmlformats.org/drawingml/2006/table">
            <a:tbl>
              <a:tblPr/>
              <a:tblGrid>
                <a:gridCol w="465791">
                  <a:extLst>
                    <a:ext uri="{9D8B030D-6E8A-4147-A177-3AD203B41FA5}">
                      <a16:colId xmlns:a16="http://schemas.microsoft.com/office/drawing/2014/main" val="4121274230"/>
                    </a:ext>
                  </a:extLst>
                </a:gridCol>
                <a:gridCol w="7452659">
                  <a:extLst>
                    <a:ext uri="{9D8B030D-6E8A-4147-A177-3AD203B41FA5}">
                      <a16:colId xmlns:a16="http://schemas.microsoft.com/office/drawing/2014/main" val="3079499580"/>
                    </a:ext>
                  </a:extLst>
                </a:gridCol>
              </a:tblGrid>
              <a:tr h="349343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78" marR="7278" marT="7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Risk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fr-F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78" marR="7278" marT="7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643105"/>
                  </a:ext>
                </a:extLst>
              </a:tr>
              <a:tr h="356621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78" marR="7278" marT="7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Medium </a:t>
                      </a:r>
                      <a:r>
                        <a:rPr lang="fr-FR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Risk</a:t>
                      </a:r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fr-F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78" marR="7278" marT="7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8381167"/>
                  </a:ext>
                </a:extLst>
              </a:tr>
              <a:tr h="34206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78" marR="7278" marT="7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</a:t>
                      </a:r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Risk</a:t>
                      </a:r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</a:t>
                      </a:r>
                      <a:b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fr-F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78" marR="7278" marT="72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4075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0395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8263</TotalTime>
  <Words>1253</Words>
  <Application>Microsoft Office PowerPoint</Application>
  <PresentationFormat>On-screen Show (4:3)</PresentationFormat>
  <Paragraphs>224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Trebuchet MS</vt:lpstr>
      <vt:lpstr>Wingdings</vt:lpstr>
      <vt:lpstr>Thème Office</vt:lpstr>
      <vt:lpstr>Design and integration of safety equipment and safety aspects in the LHC tunnel (cryogenic safety only)</vt:lpstr>
      <vt:lpstr>Contents</vt:lpstr>
      <vt:lpstr>DFX schematic description</vt:lpstr>
      <vt:lpstr>DFX Volumes and Cold Surfaces: (update wrt CDR)</vt:lpstr>
      <vt:lpstr>Helium envelopes (DFX specification, EDMS1905633)</vt:lpstr>
      <vt:lpstr>Updated Scale of pressures, helium vessel</vt:lpstr>
      <vt:lpstr>PED category</vt:lpstr>
      <vt:lpstr>Pressure vessel codes regulations</vt:lpstr>
      <vt:lpstr>Risk assessment matrix (unchanged wrt CDR)</vt:lpstr>
      <vt:lpstr>Retained pressure hazards</vt:lpstr>
      <vt:lpstr>PowerPoint Presentation</vt:lpstr>
      <vt:lpstr>PowerPoint Presentation</vt:lpstr>
      <vt:lpstr>Locations of safety device</vt:lpstr>
      <vt:lpstr>Safety Assessment</vt:lpstr>
      <vt:lpstr>Safety Assessment – HSE Involvement</vt:lpstr>
      <vt:lpstr>Summary</vt:lpstr>
      <vt:lpstr>Thank you !  Q/A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Vittorio Parma</dc:creator>
  <cp:lastModifiedBy>Vittorio Parma</cp:lastModifiedBy>
  <cp:revision>253</cp:revision>
  <dcterms:created xsi:type="dcterms:W3CDTF">2019-01-08T07:20:11Z</dcterms:created>
  <dcterms:modified xsi:type="dcterms:W3CDTF">2019-06-19T15:39:11Z</dcterms:modified>
</cp:coreProperties>
</file>