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54" r:id="rId5"/>
    <p:sldId id="440" r:id="rId6"/>
    <p:sldId id="447" r:id="rId7"/>
    <p:sldId id="441" r:id="rId8"/>
    <p:sldId id="448" r:id="rId9"/>
    <p:sldId id="449" r:id="rId10"/>
    <p:sldId id="442" r:id="rId11"/>
    <p:sldId id="444" r:id="rId12"/>
    <p:sldId id="443" r:id="rId13"/>
    <p:sldId id="445" r:id="rId14"/>
    <p:sldId id="446" r:id="rId15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BA8CDC"/>
    <a:srgbClr val="006600"/>
    <a:srgbClr val="00B050"/>
    <a:srgbClr val="FFFF00"/>
    <a:srgbClr val="89FA7A"/>
    <a:srgbClr val="FF2610"/>
    <a:srgbClr val="F00080"/>
    <a:srgbClr val="009BD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4660"/>
  </p:normalViewPr>
  <p:slideViewPr>
    <p:cSldViewPr snapToObjects="1" showGuides="1">
      <p:cViewPr varScale="1">
        <p:scale>
          <a:sx n="150" d="100"/>
          <a:sy n="150" d="100"/>
        </p:scale>
        <p:origin x="300" y="12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4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308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9993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143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4892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8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6847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9129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10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78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11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966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2.png@01D5214C.96EAD0A0" TargetMode="Externa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6.wdp"/><Relationship Id="rId3" Type="http://schemas.openxmlformats.org/officeDocument/2006/relationships/image" Target="../media/image13.png"/><Relationship Id="rId7" Type="http://schemas.microsoft.com/office/2007/relationships/hdphoto" Target="../media/hdphoto3.wdp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microsoft.com/office/2007/relationships/hdphoto" Target="../media/hdphoto4.wdp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/>
              <a:t>Mechanical interfaces of the DFX to the SC Link, DCM, and the cryogenic equipment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 on behalf of the DF development team WP6a</a:t>
            </a:r>
          </a:p>
          <a:p>
            <a:r>
              <a:rPr lang="en-GB" dirty="0" smtClean="0"/>
              <a:t>20 June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Detailed design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872837"/>
            <a:ext cx="4195889" cy="2400544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CERN responsible for supports design to ground/ceiling in the tunnel</a:t>
            </a:r>
          </a:p>
          <a:p>
            <a:r>
              <a:rPr lang="en-GB" dirty="0" smtClean="0"/>
              <a:t>Conceptual proposal to ceiling and ground being discussed at CERN</a:t>
            </a:r>
          </a:p>
          <a:p>
            <a:r>
              <a:rPr lang="en-GB" dirty="0" smtClean="0"/>
              <a:t>DFX interfaces</a:t>
            </a:r>
          </a:p>
          <a:p>
            <a:pPr lvl="1"/>
            <a:r>
              <a:rPr lang="en-GB" dirty="0" smtClean="0"/>
              <a:t>Civil engineering : threaded blocks</a:t>
            </a:r>
          </a:p>
          <a:p>
            <a:pPr lvl="1"/>
            <a:r>
              <a:rPr lang="en-GB" dirty="0" smtClean="0"/>
              <a:t>Transport : adequate lifting points compliant with design</a:t>
            </a:r>
          </a:p>
          <a:p>
            <a:pPr lvl="1"/>
            <a:r>
              <a:rPr lang="en-GB" dirty="0" smtClean="0"/>
              <a:t>Tooling not defined today</a:t>
            </a: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270826"/>
            <a:ext cx="5004048" cy="28806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32516" cy="7699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Civil Engineering &amp; Transport Interfaces</a:t>
            </a:r>
            <a:endParaRPr lang="en-GB" sz="2400" dirty="0"/>
          </a:p>
        </p:txBody>
      </p:sp>
      <p:pic>
        <p:nvPicPr>
          <p:cNvPr id="7" name="Picture 6" descr="cid:image002.png@01D5214C.96EAD0A0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880" y="44325"/>
            <a:ext cx="3436991" cy="19513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615880" y="2003024"/>
            <a:ext cx="31598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On going studies for load transfer to civil engineering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692871" y="4832660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737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Summary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8953188" cy="2598261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dirty="0" smtClean="0"/>
              <a:t>Mechanical interfaces are mostly defined</a:t>
            </a:r>
          </a:p>
          <a:p>
            <a:r>
              <a:rPr lang="en-GB" dirty="0"/>
              <a:t>Some </a:t>
            </a:r>
            <a:r>
              <a:rPr lang="en-GB" dirty="0" smtClean="0"/>
              <a:t>interfaces require more work </a:t>
            </a:r>
            <a:r>
              <a:rPr lang="en-GB" dirty="0"/>
              <a:t>(jumper, IFS)</a:t>
            </a:r>
          </a:p>
          <a:p>
            <a:r>
              <a:rPr lang="en-GB" dirty="0" smtClean="0"/>
              <a:t>Bus-bars supports de-scoped from prototype, DFX shall present mechanical interfaces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215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11843" y="585490"/>
            <a:ext cx="3381484" cy="455801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Tunnel, supports &amp; Beam</a:t>
            </a:r>
          </a:p>
          <a:p>
            <a:r>
              <a:rPr lang="en-GB" dirty="0" err="1" smtClean="0"/>
              <a:t>SCLink</a:t>
            </a:r>
            <a:r>
              <a:rPr lang="en-GB" dirty="0" smtClean="0"/>
              <a:t> interface</a:t>
            </a:r>
          </a:p>
          <a:p>
            <a:pPr lvl="1"/>
            <a:r>
              <a:rPr lang="en-GB" dirty="0" smtClean="0"/>
              <a:t>Leads + </a:t>
            </a:r>
            <a:r>
              <a:rPr lang="en-GB" dirty="0" err="1" smtClean="0"/>
              <a:t>Instru</a:t>
            </a:r>
            <a:endParaRPr lang="en-GB" dirty="0" smtClean="0"/>
          </a:p>
          <a:p>
            <a:pPr lvl="1"/>
            <a:r>
              <a:rPr lang="en-GB" dirty="0" smtClean="0"/>
              <a:t>Jackets flanges</a:t>
            </a:r>
          </a:p>
          <a:p>
            <a:r>
              <a:rPr lang="en-GB" dirty="0" smtClean="0"/>
              <a:t>DCM interface</a:t>
            </a:r>
          </a:p>
          <a:p>
            <a:pPr lvl="1"/>
            <a:r>
              <a:rPr lang="en-GB" dirty="0" smtClean="0"/>
              <a:t>Leads + </a:t>
            </a:r>
            <a:r>
              <a:rPr lang="en-GB" dirty="0" err="1" smtClean="0"/>
              <a:t>Instru</a:t>
            </a:r>
            <a:endParaRPr lang="en-GB" dirty="0" smtClean="0"/>
          </a:p>
          <a:p>
            <a:pPr lvl="1"/>
            <a:r>
              <a:rPr lang="en-GB" dirty="0" smtClean="0"/>
              <a:t>Jackets flanges</a:t>
            </a:r>
          </a:p>
          <a:p>
            <a:r>
              <a:rPr lang="en-GB" dirty="0" smtClean="0"/>
              <a:t>QXL interface</a:t>
            </a:r>
          </a:p>
          <a:p>
            <a:pPr lvl="1"/>
            <a:r>
              <a:rPr lang="en-GB" dirty="0" smtClean="0"/>
              <a:t>Vacuum jacket flange</a:t>
            </a:r>
          </a:p>
          <a:p>
            <a:pPr lvl="1"/>
            <a:r>
              <a:rPr lang="en-GB" dirty="0" smtClean="0"/>
              <a:t>Cryogenic lines</a:t>
            </a:r>
          </a:p>
          <a:p>
            <a:r>
              <a:rPr lang="en-GB" dirty="0" smtClean="0"/>
              <a:t>Instrumentation</a:t>
            </a:r>
          </a:p>
          <a:p>
            <a:pPr lvl="1"/>
            <a:r>
              <a:rPr lang="en-GB" dirty="0" smtClean="0"/>
              <a:t>Sensors supports + IFS</a:t>
            </a:r>
          </a:p>
          <a:p>
            <a:pPr lvl="1"/>
            <a:r>
              <a:rPr lang="en-GB" dirty="0" smtClean="0"/>
              <a:t>Splices + bus bars support</a:t>
            </a:r>
          </a:p>
          <a:p>
            <a:r>
              <a:rPr lang="en-GB" dirty="0" smtClean="0"/>
              <a:t>External services</a:t>
            </a:r>
          </a:p>
          <a:p>
            <a:pPr lvl="1"/>
            <a:r>
              <a:rPr lang="en-GB" dirty="0" smtClean="0"/>
              <a:t>Vacuum equipment</a:t>
            </a:r>
          </a:p>
          <a:p>
            <a:pPr lvl="1"/>
            <a:r>
              <a:rPr lang="en-GB" dirty="0" smtClean="0"/>
              <a:t>Pressure relief devices</a:t>
            </a:r>
          </a:p>
          <a:p>
            <a:r>
              <a:rPr lang="en-GB" dirty="0" smtClean="0"/>
              <a:t>DFX interfaces</a:t>
            </a:r>
          </a:p>
          <a:p>
            <a:pPr lvl="1"/>
            <a:r>
              <a:rPr lang="en-GB" dirty="0" smtClean="0"/>
              <a:t>Outer &amp; Inner jackets</a:t>
            </a:r>
          </a:p>
          <a:p>
            <a:pPr lvl="1"/>
            <a:r>
              <a:rPr lang="en-GB" dirty="0" smtClean="0"/>
              <a:t>Cryogenics</a:t>
            </a:r>
          </a:p>
          <a:p>
            <a:pPr lvl="1"/>
            <a:r>
              <a:rPr lang="en-GB" dirty="0" smtClean="0"/>
              <a:t>Supports</a:t>
            </a:r>
          </a:p>
          <a:p>
            <a:pPr lvl="1"/>
            <a:r>
              <a:rPr lang="en-GB" dirty="0" smtClean="0"/>
              <a:t>External services</a:t>
            </a:r>
          </a:p>
          <a:p>
            <a:pPr lvl="1"/>
            <a:r>
              <a:rPr lang="en-GB" dirty="0" smtClean="0"/>
              <a:t>Instrumentation &amp; cables/splices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150" name="Rectangle 149"/>
          <p:cNvSpPr/>
          <p:nvPr/>
        </p:nvSpPr>
        <p:spPr>
          <a:xfrm>
            <a:off x="3373209" y="3423715"/>
            <a:ext cx="5770791" cy="3001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Beam reservation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89400" y="1073150"/>
            <a:ext cx="4051300" cy="1860550"/>
            <a:chOff x="4089400" y="1073150"/>
            <a:chExt cx="4051300" cy="1860550"/>
          </a:xfrm>
        </p:grpSpPr>
        <p:sp>
          <p:nvSpPr>
            <p:cNvPr id="199" name="Freeform 198"/>
            <p:cNvSpPr/>
            <p:nvPr/>
          </p:nvSpPr>
          <p:spPr>
            <a:xfrm>
              <a:off x="4089400" y="1091511"/>
              <a:ext cx="3352800" cy="1330494"/>
            </a:xfrm>
            <a:custGeom>
              <a:avLst/>
              <a:gdLst>
                <a:gd name="connsiteX0" fmla="*/ 3352800 w 3352800"/>
                <a:gd name="connsiteY0" fmla="*/ 0 h 1320800"/>
                <a:gd name="connsiteX1" fmla="*/ 2971800 w 3352800"/>
                <a:gd name="connsiteY1" fmla="*/ 0 h 1320800"/>
                <a:gd name="connsiteX2" fmla="*/ 2971800 w 3352800"/>
                <a:gd name="connsiteY2" fmla="*/ 1016000 h 1320800"/>
                <a:gd name="connsiteX3" fmla="*/ 2857500 w 3352800"/>
                <a:gd name="connsiteY3" fmla="*/ 1016000 h 1320800"/>
                <a:gd name="connsiteX4" fmla="*/ 203200 w 3352800"/>
                <a:gd name="connsiteY4" fmla="*/ 1016000 h 1320800"/>
                <a:gd name="connsiteX5" fmla="*/ 203200 w 3352800"/>
                <a:gd name="connsiteY5" fmla="*/ 1079500 h 1320800"/>
                <a:gd name="connsiteX6" fmla="*/ 203200 w 3352800"/>
                <a:gd name="connsiteY6" fmla="*/ 1320800 h 1320800"/>
                <a:gd name="connsiteX7" fmla="*/ 146050 w 3352800"/>
                <a:gd name="connsiteY7" fmla="*/ 1320800 h 1320800"/>
                <a:gd name="connsiteX8" fmla="*/ 0 w 3352800"/>
                <a:gd name="connsiteY8" fmla="*/ 132080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52800" h="1320800">
                  <a:moveTo>
                    <a:pt x="3352800" y="0"/>
                  </a:moveTo>
                  <a:lnTo>
                    <a:pt x="2971800" y="0"/>
                  </a:lnTo>
                  <a:lnTo>
                    <a:pt x="2971800" y="1016000"/>
                  </a:lnTo>
                  <a:lnTo>
                    <a:pt x="2857500" y="1016000"/>
                  </a:lnTo>
                  <a:lnTo>
                    <a:pt x="203200" y="1016000"/>
                  </a:lnTo>
                  <a:lnTo>
                    <a:pt x="203200" y="1079500"/>
                  </a:lnTo>
                  <a:lnTo>
                    <a:pt x="203200" y="1320800"/>
                  </a:lnTo>
                  <a:lnTo>
                    <a:pt x="146050" y="1320800"/>
                  </a:lnTo>
                  <a:lnTo>
                    <a:pt x="0" y="132080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0" name="Freeform 199"/>
            <p:cNvSpPr/>
            <p:nvPr/>
          </p:nvSpPr>
          <p:spPr>
            <a:xfrm>
              <a:off x="4095750" y="1073150"/>
              <a:ext cx="4044950" cy="1860550"/>
            </a:xfrm>
            <a:custGeom>
              <a:avLst/>
              <a:gdLst>
                <a:gd name="connsiteX0" fmla="*/ 3657600 w 4044950"/>
                <a:gd name="connsiteY0" fmla="*/ 0 h 1860550"/>
                <a:gd name="connsiteX1" fmla="*/ 4044950 w 4044950"/>
                <a:gd name="connsiteY1" fmla="*/ 0 h 1860550"/>
                <a:gd name="connsiteX2" fmla="*/ 4044950 w 4044950"/>
                <a:gd name="connsiteY2" fmla="*/ 1860550 h 1860550"/>
                <a:gd name="connsiteX3" fmla="*/ 177800 w 4044950"/>
                <a:gd name="connsiteY3" fmla="*/ 1860550 h 1860550"/>
                <a:gd name="connsiteX4" fmla="*/ 177800 w 4044950"/>
                <a:gd name="connsiteY4" fmla="*/ 1587500 h 1860550"/>
                <a:gd name="connsiteX5" fmla="*/ 0 w 4044950"/>
                <a:gd name="connsiteY5" fmla="*/ 15875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950" h="1860550">
                  <a:moveTo>
                    <a:pt x="3657600" y="0"/>
                  </a:moveTo>
                  <a:lnTo>
                    <a:pt x="4044950" y="0"/>
                  </a:lnTo>
                  <a:lnTo>
                    <a:pt x="4044950" y="1860550"/>
                  </a:lnTo>
                  <a:lnTo>
                    <a:pt x="177800" y="1860550"/>
                  </a:lnTo>
                  <a:lnTo>
                    <a:pt x="177800" y="1587500"/>
                  </a:lnTo>
                  <a:lnTo>
                    <a:pt x="0" y="158750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03650" y="831850"/>
            <a:ext cx="4533900" cy="2362200"/>
            <a:chOff x="3803650" y="831850"/>
            <a:chExt cx="4533900" cy="2362200"/>
          </a:xfrm>
        </p:grpSpPr>
        <p:sp>
          <p:nvSpPr>
            <p:cNvPr id="201" name="Freeform 200"/>
            <p:cNvSpPr/>
            <p:nvPr/>
          </p:nvSpPr>
          <p:spPr>
            <a:xfrm>
              <a:off x="3803650" y="831850"/>
              <a:ext cx="3568700" cy="1460500"/>
            </a:xfrm>
            <a:custGeom>
              <a:avLst/>
              <a:gdLst>
                <a:gd name="connsiteX0" fmla="*/ 3568700 w 3568700"/>
                <a:gd name="connsiteY0" fmla="*/ 0 h 1460500"/>
                <a:gd name="connsiteX1" fmla="*/ 2940050 w 3568700"/>
                <a:gd name="connsiteY1" fmla="*/ 0 h 1460500"/>
                <a:gd name="connsiteX2" fmla="*/ 2940050 w 3568700"/>
                <a:gd name="connsiteY2" fmla="*/ 1149350 h 1460500"/>
                <a:gd name="connsiteX3" fmla="*/ 2736850 w 3568700"/>
                <a:gd name="connsiteY3" fmla="*/ 1143000 h 1460500"/>
                <a:gd name="connsiteX4" fmla="*/ 107950 w 3568700"/>
                <a:gd name="connsiteY4" fmla="*/ 1143000 h 1460500"/>
                <a:gd name="connsiteX5" fmla="*/ 107950 w 3568700"/>
                <a:gd name="connsiteY5" fmla="*/ 1460500 h 1460500"/>
                <a:gd name="connsiteX6" fmla="*/ 0 w 3568700"/>
                <a:gd name="connsiteY6" fmla="*/ 146050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68700" h="1460500">
                  <a:moveTo>
                    <a:pt x="3568700" y="0"/>
                  </a:moveTo>
                  <a:lnTo>
                    <a:pt x="2940050" y="0"/>
                  </a:lnTo>
                  <a:lnTo>
                    <a:pt x="2940050" y="1149350"/>
                  </a:lnTo>
                  <a:cubicBezTo>
                    <a:pt x="2753789" y="1142698"/>
                    <a:pt x="2821554" y="1143000"/>
                    <a:pt x="2736850" y="1143000"/>
                  </a:cubicBezTo>
                  <a:lnTo>
                    <a:pt x="107950" y="1143000"/>
                  </a:lnTo>
                  <a:lnTo>
                    <a:pt x="107950" y="1460500"/>
                  </a:lnTo>
                  <a:lnTo>
                    <a:pt x="0" y="1460500"/>
                  </a:lnTo>
                </a:path>
              </a:pathLst>
            </a:custGeom>
            <a:noFill/>
            <a:ln w="12700" cap="flat" cmpd="sng" algn="ctr">
              <a:solidFill>
                <a:srgbClr val="FF000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2" name="Freeform 201"/>
            <p:cNvSpPr/>
            <p:nvPr/>
          </p:nvSpPr>
          <p:spPr>
            <a:xfrm>
              <a:off x="3822700" y="831850"/>
              <a:ext cx="4514850" cy="2362200"/>
            </a:xfrm>
            <a:custGeom>
              <a:avLst/>
              <a:gdLst>
                <a:gd name="connsiteX0" fmla="*/ 4025900 w 4514850"/>
                <a:gd name="connsiteY0" fmla="*/ 0 h 2362200"/>
                <a:gd name="connsiteX1" fmla="*/ 4514850 w 4514850"/>
                <a:gd name="connsiteY1" fmla="*/ 0 h 2362200"/>
                <a:gd name="connsiteX2" fmla="*/ 4514850 w 4514850"/>
                <a:gd name="connsiteY2" fmla="*/ 101600 h 2362200"/>
                <a:gd name="connsiteX3" fmla="*/ 4514850 w 4514850"/>
                <a:gd name="connsiteY3" fmla="*/ 2362200 h 2362200"/>
                <a:gd name="connsiteX4" fmla="*/ 31750 w 4514850"/>
                <a:gd name="connsiteY4" fmla="*/ 2362200 h 2362200"/>
                <a:gd name="connsiteX5" fmla="*/ 44450 w 4514850"/>
                <a:gd name="connsiteY5" fmla="*/ 2266950 h 2362200"/>
                <a:gd name="connsiteX6" fmla="*/ 44450 w 4514850"/>
                <a:gd name="connsiteY6" fmla="*/ 1943100 h 2362200"/>
                <a:gd name="connsiteX7" fmla="*/ 0 w 4514850"/>
                <a:gd name="connsiteY7" fmla="*/ 1943100 h 236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4850" h="2362200">
                  <a:moveTo>
                    <a:pt x="4025900" y="0"/>
                  </a:moveTo>
                  <a:lnTo>
                    <a:pt x="4514850" y="0"/>
                  </a:lnTo>
                  <a:lnTo>
                    <a:pt x="4514850" y="101600"/>
                  </a:lnTo>
                  <a:lnTo>
                    <a:pt x="4514850" y="2362200"/>
                  </a:lnTo>
                  <a:lnTo>
                    <a:pt x="31750" y="2362200"/>
                  </a:lnTo>
                  <a:lnTo>
                    <a:pt x="44450" y="2266950"/>
                  </a:lnTo>
                  <a:lnTo>
                    <a:pt x="44450" y="1943100"/>
                  </a:lnTo>
                  <a:lnTo>
                    <a:pt x="0" y="1943100"/>
                  </a:lnTo>
                </a:path>
              </a:pathLst>
            </a:custGeom>
            <a:noFill/>
            <a:ln w="12700" cap="flat" cmpd="sng" algn="ctr">
              <a:solidFill>
                <a:srgbClr val="FF000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96451" y="1059706"/>
            <a:ext cx="596698" cy="446108"/>
            <a:chOff x="4596451" y="1059706"/>
            <a:chExt cx="596698" cy="446108"/>
          </a:xfrm>
        </p:grpSpPr>
        <p:grpSp>
          <p:nvGrpSpPr>
            <p:cNvPr id="185" name="Group 184"/>
            <p:cNvGrpSpPr/>
            <p:nvPr/>
          </p:nvGrpSpPr>
          <p:grpSpPr>
            <a:xfrm>
              <a:off x="4596451" y="1059706"/>
              <a:ext cx="515019" cy="446108"/>
              <a:chOff x="4633045" y="1166813"/>
              <a:chExt cx="515019" cy="684857"/>
            </a:xfrm>
          </p:grpSpPr>
          <p:sp>
            <p:nvSpPr>
              <p:cNvPr id="165" name="Rectangle 164"/>
              <p:cNvSpPr/>
              <p:nvPr/>
            </p:nvSpPr>
            <p:spPr>
              <a:xfrm>
                <a:off x="4633045" y="1203598"/>
                <a:ext cx="243390" cy="648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860032" y="1203598"/>
                <a:ext cx="288032" cy="2880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r"/>
                <a:r>
                  <a:rPr lang="en-GB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Jumper</a:t>
                </a:r>
                <a:endParaRPr lang="en-GB" sz="9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3" name="Freeform 182"/>
              <p:cNvSpPr/>
              <p:nvPr/>
            </p:nvSpPr>
            <p:spPr>
              <a:xfrm>
                <a:off x="4633913" y="1166813"/>
                <a:ext cx="511968" cy="681037"/>
              </a:xfrm>
              <a:custGeom>
                <a:avLst/>
                <a:gdLst>
                  <a:gd name="connsiteX0" fmla="*/ 511968 w 511968"/>
                  <a:gd name="connsiteY0" fmla="*/ 0 h 681037"/>
                  <a:gd name="connsiteX1" fmla="*/ 511968 w 511968"/>
                  <a:gd name="connsiteY1" fmla="*/ 42862 h 681037"/>
                  <a:gd name="connsiteX2" fmla="*/ 0 w 511968"/>
                  <a:gd name="connsiteY2" fmla="*/ 42862 h 681037"/>
                  <a:gd name="connsiteX3" fmla="*/ 0 w 511968"/>
                  <a:gd name="connsiteY3" fmla="*/ 681037 h 68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1968" h="681037">
                    <a:moveTo>
                      <a:pt x="511968" y="0"/>
                    </a:moveTo>
                    <a:lnTo>
                      <a:pt x="511968" y="42862"/>
                    </a:lnTo>
                    <a:lnTo>
                      <a:pt x="0" y="42862"/>
                    </a:lnTo>
                    <a:lnTo>
                      <a:pt x="0" y="681037"/>
                    </a:ln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4" name="Freeform 183"/>
              <p:cNvSpPr/>
              <p:nvPr/>
            </p:nvSpPr>
            <p:spPr>
              <a:xfrm>
                <a:off x="4876800" y="1485900"/>
                <a:ext cx="261938" cy="361950"/>
              </a:xfrm>
              <a:custGeom>
                <a:avLst/>
                <a:gdLst>
                  <a:gd name="connsiteX0" fmla="*/ 261938 w 261938"/>
                  <a:gd name="connsiteY0" fmla="*/ 80963 h 361950"/>
                  <a:gd name="connsiteX1" fmla="*/ 261938 w 261938"/>
                  <a:gd name="connsiteY1" fmla="*/ 0 h 361950"/>
                  <a:gd name="connsiteX2" fmla="*/ 0 w 261938"/>
                  <a:gd name="connsiteY2" fmla="*/ 0 h 361950"/>
                  <a:gd name="connsiteX3" fmla="*/ 0 w 261938"/>
                  <a:gd name="connsiteY3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938" h="361950">
                    <a:moveTo>
                      <a:pt x="261938" y="80963"/>
                    </a:moveTo>
                    <a:lnTo>
                      <a:pt x="261938" y="0"/>
                    </a:lnTo>
                    <a:lnTo>
                      <a:pt x="0" y="0"/>
                    </a:lnTo>
                    <a:lnTo>
                      <a:pt x="0" y="361950"/>
                    </a:lnTo>
                  </a:path>
                </a:pathLst>
              </a:cu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226" name="Straight Connector 225"/>
            <p:cNvCxnSpPr/>
            <p:nvPr/>
          </p:nvCxnSpPr>
          <p:spPr>
            <a:xfrm>
              <a:off x="5193149" y="1137810"/>
              <a:ext cx="0" cy="77055"/>
            </a:xfrm>
            <a:prstGeom prst="line">
              <a:avLst/>
            </a:prstGeom>
            <a:noFill/>
            <a:ln w="28575" cmpd="tri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5104996" y="1179147"/>
              <a:ext cx="78224" cy="0"/>
            </a:xfrm>
            <a:prstGeom prst="line">
              <a:avLst/>
            </a:prstGeom>
            <a:noFill/>
            <a:ln w="28575" cmpd="tri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507831" y="1704975"/>
            <a:ext cx="435769" cy="317244"/>
            <a:chOff x="5507831" y="1704975"/>
            <a:chExt cx="435769" cy="317244"/>
          </a:xfrm>
        </p:grpSpPr>
        <p:sp>
          <p:nvSpPr>
            <p:cNvPr id="221" name="Rectangle 220"/>
            <p:cNvSpPr/>
            <p:nvPr/>
          </p:nvSpPr>
          <p:spPr>
            <a:xfrm>
              <a:off x="5586463" y="1874780"/>
              <a:ext cx="281682" cy="147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5508104" y="1707654"/>
              <a:ext cx="432048" cy="1440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 smtClean="0">
                  <a:solidFill>
                    <a:schemeClr val="tx1"/>
                  </a:solidFill>
                </a:rPr>
                <a:t>IFS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217" name="Straight Connector 216"/>
            <p:cNvCxnSpPr/>
            <p:nvPr/>
          </p:nvCxnSpPr>
          <p:spPr>
            <a:xfrm>
              <a:off x="5580112" y="1851670"/>
              <a:ext cx="0" cy="144016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5868144" y="1851670"/>
              <a:ext cx="0" cy="144016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20" name="Freeform 219"/>
            <p:cNvSpPr/>
            <p:nvPr/>
          </p:nvSpPr>
          <p:spPr>
            <a:xfrm>
              <a:off x="5507831" y="1704975"/>
              <a:ext cx="435769" cy="150019"/>
            </a:xfrm>
            <a:custGeom>
              <a:avLst/>
              <a:gdLst>
                <a:gd name="connsiteX0" fmla="*/ 71438 w 435769"/>
                <a:gd name="connsiteY0" fmla="*/ 150019 h 150019"/>
                <a:gd name="connsiteX1" fmla="*/ 0 w 435769"/>
                <a:gd name="connsiteY1" fmla="*/ 150019 h 150019"/>
                <a:gd name="connsiteX2" fmla="*/ 0 w 435769"/>
                <a:gd name="connsiteY2" fmla="*/ 0 h 150019"/>
                <a:gd name="connsiteX3" fmla="*/ 435769 w 435769"/>
                <a:gd name="connsiteY3" fmla="*/ 0 h 150019"/>
                <a:gd name="connsiteX4" fmla="*/ 435769 w 435769"/>
                <a:gd name="connsiteY4" fmla="*/ 150019 h 150019"/>
                <a:gd name="connsiteX5" fmla="*/ 357188 w 435769"/>
                <a:gd name="connsiteY5" fmla="*/ 150019 h 15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5769" h="150019">
                  <a:moveTo>
                    <a:pt x="71438" y="150019"/>
                  </a:moveTo>
                  <a:lnTo>
                    <a:pt x="0" y="150019"/>
                  </a:lnTo>
                  <a:lnTo>
                    <a:pt x="0" y="0"/>
                  </a:lnTo>
                  <a:lnTo>
                    <a:pt x="435769" y="0"/>
                  </a:lnTo>
                  <a:lnTo>
                    <a:pt x="435769" y="150019"/>
                  </a:lnTo>
                  <a:lnTo>
                    <a:pt x="357188" y="150019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9" name="Group 228"/>
            <p:cNvGrpSpPr/>
            <p:nvPr/>
          </p:nvGrpSpPr>
          <p:grpSpPr>
            <a:xfrm>
              <a:off x="5580106" y="1854993"/>
              <a:ext cx="288031" cy="49783"/>
              <a:chOff x="7679505" y="903906"/>
              <a:chExt cx="406736" cy="92054"/>
            </a:xfrm>
          </p:grpSpPr>
          <p:sp>
            <p:nvSpPr>
              <p:cNvPr id="230" name="Freeform 229"/>
              <p:cNvSpPr/>
              <p:nvPr/>
            </p:nvSpPr>
            <p:spPr>
              <a:xfrm flipV="1">
                <a:off x="7679505" y="903910"/>
                <a:ext cx="64561" cy="92050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Freeform 230"/>
              <p:cNvSpPr/>
              <p:nvPr/>
            </p:nvSpPr>
            <p:spPr>
              <a:xfrm flipH="1" flipV="1">
                <a:off x="8021680" y="903906"/>
                <a:ext cx="64561" cy="92052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0" name="Rectangle 249"/>
          <p:cNvSpPr/>
          <p:nvPr/>
        </p:nvSpPr>
        <p:spPr>
          <a:xfrm>
            <a:off x="5702855" y="2100659"/>
            <a:ext cx="45719" cy="720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9" name="Group 248"/>
          <p:cNvGrpSpPr/>
          <p:nvPr/>
        </p:nvGrpSpPr>
        <p:grpSpPr>
          <a:xfrm>
            <a:off x="5650706" y="1851199"/>
            <a:ext cx="147638" cy="288503"/>
            <a:chOff x="5675322" y="1851199"/>
            <a:chExt cx="101664" cy="263351"/>
          </a:xfrm>
        </p:grpSpPr>
        <p:grpSp>
          <p:nvGrpSpPr>
            <p:cNvPr id="242" name="Group 241"/>
            <p:cNvGrpSpPr/>
            <p:nvPr/>
          </p:nvGrpSpPr>
          <p:grpSpPr>
            <a:xfrm>
              <a:off x="5676974" y="1851199"/>
              <a:ext cx="100012" cy="60780"/>
              <a:chOff x="5676974" y="1851199"/>
              <a:chExt cx="100012" cy="60780"/>
            </a:xfrm>
          </p:grpSpPr>
          <p:cxnSp>
            <p:nvCxnSpPr>
              <p:cNvPr id="240" name="Straight Connector 239"/>
              <p:cNvCxnSpPr/>
              <p:nvPr/>
            </p:nvCxnSpPr>
            <p:spPr>
              <a:xfrm>
                <a:off x="5676974" y="1851199"/>
                <a:ext cx="0" cy="60780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5776986" y="1851199"/>
                <a:ext cx="0" cy="60780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48" name="Group 247"/>
            <p:cNvGrpSpPr/>
            <p:nvPr/>
          </p:nvGrpSpPr>
          <p:grpSpPr>
            <a:xfrm>
              <a:off x="5675322" y="1907381"/>
              <a:ext cx="101590" cy="207169"/>
              <a:chOff x="5657288" y="1907381"/>
              <a:chExt cx="119624" cy="207169"/>
            </a:xfrm>
          </p:grpSpPr>
          <p:sp>
            <p:nvSpPr>
              <p:cNvPr id="246" name="Freeform 245"/>
              <p:cNvSpPr/>
              <p:nvPr/>
            </p:nvSpPr>
            <p:spPr>
              <a:xfrm>
                <a:off x="5731193" y="1907381"/>
                <a:ext cx="45719" cy="207169"/>
              </a:xfrm>
              <a:custGeom>
                <a:avLst/>
                <a:gdLst>
                  <a:gd name="connsiteX0" fmla="*/ 52388 w 52388"/>
                  <a:gd name="connsiteY0" fmla="*/ 0 h 207169"/>
                  <a:gd name="connsiteX1" fmla="*/ 0 w 52388"/>
                  <a:gd name="connsiteY1" fmla="*/ 0 h 207169"/>
                  <a:gd name="connsiteX2" fmla="*/ 0 w 52388"/>
                  <a:gd name="connsiteY2" fmla="*/ 207169 h 2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388" h="207169">
                    <a:moveTo>
                      <a:pt x="52388" y="0"/>
                    </a:moveTo>
                    <a:lnTo>
                      <a:pt x="0" y="0"/>
                    </a:lnTo>
                    <a:lnTo>
                      <a:pt x="0" y="207169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>
                    <a:alpha val="3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7" name="Freeform 246"/>
              <p:cNvSpPr/>
              <p:nvPr/>
            </p:nvSpPr>
            <p:spPr>
              <a:xfrm flipH="1">
                <a:off x="5657288" y="1907381"/>
                <a:ext cx="45719" cy="207169"/>
              </a:xfrm>
              <a:custGeom>
                <a:avLst/>
                <a:gdLst>
                  <a:gd name="connsiteX0" fmla="*/ 52388 w 52388"/>
                  <a:gd name="connsiteY0" fmla="*/ 0 h 207169"/>
                  <a:gd name="connsiteX1" fmla="*/ 0 w 52388"/>
                  <a:gd name="connsiteY1" fmla="*/ 0 h 207169"/>
                  <a:gd name="connsiteX2" fmla="*/ 0 w 52388"/>
                  <a:gd name="connsiteY2" fmla="*/ 207169 h 2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388" h="207169">
                    <a:moveTo>
                      <a:pt x="52388" y="0"/>
                    </a:moveTo>
                    <a:lnTo>
                      <a:pt x="0" y="0"/>
                    </a:lnTo>
                    <a:lnTo>
                      <a:pt x="0" y="207169"/>
                    </a:lnTo>
                  </a:path>
                </a:pathLst>
              </a:custGeom>
              <a:noFill/>
              <a:ln w="12700" cap="flat" cmpd="sng" algn="ctr">
                <a:solidFill>
                  <a:srgbClr val="00B050">
                    <a:alpha val="30196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GB" sz="12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257" name="Rectangle 256"/>
          <p:cNvSpPr/>
          <p:nvPr/>
        </p:nvSpPr>
        <p:spPr>
          <a:xfrm>
            <a:off x="3373209" y="0"/>
            <a:ext cx="3737204" cy="58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Rectangle 257"/>
          <p:cNvSpPr/>
          <p:nvPr/>
        </p:nvSpPr>
        <p:spPr>
          <a:xfrm>
            <a:off x="8089598" y="-6140"/>
            <a:ext cx="1059869" cy="591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Rectangle 258"/>
          <p:cNvSpPr/>
          <p:nvPr/>
        </p:nvSpPr>
        <p:spPr>
          <a:xfrm>
            <a:off x="3373212" y="4401443"/>
            <a:ext cx="5772237" cy="751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grpSp>
        <p:nvGrpSpPr>
          <p:cNvPr id="14" name="Group 13"/>
          <p:cNvGrpSpPr/>
          <p:nvPr/>
        </p:nvGrpSpPr>
        <p:grpSpPr>
          <a:xfrm>
            <a:off x="8079581" y="902494"/>
            <a:ext cx="554197" cy="592902"/>
            <a:chOff x="8079581" y="902494"/>
            <a:chExt cx="554197" cy="592902"/>
          </a:xfrm>
        </p:grpSpPr>
        <p:grpSp>
          <p:nvGrpSpPr>
            <p:cNvPr id="272" name="Group 271"/>
            <p:cNvGrpSpPr/>
            <p:nvPr/>
          </p:nvGrpSpPr>
          <p:grpSpPr>
            <a:xfrm rot="10800000">
              <a:off x="8337550" y="1071571"/>
              <a:ext cx="195085" cy="111864"/>
              <a:chOff x="8570807" y="1071571"/>
              <a:chExt cx="195085" cy="111864"/>
            </a:xfrm>
          </p:grpSpPr>
          <p:cxnSp>
            <p:nvCxnSpPr>
              <p:cNvPr id="273" name="Straight Connector 272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4" name="Straight Connector 273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76" name="Group 275"/>
            <p:cNvGrpSpPr/>
            <p:nvPr/>
          </p:nvGrpSpPr>
          <p:grpSpPr>
            <a:xfrm rot="10800000">
              <a:off x="8337550" y="1383532"/>
              <a:ext cx="195085" cy="111864"/>
              <a:chOff x="8570807" y="1071571"/>
              <a:chExt cx="195085" cy="111864"/>
            </a:xfrm>
          </p:grpSpPr>
          <p:cxnSp>
            <p:nvCxnSpPr>
              <p:cNvPr id="277" name="Straight Connector 276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8" name="Straight Connector 277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292" name="Freeform 291"/>
            <p:cNvSpPr/>
            <p:nvPr/>
          </p:nvSpPr>
          <p:spPr>
            <a:xfrm>
              <a:off x="8079581" y="902494"/>
              <a:ext cx="500063" cy="223837"/>
            </a:xfrm>
            <a:custGeom>
              <a:avLst/>
              <a:gdLst>
                <a:gd name="connsiteX0" fmla="*/ 0 w 500063"/>
                <a:gd name="connsiteY0" fmla="*/ 223837 h 223837"/>
                <a:gd name="connsiteX1" fmla="*/ 0 w 500063"/>
                <a:gd name="connsiteY1" fmla="*/ 45244 h 223837"/>
                <a:gd name="connsiteX2" fmla="*/ 500063 w 500063"/>
                <a:gd name="connsiteY2" fmla="*/ 45244 h 223837"/>
                <a:gd name="connsiteX3" fmla="*/ 500063 w 500063"/>
                <a:gd name="connsiteY3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3" h="223837">
                  <a:moveTo>
                    <a:pt x="0" y="223837"/>
                  </a:moveTo>
                  <a:lnTo>
                    <a:pt x="0" y="45244"/>
                  </a:lnTo>
                  <a:lnTo>
                    <a:pt x="500063" y="45244"/>
                  </a:lnTo>
                  <a:lnTo>
                    <a:pt x="500063" y="0"/>
                  </a:lnTo>
                </a:path>
              </a:pathLst>
            </a:custGeom>
            <a:noFill/>
            <a:ln w="12700" cap="flat" cmpd="sng" algn="ctr">
              <a:solidFill>
                <a:srgbClr val="00B050">
                  <a:alpha val="3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en-GB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94" name="Straight Connector 293"/>
            <p:cNvCxnSpPr/>
            <p:nvPr/>
          </p:nvCxnSpPr>
          <p:spPr>
            <a:xfrm>
              <a:off x="8530196" y="902494"/>
              <a:ext cx="103582" cy="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>
            <a:off x="5580106" y="2427223"/>
            <a:ext cx="2660074" cy="348379"/>
            <a:chOff x="5580106" y="2427223"/>
            <a:chExt cx="2660074" cy="348379"/>
          </a:xfrm>
        </p:grpSpPr>
        <p:sp>
          <p:nvSpPr>
            <p:cNvPr id="251" name="Rectangle 250"/>
            <p:cNvSpPr/>
            <p:nvPr/>
          </p:nvSpPr>
          <p:spPr>
            <a:xfrm>
              <a:off x="5580106" y="2442142"/>
              <a:ext cx="288031" cy="11565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/>
                <a:t>Splice</a:t>
              </a:r>
              <a:endParaRPr lang="en-GB" sz="700" dirty="0"/>
            </a:p>
          </p:txBody>
        </p:sp>
        <p:cxnSp>
          <p:nvCxnSpPr>
            <p:cNvPr id="253" name="Straight Connector 252"/>
            <p:cNvCxnSpPr/>
            <p:nvPr/>
          </p:nvCxnSpPr>
          <p:spPr>
            <a:xfrm flipV="1">
              <a:off x="5714893" y="2557800"/>
              <a:ext cx="0" cy="19227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7503247" y="2427223"/>
              <a:ext cx="245669" cy="1438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900" dirty="0" smtClean="0"/>
                <a:t>T&amp;H</a:t>
              </a:r>
              <a:endParaRPr lang="en-GB" sz="900" dirty="0"/>
            </a:p>
          </p:txBody>
        </p:sp>
        <p:cxnSp>
          <p:nvCxnSpPr>
            <p:cNvPr id="303" name="Straight Connector 302"/>
            <p:cNvCxnSpPr/>
            <p:nvPr/>
          </p:nvCxnSpPr>
          <p:spPr>
            <a:xfrm flipV="1">
              <a:off x="7669301" y="2571069"/>
              <a:ext cx="0" cy="20453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" name="Rectangle 308"/>
            <p:cNvSpPr/>
            <p:nvPr/>
          </p:nvSpPr>
          <p:spPr>
            <a:xfrm rot="5400000">
              <a:off x="8112533" y="2610089"/>
              <a:ext cx="209576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0" name="Straight Connector 309"/>
            <p:cNvCxnSpPr/>
            <p:nvPr/>
          </p:nvCxnSpPr>
          <p:spPr>
            <a:xfrm flipV="1">
              <a:off x="8183651" y="2577465"/>
              <a:ext cx="0" cy="10217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773867" y="2577465"/>
            <a:ext cx="2385971" cy="356235"/>
            <a:chOff x="5773867" y="2577465"/>
            <a:chExt cx="2385971" cy="356235"/>
          </a:xfrm>
        </p:grpSpPr>
        <p:cxnSp>
          <p:nvCxnSpPr>
            <p:cNvPr id="305" name="Straight Connector 304"/>
            <p:cNvCxnSpPr/>
            <p:nvPr/>
          </p:nvCxnSpPr>
          <p:spPr>
            <a:xfrm flipV="1">
              <a:off x="5773867" y="2710200"/>
              <a:ext cx="0" cy="22350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307" name="Straight Connector 306"/>
            <p:cNvCxnSpPr/>
            <p:nvPr/>
          </p:nvCxnSpPr>
          <p:spPr>
            <a:xfrm flipV="1">
              <a:off x="7726195" y="2710200"/>
              <a:ext cx="0" cy="22350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>
            <a:xfrm flipV="1">
              <a:off x="8159838" y="2577465"/>
              <a:ext cx="0" cy="102173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6900837" y="585105"/>
            <a:ext cx="1919635" cy="3816338"/>
            <a:chOff x="6900837" y="585105"/>
            <a:chExt cx="1919635" cy="3816338"/>
          </a:xfrm>
        </p:grpSpPr>
        <p:cxnSp>
          <p:nvCxnSpPr>
            <p:cNvPr id="314" name="Straight Connector 313"/>
            <p:cNvCxnSpPr/>
            <p:nvPr/>
          </p:nvCxnSpPr>
          <p:spPr>
            <a:xfrm>
              <a:off x="6900837" y="585105"/>
              <a:ext cx="0" cy="166403"/>
            </a:xfrm>
            <a:prstGeom prst="line">
              <a:avLst/>
            </a:prstGeom>
            <a:ln w="3492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40181" y="585105"/>
              <a:ext cx="0" cy="166403"/>
            </a:xfrm>
            <a:prstGeom prst="line">
              <a:avLst/>
            </a:prstGeom>
            <a:ln w="3492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4" name="Group 333"/>
            <p:cNvGrpSpPr/>
            <p:nvPr/>
          </p:nvGrpSpPr>
          <p:grpSpPr>
            <a:xfrm>
              <a:off x="8611203" y="2933700"/>
              <a:ext cx="209269" cy="1467743"/>
              <a:chOff x="8611203" y="2933700"/>
              <a:chExt cx="209269" cy="1467743"/>
            </a:xfrm>
          </p:grpSpPr>
          <p:cxnSp>
            <p:nvCxnSpPr>
              <p:cNvPr id="316" name="Straight Connector 315"/>
              <p:cNvCxnSpPr/>
              <p:nvPr/>
            </p:nvCxnSpPr>
            <p:spPr>
              <a:xfrm>
                <a:off x="8621784" y="2933700"/>
                <a:ext cx="0" cy="166403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8820472" y="3016901"/>
                <a:ext cx="0" cy="1384542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>
                <a:off x="8611203" y="3016901"/>
                <a:ext cx="209269" cy="0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833832" y="794024"/>
            <a:ext cx="1745811" cy="2263343"/>
            <a:chOff x="6833832" y="794024"/>
            <a:chExt cx="1745811" cy="2263343"/>
          </a:xfrm>
        </p:grpSpPr>
        <p:grpSp>
          <p:nvGrpSpPr>
            <p:cNvPr id="322" name="Group 321"/>
            <p:cNvGrpSpPr/>
            <p:nvPr/>
          </p:nvGrpSpPr>
          <p:grpSpPr>
            <a:xfrm rot="10800000">
              <a:off x="8330435" y="2945503"/>
              <a:ext cx="249208" cy="111864"/>
              <a:chOff x="8570807" y="1071571"/>
              <a:chExt cx="195085" cy="111864"/>
            </a:xfrm>
          </p:grpSpPr>
          <p:cxnSp>
            <p:nvCxnSpPr>
              <p:cNvPr id="323" name="Straight Connector 322"/>
              <p:cNvCxnSpPr/>
              <p:nvPr/>
            </p:nvCxnSpPr>
            <p:spPr>
              <a:xfrm rot="10800000">
                <a:off x="8573246" y="1120463"/>
                <a:ext cx="192646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4" name="Straight Connector 323"/>
              <p:cNvCxnSpPr/>
              <p:nvPr/>
            </p:nvCxnSpPr>
            <p:spPr>
              <a:xfrm flipV="1">
                <a:off x="8570807" y="1071571"/>
                <a:ext cx="1" cy="111864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1" name="Group 10"/>
            <p:cNvGrpSpPr/>
            <p:nvPr/>
          </p:nvGrpSpPr>
          <p:grpSpPr>
            <a:xfrm>
              <a:off x="6833832" y="794024"/>
              <a:ext cx="1459472" cy="37944"/>
              <a:chOff x="6833832" y="794024"/>
              <a:chExt cx="1459472" cy="37944"/>
            </a:xfrm>
          </p:grpSpPr>
          <p:grpSp>
            <p:nvGrpSpPr>
              <p:cNvPr id="325" name="Group 324"/>
              <p:cNvGrpSpPr/>
              <p:nvPr/>
            </p:nvGrpSpPr>
            <p:grpSpPr>
              <a:xfrm rot="5400000">
                <a:off x="8218400" y="757064"/>
                <a:ext cx="37944" cy="111864"/>
                <a:chOff x="8570807" y="1071571"/>
                <a:chExt cx="29703" cy="111864"/>
              </a:xfrm>
            </p:grpSpPr>
            <p:cxnSp>
              <p:nvCxnSpPr>
                <p:cNvPr id="326" name="Straight Connector 325"/>
                <p:cNvCxnSpPr/>
                <p:nvPr/>
              </p:nvCxnSpPr>
              <p:spPr>
                <a:xfrm rot="16200000" flipV="1">
                  <a:off x="8586878" y="1106831"/>
                  <a:ext cx="0" cy="272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>
                      <a:alpha val="30196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29" name="Group 328"/>
              <p:cNvGrpSpPr/>
              <p:nvPr/>
            </p:nvGrpSpPr>
            <p:grpSpPr>
              <a:xfrm rot="5400000">
                <a:off x="6870792" y="757064"/>
                <a:ext cx="37944" cy="111864"/>
                <a:chOff x="8570807" y="1071571"/>
                <a:chExt cx="29703" cy="111864"/>
              </a:xfrm>
            </p:grpSpPr>
            <p:cxnSp>
              <p:nvCxnSpPr>
                <p:cNvPr id="330" name="Straight Connector 329"/>
                <p:cNvCxnSpPr/>
                <p:nvPr/>
              </p:nvCxnSpPr>
              <p:spPr>
                <a:xfrm rot="16200000" flipV="1">
                  <a:off x="8586878" y="1106831"/>
                  <a:ext cx="0" cy="272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>
                      <a:alpha val="30196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1" name="Straight Connector 330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cxnSp>
        <p:nvCxnSpPr>
          <p:cNvPr id="333" name="Straight Connector 332"/>
          <p:cNvCxnSpPr/>
          <p:nvPr/>
        </p:nvCxnSpPr>
        <p:spPr>
          <a:xfrm>
            <a:off x="3522154" y="2775602"/>
            <a:ext cx="0" cy="1625841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3761653" cy="583455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Interfaces overview</a:t>
            </a:r>
            <a:endParaRPr lang="en-GB" sz="2600" dirty="0"/>
          </a:p>
        </p:txBody>
      </p:sp>
      <p:sp>
        <p:nvSpPr>
          <p:cNvPr id="166" name="TextBox 165"/>
          <p:cNvSpPr txBox="1"/>
          <p:nvPr/>
        </p:nvSpPr>
        <p:spPr>
          <a:xfrm>
            <a:off x="5177789" y="132309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Tunnel Vault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68048" y="2417627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DCM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141175" y="1021396"/>
            <a:ext cx="1969238" cy="302886"/>
            <a:chOff x="5141175" y="1021396"/>
            <a:chExt cx="1969238" cy="302886"/>
          </a:xfrm>
        </p:grpSpPr>
        <p:grpSp>
          <p:nvGrpSpPr>
            <p:cNvPr id="8" name="Group 7"/>
            <p:cNvGrpSpPr/>
            <p:nvPr/>
          </p:nvGrpSpPr>
          <p:grpSpPr>
            <a:xfrm>
              <a:off x="5141175" y="1050981"/>
              <a:ext cx="1969238" cy="273301"/>
              <a:chOff x="5141175" y="1050981"/>
              <a:chExt cx="1969238" cy="273301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6602830" y="1091515"/>
                <a:ext cx="298007" cy="1934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0" name="Group 209"/>
              <p:cNvGrpSpPr/>
              <p:nvPr/>
            </p:nvGrpSpPr>
            <p:grpSpPr>
              <a:xfrm rot="16200000">
                <a:off x="5051942" y="1140214"/>
                <a:ext cx="273301" cy="94835"/>
                <a:chOff x="7471830" y="901123"/>
                <a:chExt cx="614412" cy="94835"/>
              </a:xfrm>
            </p:grpSpPr>
            <p:sp>
              <p:nvSpPr>
                <p:cNvPr id="208" name="Freeform 207"/>
                <p:cNvSpPr/>
                <p:nvPr/>
              </p:nvSpPr>
              <p:spPr>
                <a:xfrm flipV="1">
                  <a:off x="7471830" y="901123"/>
                  <a:ext cx="85440" cy="92050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Freeform 208"/>
                <p:cNvSpPr/>
                <p:nvPr/>
              </p:nvSpPr>
              <p:spPr>
                <a:xfrm flipH="1" flipV="1">
                  <a:off x="8000802" y="903908"/>
                  <a:ext cx="85440" cy="92050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2" name="Freeform 221"/>
              <p:cNvSpPr/>
              <p:nvPr/>
            </p:nvSpPr>
            <p:spPr>
              <a:xfrm>
                <a:off x="5236369" y="1176338"/>
                <a:ext cx="1874044" cy="0"/>
              </a:xfrm>
              <a:custGeom>
                <a:avLst/>
                <a:gdLst>
                  <a:gd name="connsiteX0" fmla="*/ 1874044 w 1874044"/>
                  <a:gd name="connsiteY0" fmla="*/ 0 h 0"/>
                  <a:gd name="connsiteX1" fmla="*/ 0 w 1874044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74044">
                    <a:moveTo>
                      <a:pt x="1874044" y="0"/>
                    </a:moveTo>
                    <a:lnTo>
                      <a:pt x="0" y="0"/>
                    </a:lnTo>
                  </a:path>
                </a:pathLst>
              </a:custGeom>
              <a:noFill/>
              <a:ln w="28575" cmpd="tri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>
                <a:off x="5236369" y="1137810"/>
                <a:ext cx="0" cy="77055"/>
              </a:xfrm>
              <a:prstGeom prst="line">
                <a:avLst/>
              </a:prstGeom>
              <a:noFill/>
              <a:ln w="28575" cmpd="tri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3" name="Straight Connector 232"/>
              <p:cNvCxnSpPr>
                <a:stCxn id="209" idx="2"/>
                <a:endCxn id="203" idx="0"/>
              </p:cNvCxnSpPr>
              <p:nvPr/>
            </p:nvCxnSpPr>
            <p:spPr>
              <a:xfrm>
                <a:off x="5236010" y="1088987"/>
                <a:ext cx="1515824" cy="2528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5220390" y="1285642"/>
                <a:ext cx="1531443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>
                    <a:alpha val="30196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68" name="TextBox 167"/>
            <p:cNvSpPr txBox="1"/>
            <p:nvPr/>
          </p:nvSpPr>
          <p:spPr>
            <a:xfrm>
              <a:off x="5485448" y="1021396"/>
              <a:ext cx="79541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92D050"/>
                  </a:solidFill>
                </a:rPr>
                <a:t>Cryogenic lines</a:t>
              </a:r>
              <a:endParaRPr lang="en-GB" sz="7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83882" y="-27586"/>
            <a:ext cx="874198" cy="2104099"/>
            <a:chOff x="7283882" y="-27586"/>
            <a:chExt cx="874198" cy="2104099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7339444" y="122936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283882" y="8952"/>
              <a:ext cx="874198" cy="2067561"/>
              <a:chOff x="7283882" y="8952"/>
              <a:chExt cx="874198" cy="2067561"/>
            </a:xfrm>
          </p:grpSpPr>
          <p:sp>
            <p:nvSpPr>
              <p:cNvPr id="256" name="Freeform 255"/>
              <p:cNvSpPr/>
              <p:nvPr/>
            </p:nvSpPr>
            <p:spPr>
              <a:xfrm>
                <a:off x="7424834" y="1523800"/>
                <a:ext cx="89596" cy="478530"/>
              </a:xfrm>
              <a:custGeom>
                <a:avLst/>
                <a:gdLst>
                  <a:gd name="connsiteX0" fmla="*/ 95250 w 133944"/>
                  <a:gd name="connsiteY0" fmla="*/ 0 h 558800"/>
                  <a:gd name="connsiteX1" fmla="*/ 50800 w 133944"/>
                  <a:gd name="connsiteY1" fmla="*/ 95250 h 558800"/>
                  <a:gd name="connsiteX2" fmla="*/ 133350 w 133944"/>
                  <a:gd name="connsiteY2" fmla="*/ 228600 h 558800"/>
                  <a:gd name="connsiteX3" fmla="*/ 0 w 133944"/>
                  <a:gd name="connsiteY3" fmla="*/ 55880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944" h="558800">
                    <a:moveTo>
                      <a:pt x="95250" y="0"/>
                    </a:moveTo>
                    <a:cubicBezTo>
                      <a:pt x="69850" y="28575"/>
                      <a:pt x="44450" y="57150"/>
                      <a:pt x="50800" y="95250"/>
                    </a:cubicBezTo>
                    <a:cubicBezTo>
                      <a:pt x="57150" y="133350"/>
                      <a:pt x="141817" y="151342"/>
                      <a:pt x="133350" y="228600"/>
                    </a:cubicBezTo>
                    <a:cubicBezTo>
                      <a:pt x="124883" y="305858"/>
                      <a:pt x="62441" y="432329"/>
                      <a:pt x="0" y="558800"/>
                    </a:cubicBezTo>
                  </a:path>
                </a:pathLst>
              </a:custGeom>
              <a:noFill/>
              <a:ln w="3175">
                <a:solidFill>
                  <a:srgbClr val="00B05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7283882" y="8952"/>
                <a:ext cx="874198" cy="2067561"/>
                <a:chOff x="7283882" y="8952"/>
                <a:chExt cx="874198" cy="2067561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7283882" y="8952"/>
                  <a:ext cx="795699" cy="1986734"/>
                  <a:chOff x="7283882" y="8952"/>
                  <a:chExt cx="795699" cy="1986734"/>
                </a:xfrm>
              </p:grpSpPr>
              <p:grpSp>
                <p:nvGrpSpPr>
                  <p:cNvPr id="163" name="Group 162"/>
                  <p:cNvGrpSpPr/>
                  <p:nvPr/>
                </p:nvGrpSpPr>
                <p:grpSpPr>
                  <a:xfrm>
                    <a:off x="7283882" y="8952"/>
                    <a:ext cx="649959" cy="1986734"/>
                    <a:chOff x="6962168" y="10454"/>
                    <a:chExt cx="971673" cy="2319996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6962168" y="10454"/>
                      <a:ext cx="971673" cy="1121136"/>
                      <a:chOff x="5735300" y="10453"/>
                      <a:chExt cx="2198542" cy="1667799"/>
                    </a:xfrm>
                  </p:grpSpPr>
                  <p:grpSp>
                    <p:nvGrpSpPr>
                      <p:cNvPr id="124" name="Group 123"/>
                      <p:cNvGrpSpPr/>
                      <p:nvPr/>
                    </p:nvGrpSpPr>
                    <p:grpSpPr>
                      <a:xfrm>
                        <a:off x="5735300" y="20081"/>
                        <a:ext cx="379319" cy="1221050"/>
                        <a:chOff x="2133600" y="571498"/>
                        <a:chExt cx="171450" cy="551908"/>
                      </a:xfrm>
                    </p:grpSpPr>
                    <p:sp>
                      <p:nvSpPr>
                        <p:cNvPr id="125" name="Freeform 124"/>
                        <p:cNvSpPr/>
                        <p:nvPr/>
                      </p:nvSpPr>
                      <p:spPr>
                        <a:xfrm>
                          <a:off x="2133600" y="923109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6" name="Freeform 125"/>
                        <p:cNvSpPr/>
                        <p:nvPr/>
                      </p:nvSpPr>
                      <p:spPr>
                        <a:xfrm>
                          <a:off x="2198097" y="571498"/>
                          <a:ext cx="106953" cy="354331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6114618" y="10453"/>
                        <a:ext cx="379319" cy="1667799"/>
                        <a:chOff x="2305050" y="567146"/>
                        <a:chExt cx="171450" cy="753836"/>
                      </a:xfrm>
                    </p:grpSpPr>
                    <p:sp>
                      <p:nvSpPr>
                        <p:cNvPr id="128" name="Freeform 127"/>
                        <p:cNvSpPr/>
                        <p:nvPr/>
                      </p:nvSpPr>
                      <p:spPr>
                        <a:xfrm>
                          <a:off x="2305050" y="1120685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9" name="Freeform 128"/>
                        <p:cNvSpPr/>
                        <p:nvPr/>
                      </p:nvSpPr>
                      <p:spPr>
                        <a:xfrm>
                          <a:off x="2385060" y="567146"/>
                          <a:ext cx="91440" cy="556260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0" name="Group 129"/>
                      <p:cNvGrpSpPr/>
                      <p:nvPr/>
                    </p:nvGrpSpPr>
                    <p:grpSpPr>
                      <a:xfrm flipH="1">
                        <a:off x="7126135" y="10453"/>
                        <a:ext cx="379319" cy="1667799"/>
                        <a:chOff x="2305050" y="567146"/>
                        <a:chExt cx="171450" cy="753836"/>
                      </a:xfrm>
                    </p:grpSpPr>
                    <p:sp>
                      <p:nvSpPr>
                        <p:cNvPr id="131" name="Freeform 130"/>
                        <p:cNvSpPr/>
                        <p:nvPr/>
                      </p:nvSpPr>
                      <p:spPr>
                        <a:xfrm>
                          <a:off x="2305050" y="1120685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2" name="Freeform 131"/>
                        <p:cNvSpPr/>
                        <p:nvPr/>
                      </p:nvSpPr>
                      <p:spPr>
                        <a:xfrm>
                          <a:off x="2385060" y="567146"/>
                          <a:ext cx="91440" cy="556260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00B05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3" name="Group 132"/>
                      <p:cNvGrpSpPr/>
                      <p:nvPr/>
                    </p:nvGrpSpPr>
                    <p:grpSpPr>
                      <a:xfrm flipH="1">
                        <a:off x="7572886" y="10453"/>
                        <a:ext cx="360956" cy="1230678"/>
                        <a:chOff x="2133600" y="567146"/>
                        <a:chExt cx="163150" cy="556260"/>
                      </a:xfrm>
                    </p:grpSpPr>
                    <p:sp>
                      <p:nvSpPr>
                        <p:cNvPr id="134" name="Freeform 133"/>
                        <p:cNvSpPr/>
                        <p:nvPr/>
                      </p:nvSpPr>
                      <p:spPr>
                        <a:xfrm>
                          <a:off x="2133600" y="923109"/>
                          <a:ext cx="130629" cy="200297"/>
                        </a:xfrm>
                        <a:custGeom>
                          <a:avLst/>
                          <a:gdLst>
                            <a:gd name="connsiteX0" fmla="*/ 0 w 130629"/>
                            <a:gd name="connsiteY0" fmla="*/ 200297 h 200297"/>
                            <a:gd name="connsiteX1" fmla="*/ 130629 w 130629"/>
                            <a:gd name="connsiteY1" fmla="*/ 200297 h 200297"/>
                            <a:gd name="connsiteX2" fmla="*/ 130629 w 130629"/>
                            <a:gd name="connsiteY2" fmla="*/ 0 h 2002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30629" h="200297">
                              <a:moveTo>
                                <a:pt x="0" y="200297"/>
                              </a:moveTo>
                              <a:lnTo>
                                <a:pt x="130629" y="200297"/>
                              </a:lnTo>
                              <a:lnTo>
                                <a:pt x="130629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5" name="Freeform 134"/>
                        <p:cNvSpPr/>
                        <p:nvPr/>
                      </p:nvSpPr>
                      <p:spPr>
                        <a:xfrm>
                          <a:off x="2213611" y="567146"/>
                          <a:ext cx="83139" cy="358684"/>
                        </a:xfrm>
                        <a:custGeom>
                          <a:avLst/>
                          <a:gdLst>
                            <a:gd name="connsiteX0" fmla="*/ 53340 w 91440"/>
                            <a:gd name="connsiteY0" fmla="*/ 556260 h 556260"/>
                            <a:gd name="connsiteX1" fmla="*/ 3810 w 91440"/>
                            <a:gd name="connsiteY1" fmla="*/ 518160 h 556260"/>
                            <a:gd name="connsiteX2" fmla="*/ 87630 w 91440"/>
                            <a:gd name="connsiteY2" fmla="*/ 453390 h 556260"/>
                            <a:gd name="connsiteX3" fmla="*/ 7620 w 91440"/>
                            <a:gd name="connsiteY3" fmla="*/ 396240 h 556260"/>
                            <a:gd name="connsiteX4" fmla="*/ 83820 w 91440"/>
                            <a:gd name="connsiteY4" fmla="*/ 331470 h 556260"/>
                            <a:gd name="connsiteX5" fmla="*/ 0 w 91440"/>
                            <a:gd name="connsiteY5" fmla="*/ 274320 h 556260"/>
                            <a:gd name="connsiteX6" fmla="*/ 83820 w 91440"/>
                            <a:gd name="connsiteY6" fmla="*/ 224790 h 556260"/>
                            <a:gd name="connsiteX7" fmla="*/ 3810 w 91440"/>
                            <a:gd name="connsiteY7" fmla="*/ 171450 h 556260"/>
                            <a:gd name="connsiteX8" fmla="*/ 91440 w 91440"/>
                            <a:gd name="connsiteY8" fmla="*/ 114300 h 556260"/>
                            <a:gd name="connsiteX9" fmla="*/ 11430 w 91440"/>
                            <a:gd name="connsiteY9" fmla="*/ 57150 h 556260"/>
                            <a:gd name="connsiteX10" fmla="*/ 83820 w 91440"/>
                            <a:gd name="connsiteY10" fmla="*/ 0 h 5562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91440" h="556260">
                              <a:moveTo>
                                <a:pt x="53340" y="556260"/>
                              </a:moveTo>
                              <a:lnTo>
                                <a:pt x="3810" y="518160"/>
                              </a:lnTo>
                              <a:lnTo>
                                <a:pt x="87630" y="453390"/>
                              </a:lnTo>
                              <a:lnTo>
                                <a:pt x="7620" y="396240"/>
                              </a:lnTo>
                              <a:lnTo>
                                <a:pt x="83820" y="331470"/>
                              </a:lnTo>
                              <a:lnTo>
                                <a:pt x="0" y="274320"/>
                              </a:lnTo>
                              <a:lnTo>
                                <a:pt x="83820" y="224790"/>
                              </a:lnTo>
                              <a:lnTo>
                                <a:pt x="3810" y="171450"/>
                              </a:lnTo>
                              <a:lnTo>
                                <a:pt x="91440" y="114300"/>
                              </a:lnTo>
                              <a:lnTo>
                                <a:pt x="11430" y="57150"/>
                              </a:lnTo>
                              <a:lnTo>
                                <a:pt x="83820" y="0"/>
                              </a:lnTo>
                            </a:path>
                          </a:pathLst>
                        </a:custGeom>
                        <a:noFill/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51" name="Rectangle 150"/>
                    <p:cNvSpPr/>
                    <p:nvPr/>
                  </p:nvSpPr>
                  <p:spPr>
                    <a:xfrm>
                      <a:off x="7257542" y="1131590"/>
                      <a:ext cx="359238" cy="648072"/>
                    </a:xfrm>
                    <a:prstGeom prst="rect">
                      <a:avLst/>
                    </a:prstGeom>
                    <a:solidFill>
                      <a:srgbClr val="CCFFCC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2" name="Rounded Rectangle 151"/>
                    <p:cNvSpPr/>
                    <p:nvPr/>
                  </p:nvSpPr>
                  <p:spPr>
                    <a:xfrm>
                      <a:off x="728388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Rounded Rectangle 152"/>
                    <p:cNvSpPr/>
                    <p:nvPr/>
                  </p:nvSpPr>
                  <p:spPr>
                    <a:xfrm>
                      <a:off x="741342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4" name="Rounded Rectangle 153"/>
                    <p:cNvSpPr/>
                    <p:nvPr/>
                  </p:nvSpPr>
                  <p:spPr>
                    <a:xfrm>
                      <a:off x="7541152" y="1203598"/>
                      <a:ext cx="45719" cy="26685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2">
                        <a:lumMod val="40000"/>
                        <a:lumOff val="6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6" name="Freeform 155"/>
                    <p:cNvSpPr/>
                    <p:nvPr/>
                  </p:nvSpPr>
                  <p:spPr>
                    <a:xfrm>
                      <a:off x="7277100" y="1771650"/>
                      <a:ext cx="133944" cy="558800"/>
                    </a:xfrm>
                    <a:custGeom>
                      <a:avLst/>
                      <a:gdLst>
                        <a:gd name="connsiteX0" fmla="*/ 95250 w 133944"/>
                        <a:gd name="connsiteY0" fmla="*/ 0 h 558800"/>
                        <a:gd name="connsiteX1" fmla="*/ 50800 w 133944"/>
                        <a:gd name="connsiteY1" fmla="*/ 95250 h 558800"/>
                        <a:gd name="connsiteX2" fmla="*/ 133350 w 133944"/>
                        <a:gd name="connsiteY2" fmla="*/ 228600 h 558800"/>
                        <a:gd name="connsiteX3" fmla="*/ 0 w 133944"/>
                        <a:gd name="connsiteY3" fmla="*/ 558800 h 55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944" h="558800">
                          <a:moveTo>
                            <a:pt x="95250" y="0"/>
                          </a:moveTo>
                          <a:cubicBezTo>
                            <a:pt x="69850" y="28575"/>
                            <a:pt x="44450" y="57150"/>
                            <a:pt x="50800" y="95250"/>
                          </a:cubicBezTo>
                          <a:cubicBezTo>
                            <a:pt x="57150" y="133350"/>
                            <a:pt x="141817" y="151342"/>
                            <a:pt x="133350" y="228600"/>
                          </a:cubicBezTo>
                          <a:cubicBezTo>
                            <a:pt x="124883" y="305858"/>
                            <a:pt x="62441" y="432329"/>
                            <a:pt x="0" y="558800"/>
                          </a:cubicBezTo>
                        </a:path>
                      </a:pathLst>
                    </a:custGeom>
                    <a:noFill/>
                    <a:ln w="3175">
                      <a:solidFill>
                        <a:srgbClr val="7030A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7" name="Freeform 156"/>
                    <p:cNvSpPr/>
                    <p:nvPr/>
                  </p:nvSpPr>
                  <p:spPr>
                    <a:xfrm>
                      <a:off x="7404416" y="1771650"/>
                      <a:ext cx="133944" cy="558800"/>
                    </a:xfrm>
                    <a:custGeom>
                      <a:avLst/>
                      <a:gdLst>
                        <a:gd name="connsiteX0" fmla="*/ 95250 w 133944"/>
                        <a:gd name="connsiteY0" fmla="*/ 0 h 558800"/>
                        <a:gd name="connsiteX1" fmla="*/ 50800 w 133944"/>
                        <a:gd name="connsiteY1" fmla="*/ 95250 h 558800"/>
                        <a:gd name="connsiteX2" fmla="*/ 133350 w 133944"/>
                        <a:gd name="connsiteY2" fmla="*/ 228600 h 558800"/>
                        <a:gd name="connsiteX3" fmla="*/ 0 w 133944"/>
                        <a:gd name="connsiteY3" fmla="*/ 558800 h 55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944" h="558800">
                          <a:moveTo>
                            <a:pt x="95250" y="0"/>
                          </a:moveTo>
                          <a:cubicBezTo>
                            <a:pt x="69850" y="28575"/>
                            <a:pt x="44450" y="57150"/>
                            <a:pt x="50800" y="95250"/>
                          </a:cubicBezTo>
                          <a:cubicBezTo>
                            <a:pt x="57150" y="133350"/>
                            <a:pt x="141817" y="151342"/>
                            <a:pt x="133350" y="228600"/>
                          </a:cubicBezTo>
                          <a:cubicBezTo>
                            <a:pt x="124883" y="305858"/>
                            <a:pt x="62441" y="432329"/>
                            <a:pt x="0" y="558800"/>
                          </a:cubicBezTo>
                        </a:path>
                      </a:pathLst>
                    </a:custGeom>
                    <a:noFill/>
                    <a:ln w="3175">
                      <a:solidFill>
                        <a:srgbClr val="7030A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155" name="Straight Connector 154"/>
                  <p:cNvCxnSpPr/>
                  <p:nvPr/>
                </p:nvCxnSpPr>
                <p:spPr>
                  <a:xfrm>
                    <a:off x="7910982" y="315728"/>
                    <a:ext cx="168599" cy="0"/>
                  </a:xfrm>
                  <a:prstGeom prst="line">
                    <a:avLst/>
                  </a:prstGeom>
                  <a:ln w="34925"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9" name="TextBox 168"/>
                <p:cNvSpPr txBox="1"/>
                <p:nvPr/>
              </p:nvSpPr>
              <p:spPr>
                <a:xfrm>
                  <a:off x="7547015" y="1876458"/>
                  <a:ext cx="611065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700" dirty="0" err="1" smtClean="0">
                      <a:solidFill>
                        <a:srgbClr val="BA8CDC"/>
                      </a:solidFill>
                    </a:rPr>
                    <a:t>NbTi</a:t>
                  </a:r>
                  <a:r>
                    <a:rPr lang="en-GB" sz="700" dirty="0" smtClean="0">
                      <a:solidFill>
                        <a:srgbClr val="BA8CDC"/>
                      </a:solidFill>
                    </a:rPr>
                    <a:t> leads</a:t>
                  </a:r>
                  <a:endParaRPr lang="en-GB" sz="700" dirty="0">
                    <a:solidFill>
                      <a:srgbClr val="BA8CDC"/>
                    </a:solidFill>
                  </a:endParaRPr>
                </a:p>
              </p:txBody>
            </p:sp>
          </p:grpSp>
        </p:grpSp>
      </p:grpSp>
      <p:grpSp>
        <p:nvGrpSpPr>
          <p:cNvPr id="26" name="Group 25"/>
          <p:cNvGrpSpPr/>
          <p:nvPr/>
        </p:nvGrpSpPr>
        <p:grpSpPr>
          <a:xfrm>
            <a:off x="8343910" y="530899"/>
            <a:ext cx="862737" cy="1194285"/>
            <a:chOff x="8343910" y="530899"/>
            <a:chExt cx="862737" cy="1194285"/>
          </a:xfrm>
        </p:grpSpPr>
        <p:grpSp>
          <p:nvGrpSpPr>
            <p:cNvPr id="22" name="Group 21"/>
            <p:cNvGrpSpPr/>
            <p:nvPr/>
          </p:nvGrpSpPr>
          <p:grpSpPr>
            <a:xfrm>
              <a:off x="8518194" y="699542"/>
              <a:ext cx="383650" cy="824258"/>
              <a:chOff x="8518194" y="699542"/>
              <a:chExt cx="383650" cy="824258"/>
            </a:xfrm>
          </p:grpSpPr>
          <p:sp>
            <p:nvSpPr>
              <p:cNvPr id="260" name="Oval 259"/>
              <p:cNvSpPr/>
              <p:nvPr/>
            </p:nvSpPr>
            <p:spPr>
              <a:xfrm>
                <a:off x="8713039" y="1026060"/>
                <a:ext cx="188805" cy="188805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00" dirty="0" smtClean="0">
                    <a:solidFill>
                      <a:schemeClr val="tx1"/>
                    </a:solidFill>
                  </a:rPr>
                  <a:t>V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1" name="Group 270"/>
              <p:cNvGrpSpPr/>
              <p:nvPr/>
            </p:nvGrpSpPr>
            <p:grpSpPr>
              <a:xfrm>
                <a:off x="8570807" y="1071571"/>
                <a:ext cx="142232" cy="111864"/>
                <a:chOff x="8570807" y="1071571"/>
                <a:chExt cx="142232" cy="111864"/>
              </a:xfrm>
            </p:grpSpPr>
            <p:cxnSp>
              <p:nvCxnSpPr>
                <p:cNvPr id="267" name="Straight Connector 266"/>
                <p:cNvCxnSpPr>
                  <a:stCxn id="260" idx="2"/>
                </p:cNvCxnSpPr>
                <p:nvPr/>
              </p:nvCxnSpPr>
              <p:spPr>
                <a:xfrm flipH="1">
                  <a:off x="8573246" y="1120463"/>
                  <a:ext cx="139793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79" name="Group 278"/>
              <p:cNvGrpSpPr/>
              <p:nvPr/>
            </p:nvGrpSpPr>
            <p:grpSpPr>
              <a:xfrm>
                <a:off x="8570807" y="1383532"/>
                <a:ext cx="142232" cy="111864"/>
                <a:chOff x="8570807" y="1071571"/>
                <a:chExt cx="142232" cy="111864"/>
              </a:xfrm>
            </p:grpSpPr>
            <p:cxnSp>
              <p:nvCxnSpPr>
                <p:cNvPr id="280" name="Straight Connector 279"/>
                <p:cNvCxnSpPr/>
                <p:nvPr/>
              </p:nvCxnSpPr>
              <p:spPr>
                <a:xfrm flipH="1">
                  <a:off x="8573246" y="1120463"/>
                  <a:ext cx="139793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1" name="Straight Connector 280"/>
                <p:cNvCxnSpPr/>
                <p:nvPr/>
              </p:nvCxnSpPr>
              <p:spPr>
                <a:xfrm flipV="1">
                  <a:off x="8570807" y="1071571"/>
                  <a:ext cx="1" cy="11186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88" name="Group 287"/>
              <p:cNvGrpSpPr/>
              <p:nvPr/>
            </p:nvGrpSpPr>
            <p:grpSpPr>
              <a:xfrm>
                <a:off x="8713039" y="1395900"/>
                <a:ext cx="125212" cy="127900"/>
                <a:chOff x="8713039" y="1395900"/>
                <a:chExt cx="125212" cy="127900"/>
              </a:xfrm>
            </p:grpSpPr>
            <p:sp>
              <p:nvSpPr>
                <p:cNvPr id="284" name="Freeform 283"/>
                <p:cNvSpPr/>
                <p:nvPr/>
              </p:nvSpPr>
              <p:spPr>
                <a:xfrm>
                  <a:off x="8746068" y="1453434"/>
                  <a:ext cx="45719" cy="70366"/>
                </a:xfrm>
                <a:custGeom>
                  <a:avLst/>
                  <a:gdLst>
                    <a:gd name="connsiteX0" fmla="*/ 66728 w 76337"/>
                    <a:gd name="connsiteY0" fmla="*/ 0 h 300037"/>
                    <a:gd name="connsiteX1" fmla="*/ 53 w 76337"/>
                    <a:gd name="connsiteY1" fmla="*/ 90487 h 300037"/>
                    <a:gd name="connsiteX2" fmla="*/ 76253 w 76337"/>
                    <a:gd name="connsiteY2" fmla="*/ 192881 h 300037"/>
                    <a:gd name="connsiteX3" fmla="*/ 11959 w 76337"/>
                    <a:gd name="connsiteY3" fmla="*/ 300037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337" h="300037">
                      <a:moveTo>
                        <a:pt x="66728" y="0"/>
                      </a:moveTo>
                      <a:cubicBezTo>
                        <a:pt x="32597" y="29170"/>
                        <a:pt x="-1534" y="58340"/>
                        <a:pt x="53" y="90487"/>
                      </a:cubicBezTo>
                      <a:cubicBezTo>
                        <a:pt x="1640" y="122634"/>
                        <a:pt x="74269" y="157956"/>
                        <a:pt x="76253" y="192881"/>
                      </a:cubicBezTo>
                      <a:cubicBezTo>
                        <a:pt x="78237" y="227806"/>
                        <a:pt x="45098" y="263921"/>
                        <a:pt x="11959" y="300037"/>
                      </a:cubicBezTo>
                    </a:path>
                  </a:pathLst>
                </a:custGeom>
                <a:noFill/>
                <a:ln w="31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" name="Isosceles Triangle 285"/>
                <p:cNvSpPr/>
                <p:nvPr/>
              </p:nvSpPr>
              <p:spPr>
                <a:xfrm rot="5400000">
                  <a:off x="8708001" y="1400938"/>
                  <a:ext cx="73048" cy="62972"/>
                </a:xfrm>
                <a:prstGeom prst="triangle">
                  <a:avLst/>
                </a:prstGeom>
                <a:solidFill>
                  <a:schemeClr val="bg1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" name="Isosceles Triangle 286"/>
                <p:cNvSpPr/>
                <p:nvPr/>
              </p:nvSpPr>
              <p:spPr>
                <a:xfrm rot="16200000" flipH="1">
                  <a:off x="8770241" y="1400938"/>
                  <a:ext cx="73048" cy="62972"/>
                </a:xfrm>
                <a:prstGeom prst="triangle">
                  <a:avLst/>
                </a:prstGeom>
                <a:solidFill>
                  <a:schemeClr val="bg1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1" name="Group 300"/>
              <p:cNvGrpSpPr/>
              <p:nvPr/>
            </p:nvGrpSpPr>
            <p:grpSpPr>
              <a:xfrm>
                <a:off x="8518194" y="699542"/>
                <a:ext cx="115585" cy="169176"/>
                <a:chOff x="8518194" y="699542"/>
                <a:chExt cx="115585" cy="169176"/>
              </a:xfrm>
            </p:grpSpPr>
            <p:grpSp>
              <p:nvGrpSpPr>
                <p:cNvPr id="289" name="Group 288"/>
                <p:cNvGrpSpPr/>
                <p:nvPr/>
              </p:nvGrpSpPr>
              <p:grpSpPr>
                <a:xfrm rot="16200000">
                  <a:off x="8529262" y="764202"/>
                  <a:ext cx="97169" cy="111864"/>
                  <a:chOff x="8570807" y="1071571"/>
                  <a:chExt cx="195085" cy="111864"/>
                </a:xfrm>
              </p:grpSpPr>
              <p:cxnSp>
                <p:nvCxnSpPr>
                  <p:cNvPr id="290" name="Straight Connector 289"/>
                  <p:cNvCxnSpPr/>
                  <p:nvPr/>
                </p:nvCxnSpPr>
                <p:spPr>
                  <a:xfrm rot="10800000">
                    <a:off x="8573246" y="1120463"/>
                    <a:ext cx="192646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91" name="Straight Connector 290"/>
                  <p:cNvCxnSpPr/>
                  <p:nvPr/>
                </p:nvCxnSpPr>
                <p:spPr>
                  <a:xfrm flipV="1">
                    <a:off x="8570807" y="1071571"/>
                    <a:ext cx="1" cy="111864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300" name="Group 299"/>
                <p:cNvGrpSpPr/>
                <p:nvPr/>
              </p:nvGrpSpPr>
              <p:grpSpPr>
                <a:xfrm>
                  <a:off x="8518194" y="699542"/>
                  <a:ext cx="103283" cy="72033"/>
                  <a:chOff x="8518194" y="699542"/>
                  <a:chExt cx="103283" cy="72033"/>
                </a:xfrm>
              </p:grpSpPr>
              <p:cxnSp>
                <p:nvCxnSpPr>
                  <p:cNvPr id="296" name="Straight Connector 295"/>
                  <p:cNvCxnSpPr/>
                  <p:nvPr/>
                </p:nvCxnSpPr>
                <p:spPr>
                  <a:xfrm>
                    <a:off x="8520139" y="771575"/>
                    <a:ext cx="101338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Straight Connector 297"/>
                  <p:cNvCxnSpPr/>
                  <p:nvPr/>
                </p:nvCxnSpPr>
                <p:spPr>
                  <a:xfrm>
                    <a:off x="8518194" y="699542"/>
                    <a:ext cx="101338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9" name="Freeform 298"/>
                  <p:cNvSpPr/>
                  <p:nvPr/>
                </p:nvSpPr>
                <p:spPr>
                  <a:xfrm>
                    <a:off x="8540402" y="713940"/>
                    <a:ext cx="60808" cy="45719"/>
                  </a:xfrm>
                  <a:custGeom>
                    <a:avLst/>
                    <a:gdLst>
                      <a:gd name="connsiteX0" fmla="*/ 0 w 278606"/>
                      <a:gd name="connsiteY0" fmla="*/ 2386 h 50015"/>
                      <a:gd name="connsiteX1" fmla="*/ 90487 w 278606"/>
                      <a:gd name="connsiteY1" fmla="*/ 50011 h 50015"/>
                      <a:gd name="connsiteX2" fmla="*/ 180975 w 278606"/>
                      <a:gd name="connsiteY2" fmla="*/ 4 h 50015"/>
                      <a:gd name="connsiteX3" fmla="*/ 278606 w 278606"/>
                      <a:gd name="connsiteY3" fmla="*/ 47629 h 50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8606" h="50015">
                        <a:moveTo>
                          <a:pt x="0" y="2386"/>
                        </a:moveTo>
                        <a:cubicBezTo>
                          <a:pt x="30162" y="26397"/>
                          <a:pt x="60325" y="50408"/>
                          <a:pt x="90487" y="50011"/>
                        </a:cubicBezTo>
                        <a:cubicBezTo>
                          <a:pt x="120649" y="49614"/>
                          <a:pt x="149622" y="401"/>
                          <a:pt x="180975" y="4"/>
                        </a:cubicBezTo>
                        <a:cubicBezTo>
                          <a:pt x="212328" y="-393"/>
                          <a:pt x="245467" y="23618"/>
                          <a:pt x="278606" y="47629"/>
                        </a:cubicBezTo>
                      </a:path>
                    </a:pathLst>
                  </a:cu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170" name="TextBox 169"/>
            <p:cNvSpPr txBox="1"/>
            <p:nvPr/>
          </p:nvSpPr>
          <p:spPr>
            <a:xfrm rot="16200000">
              <a:off x="8594337" y="1146500"/>
              <a:ext cx="95731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Vacuum equipment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Right Brace 24"/>
            <p:cNvSpPr/>
            <p:nvPr/>
          </p:nvSpPr>
          <p:spPr>
            <a:xfrm>
              <a:off x="8926472" y="989383"/>
              <a:ext cx="88625" cy="534634"/>
            </a:xfrm>
            <a:prstGeom prst="rightBrac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8343910" y="530899"/>
              <a:ext cx="86273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He Safety device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73209" y="2208401"/>
            <a:ext cx="1359383" cy="654611"/>
            <a:chOff x="3373209" y="2208401"/>
            <a:chExt cx="1359383" cy="654611"/>
          </a:xfrm>
        </p:grpSpPr>
        <p:grpSp>
          <p:nvGrpSpPr>
            <p:cNvPr id="162" name="Group 161"/>
            <p:cNvGrpSpPr/>
            <p:nvPr/>
          </p:nvGrpSpPr>
          <p:grpSpPr>
            <a:xfrm>
              <a:off x="3373209" y="2208401"/>
              <a:ext cx="814416" cy="654611"/>
              <a:chOff x="3373209" y="1891341"/>
              <a:chExt cx="814416" cy="971672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3522154" y="2208402"/>
                <a:ext cx="102925" cy="359236"/>
              </a:xfrm>
              <a:prstGeom prst="rect">
                <a:avLst/>
              </a:prstGeom>
              <a:solidFill>
                <a:srgbClr val="E2CFF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373209" y="1891341"/>
                <a:ext cx="591737" cy="971672"/>
                <a:chOff x="3373209" y="1891341"/>
                <a:chExt cx="591737" cy="971672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 rot="16200000">
                  <a:off x="3183242" y="2081308"/>
                  <a:ext cx="971672" cy="591737"/>
                  <a:chOff x="5735302" y="797989"/>
                  <a:chExt cx="2198538" cy="880266"/>
                </a:xfrm>
              </p:grpSpPr>
              <p:sp>
                <p:nvSpPr>
                  <p:cNvPr id="147" name="Freeform 146"/>
                  <p:cNvSpPr/>
                  <p:nvPr/>
                </p:nvSpPr>
                <p:spPr>
                  <a:xfrm>
                    <a:off x="5735302" y="797990"/>
                    <a:ext cx="289006" cy="443140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5" name="Freeform 144"/>
                  <p:cNvSpPr/>
                  <p:nvPr/>
                </p:nvSpPr>
                <p:spPr>
                  <a:xfrm>
                    <a:off x="6114618" y="797993"/>
                    <a:ext cx="289006" cy="880262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00B05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3" name="Freeform 142"/>
                  <p:cNvSpPr/>
                  <p:nvPr/>
                </p:nvSpPr>
                <p:spPr>
                  <a:xfrm flipH="1">
                    <a:off x="7216446" y="797991"/>
                    <a:ext cx="289006" cy="880261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00B05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1" name="Freeform 140"/>
                  <p:cNvSpPr/>
                  <p:nvPr/>
                </p:nvSpPr>
                <p:spPr>
                  <a:xfrm flipH="1">
                    <a:off x="7644834" y="797989"/>
                    <a:ext cx="289006" cy="443140"/>
                  </a:xfrm>
                  <a:custGeom>
                    <a:avLst/>
                    <a:gdLst>
                      <a:gd name="connsiteX0" fmla="*/ 0 w 130629"/>
                      <a:gd name="connsiteY0" fmla="*/ 200297 h 200297"/>
                      <a:gd name="connsiteX1" fmla="*/ 130629 w 130629"/>
                      <a:gd name="connsiteY1" fmla="*/ 200297 h 200297"/>
                      <a:gd name="connsiteX2" fmla="*/ 130629 w 130629"/>
                      <a:gd name="connsiteY2" fmla="*/ 0 h 200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629" h="200297">
                        <a:moveTo>
                          <a:pt x="0" y="200297"/>
                        </a:moveTo>
                        <a:lnTo>
                          <a:pt x="130629" y="200297"/>
                        </a:lnTo>
                        <a:lnTo>
                          <a:pt x="130629" y="0"/>
                        </a:lnTo>
                      </a:path>
                    </a:pathLst>
                  </a:cu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" name="Freeform 8"/>
                <p:cNvSpPr/>
                <p:nvPr/>
              </p:nvSpPr>
              <p:spPr>
                <a:xfrm>
                  <a:off x="3549154" y="2019300"/>
                  <a:ext cx="158750" cy="196850"/>
                </a:xfrm>
                <a:custGeom>
                  <a:avLst/>
                  <a:gdLst>
                    <a:gd name="connsiteX0" fmla="*/ 0 w 158750"/>
                    <a:gd name="connsiteY0" fmla="*/ 0 h 196850"/>
                    <a:gd name="connsiteX1" fmla="*/ 0 w 158750"/>
                    <a:gd name="connsiteY1" fmla="*/ 104775 h 196850"/>
                    <a:gd name="connsiteX2" fmla="*/ 158750 w 158750"/>
                    <a:gd name="connsiteY2" fmla="*/ 104775 h 196850"/>
                    <a:gd name="connsiteX3" fmla="*/ 158750 w 158750"/>
                    <a:gd name="connsiteY3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750" h="196850">
                      <a:moveTo>
                        <a:pt x="0" y="0"/>
                      </a:moveTo>
                      <a:lnTo>
                        <a:pt x="0" y="104775"/>
                      </a:lnTo>
                      <a:lnTo>
                        <a:pt x="158750" y="104775"/>
                      </a:lnTo>
                      <a:lnTo>
                        <a:pt x="158750" y="1968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Freeform 148"/>
                <p:cNvSpPr/>
                <p:nvPr/>
              </p:nvSpPr>
              <p:spPr>
                <a:xfrm flipV="1">
                  <a:off x="3545704" y="2567638"/>
                  <a:ext cx="158750" cy="175392"/>
                </a:xfrm>
                <a:custGeom>
                  <a:avLst/>
                  <a:gdLst>
                    <a:gd name="connsiteX0" fmla="*/ 0 w 158750"/>
                    <a:gd name="connsiteY0" fmla="*/ 0 h 196850"/>
                    <a:gd name="connsiteX1" fmla="*/ 0 w 158750"/>
                    <a:gd name="connsiteY1" fmla="*/ 104775 h 196850"/>
                    <a:gd name="connsiteX2" fmla="*/ 158750 w 158750"/>
                    <a:gd name="connsiteY2" fmla="*/ 104775 h 196850"/>
                    <a:gd name="connsiteX3" fmla="*/ 158750 w 158750"/>
                    <a:gd name="connsiteY3" fmla="*/ 1968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750" h="196850">
                      <a:moveTo>
                        <a:pt x="0" y="0"/>
                      </a:moveTo>
                      <a:lnTo>
                        <a:pt x="0" y="104775"/>
                      </a:lnTo>
                      <a:lnTo>
                        <a:pt x="158750" y="104775"/>
                      </a:lnTo>
                      <a:lnTo>
                        <a:pt x="158750" y="1968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 rot="16043000">
                <a:off x="3776024" y="2107331"/>
                <a:ext cx="261924" cy="561279"/>
                <a:chOff x="7428836" y="1924050"/>
                <a:chExt cx="261924" cy="561279"/>
              </a:xfrm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7428836" y="1926529"/>
                  <a:ext cx="133944" cy="558800"/>
                </a:xfrm>
                <a:custGeom>
                  <a:avLst/>
                  <a:gdLst>
                    <a:gd name="connsiteX0" fmla="*/ 95250 w 133944"/>
                    <a:gd name="connsiteY0" fmla="*/ 0 h 558800"/>
                    <a:gd name="connsiteX1" fmla="*/ 50800 w 133944"/>
                    <a:gd name="connsiteY1" fmla="*/ 95250 h 558800"/>
                    <a:gd name="connsiteX2" fmla="*/ 133350 w 133944"/>
                    <a:gd name="connsiteY2" fmla="*/ 228600 h 558800"/>
                    <a:gd name="connsiteX3" fmla="*/ 0 w 133944"/>
                    <a:gd name="connsiteY3" fmla="*/ 55880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944" h="558800">
                      <a:moveTo>
                        <a:pt x="95250" y="0"/>
                      </a:moveTo>
                      <a:cubicBezTo>
                        <a:pt x="69850" y="28575"/>
                        <a:pt x="44450" y="57150"/>
                        <a:pt x="50800" y="95250"/>
                      </a:cubicBezTo>
                      <a:cubicBezTo>
                        <a:pt x="57150" y="133350"/>
                        <a:pt x="141817" y="151342"/>
                        <a:pt x="133350" y="228600"/>
                      </a:cubicBezTo>
                      <a:cubicBezTo>
                        <a:pt x="124883" y="305858"/>
                        <a:pt x="62441" y="432329"/>
                        <a:pt x="0" y="558800"/>
                      </a:cubicBezTo>
                    </a:path>
                  </a:pathLst>
                </a:custGeom>
                <a:noFill/>
                <a:ln w="31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7556816" y="1924050"/>
                  <a:ext cx="133944" cy="558800"/>
                </a:xfrm>
                <a:custGeom>
                  <a:avLst/>
                  <a:gdLst>
                    <a:gd name="connsiteX0" fmla="*/ 95250 w 133944"/>
                    <a:gd name="connsiteY0" fmla="*/ 0 h 558800"/>
                    <a:gd name="connsiteX1" fmla="*/ 50800 w 133944"/>
                    <a:gd name="connsiteY1" fmla="*/ 95250 h 558800"/>
                    <a:gd name="connsiteX2" fmla="*/ 133350 w 133944"/>
                    <a:gd name="connsiteY2" fmla="*/ 228600 h 558800"/>
                    <a:gd name="connsiteX3" fmla="*/ 0 w 133944"/>
                    <a:gd name="connsiteY3" fmla="*/ 55880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944" h="558800">
                      <a:moveTo>
                        <a:pt x="95250" y="0"/>
                      </a:moveTo>
                      <a:cubicBezTo>
                        <a:pt x="69850" y="28575"/>
                        <a:pt x="44450" y="57150"/>
                        <a:pt x="50800" y="95250"/>
                      </a:cubicBezTo>
                      <a:cubicBezTo>
                        <a:pt x="57150" y="133350"/>
                        <a:pt x="141817" y="151342"/>
                        <a:pt x="133350" y="228600"/>
                      </a:cubicBezTo>
                      <a:cubicBezTo>
                        <a:pt x="124883" y="305858"/>
                        <a:pt x="62441" y="432329"/>
                        <a:pt x="0" y="558800"/>
                      </a:cubicBezTo>
                    </a:path>
                  </a:pathLst>
                </a:custGeom>
                <a:noFill/>
                <a:ln w="31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72" name="TextBox 171"/>
            <p:cNvSpPr txBox="1"/>
            <p:nvPr/>
          </p:nvSpPr>
          <p:spPr>
            <a:xfrm>
              <a:off x="4121527" y="2435243"/>
              <a:ext cx="61106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err="1" smtClean="0">
                  <a:solidFill>
                    <a:srgbClr val="BA8CDC"/>
                  </a:solidFill>
                </a:rPr>
                <a:t>NbTi</a:t>
              </a:r>
              <a:r>
                <a:rPr lang="en-GB" sz="700" dirty="0" smtClean="0">
                  <a:solidFill>
                    <a:srgbClr val="BA8CDC"/>
                  </a:solidFill>
                </a:rPr>
                <a:t> leads</a:t>
              </a:r>
              <a:endParaRPr lang="en-GB" sz="700" dirty="0">
                <a:solidFill>
                  <a:srgbClr val="BA8CDC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08820" y="999461"/>
            <a:ext cx="3798375" cy="1750610"/>
            <a:chOff x="4008820" y="999461"/>
            <a:chExt cx="3798375" cy="1750610"/>
          </a:xfrm>
        </p:grpSpPr>
        <p:sp>
          <p:nvSpPr>
            <p:cNvPr id="173" name="Freeform 172"/>
            <p:cNvSpPr/>
            <p:nvPr/>
          </p:nvSpPr>
          <p:spPr>
            <a:xfrm rot="16200000" flipV="1">
              <a:off x="4011143" y="2660341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 173"/>
            <p:cNvSpPr/>
            <p:nvPr/>
          </p:nvSpPr>
          <p:spPr>
            <a:xfrm rot="16200000" flipH="1" flipV="1">
              <a:off x="4011139" y="2331633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 174"/>
            <p:cNvSpPr/>
            <p:nvPr/>
          </p:nvSpPr>
          <p:spPr>
            <a:xfrm flipV="1">
              <a:off x="7391078" y="999465"/>
              <a:ext cx="51933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 175"/>
            <p:cNvSpPr/>
            <p:nvPr/>
          </p:nvSpPr>
          <p:spPr>
            <a:xfrm flipH="1" flipV="1">
              <a:off x="7754863" y="999461"/>
              <a:ext cx="52332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61654" y="751508"/>
            <a:ext cx="4172188" cy="2111505"/>
            <a:chOff x="3761654" y="751508"/>
            <a:chExt cx="4172188" cy="2111505"/>
          </a:xfrm>
        </p:grpSpPr>
        <p:sp>
          <p:nvSpPr>
            <p:cNvPr id="177" name="Freeform 176"/>
            <p:cNvSpPr/>
            <p:nvPr/>
          </p:nvSpPr>
          <p:spPr>
            <a:xfrm flipV="1">
              <a:off x="7288562" y="751508"/>
              <a:ext cx="85440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 177"/>
            <p:cNvSpPr/>
            <p:nvPr/>
          </p:nvSpPr>
          <p:spPr>
            <a:xfrm flipH="1" flipV="1">
              <a:off x="7848402" y="751508"/>
              <a:ext cx="85440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 178"/>
            <p:cNvSpPr/>
            <p:nvPr/>
          </p:nvSpPr>
          <p:spPr>
            <a:xfrm rot="16200000" flipV="1">
              <a:off x="3763973" y="2773283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 179"/>
            <p:cNvSpPr/>
            <p:nvPr/>
          </p:nvSpPr>
          <p:spPr>
            <a:xfrm rot="16200000" flipH="1" flipV="1">
              <a:off x="3763973" y="2200529"/>
              <a:ext cx="87411" cy="92050"/>
            </a:xfrm>
            <a:custGeom>
              <a:avLst/>
              <a:gdLst>
                <a:gd name="connsiteX0" fmla="*/ 0 w 130629"/>
                <a:gd name="connsiteY0" fmla="*/ 200297 h 200297"/>
                <a:gd name="connsiteX1" fmla="*/ 130629 w 130629"/>
                <a:gd name="connsiteY1" fmla="*/ 200297 h 200297"/>
                <a:gd name="connsiteX2" fmla="*/ 130629 w 130629"/>
                <a:gd name="connsiteY2" fmla="*/ 0 h 2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9" h="200297">
                  <a:moveTo>
                    <a:pt x="0" y="200297"/>
                  </a:moveTo>
                  <a:lnTo>
                    <a:pt x="130629" y="200297"/>
                  </a:lnTo>
                  <a:lnTo>
                    <a:pt x="130629" y="0"/>
                  </a:ln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542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err="1" smtClean="0"/>
              <a:t>SCLink</a:t>
            </a:r>
            <a:r>
              <a:rPr lang="en-GB" sz="2600" dirty="0" smtClean="0"/>
              <a:t> interfaces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483518"/>
            <a:ext cx="5688633" cy="381642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Vacuum &amp; Helium jackets</a:t>
            </a:r>
          </a:p>
          <a:p>
            <a:pPr lvl="1"/>
            <a:r>
              <a:rPr lang="en-GB" dirty="0" smtClean="0"/>
              <a:t>LHCDHTLP1190</a:t>
            </a:r>
          </a:p>
          <a:p>
            <a:r>
              <a:rPr lang="en-GB" dirty="0" smtClean="0"/>
              <a:t>Helium jacket end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Ø200 x 700 mm + </a:t>
            </a:r>
            <a:r>
              <a:rPr lang="en-GB" dirty="0" err="1" smtClean="0">
                <a:latin typeface="Calibri" panose="020F0502020204030204" pitchFamily="34" charset="0"/>
              </a:rPr>
              <a:t>NbTi</a:t>
            </a:r>
            <a:r>
              <a:rPr lang="en-GB" dirty="0" smtClean="0">
                <a:latin typeface="Calibri" panose="020F0502020204030204" pitchFamily="34" charset="0"/>
              </a:rPr>
              <a:t> bus bars</a:t>
            </a:r>
            <a:endParaRPr lang="en-GB" dirty="0" smtClean="0"/>
          </a:p>
          <a:p>
            <a:r>
              <a:rPr lang="en-GB" dirty="0" smtClean="0"/>
              <a:t>Bus bars</a:t>
            </a:r>
          </a:p>
          <a:p>
            <a:pPr lvl="1"/>
            <a:r>
              <a:rPr lang="en-GB" dirty="0" smtClean="0"/>
              <a:t>Design of supports between bus bars de-scoped from prototype deliverables</a:t>
            </a:r>
          </a:p>
          <a:p>
            <a:pPr lvl="1"/>
            <a:r>
              <a:rPr lang="en-GB" dirty="0" smtClean="0"/>
              <a:t>DFX shall present mechanical interfaces in helium vessel</a:t>
            </a:r>
          </a:p>
          <a:p>
            <a:pPr lvl="2"/>
            <a:r>
              <a:rPr lang="en-GB" dirty="0" smtClean="0"/>
              <a:t>LHCLDQD_0003</a:t>
            </a:r>
          </a:p>
          <a:p>
            <a:r>
              <a:rPr lang="en-GB" dirty="0" err="1" smtClean="0"/>
              <a:t>NbTi-NbTi</a:t>
            </a:r>
            <a:r>
              <a:rPr lang="en-GB" dirty="0" smtClean="0"/>
              <a:t> splices</a:t>
            </a:r>
          </a:p>
          <a:p>
            <a:pPr lvl="1"/>
            <a:r>
              <a:rPr lang="en-GB" dirty="0" smtClean="0"/>
              <a:t>Fixed to helium vessel mechanical interfaces</a:t>
            </a:r>
          </a:p>
          <a:p>
            <a:pPr lvl="2"/>
            <a:r>
              <a:rPr lang="en-GB" dirty="0" smtClean="0"/>
              <a:t>LHCLDQD_0003</a:t>
            </a:r>
          </a:p>
          <a:p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215" y="2834617"/>
            <a:ext cx="2755585" cy="19512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844" y="2833589"/>
            <a:ext cx="2788109" cy="19482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5407031" y="407081"/>
            <a:ext cx="1455782" cy="676399"/>
            <a:chOff x="5407031" y="407081"/>
            <a:chExt cx="1455782" cy="676399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495416" y="540843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407031" y="407081"/>
              <a:ext cx="12153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Vacuum Jacket 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Bolted to DFX vacuum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735801" y="921059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647416" y="787297"/>
              <a:ext cx="1173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Helium Jacket 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Welded to DFX He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28666" y="2877"/>
            <a:ext cx="1138325" cy="2710002"/>
            <a:chOff x="6628666" y="2877"/>
            <a:chExt cx="1138325" cy="2710002"/>
          </a:xfrm>
        </p:grpSpPr>
        <p:grpSp>
          <p:nvGrpSpPr>
            <p:cNvPr id="14" name="Group 13"/>
            <p:cNvGrpSpPr/>
            <p:nvPr/>
          </p:nvGrpSpPr>
          <p:grpSpPr>
            <a:xfrm>
              <a:off x="6628666" y="2877"/>
              <a:ext cx="1138325" cy="2660613"/>
              <a:chOff x="6588223" y="-5855"/>
              <a:chExt cx="2434470" cy="6029238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97135" y="0"/>
                <a:ext cx="1816646" cy="1457497"/>
              </a:xfrm>
              <a:prstGeom prst="rect">
                <a:avLst/>
              </a:prstGeom>
            </p:spPr>
          </p:pic>
          <p:sp>
            <p:nvSpPr>
              <p:cNvPr id="24" name="Freeform 23"/>
              <p:cNvSpPr/>
              <p:nvPr/>
            </p:nvSpPr>
            <p:spPr>
              <a:xfrm>
                <a:off x="6588223" y="1454945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 flipH="1">
                <a:off x="8521936" y="1463352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7337406" y="-5855"/>
                <a:ext cx="936104" cy="2438178"/>
                <a:chOff x="7337406" y="-5855"/>
                <a:chExt cx="936104" cy="2438178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7337406" y="-5855"/>
                  <a:ext cx="936104" cy="1625452"/>
                  <a:chOff x="7337406" y="-5855"/>
                  <a:chExt cx="936104" cy="1625452"/>
                </a:xfrm>
              </p:grpSpPr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337406" y="-5855"/>
                    <a:ext cx="936104" cy="812726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337406" y="806871"/>
                    <a:ext cx="936104" cy="8127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337406" y="1619597"/>
                  <a:ext cx="936104" cy="812726"/>
                </a:xfrm>
                <a:prstGeom prst="rect">
                  <a:avLst/>
                </a:prstGeom>
              </p:spPr>
            </p:pic>
          </p:grpSp>
          <p:sp>
            <p:nvSpPr>
              <p:cNvPr id="27" name="Rectangle 26"/>
              <p:cNvSpPr/>
              <p:nvPr/>
            </p:nvSpPr>
            <p:spPr>
              <a:xfrm>
                <a:off x="7236296" y="2987166"/>
                <a:ext cx="1152128" cy="1872208"/>
              </a:xfrm>
              <a:prstGeom prst="rect">
                <a:avLst/>
              </a:prstGeom>
              <a:solidFill>
                <a:srgbClr val="92D05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236296" y="2571750"/>
                <a:ext cx="1152128" cy="41541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2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7092280" y="2423916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reeform 29"/>
              <p:cNvSpPr/>
              <p:nvPr/>
            </p:nvSpPr>
            <p:spPr>
              <a:xfrm flipH="1">
                <a:off x="8173854" y="2426297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440363" y="4859371"/>
                <a:ext cx="733492" cy="1164012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>
              <a:off x="6931696" y="1564761"/>
              <a:ext cx="538719" cy="0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857234" y="1815382"/>
              <a:ext cx="6928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MgB2-NbTi</a:t>
              </a: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rigid protection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01739" y="1428354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200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578496" y="1323653"/>
              <a:ext cx="0" cy="826178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6200000">
              <a:off x="7363047" y="1646123"/>
              <a:ext cx="3000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700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57217" y="2221236"/>
              <a:ext cx="481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NbTi</a:t>
              </a:r>
              <a:endPara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bus bars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01739" y="2528213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150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Freeform 6"/>
          <p:cNvSpPr/>
          <p:nvPr/>
        </p:nvSpPr>
        <p:spPr>
          <a:xfrm>
            <a:off x="6785113" y="762000"/>
            <a:ext cx="231913" cy="178904"/>
          </a:xfrm>
          <a:custGeom>
            <a:avLst/>
            <a:gdLst>
              <a:gd name="connsiteX0" fmla="*/ 0 w 231913"/>
              <a:gd name="connsiteY0" fmla="*/ 0 h 178904"/>
              <a:gd name="connsiteX1" fmla="*/ 0 w 231913"/>
              <a:gd name="connsiteY1" fmla="*/ 79513 h 178904"/>
              <a:gd name="connsiteX2" fmla="*/ 125896 w 231913"/>
              <a:gd name="connsiteY2" fmla="*/ 79513 h 178904"/>
              <a:gd name="connsiteX3" fmla="*/ 125896 w 231913"/>
              <a:gd name="connsiteY3" fmla="*/ 178904 h 178904"/>
              <a:gd name="connsiteX4" fmla="*/ 231913 w 231913"/>
              <a:gd name="connsiteY4" fmla="*/ 178904 h 17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913" h="178904">
                <a:moveTo>
                  <a:pt x="0" y="0"/>
                </a:moveTo>
                <a:lnTo>
                  <a:pt x="0" y="79513"/>
                </a:lnTo>
                <a:lnTo>
                  <a:pt x="125896" y="79513"/>
                </a:lnTo>
                <a:lnTo>
                  <a:pt x="125896" y="178904"/>
                </a:lnTo>
                <a:lnTo>
                  <a:pt x="231913" y="17890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 flipH="1">
            <a:off x="7390635" y="766096"/>
            <a:ext cx="231913" cy="178904"/>
          </a:xfrm>
          <a:custGeom>
            <a:avLst/>
            <a:gdLst>
              <a:gd name="connsiteX0" fmla="*/ 0 w 231913"/>
              <a:gd name="connsiteY0" fmla="*/ 0 h 178904"/>
              <a:gd name="connsiteX1" fmla="*/ 0 w 231913"/>
              <a:gd name="connsiteY1" fmla="*/ 79513 h 178904"/>
              <a:gd name="connsiteX2" fmla="*/ 125896 w 231913"/>
              <a:gd name="connsiteY2" fmla="*/ 79513 h 178904"/>
              <a:gd name="connsiteX3" fmla="*/ 125896 w 231913"/>
              <a:gd name="connsiteY3" fmla="*/ 178904 h 178904"/>
              <a:gd name="connsiteX4" fmla="*/ 231913 w 231913"/>
              <a:gd name="connsiteY4" fmla="*/ 178904 h 17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913" h="178904">
                <a:moveTo>
                  <a:pt x="0" y="0"/>
                </a:moveTo>
                <a:lnTo>
                  <a:pt x="0" y="79513"/>
                </a:lnTo>
                <a:lnTo>
                  <a:pt x="125896" y="79513"/>
                </a:lnTo>
                <a:lnTo>
                  <a:pt x="125896" y="178904"/>
                </a:lnTo>
                <a:lnTo>
                  <a:pt x="231913" y="17890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52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33" y="2409428"/>
            <a:ext cx="4151367" cy="27340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DCM interface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1" y="573834"/>
            <a:ext cx="5223891" cy="2265320"/>
          </a:xfrm>
          <a:solidFill>
            <a:srgbClr val="FFFFFF">
              <a:alpha val="80000"/>
            </a:srgbClr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D1-DFX Connection Module (DCM)</a:t>
            </a:r>
          </a:p>
          <a:p>
            <a:r>
              <a:rPr lang="en-GB" dirty="0" smtClean="0"/>
              <a:t>Vacuum &amp; Helium Jackets</a:t>
            </a:r>
          </a:p>
          <a:p>
            <a:pPr lvl="1"/>
            <a:r>
              <a:rPr lang="en-GB" dirty="0" smtClean="0"/>
              <a:t>ISOK-DN630 with standard O-ring</a:t>
            </a:r>
          </a:p>
          <a:p>
            <a:pPr lvl="1"/>
            <a:r>
              <a:rPr lang="en-GB" dirty="0" smtClean="0"/>
              <a:t>Lip weld</a:t>
            </a:r>
          </a:p>
          <a:p>
            <a:pPr lvl="1"/>
            <a:r>
              <a:rPr lang="en-GB" dirty="0" smtClean="0"/>
              <a:t>Interface Drawing: LHCLDQD_0002</a:t>
            </a:r>
          </a:p>
          <a:p>
            <a:r>
              <a:rPr lang="en-GB" dirty="0" smtClean="0"/>
              <a:t>Bus bars</a:t>
            </a:r>
          </a:p>
          <a:p>
            <a:pPr lvl="1"/>
            <a:r>
              <a:rPr lang="en-GB" dirty="0" smtClean="0"/>
              <a:t>De-scoped from prototype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721" y="111925"/>
            <a:ext cx="3435079" cy="2427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6666997" y="308177"/>
            <a:ext cx="802637" cy="845051"/>
            <a:chOff x="6516216" y="54303"/>
            <a:chExt cx="802637" cy="1215955"/>
          </a:xfrm>
        </p:grpSpPr>
        <p:sp>
          <p:nvSpPr>
            <p:cNvPr id="7" name="TextBox 6"/>
            <p:cNvSpPr txBox="1"/>
            <p:nvPr/>
          </p:nvSpPr>
          <p:spPr>
            <a:xfrm rot="16200000">
              <a:off x="6887805" y="85241"/>
              <a:ext cx="4619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2060"/>
                  </a:solidFill>
                </a:rPr>
                <a:t>Core</a:t>
              </a:r>
            </a:p>
            <a:p>
              <a:r>
                <a:rPr lang="en-GB" sz="1000" i="1" dirty="0" smtClean="0">
                  <a:solidFill>
                    <a:srgbClr val="002060"/>
                  </a:solidFill>
                </a:rPr>
                <a:t>axis</a:t>
              </a:r>
              <a:endParaRPr lang="en-GB" sz="1000" i="1" dirty="0">
                <a:solidFill>
                  <a:srgbClr val="00206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03425" y="960253"/>
              <a:ext cx="442750" cy="310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2060"/>
                  </a:solidFill>
                </a:rPr>
                <a:t>3.6 m</a:t>
              </a:r>
              <a:endParaRPr lang="en-GB" sz="800" i="1" dirty="0">
                <a:solidFill>
                  <a:srgbClr val="00206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516216" y="1239123"/>
              <a:ext cx="602582" cy="0"/>
            </a:xfrm>
            <a:prstGeom prst="straightConnector1">
              <a:avLst/>
            </a:prstGeom>
            <a:ln w="3175">
              <a:solidFill>
                <a:srgbClr val="0070C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4932040" y="4227934"/>
            <a:ext cx="1368152" cy="43204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4725809" y="432884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2060"/>
                </a:solidFill>
              </a:rPr>
              <a:t>555</a:t>
            </a:r>
            <a:endParaRPr lang="en-GB" sz="800" i="1" dirty="0">
              <a:solidFill>
                <a:srgbClr val="00206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990059" y="4227934"/>
            <a:ext cx="0" cy="373783"/>
          </a:xfrm>
          <a:prstGeom prst="straightConnector1">
            <a:avLst/>
          </a:prstGeom>
          <a:ln w="31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796982" y="3838855"/>
            <a:ext cx="1368152" cy="43204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001" t="6836" b="18709"/>
          <a:stretch/>
        </p:blipFill>
        <p:spPr>
          <a:xfrm>
            <a:off x="2705556" y="2892962"/>
            <a:ext cx="1756733" cy="2252786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4462289" y="3219822"/>
            <a:ext cx="1499061" cy="432048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2"/>
          </p:cNvCxnSpPr>
          <p:nvPr/>
        </p:nvCxnSpPr>
        <p:spPr>
          <a:xfrm flipH="1">
            <a:off x="6021943" y="2539703"/>
            <a:ext cx="1307318" cy="1112167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446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DCM interface : Lambda Plate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4910436" cy="4569667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Bus bars overview (see dedicated talk)</a:t>
            </a:r>
          </a:p>
          <a:p>
            <a:r>
              <a:rPr lang="el-GR" dirty="0" smtClean="0"/>
              <a:t>Λ</a:t>
            </a:r>
            <a:r>
              <a:rPr lang="en-GB" dirty="0" smtClean="0"/>
              <a:t>-Plate design based on LHC experience: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</a:rPr>
              <a:t>∆P=20 bar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</a:rPr>
              <a:t>Nominal operation 1.9K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</a:rPr>
              <a:t>Thermal cycle : 50</a:t>
            </a:r>
          </a:p>
          <a:p>
            <a:pPr lvl="2"/>
            <a:r>
              <a:rPr lang="en-GB" dirty="0" err="1" smtClean="0">
                <a:latin typeface="Calibri" panose="020F0502020204030204" pitchFamily="34" charset="0"/>
              </a:rPr>
              <a:t>Insultation</a:t>
            </a:r>
            <a:r>
              <a:rPr lang="en-GB" dirty="0" smtClean="0">
                <a:latin typeface="Calibri" panose="020F0502020204030204" pitchFamily="34" charset="0"/>
              </a:rPr>
              <a:t> @ RT : 4.6 kV</a:t>
            </a:r>
          </a:p>
          <a:p>
            <a:pPr lvl="2"/>
            <a:r>
              <a:rPr lang="en-GB" dirty="0" smtClean="0">
                <a:latin typeface="Calibri" panose="020F0502020204030204" pitchFamily="34" charset="0"/>
              </a:rPr>
              <a:t>Overall leak rate @ RT : 1.10</a:t>
            </a:r>
            <a:r>
              <a:rPr lang="en-GB" baseline="30000" dirty="0" smtClean="0">
                <a:latin typeface="Calibri" panose="020F0502020204030204" pitchFamily="34" charset="0"/>
              </a:rPr>
              <a:t>-4</a:t>
            </a:r>
            <a:r>
              <a:rPr lang="en-GB" dirty="0" smtClean="0">
                <a:latin typeface="Calibri" panose="020F0502020204030204" pitchFamily="34" charset="0"/>
              </a:rPr>
              <a:t>mbar.l.</a:t>
            </a:r>
            <a:r>
              <a:rPr lang="en-GB" baseline="30000" dirty="0" smtClean="0">
                <a:latin typeface="Calibri" panose="020F0502020204030204" pitchFamily="34" charset="0"/>
              </a:rPr>
              <a:t>-1</a:t>
            </a:r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R&amp;D activities:</a:t>
            </a:r>
          </a:p>
          <a:p>
            <a:pPr lvl="1"/>
            <a:r>
              <a:rPr lang="en-GB" dirty="0" smtClean="0"/>
              <a:t>Demonstrator completed</a:t>
            </a:r>
          </a:p>
          <a:p>
            <a:pPr lvl="3"/>
            <a:r>
              <a:rPr lang="en-GB" dirty="0" smtClean="0"/>
              <a:t>6 kA type plug manufacturing R&amp;D complete</a:t>
            </a:r>
          </a:p>
          <a:p>
            <a:pPr lvl="3"/>
            <a:r>
              <a:rPr lang="en-GB" dirty="0" smtClean="0"/>
              <a:t>18 kA similar type plug being qualified</a:t>
            </a:r>
          </a:p>
          <a:p>
            <a:pPr lvl="1"/>
            <a:r>
              <a:rPr lang="en-GB" dirty="0" smtClean="0"/>
              <a:t>Plug Lab complete</a:t>
            </a:r>
          </a:p>
          <a:p>
            <a:pPr lvl="3"/>
            <a:r>
              <a:rPr lang="en-GB" dirty="0" smtClean="0"/>
              <a:t>Plasma treatment machine</a:t>
            </a:r>
          </a:p>
          <a:p>
            <a:pPr lvl="3"/>
            <a:r>
              <a:rPr lang="en-GB" dirty="0" smtClean="0"/>
              <a:t>Soldering post</a:t>
            </a:r>
          </a:p>
          <a:p>
            <a:r>
              <a:rPr lang="en-GB" dirty="0" smtClean="0"/>
              <a:t>Thermo-mechanical results</a:t>
            </a:r>
          </a:p>
          <a:p>
            <a:pPr lvl="1"/>
            <a:r>
              <a:rPr lang="en-GB" dirty="0" smtClean="0"/>
              <a:t>100% 6 kA plugs @ 1.10</a:t>
            </a:r>
            <a:r>
              <a:rPr lang="en-GB" baseline="30000" dirty="0" smtClean="0"/>
              <a:t>-10 </a:t>
            </a:r>
            <a:r>
              <a:rPr lang="en-GB" dirty="0" smtClean="0"/>
              <a:t>mbar.l.s</a:t>
            </a:r>
            <a:r>
              <a:rPr lang="en-GB" baseline="30000" dirty="0" smtClean="0"/>
              <a:t>-1</a:t>
            </a:r>
            <a:r>
              <a:rPr lang="en-GB" dirty="0" smtClean="0"/>
              <a:t> after 10 Thermal cycle and Pressure test (electrical qualification pending)</a:t>
            </a:r>
          </a:p>
          <a:p>
            <a:pPr lvl="1"/>
            <a:r>
              <a:rPr lang="en-GB" dirty="0" smtClean="0"/>
              <a:t>80% 18 kA demo plug @ 1.10</a:t>
            </a:r>
            <a:r>
              <a:rPr lang="en-GB" baseline="30000" dirty="0" smtClean="0"/>
              <a:t>-10</a:t>
            </a:r>
            <a:r>
              <a:rPr lang="en-GB" dirty="0" smtClean="0"/>
              <a:t> mbar.l.s</a:t>
            </a:r>
            <a:r>
              <a:rPr lang="en-GB" baseline="30000" dirty="0" smtClean="0"/>
              <a:t>-1</a:t>
            </a:r>
            <a:r>
              <a:rPr lang="en-GB" dirty="0" smtClean="0"/>
              <a:t> after 5 Thermal cycles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Final configuration in progress</a:t>
            </a:r>
          </a:p>
          <a:p>
            <a:pPr lvl="1"/>
            <a:r>
              <a:rPr lang="en-GB" dirty="0" smtClean="0"/>
              <a:t>6 kA manufacturing procedure complete</a:t>
            </a:r>
          </a:p>
          <a:p>
            <a:pPr lvl="1"/>
            <a:r>
              <a:rPr lang="en-GB" dirty="0" smtClean="0"/>
              <a:t>MQXF cable plug being developed</a:t>
            </a:r>
          </a:p>
          <a:p>
            <a:pPr lvl="1"/>
            <a:r>
              <a:rPr lang="en-GB" dirty="0" smtClean="0"/>
              <a:t>Manufacturing &amp; qualification procedures being finalised</a:t>
            </a:r>
          </a:p>
          <a:p>
            <a:pPr lvl="1"/>
            <a:r>
              <a:rPr lang="en-GB" u="sng" dirty="0" smtClean="0"/>
              <a:t>Final qualification with current during System test 2020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686"/>
              </p:ext>
            </p:extLst>
          </p:nvPr>
        </p:nvGraphicFramePr>
        <p:xfrm>
          <a:off x="5076055" y="2343"/>
          <a:ext cx="3971117" cy="91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467">
                  <a:extLst>
                    <a:ext uri="{9D8B030D-6E8A-4147-A177-3AD203B41FA5}">
                      <a16:colId xmlns:a16="http://schemas.microsoft.com/office/drawing/2014/main" val="1202373304"/>
                    </a:ext>
                  </a:extLst>
                </a:gridCol>
                <a:gridCol w="524517">
                  <a:extLst>
                    <a:ext uri="{9D8B030D-6E8A-4147-A177-3AD203B41FA5}">
                      <a16:colId xmlns:a16="http://schemas.microsoft.com/office/drawing/2014/main" val="2441621328"/>
                    </a:ext>
                  </a:extLst>
                </a:gridCol>
                <a:gridCol w="413591">
                  <a:extLst>
                    <a:ext uri="{9D8B030D-6E8A-4147-A177-3AD203B41FA5}">
                      <a16:colId xmlns:a16="http://schemas.microsoft.com/office/drawing/2014/main" val="576982457"/>
                    </a:ext>
                  </a:extLst>
                </a:gridCol>
                <a:gridCol w="865216">
                  <a:extLst>
                    <a:ext uri="{9D8B030D-6E8A-4147-A177-3AD203B41FA5}">
                      <a16:colId xmlns:a16="http://schemas.microsoft.com/office/drawing/2014/main" val="3057601280"/>
                    </a:ext>
                  </a:extLst>
                </a:gridCol>
                <a:gridCol w="784663">
                  <a:extLst>
                    <a:ext uri="{9D8B030D-6E8A-4147-A177-3AD203B41FA5}">
                      <a16:colId xmlns:a16="http://schemas.microsoft.com/office/drawing/2014/main" val="116691421"/>
                    </a:ext>
                  </a:extLst>
                </a:gridCol>
                <a:gridCol w="784663">
                  <a:extLst>
                    <a:ext uri="{9D8B030D-6E8A-4147-A177-3AD203B41FA5}">
                      <a16:colId xmlns:a16="http://schemas.microsoft.com/office/drawing/2014/main" val="404764550"/>
                    </a:ext>
                  </a:extLst>
                </a:gridCol>
              </a:tblGrid>
              <a:tr h="138972">
                <a:tc>
                  <a:txBody>
                    <a:bodyPr/>
                    <a:lstStyle/>
                    <a:p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Cable type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574502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GB" sz="600" baseline="-25000" dirty="0" err="1" smtClean="0">
                          <a:solidFill>
                            <a:sysClr val="windowText" lastClr="000000"/>
                          </a:solidFill>
                        </a:rPr>
                        <a:t>cable</a:t>
                      </a:r>
                      <a:r>
                        <a:rPr lang="en-GB" sz="600" baseline="-25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600" baseline="0" dirty="0" smtClean="0">
                          <a:solidFill>
                            <a:sysClr val="windowText" lastClr="000000"/>
                          </a:solidFill>
                        </a:rPr>
                        <a:t>[kA]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err="1" smtClean="0">
                          <a:solidFill>
                            <a:sysClr val="windowText" lastClr="000000"/>
                          </a:solidFill>
                        </a:rPr>
                        <a:t>N</a:t>
                      </a:r>
                      <a:r>
                        <a:rPr lang="en-GB" sz="600" baseline="-25000" dirty="0" err="1" smtClean="0">
                          <a:solidFill>
                            <a:sysClr val="windowText" lastClr="000000"/>
                          </a:solidFill>
                        </a:rPr>
                        <a:t>cables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 smtClean="0">
                          <a:solidFill>
                            <a:sysClr val="windowText" lastClr="000000"/>
                          </a:solidFill>
                        </a:rPr>
                        <a:t>Triplet side</a:t>
                      </a:r>
                      <a:endParaRPr lang="en-GB" sz="6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 smtClean="0">
                          <a:solidFill>
                            <a:sysClr val="windowText" lastClr="000000"/>
                          </a:solidFill>
                        </a:rPr>
                        <a:t>Plug</a:t>
                      </a:r>
                      <a:endParaRPr lang="en-GB" sz="6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dirty="0" smtClean="0">
                          <a:solidFill>
                            <a:sysClr val="windowText" lastClr="000000"/>
                          </a:solidFill>
                        </a:rPr>
                        <a:t>DFX side</a:t>
                      </a:r>
                      <a:endParaRPr lang="en-GB" sz="6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40893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600" dirty="0" smtClean="0"/>
                        <a:t>MQXF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18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2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18 kA </a:t>
                      </a:r>
                      <a:r>
                        <a:rPr lang="en-GB" sz="600" dirty="0" err="1" smtClean="0"/>
                        <a:t>Nb-Ti</a:t>
                      </a:r>
                      <a:r>
                        <a:rPr lang="en-GB" sz="600" dirty="0" smtClean="0"/>
                        <a:t> round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2 x MQXF leads</a:t>
                      </a:r>
                      <a:endParaRPr lang="en-GB" sz="600" dirty="0"/>
                    </a:p>
                  </a:txBody>
                  <a:tcPr marT="3600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See </a:t>
                      </a:r>
                      <a:r>
                        <a:rPr lang="en-GB" sz="600" dirty="0" err="1" smtClean="0">
                          <a:solidFill>
                            <a:schemeClr val="tx1"/>
                          </a:solidFill>
                        </a:rPr>
                        <a:t>J.Fleiter</a:t>
                      </a: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 talk</a:t>
                      </a:r>
                      <a:endParaRPr lang="en-GB" sz="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Round</a:t>
                      </a:r>
                    </a:p>
                  </a:txBody>
                  <a:tcPr marT="3600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69509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600" dirty="0" smtClean="0"/>
                        <a:t>MBXF (D1)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18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2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 kA </a:t>
                      </a:r>
                      <a:r>
                        <a:rPr lang="en-GB" sz="600" baseline="0" dirty="0" err="1" smtClean="0">
                          <a:solidFill>
                            <a:schemeClr val="tx1"/>
                          </a:solidFill>
                        </a:rPr>
                        <a:t>Nb-Ti</a:t>
                      </a: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 flat</a:t>
                      </a:r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346665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600" dirty="0" smtClean="0"/>
                        <a:t>Trims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7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3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18 kA </a:t>
                      </a:r>
                      <a:r>
                        <a:rPr lang="en-GB" sz="600" dirty="0" err="1" smtClean="0"/>
                        <a:t>Nb-Ti</a:t>
                      </a:r>
                      <a:r>
                        <a:rPr lang="en-GB" sz="600" baseline="0" dirty="0" smtClean="0"/>
                        <a:t> round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 smtClean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00150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600" dirty="0" smtClean="0"/>
                        <a:t>MCBXF%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2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12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6 kA </a:t>
                      </a:r>
                      <a:r>
                        <a:rPr lang="en-GB" sz="600" dirty="0" err="1" smtClean="0">
                          <a:solidFill>
                            <a:schemeClr val="tx1"/>
                          </a:solidFill>
                        </a:rPr>
                        <a:t>Nb-Ti</a:t>
                      </a:r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 round</a:t>
                      </a:r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LHC 6 kA</a:t>
                      </a:r>
                      <a:endParaRPr lang="en-GB" sz="600" dirty="0"/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See</a:t>
                      </a: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600" baseline="0" dirty="0" err="1" smtClean="0">
                          <a:solidFill>
                            <a:schemeClr val="tx1"/>
                          </a:solidFill>
                        </a:rPr>
                        <a:t>J.Fleiter</a:t>
                      </a: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 talk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aseline="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GB" sz="600" dirty="0" smtClean="0">
                          <a:solidFill>
                            <a:schemeClr val="tx1"/>
                          </a:solidFill>
                        </a:rPr>
                        <a:t>ound</a:t>
                      </a:r>
                    </a:p>
                  </a:txBody>
                  <a:tcPr marT="36000" marB="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226658"/>
                  </a:ext>
                </a:extLst>
              </a:tr>
            </a:tbl>
          </a:graphicData>
        </a:graphic>
      </p:graphicFrame>
      <p:pic>
        <p:nvPicPr>
          <p:cNvPr id="1028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189" y="1050455"/>
            <a:ext cx="1609144" cy="14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48502"/>
            <a:ext cx="3157189" cy="236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983" y="1050455"/>
            <a:ext cx="1971383" cy="14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01089" y="4983747"/>
            <a:ext cx="181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S.Donche</a:t>
            </a:r>
            <a:r>
              <a:rPr lang="en-GB" sz="800" i="1" dirty="0" smtClean="0">
                <a:solidFill>
                  <a:srgbClr val="0070C0"/>
                </a:solidFill>
              </a:rPr>
              <a:t> &amp; </a:t>
            </a:r>
            <a:r>
              <a:rPr lang="en-GB" sz="800" i="1" dirty="0" err="1" smtClean="0">
                <a:solidFill>
                  <a:srgbClr val="0070C0"/>
                </a:solidFill>
              </a:rPr>
              <a:t>E.Andrews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08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DCM interface : Lambda Plate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5486500" cy="2185835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Status:</a:t>
            </a:r>
          </a:p>
          <a:p>
            <a:pPr lvl="1"/>
            <a:r>
              <a:rPr lang="en-GB" dirty="0" smtClean="0"/>
              <a:t>Plug prototype production is up and running (procedures, tooling &amp; equipment)</a:t>
            </a:r>
          </a:p>
          <a:p>
            <a:pPr lvl="1"/>
            <a:r>
              <a:rPr lang="en-GB" dirty="0" smtClean="0"/>
              <a:t>Integration constraints shall now be studied</a:t>
            </a:r>
          </a:p>
          <a:p>
            <a:pPr lvl="2"/>
            <a:r>
              <a:rPr lang="en-GB" dirty="0" smtClean="0"/>
              <a:t>Up to 6m long leads</a:t>
            </a:r>
          </a:p>
          <a:p>
            <a:pPr lvl="2"/>
            <a:r>
              <a:rPr lang="en-GB" dirty="0" smtClean="0"/>
              <a:t>MQXF cable (proto with 13 kA LHC cable)</a:t>
            </a:r>
          </a:p>
          <a:p>
            <a:pPr lvl="1"/>
            <a:r>
              <a:rPr lang="en-GB" dirty="0" smtClean="0"/>
              <a:t>Qualification procedures for series to be finalised</a:t>
            </a:r>
          </a:p>
          <a:p>
            <a:pPr lvl="2"/>
            <a:r>
              <a:rPr lang="en-GB" dirty="0" smtClean="0"/>
              <a:t>Individual follow-up &amp; results archiving in place</a:t>
            </a:r>
          </a:p>
          <a:p>
            <a:pPr lvl="2"/>
            <a:r>
              <a:rPr lang="en-GB" dirty="0" smtClean="0"/>
              <a:t>Manufacturing procedures uploaded to EDMS</a:t>
            </a:r>
          </a:p>
          <a:p>
            <a:r>
              <a:rPr lang="en-GB" dirty="0" smtClean="0"/>
              <a:t>Production Plan</a:t>
            </a:r>
          </a:p>
          <a:p>
            <a:pPr lvl="1"/>
            <a:r>
              <a:rPr lang="en-GB" dirty="0" smtClean="0"/>
              <a:t>Prototype </a:t>
            </a:r>
            <a:r>
              <a:rPr lang="en-GB" dirty="0" smtClean="0"/>
              <a:t>expected by end of </a:t>
            </a:r>
            <a:r>
              <a:rPr lang="en-GB" dirty="0" smtClean="0"/>
              <a:t>2019</a:t>
            </a:r>
          </a:p>
          <a:p>
            <a:pPr lvl="1"/>
            <a:r>
              <a:rPr lang="en-GB" dirty="0" smtClean="0"/>
              <a:t>Injection moulds, Peek &amp; SS parts sub-contracted</a:t>
            </a:r>
          </a:p>
          <a:p>
            <a:pPr lvl="1"/>
            <a:r>
              <a:rPr lang="en-GB" dirty="0" smtClean="0"/>
              <a:t>Assembly &amp; qualification </a:t>
            </a:r>
            <a:r>
              <a:rPr lang="en-GB" smtClean="0"/>
              <a:t>(thermo-mechanical + insulation) at </a:t>
            </a:r>
            <a:r>
              <a:rPr lang="en-GB" dirty="0" smtClean="0"/>
              <a:t>CERN</a:t>
            </a:r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6" t="18779" r="10907" b="19125"/>
          <a:stretch/>
        </p:blipFill>
        <p:spPr bwMode="auto">
          <a:xfrm>
            <a:off x="6797731" y="62765"/>
            <a:ext cx="2308371" cy="13681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722157" y="0"/>
            <a:ext cx="1081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Cable opening</a:t>
            </a:r>
          </a:p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Cleaning</a:t>
            </a:r>
          </a:p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Plasma treatment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2176" y="1026896"/>
            <a:ext cx="146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Injection (800 mbar)</a:t>
            </a:r>
          </a:p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under vacuum (&lt;1mbar)</a:t>
            </a:r>
          </a:p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of pre-heated parts (40</a:t>
            </a:r>
            <a:r>
              <a:rPr lang="en-GB" sz="8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°C)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17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772" b="26956"/>
          <a:stretch/>
        </p:blipFill>
        <p:spPr bwMode="auto">
          <a:xfrm>
            <a:off x="5914987" y="1488561"/>
            <a:ext cx="3196779" cy="14992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069501"/>
            <a:ext cx="2019486" cy="15227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25" t="3277" b="15061"/>
          <a:stretch/>
        </p:blipFill>
        <p:spPr bwMode="auto">
          <a:xfrm>
            <a:off x="3121813" y="3069502"/>
            <a:ext cx="2283592" cy="19677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7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304" y="3069502"/>
            <a:ext cx="1466176" cy="19677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578" y="3059556"/>
            <a:ext cx="1477041" cy="19677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118829" y="4592269"/>
            <a:ext cx="11251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Demoulding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4267" y="2727485"/>
            <a:ext cx="1125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Thermal cycles</a:t>
            </a:r>
          </a:p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X10 to 77K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1829" y="274377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Leak test 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&lt;1.10</a:t>
            </a:r>
            <a:r>
              <a:rPr lang="en-GB" sz="800" i="1" baseline="30000" dirty="0" smtClean="0">
                <a:solidFill>
                  <a:srgbClr val="0070C0"/>
                </a:solidFill>
              </a:rPr>
              <a:t>-8</a:t>
            </a:r>
            <a:r>
              <a:rPr lang="en-GB" sz="800" i="1" dirty="0" smtClean="0">
                <a:solidFill>
                  <a:srgbClr val="0070C0"/>
                </a:solidFill>
              </a:rPr>
              <a:t>mbar.l.s</a:t>
            </a:r>
            <a:r>
              <a:rPr lang="en-GB" sz="800" i="1" baseline="30000" dirty="0" smtClean="0">
                <a:solidFill>
                  <a:srgbClr val="0070C0"/>
                </a:solidFill>
              </a:rPr>
              <a:t>-1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16564" y="2753717"/>
            <a:ext cx="155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Pressure test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1 h at 30 bara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2050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15538" y="3327875"/>
            <a:ext cx="1957815" cy="14410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3483" y="2867452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Traceability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03395" y="4876025"/>
            <a:ext cx="181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S.Donche</a:t>
            </a:r>
            <a:r>
              <a:rPr lang="en-GB" sz="800" i="1" dirty="0" smtClean="0">
                <a:solidFill>
                  <a:srgbClr val="0070C0"/>
                </a:solidFill>
              </a:rPr>
              <a:t> &amp; </a:t>
            </a:r>
            <a:r>
              <a:rPr lang="en-GB" sz="800" i="1" dirty="0" err="1" smtClean="0">
                <a:solidFill>
                  <a:srgbClr val="0070C0"/>
                </a:solidFill>
              </a:rPr>
              <a:t>E.Andrews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053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3707903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Cryogenics interfaces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3579027" cy="3798117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Jumper interfaces</a:t>
            </a:r>
          </a:p>
          <a:p>
            <a:pPr lvl="1"/>
            <a:r>
              <a:rPr lang="en-GB" dirty="0" smtClean="0"/>
              <a:t>Cryogenic lines defined for DFX </a:t>
            </a:r>
          </a:p>
          <a:p>
            <a:pPr lvl="1"/>
            <a:r>
              <a:rPr lang="en-GB" dirty="0" smtClean="0"/>
              <a:t>Still discussions on DCM new module TS line</a:t>
            </a:r>
          </a:p>
          <a:p>
            <a:pPr lvl="1"/>
            <a:r>
              <a:rPr lang="en-GB" dirty="0" smtClean="0"/>
              <a:t>Jumper location above the QXL</a:t>
            </a:r>
          </a:p>
          <a:p>
            <a:pPr lvl="1"/>
            <a:r>
              <a:rPr lang="en-GB" dirty="0" smtClean="0"/>
              <a:t>DN250, longitudinal position TBC</a:t>
            </a:r>
          </a:p>
          <a:p>
            <a:r>
              <a:rPr lang="en-GB" dirty="0" smtClean="0"/>
              <a:t>Temperature sensors supports</a:t>
            </a:r>
          </a:p>
          <a:p>
            <a:pPr lvl="1"/>
            <a:r>
              <a:rPr lang="en-GB" dirty="0" smtClean="0"/>
              <a:t>Interface long CERNOX</a:t>
            </a:r>
          </a:p>
          <a:p>
            <a:r>
              <a:rPr lang="en-GB" dirty="0" smtClean="0"/>
              <a:t>Heaters Vishay</a:t>
            </a:r>
            <a:r>
              <a:rPr lang="en-GB" dirty="0" smtClean="0">
                <a:latin typeface="Calibri" panose="020F0502020204030204" pitchFamily="34" charset="0"/>
              </a:rPr>
              <a:t>®</a:t>
            </a:r>
            <a:r>
              <a:rPr lang="en-GB" dirty="0" smtClean="0"/>
              <a:t> RH100 interfaces</a:t>
            </a:r>
          </a:p>
          <a:p>
            <a:r>
              <a:rPr lang="en-GB" dirty="0" smtClean="0"/>
              <a:t>Level gauges interfaces</a:t>
            </a:r>
          </a:p>
          <a:p>
            <a:r>
              <a:rPr lang="en-GB" dirty="0" err="1" smtClean="0"/>
              <a:t>DeltaP</a:t>
            </a:r>
            <a:r>
              <a:rPr lang="en-GB" dirty="0" smtClean="0"/>
              <a:t> gauge pneumatic fittings to be agreed</a:t>
            </a:r>
          </a:p>
          <a:p>
            <a:r>
              <a:rPr lang="en-GB" dirty="0" smtClean="0"/>
              <a:t>Pressure relief devices</a:t>
            </a:r>
          </a:p>
          <a:p>
            <a:pPr lvl="1"/>
            <a:r>
              <a:rPr lang="en-GB" dirty="0" smtClean="0"/>
              <a:t>See safety dedicated talk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14715"/>
          <a:stretch/>
        </p:blipFill>
        <p:spPr>
          <a:xfrm>
            <a:off x="3707904" y="-3240"/>
            <a:ext cx="5409024" cy="14948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4161" y="1562212"/>
            <a:ext cx="4126352" cy="992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24688" y="1059582"/>
            <a:ext cx="2127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On going work for Jumper location</a:t>
            </a:r>
            <a:endParaRPr lang="en-GB" sz="1000" i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1143" y="2679762"/>
            <a:ext cx="4681051" cy="15121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6527" y="3394138"/>
            <a:ext cx="1986930" cy="17493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4139" y="4087074"/>
            <a:ext cx="1833710" cy="947495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382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Insulation vacuum interface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4334372" cy="4569667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SCLink</a:t>
            </a:r>
            <a:r>
              <a:rPr lang="en-GB" dirty="0"/>
              <a:t> insulation vacuum </a:t>
            </a:r>
            <a:r>
              <a:rPr lang="en-GB" dirty="0" smtClean="0"/>
              <a:t>volume</a:t>
            </a:r>
          </a:p>
          <a:p>
            <a:pPr lvl="1"/>
            <a:r>
              <a:rPr lang="en-GB" dirty="0" smtClean="0"/>
              <a:t>Pumping equipment : </a:t>
            </a:r>
          </a:p>
          <a:p>
            <a:pPr lvl="2"/>
            <a:r>
              <a:rPr lang="en-GB" dirty="0" smtClean="0"/>
              <a:t>valve + </a:t>
            </a:r>
            <a:r>
              <a:rPr lang="en-GB" dirty="0" err="1" smtClean="0"/>
              <a:t>turbopump</a:t>
            </a:r>
            <a:r>
              <a:rPr lang="en-GB" dirty="0" smtClean="0"/>
              <a:t> + primary pump</a:t>
            </a:r>
          </a:p>
          <a:p>
            <a:pPr lvl="2"/>
            <a:r>
              <a:rPr lang="en-GB" dirty="0"/>
              <a:t>LHCVPGFY0001</a:t>
            </a:r>
            <a:endParaRPr lang="en-GB" dirty="0" smtClean="0"/>
          </a:p>
          <a:p>
            <a:pPr lvl="1"/>
            <a:r>
              <a:rPr lang="en-GB" dirty="0" smtClean="0"/>
              <a:t>Gauges interface</a:t>
            </a:r>
          </a:p>
          <a:p>
            <a:pPr lvl="2"/>
            <a:r>
              <a:rPr lang="en-GB" dirty="0" smtClean="0"/>
              <a:t>3 gauges on one ISO DN100</a:t>
            </a:r>
          </a:p>
          <a:p>
            <a:pPr lvl="2"/>
            <a:r>
              <a:rPr lang="en-GB" dirty="0" smtClean="0"/>
              <a:t>LHCVA</a:t>
            </a:r>
            <a:r>
              <a:rPr lang="en-GB" dirty="0"/>
              <a:t>___0076</a:t>
            </a:r>
            <a:endParaRPr lang="en-GB" dirty="0" smtClean="0"/>
          </a:p>
          <a:p>
            <a:pPr lvl="1"/>
            <a:r>
              <a:rPr lang="en-GB" dirty="0" smtClean="0"/>
              <a:t>Relief plate interface</a:t>
            </a:r>
          </a:p>
          <a:p>
            <a:pPr lvl="2"/>
            <a:r>
              <a:rPr lang="en-GB" dirty="0" smtClean="0"/>
              <a:t>ISO-K DN100</a:t>
            </a:r>
          </a:p>
          <a:p>
            <a:pPr lvl="2"/>
            <a:r>
              <a:rPr lang="en-GB" dirty="0" smtClean="0"/>
              <a:t>LHCVV</a:t>
            </a:r>
            <a:r>
              <a:rPr lang="en-GB" dirty="0"/>
              <a:t>___0011</a:t>
            </a:r>
            <a:endParaRPr lang="en-GB" dirty="0" smtClean="0"/>
          </a:p>
          <a:p>
            <a:pPr lvl="2"/>
            <a:endParaRPr lang="en-GB" dirty="0"/>
          </a:p>
          <a:p>
            <a:r>
              <a:rPr lang="en-GB" dirty="0" smtClean="0"/>
              <a:t>DFX insulation vacuum volume</a:t>
            </a:r>
          </a:p>
          <a:p>
            <a:pPr lvl="1"/>
            <a:r>
              <a:rPr lang="en-GB" dirty="0"/>
              <a:t>Pumping </a:t>
            </a:r>
            <a:r>
              <a:rPr lang="en-GB" dirty="0" smtClean="0"/>
              <a:t>equipment</a:t>
            </a:r>
          </a:p>
          <a:p>
            <a:pPr lvl="2"/>
            <a:r>
              <a:rPr lang="en-GB" dirty="0" smtClean="0"/>
              <a:t>Valve + </a:t>
            </a:r>
            <a:r>
              <a:rPr lang="en-GB" dirty="0" err="1" smtClean="0"/>
              <a:t>Turbopump</a:t>
            </a:r>
            <a:r>
              <a:rPr lang="en-GB" dirty="0" smtClean="0"/>
              <a:t> + Primary Pump</a:t>
            </a:r>
          </a:p>
          <a:p>
            <a:pPr lvl="2"/>
            <a:r>
              <a:rPr lang="en-GB" dirty="0" smtClean="0"/>
              <a:t>LHCVPGFY0001</a:t>
            </a:r>
            <a:endParaRPr lang="en-GB" dirty="0"/>
          </a:p>
          <a:p>
            <a:pPr lvl="1"/>
            <a:r>
              <a:rPr lang="en-GB" dirty="0" smtClean="0"/>
              <a:t>Gauges interface</a:t>
            </a:r>
          </a:p>
          <a:p>
            <a:pPr lvl="2"/>
            <a:r>
              <a:rPr lang="en-GB" dirty="0" smtClean="0"/>
              <a:t>3 gauges </a:t>
            </a:r>
            <a:r>
              <a:rPr lang="en-GB" dirty="0" err="1" smtClean="0"/>
              <a:t>pn</a:t>
            </a:r>
            <a:r>
              <a:rPr lang="en-GB" dirty="0" smtClean="0"/>
              <a:t> </a:t>
            </a:r>
            <a:r>
              <a:rPr lang="en-GB" dirty="0" err="1" smtClean="0"/>
              <a:t>pne</a:t>
            </a:r>
            <a:r>
              <a:rPr lang="en-GB" dirty="0" smtClean="0"/>
              <a:t> DN100</a:t>
            </a:r>
          </a:p>
          <a:p>
            <a:pPr lvl="2"/>
            <a:r>
              <a:rPr lang="en-GB" dirty="0" smtClean="0"/>
              <a:t>LHCVA</a:t>
            </a:r>
            <a:r>
              <a:rPr lang="en-GB" dirty="0"/>
              <a:t>___0076</a:t>
            </a:r>
          </a:p>
          <a:p>
            <a:pPr lvl="1"/>
            <a:r>
              <a:rPr lang="en-GB" dirty="0" smtClean="0"/>
              <a:t>Relief </a:t>
            </a:r>
            <a:r>
              <a:rPr lang="en-GB" dirty="0"/>
              <a:t>plate </a:t>
            </a:r>
            <a:r>
              <a:rPr lang="en-GB" dirty="0" smtClean="0"/>
              <a:t>interface</a:t>
            </a:r>
          </a:p>
          <a:p>
            <a:pPr lvl="2"/>
            <a:r>
              <a:rPr lang="en-GB" dirty="0" smtClean="0"/>
              <a:t>ISO-K DN200</a:t>
            </a:r>
          </a:p>
          <a:p>
            <a:pPr lvl="2"/>
            <a:r>
              <a:rPr lang="en-GB" dirty="0" smtClean="0"/>
              <a:t>ST0705009_01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673" y="-3240"/>
            <a:ext cx="2922391" cy="2070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872" t="1516" r="731" b="1098"/>
          <a:stretch/>
        </p:blipFill>
        <p:spPr>
          <a:xfrm>
            <a:off x="3995936" y="1275606"/>
            <a:ext cx="3312368" cy="2314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4920" y="2592408"/>
            <a:ext cx="3491880" cy="2464856"/>
          </a:xfrm>
          <a:prstGeom prst="rect">
            <a:avLst/>
          </a:prstGeom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787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4067943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Instrumentation interface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3542283" cy="3798117"/>
          </a:xfrm>
          <a:solidFill>
            <a:srgbClr val="FFFFFF">
              <a:alpha val="80000"/>
            </a:srgbClr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Mechanical supports</a:t>
            </a:r>
          </a:p>
          <a:p>
            <a:r>
              <a:rPr lang="en-GB" dirty="0" smtClean="0"/>
              <a:t>Wire Instrumentation Box (WIB)</a:t>
            </a:r>
          </a:p>
          <a:p>
            <a:r>
              <a:rPr lang="en-GB" dirty="0" smtClean="0"/>
              <a:t>IFS</a:t>
            </a:r>
          </a:p>
          <a:p>
            <a:pPr lvl="1"/>
            <a:r>
              <a:rPr lang="en-GB" dirty="0" smtClean="0"/>
              <a:t>(CERN design &amp; supply)</a:t>
            </a:r>
          </a:p>
          <a:p>
            <a:pPr lvl="1"/>
            <a:r>
              <a:rPr lang="en-GB" dirty="0" smtClean="0"/>
              <a:t>3 Flanges</a:t>
            </a:r>
          </a:p>
          <a:p>
            <a:pPr lvl="1"/>
            <a:r>
              <a:rPr lang="en-GB" dirty="0" smtClean="0"/>
              <a:t>5 tubes sorted by functions</a:t>
            </a:r>
          </a:p>
          <a:p>
            <a:pPr lvl="2"/>
            <a:r>
              <a:rPr lang="en-GB" dirty="0" smtClean="0"/>
              <a:t>190 V-taps</a:t>
            </a:r>
          </a:p>
          <a:p>
            <a:pPr lvl="2"/>
            <a:r>
              <a:rPr lang="en-GB" dirty="0" smtClean="0"/>
              <a:t>32 T-wires</a:t>
            </a:r>
          </a:p>
          <a:p>
            <a:pPr lvl="2"/>
            <a:r>
              <a:rPr lang="en-GB" dirty="0" smtClean="0"/>
              <a:t>8 power wires</a:t>
            </a:r>
          </a:p>
          <a:p>
            <a:r>
              <a:rPr lang="en-GB" dirty="0" smtClean="0"/>
              <a:t>Vacuum instrumentation feedthrough ISO DN100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grpSp>
        <p:nvGrpSpPr>
          <p:cNvPr id="4" name="Group 3"/>
          <p:cNvGrpSpPr/>
          <p:nvPr/>
        </p:nvGrpSpPr>
        <p:grpSpPr>
          <a:xfrm>
            <a:off x="3635896" y="2197997"/>
            <a:ext cx="5526616" cy="2957325"/>
            <a:chOff x="4081264" y="2436316"/>
            <a:chExt cx="5081248" cy="271900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4585"/>
            <a:stretch/>
          </p:blipFill>
          <p:spPr>
            <a:xfrm>
              <a:off x="4081264" y="2436316"/>
              <a:ext cx="5081248" cy="2719006"/>
            </a:xfrm>
            <a:prstGeom prst="rect">
              <a:avLst/>
            </a:prstGeom>
          </p:spPr>
        </p:pic>
        <p:sp>
          <p:nvSpPr>
            <p:cNvPr id="87" name="TextBox 86"/>
            <p:cNvSpPr txBox="1"/>
            <p:nvPr/>
          </p:nvSpPr>
          <p:spPr>
            <a:xfrm>
              <a:off x="6189422" y="2436316"/>
              <a:ext cx="20185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0070C0"/>
                  </a:solidFill>
                </a:rPr>
                <a:t>Instrumentation Layout Proposal</a:t>
              </a:r>
              <a:endParaRPr lang="en-GB" sz="1000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9" name="Slide Number Placeholder 4"/>
          <p:cNvSpPr txBox="1">
            <a:spLocks/>
          </p:cNvSpPr>
          <p:nvPr/>
        </p:nvSpPr>
        <p:spPr>
          <a:xfrm>
            <a:off x="8686800" y="482629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505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www.w3.org/XML/1998/namespace"/>
    <ds:schemaRef ds:uri="http://purl.org/dc/dcmitype/"/>
    <ds:schemaRef ds:uri="8946e33d-fd2f-4ae4-8ee9-d90c129cdf9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45711</TotalTime>
  <Words>817</Words>
  <Application>Microsoft Office PowerPoint</Application>
  <PresentationFormat>On-screen Show (16:9)</PresentationFormat>
  <Paragraphs>244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Mechanical interfaces of the DFX to the SC Link, DCM, and the cryogenic equipment</vt:lpstr>
      <vt:lpstr>Interfaces overview</vt:lpstr>
      <vt:lpstr>SCLink interfaces</vt:lpstr>
      <vt:lpstr>DCM interface</vt:lpstr>
      <vt:lpstr>DCM interface : Lambda Plate</vt:lpstr>
      <vt:lpstr>DCM interface : Lambda Plate</vt:lpstr>
      <vt:lpstr>Cryogenics interfaces</vt:lpstr>
      <vt:lpstr>Insulation vacuum interface</vt:lpstr>
      <vt:lpstr>Instrumentation interface</vt:lpstr>
      <vt:lpstr>Civil Engineering &amp; Transport Interfaces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848</cp:revision>
  <cp:lastPrinted>2016-11-01T09:31:12Z</cp:lastPrinted>
  <dcterms:created xsi:type="dcterms:W3CDTF">2016-02-11T10:47:23Z</dcterms:created>
  <dcterms:modified xsi:type="dcterms:W3CDTF">2019-06-20T05:57:13Z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