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8"/>
  </p:notesMasterIdLst>
  <p:handoutMasterIdLst>
    <p:handoutMasterId r:id="rId19"/>
  </p:handoutMasterIdLst>
  <p:sldIdLst>
    <p:sldId id="276" r:id="rId5"/>
    <p:sldId id="277" r:id="rId6"/>
    <p:sldId id="297" r:id="rId7"/>
    <p:sldId id="267" r:id="rId8"/>
    <p:sldId id="268" r:id="rId9"/>
    <p:sldId id="269" r:id="rId10"/>
    <p:sldId id="270" r:id="rId11"/>
    <p:sldId id="271" r:id="rId12"/>
    <p:sldId id="272" r:id="rId13"/>
    <p:sldId id="273" r:id="rId14"/>
    <p:sldId id="274" r:id="rId15"/>
    <p:sldId id="298" r:id="rId16"/>
    <p:sldId id="300" r:id="rId17"/>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4"/>
    <p:restoredTop sz="94746"/>
  </p:normalViewPr>
  <p:slideViewPr>
    <p:cSldViewPr snapToObjects="1" showGuides="1">
      <p:cViewPr varScale="1">
        <p:scale>
          <a:sx n="113" d="100"/>
          <a:sy n="113" d="100"/>
        </p:scale>
        <p:origin x="200" y="264"/>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20/06/2019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20/06/2019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R. Betemps</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R. Betemps</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R. Betemps</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R. Betemps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R. Betemps</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R. Betemps</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R. Betemps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R. Betemps</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A873C-25DA-684A-9510-A7DC0C7574BF}"/>
              </a:ext>
            </a:extLst>
          </p:cNvPr>
          <p:cNvSpPr>
            <a:spLocks noGrp="1"/>
          </p:cNvSpPr>
          <p:nvPr>
            <p:ph type="ctrTitle"/>
          </p:nvPr>
        </p:nvSpPr>
        <p:spPr/>
        <p:txBody>
          <a:bodyPr/>
          <a:lstStyle/>
          <a:p>
            <a:r>
              <a:rPr lang="en-US" dirty="0"/>
              <a:t>Transport and installation of DFX in the LHC underground areas</a:t>
            </a:r>
          </a:p>
        </p:txBody>
      </p:sp>
      <p:sp>
        <p:nvSpPr>
          <p:cNvPr id="3" name="Subtitle 2">
            <a:extLst>
              <a:ext uri="{FF2B5EF4-FFF2-40B4-BE49-F238E27FC236}">
                <a16:creationId xmlns:a16="http://schemas.microsoft.com/office/drawing/2014/main" id="{53ACCA44-1AD7-C94E-91C8-323FCFF3D8CF}"/>
              </a:ext>
            </a:extLst>
          </p:cNvPr>
          <p:cNvSpPr>
            <a:spLocks noGrp="1"/>
          </p:cNvSpPr>
          <p:nvPr>
            <p:ph type="subTitle" idx="1"/>
          </p:nvPr>
        </p:nvSpPr>
        <p:spPr>
          <a:xfrm>
            <a:off x="1371600" y="3363838"/>
            <a:ext cx="6480000" cy="979562"/>
          </a:xfrm>
        </p:spPr>
        <p:txBody>
          <a:bodyPr>
            <a:normAutofit fontScale="70000" lnSpcReduction="20000"/>
          </a:bodyPr>
          <a:lstStyle/>
          <a:p>
            <a:r>
              <a:rPr lang="en-US" dirty="0" err="1"/>
              <a:t>R.Betemps</a:t>
            </a:r>
            <a:r>
              <a:rPr lang="en-US" dirty="0"/>
              <a:t>, EN-MME</a:t>
            </a:r>
          </a:p>
          <a:p>
            <a:r>
              <a:rPr lang="en-US" dirty="0" err="1"/>
              <a:t>Y.Leclercq</a:t>
            </a:r>
            <a:r>
              <a:rPr lang="en-US" dirty="0"/>
              <a:t>, </a:t>
            </a:r>
            <a:r>
              <a:rPr lang="en-US" dirty="0" err="1"/>
              <a:t>V.Parma</a:t>
            </a:r>
            <a:r>
              <a:rPr lang="en-US" dirty="0"/>
              <a:t>, TE-MSC</a:t>
            </a:r>
          </a:p>
          <a:p>
            <a:endParaRPr lang="en-US" dirty="0"/>
          </a:p>
          <a:p>
            <a:r>
              <a:rPr lang="en-US" dirty="0"/>
              <a:t>With input from SOTON (</a:t>
            </a:r>
            <a:r>
              <a:rPr lang="en-US" dirty="0" err="1"/>
              <a:t>Y.Yang</a:t>
            </a:r>
            <a:r>
              <a:rPr lang="en-US" dirty="0"/>
              <a:t>, </a:t>
            </a:r>
            <a:r>
              <a:rPr lang="en-US" dirty="0" err="1"/>
              <a:t>W.Bailey</a:t>
            </a:r>
            <a:r>
              <a:rPr lang="en-US" dirty="0"/>
              <a:t>) and WP15 (</a:t>
            </a:r>
            <a:r>
              <a:rPr lang="en-US" dirty="0" err="1"/>
              <a:t>M.Amparo</a:t>
            </a:r>
            <a:r>
              <a:rPr lang="en-US" dirty="0"/>
              <a:t>, </a:t>
            </a:r>
            <a:r>
              <a:rPr lang="en-US" dirty="0" err="1"/>
              <a:t>P.Fessia</a:t>
            </a:r>
            <a:r>
              <a:rPr lang="en-US" dirty="0"/>
              <a:t>)</a:t>
            </a:r>
          </a:p>
        </p:txBody>
      </p:sp>
      <p:sp>
        <p:nvSpPr>
          <p:cNvPr id="4" name="Text Placeholder 3">
            <a:extLst>
              <a:ext uri="{FF2B5EF4-FFF2-40B4-BE49-F238E27FC236}">
                <a16:creationId xmlns:a16="http://schemas.microsoft.com/office/drawing/2014/main" id="{510BD54B-5A5E-A345-BC36-F7A4334BA7A3}"/>
              </a:ext>
            </a:extLst>
          </p:cNvPr>
          <p:cNvSpPr>
            <a:spLocks noGrp="1"/>
          </p:cNvSpPr>
          <p:nvPr>
            <p:ph type="body" sz="quarter" idx="14"/>
          </p:nvPr>
        </p:nvSpPr>
        <p:spPr>
          <a:xfrm>
            <a:off x="1259632" y="4813793"/>
            <a:ext cx="6480000" cy="261938"/>
          </a:xfrm>
        </p:spPr>
        <p:txBody>
          <a:bodyPr/>
          <a:lstStyle/>
          <a:p>
            <a:r>
              <a:rPr lang="en-US" dirty="0"/>
              <a:t>Detailed Design Review of the DFX, CERN 20 June 2019</a:t>
            </a:r>
          </a:p>
        </p:txBody>
      </p:sp>
    </p:spTree>
    <p:extLst>
      <p:ext uri="{BB962C8B-B14F-4D97-AF65-F5344CB8AC3E}">
        <p14:creationId xmlns:p14="http://schemas.microsoft.com/office/powerpoint/2010/main" val="3447303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1973849" y="3853470"/>
            <a:ext cx="5261377" cy="954107"/>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Splices, instrumentation wires connections, electrical checks</a:t>
            </a:r>
          </a:p>
          <a:p>
            <a:pPr marL="285750" indent="-285750">
              <a:buClr>
                <a:srgbClr val="FFC000"/>
              </a:buClr>
              <a:buFont typeface="Wingdings" panose="05000000000000000000" pitchFamily="2" charset="2"/>
              <a:buChar char="Ø"/>
            </a:pPr>
            <a:r>
              <a:rPr lang="en-GB" sz="1400" dirty="0"/>
              <a:t>Final welding helium chamber (+checks)</a:t>
            </a:r>
          </a:p>
          <a:p>
            <a:pPr marL="285750" indent="-285750">
              <a:buClr>
                <a:srgbClr val="FFC000"/>
              </a:buClr>
              <a:buFont typeface="Wingdings" panose="05000000000000000000" pitchFamily="2" charset="2"/>
              <a:buChar char="Ø"/>
            </a:pPr>
            <a:r>
              <a:rPr lang="en-GB" sz="1400" dirty="0"/>
              <a:t>Close the vacuum chamber</a:t>
            </a:r>
          </a:p>
          <a:p>
            <a:pPr marL="285750" indent="-285750">
              <a:buClr>
                <a:srgbClr val="FFC000"/>
              </a:buClr>
              <a:buFont typeface="Wingdings" panose="05000000000000000000" pitchFamily="2" charset="2"/>
              <a:buChar char="Ø"/>
            </a:pPr>
            <a:r>
              <a:rPr lang="en-GB" sz="1400" dirty="0"/>
              <a:t>Connection of cryogenic lines flexible to QXL (not shown)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447" y="1077027"/>
            <a:ext cx="4202553" cy="237192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1195429"/>
            <a:ext cx="3992769" cy="2253519"/>
          </a:xfrm>
          <a:prstGeom prst="rect">
            <a:avLst/>
          </a:prstGeom>
        </p:spPr>
      </p:pic>
      <p:sp>
        <p:nvSpPr>
          <p:cNvPr id="9" name="TextBox 8">
            <a:extLst>
              <a:ext uri="{FF2B5EF4-FFF2-40B4-BE49-F238E27FC236}">
                <a16:creationId xmlns:a16="http://schemas.microsoft.com/office/drawing/2014/main" id="{D4102C8E-154B-BF45-9B5C-3D7D1CE47C25}"/>
              </a:ext>
            </a:extLst>
          </p:cNvPr>
          <p:cNvSpPr txBox="1"/>
          <p:nvPr/>
        </p:nvSpPr>
        <p:spPr>
          <a:xfrm>
            <a:off x="1895789" y="1451437"/>
            <a:ext cx="2244525" cy="338554"/>
          </a:xfrm>
          <a:prstGeom prst="rect">
            <a:avLst/>
          </a:prstGeom>
          <a:noFill/>
        </p:spPr>
        <p:txBody>
          <a:bodyPr wrap="none" rtlCol="0">
            <a:spAutoFit/>
          </a:bodyPr>
          <a:lstStyle/>
          <a:p>
            <a:r>
              <a:rPr lang="en-US" sz="1600" dirty="0">
                <a:solidFill>
                  <a:schemeClr val="tx2"/>
                </a:solidFill>
              </a:rPr>
              <a:t>Cryogenic line flexible)</a:t>
            </a:r>
          </a:p>
        </p:txBody>
      </p:sp>
    </p:spTree>
    <p:extLst>
      <p:ext uri="{BB962C8B-B14F-4D97-AF65-F5344CB8AC3E}">
        <p14:creationId xmlns:p14="http://schemas.microsoft.com/office/powerpoint/2010/main" val="3849900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899592" y="3848777"/>
            <a:ext cx="4652236" cy="738664"/>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Add the DFX longitudinal force frame</a:t>
            </a:r>
          </a:p>
          <a:p>
            <a:pPr marL="285750" indent="-285750">
              <a:buClr>
                <a:srgbClr val="FFC000"/>
              </a:buClr>
              <a:buFont typeface="Wingdings" panose="05000000000000000000" pitchFamily="2" charset="2"/>
              <a:buChar char="Ø"/>
            </a:pPr>
            <a:r>
              <a:rPr lang="en-GB" sz="1400" dirty="0"/>
              <a:t>Ins. vacuum pumping and global leak check possible</a:t>
            </a:r>
          </a:p>
          <a:p>
            <a:pPr marL="285750" indent="-285750">
              <a:buClr>
                <a:srgbClr val="FFC000"/>
              </a:buClr>
              <a:buFont typeface="Wingdings" panose="05000000000000000000" pitchFamily="2" charset="2"/>
              <a:buChar char="Ø"/>
            </a:pPr>
            <a:r>
              <a:rPr lang="en-GB" sz="1400" dirty="0"/>
              <a:t>…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544521"/>
            <a:ext cx="4082665" cy="230425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0362" y="915566"/>
            <a:ext cx="4532345" cy="2558056"/>
          </a:xfrm>
          <a:prstGeom prst="rect">
            <a:avLst/>
          </a:prstGeom>
        </p:spPr>
      </p:pic>
    </p:spTree>
    <p:extLst>
      <p:ext uri="{BB962C8B-B14F-4D97-AF65-F5344CB8AC3E}">
        <p14:creationId xmlns:p14="http://schemas.microsoft.com/office/powerpoint/2010/main" val="1117541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F999C-E83F-ED40-BD65-04E862DFF19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FC5A0536-FDA2-4B45-997F-FAC3DA16964F}"/>
              </a:ext>
            </a:extLst>
          </p:cNvPr>
          <p:cNvSpPr>
            <a:spLocks noGrp="1"/>
          </p:cNvSpPr>
          <p:nvPr>
            <p:ph idx="1"/>
          </p:nvPr>
        </p:nvSpPr>
        <p:spPr/>
        <p:txBody>
          <a:bodyPr>
            <a:normAutofit lnSpcReduction="10000"/>
          </a:bodyPr>
          <a:lstStyle/>
          <a:p>
            <a:pPr algn="l"/>
            <a:r>
              <a:rPr lang="en-US" dirty="0"/>
              <a:t>From this preliminary study we learn about the space limitations for the DFX assembly in the tunnel providing the play ground for developing handling, positioning and assembly tooling</a:t>
            </a:r>
          </a:p>
          <a:p>
            <a:pPr algn="l"/>
            <a:r>
              <a:rPr lang="en-US" dirty="0"/>
              <a:t>Once the 3D models are finalized, a structured assembly study work should be carried out to define assembly procedures, and QC checks</a:t>
            </a:r>
          </a:p>
          <a:p>
            <a:pPr algn="l"/>
            <a:r>
              <a:rPr lang="en-US" dirty="0"/>
              <a:t>This study is planned to be closely followed in WP15 </a:t>
            </a:r>
          </a:p>
          <a:p>
            <a:pPr algn="l"/>
            <a:endParaRPr lang="en-US" dirty="0"/>
          </a:p>
        </p:txBody>
      </p:sp>
      <p:sp>
        <p:nvSpPr>
          <p:cNvPr id="5" name="Slide Number Placeholder 4">
            <a:extLst>
              <a:ext uri="{FF2B5EF4-FFF2-40B4-BE49-F238E27FC236}">
                <a16:creationId xmlns:a16="http://schemas.microsoft.com/office/drawing/2014/main" id="{9F729299-14F4-D94D-A36B-F04D013E3C8D}"/>
              </a:ext>
            </a:extLst>
          </p:cNvPr>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788683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E1724-7B36-4746-9F64-A68298844A0F}"/>
              </a:ext>
            </a:extLst>
          </p:cNvPr>
          <p:cNvSpPr>
            <a:spLocks noGrp="1"/>
          </p:cNvSpPr>
          <p:nvPr>
            <p:ph type="title"/>
          </p:nvPr>
        </p:nvSpPr>
        <p:spPr>
          <a:xfrm>
            <a:off x="625698" y="2211710"/>
            <a:ext cx="7920000" cy="540000"/>
          </a:xfrm>
        </p:spPr>
        <p:txBody>
          <a:bodyPr/>
          <a:lstStyle/>
          <a:p>
            <a:r>
              <a:rPr lang="en-US" dirty="0"/>
              <a:t>Thank you for your attention</a:t>
            </a:r>
            <a:br>
              <a:rPr lang="en-US" dirty="0"/>
            </a:br>
            <a:br>
              <a:rPr lang="en-US" dirty="0"/>
            </a:br>
            <a:r>
              <a:rPr lang="en-US" dirty="0"/>
              <a:t>Q&amp;A?</a:t>
            </a:r>
          </a:p>
        </p:txBody>
      </p:sp>
      <p:sp>
        <p:nvSpPr>
          <p:cNvPr id="4" name="Slide Number Placeholder 3">
            <a:extLst>
              <a:ext uri="{FF2B5EF4-FFF2-40B4-BE49-F238E27FC236}">
                <a16:creationId xmlns:a16="http://schemas.microsoft.com/office/drawing/2014/main" id="{9EC48D65-D889-E141-8E4D-DA3E6A14A0E2}"/>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4222035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32AB1-D7CD-6F4B-9490-EFEB4132D56B}"/>
              </a:ext>
            </a:extLst>
          </p:cNvPr>
          <p:cNvSpPr>
            <a:spLocks noGrp="1"/>
          </p:cNvSpPr>
          <p:nvPr>
            <p:ph type="title"/>
          </p:nvPr>
        </p:nvSpPr>
        <p:spPr/>
        <p:txBody>
          <a:bodyPr/>
          <a:lstStyle/>
          <a:p>
            <a:r>
              <a:rPr lang="en-US" dirty="0"/>
              <a:t>Preamble</a:t>
            </a:r>
          </a:p>
        </p:txBody>
      </p:sp>
      <p:sp>
        <p:nvSpPr>
          <p:cNvPr id="3" name="Content Placeholder 2">
            <a:extLst>
              <a:ext uri="{FF2B5EF4-FFF2-40B4-BE49-F238E27FC236}">
                <a16:creationId xmlns:a16="http://schemas.microsoft.com/office/drawing/2014/main" id="{A752CC35-F0F5-234E-A34B-CC2049B1EAC8}"/>
              </a:ext>
            </a:extLst>
          </p:cNvPr>
          <p:cNvSpPr>
            <a:spLocks noGrp="1"/>
          </p:cNvSpPr>
          <p:nvPr>
            <p:ph idx="1"/>
          </p:nvPr>
        </p:nvSpPr>
        <p:spPr>
          <a:xfrm>
            <a:off x="323528" y="914401"/>
            <a:ext cx="8568952" cy="3680222"/>
          </a:xfrm>
        </p:spPr>
        <p:txBody>
          <a:bodyPr>
            <a:normAutofit fontScale="92500" lnSpcReduction="10000"/>
          </a:bodyPr>
          <a:lstStyle/>
          <a:p>
            <a:pPr algn="l"/>
            <a:r>
              <a:rPr lang="en-US" sz="2300" dirty="0"/>
              <a:t>The following slides show the main steps of the assembly of the DFX according to the design by SOTON, but projected into the tunnel environment according to the study by the integration team under WP15. It does not include tools for transport, handling, positioning, nor the special tools for welding, leak detection and other QC means. This work will be done by CERN in the next future and the first assembly need will be for installation in SM18 (for the system test and for the String) which will provide an opportunity for validating procedures, tools and QC. </a:t>
            </a:r>
          </a:p>
          <a:p>
            <a:pPr marL="0" indent="0" algn="l">
              <a:buNone/>
            </a:pPr>
            <a:endParaRPr lang="en-US" dirty="0"/>
          </a:p>
          <a:p>
            <a:pPr algn="l"/>
            <a:r>
              <a:rPr lang="en-US" sz="2200" dirty="0"/>
              <a:t>The intention of these slides is to illustrate the environment and space limitations in the LHC tunnel in IR5L.</a:t>
            </a:r>
          </a:p>
        </p:txBody>
      </p:sp>
      <p:sp>
        <p:nvSpPr>
          <p:cNvPr id="5" name="Slide Number Placeholder 4">
            <a:extLst>
              <a:ext uri="{FF2B5EF4-FFF2-40B4-BE49-F238E27FC236}">
                <a16:creationId xmlns:a16="http://schemas.microsoft.com/office/drawing/2014/main" id="{4422532E-3EBD-EE45-B5CF-D38660BB55DC}"/>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23436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Tunnel configuration at DFX installation</a:t>
            </a:r>
            <a:endParaRPr lang="fr-FR" dirty="0"/>
          </a:p>
        </p:txBody>
      </p:sp>
      <p:pic>
        <p:nvPicPr>
          <p:cNvPr id="13" name="Picture 12">
            <a:extLst>
              <a:ext uri="{FF2B5EF4-FFF2-40B4-BE49-F238E27FC236}">
                <a16:creationId xmlns:a16="http://schemas.microsoft.com/office/drawing/2014/main" id="{B1B42D93-C950-9A40-B969-C1BFB4B3A161}"/>
              </a:ext>
            </a:extLst>
          </p:cNvPr>
          <p:cNvPicPr>
            <a:picLocks noChangeAspect="1"/>
          </p:cNvPicPr>
          <p:nvPr/>
        </p:nvPicPr>
        <p:blipFill>
          <a:blip r:embed="rId2"/>
          <a:stretch>
            <a:fillRect/>
          </a:stretch>
        </p:blipFill>
        <p:spPr>
          <a:xfrm>
            <a:off x="1259632" y="824796"/>
            <a:ext cx="6855461" cy="3867894"/>
          </a:xfrm>
          <a:prstGeom prst="rect">
            <a:avLst/>
          </a:prstGeom>
        </p:spPr>
      </p:pic>
      <p:sp>
        <p:nvSpPr>
          <p:cNvPr id="4" name="Slide Number Placeholder 3"/>
          <p:cNvSpPr>
            <a:spLocks noGrp="1"/>
          </p:cNvSpPr>
          <p:nvPr>
            <p:ph type="sldNum" sz="quarter" idx="12"/>
          </p:nvPr>
        </p:nvSpPr>
        <p:spPr/>
        <p:txBody>
          <a:bodyPr/>
          <a:lstStyle/>
          <a:p>
            <a:pPr defTabSz="342900">
              <a:defRPr/>
            </a:pPr>
            <a:fld id="{BFDCA1C4-9514-7B4F-976F-D92F7E296653}" type="slidenum">
              <a:rPr lang="fr-FR" sz="900">
                <a:solidFill>
                  <a:srgbClr val="64BCD9"/>
                </a:solidFill>
                <a:latin typeface="Arial"/>
              </a:rPr>
              <a:pPr defTabSz="342900">
                <a:defRPr/>
              </a:pPr>
              <a:t>3</a:t>
            </a:fld>
            <a:endParaRPr lang="fr-FR" sz="900">
              <a:solidFill>
                <a:srgbClr val="64BCD9"/>
              </a:solidFill>
              <a:latin typeface="Arial"/>
            </a:endParaRPr>
          </a:p>
        </p:txBody>
      </p:sp>
      <p:sp>
        <p:nvSpPr>
          <p:cNvPr id="6" name="TextBox 5">
            <a:extLst>
              <a:ext uri="{FF2B5EF4-FFF2-40B4-BE49-F238E27FC236}">
                <a16:creationId xmlns:a16="http://schemas.microsoft.com/office/drawing/2014/main" id="{B123A478-4078-064D-88FC-1602EF34EBCC}"/>
              </a:ext>
            </a:extLst>
          </p:cNvPr>
          <p:cNvSpPr txBox="1"/>
          <p:nvPr/>
        </p:nvSpPr>
        <p:spPr>
          <a:xfrm>
            <a:off x="6588224" y="1645692"/>
            <a:ext cx="651140" cy="338554"/>
          </a:xfrm>
          <a:prstGeom prst="rect">
            <a:avLst/>
          </a:prstGeom>
          <a:noFill/>
        </p:spPr>
        <p:txBody>
          <a:bodyPr wrap="none" rtlCol="0">
            <a:spAutoFit/>
          </a:bodyPr>
          <a:lstStyle/>
          <a:p>
            <a:r>
              <a:rPr lang="en-US" sz="1600" dirty="0">
                <a:solidFill>
                  <a:srgbClr val="0432FF"/>
                </a:solidFill>
              </a:rPr>
              <a:t>DCM</a:t>
            </a:r>
          </a:p>
        </p:txBody>
      </p:sp>
      <p:sp>
        <p:nvSpPr>
          <p:cNvPr id="7" name="TextBox 6">
            <a:extLst>
              <a:ext uri="{FF2B5EF4-FFF2-40B4-BE49-F238E27FC236}">
                <a16:creationId xmlns:a16="http://schemas.microsoft.com/office/drawing/2014/main" id="{D3732666-F0E4-DA4B-9DA8-6C883182DBDA}"/>
              </a:ext>
            </a:extLst>
          </p:cNvPr>
          <p:cNvSpPr txBox="1"/>
          <p:nvPr/>
        </p:nvSpPr>
        <p:spPr>
          <a:xfrm>
            <a:off x="3694953" y="2589466"/>
            <a:ext cx="595035" cy="338554"/>
          </a:xfrm>
          <a:prstGeom prst="rect">
            <a:avLst/>
          </a:prstGeom>
          <a:noFill/>
        </p:spPr>
        <p:txBody>
          <a:bodyPr wrap="none" rtlCol="0">
            <a:spAutoFit/>
          </a:bodyPr>
          <a:lstStyle/>
          <a:p>
            <a:r>
              <a:rPr lang="en-US" sz="1600" dirty="0">
                <a:solidFill>
                  <a:srgbClr val="FFC000"/>
                </a:solidFill>
              </a:rPr>
              <a:t>QXL</a:t>
            </a:r>
          </a:p>
        </p:txBody>
      </p:sp>
      <p:sp>
        <p:nvSpPr>
          <p:cNvPr id="8" name="TextBox 7">
            <a:extLst>
              <a:ext uri="{FF2B5EF4-FFF2-40B4-BE49-F238E27FC236}">
                <a16:creationId xmlns:a16="http://schemas.microsoft.com/office/drawing/2014/main" id="{0AC032F0-345A-654A-8D40-B2E3A5729A98}"/>
              </a:ext>
            </a:extLst>
          </p:cNvPr>
          <p:cNvSpPr txBox="1"/>
          <p:nvPr/>
        </p:nvSpPr>
        <p:spPr>
          <a:xfrm>
            <a:off x="7892115" y="1635646"/>
            <a:ext cx="445956" cy="338554"/>
          </a:xfrm>
          <a:prstGeom prst="rect">
            <a:avLst/>
          </a:prstGeom>
          <a:noFill/>
        </p:spPr>
        <p:txBody>
          <a:bodyPr wrap="none" rtlCol="0">
            <a:spAutoFit/>
          </a:bodyPr>
          <a:lstStyle/>
          <a:p>
            <a:r>
              <a:rPr lang="en-US" sz="1600" dirty="0">
                <a:solidFill>
                  <a:srgbClr val="0432FF"/>
                </a:solidFill>
              </a:rPr>
              <a:t>D1</a:t>
            </a:r>
          </a:p>
        </p:txBody>
      </p:sp>
      <p:sp>
        <p:nvSpPr>
          <p:cNvPr id="14" name="TextBox 13">
            <a:extLst>
              <a:ext uri="{FF2B5EF4-FFF2-40B4-BE49-F238E27FC236}">
                <a16:creationId xmlns:a16="http://schemas.microsoft.com/office/drawing/2014/main" id="{472E49F9-5148-1448-8BE9-CED3F1542501}"/>
              </a:ext>
            </a:extLst>
          </p:cNvPr>
          <p:cNvSpPr txBox="1"/>
          <p:nvPr/>
        </p:nvSpPr>
        <p:spPr>
          <a:xfrm>
            <a:off x="179512" y="786056"/>
            <a:ext cx="3320140" cy="584775"/>
          </a:xfrm>
          <a:prstGeom prst="rect">
            <a:avLst/>
          </a:prstGeom>
          <a:noFill/>
        </p:spPr>
        <p:txBody>
          <a:bodyPr wrap="none" rtlCol="0">
            <a:spAutoFit/>
          </a:bodyPr>
          <a:lstStyle/>
          <a:p>
            <a:r>
              <a:rPr lang="en-US" sz="1600" dirty="0">
                <a:solidFill>
                  <a:schemeClr val="tx2"/>
                </a:solidFill>
              </a:rPr>
              <a:t>SC link for DFM/D2</a:t>
            </a:r>
          </a:p>
          <a:p>
            <a:r>
              <a:rPr lang="en-US" sz="1600" dirty="0">
                <a:solidFill>
                  <a:schemeClr val="tx2"/>
                </a:solidFill>
              </a:rPr>
              <a:t>(space occupation, size is smaller)</a:t>
            </a:r>
          </a:p>
        </p:txBody>
      </p:sp>
      <p:cxnSp>
        <p:nvCxnSpPr>
          <p:cNvPr id="15" name="Straight Arrow Connector 14">
            <a:extLst>
              <a:ext uri="{FF2B5EF4-FFF2-40B4-BE49-F238E27FC236}">
                <a16:creationId xmlns:a16="http://schemas.microsoft.com/office/drawing/2014/main" id="{FA5C0D69-3399-3245-9C90-1637E58F4693}"/>
              </a:ext>
            </a:extLst>
          </p:cNvPr>
          <p:cNvCxnSpPr>
            <a:cxnSpLocks/>
          </p:cNvCxnSpPr>
          <p:nvPr/>
        </p:nvCxnSpPr>
        <p:spPr>
          <a:xfrm>
            <a:off x="1403648" y="1520627"/>
            <a:ext cx="1237446" cy="10688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98201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1043608" y="4000612"/>
            <a:ext cx="2173480" cy="307777"/>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Plug install with LTS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737583"/>
            <a:ext cx="6234194" cy="3518579"/>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2835" y="973109"/>
            <a:ext cx="2934031" cy="1655967"/>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008" y="3028628"/>
            <a:ext cx="2987966" cy="1686408"/>
          </a:xfrm>
          <a:prstGeom prst="rect">
            <a:avLst/>
          </a:prstGeom>
        </p:spPr>
      </p:pic>
      <p:sp>
        <p:nvSpPr>
          <p:cNvPr id="18" name="TextBox 17"/>
          <p:cNvSpPr txBox="1"/>
          <p:nvPr/>
        </p:nvSpPr>
        <p:spPr>
          <a:xfrm>
            <a:off x="1835696" y="3846723"/>
            <a:ext cx="2890022" cy="307777"/>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Assembly of IFS assy. to DCM</a:t>
            </a:r>
          </a:p>
        </p:txBody>
      </p:sp>
      <p:sp>
        <p:nvSpPr>
          <p:cNvPr id="2" name="TextBox 1">
            <a:extLst>
              <a:ext uri="{FF2B5EF4-FFF2-40B4-BE49-F238E27FC236}">
                <a16:creationId xmlns:a16="http://schemas.microsoft.com/office/drawing/2014/main" id="{24E7CD45-44C2-BF45-813B-A092B87D4165}"/>
              </a:ext>
            </a:extLst>
          </p:cNvPr>
          <p:cNvSpPr txBox="1"/>
          <p:nvPr/>
        </p:nvSpPr>
        <p:spPr>
          <a:xfrm>
            <a:off x="4644008" y="1353465"/>
            <a:ext cx="651140" cy="338554"/>
          </a:xfrm>
          <a:prstGeom prst="rect">
            <a:avLst/>
          </a:prstGeom>
          <a:noFill/>
        </p:spPr>
        <p:txBody>
          <a:bodyPr wrap="none" rtlCol="0">
            <a:spAutoFit/>
          </a:bodyPr>
          <a:lstStyle/>
          <a:p>
            <a:r>
              <a:rPr lang="en-US" sz="1600" dirty="0">
                <a:solidFill>
                  <a:srgbClr val="0432FF"/>
                </a:solidFill>
              </a:rPr>
              <a:t>DCM</a:t>
            </a:r>
          </a:p>
        </p:txBody>
      </p:sp>
      <p:sp>
        <p:nvSpPr>
          <p:cNvPr id="12" name="TextBox 11">
            <a:extLst>
              <a:ext uri="{FF2B5EF4-FFF2-40B4-BE49-F238E27FC236}">
                <a16:creationId xmlns:a16="http://schemas.microsoft.com/office/drawing/2014/main" id="{D7A8C634-A880-BC4B-B192-5D334CD64CD7}"/>
              </a:ext>
            </a:extLst>
          </p:cNvPr>
          <p:cNvSpPr txBox="1"/>
          <p:nvPr/>
        </p:nvSpPr>
        <p:spPr>
          <a:xfrm>
            <a:off x="172710" y="880324"/>
            <a:ext cx="1917513" cy="584775"/>
          </a:xfrm>
          <a:prstGeom prst="rect">
            <a:avLst/>
          </a:prstGeom>
          <a:noFill/>
        </p:spPr>
        <p:txBody>
          <a:bodyPr wrap="none" rtlCol="0">
            <a:spAutoFit/>
          </a:bodyPr>
          <a:lstStyle/>
          <a:p>
            <a:r>
              <a:rPr lang="en-US" sz="1600" dirty="0">
                <a:solidFill>
                  <a:schemeClr val="tx2"/>
                </a:solidFill>
              </a:rPr>
              <a:t>SC link</a:t>
            </a:r>
          </a:p>
          <a:p>
            <a:r>
              <a:rPr lang="en-US" sz="1600" dirty="0">
                <a:solidFill>
                  <a:schemeClr val="tx2"/>
                </a:solidFill>
              </a:rPr>
              <a:t>(space occupation)</a:t>
            </a:r>
          </a:p>
        </p:txBody>
      </p:sp>
      <p:cxnSp>
        <p:nvCxnSpPr>
          <p:cNvPr id="9" name="Straight Arrow Connector 8">
            <a:extLst>
              <a:ext uri="{FF2B5EF4-FFF2-40B4-BE49-F238E27FC236}">
                <a16:creationId xmlns:a16="http://schemas.microsoft.com/office/drawing/2014/main" id="{075A6D71-AE80-A34F-9F7B-A23918171F3F}"/>
              </a:ext>
            </a:extLst>
          </p:cNvPr>
          <p:cNvCxnSpPr/>
          <p:nvPr/>
        </p:nvCxnSpPr>
        <p:spPr>
          <a:xfrm>
            <a:off x="1187624" y="1353465"/>
            <a:ext cx="733390" cy="7142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439A455C-7BD3-B04D-BBAC-E73A9B8B9504}"/>
              </a:ext>
            </a:extLst>
          </p:cNvPr>
          <p:cNvSpPr txBox="1"/>
          <p:nvPr/>
        </p:nvSpPr>
        <p:spPr>
          <a:xfrm>
            <a:off x="3623691" y="1462538"/>
            <a:ext cx="1025409" cy="338554"/>
          </a:xfrm>
          <a:prstGeom prst="rect">
            <a:avLst/>
          </a:prstGeom>
          <a:noFill/>
        </p:spPr>
        <p:txBody>
          <a:bodyPr wrap="none" rtlCol="0">
            <a:spAutoFit/>
          </a:bodyPr>
          <a:lstStyle/>
          <a:p>
            <a:r>
              <a:rPr lang="en-US" sz="1600" dirty="0">
                <a:solidFill>
                  <a:srgbClr val="0432FF"/>
                </a:solidFill>
              </a:rPr>
              <a:t>IFS assy.</a:t>
            </a:r>
          </a:p>
        </p:txBody>
      </p:sp>
      <p:cxnSp>
        <p:nvCxnSpPr>
          <p:cNvPr id="19" name="Straight Arrow Connector 18">
            <a:extLst>
              <a:ext uri="{FF2B5EF4-FFF2-40B4-BE49-F238E27FC236}">
                <a16:creationId xmlns:a16="http://schemas.microsoft.com/office/drawing/2014/main" id="{E2132E51-18B4-CD45-9FCE-08E21ABFFB05}"/>
              </a:ext>
            </a:extLst>
          </p:cNvPr>
          <p:cNvCxnSpPr>
            <a:cxnSpLocks/>
          </p:cNvCxnSpPr>
          <p:nvPr/>
        </p:nvCxnSpPr>
        <p:spPr>
          <a:xfrm flipV="1">
            <a:off x="3280707" y="2057745"/>
            <a:ext cx="1075269" cy="11980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538A8984-7D04-E140-B4CC-EFF42E4A60E0}"/>
              </a:ext>
            </a:extLst>
          </p:cNvPr>
          <p:cNvSpPr txBox="1"/>
          <p:nvPr/>
        </p:nvSpPr>
        <p:spPr>
          <a:xfrm>
            <a:off x="2438463" y="3043234"/>
            <a:ext cx="3933256" cy="338554"/>
          </a:xfrm>
          <a:prstGeom prst="rect">
            <a:avLst/>
          </a:prstGeom>
          <a:noFill/>
        </p:spPr>
        <p:txBody>
          <a:bodyPr wrap="none" rtlCol="0">
            <a:spAutoFit/>
          </a:bodyPr>
          <a:lstStyle/>
          <a:p>
            <a:r>
              <a:rPr lang="en-US" sz="1600" dirty="0">
                <a:solidFill>
                  <a:schemeClr val="tx2"/>
                </a:solidFill>
              </a:rPr>
              <a:t>Plug now part of DCM, with LTS bus bars</a:t>
            </a:r>
          </a:p>
        </p:txBody>
      </p:sp>
    </p:spTree>
    <p:extLst>
      <p:ext uri="{BB962C8B-B14F-4D97-AF65-F5344CB8AC3E}">
        <p14:creationId xmlns:p14="http://schemas.microsoft.com/office/powerpoint/2010/main" val="3030154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1983472" y="3624376"/>
            <a:ext cx="3168352" cy="1384995"/>
          </a:xfrm>
          <a:prstGeom prst="rect">
            <a:avLst/>
          </a:prstGeom>
          <a:noFill/>
        </p:spPr>
        <p:txBody>
          <a:bodyPr wrap="square" rtlCol="0">
            <a:spAutoFit/>
          </a:bodyPr>
          <a:lstStyle/>
          <a:p>
            <a:pPr marL="285750" indent="-285750">
              <a:buClr>
                <a:srgbClr val="FFC000"/>
              </a:buClr>
              <a:buFont typeface="Wingdings" panose="05000000000000000000" pitchFamily="2" charset="2"/>
              <a:buChar char="Ø"/>
            </a:pPr>
            <a:r>
              <a:rPr lang="en-GB" sz="1400" dirty="0"/>
              <a:t>1. Top Flange and DFX tank in prepared position </a:t>
            </a:r>
          </a:p>
          <a:p>
            <a:pPr marL="285750" indent="-285750">
              <a:buClr>
                <a:srgbClr val="FFC000"/>
              </a:buClr>
              <a:buFont typeface="Wingdings" panose="05000000000000000000" pitchFamily="2" charset="2"/>
              <a:buChar char="Ø"/>
            </a:pPr>
            <a:r>
              <a:rPr lang="en-GB" sz="1400" dirty="0"/>
              <a:t>2. Link Down +100 mm with LTS</a:t>
            </a:r>
          </a:p>
          <a:p>
            <a:pPr marL="285750" indent="-285750">
              <a:buClr>
                <a:srgbClr val="FFC000"/>
              </a:buClr>
              <a:buFont typeface="Wingdings" panose="05000000000000000000" pitchFamily="2" charset="2"/>
              <a:buChar char="Ø"/>
            </a:pPr>
            <a:r>
              <a:rPr lang="en-GB" sz="1400" dirty="0"/>
              <a:t>3. Weld of the flange, weld inspections and leak checks  </a:t>
            </a:r>
          </a:p>
          <a:p>
            <a:pPr marL="285750" indent="-285750">
              <a:buClr>
                <a:srgbClr val="FFC000"/>
              </a:buClr>
              <a:buFont typeface="Wingdings" panose="05000000000000000000" pitchFamily="2" charset="2"/>
              <a:buChar char="Ø"/>
            </a:pPr>
            <a:endParaRPr lang="en-GB" sz="14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9206" y="515624"/>
            <a:ext cx="3677594" cy="207563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992806"/>
            <a:ext cx="4673590" cy="2637774"/>
          </a:xfrm>
          <a:prstGeom prst="rect">
            <a:avLst/>
          </a:prstGeom>
        </p:spPr>
      </p:pic>
    </p:spTree>
    <p:extLst>
      <p:ext uri="{BB962C8B-B14F-4D97-AF65-F5344CB8AC3E}">
        <p14:creationId xmlns:p14="http://schemas.microsoft.com/office/powerpoint/2010/main" val="1886659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1475820" y="4040719"/>
            <a:ext cx="3949492" cy="954107"/>
          </a:xfrm>
          <a:prstGeom prst="rect">
            <a:avLst/>
          </a:prstGeom>
          <a:noFill/>
        </p:spPr>
        <p:txBody>
          <a:bodyPr wrap="square" rtlCol="0">
            <a:spAutoFit/>
          </a:bodyPr>
          <a:lstStyle/>
          <a:p>
            <a:pPr marL="285750" indent="-285750">
              <a:buClr>
                <a:srgbClr val="FFC000"/>
              </a:buClr>
              <a:buFont typeface="Wingdings" panose="05000000000000000000" pitchFamily="2" charset="2"/>
              <a:buChar char="Ø"/>
            </a:pPr>
            <a:r>
              <a:rPr lang="en-GB" sz="1400" dirty="0"/>
              <a:t>Move the He tank and link 100 mm up </a:t>
            </a:r>
          </a:p>
          <a:p>
            <a:pPr marL="285750" indent="-285750">
              <a:buClr>
                <a:srgbClr val="FFC000"/>
              </a:buClr>
              <a:buFont typeface="Wingdings" panose="05000000000000000000" pitchFamily="2" charset="2"/>
              <a:buChar char="Ø"/>
            </a:pPr>
            <a:r>
              <a:rPr lang="en-GB" sz="1400" dirty="0"/>
              <a:t>Equipment of the top flange</a:t>
            </a:r>
          </a:p>
          <a:p>
            <a:pPr marL="285750" indent="-285750">
              <a:buClr>
                <a:srgbClr val="FFC000"/>
              </a:buClr>
              <a:buFont typeface="Wingdings" panose="05000000000000000000" pitchFamily="2" charset="2"/>
              <a:buChar char="Ø"/>
            </a:pPr>
            <a:r>
              <a:rPr lang="en-GB" sz="1400" dirty="0"/>
              <a:t>LTS extension shaped for threading of horizontal segments </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3019"/>
          <a:stretch/>
        </p:blipFill>
        <p:spPr>
          <a:xfrm>
            <a:off x="323528" y="1084439"/>
            <a:ext cx="3610789" cy="264730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5896" y="651743"/>
            <a:ext cx="2840385" cy="160311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6415" y="1284666"/>
            <a:ext cx="2840385" cy="1603113"/>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80112" y="3140607"/>
            <a:ext cx="2840385" cy="1603113"/>
          </a:xfrm>
          <a:prstGeom prst="rect">
            <a:avLst/>
          </a:prstGeom>
        </p:spPr>
      </p:pic>
      <p:sp>
        <p:nvSpPr>
          <p:cNvPr id="11" name="TextBox 10">
            <a:extLst>
              <a:ext uri="{FF2B5EF4-FFF2-40B4-BE49-F238E27FC236}">
                <a16:creationId xmlns:a16="http://schemas.microsoft.com/office/drawing/2014/main" id="{F8C62B44-CE2F-5E4C-9BFB-1AD967E906D2}"/>
              </a:ext>
            </a:extLst>
          </p:cNvPr>
          <p:cNvSpPr txBox="1"/>
          <p:nvPr/>
        </p:nvSpPr>
        <p:spPr>
          <a:xfrm>
            <a:off x="11501" y="752545"/>
            <a:ext cx="1593706" cy="461665"/>
          </a:xfrm>
          <a:prstGeom prst="rect">
            <a:avLst/>
          </a:prstGeom>
          <a:noFill/>
        </p:spPr>
        <p:txBody>
          <a:bodyPr wrap="none" rtlCol="0">
            <a:spAutoFit/>
          </a:bodyPr>
          <a:lstStyle/>
          <a:p>
            <a:r>
              <a:rPr lang="en-US" sz="1200" dirty="0">
                <a:solidFill>
                  <a:schemeClr val="tx2"/>
                </a:solidFill>
              </a:rPr>
              <a:t>(Burst disk mounted </a:t>
            </a:r>
          </a:p>
          <a:p>
            <a:r>
              <a:rPr lang="en-US" sz="1200" dirty="0">
                <a:solidFill>
                  <a:schemeClr val="tx2"/>
                </a:solidFill>
              </a:rPr>
              <a:t>only after Pt)</a:t>
            </a:r>
          </a:p>
        </p:txBody>
      </p:sp>
      <p:cxnSp>
        <p:nvCxnSpPr>
          <p:cNvPr id="12" name="Straight Arrow Connector 11">
            <a:extLst>
              <a:ext uri="{FF2B5EF4-FFF2-40B4-BE49-F238E27FC236}">
                <a16:creationId xmlns:a16="http://schemas.microsoft.com/office/drawing/2014/main" id="{6913E69F-E8D9-2241-8BB6-8F64E24C35F2}"/>
              </a:ext>
            </a:extLst>
          </p:cNvPr>
          <p:cNvCxnSpPr>
            <a:cxnSpLocks/>
          </p:cNvCxnSpPr>
          <p:nvPr/>
        </p:nvCxnSpPr>
        <p:spPr>
          <a:xfrm>
            <a:off x="990408" y="1065878"/>
            <a:ext cx="401182" cy="43466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8958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319780" y="3545258"/>
            <a:ext cx="8348247" cy="523220"/>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Threading of helium &amp; vacuum chamber in place (will be helped with a side bend of the LTS cable)  </a:t>
            </a:r>
          </a:p>
          <a:p>
            <a:pPr marL="285750" indent="-285750">
              <a:buClr>
                <a:srgbClr val="FFC000"/>
              </a:buClr>
              <a:buFont typeface="Wingdings" panose="05000000000000000000" pitchFamily="2" charset="2"/>
              <a:buChar char="Ø"/>
            </a:pPr>
            <a:r>
              <a:rPr lang="en-GB" sz="1400" dirty="0"/>
              <a:t>Welding, weld inspections and leak checks  </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563638"/>
            <a:ext cx="3199958" cy="1806056"/>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1488098"/>
            <a:ext cx="3467640" cy="1957136"/>
          </a:xfrm>
          <a:prstGeom prst="rect">
            <a:avLst/>
          </a:prstGeom>
        </p:spPr>
      </p:pic>
    </p:spTree>
    <p:extLst>
      <p:ext uri="{BB962C8B-B14F-4D97-AF65-F5344CB8AC3E}">
        <p14:creationId xmlns:p14="http://schemas.microsoft.com/office/powerpoint/2010/main" val="383464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1763688" y="3939057"/>
            <a:ext cx="6031908" cy="307777"/>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Vacuum chamber move to allow the weld with the horizontal section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347614"/>
            <a:ext cx="3766761" cy="212596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024" y="1347614"/>
            <a:ext cx="3652911" cy="2061703"/>
          </a:xfrm>
          <a:prstGeom prst="rect">
            <a:avLst/>
          </a:prstGeom>
        </p:spPr>
      </p:pic>
    </p:spTree>
    <p:extLst>
      <p:ext uri="{BB962C8B-B14F-4D97-AF65-F5344CB8AC3E}">
        <p14:creationId xmlns:p14="http://schemas.microsoft.com/office/powerpoint/2010/main" val="3016412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a:t>DFX machine assembly </a:t>
            </a:r>
          </a:p>
        </p:txBody>
      </p:sp>
      <p:sp>
        <p:nvSpPr>
          <p:cNvPr id="4" name="Espace réservé du pied de page 3"/>
          <p:cNvSpPr>
            <a:spLocks noGrp="1"/>
          </p:cNvSpPr>
          <p:nvPr>
            <p:ph type="ftr" sz="quarter" idx="11"/>
          </p:nvPr>
        </p:nvSpPr>
        <p:spPr/>
        <p:txBody>
          <a:bodyPr/>
          <a:lstStyle/>
          <a:p>
            <a:r>
              <a:rPr lang="fr-FR" noProof="0" dirty="0"/>
              <a:t>R. Betemps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7"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17" name="TextBox 16"/>
          <p:cNvSpPr txBox="1"/>
          <p:nvPr/>
        </p:nvSpPr>
        <p:spPr>
          <a:xfrm>
            <a:off x="1763688" y="3939057"/>
            <a:ext cx="3964483" cy="523220"/>
          </a:xfrm>
          <a:prstGeom prst="rect">
            <a:avLst/>
          </a:prstGeom>
          <a:noFill/>
        </p:spPr>
        <p:txBody>
          <a:bodyPr wrap="none" rtlCol="0">
            <a:spAutoFit/>
          </a:bodyPr>
          <a:lstStyle/>
          <a:p>
            <a:pPr marL="285750" indent="-285750">
              <a:buClr>
                <a:srgbClr val="FFC000"/>
              </a:buClr>
              <a:buFont typeface="Wingdings" panose="05000000000000000000" pitchFamily="2" charset="2"/>
              <a:buChar char="Ø"/>
            </a:pPr>
            <a:r>
              <a:rPr lang="en-GB" sz="1400" dirty="0"/>
              <a:t>Helium &amp; vacuum vessel segments</a:t>
            </a:r>
          </a:p>
          <a:p>
            <a:pPr marL="285750" indent="-285750">
              <a:buClr>
                <a:srgbClr val="FFC000"/>
              </a:buClr>
              <a:buFont typeface="Wingdings" panose="05000000000000000000" pitchFamily="2" charset="2"/>
              <a:buChar char="Ø"/>
            </a:pPr>
            <a:r>
              <a:rPr lang="en-GB" sz="1400" dirty="0"/>
              <a:t>Welding, weld inspections and leak checks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24" y="1083162"/>
            <a:ext cx="4046276" cy="2283718"/>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0730" y="1083162"/>
            <a:ext cx="4046276" cy="2283718"/>
          </a:xfrm>
          <a:prstGeom prst="rect">
            <a:avLst/>
          </a:prstGeom>
        </p:spPr>
      </p:pic>
    </p:spTree>
    <p:extLst>
      <p:ext uri="{BB962C8B-B14F-4D97-AF65-F5344CB8AC3E}">
        <p14:creationId xmlns:p14="http://schemas.microsoft.com/office/powerpoint/2010/main" val="127474490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D65B3-E8D1-4001-8E0C-4AF8A697297C}">
  <ds:schemaRefs>
    <ds:schemaRef ds:uri="http://purl.org/dc/elements/1.1/"/>
    <ds:schemaRef ds:uri="8946e33d-fd2f-4ae4-8ee9-d90c129cdf9e"/>
    <ds:schemaRef ds:uri="http://schemas.microsoft.com/office/2006/documentManagement/types"/>
    <ds:schemaRef ds:uri="http://purl.org/dc/dcmitype/"/>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98DC553A-4E25-48C2-96AD-A2BB337CB84F}">
  <ds:schemaRefs>
    <ds:schemaRef ds:uri="http://schemas.microsoft.com/sharepoint/v3/contenttype/forms"/>
  </ds:schemaRefs>
</ds:datastoreItem>
</file>

<file path=customXml/itemProps3.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6275</TotalTime>
  <Words>532</Words>
  <Application>Microsoft Macintosh PowerPoint</Application>
  <PresentationFormat>On-screen Show (16:9)</PresentationFormat>
  <Paragraphs>77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Thème Office</vt:lpstr>
      <vt:lpstr>Transport and installation of DFX in the LHC underground areas</vt:lpstr>
      <vt:lpstr>Preamble</vt:lpstr>
      <vt:lpstr>Tunnel configuration at DFX installation</vt:lpstr>
      <vt:lpstr>DFX machine assembly </vt:lpstr>
      <vt:lpstr>DFX machine assembly </vt:lpstr>
      <vt:lpstr>DFX machine assembly </vt:lpstr>
      <vt:lpstr>DFX machine assembly </vt:lpstr>
      <vt:lpstr>DFX machine assembly </vt:lpstr>
      <vt:lpstr>DFX machine assembly </vt:lpstr>
      <vt:lpstr>DFX machine assembly </vt:lpstr>
      <vt:lpstr>DFX machine assembly </vt:lpstr>
      <vt:lpstr>Summary</vt:lpstr>
      <vt:lpstr>Thank you for your attention  Q&amp;A?</vt:lpstr>
    </vt:vector>
  </TitlesOfParts>
  <Company>APO</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Microsoft Office User</cp:lastModifiedBy>
  <cp:revision>174</cp:revision>
  <dcterms:created xsi:type="dcterms:W3CDTF">2016-02-12T09:02:01Z</dcterms:created>
  <dcterms:modified xsi:type="dcterms:W3CDTF">2019-06-20T08:01:00Z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