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354" r:id="rId5"/>
    <p:sldId id="430" r:id="rId6"/>
    <p:sldId id="441" r:id="rId7"/>
    <p:sldId id="433" r:id="rId8"/>
    <p:sldId id="427" r:id="rId9"/>
    <p:sldId id="434" r:id="rId10"/>
    <p:sldId id="431" r:id="rId11"/>
    <p:sldId id="435" r:id="rId12"/>
    <p:sldId id="436" r:id="rId13"/>
    <p:sldId id="437" r:id="rId14"/>
    <p:sldId id="439" r:id="rId15"/>
  </p:sldIdLst>
  <p:sldSz cx="9144000" cy="5143500" type="screen16x9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50"/>
    <a:srgbClr val="FF0000"/>
    <a:srgbClr val="E2CFF1"/>
    <a:srgbClr val="7FE2FF"/>
    <a:srgbClr val="CCFFCC"/>
    <a:srgbClr val="006600"/>
    <a:srgbClr val="FFFF00"/>
    <a:srgbClr val="89FA7A"/>
    <a:srgbClr val="92D050"/>
    <a:srgbClr val="FF26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23" autoAdjust="0"/>
    <p:restoredTop sz="94660"/>
  </p:normalViewPr>
  <p:slideViewPr>
    <p:cSldViewPr snapToObjects="1" showGuides="1">
      <p:cViewPr varScale="1">
        <p:scale>
          <a:sx n="138" d="100"/>
          <a:sy n="138" d="100"/>
        </p:scale>
        <p:origin x="138" y="216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19/06/2019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19/06/2019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57147">
              <a:defRPr/>
            </a:pPr>
            <a:fld id="{624B141A-D04E-DD49-88DC-EFA90428BA41}" type="slidenum">
              <a:rPr lang="fr-FR">
                <a:solidFill>
                  <a:prstClr val="black"/>
                </a:solidFill>
                <a:latin typeface="Calibri"/>
              </a:rPr>
              <a:pPr defTabSz="457147">
                <a:defRPr/>
              </a:pPr>
              <a:t>2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525359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DFX - CPS review 3 July 2017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DFX - CPS review 3 July 2017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edms.cern.ch/document/2048016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310128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139702"/>
            <a:ext cx="7200000" cy="965448"/>
          </a:xfrm>
        </p:spPr>
        <p:txBody>
          <a:bodyPr/>
          <a:lstStyle/>
          <a:p>
            <a:r>
              <a:rPr lang="en-GB" dirty="0" smtClean="0"/>
              <a:t>DFX Functional Specification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39902"/>
            <a:ext cx="6480000" cy="403498"/>
          </a:xfrm>
        </p:spPr>
        <p:txBody>
          <a:bodyPr>
            <a:normAutofit fontScale="70000" lnSpcReduction="20000"/>
          </a:bodyPr>
          <a:lstStyle/>
          <a:p>
            <a:r>
              <a:rPr lang="en-GB" dirty="0" err="1" smtClean="0"/>
              <a:t>Y.Leclercq</a:t>
            </a:r>
            <a:r>
              <a:rPr lang="en-GB" dirty="0" smtClean="0"/>
              <a:t> on behalf of the DF development team WP6a</a:t>
            </a:r>
          </a:p>
          <a:p>
            <a:r>
              <a:rPr lang="en-GB" dirty="0" smtClean="0"/>
              <a:t>20 June 2019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smtClean="0"/>
              <a:t>Detailed </a:t>
            </a:r>
            <a:r>
              <a:rPr lang="en-GB" dirty="0" smtClean="0"/>
              <a:t>design review of the DFX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484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483517"/>
            <a:ext cx="5112568" cy="4032449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GB" dirty="0" smtClean="0"/>
              <a:t>Moved to dedicated Technical Specification document</a:t>
            </a:r>
          </a:p>
          <a:p>
            <a:r>
              <a:rPr lang="en-GB" dirty="0" smtClean="0"/>
              <a:t>See dedicated talk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50"/>
            <a:ext cx="5220072" cy="481868"/>
          </a:xfrm>
          <a:solidFill>
            <a:schemeClr val="bg1"/>
          </a:solidFill>
        </p:spPr>
        <p:txBody>
          <a:bodyPr/>
          <a:lstStyle/>
          <a:p>
            <a:r>
              <a:rPr lang="en-GB" sz="2600" dirty="0" smtClean="0"/>
              <a:t>Manufacturing &amp; Inspections</a:t>
            </a:r>
            <a:endParaRPr lang="en-GB" sz="2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8064" y="1468489"/>
            <a:ext cx="3976126" cy="2023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66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483517"/>
            <a:ext cx="8712968" cy="4032449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GB" dirty="0" smtClean="0"/>
              <a:t>Functional specification updated</a:t>
            </a:r>
          </a:p>
          <a:p>
            <a:r>
              <a:rPr lang="en-GB" dirty="0" smtClean="0"/>
              <a:t>Manufacturing, qualification requirements moved to dedicated technical specification</a:t>
            </a:r>
          </a:p>
          <a:p>
            <a:r>
              <a:rPr lang="en-GB" dirty="0" smtClean="0"/>
              <a:t>Interfaces moved to dedicated Interface specification</a:t>
            </a:r>
          </a:p>
          <a:p>
            <a:endParaRPr lang="en-GB" dirty="0"/>
          </a:p>
          <a:p>
            <a:endParaRPr lang="en-GB" i="1" dirty="0"/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50"/>
            <a:ext cx="5220072" cy="481868"/>
          </a:xfrm>
          <a:solidFill>
            <a:schemeClr val="bg1"/>
          </a:solidFill>
        </p:spPr>
        <p:txBody>
          <a:bodyPr/>
          <a:lstStyle/>
          <a:p>
            <a:r>
              <a:rPr lang="en-GB" sz="2600" dirty="0" smtClean="0"/>
              <a:t>Summary</a:t>
            </a:r>
            <a:endParaRPr lang="en-GB" sz="2600" dirty="0"/>
          </a:p>
        </p:txBody>
      </p:sp>
    </p:spTree>
    <p:extLst>
      <p:ext uri="{BB962C8B-B14F-4D97-AF65-F5344CB8AC3E}">
        <p14:creationId xmlns:p14="http://schemas.microsoft.com/office/powerpoint/2010/main" val="2383415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" y="-3240"/>
            <a:ext cx="972716" cy="57707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16" name="Group 15"/>
          <p:cNvGrpSpPr/>
          <p:nvPr/>
        </p:nvGrpSpPr>
        <p:grpSpPr>
          <a:xfrm>
            <a:off x="470485" y="3057342"/>
            <a:ext cx="3078950" cy="2080896"/>
            <a:chOff x="0" y="4083472"/>
            <a:chExt cx="4105267" cy="2774528"/>
          </a:xfrm>
        </p:grpSpPr>
        <p:sp>
          <p:nvSpPr>
            <p:cNvPr id="15" name="Rectangle 14"/>
            <p:cNvSpPr/>
            <p:nvPr/>
          </p:nvSpPr>
          <p:spPr>
            <a:xfrm>
              <a:off x="0" y="4083472"/>
              <a:ext cx="4067175" cy="27745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124815" y="4239801"/>
              <a:ext cx="3980452" cy="2162005"/>
              <a:chOff x="8261476" y="111231"/>
              <a:chExt cx="3980452" cy="2162005"/>
            </a:xfrm>
          </p:grpSpPr>
          <p:grpSp>
            <p:nvGrpSpPr>
              <p:cNvPr id="46" name="Group 45"/>
              <p:cNvGrpSpPr/>
              <p:nvPr/>
            </p:nvGrpSpPr>
            <p:grpSpPr>
              <a:xfrm>
                <a:off x="8261476" y="541275"/>
                <a:ext cx="3980452" cy="1731961"/>
                <a:chOff x="6691993" y="3847741"/>
                <a:chExt cx="5525081" cy="2550494"/>
              </a:xfrm>
            </p:grpSpPr>
            <p:sp>
              <p:nvSpPr>
                <p:cNvPr id="47" name="Rounded Rectangle 46"/>
                <p:cNvSpPr/>
                <p:nvPr/>
              </p:nvSpPr>
              <p:spPr>
                <a:xfrm>
                  <a:off x="8432151" y="4793608"/>
                  <a:ext cx="1726163" cy="692371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accent3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>
                    <a:defRPr/>
                  </a:pPr>
                  <a:r>
                    <a:rPr lang="en-GB" sz="900" dirty="0" smtClean="0">
                      <a:solidFill>
                        <a:srgbClr val="0070C0"/>
                      </a:solidFill>
                      <a:latin typeface="Arial"/>
                    </a:rPr>
                    <a:t>DFX </a:t>
                  </a:r>
                  <a:r>
                    <a:rPr lang="en-GB" sz="900" dirty="0">
                      <a:solidFill>
                        <a:srgbClr val="0070C0"/>
                      </a:solidFill>
                      <a:latin typeface="Arial"/>
                    </a:rPr>
                    <a:t>design</a:t>
                  </a:r>
                </a:p>
              </p:txBody>
            </p:sp>
            <p:sp>
              <p:nvSpPr>
                <p:cNvPr id="48" name="Rounded Rectangle 47"/>
                <p:cNvSpPr/>
                <p:nvPr/>
              </p:nvSpPr>
              <p:spPr>
                <a:xfrm>
                  <a:off x="6691993" y="4827217"/>
                  <a:ext cx="1421363" cy="625151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>
                    <a:defRPr/>
                  </a:pPr>
                  <a:r>
                    <a:rPr lang="en-GB" sz="900" dirty="0">
                      <a:solidFill>
                        <a:srgbClr val="0070C0"/>
                      </a:solidFill>
                      <a:latin typeface="Arial"/>
                    </a:rPr>
                    <a:t>Installation</a:t>
                  </a:r>
                </a:p>
                <a:p>
                  <a:pPr algn="ctr" defTabSz="685800">
                    <a:defRPr/>
                  </a:pPr>
                  <a:r>
                    <a:rPr lang="en-GB" sz="900" dirty="0">
                      <a:solidFill>
                        <a:srgbClr val="0070C0"/>
                      </a:solidFill>
                      <a:latin typeface="Arial"/>
                    </a:rPr>
                    <a:t>Integration</a:t>
                  </a:r>
                </a:p>
              </p:txBody>
            </p:sp>
            <p:sp>
              <p:nvSpPr>
                <p:cNvPr id="50" name="Rounded Rectangle 49"/>
                <p:cNvSpPr/>
                <p:nvPr/>
              </p:nvSpPr>
              <p:spPr>
                <a:xfrm>
                  <a:off x="7220727" y="5773079"/>
                  <a:ext cx="1306286" cy="625151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>
                    <a:defRPr/>
                  </a:pPr>
                  <a:r>
                    <a:rPr lang="en-GB" sz="900" dirty="0">
                      <a:solidFill>
                        <a:srgbClr val="0070C0"/>
                      </a:solidFill>
                      <a:latin typeface="Arial"/>
                    </a:rPr>
                    <a:t>Insulation Vacuum</a:t>
                  </a:r>
                </a:p>
              </p:txBody>
            </p:sp>
            <p:sp>
              <p:nvSpPr>
                <p:cNvPr id="51" name="Rounded Rectangle 50"/>
                <p:cNvSpPr/>
                <p:nvPr/>
              </p:nvSpPr>
              <p:spPr>
                <a:xfrm>
                  <a:off x="8642090" y="5773081"/>
                  <a:ext cx="1306286" cy="625151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>
                    <a:defRPr/>
                  </a:pPr>
                  <a:r>
                    <a:rPr lang="en-GB" sz="900" dirty="0" err="1">
                      <a:solidFill>
                        <a:srgbClr val="0070C0"/>
                      </a:solidFill>
                      <a:latin typeface="Arial"/>
                    </a:rPr>
                    <a:t>SCLink</a:t>
                  </a:r>
                  <a:endParaRPr lang="en-GB" sz="900" dirty="0">
                    <a:solidFill>
                      <a:srgbClr val="0070C0"/>
                    </a:solidFill>
                    <a:latin typeface="Arial"/>
                  </a:endParaRPr>
                </a:p>
              </p:txBody>
            </p:sp>
            <p:sp>
              <p:nvSpPr>
                <p:cNvPr id="52" name="Rounded Rectangle 51"/>
                <p:cNvSpPr/>
                <p:nvPr/>
              </p:nvSpPr>
              <p:spPr>
                <a:xfrm>
                  <a:off x="10063453" y="5773084"/>
                  <a:ext cx="1306286" cy="625151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>
                    <a:defRPr/>
                  </a:pPr>
                  <a:r>
                    <a:rPr lang="en-GB" sz="900" dirty="0">
                      <a:solidFill>
                        <a:srgbClr val="0070C0"/>
                      </a:solidFill>
                      <a:latin typeface="Arial"/>
                    </a:rPr>
                    <a:t>Test</a:t>
                  </a:r>
                </a:p>
              </p:txBody>
            </p:sp>
            <p:sp>
              <p:nvSpPr>
                <p:cNvPr id="53" name="Rounded Rectangle 52"/>
                <p:cNvSpPr/>
                <p:nvPr/>
              </p:nvSpPr>
              <p:spPr>
                <a:xfrm>
                  <a:off x="10063453" y="3847743"/>
                  <a:ext cx="1306286" cy="625151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>
                    <a:defRPr/>
                  </a:pPr>
                  <a:r>
                    <a:rPr lang="en-GB" sz="900" dirty="0">
                      <a:solidFill>
                        <a:srgbClr val="0070C0"/>
                      </a:solidFill>
                      <a:latin typeface="Arial"/>
                    </a:rPr>
                    <a:t>Transport</a:t>
                  </a:r>
                </a:p>
              </p:txBody>
            </p:sp>
            <p:sp>
              <p:nvSpPr>
                <p:cNvPr id="54" name="Rounded Rectangle 53"/>
                <p:cNvSpPr/>
                <p:nvPr/>
              </p:nvSpPr>
              <p:spPr>
                <a:xfrm>
                  <a:off x="8642090" y="3847742"/>
                  <a:ext cx="1306286" cy="625151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>
                    <a:defRPr/>
                  </a:pPr>
                  <a:r>
                    <a:rPr lang="en-GB" sz="900" dirty="0" smtClean="0">
                      <a:solidFill>
                        <a:srgbClr val="0070C0"/>
                      </a:solidFill>
                      <a:latin typeface="Arial"/>
                    </a:rPr>
                    <a:t>Triplet </a:t>
                  </a:r>
                  <a:r>
                    <a:rPr lang="en-GB" sz="900" dirty="0">
                      <a:solidFill>
                        <a:srgbClr val="0070C0"/>
                      </a:solidFill>
                      <a:latin typeface="Arial"/>
                    </a:rPr>
                    <a:t>Magnet</a:t>
                  </a:r>
                </a:p>
              </p:txBody>
            </p:sp>
            <p:sp>
              <p:nvSpPr>
                <p:cNvPr id="55" name="Rounded Rectangle 54"/>
                <p:cNvSpPr/>
                <p:nvPr/>
              </p:nvSpPr>
              <p:spPr>
                <a:xfrm>
                  <a:off x="6984239" y="3847741"/>
                  <a:ext cx="1542774" cy="625150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>
                    <a:defRPr/>
                  </a:pPr>
                  <a:r>
                    <a:rPr lang="en-GB" sz="900" dirty="0">
                      <a:solidFill>
                        <a:srgbClr val="0070C0"/>
                      </a:solidFill>
                      <a:latin typeface="Arial"/>
                    </a:rPr>
                    <a:t>Cryogenics</a:t>
                  </a:r>
                </a:p>
              </p:txBody>
            </p:sp>
            <p:sp>
              <p:nvSpPr>
                <p:cNvPr id="57" name="Rounded Rectangle 56"/>
                <p:cNvSpPr/>
                <p:nvPr/>
              </p:nvSpPr>
              <p:spPr>
                <a:xfrm>
                  <a:off x="10408686" y="4827217"/>
                  <a:ext cx="1808388" cy="625150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>
                    <a:defRPr/>
                  </a:pPr>
                  <a:r>
                    <a:rPr lang="en-GB" sz="900" dirty="0">
                      <a:solidFill>
                        <a:srgbClr val="0070C0"/>
                      </a:solidFill>
                      <a:latin typeface="Arial"/>
                    </a:rPr>
                    <a:t>Maintenance</a:t>
                  </a:r>
                </a:p>
              </p:txBody>
            </p:sp>
            <p:cxnSp>
              <p:nvCxnSpPr>
                <p:cNvPr id="58" name="Straight Connector 57"/>
                <p:cNvCxnSpPr>
                  <a:stCxn id="55" idx="2"/>
                  <a:endCxn id="47" idx="1"/>
                </p:cNvCxnSpPr>
                <p:nvPr/>
              </p:nvCxnSpPr>
              <p:spPr>
                <a:xfrm>
                  <a:off x="7820997" y="4472892"/>
                  <a:ext cx="611154" cy="666902"/>
                </a:xfrm>
                <a:prstGeom prst="line">
                  <a:avLst/>
                </a:prstGeom>
                <a:ln w="3175"/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/>
                <p:cNvCxnSpPr>
                  <a:stCxn id="48" idx="3"/>
                  <a:endCxn id="47" idx="1"/>
                </p:cNvCxnSpPr>
                <p:nvPr/>
              </p:nvCxnSpPr>
              <p:spPr>
                <a:xfrm>
                  <a:off x="8113356" y="5139793"/>
                  <a:ext cx="318795" cy="1"/>
                </a:xfrm>
                <a:prstGeom prst="line">
                  <a:avLst/>
                </a:prstGeom>
                <a:ln w="3175"/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/>
                <p:cNvCxnSpPr>
                  <a:stCxn id="50" idx="0"/>
                  <a:endCxn id="47" idx="1"/>
                </p:cNvCxnSpPr>
                <p:nvPr/>
              </p:nvCxnSpPr>
              <p:spPr>
                <a:xfrm flipV="1">
                  <a:off x="7873870" y="5139794"/>
                  <a:ext cx="558281" cy="633285"/>
                </a:xfrm>
                <a:prstGeom prst="line">
                  <a:avLst/>
                </a:prstGeom>
                <a:ln w="3175"/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Connector 60"/>
                <p:cNvCxnSpPr>
                  <a:stCxn id="51" idx="0"/>
                  <a:endCxn id="47" idx="2"/>
                </p:cNvCxnSpPr>
                <p:nvPr/>
              </p:nvCxnSpPr>
              <p:spPr>
                <a:xfrm flipV="1">
                  <a:off x="9295233" y="5485979"/>
                  <a:ext cx="0" cy="287102"/>
                </a:xfrm>
                <a:prstGeom prst="line">
                  <a:avLst/>
                </a:prstGeom>
                <a:ln w="3175"/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/>
                <p:cNvCxnSpPr>
                  <a:endCxn id="47" idx="3"/>
                </p:cNvCxnSpPr>
                <p:nvPr/>
              </p:nvCxnSpPr>
              <p:spPr>
                <a:xfrm flipH="1" flipV="1">
                  <a:off x="10158314" y="5139794"/>
                  <a:ext cx="700187" cy="633285"/>
                </a:xfrm>
                <a:prstGeom prst="line">
                  <a:avLst/>
                </a:prstGeom>
                <a:ln w="3175"/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/>
                <p:cNvCxnSpPr>
                  <a:stCxn id="57" idx="1"/>
                  <a:endCxn id="47" idx="3"/>
                </p:cNvCxnSpPr>
                <p:nvPr/>
              </p:nvCxnSpPr>
              <p:spPr>
                <a:xfrm flipH="1">
                  <a:off x="10158314" y="5139793"/>
                  <a:ext cx="250373" cy="1"/>
                </a:xfrm>
                <a:prstGeom prst="line">
                  <a:avLst/>
                </a:prstGeom>
                <a:ln w="3175"/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/>
                <p:cNvCxnSpPr>
                  <a:stCxn id="53" idx="2"/>
                  <a:endCxn id="47" idx="3"/>
                </p:cNvCxnSpPr>
                <p:nvPr/>
              </p:nvCxnSpPr>
              <p:spPr>
                <a:xfrm flipH="1">
                  <a:off x="10158314" y="4472894"/>
                  <a:ext cx="558282" cy="666900"/>
                </a:xfrm>
                <a:prstGeom prst="line">
                  <a:avLst/>
                </a:prstGeom>
                <a:ln w="3175"/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Connector 64"/>
                <p:cNvCxnSpPr>
                  <a:stCxn id="54" idx="2"/>
                  <a:endCxn id="47" idx="0"/>
                </p:cNvCxnSpPr>
                <p:nvPr/>
              </p:nvCxnSpPr>
              <p:spPr>
                <a:xfrm>
                  <a:off x="9295233" y="4472893"/>
                  <a:ext cx="0" cy="320715"/>
                </a:xfrm>
                <a:prstGeom prst="line">
                  <a:avLst/>
                </a:prstGeom>
                <a:ln w="3175"/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6" name="TextBox 65"/>
              <p:cNvSpPr txBox="1"/>
              <p:nvPr/>
            </p:nvSpPr>
            <p:spPr>
              <a:xfrm>
                <a:off x="9217453" y="111231"/>
                <a:ext cx="2413481" cy="400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85800">
                  <a:defRPr/>
                </a:pPr>
                <a:r>
                  <a:rPr lang="en-GB" sz="135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Arial"/>
                  </a:rPr>
                  <a:t>DF system interfaces</a:t>
                </a:r>
              </a:p>
            </p:txBody>
          </p:sp>
        </p:grpSp>
      </p:grpSp>
      <p:pic>
        <p:nvPicPr>
          <p:cNvPr id="82" name="Picture 81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17" b="13436"/>
          <a:stretch/>
        </p:blipFill>
        <p:spPr>
          <a:xfrm>
            <a:off x="4281435" y="0"/>
            <a:ext cx="4862565" cy="2372061"/>
          </a:xfrm>
          <a:prstGeom prst="rect">
            <a:avLst/>
          </a:prstGeom>
        </p:spPr>
      </p:pic>
      <p:grpSp>
        <p:nvGrpSpPr>
          <p:cNvPr id="83" name="Group 82"/>
          <p:cNvGrpSpPr/>
          <p:nvPr/>
        </p:nvGrpSpPr>
        <p:grpSpPr>
          <a:xfrm>
            <a:off x="6110639" y="1404275"/>
            <a:ext cx="2080832" cy="565935"/>
            <a:chOff x="4854459" y="3770842"/>
            <a:chExt cx="2942549" cy="800301"/>
          </a:xfrm>
        </p:grpSpPr>
        <p:sp>
          <p:nvSpPr>
            <p:cNvPr id="131" name="TextBox 130"/>
            <p:cNvSpPr txBox="1"/>
            <p:nvPr/>
          </p:nvSpPr>
          <p:spPr>
            <a:xfrm rot="21022299">
              <a:off x="4854459" y="4310003"/>
              <a:ext cx="401684" cy="2611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189"/>
              <a:r>
                <a:rPr lang="en-GB" sz="6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/>
                </a:rPr>
                <a:t>D1</a:t>
              </a:r>
            </a:p>
          </p:txBody>
        </p:sp>
        <p:sp>
          <p:nvSpPr>
            <p:cNvPr id="132" name="TextBox 131"/>
            <p:cNvSpPr txBox="1"/>
            <p:nvPr/>
          </p:nvSpPr>
          <p:spPr>
            <a:xfrm rot="20947841">
              <a:off x="5265796" y="4216143"/>
              <a:ext cx="413020" cy="2611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189"/>
              <a:r>
                <a:rPr lang="en-GB" sz="6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/>
                </a:rPr>
                <a:t>CP</a:t>
              </a:r>
            </a:p>
          </p:txBody>
        </p:sp>
        <p:sp>
          <p:nvSpPr>
            <p:cNvPr id="133" name="TextBox 132"/>
            <p:cNvSpPr txBox="1"/>
            <p:nvPr/>
          </p:nvSpPr>
          <p:spPr>
            <a:xfrm rot="20988596">
              <a:off x="5830943" y="4093280"/>
              <a:ext cx="406218" cy="2611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189"/>
              <a:r>
                <a:rPr lang="en-GB" sz="6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/>
                </a:rPr>
                <a:t>Q3</a:t>
              </a:r>
            </a:p>
          </p:txBody>
        </p:sp>
        <p:sp>
          <p:nvSpPr>
            <p:cNvPr id="134" name="TextBox 133"/>
            <p:cNvSpPr txBox="1"/>
            <p:nvPr/>
          </p:nvSpPr>
          <p:spPr>
            <a:xfrm rot="20956418">
              <a:off x="6370061" y="3981089"/>
              <a:ext cx="471957" cy="2611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189"/>
              <a:r>
                <a:rPr lang="en-GB" sz="6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/>
                </a:rPr>
                <a:t>Q2b</a:t>
              </a:r>
            </a:p>
          </p:txBody>
        </p:sp>
        <p:sp>
          <p:nvSpPr>
            <p:cNvPr id="135" name="TextBox 134"/>
            <p:cNvSpPr txBox="1"/>
            <p:nvPr/>
          </p:nvSpPr>
          <p:spPr>
            <a:xfrm rot="20821435">
              <a:off x="6860587" y="3875560"/>
              <a:ext cx="467424" cy="2611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189"/>
              <a:r>
                <a:rPr lang="en-GB" sz="6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/>
                </a:rPr>
                <a:t>Q2a</a:t>
              </a:r>
            </a:p>
          </p:txBody>
        </p:sp>
        <p:sp>
          <p:nvSpPr>
            <p:cNvPr id="136" name="TextBox 135"/>
            <p:cNvSpPr txBox="1"/>
            <p:nvPr/>
          </p:nvSpPr>
          <p:spPr>
            <a:xfrm rot="21053899">
              <a:off x="7390790" y="3770842"/>
              <a:ext cx="406218" cy="2611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189"/>
              <a:r>
                <a:rPr lang="en-GB" sz="6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/>
                </a:rPr>
                <a:t>Q1</a:t>
              </a:r>
            </a:p>
          </p:txBody>
        </p:sp>
      </p:grpSp>
      <p:sp>
        <p:nvSpPr>
          <p:cNvPr id="84" name="TextBox 83"/>
          <p:cNvSpPr txBox="1"/>
          <p:nvPr/>
        </p:nvSpPr>
        <p:spPr>
          <a:xfrm rot="21053899">
            <a:off x="8464599" y="1350452"/>
            <a:ext cx="25680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189"/>
            <a:r>
              <a:rPr lang="en-GB" sz="600" b="1" dirty="0">
                <a:solidFill>
                  <a:prstClr val="black"/>
                </a:solidFill>
                <a:latin typeface="Arial"/>
              </a:rPr>
              <a:t>IP</a:t>
            </a:r>
          </a:p>
        </p:txBody>
      </p:sp>
      <p:grpSp>
        <p:nvGrpSpPr>
          <p:cNvPr id="85" name="Group 84"/>
          <p:cNvGrpSpPr/>
          <p:nvPr/>
        </p:nvGrpSpPr>
        <p:grpSpPr>
          <a:xfrm>
            <a:off x="5129205" y="629092"/>
            <a:ext cx="2585592" cy="1473988"/>
            <a:chOff x="3466593" y="2674639"/>
            <a:chExt cx="3656340" cy="2084398"/>
          </a:xfrm>
        </p:grpSpPr>
        <p:sp>
          <p:nvSpPr>
            <p:cNvPr id="116" name="TextBox 115"/>
            <p:cNvSpPr txBox="1"/>
            <p:nvPr/>
          </p:nvSpPr>
          <p:spPr>
            <a:xfrm rot="21142821">
              <a:off x="5507098" y="3047858"/>
              <a:ext cx="1615835" cy="2611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200" b="1"/>
              </a:lvl1pPr>
            </a:lstStyle>
            <a:p>
              <a:pPr algn="ctr" defTabSz="914378">
                <a:defRPr/>
              </a:pPr>
              <a:r>
                <a:rPr lang="en-GB" sz="600" b="0" kern="0" dirty="0">
                  <a:solidFill>
                    <a:prstClr val="white">
                      <a:lumMod val="65000"/>
                    </a:prstClr>
                  </a:solidFill>
                  <a:latin typeface="Arial"/>
                </a:rPr>
                <a:t>Power converters</a:t>
              </a:r>
            </a:p>
          </p:txBody>
        </p:sp>
        <p:sp>
          <p:nvSpPr>
            <p:cNvPr id="117" name="TextBox 116"/>
            <p:cNvSpPr txBox="1"/>
            <p:nvPr/>
          </p:nvSpPr>
          <p:spPr>
            <a:xfrm rot="2278656">
              <a:off x="3466593" y="3537233"/>
              <a:ext cx="1308147" cy="2611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189"/>
              <a:r>
                <a:rPr lang="en-GB" sz="600" dirty="0" err="1">
                  <a:solidFill>
                    <a:srgbClr val="FB963C">
                      <a:lumMod val="75000"/>
                    </a:srgbClr>
                  </a:solidFill>
                  <a:latin typeface="Arial"/>
                </a:rPr>
                <a:t>DSHx</a:t>
              </a:r>
              <a:endParaRPr lang="en-GB" sz="600" dirty="0">
                <a:solidFill>
                  <a:srgbClr val="FB963C">
                    <a:lumMod val="75000"/>
                  </a:srgbClr>
                </a:solidFill>
                <a:latin typeface="Arial"/>
              </a:endParaRPr>
            </a:p>
          </p:txBody>
        </p:sp>
        <p:sp>
          <p:nvSpPr>
            <p:cNvPr id="118" name="TextBox 117"/>
            <p:cNvSpPr txBox="1"/>
            <p:nvPr/>
          </p:nvSpPr>
          <p:spPr>
            <a:xfrm rot="21187361">
              <a:off x="5283284" y="2763059"/>
              <a:ext cx="530079" cy="237911"/>
            </a:xfrm>
            <a:prstGeom prst="roundRect">
              <a:avLst>
                <a:gd name="adj" fmla="val 33715"/>
              </a:avLst>
            </a:prstGeom>
            <a:solidFill>
              <a:srgbClr val="FFFFFF">
                <a:alpha val="69804"/>
              </a:srgbClr>
            </a:solidFill>
            <a:ln>
              <a:noFill/>
            </a:ln>
          </p:spPr>
          <p:txBody>
            <a:bodyPr wrap="none" rtlCol="0">
              <a:noAutofit/>
            </a:bodyPr>
            <a:lstStyle>
              <a:defPPr>
                <a:defRPr lang="en-US"/>
              </a:defPPr>
              <a:lvl1pPr>
                <a:defRPr sz="1200" b="1"/>
              </a:lvl1pPr>
            </a:lstStyle>
            <a:p>
              <a:pPr algn="ctr" defTabSz="457189"/>
              <a:r>
                <a:rPr lang="en-GB" sz="600" b="0" dirty="0">
                  <a:solidFill>
                    <a:srgbClr val="FB963C">
                      <a:lumMod val="75000"/>
                    </a:srgbClr>
                  </a:solidFill>
                  <a:latin typeface="Arial"/>
                </a:rPr>
                <a:t>DFHx1</a:t>
              </a:r>
            </a:p>
          </p:txBody>
        </p:sp>
        <p:sp>
          <p:nvSpPr>
            <p:cNvPr id="119" name="Rounded Rectangle 118"/>
            <p:cNvSpPr/>
            <p:nvPr/>
          </p:nvSpPr>
          <p:spPr>
            <a:xfrm rot="20880900">
              <a:off x="4626467" y="4632294"/>
              <a:ext cx="198659" cy="126743"/>
            </a:xfrm>
            <a:prstGeom prst="roundRect">
              <a:avLst/>
            </a:prstGeom>
            <a:solidFill>
              <a:srgbClr val="FFC000"/>
            </a:solidFill>
            <a:ln w="635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189"/>
              <a:endParaRPr lang="en-GB" sz="6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120" name="Freeform 119"/>
            <p:cNvSpPr/>
            <p:nvPr/>
          </p:nvSpPr>
          <p:spPr>
            <a:xfrm>
              <a:off x="5441911" y="3009193"/>
              <a:ext cx="279400" cy="149225"/>
            </a:xfrm>
            <a:custGeom>
              <a:avLst/>
              <a:gdLst>
                <a:gd name="connsiteX0" fmla="*/ 0 w 279400"/>
                <a:gd name="connsiteY0" fmla="*/ 149225 h 149225"/>
                <a:gd name="connsiteX1" fmla="*/ 279400 w 279400"/>
                <a:gd name="connsiteY1" fmla="*/ 111125 h 149225"/>
                <a:gd name="connsiteX2" fmla="*/ 279400 w 279400"/>
                <a:gd name="connsiteY2" fmla="*/ 0 h 149225"/>
                <a:gd name="connsiteX3" fmla="*/ 3175 w 279400"/>
                <a:gd name="connsiteY3" fmla="*/ 34925 h 149225"/>
                <a:gd name="connsiteX4" fmla="*/ 0 w 279400"/>
                <a:gd name="connsiteY4" fmla="*/ 149225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400" h="149225">
                  <a:moveTo>
                    <a:pt x="0" y="149225"/>
                  </a:moveTo>
                  <a:lnTo>
                    <a:pt x="279400" y="111125"/>
                  </a:lnTo>
                  <a:lnTo>
                    <a:pt x="279400" y="0"/>
                  </a:lnTo>
                  <a:lnTo>
                    <a:pt x="3175" y="34925"/>
                  </a:lnTo>
                  <a:cubicBezTo>
                    <a:pt x="2117" y="73025"/>
                    <a:pt x="1058" y="111125"/>
                    <a:pt x="0" y="149225"/>
                  </a:cubicBezTo>
                  <a:close/>
                </a:path>
              </a:pathLst>
            </a:custGeom>
            <a:solidFill>
              <a:srgbClr val="FFC000"/>
            </a:solidFill>
            <a:ln w="635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378">
                <a:defRPr/>
              </a:pPr>
              <a:endParaRPr lang="en-GB" sz="600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 rot="20952288">
              <a:off x="4443429" y="4388931"/>
              <a:ext cx="454798" cy="237911"/>
            </a:xfrm>
            <a:prstGeom prst="roundRect">
              <a:avLst>
                <a:gd name="adj" fmla="val 33715"/>
              </a:avLst>
            </a:prstGeom>
            <a:solidFill>
              <a:srgbClr val="FFFFFF">
                <a:alpha val="69804"/>
              </a:srgbClr>
            </a:solidFill>
            <a:ln>
              <a:noFill/>
            </a:ln>
          </p:spPr>
          <p:txBody>
            <a:bodyPr wrap="none" rtlCol="0">
              <a:noAutofit/>
            </a:bodyPr>
            <a:lstStyle>
              <a:defPPr>
                <a:defRPr lang="en-US"/>
              </a:defPPr>
              <a:lvl1pPr>
                <a:defRPr sz="1200" b="1"/>
              </a:lvl1pPr>
            </a:lstStyle>
            <a:p>
              <a:pPr algn="ctr" defTabSz="457189"/>
              <a:r>
                <a:rPr lang="en-GB" sz="800" dirty="0">
                  <a:solidFill>
                    <a:srgbClr val="FF0000"/>
                  </a:solidFill>
                  <a:latin typeface="Arial"/>
                </a:rPr>
                <a:t>DFX</a:t>
              </a:r>
            </a:p>
          </p:txBody>
        </p:sp>
        <p:sp>
          <p:nvSpPr>
            <p:cNvPr id="122" name="Freeform 121"/>
            <p:cNvSpPr/>
            <p:nvPr/>
          </p:nvSpPr>
          <p:spPr>
            <a:xfrm>
              <a:off x="5786978" y="2931790"/>
              <a:ext cx="279400" cy="149225"/>
            </a:xfrm>
            <a:custGeom>
              <a:avLst/>
              <a:gdLst>
                <a:gd name="connsiteX0" fmla="*/ 0 w 279400"/>
                <a:gd name="connsiteY0" fmla="*/ 149225 h 149225"/>
                <a:gd name="connsiteX1" fmla="*/ 279400 w 279400"/>
                <a:gd name="connsiteY1" fmla="*/ 111125 h 149225"/>
                <a:gd name="connsiteX2" fmla="*/ 279400 w 279400"/>
                <a:gd name="connsiteY2" fmla="*/ 0 h 149225"/>
                <a:gd name="connsiteX3" fmla="*/ 3175 w 279400"/>
                <a:gd name="connsiteY3" fmla="*/ 34925 h 149225"/>
                <a:gd name="connsiteX4" fmla="*/ 0 w 279400"/>
                <a:gd name="connsiteY4" fmla="*/ 149225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400" h="149225">
                  <a:moveTo>
                    <a:pt x="0" y="149225"/>
                  </a:moveTo>
                  <a:lnTo>
                    <a:pt x="279400" y="111125"/>
                  </a:lnTo>
                  <a:lnTo>
                    <a:pt x="279400" y="0"/>
                  </a:lnTo>
                  <a:lnTo>
                    <a:pt x="3175" y="34925"/>
                  </a:lnTo>
                  <a:cubicBezTo>
                    <a:pt x="2117" y="73025"/>
                    <a:pt x="1058" y="111125"/>
                    <a:pt x="0" y="149225"/>
                  </a:cubicBezTo>
                  <a:close/>
                </a:path>
              </a:pathLst>
            </a:custGeom>
            <a:solidFill>
              <a:srgbClr val="00B050">
                <a:alpha val="69804"/>
              </a:srgbClr>
            </a:solidFill>
            <a:ln w="3175" cap="flat" cmpd="sng" algn="ctr">
              <a:solidFill>
                <a:srgbClr val="E7E6E6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378"/>
              <a:endParaRPr lang="en-GB" sz="600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23" name="Freeform 122"/>
            <p:cNvSpPr/>
            <p:nvPr/>
          </p:nvSpPr>
          <p:spPr>
            <a:xfrm>
              <a:off x="6435977" y="2859782"/>
              <a:ext cx="279400" cy="149225"/>
            </a:xfrm>
            <a:custGeom>
              <a:avLst/>
              <a:gdLst>
                <a:gd name="connsiteX0" fmla="*/ 0 w 279400"/>
                <a:gd name="connsiteY0" fmla="*/ 149225 h 149225"/>
                <a:gd name="connsiteX1" fmla="*/ 279400 w 279400"/>
                <a:gd name="connsiteY1" fmla="*/ 111125 h 149225"/>
                <a:gd name="connsiteX2" fmla="*/ 279400 w 279400"/>
                <a:gd name="connsiteY2" fmla="*/ 0 h 149225"/>
                <a:gd name="connsiteX3" fmla="*/ 3175 w 279400"/>
                <a:gd name="connsiteY3" fmla="*/ 34925 h 149225"/>
                <a:gd name="connsiteX4" fmla="*/ 0 w 279400"/>
                <a:gd name="connsiteY4" fmla="*/ 149225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400" h="149225">
                  <a:moveTo>
                    <a:pt x="0" y="149225"/>
                  </a:moveTo>
                  <a:lnTo>
                    <a:pt x="279400" y="111125"/>
                  </a:lnTo>
                  <a:lnTo>
                    <a:pt x="279400" y="0"/>
                  </a:lnTo>
                  <a:lnTo>
                    <a:pt x="3175" y="34925"/>
                  </a:lnTo>
                  <a:cubicBezTo>
                    <a:pt x="2117" y="73025"/>
                    <a:pt x="1058" y="111125"/>
                    <a:pt x="0" y="149225"/>
                  </a:cubicBezTo>
                  <a:close/>
                </a:path>
              </a:pathLst>
            </a:custGeom>
            <a:solidFill>
              <a:srgbClr val="00B050">
                <a:alpha val="69804"/>
              </a:srgbClr>
            </a:solidFill>
            <a:ln w="3175" cap="flat" cmpd="sng" algn="ctr">
              <a:solidFill>
                <a:srgbClr val="E7E6E6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378"/>
              <a:endParaRPr lang="en-GB" sz="600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 rot="21187361">
              <a:off x="5977774" y="2674639"/>
              <a:ext cx="530079" cy="237911"/>
            </a:xfrm>
            <a:prstGeom prst="roundRect">
              <a:avLst>
                <a:gd name="adj" fmla="val 33715"/>
              </a:avLst>
            </a:prstGeom>
            <a:solidFill>
              <a:srgbClr val="FFFFFF">
                <a:alpha val="69804"/>
              </a:srgbClr>
            </a:solidFill>
            <a:ln>
              <a:noFill/>
            </a:ln>
          </p:spPr>
          <p:txBody>
            <a:bodyPr wrap="none" rtlCol="0">
              <a:noAutofit/>
            </a:bodyPr>
            <a:lstStyle>
              <a:defPPr>
                <a:defRPr lang="en-US"/>
              </a:defPPr>
              <a:lvl1pPr>
                <a:defRPr sz="1200" b="1"/>
              </a:lvl1pPr>
            </a:lstStyle>
            <a:p>
              <a:pPr algn="ctr" defTabSz="457189"/>
              <a:r>
                <a:rPr lang="en-GB" sz="600" b="0" dirty="0">
                  <a:solidFill>
                    <a:srgbClr val="FB963C">
                      <a:lumMod val="75000"/>
                    </a:srgbClr>
                  </a:solidFill>
                  <a:latin typeface="Arial"/>
                </a:rPr>
                <a:t>DFHx2</a:t>
              </a:r>
            </a:p>
          </p:txBody>
        </p:sp>
        <p:sp>
          <p:nvSpPr>
            <p:cNvPr id="125" name="Freeform 124"/>
            <p:cNvSpPr/>
            <p:nvPr/>
          </p:nvSpPr>
          <p:spPr>
            <a:xfrm>
              <a:off x="6109650" y="2923772"/>
              <a:ext cx="279400" cy="149225"/>
            </a:xfrm>
            <a:custGeom>
              <a:avLst/>
              <a:gdLst>
                <a:gd name="connsiteX0" fmla="*/ 0 w 279400"/>
                <a:gd name="connsiteY0" fmla="*/ 149225 h 149225"/>
                <a:gd name="connsiteX1" fmla="*/ 279400 w 279400"/>
                <a:gd name="connsiteY1" fmla="*/ 111125 h 149225"/>
                <a:gd name="connsiteX2" fmla="*/ 279400 w 279400"/>
                <a:gd name="connsiteY2" fmla="*/ 0 h 149225"/>
                <a:gd name="connsiteX3" fmla="*/ 3175 w 279400"/>
                <a:gd name="connsiteY3" fmla="*/ 34925 h 149225"/>
                <a:gd name="connsiteX4" fmla="*/ 0 w 279400"/>
                <a:gd name="connsiteY4" fmla="*/ 149225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400" h="149225">
                  <a:moveTo>
                    <a:pt x="0" y="149225"/>
                  </a:moveTo>
                  <a:lnTo>
                    <a:pt x="279400" y="111125"/>
                  </a:lnTo>
                  <a:lnTo>
                    <a:pt x="279400" y="0"/>
                  </a:lnTo>
                  <a:lnTo>
                    <a:pt x="3175" y="34925"/>
                  </a:lnTo>
                  <a:cubicBezTo>
                    <a:pt x="2117" y="73025"/>
                    <a:pt x="1058" y="111125"/>
                    <a:pt x="0" y="149225"/>
                  </a:cubicBezTo>
                  <a:close/>
                </a:path>
              </a:pathLst>
            </a:custGeom>
            <a:solidFill>
              <a:srgbClr val="FFC000"/>
            </a:solidFill>
            <a:ln w="635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378">
                <a:defRPr/>
              </a:pPr>
              <a:endParaRPr lang="en-GB" sz="600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grpSp>
          <p:nvGrpSpPr>
            <p:cNvPr id="126" name="Group 125"/>
            <p:cNvGrpSpPr/>
            <p:nvPr/>
          </p:nvGrpSpPr>
          <p:grpSpPr>
            <a:xfrm>
              <a:off x="3468133" y="3070556"/>
              <a:ext cx="2641517" cy="1681638"/>
              <a:chOff x="3468133" y="3070556"/>
              <a:chExt cx="2641517" cy="1681638"/>
            </a:xfrm>
          </p:grpSpPr>
          <p:sp>
            <p:nvSpPr>
              <p:cNvPr id="129" name="Freeform 128"/>
              <p:cNvSpPr/>
              <p:nvPr/>
            </p:nvSpPr>
            <p:spPr>
              <a:xfrm>
                <a:off x="3468133" y="3070556"/>
                <a:ext cx="1964927" cy="1681638"/>
              </a:xfrm>
              <a:custGeom>
                <a:avLst/>
                <a:gdLst>
                  <a:gd name="connsiteX0" fmla="*/ 1964927 w 1964927"/>
                  <a:gd name="connsiteY0" fmla="*/ 76504 h 1681638"/>
                  <a:gd name="connsiteX1" fmla="*/ 1865867 w 1964927"/>
                  <a:gd name="connsiteY1" fmla="*/ 61264 h 1681638"/>
                  <a:gd name="connsiteX2" fmla="*/ 1782047 w 1964927"/>
                  <a:gd name="connsiteY2" fmla="*/ 304 h 1681638"/>
                  <a:gd name="connsiteX3" fmla="*/ 1507727 w 1964927"/>
                  <a:gd name="connsiteY3" fmla="*/ 38404 h 1681638"/>
                  <a:gd name="connsiteX4" fmla="*/ 1195307 w 1964927"/>
                  <a:gd name="connsiteY4" fmla="*/ 53644 h 1681638"/>
                  <a:gd name="connsiteX5" fmla="*/ 745727 w 1964927"/>
                  <a:gd name="connsiteY5" fmla="*/ 122224 h 1681638"/>
                  <a:gd name="connsiteX6" fmla="*/ 341867 w 1964927"/>
                  <a:gd name="connsiteY6" fmla="*/ 145084 h 1681638"/>
                  <a:gd name="connsiteX7" fmla="*/ 44687 w 1964927"/>
                  <a:gd name="connsiteY7" fmla="*/ 190804 h 1681638"/>
                  <a:gd name="connsiteX8" fmla="*/ 6587 w 1964927"/>
                  <a:gd name="connsiteY8" fmla="*/ 259384 h 1681638"/>
                  <a:gd name="connsiteX9" fmla="*/ 98027 w 1964927"/>
                  <a:gd name="connsiteY9" fmla="*/ 327964 h 1681638"/>
                  <a:gd name="connsiteX10" fmla="*/ 151367 w 1964927"/>
                  <a:gd name="connsiteY10" fmla="*/ 449884 h 1681638"/>
                  <a:gd name="connsiteX11" fmla="*/ 296147 w 1964927"/>
                  <a:gd name="connsiteY11" fmla="*/ 503224 h 1681638"/>
                  <a:gd name="connsiteX12" fmla="*/ 395207 w 1964927"/>
                  <a:gd name="connsiteY12" fmla="*/ 670864 h 1681638"/>
                  <a:gd name="connsiteX13" fmla="*/ 593327 w 1964927"/>
                  <a:gd name="connsiteY13" fmla="*/ 686104 h 1681638"/>
                  <a:gd name="connsiteX14" fmla="*/ 646667 w 1964927"/>
                  <a:gd name="connsiteY14" fmla="*/ 876604 h 1681638"/>
                  <a:gd name="connsiteX15" fmla="*/ 799067 w 1964927"/>
                  <a:gd name="connsiteY15" fmla="*/ 868984 h 1681638"/>
                  <a:gd name="connsiteX16" fmla="*/ 860027 w 1964927"/>
                  <a:gd name="connsiteY16" fmla="*/ 990904 h 1681638"/>
                  <a:gd name="connsiteX17" fmla="*/ 882887 w 1964927"/>
                  <a:gd name="connsiteY17" fmla="*/ 1227124 h 1681638"/>
                  <a:gd name="connsiteX18" fmla="*/ 905747 w 1964927"/>
                  <a:gd name="connsiteY18" fmla="*/ 1554784 h 1681638"/>
                  <a:gd name="connsiteX19" fmla="*/ 981947 w 1964927"/>
                  <a:gd name="connsiteY19" fmla="*/ 1676704 h 1681638"/>
                  <a:gd name="connsiteX20" fmla="*/ 1157207 w 1964927"/>
                  <a:gd name="connsiteY20" fmla="*/ 1646224 h 1681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964927" h="1681638">
                    <a:moveTo>
                      <a:pt x="1964927" y="76504"/>
                    </a:moveTo>
                    <a:cubicBezTo>
                      <a:pt x="1930637" y="75234"/>
                      <a:pt x="1896347" y="73964"/>
                      <a:pt x="1865867" y="61264"/>
                    </a:cubicBezTo>
                    <a:cubicBezTo>
                      <a:pt x="1835387" y="48564"/>
                      <a:pt x="1841737" y="4114"/>
                      <a:pt x="1782047" y="304"/>
                    </a:cubicBezTo>
                    <a:cubicBezTo>
                      <a:pt x="1722357" y="-3506"/>
                      <a:pt x="1605517" y="29514"/>
                      <a:pt x="1507727" y="38404"/>
                    </a:cubicBezTo>
                    <a:cubicBezTo>
                      <a:pt x="1409937" y="47294"/>
                      <a:pt x="1322307" y="39674"/>
                      <a:pt x="1195307" y="53644"/>
                    </a:cubicBezTo>
                    <a:cubicBezTo>
                      <a:pt x="1068307" y="67614"/>
                      <a:pt x="887967" y="106984"/>
                      <a:pt x="745727" y="122224"/>
                    </a:cubicBezTo>
                    <a:cubicBezTo>
                      <a:pt x="603487" y="137464"/>
                      <a:pt x="458707" y="133654"/>
                      <a:pt x="341867" y="145084"/>
                    </a:cubicBezTo>
                    <a:cubicBezTo>
                      <a:pt x="225027" y="156514"/>
                      <a:pt x="100567" y="171754"/>
                      <a:pt x="44687" y="190804"/>
                    </a:cubicBezTo>
                    <a:cubicBezTo>
                      <a:pt x="-11193" y="209854"/>
                      <a:pt x="-2303" y="236524"/>
                      <a:pt x="6587" y="259384"/>
                    </a:cubicBezTo>
                    <a:cubicBezTo>
                      <a:pt x="15477" y="282244"/>
                      <a:pt x="73897" y="296214"/>
                      <a:pt x="98027" y="327964"/>
                    </a:cubicBezTo>
                    <a:cubicBezTo>
                      <a:pt x="122157" y="359714"/>
                      <a:pt x="118347" y="420674"/>
                      <a:pt x="151367" y="449884"/>
                    </a:cubicBezTo>
                    <a:cubicBezTo>
                      <a:pt x="184387" y="479094"/>
                      <a:pt x="255507" y="466394"/>
                      <a:pt x="296147" y="503224"/>
                    </a:cubicBezTo>
                    <a:cubicBezTo>
                      <a:pt x="336787" y="540054"/>
                      <a:pt x="345677" y="640384"/>
                      <a:pt x="395207" y="670864"/>
                    </a:cubicBezTo>
                    <a:cubicBezTo>
                      <a:pt x="444737" y="701344"/>
                      <a:pt x="551417" y="651814"/>
                      <a:pt x="593327" y="686104"/>
                    </a:cubicBezTo>
                    <a:cubicBezTo>
                      <a:pt x="635237" y="720394"/>
                      <a:pt x="612377" y="846124"/>
                      <a:pt x="646667" y="876604"/>
                    </a:cubicBezTo>
                    <a:cubicBezTo>
                      <a:pt x="680957" y="907084"/>
                      <a:pt x="763507" y="849934"/>
                      <a:pt x="799067" y="868984"/>
                    </a:cubicBezTo>
                    <a:cubicBezTo>
                      <a:pt x="834627" y="888034"/>
                      <a:pt x="846057" y="931214"/>
                      <a:pt x="860027" y="990904"/>
                    </a:cubicBezTo>
                    <a:cubicBezTo>
                      <a:pt x="873997" y="1050594"/>
                      <a:pt x="875267" y="1133144"/>
                      <a:pt x="882887" y="1227124"/>
                    </a:cubicBezTo>
                    <a:cubicBezTo>
                      <a:pt x="890507" y="1321104"/>
                      <a:pt x="889237" y="1479854"/>
                      <a:pt x="905747" y="1554784"/>
                    </a:cubicBezTo>
                    <a:cubicBezTo>
                      <a:pt x="922257" y="1629714"/>
                      <a:pt x="940037" y="1661464"/>
                      <a:pt x="981947" y="1676704"/>
                    </a:cubicBezTo>
                    <a:cubicBezTo>
                      <a:pt x="1023857" y="1691944"/>
                      <a:pt x="1090532" y="1669084"/>
                      <a:pt x="1157207" y="1646224"/>
                    </a:cubicBezTo>
                  </a:path>
                </a:pathLst>
              </a:custGeom>
              <a:noFill/>
              <a:ln w="15875">
                <a:solidFill>
                  <a:schemeClr val="accent6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189"/>
                <a:endParaRPr lang="en-GB" sz="6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130" name="Straight Connector 129"/>
              <p:cNvCxnSpPr>
                <a:stCxn id="120" idx="1"/>
                <a:endCxn id="125" idx="0"/>
              </p:cNvCxnSpPr>
              <p:nvPr/>
            </p:nvCxnSpPr>
            <p:spPr>
              <a:xfrm flipV="1">
                <a:off x="5721311" y="3072997"/>
                <a:ext cx="388339" cy="47321"/>
              </a:xfrm>
              <a:prstGeom prst="line">
                <a:avLst/>
              </a:prstGeom>
              <a:noFill/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</p:grpSp>
        <p:cxnSp>
          <p:nvCxnSpPr>
            <p:cNvPr id="127" name="Straight Connector 126"/>
            <p:cNvCxnSpPr/>
            <p:nvPr/>
          </p:nvCxnSpPr>
          <p:spPr>
            <a:xfrm>
              <a:off x="5933557" y="3050851"/>
              <a:ext cx="115206" cy="110274"/>
            </a:xfrm>
            <a:prstGeom prst="line">
              <a:avLst/>
            </a:prstGeom>
            <a:ln w="9525">
              <a:solidFill>
                <a:srgbClr val="00B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/>
            <p:nvPr/>
          </p:nvCxnSpPr>
          <p:spPr>
            <a:xfrm flipH="1">
              <a:off x="6536919" y="2997287"/>
              <a:ext cx="38758" cy="99370"/>
            </a:xfrm>
            <a:prstGeom prst="line">
              <a:avLst/>
            </a:prstGeom>
            <a:ln w="9525">
              <a:solidFill>
                <a:srgbClr val="00B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9" name="Group 88"/>
          <p:cNvGrpSpPr/>
          <p:nvPr/>
        </p:nvGrpSpPr>
        <p:grpSpPr>
          <a:xfrm rot="18617565">
            <a:off x="5187899" y="1770345"/>
            <a:ext cx="377026" cy="482481"/>
            <a:chOff x="3497667" y="3792598"/>
            <a:chExt cx="533160" cy="682286"/>
          </a:xfrm>
        </p:grpSpPr>
        <p:cxnSp>
          <p:nvCxnSpPr>
            <p:cNvPr id="114" name="Straight Arrow Connector 113"/>
            <p:cNvCxnSpPr/>
            <p:nvPr/>
          </p:nvCxnSpPr>
          <p:spPr>
            <a:xfrm rot="2982435" flipV="1">
              <a:off x="3428090" y="4057946"/>
              <a:ext cx="682286" cy="151590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headEnd type="triangl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TextBox 114"/>
            <p:cNvSpPr txBox="1"/>
            <p:nvPr/>
          </p:nvSpPr>
          <p:spPr>
            <a:xfrm rot="2180627">
              <a:off x="3497667" y="3907992"/>
              <a:ext cx="533160" cy="2611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189"/>
              <a:r>
                <a:rPr lang="en-GB" sz="600" dirty="0">
                  <a:solidFill>
                    <a:prstClr val="white">
                      <a:lumMod val="65000"/>
                    </a:prstClr>
                  </a:solidFill>
                  <a:latin typeface="Arial"/>
                </a:rPr>
                <a:t>≈45m</a:t>
              </a: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4207317" y="1238298"/>
            <a:ext cx="4469911" cy="1108365"/>
            <a:chOff x="2162930" y="3536132"/>
            <a:chExt cx="6320997" cy="1567362"/>
          </a:xfrm>
        </p:grpSpPr>
        <p:grpSp>
          <p:nvGrpSpPr>
            <p:cNvPr id="93" name="Group 92"/>
            <p:cNvGrpSpPr/>
            <p:nvPr/>
          </p:nvGrpSpPr>
          <p:grpSpPr>
            <a:xfrm>
              <a:off x="4836121" y="3886163"/>
              <a:ext cx="3647806" cy="1217331"/>
              <a:chOff x="5988677" y="3994310"/>
              <a:chExt cx="3647806" cy="1217331"/>
            </a:xfrm>
          </p:grpSpPr>
          <p:cxnSp>
            <p:nvCxnSpPr>
              <p:cNvPr id="102" name="Straight Arrow Connector 101"/>
              <p:cNvCxnSpPr/>
              <p:nvPr/>
            </p:nvCxnSpPr>
            <p:spPr>
              <a:xfrm flipV="1">
                <a:off x="6017444" y="4375272"/>
                <a:ext cx="3619039" cy="836369"/>
              </a:xfrm>
              <a:prstGeom prst="straightConnector1">
                <a:avLst/>
              </a:prstGeom>
              <a:ln>
                <a:solidFill>
                  <a:schemeClr val="bg1">
                    <a:lumMod val="75000"/>
                  </a:schemeClr>
                </a:solidFill>
                <a:headEnd type="triangle"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/>
              <p:cNvCxnSpPr/>
              <p:nvPr/>
            </p:nvCxnSpPr>
            <p:spPr>
              <a:xfrm>
                <a:off x="5988677" y="4860341"/>
                <a:ext cx="0" cy="35130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4" name="TextBox 103"/>
              <p:cNvSpPr txBox="1"/>
              <p:nvPr/>
            </p:nvSpPr>
            <p:spPr>
              <a:xfrm rot="20781435">
                <a:off x="7647026" y="4575626"/>
                <a:ext cx="533161" cy="2611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457189"/>
                <a:r>
                  <a:rPr lang="en-GB" sz="600" dirty="0">
                    <a:solidFill>
                      <a:prstClr val="white">
                        <a:lumMod val="65000"/>
                      </a:prstClr>
                    </a:solidFill>
                    <a:latin typeface="Arial"/>
                  </a:rPr>
                  <a:t>≈80m</a:t>
                </a:r>
              </a:p>
            </p:txBody>
          </p:sp>
          <p:cxnSp>
            <p:nvCxnSpPr>
              <p:cNvPr id="105" name="Straight Connector 104"/>
              <p:cNvCxnSpPr/>
              <p:nvPr/>
            </p:nvCxnSpPr>
            <p:spPr>
              <a:xfrm>
                <a:off x="9632306" y="3994310"/>
                <a:ext cx="0" cy="380962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4" name="Straight Arrow Connector 93"/>
            <p:cNvCxnSpPr/>
            <p:nvPr/>
          </p:nvCxnSpPr>
          <p:spPr>
            <a:xfrm>
              <a:off x="3059832" y="3796028"/>
              <a:ext cx="664345" cy="503914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headEnd type="triangl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TextBox 94"/>
            <p:cNvSpPr txBox="1"/>
            <p:nvPr/>
          </p:nvSpPr>
          <p:spPr>
            <a:xfrm rot="2180627">
              <a:off x="3174182" y="3863003"/>
              <a:ext cx="533161" cy="2611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189"/>
              <a:r>
                <a:rPr lang="en-GB" sz="600" dirty="0">
                  <a:solidFill>
                    <a:prstClr val="white">
                      <a:lumMod val="65000"/>
                    </a:prstClr>
                  </a:solidFill>
                  <a:latin typeface="Arial"/>
                </a:rPr>
                <a:t>≈50m</a:t>
              </a:r>
            </a:p>
          </p:txBody>
        </p:sp>
        <p:cxnSp>
          <p:nvCxnSpPr>
            <p:cNvPr id="96" name="Straight Arrow Connector 95"/>
            <p:cNvCxnSpPr/>
            <p:nvPr/>
          </p:nvCxnSpPr>
          <p:spPr>
            <a:xfrm>
              <a:off x="4464720" y="4011910"/>
              <a:ext cx="0" cy="565224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headEnd type="triangl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TextBox 96"/>
            <p:cNvSpPr txBox="1"/>
            <p:nvPr/>
          </p:nvSpPr>
          <p:spPr>
            <a:xfrm>
              <a:off x="4413616" y="4011911"/>
              <a:ext cx="471957" cy="2611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189"/>
              <a:r>
                <a:rPr lang="en-GB" sz="600" dirty="0">
                  <a:solidFill>
                    <a:prstClr val="white">
                      <a:lumMod val="65000"/>
                    </a:prstClr>
                  </a:solidFill>
                  <a:latin typeface="Arial"/>
                </a:rPr>
                <a:t>≈8m</a:t>
              </a:r>
            </a:p>
          </p:txBody>
        </p:sp>
        <p:sp>
          <p:nvSpPr>
            <p:cNvPr id="98" name="TextBox 97"/>
            <p:cNvSpPr txBox="1"/>
            <p:nvPr/>
          </p:nvSpPr>
          <p:spPr>
            <a:xfrm rot="21223299">
              <a:off x="2172844" y="3536132"/>
              <a:ext cx="954794" cy="2611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R="0" lvl="0" indent="0" defTabSz="4572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900" b="1" i="0" u="none" strike="noStrike" kern="0" cap="none" spc="0" normalizeH="0" baseline="0">
                  <a:ln>
                    <a:noFill/>
                  </a:ln>
                  <a:solidFill>
                    <a:schemeClr val="accent4">
                      <a:lumMod val="50000"/>
                    </a:schemeClr>
                  </a:solidFill>
                  <a:effectLst/>
                  <a:uLnTx/>
                  <a:uFillTx/>
                  <a:latin typeface="Arial"/>
                </a:defRPr>
              </a:lvl1pPr>
            </a:lstStyle>
            <a:p>
              <a:pPr defTabSz="457189">
                <a:defRPr/>
              </a:pPr>
              <a:r>
                <a:rPr lang="en-GB" sz="600" b="0" dirty="0">
                  <a:solidFill>
                    <a:prstClr val="white">
                      <a:lumMod val="65000"/>
                    </a:prstClr>
                  </a:solidFill>
                </a:rPr>
                <a:t>Service tunnel</a:t>
              </a:r>
            </a:p>
          </p:txBody>
        </p:sp>
        <p:sp>
          <p:nvSpPr>
            <p:cNvPr id="99" name="TextBox 98"/>
            <p:cNvSpPr txBox="1"/>
            <p:nvPr/>
          </p:nvSpPr>
          <p:spPr>
            <a:xfrm rot="21127498">
              <a:off x="2193971" y="3673464"/>
              <a:ext cx="1136141" cy="2611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R="0" lvl="0" indent="0" defTabSz="4572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900" b="1" i="0" u="none" strike="noStrike" kern="0" cap="none" spc="0" normalizeH="0" baseline="0">
                  <a:ln>
                    <a:noFill/>
                  </a:ln>
                  <a:solidFill>
                    <a:schemeClr val="accent4">
                      <a:lumMod val="50000"/>
                    </a:schemeClr>
                  </a:solidFill>
                  <a:effectLst/>
                  <a:uLnTx/>
                  <a:uFillTx/>
                  <a:latin typeface="Arial"/>
                </a:defRPr>
              </a:lvl1pPr>
            </a:lstStyle>
            <a:p>
              <a:pPr defTabSz="457189">
                <a:defRPr/>
              </a:pPr>
              <a:r>
                <a:rPr lang="en-GB" sz="600" b="0" dirty="0">
                  <a:solidFill>
                    <a:prstClr val="white">
                      <a:lumMod val="65000"/>
                    </a:prstClr>
                  </a:solidFill>
                </a:rPr>
                <a:t>Transverse tunnel</a:t>
              </a:r>
            </a:p>
          </p:txBody>
        </p:sp>
        <p:sp>
          <p:nvSpPr>
            <p:cNvPr id="100" name="TextBox 99"/>
            <p:cNvSpPr txBox="1"/>
            <p:nvPr/>
          </p:nvSpPr>
          <p:spPr>
            <a:xfrm rot="20887282">
              <a:off x="2162930" y="4734869"/>
              <a:ext cx="809716" cy="2611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200" b="1"/>
              </a:lvl1pPr>
            </a:lstStyle>
            <a:p>
              <a:pPr defTabSz="914378">
                <a:defRPr/>
              </a:pPr>
              <a:r>
                <a:rPr lang="en-GB" sz="600" b="0" kern="0" dirty="0">
                  <a:solidFill>
                    <a:prstClr val="white">
                      <a:lumMod val="65000"/>
                    </a:prstClr>
                  </a:solidFill>
                  <a:latin typeface="Arial"/>
                </a:rPr>
                <a:t>LHC tunnel</a:t>
              </a:r>
            </a:p>
          </p:txBody>
        </p:sp>
        <p:cxnSp>
          <p:nvCxnSpPr>
            <p:cNvPr id="101" name="Straight Arrow Connector 100"/>
            <p:cNvCxnSpPr>
              <a:stCxn id="99" idx="3"/>
            </p:cNvCxnSpPr>
            <p:nvPr/>
          </p:nvCxnSpPr>
          <p:spPr>
            <a:xfrm flipV="1">
              <a:off x="3310814" y="3688617"/>
              <a:ext cx="172679" cy="39511"/>
            </a:xfrm>
            <a:prstGeom prst="straightConnector1">
              <a:avLst/>
            </a:prstGeom>
            <a:noFill/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  <a:tailEnd type="triangle" w="sm" len="med"/>
            </a:ln>
            <a:effectLst/>
          </p:spPr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650"/>
            <a:ext cx="5317502" cy="540000"/>
          </a:xfrm>
          <a:noFill/>
        </p:spPr>
        <p:txBody>
          <a:bodyPr/>
          <a:lstStyle/>
          <a:p>
            <a:pPr algn="l"/>
            <a:r>
              <a:rPr lang="en-GB" sz="2400" dirty="0" smtClean="0"/>
              <a:t>DFX in Cold Powering System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612" y="573833"/>
            <a:ext cx="4195889" cy="2598261"/>
          </a:xfrm>
          <a:solidFill>
            <a:srgbClr val="FFFFFF">
              <a:alpha val="80000"/>
            </a:srgbClr>
          </a:solidFill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GB" dirty="0"/>
              <a:t>Each IP1 and IP5 sides equipped with </a:t>
            </a:r>
            <a:r>
              <a:rPr lang="en-GB" dirty="0" smtClean="0"/>
              <a:t>a </a:t>
            </a:r>
            <a:r>
              <a:rPr lang="en-GB" dirty="0"/>
              <a:t>cold powering chains of </a:t>
            </a:r>
            <a:r>
              <a:rPr lang="en-GB" dirty="0" smtClean="0"/>
              <a:t>cryostats</a:t>
            </a:r>
            <a:endParaRPr lang="en-GB" dirty="0"/>
          </a:p>
          <a:p>
            <a:r>
              <a:rPr lang="en-GB" dirty="0"/>
              <a:t>Triplet insertion : </a:t>
            </a:r>
            <a:r>
              <a:rPr lang="en-GB" dirty="0" err="1" smtClean="0">
                <a:solidFill>
                  <a:schemeClr val="accent6">
                    <a:lumMod val="75000"/>
                  </a:schemeClr>
                </a:solidFill>
              </a:rPr>
              <a:t>DFHx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– SC Link (DSH) – </a:t>
            </a:r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DFX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DFX </a:t>
            </a:r>
            <a:r>
              <a:rPr lang="en-GB" sz="2900" dirty="0"/>
              <a:t>basic functions</a:t>
            </a:r>
            <a:r>
              <a:rPr lang="en-GB" dirty="0"/>
              <a:t>:</a:t>
            </a:r>
          </a:p>
          <a:p>
            <a:r>
              <a:rPr lang="en-GB" dirty="0">
                <a:solidFill>
                  <a:srgbClr val="0070C0"/>
                </a:solidFill>
              </a:rPr>
              <a:t>Electrical interface </a:t>
            </a:r>
            <a:r>
              <a:rPr lang="en-GB" dirty="0"/>
              <a:t>between SC Link and superconducting </a:t>
            </a:r>
            <a:r>
              <a:rPr lang="en-GB" dirty="0" smtClean="0"/>
              <a:t>magnets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Supply </a:t>
            </a:r>
            <a:r>
              <a:rPr lang="en-GB" dirty="0">
                <a:solidFill>
                  <a:srgbClr val="0070C0"/>
                </a:solidFill>
              </a:rPr>
              <a:t>cryogenics </a:t>
            </a:r>
            <a:r>
              <a:rPr lang="en-GB" dirty="0"/>
              <a:t>to the </a:t>
            </a:r>
            <a:r>
              <a:rPr lang="en-GB" dirty="0" err="1" smtClean="0"/>
              <a:t>SCLink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System Interfaces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>
                <a:solidFill>
                  <a:srgbClr val="0070C0"/>
                </a:solidFill>
              </a:rPr>
              <a:t>DFX functional specification : Inputs for design EDMS1905633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9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38" name="TextBox 137"/>
          <p:cNvSpPr txBox="1"/>
          <p:nvPr/>
        </p:nvSpPr>
        <p:spPr>
          <a:xfrm>
            <a:off x="6471129" y="2548515"/>
            <a:ext cx="221567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i="1" dirty="0" smtClean="0">
                <a:solidFill>
                  <a:srgbClr val="0070C0"/>
                </a:solidFill>
              </a:rPr>
              <a:t>DFX functional specification EDMS 1905633</a:t>
            </a:r>
            <a:endParaRPr lang="en-GB" sz="800" i="1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2250" y="2802999"/>
            <a:ext cx="2905888" cy="1763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794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50"/>
            <a:ext cx="6156176" cy="624142"/>
          </a:xfrm>
          <a:solidFill>
            <a:schemeClr val="bg1"/>
          </a:solidFill>
        </p:spPr>
        <p:txBody>
          <a:bodyPr/>
          <a:lstStyle/>
          <a:p>
            <a:r>
              <a:rPr lang="en-GB" sz="2600" dirty="0" smtClean="0"/>
              <a:t>General functional requirements</a:t>
            </a:r>
            <a:endParaRPr lang="en-GB" sz="2600" dirty="0"/>
          </a:p>
        </p:txBody>
      </p:sp>
      <p:sp>
        <p:nvSpPr>
          <p:cNvPr id="63" name="Content Placeholder 62"/>
          <p:cNvSpPr>
            <a:spLocks noGrp="1"/>
          </p:cNvSpPr>
          <p:nvPr>
            <p:ph idx="1"/>
          </p:nvPr>
        </p:nvSpPr>
        <p:spPr>
          <a:xfrm>
            <a:off x="612000" y="714760"/>
            <a:ext cx="8280480" cy="3729198"/>
          </a:xfrm>
        </p:spPr>
        <p:txBody>
          <a:bodyPr>
            <a:normAutofit/>
          </a:bodyPr>
          <a:lstStyle/>
          <a:p>
            <a:r>
              <a:rPr lang="en-GB" dirty="0" smtClean="0"/>
              <a:t>DFX prototype installed in LHC machine as spare</a:t>
            </a:r>
          </a:p>
          <a:p>
            <a:r>
              <a:rPr lang="en-GB" dirty="0" smtClean="0"/>
              <a:t>Applicable rules and standards defined in the Technical Specification (see dedicated talk and dedicated document)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3450" y="3291830"/>
            <a:ext cx="3322043" cy="1598889"/>
          </a:xfrm>
          <a:prstGeom prst="rect">
            <a:avLst/>
          </a:prstGeom>
        </p:spPr>
      </p:pic>
      <p:sp>
        <p:nvSpPr>
          <p:cNvPr id="4" name="Right Arrow 3"/>
          <p:cNvSpPr/>
          <p:nvPr/>
        </p:nvSpPr>
        <p:spPr>
          <a:xfrm>
            <a:off x="4999032" y="3986413"/>
            <a:ext cx="747172" cy="2880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232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483518"/>
            <a:ext cx="8784976" cy="3226629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DFX shall ensure the electrical connectivity between the </a:t>
            </a:r>
            <a:r>
              <a:rPr lang="en-GB" dirty="0" err="1" smtClean="0"/>
              <a:t>SCLink</a:t>
            </a:r>
            <a:r>
              <a:rPr lang="en-GB" dirty="0" smtClean="0"/>
              <a:t> and triplet cables</a:t>
            </a:r>
          </a:p>
          <a:p>
            <a:r>
              <a:rPr lang="en-GB" dirty="0" err="1" smtClean="0"/>
              <a:t>SCLink</a:t>
            </a:r>
            <a:r>
              <a:rPr lang="en-GB" dirty="0" smtClean="0"/>
              <a:t> cables layout:</a:t>
            </a:r>
          </a:p>
          <a:p>
            <a:pPr lvl="1"/>
            <a:r>
              <a:rPr lang="en-GB" dirty="0" smtClean="0"/>
              <a:t>19 MgB2 conductors in </a:t>
            </a:r>
            <a:r>
              <a:rPr lang="en-GB" dirty="0" err="1" smtClean="0"/>
              <a:t>SCLink</a:t>
            </a:r>
            <a:endParaRPr lang="en-GB" dirty="0" smtClean="0"/>
          </a:p>
          <a:p>
            <a:pPr lvl="1"/>
            <a:r>
              <a:rPr lang="en-GB" dirty="0" err="1" smtClean="0"/>
              <a:t>NbTi</a:t>
            </a:r>
            <a:r>
              <a:rPr lang="en-GB" dirty="0" smtClean="0"/>
              <a:t> extensions soldered to MgB2 in protective rigid cylinder</a:t>
            </a:r>
            <a:endParaRPr lang="en-GB" dirty="0"/>
          </a:p>
          <a:p>
            <a:pPr lvl="1"/>
            <a:r>
              <a:rPr lang="en-GB" dirty="0" smtClean="0"/>
              <a:t>Only </a:t>
            </a:r>
            <a:r>
              <a:rPr lang="en-GB" dirty="0" err="1" smtClean="0"/>
              <a:t>NbTi</a:t>
            </a:r>
            <a:r>
              <a:rPr lang="en-GB" dirty="0" smtClean="0"/>
              <a:t> extensions are accessible in DFX</a:t>
            </a:r>
          </a:p>
          <a:p>
            <a:endParaRPr lang="en-GB" dirty="0" smtClean="0"/>
          </a:p>
          <a:p>
            <a:r>
              <a:rPr lang="en-GB" dirty="0" smtClean="0"/>
              <a:t>Magnet cables layout: 19 </a:t>
            </a:r>
            <a:r>
              <a:rPr lang="en-GB" dirty="0" err="1" smtClean="0"/>
              <a:t>NbTi</a:t>
            </a:r>
            <a:r>
              <a:rPr lang="en-GB" dirty="0" smtClean="0"/>
              <a:t> conductors from magnet side through Lambda Plate</a:t>
            </a:r>
          </a:p>
          <a:p>
            <a:pPr lvl="1"/>
            <a:r>
              <a:rPr lang="en-GB" dirty="0" smtClean="0"/>
              <a:t>(details on bus bars, Lambda plate, see dedicated talks)</a:t>
            </a:r>
          </a:p>
          <a:p>
            <a:pPr lvl="1"/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The </a:t>
            </a:r>
            <a:r>
              <a:rPr lang="en-GB" dirty="0" err="1" smtClean="0"/>
              <a:t>NbTi</a:t>
            </a:r>
            <a:r>
              <a:rPr lang="en-GB" dirty="0" smtClean="0"/>
              <a:t> extensions shall be routed and connected to the </a:t>
            </a:r>
            <a:r>
              <a:rPr lang="en-GB" dirty="0" err="1" smtClean="0"/>
              <a:t>NbTi</a:t>
            </a:r>
            <a:r>
              <a:rPr lang="en-GB" dirty="0" smtClean="0"/>
              <a:t> bus coming out from the plug</a:t>
            </a:r>
          </a:p>
          <a:p>
            <a:endParaRPr lang="en-GB" dirty="0" smtClean="0"/>
          </a:p>
          <a:p>
            <a:r>
              <a:rPr lang="en-GB" dirty="0" smtClean="0"/>
              <a:t>Instrumentation shall be routed to feedthroughs on a dedicated patch panel at the level of the vacuum vessel interface (no cold feedthroughs, see dedicated talk)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50"/>
            <a:ext cx="5940152" cy="481868"/>
          </a:xfrm>
          <a:solidFill>
            <a:schemeClr val="bg1"/>
          </a:solidFill>
        </p:spPr>
        <p:txBody>
          <a:bodyPr/>
          <a:lstStyle/>
          <a:p>
            <a:r>
              <a:rPr lang="en-GB" sz="2600" dirty="0" smtClean="0"/>
              <a:t>Electrical main specifications</a:t>
            </a:r>
            <a:endParaRPr lang="en-GB" sz="2600" dirty="0"/>
          </a:p>
        </p:txBody>
      </p:sp>
      <p:sp>
        <p:nvSpPr>
          <p:cNvPr id="100" name="Rectangle 99"/>
          <p:cNvSpPr/>
          <p:nvPr/>
        </p:nvSpPr>
        <p:spPr>
          <a:xfrm>
            <a:off x="8259828" y="3617656"/>
            <a:ext cx="813182" cy="73566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sz="1000" b="1" dirty="0" err="1" smtClean="0">
                <a:solidFill>
                  <a:schemeClr val="accent6">
                    <a:lumMod val="75000"/>
                  </a:schemeClr>
                </a:solidFill>
              </a:rPr>
              <a:t>SCLink</a:t>
            </a:r>
            <a:endParaRPr lang="en-GB" sz="1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5743899" y="3617656"/>
            <a:ext cx="2515929" cy="73566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sz="1200" b="1" dirty="0" smtClean="0"/>
              <a:t>DFX</a:t>
            </a:r>
            <a:endParaRPr lang="en-GB" sz="1200" b="1" dirty="0"/>
          </a:p>
        </p:txBody>
      </p:sp>
      <p:sp>
        <p:nvSpPr>
          <p:cNvPr id="83" name="Rectangle 82"/>
          <p:cNvSpPr/>
          <p:nvPr/>
        </p:nvSpPr>
        <p:spPr>
          <a:xfrm>
            <a:off x="4975669" y="3617656"/>
            <a:ext cx="768231" cy="73566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sz="1000" b="1" dirty="0" smtClean="0">
                <a:solidFill>
                  <a:schemeClr val="accent6">
                    <a:lumMod val="75000"/>
                  </a:schemeClr>
                </a:solidFill>
              </a:rPr>
              <a:t>Magnet</a:t>
            </a:r>
            <a:endParaRPr lang="en-GB" sz="1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5592265" y="3905688"/>
            <a:ext cx="144016" cy="332546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700" b="1" dirty="0" smtClean="0">
                <a:solidFill>
                  <a:schemeClr val="tx1"/>
                </a:solidFill>
              </a:rPr>
              <a:t>Plug</a:t>
            </a:r>
            <a:endParaRPr lang="en-GB" sz="700" b="1" dirty="0">
              <a:solidFill>
                <a:schemeClr val="tx1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4930677" y="4046266"/>
            <a:ext cx="1551942" cy="560897"/>
            <a:chOff x="4930677" y="4046266"/>
            <a:chExt cx="1551942" cy="560897"/>
          </a:xfrm>
        </p:grpSpPr>
        <p:sp>
          <p:nvSpPr>
            <p:cNvPr id="141" name="Freeform 140"/>
            <p:cNvSpPr/>
            <p:nvPr/>
          </p:nvSpPr>
          <p:spPr>
            <a:xfrm>
              <a:off x="5738070" y="4046266"/>
              <a:ext cx="744549" cy="60075"/>
            </a:xfrm>
            <a:custGeom>
              <a:avLst/>
              <a:gdLst>
                <a:gd name="connsiteX0" fmla="*/ 0 w 1728132"/>
                <a:gd name="connsiteY0" fmla="*/ 61303 h 137160"/>
                <a:gd name="connsiteX1" fmla="*/ 234891 w 1728132"/>
                <a:gd name="connsiteY1" fmla="*/ 44525 h 137160"/>
                <a:gd name="connsiteX2" fmla="*/ 503339 w 1728132"/>
                <a:gd name="connsiteY2" fmla="*/ 128414 h 137160"/>
                <a:gd name="connsiteX3" fmla="*/ 721453 w 1728132"/>
                <a:gd name="connsiteY3" fmla="*/ 44525 h 137160"/>
                <a:gd name="connsiteX4" fmla="*/ 1031846 w 1728132"/>
                <a:gd name="connsiteY4" fmla="*/ 136803 h 137160"/>
                <a:gd name="connsiteX5" fmla="*/ 1359016 w 1728132"/>
                <a:gd name="connsiteY5" fmla="*/ 2580 h 137160"/>
                <a:gd name="connsiteX6" fmla="*/ 1728132 w 1728132"/>
                <a:gd name="connsiteY6" fmla="*/ 61303 h 137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28132" h="137160">
                  <a:moveTo>
                    <a:pt x="0" y="61303"/>
                  </a:moveTo>
                  <a:cubicBezTo>
                    <a:pt x="75500" y="47321"/>
                    <a:pt x="151001" y="33340"/>
                    <a:pt x="234891" y="44525"/>
                  </a:cubicBezTo>
                  <a:cubicBezTo>
                    <a:pt x="318781" y="55710"/>
                    <a:pt x="422245" y="128414"/>
                    <a:pt x="503339" y="128414"/>
                  </a:cubicBezTo>
                  <a:cubicBezTo>
                    <a:pt x="584433" y="128414"/>
                    <a:pt x="633369" y="43127"/>
                    <a:pt x="721453" y="44525"/>
                  </a:cubicBezTo>
                  <a:cubicBezTo>
                    <a:pt x="809537" y="45923"/>
                    <a:pt x="925585" y="143794"/>
                    <a:pt x="1031846" y="136803"/>
                  </a:cubicBezTo>
                  <a:cubicBezTo>
                    <a:pt x="1138107" y="129812"/>
                    <a:pt x="1242969" y="15163"/>
                    <a:pt x="1359016" y="2580"/>
                  </a:cubicBezTo>
                  <a:cubicBezTo>
                    <a:pt x="1475063" y="-10003"/>
                    <a:pt x="1601597" y="25650"/>
                    <a:pt x="1728132" y="61303"/>
                  </a:cubicBezTo>
                </a:path>
              </a:pathLst>
            </a:custGeom>
            <a:noFill/>
            <a:ln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4930677" y="4360942"/>
              <a:ext cx="12779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err="1" smtClean="0"/>
                <a:t>NbTi</a:t>
              </a:r>
              <a:r>
                <a:rPr lang="en-GB" sz="1000" dirty="0" smtClean="0"/>
                <a:t> bus from Plug</a:t>
              </a:r>
              <a:endParaRPr lang="en-GB" sz="1000" dirty="0"/>
            </a:p>
          </p:txBody>
        </p:sp>
        <p:cxnSp>
          <p:nvCxnSpPr>
            <p:cNvPr id="8" name="Straight Arrow Connector 7"/>
            <p:cNvCxnSpPr>
              <a:endCxn id="141" idx="2"/>
            </p:cNvCxnSpPr>
            <p:nvPr/>
          </p:nvCxnSpPr>
          <p:spPr>
            <a:xfrm flipV="1">
              <a:off x="5940152" y="4102510"/>
              <a:ext cx="14777" cy="25764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0" name="Rectangle 139"/>
          <p:cNvSpPr/>
          <p:nvPr/>
        </p:nvSpPr>
        <p:spPr>
          <a:xfrm rot="16200000">
            <a:off x="7613818" y="3600175"/>
            <a:ext cx="340500" cy="951525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GB" sz="800" dirty="0" smtClean="0">
                <a:solidFill>
                  <a:schemeClr val="tx1"/>
                </a:solidFill>
              </a:rPr>
              <a:t>Rigid protection of MgB2-NbTi splices</a:t>
            </a:r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04248" y="4360942"/>
            <a:ext cx="14350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err="1" smtClean="0"/>
              <a:t>NbTi</a:t>
            </a:r>
            <a:r>
              <a:rPr lang="en-GB" sz="1000" dirty="0" smtClean="0"/>
              <a:t> bus from </a:t>
            </a:r>
            <a:r>
              <a:rPr lang="en-GB" sz="1000" dirty="0" err="1" smtClean="0"/>
              <a:t>SCLink</a:t>
            </a:r>
            <a:endParaRPr lang="en-GB" sz="1000" dirty="0"/>
          </a:p>
        </p:txBody>
      </p:sp>
      <p:cxnSp>
        <p:nvCxnSpPr>
          <p:cNvPr id="84" name="Straight Arrow Connector 83"/>
          <p:cNvCxnSpPr>
            <a:endCxn id="24" idx="4"/>
          </p:cNvCxnSpPr>
          <p:nvPr/>
        </p:nvCxnSpPr>
        <p:spPr>
          <a:xfrm flipH="1" flipV="1">
            <a:off x="6960150" y="4169768"/>
            <a:ext cx="292391" cy="18337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Freeform 23"/>
          <p:cNvSpPr/>
          <p:nvPr/>
        </p:nvSpPr>
        <p:spPr>
          <a:xfrm>
            <a:off x="6444208" y="4032965"/>
            <a:ext cx="864097" cy="137160"/>
          </a:xfrm>
          <a:custGeom>
            <a:avLst/>
            <a:gdLst>
              <a:gd name="connsiteX0" fmla="*/ 0 w 1728132"/>
              <a:gd name="connsiteY0" fmla="*/ 61303 h 137160"/>
              <a:gd name="connsiteX1" fmla="*/ 234891 w 1728132"/>
              <a:gd name="connsiteY1" fmla="*/ 44525 h 137160"/>
              <a:gd name="connsiteX2" fmla="*/ 503339 w 1728132"/>
              <a:gd name="connsiteY2" fmla="*/ 128414 h 137160"/>
              <a:gd name="connsiteX3" fmla="*/ 721453 w 1728132"/>
              <a:gd name="connsiteY3" fmla="*/ 44525 h 137160"/>
              <a:gd name="connsiteX4" fmla="*/ 1031846 w 1728132"/>
              <a:gd name="connsiteY4" fmla="*/ 136803 h 137160"/>
              <a:gd name="connsiteX5" fmla="*/ 1359016 w 1728132"/>
              <a:gd name="connsiteY5" fmla="*/ 2580 h 137160"/>
              <a:gd name="connsiteX6" fmla="*/ 1728132 w 1728132"/>
              <a:gd name="connsiteY6" fmla="*/ 61303 h 137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28132" h="137160">
                <a:moveTo>
                  <a:pt x="0" y="61303"/>
                </a:moveTo>
                <a:cubicBezTo>
                  <a:pt x="75500" y="47321"/>
                  <a:pt x="151001" y="33340"/>
                  <a:pt x="234891" y="44525"/>
                </a:cubicBezTo>
                <a:cubicBezTo>
                  <a:pt x="318781" y="55710"/>
                  <a:pt x="422245" y="128414"/>
                  <a:pt x="503339" y="128414"/>
                </a:cubicBezTo>
                <a:cubicBezTo>
                  <a:pt x="584433" y="128414"/>
                  <a:pt x="633369" y="43127"/>
                  <a:pt x="721453" y="44525"/>
                </a:cubicBezTo>
                <a:cubicBezTo>
                  <a:pt x="809537" y="45923"/>
                  <a:pt x="925585" y="143794"/>
                  <a:pt x="1031846" y="136803"/>
                </a:cubicBezTo>
                <a:cubicBezTo>
                  <a:pt x="1138107" y="129812"/>
                  <a:pt x="1242969" y="15163"/>
                  <a:pt x="1359016" y="2580"/>
                </a:cubicBezTo>
                <a:cubicBezTo>
                  <a:pt x="1475063" y="-10003"/>
                  <a:pt x="1601597" y="25650"/>
                  <a:pt x="1728132" y="61303"/>
                </a:cubicBezTo>
              </a:path>
            </a:pathLst>
          </a:custGeom>
          <a:noFill/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8" name="Group 17"/>
          <p:cNvGrpSpPr/>
          <p:nvPr/>
        </p:nvGrpSpPr>
        <p:grpSpPr>
          <a:xfrm>
            <a:off x="6171833" y="3789323"/>
            <a:ext cx="532518" cy="321536"/>
            <a:chOff x="6171833" y="3789323"/>
            <a:chExt cx="532518" cy="321536"/>
          </a:xfrm>
        </p:grpSpPr>
        <p:sp>
          <p:nvSpPr>
            <p:cNvPr id="87" name="TextBox 86"/>
            <p:cNvSpPr txBox="1"/>
            <p:nvPr/>
          </p:nvSpPr>
          <p:spPr>
            <a:xfrm>
              <a:off x="6171833" y="3789323"/>
              <a:ext cx="53251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/>
                <a:t>Splice</a:t>
              </a:r>
              <a:endParaRPr lang="en-GB" sz="1000" dirty="0"/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6357682" y="4025801"/>
              <a:ext cx="204285" cy="8505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2" name="Straight Connector 21"/>
          <p:cNvCxnSpPr/>
          <p:nvPr/>
        </p:nvCxnSpPr>
        <p:spPr>
          <a:xfrm>
            <a:off x="8254441" y="4073875"/>
            <a:ext cx="806437" cy="4123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999975" y="4644152"/>
            <a:ext cx="9220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MgB2 cables</a:t>
            </a:r>
            <a:endParaRPr lang="en-GB" sz="1000" dirty="0"/>
          </a:p>
        </p:txBody>
      </p:sp>
      <p:cxnSp>
        <p:nvCxnSpPr>
          <p:cNvPr id="25" name="Straight Arrow Connector 24"/>
          <p:cNvCxnSpPr>
            <a:stCxn id="23" idx="0"/>
          </p:cNvCxnSpPr>
          <p:nvPr/>
        </p:nvCxnSpPr>
        <p:spPr>
          <a:xfrm flipV="1">
            <a:off x="8460999" y="4102510"/>
            <a:ext cx="71001" cy="54164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Freeform 9"/>
          <p:cNvSpPr/>
          <p:nvPr/>
        </p:nvSpPr>
        <p:spPr>
          <a:xfrm>
            <a:off x="6127406" y="3619500"/>
            <a:ext cx="216135" cy="431800"/>
          </a:xfrm>
          <a:custGeom>
            <a:avLst/>
            <a:gdLst>
              <a:gd name="connsiteX0" fmla="*/ 159094 w 216135"/>
              <a:gd name="connsiteY0" fmla="*/ 431800 h 431800"/>
              <a:gd name="connsiteX1" fmla="*/ 344 w 216135"/>
              <a:gd name="connsiteY1" fmla="*/ 254000 h 431800"/>
              <a:gd name="connsiteX2" fmla="*/ 197194 w 216135"/>
              <a:gd name="connsiteY2" fmla="*/ 127000 h 431800"/>
              <a:gd name="connsiteX3" fmla="*/ 197194 w 216135"/>
              <a:gd name="connsiteY3" fmla="*/ 0 h 43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135" h="431800">
                <a:moveTo>
                  <a:pt x="159094" y="431800"/>
                </a:moveTo>
                <a:cubicBezTo>
                  <a:pt x="76544" y="368300"/>
                  <a:pt x="-6006" y="304800"/>
                  <a:pt x="344" y="254000"/>
                </a:cubicBezTo>
                <a:cubicBezTo>
                  <a:pt x="6694" y="203200"/>
                  <a:pt x="164386" y="169333"/>
                  <a:pt x="197194" y="127000"/>
                </a:cubicBezTo>
                <a:cubicBezTo>
                  <a:pt x="230002" y="84667"/>
                  <a:pt x="213598" y="42333"/>
                  <a:pt x="197194" y="0"/>
                </a:cubicBezTo>
              </a:path>
            </a:pathLst>
          </a:custGeom>
          <a:noFill/>
          <a:ln w="3175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6071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" grpId="0" animBg="1"/>
      <p:bldP spid="6" grpId="0"/>
      <p:bldP spid="24" grpId="0" animBg="1"/>
      <p:bldP spid="23" grpId="0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50"/>
            <a:ext cx="5940152" cy="481868"/>
          </a:xfrm>
          <a:solidFill>
            <a:schemeClr val="bg1"/>
          </a:solidFill>
        </p:spPr>
        <p:txBody>
          <a:bodyPr/>
          <a:lstStyle/>
          <a:p>
            <a:r>
              <a:rPr lang="en-GB" sz="2600" dirty="0" smtClean="0"/>
              <a:t>Mechanical interfaces</a:t>
            </a:r>
            <a:endParaRPr lang="en-GB" sz="2600" dirty="0"/>
          </a:p>
        </p:txBody>
      </p:sp>
      <p:sp>
        <p:nvSpPr>
          <p:cNvPr id="122" name="Rectangle 121"/>
          <p:cNvSpPr/>
          <p:nvPr/>
        </p:nvSpPr>
        <p:spPr>
          <a:xfrm>
            <a:off x="8098781" y="3617656"/>
            <a:ext cx="174351" cy="75567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GB" dirty="0"/>
          </a:p>
        </p:txBody>
      </p:sp>
      <p:sp>
        <p:nvSpPr>
          <p:cNvPr id="100" name="Rectangle 99"/>
          <p:cNvSpPr/>
          <p:nvPr/>
        </p:nvSpPr>
        <p:spPr>
          <a:xfrm>
            <a:off x="8267448" y="3617656"/>
            <a:ext cx="805562" cy="73566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sz="1000" b="1" dirty="0" err="1" smtClean="0">
                <a:solidFill>
                  <a:schemeClr val="accent6">
                    <a:lumMod val="75000"/>
                  </a:schemeClr>
                </a:solidFill>
              </a:rPr>
              <a:t>SCLink</a:t>
            </a:r>
            <a:endParaRPr lang="en-GB" sz="1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6149352" y="3293620"/>
            <a:ext cx="1959452" cy="108012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dirty="0" smtClean="0"/>
              <a:t>DFX</a:t>
            </a:r>
            <a:endParaRPr lang="en-GB" dirty="0"/>
          </a:p>
        </p:txBody>
      </p:sp>
      <p:sp>
        <p:nvSpPr>
          <p:cNvPr id="83" name="Rectangle 82"/>
          <p:cNvSpPr/>
          <p:nvPr/>
        </p:nvSpPr>
        <p:spPr>
          <a:xfrm>
            <a:off x="4975669" y="3617656"/>
            <a:ext cx="768231" cy="73566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sz="1000" b="1" dirty="0" smtClean="0">
                <a:solidFill>
                  <a:schemeClr val="accent6">
                    <a:lumMod val="75000"/>
                  </a:schemeClr>
                </a:solidFill>
              </a:rPr>
              <a:t>Magnet</a:t>
            </a:r>
            <a:endParaRPr lang="en-GB" sz="1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96" name="Group 95"/>
          <p:cNvGrpSpPr/>
          <p:nvPr/>
        </p:nvGrpSpPr>
        <p:grpSpPr>
          <a:xfrm>
            <a:off x="6899295" y="4238234"/>
            <a:ext cx="403669" cy="531551"/>
            <a:chOff x="4572000" y="3813174"/>
            <a:chExt cx="403669" cy="920811"/>
          </a:xfrm>
          <a:effectLst/>
        </p:grpSpPr>
        <p:cxnSp>
          <p:nvCxnSpPr>
            <p:cNvPr id="85" name="Straight Connector 84"/>
            <p:cNvCxnSpPr/>
            <p:nvPr/>
          </p:nvCxnSpPr>
          <p:spPr>
            <a:xfrm>
              <a:off x="4801783" y="3813174"/>
              <a:ext cx="0" cy="764164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>
              <a:off x="4657083" y="4577338"/>
              <a:ext cx="318586" cy="0"/>
            </a:xfrm>
            <a:prstGeom prst="line">
              <a:avLst/>
            </a:prstGeom>
            <a:ln w="9525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flipV="1">
              <a:off x="4572000" y="4577338"/>
              <a:ext cx="85083" cy="152400"/>
            </a:xfrm>
            <a:prstGeom prst="line">
              <a:avLst/>
            </a:prstGeom>
            <a:ln w="9525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 flipV="1">
              <a:off x="4681858" y="4577338"/>
              <a:ext cx="85083" cy="152400"/>
            </a:xfrm>
            <a:prstGeom prst="line">
              <a:avLst/>
            </a:prstGeom>
            <a:ln w="9525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 flipV="1">
              <a:off x="4791716" y="4577338"/>
              <a:ext cx="85083" cy="152400"/>
            </a:xfrm>
            <a:prstGeom prst="line">
              <a:avLst/>
            </a:prstGeom>
            <a:ln w="9525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 flipV="1">
              <a:off x="4890586" y="4581585"/>
              <a:ext cx="85083" cy="152400"/>
            </a:xfrm>
            <a:prstGeom prst="line">
              <a:avLst/>
            </a:prstGeom>
            <a:ln w="9525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7" name="Rectangle 96"/>
          <p:cNvSpPr/>
          <p:nvPr/>
        </p:nvSpPr>
        <p:spPr>
          <a:xfrm>
            <a:off x="5592265" y="3905688"/>
            <a:ext cx="144016" cy="332546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700" b="1" dirty="0" smtClean="0">
                <a:solidFill>
                  <a:schemeClr val="tx1"/>
                </a:solidFill>
              </a:rPr>
              <a:t>Plug</a:t>
            </a:r>
            <a:endParaRPr lang="en-GB" sz="700" b="1" dirty="0">
              <a:solidFill>
                <a:schemeClr val="tx1"/>
              </a:solidFill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4978483" y="3905688"/>
            <a:ext cx="613782" cy="3325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01" name="Group 100"/>
          <p:cNvGrpSpPr/>
          <p:nvPr/>
        </p:nvGrpSpPr>
        <p:grpSpPr>
          <a:xfrm>
            <a:off x="5055466" y="4238234"/>
            <a:ext cx="403669" cy="511132"/>
            <a:chOff x="4572000" y="3848546"/>
            <a:chExt cx="403669" cy="885439"/>
          </a:xfrm>
          <a:effectLst/>
        </p:grpSpPr>
        <p:cxnSp>
          <p:nvCxnSpPr>
            <p:cNvPr id="102" name="Straight Connector 101"/>
            <p:cNvCxnSpPr>
              <a:stCxn id="98" idx="2"/>
            </p:cNvCxnSpPr>
            <p:nvPr/>
          </p:nvCxnSpPr>
          <p:spPr>
            <a:xfrm flipH="1">
              <a:off x="4801783" y="3848546"/>
              <a:ext cx="125" cy="728791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>
              <a:off x="4657083" y="4577338"/>
              <a:ext cx="318586" cy="0"/>
            </a:xfrm>
            <a:prstGeom prst="line">
              <a:avLst/>
            </a:prstGeom>
            <a:ln w="9525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 flipV="1">
              <a:off x="4572000" y="4577338"/>
              <a:ext cx="85083" cy="152400"/>
            </a:xfrm>
            <a:prstGeom prst="line">
              <a:avLst/>
            </a:prstGeom>
            <a:ln w="9525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 flipV="1">
              <a:off x="4681858" y="4577338"/>
              <a:ext cx="85083" cy="152400"/>
            </a:xfrm>
            <a:prstGeom prst="line">
              <a:avLst/>
            </a:prstGeom>
            <a:ln w="9525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 flipV="1">
              <a:off x="4791716" y="4577338"/>
              <a:ext cx="85083" cy="152400"/>
            </a:xfrm>
            <a:prstGeom prst="line">
              <a:avLst/>
            </a:prstGeom>
            <a:ln w="9525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 flipV="1">
              <a:off x="4890586" y="4581585"/>
              <a:ext cx="85083" cy="152400"/>
            </a:xfrm>
            <a:prstGeom prst="line">
              <a:avLst/>
            </a:prstGeom>
            <a:ln w="9525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8" name="Rectangle 107"/>
          <p:cNvSpPr/>
          <p:nvPr/>
        </p:nvSpPr>
        <p:spPr>
          <a:xfrm>
            <a:off x="5743595" y="3761672"/>
            <a:ext cx="405757" cy="59165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GB" dirty="0"/>
          </a:p>
        </p:txBody>
      </p:sp>
      <p:sp>
        <p:nvSpPr>
          <p:cNvPr id="99" name="Rectangle 98"/>
          <p:cNvSpPr/>
          <p:nvPr/>
        </p:nvSpPr>
        <p:spPr>
          <a:xfrm>
            <a:off x="5743594" y="3905688"/>
            <a:ext cx="3329415" cy="3325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" name="Freeform 108"/>
          <p:cNvSpPr/>
          <p:nvPr/>
        </p:nvSpPr>
        <p:spPr>
          <a:xfrm rot="5400000">
            <a:off x="5913551" y="3544267"/>
            <a:ext cx="73691" cy="405451"/>
          </a:xfrm>
          <a:custGeom>
            <a:avLst/>
            <a:gdLst>
              <a:gd name="connsiteX0" fmla="*/ 53340 w 91440"/>
              <a:gd name="connsiteY0" fmla="*/ 556260 h 556260"/>
              <a:gd name="connsiteX1" fmla="*/ 3810 w 91440"/>
              <a:gd name="connsiteY1" fmla="*/ 518160 h 556260"/>
              <a:gd name="connsiteX2" fmla="*/ 87630 w 91440"/>
              <a:gd name="connsiteY2" fmla="*/ 453390 h 556260"/>
              <a:gd name="connsiteX3" fmla="*/ 7620 w 91440"/>
              <a:gd name="connsiteY3" fmla="*/ 396240 h 556260"/>
              <a:gd name="connsiteX4" fmla="*/ 83820 w 91440"/>
              <a:gd name="connsiteY4" fmla="*/ 331470 h 556260"/>
              <a:gd name="connsiteX5" fmla="*/ 0 w 91440"/>
              <a:gd name="connsiteY5" fmla="*/ 274320 h 556260"/>
              <a:gd name="connsiteX6" fmla="*/ 83820 w 91440"/>
              <a:gd name="connsiteY6" fmla="*/ 224790 h 556260"/>
              <a:gd name="connsiteX7" fmla="*/ 3810 w 91440"/>
              <a:gd name="connsiteY7" fmla="*/ 171450 h 556260"/>
              <a:gd name="connsiteX8" fmla="*/ 91440 w 91440"/>
              <a:gd name="connsiteY8" fmla="*/ 114300 h 556260"/>
              <a:gd name="connsiteX9" fmla="*/ 11430 w 91440"/>
              <a:gd name="connsiteY9" fmla="*/ 57150 h 556260"/>
              <a:gd name="connsiteX10" fmla="*/ 83820 w 91440"/>
              <a:gd name="connsiteY10" fmla="*/ 0 h 556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1440" h="556260">
                <a:moveTo>
                  <a:pt x="53340" y="556260"/>
                </a:moveTo>
                <a:lnTo>
                  <a:pt x="3810" y="518160"/>
                </a:lnTo>
                <a:lnTo>
                  <a:pt x="87630" y="453390"/>
                </a:lnTo>
                <a:lnTo>
                  <a:pt x="7620" y="396240"/>
                </a:lnTo>
                <a:lnTo>
                  <a:pt x="83820" y="331470"/>
                </a:lnTo>
                <a:lnTo>
                  <a:pt x="0" y="274320"/>
                </a:lnTo>
                <a:lnTo>
                  <a:pt x="83820" y="224790"/>
                </a:lnTo>
                <a:lnTo>
                  <a:pt x="3810" y="171450"/>
                </a:lnTo>
                <a:lnTo>
                  <a:pt x="91440" y="114300"/>
                </a:lnTo>
                <a:lnTo>
                  <a:pt x="11430" y="57150"/>
                </a:lnTo>
                <a:lnTo>
                  <a:pt x="83820" y="0"/>
                </a:lnTo>
              </a:path>
            </a:pathLst>
          </a:custGeom>
          <a:noFill/>
          <a:ln w="95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10" name="Freeform 109"/>
          <p:cNvSpPr/>
          <p:nvPr/>
        </p:nvSpPr>
        <p:spPr>
          <a:xfrm rot="5400000">
            <a:off x="5913551" y="4142097"/>
            <a:ext cx="73691" cy="405451"/>
          </a:xfrm>
          <a:custGeom>
            <a:avLst/>
            <a:gdLst>
              <a:gd name="connsiteX0" fmla="*/ 53340 w 91440"/>
              <a:gd name="connsiteY0" fmla="*/ 556260 h 556260"/>
              <a:gd name="connsiteX1" fmla="*/ 3810 w 91440"/>
              <a:gd name="connsiteY1" fmla="*/ 518160 h 556260"/>
              <a:gd name="connsiteX2" fmla="*/ 87630 w 91440"/>
              <a:gd name="connsiteY2" fmla="*/ 453390 h 556260"/>
              <a:gd name="connsiteX3" fmla="*/ 7620 w 91440"/>
              <a:gd name="connsiteY3" fmla="*/ 396240 h 556260"/>
              <a:gd name="connsiteX4" fmla="*/ 83820 w 91440"/>
              <a:gd name="connsiteY4" fmla="*/ 331470 h 556260"/>
              <a:gd name="connsiteX5" fmla="*/ 0 w 91440"/>
              <a:gd name="connsiteY5" fmla="*/ 274320 h 556260"/>
              <a:gd name="connsiteX6" fmla="*/ 83820 w 91440"/>
              <a:gd name="connsiteY6" fmla="*/ 224790 h 556260"/>
              <a:gd name="connsiteX7" fmla="*/ 3810 w 91440"/>
              <a:gd name="connsiteY7" fmla="*/ 171450 h 556260"/>
              <a:gd name="connsiteX8" fmla="*/ 91440 w 91440"/>
              <a:gd name="connsiteY8" fmla="*/ 114300 h 556260"/>
              <a:gd name="connsiteX9" fmla="*/ 11430 w 91440"/>
              <a:gd name="connsiteY9" fmla="*/ 57150 h 556260"/>
              <a:gd name="connsiteX10" fmla="*/ 83820 w 91440"/>
              <a:gd name="connsiteY10" fmla="*/ 0 h 556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1440" h="556260">
                <a:moveTo>
                  <a:pt x="53340" y="556260"/>
                </a:moveTo>
                <a:lnTo>
                  <a:pt x="3810" y="518160"/>
                </a:lnTo>
                <a:lnTo>
                  <a:pt x="87630" y="453390"/>
                </a:lnTo>
                <a:lnTo>
                  <a:pt x="7620" y="396240"/>
                </a:lnTo>
                <a:lnTo>
                  <a:pt x="83820" y="331470"/>
                </a:lnTo>
                <a:lnTo>
                  <a:pt x="0" y="274320"/>
                </a:lnTo>
                <a:lnTo>
                  <a:pt x="83820" y="224790"/>
                </a:lnTo>
                <a:lnTo>
                  <a:pt x="3810" y="171450"/>
                </a:lnTo>
                <a:lnTo>
                  <a:pt x="91440" y="114300"/>
                </a:lnTo>
                <a:lnTo>
                  <a:pt x="11430" y="57150"/>
                </a:lnTo>
                <a:lnTo>
                  <a:pt x="83820" y="0"/>
                </a:lnTo>
              </a:path>
            </a:pathLst>
          </a:custGeom>
          <a:noFill/>
          <a:ln w="95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11" name="Freeform 110"/>
          <p:cNvSpPr/>
          <p:nvPr/>
        </p:nvSpPr>
        <p:spPr>
          <a:xfrm rot="5400000">
            <a:off x="5915142" y="3726433"/>
            <a:ext cx="66234" cy="402184"/>
          </a:xfrm>
          <a:custGeom>
            <a:avLst/>
            <a:gdLst>
              <a:gd name="connsiteX0" fmla="*/ 53340 w 91440"/>
              <a:gd name="connsiteY0" fmla="*/ 556260 h 556260"/>
              <a:gd name="connsiteX1" fmla="*/ 3810 w 91440"/>
              <a:gd name="connsiteY1" fmla="*/ 518160 h 556260"/>
              <a:gd name="connsiteX2" fmla="*/ 87630 w 91440"/>
              <a:gd name="connsiteY2" fmla="*/ 453390 h 556260"/>
              <a:gd name="connsiteX3" fmla="*/ 7620 w 91440"/>
              <a:gd name="connsiteY3" fmla="*/ 396240 h 556260"/>
              <a:gd name="connsiteX4" fmla="*/ 83820 w 91440"/>
              <a:gd name="connsiteY4" fmla="*/ 331470 h 556260"/>
              <a:gd name="connsiteX5" fmla="*/ 0 w 91440"/>
              <a:gd name="connsiteY5" fmla="*/ 274320 h 556260"/>
              <a:gd name="connsiteX6" fmla="*/ 83820 w 91440"/>
              <a:gd name="connsiteY6" fmla="*/ 224790 h 556260"/>
              <a:gd name="connsiteX7" fmla="*/ 3810 w 91440"/>
              <a:gd name="connsiteY7" fmla="*/ 171450 h 556260"/>
              <a:gd name="connsiteX8" fmla="*/ 91440 w 91440"/>
              <a:gd name="connsiteY8" fmla="*/ 114300 h 556260"/>
              <a:gd name="connsiteX9" fmla="*/ 11430 w 91440"/>
              <a:gd name="connsiteY9" fmla="*/ 57150 h 556260"/>
              <a:gd name="connsiteX10" fmla="*/ 83820 w 91440"/>
              <a:gd name="connsiteY10" fmla="*/ 0 h 556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1440" h="556260">
                <a:moveTo>
                  <a:pt x="53340" y="556260"/>
                </a:moveTo>
                <a:lnTo>
                  <a:pt x="3810" y="518160"/>
                </a:lnTo>
                <a:lnTo>
                  <a:pt x="87630" y="453390"/>
                </a:lnTo>
                <a:lnTo>
                  <a:pt x="7620" y="396240"/>
                </a:lnTo>
                <a:lnTo>
                  <a:pt x="83820" y="331470"/>
                </a:lnTo>
                <a:lnTo>
                  <a:pt x="0" y="274320"/>
                </a:lnTo>
                <a:lnTo>
                  <a:pt x="83820" y="224790"/>
                </a:lnTo>
                <a:lnTo>
                  <a:pt x="3810" y="171450"/>
                </a:lnTo>
                <a:lnTo>
                  <a:pt x="91440" y="114300"/>
                </a:lnTo>
                <a:lnTo>
                  <a:pt x="11430" y="57150"/>
                </a:lnTo>
                <a:lnTo>
                  <a:pt x="83820" y="0"/>
                </a:lnTo>
              </a:path>
            </a:pathLst>
          </a:cu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12" name="Freeform 111"/>
          <p:cNvSpPr/>
          <p:nvPr/>
        </p:nvSpPr>
        <p:spPr>
          <a:xfrm rot="5400000">
            <a:off x="5915394" y="4017356"/>
            <a:ext cx="66234" cy="401680"/>
          </a:xfrm>
          <a:custGeom>
            <a:avLst/>
            <a:gdLst>
              <a:gd name="connsiteX0" fmla="*/ 53340 w 91440"/>
              <a:gd name="connsiteY0" fmla="*/ 556260 h 556260"/>
              <a:gd name="connsiteX1" fmla="*/ 3810 w 91440"/>
              <a:gd name="connsiteY1" fmla="*/ 518160 h 556260"/>
              <a:gd name="connsiteX2" fmla="*/ 87630 w 91440"/>
              <a:gd name="connsiteY2" fmla="*/ 453390 h 556260"/>
              <a:gd name="connsiteX3" fmla="*/ 7620 w 91440"/>
              <a:gd name="connsiteY3" fmla="*/ 396240 h 556260"/>
              <a:gd name="connsiteX4" fmla="*/ 83820 w 91440"/>
              <a:gd name="connsiteY4" fmla="*/ 331470 h 556260"/>
              <a:gd name="connsiteX5" fmla="*/ 0 w 91440"/>
              <a:gd name="connsiteY5" fmla="*/ 274320 h 556260"/>
              <a:gd name="connsiteX6" fmla="*/ 83820 w 91440"/>
              <a:gd name="connsiteY6" fmla="*/ 224790 h 556260"/>
              <a:gd name="connsiteX7" fmla="*/ 3810 w 91440"/>
              <a:gd name="connsiteY7" fmla="*/ 171450 h 556260"/>
              <a:gd name="connsiteX8" fmla="*/ 91440 w 91440"/>
              <a:gd name="connsiteY8" fmla="*/ 114300 h 556260"/>
              <a:gd name="connsiteX9" fmla="*/ 11430 w 91440"/>
              <a:gd name="connsiteY9" fmla="*/ 57150 h 556260"/>
              <a:gd name="connsiteX10" fmla="*/ 83820 w 91440"/>
              <a:gd name="connsiteY10" fmla="*/ 0 h 556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1440" h="556260">
                <a:moveTo>
                  <a:pt x="53340" y="556260"/>
                </a:moveTo>
                <a:lnTo>
                  <a:pt x="3810" y="518160"/>
                </a:lnTo>
                <a:lnTo>
                  <a:pt x="87630" y="453390"/>
                </a:lnTo>
                <a:lnTo>
                  <a:pt x="7620" y="396240"/>
                </a:lnTo>
                <a:lnTo>
                  <a:pt x="83820" y="331470"/>
                </a:lnTo>
                <a:lnTo>
                  <a:pt x="0" y="274320"/>
                </a:lnTo>
                <a:lnTo>
                  <a:pt x="83820" y="224790"/>
                </a:lnTo>
                <a:lnTo>
                  <a:pt x="3810" y="171450"/>
                </a:lnTo>
                <a:lnTo>
                  <a:pt x="91440" y="114300"/>
                </a:lnTo>
                <a:lnTo>
                  <a:pt x="11430" y="57150"/>
                </a:lnTo>
                <a:lnTo>
                  <a:pt x="83820" y="0"/>
                </a:lnTo>
              </a:path>
            </a:pathLst>
          </a:cu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grpSp>
        <p:nvGrpSpPr>
          <p:cNvPr id="121" name="Group 120"/>
          <p:cNvGrpSpPr/>
          <p:nvPr/>
        </p:nvGrpSpPr>
        <p:grpSpPr>
          <a:xfrm>
            <a:off x="8273132" y="3890061"/>
            <a:ext cx="793637" cy="363617"/>
            <a:chOff x="5945837" y="3564235"/>
            <a:chExt cx="793637" cy="363617"/>
          </a:xfrm>
        </p:grpSpPr>
        <p:sp>
          <p:nvSpPr>
            <p:cNvPr id="113" name="Freeform 112"/>
            <p:cNvSpPr/>
            <p:nvPr/>
          </p:nvSpPr>
          <p:spPr>
            <a:xfrm rot="5400000">
              <a:off x="6113812" y="3396260"/>
              <a:ext cx="66234" cy="402184"/>
            </a:xfrm>
            <a:custGeom>
              <a:avLst/>
              <a:gdLst>
                <a:gd name="connsiteX0" fmla="*/ 53340 w 91440"/>
                <a:gd name="connsiteY0" fmla="*/ 556260 h 556260"/>
                <a:gd name="connsiteX1" fmla="*/ 3810 w 91440"/>
                <a:gd name="connsiteY1" fmla="*/ 518160 h 556260"/>
                <a:gd name="connsiteX2" fmla="*/ 87630 w 91440"/>
                <a:gd name="connsiteY2" fmla="*/ 453390 h 556260"/>
                <a:gd name="connsiteX3" fmla="*/ 7620 w 91440"/>
                <a:gd name="connsiteY3" fmla="*/ 396240 h 556260"/>
                <a:gd name="connsiteX4" fmla="*/ 83820 w 91440"/>
                <a:gd name="connsiteY4" fmla="*/ 331470 h 556260"/>
                <a:gd name="connsiteX5" fmla="*/ 0 w 91440"/>
                <a:gd name="connsiteY5" fmla="*/ 274320 h 556260"/>
                <a:gd name="connsiteX6" fmla="*/ 83820 w 91440"/>
                <a:gd name="connsiteY6" fmla="*/ 224790 h 556260"/>
                <a:gd name="connsiteX7" fmla="*/ 3810 w 91440"/>
                <a:gd name="connsiteY7" fmla="*/ 171450 h 556260"/>
                <a:gd name="connsiteX8" fmla="*/ 91440 w 91440"/>
                <a:gd name="connsiteY8" fmla="*/ 114300 h 556260"/>
                <a:gd name="connsiteX9" fmla="*/ 11430 w 91440"/>
                <a:gd name="connsiteY9" fmla="*/ 57150 h 556260"/>
                <a:gd name="connsiteX10" fmla="*/ 83820 w 91440"/>
                <a:gd name="connsiteY10" fmla="*/ 0 h 556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440" h="556260">
                  <a:moveTo>
                    <a:pt x="53340" y="556260"/>
                  </a:moveTo>
                  <a:lnTo>
                    <a:pt x="3810" y="518160"/>
                  </a:lnTo>
                  <a:lnTo>
                    <a:pt x="87630" y="453390"/>
                  </a:lnTo>
                  <a:lnTo>
                    <a:pt x="7620" y="396240"/>
                  </a:lnTo>
                  <a:lnTo>
                    <a:pt x="83820" y="331470"/>
                  </a:lnTo>
                  <a:lnTo>
                    <a:pt x="0" y="274320"/>
                  </a:lnTo>
                  <a:lnTo>
                    <a:pt x="83820" y="224790"/>
                  </a:lnTo>
                  <a:lnTo>
                    <a:pt x="3810" y="171450"/>
                  </a:lnTo>
                  <a:lnTo>
                    <a:pt x="91440" y="114300"/>
                  </a:lnTo>
                  <a:lnTo>
                    <a:pt x="11430" y="57150"/>
                  </a:lnTo>
                  <a:lnTo>
                    <a:pt x="83820" y="0"/>
                  </a:lnTo>
                </a:path>
              </a:pathLst>
            </a:cu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14" name="Freeform 113"/>
            <p:cNvSpPr/>
            <p:nvPr/>
          </p:nvSpPr>
          <p:spPr>
            <a:xfrm rot="5400000">
              <a:off x="6114064" y="3687183"/>
              <a:ext cx="66234" cy="401680"/>
            </a:xfrm>
            <a:custGeom>
              <a:avLst/>
              <a:gdLst>
                <a:gd name="connsiteX0" fmla="*/ 53340 w 91440"/>
                <a:gd name="connsiteY0" fmla="*/ 556260 h 556260"/>
                <a:gd name="connsiteX1" fmla="*/ 3810 w 91440"/>
                <a:gd name="connsiteY1" fmla="*/ 518160 h 556260"/>
                <a:gd name="connsiteX2" fmla="*/ 87630 w 91440"/>
                <a:gd name="connsiteY2" fmla="*/ 453390 h 556260"/>
                <a:gd name="connsiteX3" fmla="*/ 7620 w 91440"/>
                <a:gd name="connsiteY3" fmla="*/ 396240 h 556260"/>
                <a:gd name="connsiteX4" fmla="*/ 83820 w 91440"/>
                <a:gd name="connsiteY4" fmla="*/ 331470 h 556260"/>
                <a:gd name="connsiteX5" fmla="*/ 0 w 91440"/>
                <a:gd name="connsiteY5" fmla="*/ 274320 h 556260"/>
                <a:gd name="connsiteX6" fmla="*/ 83820 w 91440"/>
                <a:gd name="connsiteY6" fmla="*/ 224790 h 556260"/>
                <a:gd name="connsiteX7" fmla="*/ 3810 w 91440"/>
                <a:gd name="connsiteY7" fmla="*/ 171450 h 556260"/>
                <a:gd name="connsiteX8" fmla="*/ 91440 w 91440"/>
                <a:gd name="connsiteY8" fmla="*/ 114300 h 556260"/>
                <a:gd name="connsiteX9" fmla="*/ 11430 w 91440"/>
                <a:gd name="connsiteY9" fmla="*/ 57150 h 556260"/>
                <a:gd name="connsiteX10" fmla="*/ 83820 w 91440"/>
                <a:gd name="connsiteY10" fmla="*/ 0 h 556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440" h="556260">
                  <a:moveTo>
                    <a:pt x="53340" y="556260"/>
                  </a:moveTo>
                  <a:lnTo>
                    <a:pt x="3810" y="518160"/>
                  </a:lnTo>
                  <a:lnTo>
                    <a:pt x="87630" y="453390"/>
                  </a:lnTo>
                  <a:lnTo>
                    <a:pt x="7620" y="396240"/>
                  </a:lnTo>
                  <a:lnTo>
                    <a:pt x="83820" y="331470"/>
                  </a:lnTo>
                  <a:lnTo>
                    <a:pt x="0" y="274320"/>
                  </a:lnTo>
                  <a:lnTo>
                    <a:pt x="83820" y="224790"/>
                  </a:lnTo>
                  <a:lnTo>
                    <a:pt x="3810" y="171450"/>
                  </a:lnTo>
                  <a:lnTo>
                    <a:pt x="91440" y="114300"/>
                  </a:lnTo>
                  <a:lnTo>
                    <a:pt x="11430" y="57150"/>
                  </a:lnTo>
                  <a:lnTo>
                    <a:pt x="83820" y="0"/>
                  </a:lnTo>
                </a:path>
              </a:pathLst>
            </a:cu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15" name="Freeform 114"/>
            <p:cNvSpPr/>
            <p:nvPr/>
          </p:nvSpPr>
          <p:spPr>
            <a:xfrm rot="5400000">
              <a:off x="6505265" y="3402972"/>
              <a:ext cx="66234" cy="402184"/>
            </a:xfrm>
            <a:custGeom>
              <a:avLst/>
              <a:gdLst>
                <a:gd name="connsiteX0" fmla="*/ 53340 w 91440"/>
                <a:gd name="connsiteY0" fmla="*/ 556260 h 556260"/>
                <a:gd name="connsiteX1" fmla="*/ 3810 w 91440"/>
                <a:gd name="connsiteY1" fmla="*/ 518160 h 556260"/>
                <a:gd name="connsiteX2" fmla="*/ 87630 w 91440"/>
                <a:gd name="connsiteY2" fmla="*/ 453390 h 556260"/>
                <a:gd name="connsiteX3" fmla="*/ 7620 w 91440"/>
                <a:gd name="connsiteY3" fmla="*/ 396240 h 556260"/>
                <a:gd name="connsiteX4" fmla="*/ 83820 w 91440"/>
                <a:gd name="connsiteY4" fmla="*/ 331470 h 556260"/>
                <a:gd name="connsiteX5" fmla="*/ 0 w 91440"/>
                <a:gd name="connsiteY5" fmla="*/ 274320 h 556260"/>
                <a:gd name="connsiteX6" fmla="*/ 83820 w 91440"/>
                <a:gd name="connsiteY6" fmla="*/ 224790 h 556260"/>
                <a:gd name="connsiteX7" fmla="*/ 3810 w 91440"/>
                <a:gd name="connsiteY7" fmla="*/ 171450 h 556260"/>
                <a:gd name="connsiteX8" fmla="*/ 91440 w 91440"/>
                <a:gd name="connsiteY8" fmla="*/ 114300 h 556260"/>
                <a:gd name="connsiteX9" fmla="*/ 11430 w 91440"/>
                <a:gd name="connsiteY9" fmla="*/ 57150 h 556260"/>
                <a:gd name="connsiteX10" fmla="*/ 83820 w 91440"/>
                <a:gd name="connsiteY10" fmla="*/ 0 h 556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440" h="556260">
                  <a:moveTo>
                    <a:pt x="53340" y="556260"/>
                  </a:moveTo>
                  <a:lnTo>
                    <a:pt x="3810" y="518160"/>
                  </a:lnTo>
                  <a:lnTo>
                    <a:pt x="87630" y="453390"/>
                  </a:lnTo>
                  <a:lnTo>
                    <a:pt x="7620" y="396240"/>
                  </a:lnTo>
                  <a:lnTo>
                    <a:pt x="83820" y="331470"/>
                  </a:lnTo>
                  <a:lnTo>
                    <a:pt x="0" y="274320"/>
                  </a:lnTo>
                  <a:lnTo>
                    <a:pt x="83820" y="224790"/>
                  </a:lnTo>
                  <a:lnTo>
                    <a:pt x="3810" y="171450"/>
                  </a:lnTo>
                  <a:lnTo>
                    <a:pt x="91440" y="114300"/>
                  </a:lnTo>
                  <a:lnTo>
                    <a:pt x="11430" y="57150"/>
                  </a:lnTo>
                  <a:lnTo>
                    <a:pt x="83820" y="0"/>
                  </a:lnTo>
                </a:path>
              </a:pathLst>
            </a:cu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16" name="Freeform 115"/>
            <p:cNvSpPr/>
            <p:nvPr/>
          </p:nvSpPr>
          <p:spPr>
            <a:xfrm rot="5400000">
              <a:off x="6505517" y="3693895"/>
              <a:ext cx="66234" cy="401680"/>
            </a:xfrm>
            <a:custGeom>
              <a:avLst/>
              <a:gdLst>
                <a:gd name="connsiteX0" fmla="*/ 53340 w 91440"/>
                <a:gd name="connsiteY0" fmla="*/ 556260 h 556260"/>
                <a:gd name="connsiteX1" fmla="*/ 3810 w 91440"/>
                <a:gd name="connsiteY1" fmla="*/ 518160 h 556260"/>
                <a:gd name="connsiteX2" fmla="*/ 87630 w 91440"/>
                <a:gd name="connsiteY2" fmla="*/ 453390 h 556260"/>
                <a:gd name="connsiteX3" fmla="*/ 7620 w 91440"/>
                <a:gd name="connsiteY3" fmla="*/ 396240 h 556260"/>
                <a:gd name="connsiteX4" fmla="*/ 83820 w 91440"/>
                <a:gd name="connsiteY4" fmla="*/ 331470 h 556260"/>
                <a:gd name="connsiteX5" fmla="*/ 0 w 91440"/>
                <a:gd name="connsiteY5" fmla="*/ 274320 h 556260"/>
                <a:gd name="connsiteX6" fmla="*/ 83820 w 91440"/>
                <a:gd name="connsiteY6" fmla="*/ 224790 h 556260"/>
                <a:gd name="connsiteX7" fmla="*/ 3810 w 91440"/>
                <a:gd name="connsiteY7" fmla="*/ 171450 h 556260"/>
                <a:gd name="connsiteX8" fmla="*/ 91440 w 91440"/>
                <a:gd name="connsiteY8" fmla="*/ 114300 h 556260"/>
                <a:gd name="connsiteX9" fmla="*/ 11430 w 91440"/>
                <a:gd name="connsiteY9" fmla="*/ 57150 h 556260"/>
                <a:gd name="connsiteX10" fmla="*/ 83820 w 91440"/>
                <a:gd name="connsiteY10" fmla="*/ 0 h 556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440" h="556260">
                  <a:moveTo>
                    <a:pt x="53340" y="556260"/>
                  </a:moveTo>
                  <a:lnTo>
                    <a:pt x="3810" y="518160"/>
                  </a:lnTo>
                  <a:lnTo>
                    <a:pt x="87630" y="453390"/>
                  </a:lnTo>
                  <a:lnTo>
                    <a:pt x="7620" y="396240"/>
                  </a:lnTo>
                  <a:lnTo>
                    <a:pt x="83820" y="331470"/>
                  </a:lnTo>
                  <a:lnTo>
                    <a:pt x="0" y="274320"/>
                  </a:lnTo>
                  <a:lnTo>
                    <a:pt x="83820" y="224790"/>
                  </a:lnTo>
                  <a:lnTo>
                    <a:pt x="3810" y="171450"/>
                  </a:lnTo>
                  <a:lnTo>
                    <a:pt x="91440" y="114300"/>
                  </a:lnTo>
                  <a:lnTo>
                    <a:pt x="11430" y="57150"/>
                  </a:lnTo>
                  <a:lnTo>
                    <a:pt x="83820" y="0"/>
                  </a:lnTo>
                </a:path>
              </a:pathLst>
            </a:cu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8273132" y="4313699"/>
            <a:ext cx="793133" cy="72946"/>
            <a:chOff x="5875052" y="4489284"/>
            <a:chExt cx="793133" cy="72946"/>
          </a:xfrm>
        </p:grpSpPr>
        <p:sp>
          <p:nvSpPr>
            <p:cNvPr id="125" name="Freeform 124"/>
            <p:cNvSpPr/>
            <p:nvPr/>
          </p:nvSpPr>
          <p:spPr>
            <a:xfrm rot="5400000">
              <a:off x="6042775" y="4321561"/>
              <a:ext cx="66234" cy="401680"/>
            </a:xfrm>
            <a:custGeom>
              <a:avLst/>
              <a:gdLst>
                <a:gd name="connsiteX0" fmla="*/ 53340 w 91440"/>
                <a:gd name="connsiteY0" fmla="*/ 556260 h 556260"/>
                <a:gd name="connsiteX1" fmla="*/ 3810 w 91440"/>
                <a:gd name="connsiteY1" fmla="*/ 518160 h 556260"/>
                <a:gd name="connsiteX2" fmla="*/ 87630 w 91440"/>
                <a:gd name="connsiteY2" fmla="*/ 453390 h 556260"/>
                <a:gd name="connsiteX3" fmla="*/ 7620 w 91440"/>
                <a:gd name="connsiteY3" fmla="*/ 396240 h 556260"/>
                <a:gd name="connsiteX4" fmla="*/ 83820 w 91440"/>
                <a:gd name="connsiteY4" fmla="*/ 331470 h 556260"/>
                <a:gd name="connsiteX5" fmla="*/ 0 w 91440"/>
                <a:gd name="connsiteY5" fmla="*/ 274320 h 556260"/>
                <a:gd name="connsiteX6" fmla="*/ 83820 w 91440"/>
                <a:gd name="connsiteY6" fmla="*/ 224790 h 556260"/>
                <a:gd name="connsiteX7" fmla="*/ 3810 w 91440"/>
                <a:gd name="connsiteY7" fmla="*/ 171450 h 556260"/>
                <a:gd name="connsiteX8" fmla="*/ 91440 w 91440"/>
                <a:gd name="connsiteY8" fmla="*/ 114300 h 556260"/>
                <a:gd name="connsiteX9" fmla="*/ 11430 w 91440"/>
                <a:gd name="connsiteY9" fmla="*/ 57150 h 556260"/>
                <a:gd name="connsiteX10" fmla="*/ 83820 w 91440"/>
                <a:gd name="connsiteY10" fmla="*/ 0 h 556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440" h="556260">
                  <a:moveTo>
                    <a:pt x="53340" y="556260"/>
                  </a:moveTo>
                  <a:lnTo>
                    <a:pt x="3810" y="518160"/>
                  </a:lnTo>
                  <a:lnTo>
                    <a:pt x="87630" y="453390"/>
                  </a:lnTo>
                  <a:lnTo>
                    <a:pt x="7620" y="396240"/>
                  </a:lnTo>
                  <a:lnTo>
                    <a:pt x="83820" y="331470"/>
                  </a:lnTo>
                  <a:lnTo>
                    <a:pt x="0" y="274320"/>
                  </a:lnTo>
                  <a:lnTo>
                    <a:pt x="83820" y="224790"/>
                  </a:lnTo>
                  <a:lnTo>
                    <a:pt x="3810" y="171450"/>
                  </a:lnTo>
                  <a:lnTo>
                    <a:pt x="91440" y="114300"/>
                  </a:lnTo>
                  <a:lnTo>
                    <a:pt x="11430" y="57150"/>
                  </a:lnTo>
                  <a:lnTo>
                    <a:pt x="83820" y="0"/>
                  </a:lnTo>
                </a:path>
              </a:pathLst>
            </a:custGeom>
            <a:noFill/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27" name="Freeform 126"/>
            <p:cNvSpPr/>
            <p:nvPr/>
          </p:nvSpPr>
          <p:spPr>
            <a:xfrm rot="5400000">
              <a:off x="6434228" y="4328273"/>
              <a:ext cx="66234" cy="401680"/>
            </a:xfrm>
            <a:custGeom>
              <a:avLst/>
              <a:gdLst>
                <a:gd name="connsiteX0" fmla="*/ 53340 w 91440"/>
                <a:gd name="connsiteY0" fmla="*/ 556260 h 556260"/>
                <a:gd name="connsiteX1" fmla="*/ 3810 w 91440"/>
                <a:gd name="connsiteY1" fmla="*/ 518160 h 556260"/>
                <a:gd name="connsiteX2" fmla="*/ 87630 w 91440"/>
                <a:gd name="connsiteY2" fmla="*/ 453390 h 556260"/>
                <a:gd name="connsiteX3" fmla="*/ 7620 w 91440"/>
                <a:gd name="connsiteY3" fmla="*/ 396240 h 556260"/>
                <a:gd name="connsiteX4" fmla="*/ 83820 w 91440"/>
                <a:gd name="connsiteY4" fmla="*/ 331470 h 556260"/>
                <a:gd name="connsiteX5" fmla="*/ 0 w 91440"/>
                <a:gd name="connsiteY5" fmla="*/ 274320 h 556260"/>
                <a:gd name="connsiteX6" fmla="*/ 83820 w 91440"/>
                <a:gd name="connsiteY6" fmla="*/ 224790 h 556260"/>
                <a:gd name="connsiteX7" fmla="*/ 3810 w 91440"/>
                <a:gd name="connsiteY7" fmla="*/ 171450 h 556260"/>
                <a:gd name="connsiteX8" fmla="*/ 91440 w 91440"/>
                <a:gd name="connsiteY8" fmla="*/ 114300 h 556260"/>
                <a:gd name="connsiteX9" fmla="*/ 11430 w 91440"/>
                <a:gd name="connsiteY9" fmla="*/ 57150 h 556260"/>
                <a:gd name="connsiteX10" fmla="*/ 83820 w 91440"/>
                <a:gd name="connsiteY10" fmla="*/ 0 h 556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440" h="556260">
                  <a:moveTo>
                    <a:pt x="53340" y="556260"/>
                  </a:moveTo>
                  <a:lnTo>
                    <a:pt x="3810" y="518160"/>
                  </a:lnTo>
                  <a:lnTo>
                    <a:pt x="87630" y="453390"/>
                  </a:lnTo>
                  <a:lnTo>
                    <a:pt x="7620" y="396240"/>
                  </a:lnTo>
                  <a:lnTo>
                    <a:pt x="83820" y="331470"/>
                  </a:lnTo>
                  <a:lnTo>
                    <a:pt x="0" y="274320"/>
                  </a:lnTo>
                  <a:lnTo>
                    <a:pt x="83820" y="224790"/>
                  </a:lnTo>
                  <a:lnTo>
                    <a:pt x="3810" y="171450"/>
                  </a:lnTo>
                  <a:lnTo>
                    <a:pt x="91440" y="114300"/>
                  </a:lnTo>
                  <a:lnTo>
                    <a:pt x="11430" y="57150"/>
                  </a:lnTo>
                  <a:lnTo>
                    <a:pt x="83820" y="0"/>
                  </a:lnTo>
                </a:path>
              </a:pathLst>
            </a:custGeom>
            <a:noFill/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</p:grpSp>
      <p:grpSp>
        <p:nvGrpSpPr>
          <p:cNvPr id="133" name="Group 132"/>
          <p:cNvGrpSpPr/>
          <p:nvPr/>
        </p:nvGrpSpPr>
        <p:grpSpPr>
          <a:xfrm>
            <a:off x="8279876" y="3576749"/>
            <a:ext cx="793133" cy="72946"/>
            <a:chOff x="5875052" y="4489284"/>
            <a:chExt cx="793133" cy="72946"/>
          </a:xfrm>
        </p:grpSpPr>
        <p:sp>
          <p:nvSpPr>
            <p:cNvPr id="134" name="Freeform 133"/>
            <p:cNvSpPr/>
            <p:nvPr/>
          </p:nvSpPr>
          <p:spPr>
            <a:xfrm rot="5400000">
              <a:off x="6042775" y="4321561"/>
              <a:ext cx="66234" cy="401680"/>
            </a:xfrm>
            <a:custGeom>
              <a:avLst/>
              <a:gdLst>
                <a:gd name="connsiteX0" fmla="*/ 53340 w 91440"/>
                <a:gd name="connsiteY0" fmla="*/ 556260 h 556260"/>
                <a:gd name="connsiteX1" fmla="*/ 3810 w 91440"/>
                <a:gd name="connsiteY1" fmla="*/ 518160 h 556260"/>
                <a:gd name="connsiteX2" fmla="*/ 87630 w 91440"/>
                <a:gd name="connsiteY2" fmla="*/ 453390 h 556260"/>
                <a:gd name="connsiteX3" fmla="*/ 7620 w 91440"/>
                <a:gd name="connsiteY3" fmla="*/ 396240 h 556260"/>
                <a:gd name="connsiteX4" fmla="*/ 83820 w 91440"/>
                <a:gd name="connsiteY4" fmla="*/ 331470 h 556260"/>
                <a:gd name="connsiteX5" fmla="*/ 0 w 91440"/>
                <a:gd name="connsiteY5" fmla="*/ 274320 h 556260"/>
                <a:gd name="connsiteX6" fmla="*/ 83820 w 91440"/>
                <a:gd name="connsiteY6" fmla="*/ 224790 h 556260"/>
                <a:gd name="connsiteX7" fmla="*/ 3810 w 91440"/>
                <a:gd name="connsiteY7" fmla="*/ 171450 h 556260"/>
                <a:gd name="connsiteX8" fmla="*/ 91440 w 91440"/>
                <a:gd name="connsiteY8" fmla="*/ 114300 h 556260"/>
                <a:gd name="connsiteX9" fmla="*/ 11430 w 91440"/>
                <a:gd name="connsiteY9" fmla="*/ 57150 h 556260"/>
                <a:gd name="connsiteX10" fmla="*/ 83820 w 91440"/>
                <a:gd name="connsiteY10" fmla="*/ 0 h 556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440" h="556260">
                  <a:moveTo>
                    <a:pt x="53340" y="556260"/>
                  </a:moveTo>
                  <a:lnTo>
                    <a:pt x="3810" y="518160"/>
                  </a:lnTo>
                  <a:lnTo>
                    <a:pt x="87630" y="453390"/>
                  </a:lnTo>
                  <a:lnTo>
                    <a:pt x="7620" y="396240"/>
                  </a:lnTo>
                  <a:lnTo>
                    <a:pt x="83820" y="331470"/>
                  </a:lnTo>
                  <a:lnTo>
                    <a:pt x="0" y="274320"/>
                  </a:lnTo>
                  <a:lnTo>
                    <a:pt x="83820" y="224790"/>
                  </a:lnTo>
                  <a:lnTo>
                    <a:pt x="3810" y="171450"/>
                  </a:lnTo>
                  <a:lnTo>
                    <a:pt x="91440" y="114300"/>
                  </a:lnTo>
                  <a:lnTo>
                    <a:pt x="11430" y="57150"/>
                  </a:lnTo>
                  <a:lnTo>
                    <a:pt x="83820" y="0"/>
                  </a:lnTo>
                </a:path>
              </a:pathLst>
            </a:custGeom>
            <a:noFill/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35" name="Freeform 134"/>
            <p:cNvSpPr/>
            <p:nvPr/>
          </p:nvSpPr>
          <p:spPr>
            <a:xfrm rot="5400000">
              <a:off x="6434228" y="4328273"/>
              <a:ext cx="66234" cy="401680"/>
            </a:xfrm>
            <a:custGeom>
              <a:avLst/>
              <a:gdLst>
                <a:gd name="connsiteX0" fmla="*/ 53340 w 91440"/>
                <a:gd name="connsiteY0" fmla="*/ 556260 h 556260"/>
                <a:gd name="connsiteX1" fmla="*/ 3810 w 91440"/>
                <a:gd name="connsiteY1" fmla="*/ 518160 h 556260"/>
                <a:gd name="connsiteX2" fmla="*/ 87630 w 91440"/>
                <a:gd name="connsiteY2" fmla="*/ 453390 h 556260"/>
                <a:gd name="connsiteX3" fmla="*/ 7620 w 91440"/>
                <a:gd name="connsiteY3" fmla="*/ 396240 h 556260"/>
                <a:gd name="connsiteX4" fmla="*/ 83820 w 91440"/>
                <a:gd name="connsiteY4" fmla="*/ 331470 h 556260"/>
                <a:gd name="connsiteX5" fmla="*/ 0 w 91440"/>
                <a:gd name="connsiteY5" fmla="*/ 274320 h 556260"/>
                <a:gd name="connsiteX6" fmla="*/ 83820 w 91440"/>
                <a:gd name="connsiteY6" fmla="*/ 224790 h 556260"/>
                <a:gd name="connsiteX7" fmla="*/ 3810 w 91440"/>
                <a:gd name="connsiteY7" fmla="*/ 171450 h 556260"/>
                <a:gd name="connsiteX8" fmla="*/ 91440 w 91440"/>
                <a:gd name="connsiteY8" fmla="*/ 114300 h 556260"/>
                <a:gd name="connsiteX9" fmla="*/ 11430 w 91440"/>
                <a:gd name="connsiteY9" fmla="*/ 57150 h 556260"/>
                <a:gd name="connsiteX10" fmla="*/ 83820 w 91440"/>
                <a:gd name="connsiteY10" fmla="*/ 0 h 556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440" h="556260">
                  <a:moveTo>
                    <a:pt x="53340" y="556260"/>
                  </a:moveTo>
                  <a:lnTo>
                    <a:pt x="3810" y="518160"/>
                  </a:lnTo>
                  <a:lnTo>
                    <a:pt x="87630" y="453390"/>
                  </a:lnTo>
                  <a:lnTo>
                    <a:pt x="7620" y="396240"/>
                  </a:lnTo>
                  <a:lnTo>
                    <a:pt x="83820" y="331470"/>
                  </a:lnTo>
                  <a:lnTo>
                    <a:pt x="0" y="274320"/>
                  </a:lnTo>
                  <a:lnTo>
                    <a:pt x="83820" y="224790"/>
                  </a:lnTo>
                  <a:lnTo>
                    <a:pt x="3810" y="171450"/>
                  </a:lnTo>
                  <a:lnTo>
                    <a:pt x="91440" y="114300"/>
                  </a:lnTo>
                  <a:lnTo>
                    <a:pt x="11430" y="57150"/>
                  </a:lnTo>
                  <a:lnTo>
                    <a:pt x="83820" y="0"/>
                  </a:lnTo>
                </a:path>
              </a:pathLst>
            </a:custGeom>
            <a:noFill/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</p:grpSp>
      <p:sp>
        <p:nvSpPr>
          <p:cNvPr id="140" name="Rectangle 139"/>
          <p:cNvSpPr/>
          <p:nvPr/>
        </p:nvSpPr>
        <p:spPr>
          <a:xfrm rot="16200000">
            <a:off x="7744498" y="3654749"/>
            <a:ext cx="225407" cy="826178"/>
          </a:xfrm>
          <a:prstGeom prst="rect">
            <a:avLst/>
          </a:prstGeom>
          <a:solidFill>
            <a:srgbClr val="92D050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GB" sz="600" dirty="0" smtClean="0">
                <a:solidFill>
                  <a:srgbClr val="006600"/>
                </a:solidFill>
              </a:rPr>
              <a:t>MgB2-NbTi splices</a:t>
            </a:r>
            <a:endParaRPr lang="en-GB" sz="600" dirty="0">
              <a:solidFill>
                <a:srgbClr val="006600"/>
              </a:solidFill>
            </a:endParaRPr>
          </a:p>
        </p:txBody>
      </p:sp>
      <p:sp>
        <p:nvSpPr>
          <p:cNvPr id="141" name="Freeform 140"/>
          <p:cNvSpPr/>
          <p:nvPr/>
        </p:nvSpPr>
        <p:spPr>
          <a:xfrm>
            <a:off x="5738070" y="4007358"/>
            <a:ext cx="1728132" cy="137160"/>
          </a:xfrm>
          <a:custGeom>
            <a:avLst/>
            <a:gdLst>
              <a:gd name="connsiteX0" fmla="*/ 0 w 1728132"/>
              <a:gd name="connsiteY0" fmla="*/ 61303 h 137160"/>
              <a:gd name="connsiteX1" fmla="*/ 234891 w 1728132"/>
              <a:gd name="connsiteY1" fmla="*/ 44525 h 137160"/>
              <a:gd name="connsiteX2" fmla="*/ 503339 w 1728132"/>
              <a:gd name="connsiteY2" fmla="*/ 128414 h 137160"/>
              <a:gd name="connsiteX3" fmla="*/ 721453 w 1728132"/>
              <a:gd name="connsiteY3" fmla="*/ 44525 h 137160"/>
              <a:gd name="connsiteX4" fmla="*/ 1031846 w 1728132"/>
              <a:gd name="connsiteY4" fmla="*/ 136803 h 137160"/>
              <a:gd name="connsiteX5" fmla="*/ 1359016 w 1728132"/>
              <a:gd name="connsiteY5" fmla="*/ 2580 h 137160"/>
              <a:gd name="connsiteX6" fmla="*/ 1728132 w 1728132"/>
              <a:gd name="connsiteY6" fmla="*/ 61303 h 137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28132" h="137160">
                <a:moveTo>
                  <a:pt x="0" y="61303"/>
                </a:moveTo>
                <a:cubicBezTo>
                  <a:pt x="75500" y="47321"/>
                  <a:pt x="151001" y="33340"/>
                  <a:pt x="234891" y="44525"/>
                </a:cubicBezTo>
                <a:cubicBezTo>
                  <a:pt x="318781" y="55710"/>
                  <a:pt x="422245" y="128414"/>
                  <a:pt x="503339" y="128414"/>
                </a:cubicBezTo>
                <a:cubicBezTo>
                  <a:pt x="584433" y="128414"/>
                  <a:pt x="633369" y="43127"/>
                  <a:pt x="721453" y="44525"/>
                </a:cubicBezTo>
                <a:cubicBezTo>
                  <a:pt x="809537" y="45923"/>
                  <a:pt x="925585" y="143794"/>
                  <a:pt x="1031846" y="136803"/>
                </a:cubicBezTo>
                <a:cubicBezTo>
                  <a:pt x="1138107" y="129812"/>
                  <a:pt x="1242969" y="15163"/>
                  <a:pt x="1359016" y="2580"/>
                </a:cubicBezTo>
                <a:cubicBezTo>
                  <a:pt x="1475063" y="-10003"/>
                  <a:pt x="1601597" y="25650"/>
                  <a:pt x="1728132" y="61303"/>
                </a:cubicBezTo>
              </a:path>
            </a:pathLst>
          </a:custGeom>
          <a:noFill/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2" name="Rectangle 141"/>
          <p:cNvSpPr/>
          <p:nvPr/>
        </p:nvSpPr>
        <p:spPr>
          <a:xfrm>
            <a:off x="6357682" y="4025801"/>
            <a:ext cx="204285" cy="85058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483517"/>
            <a:ext cx="4878246" cy="4553745"/>
          </a:xfrm>
        </p:spPr>
        <p:txBody>
          <a:bodyPr>
            <a:normAutofit fontScale="62500" lnSpcReduction="20000"/>
          </a:bodyPr>
          <a:lstStyle/>
          <a:p>
            <a:endParaRPr lang="en-GB" dirty="0" smtClean="0"/>
          </a:p>
          <a:p>
            <a:r>
              <a:rPr lang="en-GB" dirty="0" smtClean="0"/>
              <a:t>Mechanical interfaces : dedicated talk and document EDMS2157597</a:t>
            </a:r>
          </a:p>
          <a:p>
            <a:r>
              <a:rPr lang="en-GB" dirty="0" smtClean="0"/>
              <a:t>Functional requirements for interfaces:</a:t>
            </a:r>
          </a:p>
          <a:p>
            <a:pPr lvl="1"/>
            <a:r>
              <a:rPr lang="en-GB" dirty="0" smtClean="0"/>
              <a:t>DFX shall be assembled / disassembled up to 5 times</a:t>
            </a:r>
          </a:p>
          <a:p>
            <a:pPr lvl="1"/>
            <a:r>
              <a:rPr lang="en-GB" dirty="0" err="1" smtClean="0"/>
              <a:t>SCLink</a:t>
            </a:r>
            <a:r>
              <a:rPr lang="en-GB" dirty="0" smtClean="0"/>
              <a:t> </a:t>
            </a:r>
          </a:p>
          <a:p>
            <a:pPr lvl="2"/>
            <a:r>
              <a:rPr lang="en-GB" dirty="0" smtClean="0"/>
              <a:t>Vacuum &amp; Helium flanges fixed to DFX</a:t>
            </a:r>
          </a:p>
          <a:p>
            <a:pPr lvl="2"/>
            <a:r>
              <a:rPr lang="en-GB" dirty="0" smtClean="0"/>
              <a:t>Only </a:t>
            </a:r>
            <a:r>
              <a:rPr lang="en-GB" dirty="0" err="1" smtClean="0"/>
              <a:t>NbTi</a:t>
            </a:r>
            <a:r>
              <a:rPr lang="en-GB" dirty="0" smtClean="0"/>
              <a:t> extensions access the DFX He volume </a:t>
            </a:r>
          </a:p>
          <a:p>
            <a:endParaRPr lang="en-GB" dirty="0" smtClean="0"/>
          </a:p>
          <a:p>
            <a:pPr lvl="1"/>
            <a:r>
              <a:rPr lang="en-GB" dirty="0" smtClean="0"/>
              <a:t>Magnet mechanical interface</a:t>
            </a:r>
          </a:p>
          <a:p>
            <a:pPr lvl="2"/>
            <a:r>
              <a:rPr lang="en-GB" dirty="0" smtClean="0"/>
              <a:t>Plug fixed to ground</a:t>
            </a:r>
          </a:p>
          <a:p>
            <a:pPr lvl="2"/>
            <a:r>
              <a:rPr lang="en-GB" dirty="0" smtClean="0"/>
              <a:t>DFX shall present flexible elements</a:t>
            </a:r>
          </a:p>
          <a:p>
            <a:pPr lvl="2"/>
            <a:r>
              <a:rPr lang="en-GB" dirty="0" smtClean="0"/>
              <a:t>Access to </a:t>
            </a:r>
            <a:r>
              <a:rPr lang="en-GB" dirty="0" err="1" smtClean="0"/>
              <a:t>NbTi-NbTi</a:t>
            </a:r>
            <a:r>
              <a:rPr lang="en-GB" dirty="0" smtClean="0"/>
              <a:t> splices granted during installation and maintenance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Cables thermal contractions</a:t>
            </a:r>
          </a:p>
          <a:p>
            <a:pPr lvl="2"/>
            <a:r>
              <a:rPr lang="en-GB" dirty="0" err="1" smtClean="0"/>
              <a:t>NbTi-NbTi</a:t>
            </a:r>
            <a:r>
              <a:rPr lang="en-GB" dirty="0" smtClean="0"/>
              <a:t> splices fixed to DFX He vessel</a:t>
            </a:r>
          </a:p>
          <a:p>
            <a:pPr lvl="2"/>
            <a:r>
              <a:rPr lang="en-GB" dirty="0" smtClean="0"/>
              <a:t>DFX covers internal contractions 3.5 mm/m</a:t>
            </a:r>
          </a:p>
          <a:p>
            <a:pPr lvl="2"/>
            <a:r>
              <a:rPr lang="en-GB" dirty="0" smtClean="0"/>
              <a:t>DFX shall allow </a:t>
            </a:r>
            <a:r>
              <a:rPr lang="en-GB" dirty="0" err="1" smtClean="0"/>
              <a:t>NbTi</a:t>
            </a:r>
            <a:r>
              <a:rPr lang="en-GB" dirty="0" smtClean="0"/>
              <a:t> extensions to move 50 mm into the splices protection</a:t>
            </a:r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cxnSp>
        <p:nvCxnSpPr>
          <p:cNvPr id="75" name="Straight Connector 74"/>
          <p:cNvCxnSpPr/>
          <p:nvPr/>
        </p:nvCxnSpPr>
        <p:spPr>
          <a:xfrm>
            <a:off x="8261870" y="4074022"/>
            <a:ext cx="806437" cy="4123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5736127" y="4187444"/>
            <a:ext cx="0" cy="637772"/>
          </a:xfrm>
          <a:prstGeom prst="line">
            <a:avLst/>
          </a:prstGeom>
          <a:ln w="3175"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5747167" y="4238234"/>
            <a:ext cx="710804" cy="637772"/>
            <a:chOff x="5747167" y="4238234"/>
            <a:chExt cx="710804" cy="637772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6457971" y="4238234"/>
              <a:ext cx="0" cy="637772"/>
            </a:xfrm>
            <a:prstGeom prst="line">
              <a:avLst/>
            </a:prstGeom>
            <a:ln w="3175">
              <a:prstDash val="lgDash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>
              <a:off x="5747167" y="4825216"/>
              <a:ext cx="710804" cy="0"/>
            </a:xfrm>
            <a:prstGeom prst="straightConnector1">
              <a:avLst/>
            </a:prstGeom>
            <a:ln w="3175"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5795321" y="4634858"/>
              <a:ext cx="6415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>
                  <a:solidFill>
                    <a:schemeClr val="accent1">
                      <a:lumMod val="50000"/>
                    </a:schemeClr>
                  </a:solidFill>
                </a:rPr>
                <a:t>3.5 mm/m</a:t>
              </a:r>
              <a:endParaRPr lang="en-GB" sz="8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973249" y="3187381"/>
            <a:ext cx="1486576" cy="1058807"/>
            <a:chOff x="4973249" y="3187381"/>
            <a:chExt cx="1486576" cy="1058807"/>
          </a:xfrm>
        </p:grpSpPr>
        <p:cxnSp>
          <p:nvCxnSpPr>
            <p:cNvPr id="144" name="Straight Connector 143"/>
            <p:cNvCxnSpPr/>
            <p:nvPr/>
          </p:nvCxnSpPr>
          <p:spPr>
            <a:xfrm>
              <a:off x="6457971" y="4120001"/>
              <a:ext cx="0" cy="12618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Arrow Connector 80"/>
            <p:cNvCxnSpPr>
              <a:endCxn id="142" idx="2"/>
            </p:cNvCxnSpPr>
            <p:nvPr/>
          </p:nvCxnSpPr>
          <p:spPr>
            <a:xfrm>
              <a:off x="5921139" y="3355515"/>
              <a:ext cx="538686" cy="755344"/>
            </a:xfrm>
            <a:prstGeom prst="straightConnector1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tailEnd type="triangle" w="sm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TextBox 83"/>
            <p:cNvSpPr txBox="1"/>
            <p:nvPr/>
          </p:nvSpPr>
          <p:spPr>
            <a:xfrm>
              <a:off x="4973249" y="3187381"/>
              <a:ext cx="102303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err="1" smtClean="0"/>
                <a:t>NbTi-NbTi</a:t>
              </a:r>
              <a:r>
                <a:rPr lang="en-GB" sz="800" dirty="0"/>
                <a:t> </a:t>
              </a:r>
              <a:r>
                <a:rPr lang="en-GB" sz="800" dirty="0" smtClean="0"/>
                <a:t>splices </a:t>
              </a:r>
            </a:p>
            <a:p>
              <a:r>
                <a:rPr lang="en-GB" sz="800" dirty="0" smtClean="0"/>
                <a:t>fixed to He vessel</a:t>
              </a:r>
              <a:endParaRPr lang="en-GB" sz="8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015661" y="3980725"/>
            <a:ext cx="498855" cy="215444"/>
            <a:chOff x="7015661" y="3980725"/>
            <a:chExt cx="498855" cy="215444"/>
          </a:xfrm>
        </p:grpSpPr>
        <p:cxnSp>
          <p:nvCxnSpPr>
            <p:cNvPr id="147" name="Straight Arrow Connector 146"/>
            <p:cNvCxnSpPr/>
            <p:nvPr/>
          </p:nvCxnSpPr>
          <p:spPr>
            <a:xfrm>
              <a:off x="7068140" y="4176218"/>
              <a:ext cx="381069" cy="0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TextBox 86"/>
            <p:cNvSpPr txBox="1"/>
            <p:nvPr/>
          </p:nvSpPr>
          <p:spPr>
            <a:xfrm>
              <a:off x="7015661" y="3980725"/>
              <a:ext cx="49885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>
                  <a:solidFill>
                    <a:schemeClr val="accent1">
                      <a:lumMod val="50000"/>
                    </a:schemeClr>
                  </a:solidFill>
                </a:rPr>
                <a:t>50 mm</a:t>
              </a:r>
              <a:endParaRPr lang="en-GB" sz="8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328" y="864356"/>
            <a:ext cx="3089105" cy="1479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230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" grpId="0" animBg="1"/>
      <p:bldP spid="110" grpId="0" animBg="1"/>
      <p:bldP spid="111" grpId="0" animBg="1"/>
      <p:bldP spid="1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5" y="483517"/>
            <a:ext cx="4211190" cy="4659983"/>
          </a:xfrm>
          <a:solidFill>
            <a:schemeClr val="bg1"/>
          </a:solidFill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en-GB" dirty="0" smtClean="0">
                <a:solidFill>
                  <a:srgbClr val="002060"/>
                </a:solidFill>
              </a:rPr>
              <a:t>Dedicated presentations on </a:t>
            </a:r>
            <a:r>
              <a:rPr lang="en-GB" dirty="0" smtClean="0"/>
              <a:t>Cryogenic scheme, operation, safety</a:t>
            </a:r>
          </a:p>
          <a:p>
            <a:pPr lvl="3"/>
            <a:endParaRPr lang="en-GB" dirty="0" smtClean="0"/>
          </a:p>
          <a:p>
            <a:pPr marL="0" indent="0">
              <a:buNone/>
            </a:pPr>
            <a:r>
              <a:rPr lang="en-GB" dirty="0" smtClean="0">
                <a:solidFill>
                  <a:srgbClr val="002060"/>
                </a:solidFill>
              </a:rPr>
              <a:t>Layout:</a:t>
            </a:r>
          </a:p>
          <a:p>
            <a:r>
              <a:rPr lang="en-GB" dirty="0" smtClean="0"/>
              <a:t>Hydraulic plug separates triplet magnet &amp; DFX-</a:t>
            </a:r>
            <a:r>
              <a:rPr lang="en-GB" dirty="0" err="1" smtClean="0"/>
              <a:t>SCLink</a:t>
            </a:r>
            <a:r>
              <a:rPr lang="en-GB" dirty="0" smtClean="0"/>
              <a:t> He volumes</a:t>
            </a:r>
          </a:p>
          <a:p>
            <a:r>
              <a:rPr lang="en-GB" dirty="0" smtClean="0"/>
              <a:t>Dedicated DFX jumper</a:t>
            </a:r>
          </a:p>
          <a:p>
            <a:pPr lvl="3"/>
            <a:endParaRPr lang="en-GB" dirty="0" smtClean="0"/>
          </a:p>
          <a:p>
            <a:pPr marL="0" indent="0">
              <a:buNone/>
            </a:pPr>
            <a:r>
              <a:rPr lang="en-GB" dirty="0" smtClean="0">
                <a:solidFill>
                  <a:srgbClr val="002060"/>
                </a:solidFill>
              </a:rPr>
              <a:t>Electrical performance: </a:t>
            </a:r>
          </a:p>
          <a:p>
            <a:r>
              <a:rPr lang="en-GB" dirty="0" err="1" smtClean="0"/>
              <a:t>NbTi</a:t>
            </a:r>
            <a:r>
              <a:rPr lang="en-GB" dirty="0" smtClean="0"/>
              <a:t> cables &amp; MgB2-NbTi splices immersed in </a:t>
            </a:r>
            <a:r>
              <a:rPr lang="en-GB" dirty="0" err="1" smtClean="0"/>
              <a:t>LHe</a:t>
            </a:r>
            <a:endParaRPr lang="en-GB" dirty="0" smtClean="0"/>
          </a:p>
          <a:p>
            <a:pPr lvl="3"/>
            <a:endParaRPr lang="en-GB" dirty="0" smtClean="0"/>
          </a:p>
          <a:p>
            <a:pPr marL="0" indent="0">
              <a:buNone/>
            </a:pPr>
            <a:r>
              <a:rPr lang="en-GB" dirty="0" smtClean="0">
                <a:solidFill>
                  <a:srgbClr val="002060"/>
                </a:solidFill>
              </a:rPr>
              <a:t>Cryogenic lines: </a:t>
            </a:r>
          </a:p>
          <a:p>
            <a:r>
              <a:rPr lang="en-GB" dirty="0" err="1" smtClean="0"/>
              <a:t>LHe</a:t>
            </a:r>
            <a:r>
              <a:rPr lang="en-GB" dirty="0" smtClean="0"/>
              <a:t> in, </a:t>
            </a:r>
            <a:r>
              <a:rPr lang="en-GB" dirty="0" err="1" smtClean="0"/>
              <a:t>Ghe</a:t>
            </a:r>
            <a:r>
              <a:rPr lang="en-GB" dirty="0" smtClean="0"/>
              <a:t> out, </a:t>
            </a:r>
            <a:r>
              <a:rPr lang="en-GB" dirty="0"/>
              <a:t>heat </a:t>
            </a:r>
            <a:r>
              <a:rPr lang="en-GB" dirty="0" smtClean="0"/>
              <a:t>exchanger, 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Outlet 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Magnet 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line</a:t>
            </a:r>
            <a:r>
              <a:rPr lang="en-GB" dirty="0"/>
              <a:t> </a:t>
            </a:r>
            <a:r>
              <a:rPr lang="en-GB" dirty="0" smtClean="0"/>
              <a:t>(in discussion)</a:t>
            </a:r>
            <a:endParaRPr lang="en-GB" dirty="0" smtClean="0"/>
          </a:p>
          <a:p>
            <a:pPr lvl="4"/>
            <a:endParaRPr lang="en-GB" dirty="0" smtClean="0"/>
          </a:p>
          <a:p>
            <a:pPr marL="0" indent="0">
              <a:buNone/>
            </a:pPr>
            <a:r>
              <a:rPr lang="en-GB" dirty="0" smtClean="0">
                <a:solidFill>
                  <a:srgbClr val="002060"/>
                </a:solidFill>
              </a:rPr>
              <a:t>Operation configuration</a:t>
            </a:r>
          </a:p>
          <a:p>
            <a:r>
              <a:rPr lang="en-GB" dirty="0" smtClean="0"/>
              <a:t>Heaters (electrical &amp; heat exchanger) vaporises helium</a:t>
            </a:r>
          </a:p>
          <a:p>
            <a:pPr lvl="1"/>
            <a:r>
              <a:rPr lang="en-GB" dirty="0" smtClean="0"/>
              <a:t>Nominal : 5 g.s</a:t>
            </a:r>
            <a:r>
              <a:rPr lang="en-GB" baseline="30000" dirty="0" smtClean="0"/>
              <a:t>-1</a:t>
            </a:r>
            <a:r>
              <a:rPr lang="en-GB" dirty="0" smtClean="0"/>
              <a:t> , design 10 g.s</a:t>
            </a:r>
            <a:r>
              <a:rPr lang="en-GB" baseline="30000" dirty="0" smtClean="0"/>
              <a:t>-1</a:t>
            </a:r>
            <a:endParaRPr lang="en-GB" dirty="0" smtClean="0"/>
          </a:p>
          <a:p>
            <a:r>
              <a:rPr lang="en-GB" dirty="0" err="1" smtClean="0"/>
              <a:t>Ghe</a:t>
            </a:r>
            <a:r>
              <a:rPr lang="en-GB" dirty="0" smtClean="0"/>
              <a:t> gaseous mass flow through the </a:t>
            </a:r>
            <a:r>
              <a:rPr lang="en-GB" dirty="0" err="1" smtClean="0"/>
              <a:t>SCLink</a:t>
            </a:r>
            <a:endParaRPr lang="en-GB" dirty="0" smtClean="0"/>
          </a:p>
          <a:p>
            <a:r>
              <a:rPr lang="en-GB" dirty="0" smtClean="0"/>
              <a:t>Design pressure : 2.5 bara (nominal 1.3 bara)</a:t>
            </a:r>
          </a:p>
          <a:p>
            <a:pPr lvl="3"/>
            <a:endParaRPr lang="en-GB" dirty="0" smtClean="0"/>
          </a:p>
          <a:p>
            <a:pPr marL="0" indent="0">
              <a:buNone/>
            </a:pPr>
            <a:r>
              <a:rPr lang="en-GB" dirty="0" smtClean="0">
                <a:solidFill>
                  <a:srgbClr val="002060"/>
                </a:solidFill>
              </a:rPr>
              <a:t>Instrumentation: </a:t>
            </a:r>
          </a:p>
          <a:p>
            <a:r>
              <a:rPr lang="en-GB" dirty="0" smtClean="0"/>
              <a:t>Level gauges, Temperature sensors, Pressure gauge </a:t>
            </a:r>
            <a:r>
              <a:rPr lang="en-GB" u="sng" dirty="0" smtClean="0"/>
              <a:t>as defined in Instrumentation Talk</a:t>
            </a:r>
          </a:p>
          <a:p>
            <a:pPr lvl="3"/>
            <a:endParaRPr lang="en-GB" dirty="0" smtClean="0"/>
          </a:p>
          <a:p>
            <a:pPr marL="0" indent="0">
              <a:buNone/>
            </a:pPr>
            <a:r>
              <a:rPr lang="en-GB" dirty="0" smtClean="0">
                <a:solidFill>
                  <a:srgbClr val="002060"/>
                </a:solidFill>
              </a:rPr>
              <a:t>Design requirements:</a:t>
            </a:r>
          </a:p>
          <a:p>
            <a:r>
              <a:rPr lang="en-GB" dirty="0" smtClean="0"/>
              <a:t>Heat loads to </a:t>
            </a:r>
            <a:r>
              <a:rPr lang="en-GB" dirty="0" err="1" smtClean="0"/>
              <a:t>LHe</a:t>
            </a:r>
            <a:r>
              <a:rPr lang="en-GB" dirty="0" smtClean="0"/>
              <a:t> &lt; </a:t>
            </a:r>
            <a:r>
              <a:rPr lang="en-GB" b="1" dirty="0" smtClean="0">
                <a:solidFill>
                  <a:schemeClr val="tx2"/>
                </a:solidFill>
              </a:rPr>
              <a:t>30</a:t>
            </a:r>
            <a:r>
              <a:rPr lang="en-GB" dirty="0" smtClean="0">
                <a:solidFill>
                  <a:schemeClr val="tx2"/>
                </a:solidFill>
              </a:rPr>
              <a:t> W</a:t>
            </a:r>
          </a:p>
          <a:p>
            <a:r>
              <a:rPr lang="en-GB" dirty="0" smtClean="0"/>
              <a:t>No condensation on external surfaces and feedthroughs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Electrical heaters at lowest position for LHE vaporisation during WU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&gt; </a:t>
            </a:r>
            <a:r>
              <a:rPr lang="en-GB" b="1" dirty="0" smtClean="0">
                <a:solidFill>
                  <a:schemeClr val="tx2"/>
                </a:solidFill>
              </a:rPr>
              <a:t>10 min </a:t>
            </a:r>
            <a:r>
              <a:rPr lang="en-GB" dirty="0" smtClean="0">
                <a:solidFill>
                  <a:schemeClr val="tx2"/>
                </a:solidFill>
              </a:rPr>
              <a:t>of nominal supply GHE in case of liquid supply stop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&gt; </a:t>
            </a:r>
            <a:r>
              <a:rPr lang="en-GB" b="1" dirty="0" smtClean="0">
                <a:solidFill>
                  <a:schemeClr val="tx2"/>
                </a:solidFill>
              </a:rPr>
              <a:t>10 min </a:t>
            </a:r>
            <a:r>
              <a:rPr lang="en-GB" dirty="0" smtClean="0">
                <a:solidFill>
                  <a:schemeClr val="tx2"/>
                </a:solidFill>
              </a:rPr>
              <a:t>of immersion of splices in case of liquid supply stop</a:t>
            </a:r>
          </a:p>
          <a:p>
            <a:r>
              <a:rPr lang="en-GB" dirty="0" smtClean="0"/>
              <a:t>Constant slope between coldest point and LHE-GHE interface</a:t>
            </a:r>
          </a:p>
          <a:p>
            <a:r>
              <a:rPr lang="en-GB" dirty="0" smtClean="0"/>
              <a:t>Safety relief devices to protect </a:t>
            </a:r>
            <a:r>
              <a:rPr lang="en-GB" dirty="0" err="1" smtClean="0"/>
              <a:t>DFX+SCLink</a:t>
            </a:r>
            <a:endParaRPr lang="en-GB" dirty="0" smtClean="0"/>
          </a:p>
          <a:p>
            <a:pPr lvl="3"/>
            <a:endParaRPr lang="en-GB" dirty="0"/>
          </a:p>
          <a:p>
            <a:pPr lvl="4"/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Access to safety relief devices, instrumentation interfaces shall be granted for inspection and maintenance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50"/>
            <a:ext cx="4644008" cy="481868"/>
          </a:xfrm>
          <a:solidFill>
            <a:schemeClr val="bg1"/>
          </a:solidFill>
        </p:spPr>
        <p:txBody>
          <a:bodyPr/>
          <a:lstStyle/>
          <a:p>
            <a:r>
              <a:rPr lang="en-GB" sz="2600" dirty="0" smtClean="0"/>
              <a:t>Cryogenics requirements</a:t>
            </a:r>
            <a:endParaRPr lang="en-GB" sz="2600" dirty="0"/>
          </a:p>
        </p:txBody>
      </p:sp>
      <p:sp>
        <p:nvSpPr>
          <p:cNvPr id="122" name="Rectangle 121"/>
          <p:cNvSpPr/>
          <p:nvPr/>
        </p:nvSpPr>
        <p:spPr>
          <a:xfrm>
            <a:off x="8001477" y="1229399"/>
            <a:ext cx="249567" cy="130459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GB" dirty="0"/>
          </a:p>
        </p:txBody>
      </p:sp>
      <p:sp>
        <p:nvSpPr>
          <p:cNvPr id="100" name="Rectangle 99"/>
          <p:cNvSpPr/>
          <p:nvPr/>
        </p:nvSpPr>
        <p:spPr>
          <a:xfrm>
            <a:off x="8251044" y="1553435"/>
            <a:ext cx="724662" cy="9805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sz="1000" b="1" dirty="0" err="1" smtClean="0">
                <a:solidFill>
                  <a:schemeClr val="accent6">
                    <a:lumMod val="75000"/>
                  </a:schemeClr>
                </a:solidFill>
              </a:rPr>
              <a:t>SCLink</a:t>
            </a:r>
            <a:endParaRPr lang="en-GB" sz="1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5073962" y="1229399"/>
            <a:ext cx="2937538" cy="130459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sz="1200" b="1" dirty="0" smtClean="0"/>
              <a:t>					DFX</a:t>
            </a:r>
            <a:endParaRPr lang="en-GB" sz="1200" b="1" dirty="0"/>
          </a:p>
        </p:txBody>
      </p:sp>
      <p:sp>
        <p:nvSpPr>
          <p:cNvPr id="83" name="Rectangle 82"/>
          <p:cNvSpPr/>
          <p:nvPr/>
        </p:nvSpPr>
        <p:spPr>
          <a:xfrm>
            <a:off x="4307825" y="1529179"/>
            <a:ext cx="768231" cy="100481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sz="1000" b="1" dirty="0" smtClean="0">
                <a:solidFill>
                  <a:schemeClr val="accent6">
                    <a:lumMod val="75000"/>
                  </a:schemeClr>
                </a:solidFill>
              </a:rPr>
              <a:t>Magnet</a:t>
            </a:r>
            <a:endParaRPr lang="en-GB" sz="1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4924421" y="2095128"/>
            <a:ext cx="144016" cy="332546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700" b="1" dirty="0" smtClean="0">
                <a:solidFill>
                  <a:schemeClr val="tx1"/>
                </a:solidFill>
              </a:rPr>
              <a:t>Plug</a:t>
            </a:r>
            <a:endParaRPr lang="en-GB" sz="700" b="1" dirty="0">
              <a:solidFill>
                <a:schemeClr val="tx1"/>
              </a:solidFill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4310639" y="2095128"/>
            <a:ext cx="613782" cy="332546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1" name="Group 110"/>
          <p:cNvGrpSpPr/>
          <p:nvPr/>
        </p:nvGrpSpPr>
        <p:grpSpPr>
          <a:xfrm>
            <a:off x="5059912" y="1529179"/>
            <a:ext cx="3119804" cy="898555"/>
            <a:chOff x="5059912" y="1529179"/>
            <a:chExt cx="3119804" cy="898555"/>
          </a:xfrm>
        </p:grpSpPr>
        <p:sp>
          <p:nvSpPr>
            <p:cNvPr id="44" name="Rectangle 43"/>
            <p:cNvSpPr/>
            <p:nvPr/>
          </p:nvSpPr>
          <p:spPr>
            <a:xfrm>
              <a:off x="5646291" y="1529179"/>
              <a:ext cx="2533425" cy="83314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1" name="Freeform 120"/>
            <p:cNvSpPr/>
            <p:nvPr/>
          </p:nvSpPr>
          <p:spPr>
            <a:xfrm>
              <a:off x="5059912" y="2041972"/>
              <a:ext cx="590550" cy="385762"/>
            </a:xfrm>
            <a:custGeom>
              <a:avLst/>
              <a:gdLst>
                <a:gd name="connsiteX0" fmla="*/ 0 w 590550"/>
                <a:gd name="connsiteY0" fmla="*/ 385762 h 385762"/>
                <a:gd name="connsiteX1" fmla="*/ 590550 w 590550"/>
                <a:gd name="connsiteY1" fmla="*/ 323850 h 385762"/>
                <a:gd name="connsiteX2" fmla="*/ 590550 w 590550"/>
                <a:gd name="connsiteY2" fmla="*/ 0 h 385762"/>
                <a:gd name="connsiteX3" fmla="*/ 4763 w 590550"/>
                <a:gd name="connsiteY3" fmla="*/ 61912 h 385762"/>
                <a:gd name="connsiteX4" fmla="*/ 0 w 590550"/>
                <a:gd name="connsiteY4" fmla="*/ 385762 h 385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0550" h="385762">
                  <a:moveTo>
                    <a:pt x="0" y="385762"/>
                  </a:moveTo>
                  <a:lnTo>
                    <a:pt x="590550" y="323850"/>
                  </a:lnTo>
                  <a:lnTo>
                    <a:pt x="590550" y="0"/>
                  </a:lnTo>
                  <a:lnTo>
                    <a:pt x="4763" y="61912"/>
                  </a:lnTo>
                  <a:cubicBezTo>
                    <a:pt x="3175" y="169862"/>
                    <a:pt x="1588" y="277812"/>
                    <a:pt x="0" y="385762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5067300" y="1874425"/>
            <a:ext cx="2961086" cy="553309"/>
            <a:chOff x="5067300" y="1874425"/>
            <a:chExt cx="2961086" cy="553309"/>
          </a:xfrm>
        </p:grpSpPr>
        <p:sp>
          <p:nvSpPr>
            <p:cNvPr id="99" name="Rectangle 98"/>
            <p:cNvSpPr/>
            <p:nvPr/>
          </p:nvSpPr>
          <p:spPr>
            <a:xfrm>
              <a:off x="5646291" y="1874425"/>
              <a:ext cx="2382095" cy="487904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Freeform 28"/>
            <p:cNvSpPr/>
            <p:nvPr/>
          </p:nvSpPr>
          <p:spPr>
            <a:xfrm>
              <a:off x="5067300" y="2041972"/>
              <a:ext cx="590550" cy="385762"/>
            </a:xfrm>
            <a:custGeom>
              <a:avLst/>
              <a:gdLst>
                <a:gd name="connsiteX0" fmla="*/ 0 w 590550"/>
                <a:gd name="connsiteY0" fmla="*/ 385762 h 385762"/>
                <a:gd name="connsiteX1" fmla="*/ 590550 w 590550"/>
                <a:gd name="connsiteY1" fmla="*/ 323850 h 385762"/>
                <a:gd name="connsiteX2" fmla="*/ 590550 w 590550"/>
                <a:gd name="connsiteY2" fmla="*/ 0 h 385762"/>
                <a:gd name="connsiteX3" fmla="*/ 4763 w 590550"/>
                <a:gd name="connsiteY3" fmla="*/ 61912 h 385762"/>
                <a:gd name="connsiteX4" fmla="*/ 0 w 590550"/>
                <a:gd name="connsiteY4" fmla="*/ 385762 h 385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0550" h="385762">
                  <a:moveTo>
                    <a:pt x="0" y="385762"/>
                  </a:moveTo>
                  <a:lnTo>
                    <a:pt x="590550" y="323850"/>
                  </a:lnTo>
                  <a:lnTo>
                    <a:pt x="590550" y="0"/>
                  </a:lnTo>
                  <a:lnTo>
                    <a:pt x="4763" y="61912"/>
                  </a:lnTo>
                  <a:cubicBezTo>
                    <a:pt x="3175" y="169862"/>
                    <a:pt x="1588" y="277812"/>
                    <a:pt x="0" y="385762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45" name="Group 144"/>
          <p:cNvGrpSpPr/>
          <p:nvPr/>
        </p:nvGrpSpPr>
        <p:grpSpPr>
          <a:xfrm>
            <a:off x="5640766" y="2072626"/>
            <a:ext cx="2387620" cy="225407"/>
            <a:chOff x="5738070" y="3955134"/>
            <a:chExt cx="2387620" cy="225407"/>
          </a:xfrm>
        </p:grpSpPr>
        <p:sp>
          <p:nvSpPr>
            <p:cNvPr id="140" name="Rectangle 139"/>
            <p:cNvSpPr/>
            <p:nvPr/>
          </p:nvSpPr>
          <p:spPr>
            <a:xfrm rot="16200000">
              <a:off x="7672198" y="3727049"/>
              <a:ext cx="225407" cy="681577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n-GB" sz="600" dirty="0" smtClean="0">
                  <a:solidFill>
                    <a:srgbClr val="006600"/>
                  </a:solidFill>
                </a:rPr>
                <a:t>MgB2-NbTi splices</a:t>
              </a:r>
              <a:endParaRPr lang="en-GB" sz="600" dirty="0">
                <a:solidFill>
                  <a:srgbClr val="006600"/>
                </a:solidFill>
              </a:endParaRPr>
            </a:p>
          </p:txBody>
        </p:sp>
        <p:sp>
          <p:nvSpPr>
            <p:cNvPr id="141" name="Freeform 140"/>
            <p:cNvSpPr/>
            <p:nvPr/>
          </p:nvSpPr>
          <p:spPr>
            <a:xfrm>
              <a:off x="5738070" y="4007358"/>
              <a:ext cx="1728132" cy="137160"/>
            </a:xfrm>
            <a:custGeom>
              <a:avLst/>
              <a:gdLst>
                <a:gd name="connsiteX0" fmla="*/ 0 w 1728132"/>
                <a:gd name="connsiteY0" fmla="*/ 61303 h 137160"/>
                <a:gd name="connsiteX1" fmla="*/ 234891 w 1728132"/>
                <a:gd name="connsiteY1" fmla="*/ 44525 h 137160"/>
                <a:gd name="connsiteX2" fmla="*/ 503339 w 1728132"/>
                <a:gd name="connsiteY2" fmla="*/ 128414 h 137160"/>
                <a:gd name="connsiteX3" fmla="*/ 721453 w 1728132"/>
                <a:gd name="connsiteY3" fmla="*/ 44525 h 137160"/>
                <a:gd name="connsiteX4" fmla="*/ 1031846 w 1728132"/>
                <a:gd name="connsiteY4" fmla="*/ 136803 h 137160"/>
                <a:gd name="connsiteX5" fmla="*/ 1359016 w 1728132"/>
                <a:gd name="connsiteY5" fmla="*/ 2580 h 137160"/>
                <a:gd name="connsiteX6" fmla="*/ 1728132 w 1728132"/>
                <a:gd name="connsiteY6" fmla="*/ 61303 h 137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28132" h="137160">
                  <a:moveTo>
                    <a:pt x="0" y="61303"/>
                  </a:moveTo>
                  <a:cubicBezTo>
                    <a:pt x="75500" y="47321"/>
                    <a:pt x="151001" y="33340"/>
                    <a:pt x="234891" y="44525"/>
                  </a:cubicBezTo>
                  <a:cubicBezTo>
                    <a:pt x="318781" y="55710"/>
                    <a:pt x="422245" y="128414"/>
                    <a:pt x="503339" y="128414"/>
                  </a:cubicBezTo>
                  <a:cubicBezTo>
                    <a:pt x="584433" y="128414"/>
                    <a:pt x="633369" y="43127"/>
                    <a:pt x="721453" y="44525"/>
                  </a:cubicBezTo>
                  <a:cubicBezTo>
                    <a:pt x="809537" y="45923"/>
                    <a:pt x="925585" y="143794"/>
                    <a:pt x="1031846" y="136803"/>
                  </a:cubicBezTo>
                  <a:cubicBezTo>
                    <a:pt x="1138107" y="129812"/>
                    <a:pt x="1242969" y="15163"/>
                    <a:pt x="1359016" y="2580"/>
                  </a:cubicBezTo>
                  <a:cubicBezTo>
                    <a:pt x="1475063" y="-10003"/>
                    <a:pt x="1601597" y="25650"/>
                    <a:pt x="1728132" y="61303"/>
                  </a:cubicBezTo>
                </a:path>
              </a:pathLst>
            </a:custGeom>
            <a:noFill/>
            <a:ln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6357682" y="4025801"/>
              <a:ext cx="204285" cy="8505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1" name="Rectangle 80"/>
          <p:cNvSpPr/>
          <p:nvPr/>
        </p:nvSpPr>
        <p:spPr>
          <a:xfrm>
            <a:off x="8176979" y="2023179"/>
            <a:ext cx="802445" cy="3391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/>
          <p:cNvCxnSpPr>
            <a:stCxn id="140" idx="2"/>
            <a:endCxn id="81" idx="3"/>
          </p:cNvCxnSpPr>
          <p:nvPr/>
        </p:nvCxnSpPr>
        <p:spPr>
          <a:xfrm>
            <a:off x="8028386" y="2185329"/>
            <a:ext cx="951038" cy="7425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" name="Group 11"/>
          <p:cNvGrpSpPr/>
          <p:nvPr/>
        </p:nvGrpSpPr>
        <p:grpSpPr>
          <a:xfrm>
            <a:off x="5796136" y="809589"/>
            <a:ext cx="576065" cy="518099"/>
            <a:chOff x="4878365" y="1057372"/>
            <a:chExt cx="309705" cy="444189"/>
          </a:xfrm>
        </p:grpSpPr>
        <p:sp>
          <p:nvSpPr>
            <p:cNvPr id="11" name="Oval 10"/>
            <p:cNvSpPr/>
            <p:nvPr/>
          </p:nvSpPr>
          <p:spPr>
            <a:xfrm>
              <a:off x="4878365" y="1057372"/>
              <a:ext cx="309705" cy="30970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lang="en-GB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4878365" y="1191856"/>
              <a:ext cx="309705" cy="30970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lang="en-GB"/>
            </a:p>
          </p:txBody>
        </p:sp>
      </p:grpSp>
      <p:sp>
        <p:nvSpPr>
          <p:cNvPr id="47" name="Freeform 46"/>
          <p:cNvSpPr/>
          <p:nvPr/>
        </p:nvSpPr>
        <p:spPr>
          <a:xfrm>
            <a:off x="7107177" y="1595509"/>
            <a:ext cx="1281247" cy="517812"/>
          </a:xfrm>
          <a:custGeom>
            <a:avLst/>
            <a:gdLst>
              <a:gd name="connsiteX0" fmla="*/ 0 w 1795462"/>
              <a:gd name="connsiteY0" fmla="*/ 100401 h 333763"/>
              <a:gd name="connsiteX1" fmla="*/ 71437 w 1795462"/>
              <a:gd name="connsiteY1" fmla="*/ 67063 h 333763"/>
              <a:gd name="connsiteX2" fmla="*/ 333375 w 1795462"/>
              <a:gd name="connsiteY2" fmla="*/ 388 h 333763"/>
              <a:gd name="connsiteX3" fmla="*/ 795337 w 1795462"/>
              <a:gd name="connsiteY3" fmla="*/ 100401 h 333763"/>
              <a:gd name="connsiteX4" fmla="*/ 1271587 w 1795462"/>
              <a:gd name="connsiteY4" fmla="*/ 48013 h 333763"/>
              <a:gd name="connsiteX5" fmla="*/ 1404937 w 1795462"/>
              <a:gd name="connsiteY5" fmla="*/ 286138 h 333763"/>
              <a:gd name="connsiteX6" fmla="*/ 1795462 w 1795462"/>
              <a:gd name="connsiteY6" fmla="*/ 333763 h 33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95462" h="333763">
                <a:moveTo>
                  <a:pt x="0" y="100401"/>
                </a:moveTo>
                <a:cubicBezTo>
                  <a:pt x="7937" y="92066"/>
                  <a:pt x="15875" y="83732"/>
                  <a:pt x="71437" y="67063"/>
                </a:cubicBezTo>
                <a:cubicBezTo>
                  <a:pt x="127000" y="50394"/>
                  <a:pt x="212725" y="-5168"/>
                  <a:pt x="333375" y="388"/>
                </a:cubicBezTo>
                <a:cubicBezTo>
                  <a:pt x="454025" y="5944"/>
                  <a:pt x="638968" y="92464"/>
                  <a:pt x="795337" y="100401"/>
                </a:cubicBezTo>
                <a:cubicBezTo>
                  <a:pt x="951706" y="108338"/>
                  <a:pt x="1169987" y="17057"/>
                  <a:pt x="1271587" y="48013"/>
                </a:cubicBezTo>
                <a:cubicBezTo>
                  <a:pt x="1373187" y="78969"/>
                  <a:pt x="1317624" y="238513"/>
                  <a:pt x="1404937" y="286138"/>
                </a:cubicBezTo>
                <a:cubicBezTo>
                  <a:pt x="1492250" y="333763"/>
                  <a:pt x="1643856" y="333763"/>
                  <a:pt x="1795462" y="333763"/>
                </a:cubicBezTo>
              </a:path>
            </a:pathLst>
          </a:custGeom>
          <a:noFill/>
          <a:ln>
            <a:prstDash val="sysDash"/>
            <a:tailEnd type="triangle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29" name="Group 128"/>
          <p:cNvGrpSpPr/>
          <p:nvPr/>
        </p:nvGrpSpPr>
        <p:grpSpPr>
          <a:xfrm>
            <a:off x="5294502" y="363770"/>
            <a:ext cx="768700" cy="1348959"/>
            <a:chOff x="5294502" y="363770"/>
            <a:chExt cx="768700" cy="1348959"/>
          </a:xfrm>
        </p:grpSpPr>
        <p:grpSp>
          <p:nvGrpSpPr>
            <p:cNvPr id="22" name="Group 21"/>
            <p:cNvGrpSpPr/>
            <p:nvPr/>
          </p:nvGrpSpPr>
          <p:grpSpPr>
            <a:xfrm>
              <a:off x="5881021" y="938420"/>
              <a:ext cx="182181" cy="774309"/>
              <a:chOff x="6758565" y="287043"/>
              <a:chExt cx="230045" cy="839507"/>
            </a:xfrm>
          </p:grpSpPr>
          <p:cxnSp>
            <p:nvCxnSpPr>
              <p:cNvPr id="17" name="Straight Connector 16"/>
              <p:cNvCxnSpPr/>
              <p:nvPr/>
            </p:nvCxnSpPr>
            <p:spPr>
              <a:xfrm>
                <a:off x="6876256" y="287043"/>
                <a:ext cx="0" cy="689525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 flipH="1">
                <a:off x="6758565" y="1017443"/>
                <a:ext cx="80392" cy="63624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>
                <a:off x="6908218" y="1011969"/>
                <a:ext cx="80392" cy="63624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>
                <a:off x="6876256" y="1024636"/>
                <a:ext cx="0" cy="101914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" name="TextBox 24"/>
            <p:cNvSpPr txBox="1"/>
            <p:nvPr/>
          </p:nvSpPr>
          <p:spPr>
            <a:xfrm>
              <a:off x="5294502" y="363770"/>
              <a:ext cx="71846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800" dirty="0" smtClean="0">
                  <a:solidFill>
                    <a:srgbClr val="0070C0"/>
                  </a:solidFill>
                </a:rPr>
                <a:t>CS : </a:t>
              </a:r>
              <a:r>
                <a:rPr lang="en-GB" sz="800" dirty="0" err="1" smtClean="0">
                  <a:solidFill>
                    <a:srgbClr val="0070C0"/>
                  </a:solidFill>
                </a:rPr>
                <a:t>LHe</a:t>
              </a:r>
              <a:r>
                <a:rPr lang="en-GB" sz="800" dirty="0" smtClean="0">
                  <a:solidFill>
                    <a:srgbClr val="0070C0"/>
                  </a:solidFill>
                </a:rPr>
                <a:t> In</a:t>
              </a:r>
            </a:p>
          </p:txBody>
        </p:sp>
        <p:cxnSp>
          <p:nvCxnSpPr>
            <p:cNvPr id="49" name="Straight Connector 48"/>
            <p:cNvCxnSpPr>
              <a:stCxn id="25" idx="2"/>
            </p:cNvCxnSpPr>
            <p:nvPr/>
          </p:nvCxnSpPr>
          <p:spPr>
            <a:xfrm>
              <a:off x="5653735" y="579214"/>
              <a:ext cx="320490" cy="341520"/>
            </a:xfrm>
            <a:prstGeom prst="line">
              <a:avLst/>
            </a:prstGeom>
            <a:ln w="3175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5683773" y="51470"/>
            <a:ext cx="821059" cy="1566939"/>
            <a:chOff x="5683773" y="51470"/>
            <a:chExt cx="821059" cy="1566939"/>
          </a:xfrm>
        </p:grpSpPr>
        <p:cxnSp>
          <p:nvCxnSpPr>
            <p:cNvPr id="38" name="Straight Connector 37"/>
            <p:cNvCxnSpPr/>
            <p:nvPr/>
          </p:nvCxnSpPr>
          <p:spPr>
            <a:xfrm flipV="1">
              <a:off x="6084168" y="990344"/>
              <a:ext cx="0" cy="628065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5683773" y="51470"/>
              <a:ext cx="8210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800" dirty="0" smtClean="0">
                  <a:solidFill>
                    <a:schemeClr val="accent1">
                      <a:lumMod val="75000"/>
                    </a:schemeClr>
                  </a:solidFill>
                </a:rPr>
                <a:t>SD : </a:t>
              </a:r>
              <a:r>
                <a:rPr lang="en-GB" sz="800" dirty="0" err="1" smtClean="0">
                  <a:solidFill>
                    <a:schemeClr val="accent1">
                      <a:lumMod val="75000"/>
                    </a:schemeClr>
                  </a:solidFill>
                </a:rPr>
                <a:t>GHe</a:t>
              </a:r>
              <a:r>
                <a:rPr lang="en-GB" sz="800" dirty="0" smtClean="0">
                  <a:solidFill>
                    <a:schemeClr val="accent1">
                      <a:lumMod val="75000"/>
                    </a:schemeClr>
                  </a:solidFill>
                </a:rPr>
                <a:t> Out</a:t>
              </a:r>
            </a:p>
            <a:p>
              <a:pPr algn="ctr"/>
              <a:r>
                <a:rPr lang="en-GB" sz="800" dirty="0" smtClean="0">
                  <a:solidFill>
                    <a:schemeClr val="accent1">
                      <a:lumMod val="75000"/>
                    </a:schemeClr>
                  </a:solidFill>
                </a:rPr>
                <a:t>(for transient)</a:t>
              </a:r>
              <a:endParaRPr lang="en-GB" sz="800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cxnSp>
          <p:nvCxnSpPr>
            <p:cNvPr id="69" name="Straight Connector 68"/>
            <p:cNvCxnSpPr>
              <a:stCxn id="52" idx="2"/>
              <a:endCxn id="26" idx="0"/>
            </p:cNvCxnSpPr>
            <p:nvPr/>
          </p:nvCxnSpPr>
          <p:spPr>
            <a:xfrm flipH="1">
              <a:off x="6084169" y="390024"/>
              <a:ext cx="10134" cy="576426"/>
            </a:xfrm>
            <a:prstGeom prst="line">
              <a:avLst/>
            </a:prstGeom>
            <a:ln w="3175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134587" y="382394"/>
            <a:ext cx="953205" cy="1685300"/>
            <a:chOff x="6134587" y="382394"/>
            <a:chExt cx="953205" cy="1685300"/>
          </a:xfrm>
        </p:grpSpPr>
        <p:grpSp>
          <p:nvGrpSpPr>
            <p:cNvPr id="45" name="Group 44"/>
            <p:cNvGrpSpPr/>
            <p:nvPr/>
          </p:nvGrpSpPr>
          <p:grpSpPr>
            <a:xfrm>
              <a:off x="6189643" y="1045662"/>
              <a:ext cx="116405" cy="1022032"/>
              <a:chOff x="6255796" y="1210441"/>
              <a:chExt cx="249288" cy="875448"/>
            </a:xfrm>
          </p:grpSpPr>
          <p:cxnSp>
            <p:nvCxnSpPr>
              <p:cNvPr id="41" name="Straight Connector 40"/>
              <p:cNvCxnSpPr/>
              <p:nvPr/>
            </p:nvCxnSpPr>
            <p:spPr>
              <a:xfrm>
                <a:off x="6255796" y="1210441"/>
                <a:ext cx="0" cy="804097"/>
              </a:xfrm>
              <a:prstGeom prst="line">
                <a:avLst/>
              </a:prstGeom>
              <a:ln w="158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3" name="Group 42"/>
              <p:cNvGrpSpPr/>
              <p:nvPr/>
            </p:nvGrpSpPr>
            <p:grpSpPr>
              <a:xfrm>
                <a:off x="6255796" y="1962328"/>
                <a:ext cx="249036" cy="123561"/>
                <a:chOff x="6464663" y="1842241"/>
                <a:chExt cx="249036" cy="123561"/>
              </a:xfrm>
            </p:grpSpPr>
            <p:sp>
              <p:nvSpPr>
                <p:cNvPr id="42" name="Oval 41"/>
                <p:cNvSpPr/>
                <p:nvPr/>
              </p:nvSpPr>
              <p:spPr>
                <a:xfrm>
                  <a:off x="6464663" y="1842241"/>
                  <a:ext cx="123561" cy="123561"/>
                </a:xfrm>
                <a:prstGeom prst="ellipse">
                  <a:avLst/>
                </a:pr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7" name="Oval 56"/>
                <p:cNvSpPr/>
                <p:nvPr/>
              </p:nvSpPr>
              <p:spPr>
                <a:xfrm>
                  <a:off x="6522086" y="1842241"/>
                  <a:ext cx="123561" cy="123561"/>
                </a:xfrm>
                <a:prstGeom prst="ellipse">
                  <a:avLst/>
                </a:pr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8" name="Oval 57"/>
                <p:cNvSpPr/>
                <p:nvPr/>
              </p:nvSpPr>
              <p:spPr>
                <a:xfrm>
                  <a:off x="6590138" y="1842241"/>
                  <a:ext cx="123561" cy="123561"/>
                </a:xfrm>
                <a:prstGeom prst="ellipse">
                  <a:avLst/>
                </a:pr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60" name="Straight Connector 59"/>
              <p:cNvCxnSpPr/>
              <p:nvPr/>
            </p:nvCxnSpPr>
            <p:spPr>
              <a:xfrm>
                <a:off x="6505084" y="1210441"/>
                <a:ext cx="0" cy="814224"/>
              </a:xfrm>
              <a:prstGeom prst="line">
                <a:avLst/>
              </a:prstGeom>
              <a:ln w="15875">
                <a:solidFill>
                  <a:schemeClr val="accent1">
                    <a:lumMod val="20000"/>
                    <a:lumOff val="80000"/>
                  </a:schemeClr>
                </a:solidFill>
                <a:headEnd type="triangle" w="sm" len="med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2" name="TextBox 71"/>
            <p:cNvSpPr txBox="1"/>
            <p:nvPr/>
          </p:nvSpPr>
          <p:spPr>
            <a:xfrm>
              <a:off x="6134587" y="382394"/>
              <a:ext cx="95320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solidFill>
                    <a:schemeClr val="accent1">
                      <a:lumMod val="75000"/>
                    </a:schemeClr>
                  </a:solidFill>
                </a:rPr>
                <a:t>Heat exchanger 40K</a:t>
              </a:r>
              <a:endParaRPr lang="en-GB" sz="800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cxnSp>
          <p:nvCxnSpPr>
            <p:cNvPr id="73" name="Straight Connector 72"/>
            <p:cNvCxnSpPr>
              <a:stCxn id="72" idx="2"/>
            </p:cNvCxnSpPr>
            <p:nvPr/>
          </p:nvCxnSpPr>
          <p:spPr>
            <a:xfrm flipH="1">
              <a:off x="6260380" y="720948"/>
              <a:ext cx="350810" cy="314249"/>
            </a:xfrm>
            <a:prstGeom prst="line">
              <a:avLst/>
            </a:prstGeom>
            <a:ln w="3175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7" name="Group 156"/>
          <p:cNvGrpSpPr/>
          <p:nvPr/>
        </p:nvGrpSpPr>
        <p:grpSpPr>
          <a:xfrm>
            <a:off x="4475644" y="839962"/>
            <a:ext cx="1425140" cy="965485"/>
            <a:chOff x="4475644" y="839962"/>
            <a:chExt cx="1425140" cy="965485"/>
          </a:xfrm>
        </p:grpSpPr>
        <p:sp>
          <p:nvSpPr>
            <p:cNvPr id="39" name="Freeform 38"/>
            <p:cNvSpPr/>
            <p:nvPr/>
          </p:nvSpPr>
          <p:spPr>
            <a:xfrm>
              <a:off x="4475644" y="1000585"/>
              <a:ext cx="1425140" cy="804862"/>
            </a:xfrm>
            <a:custGeom>
              <a:avLst/>
              <a:gdLst>
                <a:gd name="connsiteX0" fmla="*/ 0 w 1700213"/>
                <a:gd name="connsiteY0" fmla="*/ 804862 h 804862"/>
                <a:gd name="connsiteX1" fmla="*/ 809625 w 1700213"/>
                <a:gd name="connsiteY1" fmla="*/ 804862 h 804862"/>
                <a:gd name="connsiteX2" fmla="*/ 809625 w 1700213"/>
                <a:gd name="connsiteY2" fmla="*/ 400050 h 804862"/>
                <a:gd name="connsiteX3" fmla="*/ 1700213 w 1700213"/>
                <a:gd name="connsiteY3" fmla="*/ 400050 h 804862"/>
                <a:gd name="connsiteX4" fmla="*/ 1700213 w 1700213"/>
                <a:gd name="connsiteY4" fmla="*/ 0 h 804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00213" h="804862">
                  <a:moveTo>
                    <a:pt x="0" y="804862"/>
                  </a:moveTo>
                  <a:lnTo>
                    <a:pt x="809625" y="804862"/>
                  </a:lnTo>
                  <a:lnTo>
                    <a:pt x="809625" y="400050"/>
                  </a:lnTo>
                  <a:lnTo>
                    <a:pt x="1700213" y="400050"/>
                  </a:lnTo>
                  <a:lnTo>
                    <a:pt x="1700213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dash"/>
              <a:headEnd w="sm" len="med"/>
              <a:tailEnd type="triangle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5222213" y="839962"/>
              <a:ext cx="476412" cy="215444"/>
            </a:xfrm>
            <a:prstGeom prst="rect">
              <a:avLst/>
            </a:prstGeom>
            <a:noFill/>
            <a:ln w="6350">
              <a:noFill/>
            </a:ln>
          </p:spPr>
          <p:txBody>
            <a:bodyPr wrap="none" rtlCol="0">
              <a:spAutoFit/>
            </a:bodyPr>
            <a:lstStyle/>
            <a:p>
              <a:pPr algn="r"/>
              <a:r>
                <a:rPr lang="en-GB" sz="800" dirty="0" smtClean="0">
                  <a:solidFill>
                    <a:srgbClr val="92D050"/>
                  </a:solidFill>
                </a:rPr>
                <a:t>E’</a:t>
              </a:r>
              <a:r>
                <a:rPr lang="en-GB" sz="800" baseline="-25000" dirty="0" smtClean="0">
                  <a:solidFill>
                    <a:srgbClr val="92D050"/>
                  </a:solidFill>
                </a:rPr>
                <a:t>H</a:t>
              </a:r>
              <a:r>
                <a:rPr lang="en-GB" sz="800" dirty="0" smtClean="0">
                  <a:solidFill>
                    <a:srgbClr val="92D050"/>
                  </a:solidFill>
                </a:rPr>
                <a:t>F</a:t>
              </a:r>
              <a:r>
                <a:rPr lang="en-GB" sz="800" baseline="-25000" dirty="0" smtClean="0">
                  <a:solidFill>
                    <a:srgbClr val="92D050"/>
                  </a:solidFill>
                </a:rPr>
                <a:t>H2</a:t>
              </a:r>
              <a:endParaRPr lang="en-GB" sz="800" dirty="0" smtClean="0">
                <a:solidFill>
                  <a:srgbClr val="92D050"/>
                </a:solidFill>
              </a:endParaRPr>
            </a:p>
          </p:txBody>
        </p:sp>
        <p:cxnSp>
          <p:nvCxnSpPr>
            <p:cNvPr id="85" name="Straight Connector 84"/>
            <p:cNvCxnSpPr>
              <a:stCxn id="84" idx="2"/>
            </p:cNvCxnSpPr>
            <p:nvPr/>
          </p:nvCxnSpPr>
          <p:spPr>
            <a:xfrm>
              <a:off x="5460419" y="1055406"/>
              <a:ext cx="199463" cy="341520"/>
            </a:xfrm>
            <a:prstGeom prst="line">
              <a:avLst/>
            </a:prstGeom>
            <a:ln w="6350">
              <a:solidFill>
                <a:srgbClr val="92D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Group 65"/>
          <p:cNvGrpSpPr/>
          <p:nvPr/>
        </p:nvGrpSpPr>
        <p:grpSpPr>
          <a:xfrm>
            <a:off x="5567344" y="2226086"/>
            <a:ext cx="813535" cy="332703"/>
            <a:chOff x="6481223" y="1960223"/>
            <a:chExt cx="813535" cy="332703"/>
          </a:xfrm>
        </p:grpSpPr>
        <p:sp>
          <p:nvSpPr>
            <p:cNvPr id="63" name="Oval 62"/>
            <p:cNvSpPr/>
            <p:nvPr/>
          </p:nvSpPr>
          <p:spPr>
            <a:xfrm>
              <a:off x="6622644" y="1960223"/>
              <a:ext cx="57697" cy="123561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Oval 63"/>
            <p:cNvSpPr/>
            <p:nvPr/>
          </p:nvSpPr>
          <p:spPr>
            <a:xfrm>
              <a:off x="6649458" y="1960223"/>
              <a:ext cx="57697" cy="123561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Oval 64"/>
            <p:cNvSpPr/>
            <p:nvPr/>
          </p:nvSpPr>
          <p:spPr>
            <a:xfrm>
              <a:off x="6681234" y="1960223"/>
              <a:ext cx="57697" cy="123561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6481223" y="2077482"/>
              <a:ext cx="81353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b="1" dirty="0" smtClean="0">
                  <a:solidFill>
                    <a:srgbClr val="FF0000"/>
                  </a:solidFill>
                </a:rPr>
                <a:t>Electrical W</a:t>
              </a:r>
              <a:endParaRPr lang="en-GB" sz="8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87" name="TextBox 86"/>
          <p:cNvSpPr txBox="1"/>
          <p:nvPr/>
        </p:nvSpPr>
        <p:spPr>
          <a:xfrm>
            <a:off x="8461044" y="1991547"/>
            <a:ext cx="48099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solidFill>
                  <a:schemeClr val="tx2"/>
                </a:solidFill>
              </a:rPr>
              <a:t>5 g.s</a:t>
            </a:r>
            <a:r>
              <a:rPr lang="en-GB" sz="800" baseline="30000" dirty="0" smtClean="0">
                <a:solidFill>
                  <a:schemeClr val="tx2"/>
                </a:solidFill>
              </a:rPr>
              <a:t>-1</a:t>
            </a:r>
            <a:endParaRPr lang="en-GB" sz="800" dirty="0">
              <a:solidFill>
                <a:schemeClr val="tx2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4241024" y="2511950"/>
            <a:ext cx="13997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i="1" dirty="0" smtClean="0">
                <a:solidFill>
                  <a:srgbClr val="0070C0"/>
                </a:solidFill>
              </a:rPr>
              <a:t>DFX nominal configuration</a:t>
            </a:r>
            <a:endParaRPr lang="en-GB" sz="800" i="1" dirty="0">
              <a:solidFill>
                <a:srgbClr val="0070C0"/>
              </a:solidFill>
            </a:endParaRPr>
          </a:p>
        </p:txBody>
      </p:sp>
      <p:grpSp>
        <p:nvGrpSpPr>
          <p:cNvPr id="90" name="Group 89"/>
          <p:cNvGrpSpPr/>
          <p:nvPr/>
        </p:nvGrpSpPr>
        <p:grpSpPr>
          <a:xfrm rot="10800000">
            <a:off x="7955642" y="1045663"/>
            <a:ext cx="209227" cy="482998"/>
            <a:chOff x="9386370" y="128124"/>
            <a:chExt cx="319560" cy="878842"/>
          </a:xfrm>
        </p:grpSpPr>
        <p:cxnSp>
          <p:nvCxnSpPr>
            <p:cNvPr id="101" name="Straight Connector 100"/>
            <p:cNvCxnSpPr/>
            <p:nvPr/>
          </p:nvCxnSpPr>
          <p:spPr>
            <a:xfrm flipH="1" flipV="1">
              <a:off x="9386370" y="1006816"/>
              <a:ext cx="319560" cy="150"/>
            </a:xfrm>
            <a:prstGeom prst="line">
              <a:avLst/>
            </a:prstGeom>
            <a:noFill/>
            <a:ln w="12700" cap="flat" cmpd="sng" algn="ctr">
              <a:solidFill>
                <a:schemeClr val="tx2">
                  <a:lumMod val="40000"/>
                  <a:lumOff val="60000"/>
                </a:schemeClr>
              </a:solidFill>
              <a:prstDash val="solid"/>
              <a:miter lim="800000"/>
            </a:ln>
            <a:effectLst/>
          </p:spPr>
        </p:cxnSp>
        <p:cxnSp>
          <p:nvCxnSpPr>
            <p:cNvPr id="102" name="Straight Connector 101"/>
            <p:cNvCxnSpPr/>
            <p:nvPr/>
          </p:nvCxnSpPr>
          <p:spPr>
            <a:xfrm flipH="1" flipV="1">
              <a:off x="9386370" y="875396"/>
              <a:ext cx="319560" cy="150"/>
            </a:xfrm>
            <a:prstGeom prst="line">
              <a:avLst/>
            </a:prstGeom>
            <a:noFill/>
            <a:ln w="12700" cap="flat" cmpd="sng" algn="ctr">
              <a:solidFill>
                <a:schemeClr val="tx2">
                  <a:lumMod val="40000"/>
                  <a:lumOff val="60000"/>
                </a:schemeClr>
              </a:solidFill>
              <a:prstDash val="solid"/>
              <a:miter lim="800000"/>
            </a:ln>
            <a:effectLst/>
          </p:spPr>
        </p:cxnSp>
        <p:sp>
          <p:nvSpPr>
            <p:cNvPr id="103" name="Freeform 102"/>
            <p:cNvSpPr/>
            <p:nvPr/>
          </p:nvSpPr>
          <p:spPr>
            <a:xfrm>
              <a:off x="9408160" y="904211"/>
              <a:ext cx="289560" cy="81309"/>
            </a:xfrm>
            <a:custGeom>
              <a:avLst/>
              <a:gdLst>
                <a:gd name="connsiteX0" fmla="*/ 289560 w 289560"/>
                <a:gd name="connsiteY0" fmla="*/ 81309 h 81309"/>
                <a:gd name="connsiteX1" fmla="*/ 185420 w 289560"/>
                <a:gd name="connsiteY1" fmla="*/ 29 h 81309"/>
                <a:gd name="connsiteX2" fmla="*/ 86360 w 289560"/>
                <a:gd name="connsiteY2" fmla="*/ 71149 h 81309"/>
                <a:gd name="connsiteX3" fmla="*/ 0 w 289560"/>
                <a:gd name="connsiteY3" fmla="*/ 10189 h 8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9560" h="81309">
                  <a:moveTo>
                    <a:pt x="289560" y="81309"/>
                  </a:moveTo>
                  <a:cubicBezTo>
                    <a:pt x="254423" y="41515"/>
                    <a:pt x="219287" y="1722"/>
                    <a:pt x="185420" y="29"/>
                  </a:cubicBezTo>
                  <a:cubicBezTo>
                    <a:pt x="151553" y="-1664"/>
                    <a:pt x="117263" y="69456"/>
                    <a:pt x="86360" y="71149"/>
                  </a:cubicBezTo>
                  <a:cubicBezTo>
                    <a:pt x="55457" y="72842"/>
                    <a:pt x="27728" y="41515"/>
                    <a:pt x="0" y="10189"/>
                  </a:cubicBezTo>
                </a:path>
              </a:pathLst>
            </a:custGeom>
            <a:noFill/>
            <a:ln w="12700" cap="flat" cmpd="sng" algn="ctr">
              <a:solidFill>
                <a:schemeClr val="tx2">
                  <a:lumMod val="40000"/>
                  <a:lumOff val="60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cxnSp>
          <p:nvCxnSpPr>
            <p:cNvPr id="104" name="Straight Connector 103"/>
            <p:cNvCxnSpPr/>
            <p:nvPr/>
          </p:nvCxnSpPr>
          <p:spPr>
            <a:xfrm rot="10800000">
              <a:off x="9546626" y="128124"/>
              <a:ext cx="0" cy="747273"/>
            </a:xfrm>
            <a:prstGeom prst="line">
              <a:avLst/>
            </a:prstGeom>
            <a:noFill/>
            <a:ln w="12700" cap="flat" cmpd="sng" algn="ctr">
              <a:solidFill>
                <a:schemeClr val="tx2">
                  <a:lumMod val="40000"/>
                  <a:lumOff val="60000"/>
                </a:schemeClr>
              </a:solidFill>
              <a:prstDash val="solid"/>
              <a:miter lim="800000"/>
            </a:ln>
            <a:effectLst/>
          </p:spPr>
        </p:cxnSp>
      </p:grpSp>
      <p:sp>
        <p:nvSpPr>
          <p:cNvPr id="68" name="Freeform 67"/>
          <p:cNvSpPr/>
          <p:nvPr/>
        </p:nvSpPr>
        <p:spPr>
          <a:xfrm>
            <a:off x="4319588" y="2176463"/>
            <a:ext cx="1362075" cy="133835"/>
          </a:xfrm>
          <a:custGeom>
            <a:avLst/>
            <a:gdLst>
              <a:gd name="connsiteX0" fmla="*/ 1362075 w 1362075"/>
              <a:gd name="connsiteY0" fmla="*/ 0 h 133835"/>
              <a:gd name="connsiteX1" fmla="*/ 1138237 w 1362075"/>
              <a:gd name="connsiteY1" fmla="*/ 109537 h 133835"/>
              <a:gd name="connsiteX2" fmla="*/ 923925 w 1362075"/>
              <a:gd name="connsiteY2" fmla="*/ 71437 h 133835"/>
              <a:gd name="connsiteX3" fmla="*/ 423862 w 1362075"/>
              <a:gd name="connsiteY3" fmla="*/ 133350 h 133835"/>
              <a:gd name="connsiteX4" fmla="*/ 0 w 1362075"/>
              <a:gd name="connsiteY4" fmla="*/ 95250 h 133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2075" h="133835">
                <a:moveTo>
                  <a:pt x="1362075" y="0"/>
                </a:moveTo>
                <a:cubicBezTo>
                  <a:pt x="1286668" y="48815"/>
                  <a:pt x="1211262" y="97631"/>
                  <a:pt x="1138237" y="109537"/>
                </a:cubicBezTo>
                <a:cubicBezTo>
                  <a:pt x="1065212" y="121443"/>
                  <a:pt x="1042987" y="67468"/>
                  <a:pt x="923925" y="71437"/>
                </a:cubicBezTo>
                <a:cubicBezTo>
                  <a:pt x="804863" y="75406"/>
                  <a:pt x="577849" y="129381"/>
                  <a:pt x="423862" y="133350"/>
                </a:cubicBezTo>
                <a:cubicBezTo>
                  <a:pt x="269875" y="137319"/>
                  <a:pt x="134937" y="116284"/>
                  <a:pt x="0" y="95250"/>
                </a:cubicBezTo>
              </a:path>
            </a:pathLst>
          </a:custGeom>
          <a:noFill/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0" name="Group 109"/>
          <p:cNvGrpSpPr/>
          <p:nvPr/>
        </p:nvGrpSpPr>
        <p:grpSpPr>
          <a:xfrm>
            <a:off x="6504832" y="1031202"/>
            <a:ext cx="587448" cy="981113"/>
            <a:chOff x="6504832" y="1031202"/>
            <a:chExt cx="587448" cy="981113"/>
          </a:xfrm>
        </p:grpSpPr>
        <p:cxnSp>
          <p:nvCxnSpPr>
            <p:cNvPr id="74" name="Straight Connector 73"/>
            <p:cNvCxnSpPr/>
            <p:nvPr/>
          </p:nvCxnSpPr>
          <p:spPr>
            <a:xfrm>
              <a:off x="6504832" y="1690357"/>
              <a:ext cx="0" cy="321958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Rectangle 74"/>
            <p:cNvSpPr/>
            <p:nvPr/>
          </p:nvSpPr>
          <p:spPr>
            <a:xfrm>
              <a:off x="6660232" y="1805447"/>
              <a:ext cx="72008" cy="72008"/>
            </a:xfrm>
            <a:prstGeom prst="rect">
              <a:avLst/>
            </a:prstGeom>
            <a:solidFill>
              <a:srgbClr val="89FA7A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" name="Freeform 76"/>
            <p:cNvSpPr/>
            <p:nvPr/>
          </p:nvSpPr>
          <p:spPr>
            <a:xfrm>
              <a:off x="6693491" y="1574395"/>
              <a:ext cx="66388" cy="234625"/>
            </a:xfrm>
            <a:custGeom>
              <a:avLst/>
              <a:gdLst>
                <a:gd name="connsiteX0" fmla="*/ 0 w 9525"/>
                <a:gd name="connsiteY0" fmla="*/ 200025 h 200025"/>
                <a:gd name="connsiteX1" fmla="*/ 9525 w 9525"/>
                <a:gd name="connsiteY1" fmla="*/ 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200025">
                  <a:moveTo>
                    <a:pt x="0" y="200025"/>
                  </a:moveTo>
                  <a:lnTo>
                    <a:pt x="9525" y="0"/>
                  </a:lnTo>
                </a:path>
              </a:pathLst>
            </a:custGeom>
            <a:noFill/>
            <a:ln w="3175">
              <a:solidFill>
                <a:srgbClr val="89FA7A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9" name="Straight Connector 78"/>
            <p:cNvCxnSpPr/>
            <p:nvPr/>
          </p:nvCxnSpPr>
          <p:spPr>
            <a:xfrm flipV="1">
              <a:off x="7020272" y="1170827"/>
              <a:ext cx="0" cy="434136"/>
            </a:xfrm>
            <a:prstGeom prst="line">
              <a:avLst/>
            </a:prstGeom>
            <a:ln>
              <a:solidFill>
                <a:schemeClr val="accent1">
                  <a:lumMod val="20000"/>
                  <a:lumOff val="8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Oval 79"/>
            <p:cNvSpPr/>
            <p:nvPr/>
          </p:nvSpPr>
          <p:spPr>
            <a:xfrm>
              <a:off x="6948264" y="1031202"/>
              <a:ext cx="144016" cy="14401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GB" sz="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PT</a:t>
              </a:r>
              <a:endParaRPr lang="en-GB" sz="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109" name="Group 108"/>
            <p:cNvGrpSpPr/>
            <p:nvPr/>
          </p:nvGrpSpPr>
          <p:grpSpPr>
            <a:xfrm>
              <a:off x="6664933" y="1042650"/>
              <a:ext cx="184464" cy="73468"/>
              <a:chOff x="7411872" y="363770"/>
              <a:chExt cx="419611" cy="73468"/>
            </a:xfrm>
          </p:grpSpPr>
          <p:cxnSp>
            <p:nvCxnSpPr>
              <p:cNvPr id="106" name="Straight Connector 105"/>
              <p:cNvCxnSpPr/>
              <p:nvPr/>
            </p:nvCxnSpPr>
            <p:spPr>
              <a:xfrm>
                <a:off x="7411872" y="437238"/>
                <a:ext cx="419611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Connector 107"/>
              <p:cNvCxnSpPr/>
              <p:nvPr/>
            </p:nvCxnSpPr>
            <p:spPr>
              <a:xfrm>
                <a:off x="7524328" y="363770"/>
                <a:ext cx="0" cy="73468"/>
              </a:xfrm>
              <a:prstGeom prst="line">
                <a:avLst/>
              </a:prstGeom>
              <a:ln w="317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/>
              <p:cNvCxnSpPr/>
              <p:nvPr/>
            </p:nvCxnSpPr>
            <p:spPr>
              <a:xfrm>
                <a:off x="7596336" y="363770"/>
                <a:ext cx="0" cy="73468"/>
              </a:xfrm>
              <a:prstGeom prst="line">
                <a:avLst/>
              </a:prstGeom>
              <a:ln w="317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/>
              <p:cNvCxnSpPr/>
              <p:nvPr/>
            </p:nvCxnSpPr>
            <p:spPr>
              <a:xfrm>
                <a:off x="7668344" y="363770"/>
                <a:ext cx="0" cy="73468"/>
              </a:xfrm>
              <a:prstGeom prst="line">
                <a:avLst/>
              </a:prstGeom>
              <a:ln w="317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>
              <a:xfrm>
                <a:off x="7740352" y="363770"/>
                <a:ext cx="0" cy="73468"/>
              </a:xfrm>
              <a:prstGeom prst="line">
                <a:avLst/>
              </a:prstGeom>
              <a:ln w="317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9" name="Rectangle 118"/>
            <p:cNvSpPr/>
            <p:nvPr/>
          </p:nvSpPr>
          <p:spPr>
            <a:xfrm>
              <a:off x="6700838" y="1130069"/>
              <a:ext cx="130776" cy="9933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GB" dirty="0" smtClean="0"/>
                <a:t>					</a:t>
              </a:r>
              <a:endParaRPr lang="en-GB" dirty="0"/>
            </a:p>
          </p:txBody>
        </p:sp>
        <p:sp>
          <p:nvSpPr>
            <p:cNvPr id="76" name="Freeform 75"/>
            <p:cNvSpPr/>
            <p:nvPr/>
          </p:nvSpPr>
          <p:spPr>
            <a:xfrm>
              <a:off x="6505575" y="1130069"/>
              <a:ext cx="266863" cy="560619"/>
            </a:xfrm>
            <a:custGeom>
              <a:avLst/>
              <a:gdLst>
                <a:gd name="connsiteX0" fmla="*/ 0 w 266863"/>
                <a:gd name="connsiteY0" fmla="*/ 457200 h 457200"/>
                <a:gd name="connsiteX1" fmla="*/ 80963 w 266863"/>
                <a:gd name="connsiteY1" fmla="*/ 361950 h 457200"/>
                <a:gd name="connsiteX2" fmla="*/ 261938 w 266863"/>
                <a:gd name="connsiteY2" fmla="*/ 357187 h 457200"/>
                <a:gd name="connsiteX3" fmla="*/ 219075 w 266863"/>
                <a:gd name="connsiteY3" fmla="*/ 157162 h 457200"/>
                <a:gd name="connsiteX4" fmla="*/ 257175 w 266863"/>
                <a:gd name="connsiteY4" fmla="*/ 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863" h="457200">
                  <a:moveTo>
                    <a:pt x="0" y="457200"/>
                  </a:moveTo>
                  <a:cubicBezTo>
                    <a:pt x="18653" y="417909"/>
                    <a:pt x="37307" y="378619"/>
                    <a:pt x="80963" y="361950"/>
                  </a:cubicBezTo>
                  <a:cubicBezTo>
                    <a:pt x="124619" y="345281"/>
                    <a:pt x="238919" y="391318"/>
                    <a:pt x="261938" y="357187"/>
                  </a:cubicBezTo>
                  <a:cubicBezTo>
                    <a:pt x="284957" y="323056"/>
                    <a:pt x="219869" y="216693"/>
                    <a:pt x="219075" y="157162"/>
                  </a:cubicBezTo>
                  <a:cubicBezTo>
                    <a:pt x="218281" y="97631"/>
                    <a:pt x="237728" y="48815"/>
                    <a:pt x="257175" y="0"/>
                  </a:cubicBezTo>
                </a:path>
              </a:pathLst>
            </a:custGeom>
            <a:noFill/>
            <a:ln w="3175">
              <a:solidFill>
                <a:srgbClr val="89FA7A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20" name="Group 119"/>
          <p:cNvGrpSpPr/>
          <p:nvPr/>
        </p:nvGrpSpPr>
        <p:grpSpPr>
          <a:xfrm>
            <a:off x="7248358" y="1850034"/>
            <a:ext cx="953205" cy="225151"/>
            <a:chOff x="7248358" y="1850034"/>
            <a:chExt cx="953205" cy="225151"/>
          </a:xfrm>
        </p:grpSpPr>
        <p:cxnSp>
          <p:nvCxnSpPr>
            <p:cNvPr id="117" name="Straight Arrow Connector 116"/>
            <p:cNvCxnSpPr/>
            <p:nvPr/>
          </p:nvCxnSpPr>
          <p:spPr>
            <a:xfrm flipH="1" flipV="1">
              <a:off x="7369622" y="1850034"/>
              <a:ext cx="5564" cy="222592"/>
            </a:xfrm>
            <a:prstGeom prst="straightConnector1">
              <a:avLst/>
            </a:prstGeom>
            <a:ln w="15875">
              <a:solidFill>
                <a:srgbClr val="FFFF00"/>
              </a:solidFill>
              <a:headEnd type="triangle" w="sm" len="med"/>
              <a:tailEnd type="triangle" w="sm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1" name="TextBox 130"/>
            <p:cNvSpPr txBox="1"/>
            <p:nvPr/>
          </p:nvSpPr>
          <p:spPr>
            <a:xfrm>
              <a:off x="7248358" y="1859741"/>
              <a:ext cx="95320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solidFill>
                    <a:srgbClr val="FFFF00"/>
                  </a:solidFill>
                </a:rPr>
                <a:t>10 min margin</a:t>
              </a:r>
              <a:endParaRPr lang="en-GB" sz="800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136" name="Group 135"/>
          <p:cNvGrpSpPr/>
          <p:nvPr/>
        </p:nvGrpSpPr>
        <p:grpSpPr>
          <a:xfrm>
            <a:off x="7599322" y="10281"/>
            <a:ext cx="1531158" cy="523220"/>
            <a:chOff x="6504482" y="6076966"/>
            <a:chExt cx="1531158" cy="523220"/>
          </a:xfrm>
        </p:grpSpPr>
        <p:grpSp>
          <p:nvGrpSpPr>
            <p:cNvPr id="138" name="Group 137"/>
            <p:cNvGrpSpPr/>
            <p:nvPr/>
          </p:nvGrpSpPr>
          <p:grpSpPr>
            <a:xfrm>
              <a:off x="6507885" y="6076966"/>
              <a:ext cx="905558" cy="523220"/>
              <a:chOff x="8116074" y="3698420"/>
              <a:chExt cx="583403" cy="337083"/>
            </a:xfrm>
          </p:grpSpPr>
          <p:sp>
            <p:nvSpPr>
              <p:cNvPr id="153" name="Rectangle 152"/>
              <p:cNvSpPr/>
              <p:nvPr/>
            </p:nvSpPr>
            <p:spPr>
              <a:xfrm>
                <a:off x="8116074" y="3738125"/>
                <a:ext cx="102315" cy="45719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0958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54" name="TextBox 153"/>
              <p:cNvSpPr txBox="1"/>
              <p:nvPr/>
            </p:nvSpPr>
            <p:spPr>
              <a:xfrm flipH="1">
                <a:off x="8159153" y="3698420"/>
                <a:ext cx="540324" cy="3370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7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5F8C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Superfluid @ 1.9K</a:t>
                </a:r>
              </a:p>
              <a:p>
                <a:pPr marL="0" marR="0" lvl="0" indent="0" algn="l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7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5F8C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Liquid He @ 4.5 K</a:t>
                </a:r>
              </a:p>
              <a:p>
                <a:pPr marL="0" marR="0" lvl="0" indent="0" algn="l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7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5F8C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Gaseous </a:t>
                </a:r>
                <a:r>
                  <a:rPr kumimoji="0" lang="en-GB" sz="7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5F8C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He</a:t>
                </a:r>
              </a:p>
              <a:p>
                <a:pPr marL="0" marR="0" lvl="0" indent="0" algn="l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7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5F8C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Heater</a:t>
                </a:r>
              </a:p>
            </p:txBody>
          </p:sp>
          <p:sp>
            <p:nvSpPr>
              <p:cNvPr id="155" name="Rectangle 154"/>
              <p:cNvSpPr/>
              <p:nvPr/>
            </p:nvSpPr>
            <p:spPr>
              <a:xfrm>
                <a:off x="8116074" y="3809452"/>
                <a:ext cx="102315" cy="45719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0958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56" name="Rectangle 155"/>
              <p:cNvSpPr/>
              <p:nvPr/>
            </p:nvSpPr>
            <p:spPr>
              <a:xfrm>
                <a:off x="8116074" y="3883085"/>
                <a:ext cx="102315" cy="45719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0958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cxnSp>
          <p:nvCxnSpPr>
            <p:cNvPr id="143" name="Straight Connector 142"/>
            <p:cNvCxnSpPr/>
            <p:nvPr/>
          </p:nvCxnSpPr>
          <p:spPr>
            <a:xfrm>
              <a:off x="7451890" y="6281498"/>
              <a:ext cx="221501" cy="0"/>
            </a:xfrm>
            <a:prstGeom prst="line">
              <a:avLst/>
            </a:prstGeom>
            <a:noFill/>
            <a:ln w="9525">
              <a:solidFill>
                <a:srgbClr val="00B050"/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44" name="Straight Connector 143"/>
            <p:cNvCxnSpPr/>
            <p:nvPr/>
          </p:nvCxnSpPr>
          <p:spPr>
            <a:xfrm>
              <a:off x="7451890" y="6397838"/>
              <a:ext cx="201448" cy="0"/>
            </a:xfrm>
            <a:prstGeom prst="line">
              <a:avLst/>
            </a:prstGeom>
            <a:noFill/>
            <a:ln w="9525">
              <a:solidFill>
                <a:srgbClr val="7030A0"/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sp>
          <p:nvSpPr>
            <p:cNvPr id="146" name="Rectangle 145"/>
            <p:cNvSpPr/>
            <p:nvPr/>
          </p:nvSpPr>
          <p:spPr>
            <a:xfrm>
              <a:off x="7518970" y="6477670"/>
              <a:ext cx="139430" cy="4571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grpSp>
          <p:nvGrpSpPr>
            <p:cNvPr id="147" name="Group 146"/>
            <p:cNvGrpSpPr/>
            <p:nvPr/>
          </p:nvGrpSpPr>
          <p:grpSpPr>
            <a:xfrm>
              <a:off x="6504482" y="6463451"/>
              <a:ext cx="162215" cy="70965"/>
              <a:chOff x="7920225" y="3723877"/>
              <a:chExt cx="119829" cy="131828"/>
            </a:xfrm>
          </p:grpSpPr>
          <p:sp>
            <p:nvSpPr>
              <p:cNvPr id="149" name="Oval 148"/>
              <p:cNvSpPr/>
              <p:nvPr/>
            </p:nvSpPr>
            <p:spPr>
              <a:xfrm>
                <a:off x="7920225" y="3723878"/>
                <a:ext cx="45719" cy="129991"/>
              </a:xfrm>
              <a:prstGeom prst="ellipse">
                <a:avLst/>
              </a:prstGeom>
              <a:noFill/>
              <a:ln w="6350"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0958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50" name="Oval 149"/>
              <p:cNvSpPr/>
              <p:nvPr/>
            </p:nvSpPr>
            <p:spPr>
              <a:xfrm>
                <a:off x="7943084" y="3725714"/>
                <a:ext cx="45719" cy="129991"/>
              </a:xfrm>
              <a:prstGeom prst="ellipse">
                <a:avLst/>
              </a:prstGeom>
              <a:noFill/>
              <a:ln w="6350"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0958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51" name="Oval 150"/>
              <p:cNvSpPr/>
              <p:nvPr/>
            </p:nvSpPr>
            <p:spPr>
              <a:xfrm>
                <a:off x="7972688" y="3723877"/>
                <a:ext cx="45719" cy="129991"/>
              </a:xfrm>
              <a:prstGeom prst="ellipse">
                <a:avLst/>
              </a:prstGeom>
              <a:noFill/>
              <a:ln w="6350"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0958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52" name="Oval 151"/>
              <p:cNvSpPr/>
              <p:nvPr/>
            </p:nvSpPr>
            <p:spPr>
              <a:xfrm>
                <a:off x="7994335" y="3723878"/>
                <a:ext cx="45719" cy="129991"/>
              </a:xfrm>
              <a:prstGeom prst="ellipse">
                <a:avLst/>
              </a:prstGeom>
              <a:noFill/>
              <a:ln w="6350"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0958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sp>
          <p:nvSpPr>
            <p:cNvPr id="148" name="TextBox 147"/>
            <p:cNvSpPr txBox="1"/>
            <p:nvPr/>
          </p:nvSpPr>
          <p:spPr>
            <a:xfrm flipH="1">
              <a:off x="7637774" y="6172958"/>
              <a:ext cx="397866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7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5F8C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MgB2</a:t>
              </a:r>
              <a:endPara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005F8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7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005F8C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NbTi</a:t>
              </a:r>
              <a:endParaRPr kumimoji="0" lang="en-GB" sz="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F8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7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5F8C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Splice</a:t>
              </a:r>
              <a:endPara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005F8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9588" y="3032069"/>
            <a:ext cx="4806542" cy="1820791"/>
          </a:xfrm>
          <a:prstGeom prst="rect">
            <a:avLst/>
          </a:prstGeom>
        </p:spPr>
      </p:pic>
      <p:sp>
        <p:nvSpPr>
          <p:cNvPr id="105" name="TextBox 104"/>
          <p:cNvSpPr txBox="1"/>
          <p:nvPr/>
        </p:nvSpPr>
        <p:spPr>
          <a:xfrm>
            <a:off x="5735579" y="2876732"/>
            <a:ext cx="296267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i="1" dirty="0" smtClean="0">
                <a:solidFill>
                  <a:srgbClr val="0070C0"/>
                </a:solidFill>
              </a:rPr>
              <a:t>Detailed levels, volumes and dimensions requirements </a:t>
            </a:r>
            <a:r>
              <a:rPr lang="en-GB" sz="800" i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§3.3.5</a:t>
            </a:r>
            <a:endParaRPr lang="en-GB" sz="800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548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9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1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47" grpId="0" animBg="1"/>
      <p:bldP spid="8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627534"/>
            <a:ext cx="4851142" cy="3816424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The DFX insulation vacuum shall be compatible with the General WP6a insulation vacuum layout </a:t>
            </a:r>
            <a:r>
              <a:rPr lang="en-GB" dirty="0">
                <a:solidFill>
                  <a:srgbClr val="5A5A5A"/>
                </a:solidFill>
                <a:hlinkClick r:id="rId2"/>
              </a:rPr>
              <a:t>EDMS 2048016</a:t>
            </a:r>
            <a:endParaRPr lang="en-GB" dirty="0">
              <a:solidFill>
                <a:srgbClr val="5A5A5A"/>
              </a:solidFill>
            </a:endParaRPr>
          </a:p>
          <a:p>
            <a:endParaRPr lang="en-GB" dirty="0" smtClean="0"/>
          </a:p>
          <a:p>
            <a:r>
              <a:rPr lang="en-GB" dirty="0" smtClean="0"/>
              <a:t>The DFX insulation vacuum is independent to:</a:t>
            </a:r>
          </a:p>
          <a:p>
            <a:pPr lvl="1"/>
            <a:r>
              <a:rPr lang="en-GB" dirty="0" smtClean="0"/>
              <a:t>Allow </a:t>
            </a:r>
            <a:r>
              <a:rPr lang="en-GB" dirty="0"/>
              <a:t>local maintenance &amp; leak </a:t>
            </a:r>
            <a:r>
              <a:rPr lang="en-GB" dirty="0" smtClean="0"/>
              <a:t>detection</a:t>
            </a:r>
          </a:p>
          <a:p>
            <a:pPr lvl="1"/>
            <a:r>
              <a:rPr lang="en-GB" dirty="0" smtClean="0"/>
              <a:t>Minimise inter-dependence between helium volumes</a:t>
            </a:r>
          </a:p>
          <a:p>
            <a:endParaRPr lang="en-GB" dirty="0" smtClean="0"/>
          </a:p>
          <a:p>
            <a:r>
              <a:rPr lang="en-GB" dirty="0" smtClean="0">
                <a:sym typeface="Wingdings" panose="05000000000000000000" pitchFamily="2" charset="2"/>
              </a:rPr>
              <a:t> </a:t>
            </a:r>
            <a:r>
              <a:rPr lang="en-GB" dirty="0" smtClean="0"/>
              <a:t>DFX presents vacuum barriers with:</a:t>
            </a:r>
          </a:p>
          <a:p>
            <a:pPr lvl="1"/>
            <a:r>
              <a:rPr lang="en-GB" dirty="0" smtClean="0"/>
              <a:t>The </a:t>
            </a:r>
            <a:r>
              <a:rPr lang="en-GB" dirty="0" err="1" smtClean="0"/>
              <a:t>cryolines</a:t>
            </a:r>
            <a:r>
              <a:rPr lang="en-GB" dirty="0" smtClean="0"/>
              <a:t> (not part of DFX)</a:t>
            </a:r>
          </a:p>
          <a:p>
            <a:pPr lvl="1"/>
            <a:r>
              <a:rPr lang="en-GB" dirty="0" smtClean="0"/>
              <a:t>The </a:t>
            </a:r>
            <a:r>
              <a:rPr lang="en-GB" dirty="0" err="1" smtClean="0"/>
              <a:t>SCLink</a:t>
            </a:r>
            <a:r>
              <a:rPr lang="en-GB" dirty="0" smtClean="0"/>
              <a:t> (part of the DFX)</a:t>
            </a:r>
          </a:p>
          <a:p>
            <a:pPr lvl="1"/>
            <a:r>
              <a:rPr lang="en-GB" dirty="0"/>
              <a:t>T</a:t>
            </a:r>
            <a:r>
              <a:rPr lang="en-GB" dirty="0" smtClean="0"/>
              <a:t>he triplet cryostat (not part of </a:t>
            </a:r>
            <a:r>
              <a:rPr lang="en-GB" dirty="0" err="1" smtClean="0"/>
              <a:t>SCLink</a:t>
            </a:r>
            <a:r>
              <a:rPr lang="en-GB" dirty="0" smtClean="0"/>
              <a:t>)</a:t>
            </a:r>
          </a:p>
          <a:p>
            <a:endParaRPr lang="en-GB" dirty="0" smtClean="0"/>
          </a:p>
          <a:p>
            <a:r>
              <a:rPr lang="en-GB" dirty="0" smtClean="0"/>
              <a:t>Interfaces see dedicated talk</a:t>
            </a:r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50"/>
            <a:ext cx="5940152" cy="481868"/>
          </a:xfrm>
          <a:solidFill>
            <a:schemeClr val="bg1"/>
          </a:solidFill>
        </p:spPr>
        <p:txBody>
          <a:bodyPr/>
          <a:lstStyle/>
          <a:p>
            <a:r>
              <a:rPr lang="en-GB" sz="2600" dirty="0" smtClean="0"/>
              <a:t>Insulation vacuum</a:t>
            </a:r>
            <a:endParaRPr lang="en-GB" sz="2600" dirty="0"/>
          </a:p>
        </p:txBody>
      </p:sp>
      <p:sp>
        <p:nvSpPr>
          <p:cNvPr id="48" name="Rectangle 47"/>
          <p:cNvSpPr/>
          <p:nvPr/>
        </p:nvSpPr>
        <p:spPr>
          <a:xfrm>
            <a:off x="8065426" y="2411498"/>
            <a:ext cx="957140" cy="105970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sz="1000" b="1" dirty="0" err="1" smtClean="0">
                <a:solidFill>
                  <a:schemeClr val="accent6">
                    <a:lumMod val="75000"/>
                  </a:schemeClr>
                </a:solidFill>
              </a:rPr>
              <a:t>SCLink</a:t>
            </a:r>
            <a:endParaRPr lang="en-GB" sz="1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5698980" y="2411498"/>
            <a:ext cx="2359380" cy="108012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dirty="0" smtClean="0"/>
              <a:t>DFX</a:t>
            </a:r>
            <a:endParaRPr lang="en-GB" dirty="0"/>
          </a:p>
        </p:txBody>
      </p:sp>
      <p:sp>
        <p:nvSpPr>
          <p:cNvPr id="50" name="Rectangle 49"/>
          <p:cNvSpPr/>
          <p:nvPr/>
        </p:nvSpPr>
        <p:spPr>
          <a:xfrm>
            <a:off x="4925225" y="2411498"/>
            <a:ext cx="768231" cy="105970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sz="1000" b="1" dirty="0" smtClean="0">
                <a:solidFill>
                  <a:schemeClr val="accent6">
                    <a:lumMod val="75000"/>
                  </a:schemeClr>
                </a:solidFill>
              </a:rPr>
              <a:t>Magnet</a:t>
            </a:r>
            <a:endParaRPr lang="en-GB" sz="1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4928039" y="3023566"/>
            <a:ext cx="613782" cy="332546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tangle 57"/>
          <p:cNvSpPr/>
          <p:nvPr/>
        </p:nvSpPr>
        <p:spPr>
          <a:xfrm>
            <a:off x="8203059" y="3023566"/>
            <a:ext cx="823225" cy="3325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9" name="Straight Connector 58"/>
          <p:cNvCxnSpPr/>
          <p:nvPr/>
        </p:nvCxnSpPr>
        <p:spPr>
          <a:xfrm flipV="1">
            <a:off x="8058360" y="2411498"/>
            <a:ext cx="0" cy="1059702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V="1">
            <a:off x="5698980" y="2411498"/>
            <a:ext cx="0" cy="1059702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5617795" y="3023566"/>
            <a:ext cx="2599210" cy="3325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/>
          <p:cNvSpPr/>
          <p:nvPr/>
        </p:nvSpPr>
        <p:spPr>
          <a:xfrm>
            <a:off x="5541821" y="3023566"/>
            <a:ext cx="144016" cy="332546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700" b="1" dirty="0" smtClean="0">
                <a:solidFill>
                  <a:schemeClr val="tx1"/>
                </a:solidFill>
              </a:rPr>
              <a:t>Plug</a:t>
            </a:r>
            <a:endParaRPr lang="en-GB" sz="700" b="1" dirty="0">
              <a:solidFill>
                <a:schemeClr val="tx1"/>
              </a:solidFill>
            </a:endParaRPr>
          </a:p>
        </p:txBody>
      </p:sp>
      <p:pic>
        <p:nvPicPr>
          <p:cNvPr id="62" name="Picture 61"/>
          <p:cNvPicPr>
            <a:picLocks noChangeAspect="1"/>
          </p:cNvPicPr>
          <p:nvPr/>
        </p:nvPicPr>
        <p:blipFill rotWithShape="1">
          <a:blip r:embed="rId3"/>
          <a:srcRect b="86067"/>
          <a:stretch/>
        </p:blipFill>
        <p:spPr>
          <a:xfrm>
            <a:off x="4811440" y="932668"/>
            <a:ext cx="4332560" cy="135358"/>
          </a:xfrm>
          <a:prstGeom prst="rect">
            <a:avLst/>
          </a:prstGeom>
        </p:spPr>
      </p:pic>
      <p:graphicFrame>
        <p:nvGraphicFramePr>
          <p:cNvPr id="63" name="Table 6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1326629"/>
              </p:ext>
            </p:extLst>
          </p:nvPr>
        </p:nvGraphicFramePr>
        <p:xfrm>
          <a:off x="4872060" y="1132554"/>
          <a:ext cx="4211320" cy="609600"/>
        </p:xfrm>
        <a:graphic>
          <a:graphicData uri="http://schemas.openxmlformats.org/drawingml/2006/table">
            <a:tbl>
              <a:tblPr firstRow="1" firstCol="1" bandRow="1"/>
              <a:tblGrid>
                <a:gridCol w="3147060">
                  <a:extLst>
                    <a:ext uri="{9D8B030D-6E8A-4147-A177-3AD203B41FA5}">
                      <a16:colId xmlns:a16="http://schemas.microsoft.com/office/drawing/2014/main" val="1078063929"/>
                    </a:ext>
                  </a:extLst>
                </a:gridCol>
                <a:gridCol w="1064260">
                  <a:extLst>
                    <a:ext uri="{9D8B030D-6E8A-4147-A177-3AD203B41FA5}">
                      <a16:colId xmlns:a16="http://schemas.microsoft.com/office/drawing/2014/main" val="382391377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Unit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67302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2700"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Insulation vacuum pressure level at ambient temperature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&lt; 1.10</a:t>
                      </a:r>
                      <a:r>
                        <a:rPr lang="en-GB" sz="1000" kern="1400" baseline="30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-4</a:t>
                      </a:r>
                      <a:r>
                        <a:rPr lang="en-GB" sz="10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mbar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76814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Insulation vacuum pressure level in nominal operation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&lt; 1.10</a:t>
                      </a:r>
                      <a:r>
                        <a:rPr lang="en-GB" sz="1000" kern="1400" baseline="30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-5</a:t>
                      </a:r>
                      <a:r>
                        <a:rPr lang="en-GB" sz="10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mbar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82035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Maximum allowed overall leak rate in nominal operation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&lt; 2.10</a:t>
                      </a:r>
                      <a:r>
                        <a:rPr lang="en-GB" sz="1000" kern="1400" baseline="30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-8</a:t>
                      </a:r>
                      <a:r>
                        <a:rPr lang="en-GB" sz="10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mbar.l.s</a:t>
                      </a:r>
                      <a:r>
                        <a:rPr lang="en-GB" sz="1000" kern="1400" baseline="30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8106510"/>
                  </a:ext>
                </a:extLst>
              </a:tr>
            </a:tbl>
          </a:graphicData>
        </a:graphic>
      </p:graphicFrame>
      <p:grpSp>
        <p:nvGrpSpPr>
          <p:cNvPr id="17" name="Group 16"/>
          <p:cNvGrpSpPr/>
          <p:nvPr/>
        </p:nvGrpSpPr>
        <p:grpSpPr>
          <a:xfrm>
            <a:off x="5928359" y="1954684"/>
            <a:ext cx="609596" cy="518099"/>
            <a:chOff x="4872025" y="1057372"/>
            <a:chExt cx="327732" cy="444189"/>
          </a:xfrm>
        </p:grpSpPr>
        <p:sp>
          <p:nvSpPr>
            <p:cNvPr id="18" name="Oval 17"/>
            <p:cNvSpPr/>
            <p:nvPr/>
          </p:nvSpPr>
          <p:spPr>
            <a:xfrm>
              <a:off x="4878365" y="1057372"/>
              <a:ext cx="309705" cy="30970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lang="en-GB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872025" y="1191856"/>
              <a:ext cx="327732" cy="30970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lang="en-GB"/>
            </a:p>
          </p:txBody>
        </p:sp>
      </p:grpSp>
      <p:grpSp>
        <p:nvGrpSpPr>
          <p:cNvPr id="22" name="Group 21"/>
          <p:cNvGrpSpPr/>
          <p:nvPr/>
        </p:nvGrpSpPr>
        <p:grpSpPr>
          <a:xfrm rot="10800000">
            <a:off x="6726520" y="2252818"/>
            <a:ext cx="209227" cy="167193"/>
            <a:chOff x="9386370" y="702749"/>
            <a:chExt cx="319560" cy="304217"/>
          </a:xfrm>
        </p:grpSpPr>
        <p:cxnSp>
          <p:nvCxnSpPr>
            <p:cNvPr id="29" name="Straight Connector 28"/>
            <p:cNvCxnSpPr/>
            <p:nvPr/>
          </p:nvCxnSpPr>
          <p:spPr>
            <a:xfrm flipH="1" flipV="1">
              <a:off x="9386370" y="1006816"/>
              <a:ext cx="319560" cy="150"/>
            </a:xfrm>
            <a:prstGeom prst="line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ffectLst/>
          </p:spPr>
        </p:cxnSp>
        <p:cxnSp>
          <p:nvCxnSpPr>
            <p:cNvPr id="30" name="Straight Connector 29"/>
            <p:cNvCxnSpPr/>
            <p:nvPr/>
          </p:nvCxnSpPr>
          <p:spPr>
            <a:xfrm flipH="1" flipV="1">
              <a:off x="9386370" y="875396"/>
              <a:ext cx="319560" cy="150"/>
            </a:xfrm>
            <a:prstGeom prst="line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ffectLst/>
          </p:spPr>
        </p:cxnSp>
        <p:sp>
          <p:nvSpPr>
            <p:cNvPr id="31" name="Freeform 30"/>
            <p:cNvSpPr/>
            <p:nvPr/>
          </p:nvSpPr>
          <p:spPr>
            <a:xfrm>
              <a:off x="9408160" y="904211"/>
              <a:ext cx="289560" cy="81309"/>
            </a:xfrm>
            <a:custGeom>
              <a:avLst/>
              <a:gdLst>
                <a:gd name="connsiteX0" fmla="*/ 289560 w 289560"/>
                <a:gd name="connsiteY0" fmla="*/ 81309 h 81309"/>
                <a:gd name="connsiteX1" fmla="*/ 185420 w 289560"/>
                <a:gd name="connsiteY1" fmla="*/ 29 h 81309"/>
                <a:gd name="connsiteX2" fmla="*/ 86360 w 289560"/>
                <a:gd name="connsiteY2" fmla="*/ 71149 h 81309"/>
                <a:gd name="connsiteX3" fmla="*/ 0 w 289560"/>
                <a:gd name="connsiteY3" fmla="*/ 10189 h 8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9560" h="81309">
                  <a:moveTo>
                    <a:pt x="289560" y="81309"/>
                  </a:moveTo>
                  <a:cubicBezTo>
                    <a:pt x="254423" y="41515"/>
                    <a:pt x="219287" y="1722"/>
                    <a:pt x="185420" y="29"/>
                  </a:cubicBezTo>
                  <a:cubicBezTo>
                    <a:pt x="151553" y="-1664"/>
                    <a:pt x="117263" y="69456"/>
                    <a:pt x="86360" y="71149"/>
                  </a:cubicBezTo>
                  <a:cubicBezTo>
                    <a:pt x="55457" y="72842"/>
                    <a:pt x="27728" y="41515"/>
                    <a:pt x="0" y="10189"/>
                  </a:cubicBezTo>
                </a:path>
              </a:pathLst>
            </a:cu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cxnSp>
          <p:nvCxnSpPr>
            <p:cNvPr id="32" name="Straight Connector 31"/>
            <p:cNvCxnSpPr/>
            <p:nvPr/>
          </p:nvCxnSpPr>
          <p:spPr>
            <a:xfrm rot="16200000">
              <a:off x="9460429" y="788946"/>
              <a:ext cx="172648" cy="254"/>
            </a:xfrm>
            <a:prstGeom prst="line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ffectLst/>
          </p:spPr>
        </p:cxnSp>
      </p:grpSp>
      <p:grpSp>
        <p:nvGrpSpPr>
          <p:cNvPr id="24" name="Group 23"/>
          <p:cNvGrpSpPr/>
          <p:nvPr/>
        </p:nvGrpSpPr>
        <p:grpSpPr>
          <a:xfrm rot="5400000">
            <a:off x="7282854" y="2205261"/>
            <a:ext cx="247069" cy="163304"/>
            <a:chOff x="2096089" y="3613030"/>
            <a:chExt cx="361380" cy="238859"/>
          </a:xfrm>
        </p:grpSpPr>
        <p:cxnSp>
          <p:nvCxnSpPr>
            <p:cNvPr id="26" name="Straight Connector 25"/>
            <p:cNvCxnSpPr>
              <a:endCxn id="27" idx="4"/>
            </p:cNvCxnSpPr>
            <p:nvPr/>
          </p:nvCxnSpPr>
          <p:spPr>
            <a:xfrm rot="16200000" flipV="1">
              <a:off x="2396208" y="3671199"/>
              <a:ext cx="0" cy="122522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Oval 26"/>
            <p:cNvSpPr/>
            <p:nvPr/>
          </p:nvSpPr>
          <p:spPr>
            <a:xfrm rot="16200000">
              <a:off x="2096089" y="3613030"/>
              <a:ext cx="238859" cy="238859"/>
            </a:xfrm>
            <a:prstGeom prst="ellipse">
              <a:avLst/>
            </a:prstGeom>
            <a:solidFill>
              <a:schemeClr val="bg1"/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GB" sz="600" dirty="0" smtClean="0">
                  <a:solidFill>
                    <a:schemeClr val="tx1"/>
                  </a:solidFill>
                </a:rPr>
                <a:t>PT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 rot="5400000">
            <a:off x="7080699" y="2277297"/>
            <a:ext cx="105562" cy="150431"/>
            <a:chOff x="7302649" y="2178361"/>
            <a:chExt cx="179618" cy="150431"/>
          </a:xfrm>
        </p:grpSpPr>
        <p:cxnSp>
          <p:nvCxnSpPr>
            <p:cNvPr id="34" name="Straight Connector 33"/>
            <p:cNvCxnSpPr/>
            <p:nvPr/>
          </p:nvCxnSpPr>
          <p:spPr>
            <a:xfrm flipH="1">
              <a:off x="7302735" y="2254592"/>
              <a:ext cx="179532" cy="1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7302649" y="2178361"/>
              <a:ext cx="1" cy="150431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7756843" y="2309293"/>
            <a:ext cx="446216" cy="355485"/>
            <a:chOff x="7756843" y="2309293"/>
            <a:chExt cx="446216" cy="355485"/>
          </a:xfrm>
        </p:grpSpPr>
        <p:grpSp>
          <p:nvGrpSpPr>
            <p:cNvPr id="37" name="Group 36"/>
            <p:cNvGrpSpPr/>
            <p:nvPr/>
          </p:nvGrpSpPr>
          <p:grpSpPr>
            <a:xfrm rot="5400000">
              <a:off x="7654316" y="2411820"/>
              <a:ext cx="355485" cy="150431"/>
              <a:chOff x="7302649" y="2178361"/>
              <a:chExt cx="604872" cy="150431"/>
            </a:xfrm>
          </p:grpSpPr>
          <p:cxnSp>
            <p:nvCxnSpPr>
              <p:cNvPr id="38" name="Straight Connector 37"/>
              <p:cNvCxnSpPr/>
              <p:nvPr/>
            </p:nvCxnSpPr>
            <p:spPr>
              <a:xfrm rot="16200000" flipV="1">
                <a:off x="7605128" y="1952201"/>
                <a:ext cx="1" cy="604784"/>
              </a:xfrm>
              <a:prstGeom prst="line">
                <a:avLst/>
              </a:prstGeom>
              <a:ln w="28575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>
                <a:off x="7302649" y="2178361"/>
                <a:ext cx="1" cy="150431"/>
              </a:xfrm>
              <a:prstGeom prst="line">
                <a:avLst/>
              </a:prstGeom>
              <a:ln w="28575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1" name="Straight Connector 40"/>
            <p:cNvCxnSpPr/>
            <p:nvPr/>
          </p:nvCxnSpPr>
          <p:spPr>
            <a:xfrm flipH="1">
              <a:off x="7829182" y="2658231"/>
              <a:ext cx="373877" cy="0"/>
            </a:xfrm>
            <a:prstGeom prst="line">
              <a:avLst/>
            </a:prstGeom>
            <a:ln w="285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/>
        </p:nvSpPr>
        <p:spPr>
          <a:xfrm>
            <a:off x="7611953" y="1977368"/>
            <a:ext cx="14782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err="1" smtClean="0"/>
              <a:t>SCLink</a:t>
            </a:r>
            <a:r>
              <a:rPr lang="en-GB" sz="800" dirty="0" smtClean="0"/>
              <a:t> : </a:t>
            </a:r>
          </a:p>
          <a:p>
            <a:r>
              <a:rPr lang="en-GB" sz="800" dirty="0" smtClean="0"/>
              <a:t>Pumping, gauge, safety port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1187068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483518"/>
            <a:ext cx="4896543" cy="3240360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Recommendation from CDR to integrate known boundaries in the functional specification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 key inputs included and detailed</a:t>
            </a:r>
          </a:p>
          <a:p>
            <a:pPr lvl="2"/>
            <a:r>
              <a:rPr lang="en-GB" dirty="0" smtClean="0">
                <a:latin typeface="Calibri" panose="020F0502020204030204" pitchFamily="34" charset="0"/>
                <a:sym typeface="Wingdings" panose="05000000000000000000" pitchFamily="2" charset="2"/>
              </a:rPr>
              <a:t>§3.5 Integration &amp; installation</a:t>
            </a:r>
          </a:p>
          <a:p>
            <a:pPr lvl="3"/>
            <a:r>
              <a:rPr lang="en-GB" dirty="0" smtClean="0">
                <a:latin typeface="Calibri" panose="020F0502020204030204" pitchFamily="34" charset="0"/>
                <a:sym typeface="Wingdings" panose="05000000000000000000" pitchFamily="2" charset="2"/>
              </a:rPr>
              <a:t>3.5.1 Tunnel environment</a:t>
            </a:r>
          </a:p>
          <a:p>
            <a:pPr lvl="3"/>
            <a:r>
              <a:rPr lang="en-GB" dirty="0" smtClean="0">
                <a:latin typeface="Calibri" panose="020F0502020204030204" pitchFamily="34" charset="0"/>
                <a:sym typeface="Wingdings" panose="05000000000000000000" pitchFamily="2" charset="2"/>
              </a:rPr>
              <a:t>3.5.2 Accessibility during installation and maintenance</a:t>
            </a:r>
          </a:p>
          <a:p>
            <a:pPr lvl="3"/>
            <a:r>
              <a:rPr lang="en-GB" dirty="0" smtClean="0">
                <a:latin typeface="Calibri" panose="020F0502020204030204" pitchFamily="34" charset="0"/>
                <a:sym typeface="Wingdings" panose="05000000000000000000" pitchFamily="2" charset="2"/>
              </a:rPr>
              <a:t>3.5.3 Access limitations in the tunnel</a:t>
            </a:r>
          </a:p>
          <a:p>
            <a:pPr lvl="3"/>
            <a:r>
              <a:rPr lang="en-GB" dirty="0" smtClean="0">
                <a:latin typeface="Calibri" panose="020F0502020204030204" pitchFamily="34" charset="0"/>
                <a:sym typeface="Wingdings" panose="05000000000000000000" pitchFamily="2" charset="2"/>
              </a:rPr>
              <a:t>3.5.4 Mechanical interfaces</a:t>
            </a:r>
            <a:endParaRPr lang="en-GB" dirty="0" smtClean="0">
              <a:sym typeface="Wingdings" panose="05000000000000000000" pitchFamily="2" charset="2"/>
            </a:endParaRP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 document from WP15 remains the reference document concerning integration volumes</a:t>
            </a:r>
            <a:endParaRPr lang="en-GB" dirty="0" smtClean="0"/>
          </a:p>
          <a:p>
            <a:r>
              <a:rPr lang="en-GB" dirty="0" smtClean="0"/>
              <a:t>Tunnel integration : See dedicated talk</a:t>
            </a:r>
          </a:p>
          <a:p>
            <a:r>
              <a:rPr lang="en-GB" dirty="0" smtClean="0"/>
              <a:t>Mechanical interfaces : See dedicated talk</a:t>
            </a:r>
          </a:p>
          <a:p>
            <a:pPr marL="0" indent="0">
              <a:buNone/>
            </a:pPr>
            <a:endParaRPr lang="en-GB" dirty="0" smtClean="0"/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50"/>
            <a:ext cx="5940152" cy="481868"/>
          </a:xfrm>
          <a:solidFill>
            <a:schemeClr val="bg1"/>
          </a:solidFill>
        </p:spPr>
        <p:txBody>
          <a:bodyPr/>
          <a:lstStyle/>
          <a:p>
            <a:r>
              <a:rPr lang="en-GB" sz="2600" dirty="0" smtClean="0"/>
              <a:t>Integration specification</a:t>
            </a:r>
            <a:endParaRPr lang="en-GB" sz="2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9750" y="236567"/>
            <a:ext cx="3898736" cy="14031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8125454" y="27845"/>
            <a:ext cx="9140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i="1" dirty="0" smtClean="0">
                <a:solidFill>
                  <a:srgbClr val="0070C0"/>
                </a:solidFill>
              </a:rPr>
              <a:t>EDMS 1991506</a:t>
            </a:r>
            <a:endParaRPr lang="en-GB" sz="800" i="1" dirty="0">
              <a:solidFill>
                <a:srgbClr val="0070C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4694" y="1940407"/>
            <a:ext cx="4067993" cy="202484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296142" y="1793752"/>
            <a:ext cx="18710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i="1" dirty="0" smtClean="0">
                <a:solidFill>
                  <a:srgbClr val="0070C0"/>
                </a:solidFill>
              </a:rPr>
              <a:t>Conceptual DFX in integration model</a:t>
            </a:r>
          </a:p>
          <a:p>
            <a:r>
              <a:rPr lang="en-GB" sz="800" i="1" dirty="0" smtClean="0">
                <a:solidFill>
                  <a:srgbClr val="0070C0"/>
                </a:solidFill>
              </a:rPr>
              <a:t>Courtesy WP15 </a:t>
            </a:r>
            <a:r>
              <a:rPr lang="en-GB" sz="800" i="1" dirty="0" err="1" smtClean="0">
                <a:solidFill>
                  <a:srgbClr val="0070C0"/>
                </a:solidFill>
              </a:rPr>
              <a:t>M.Gonzalez</a:t>
            </a:r>
            <a:endParaRPr lang="en-GB" sz="800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524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483518"/>
            <a:ext cx="5040560" cy="3960440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All operations shall be designed from the ALARA point of view:</a:t>
            </a:r>
          </a:p>
          <a:p>
            <a:pPr lvl="1"/>
            <a:r>
              <a:rPr lang="en-GB" dirty="0" smtClean="0"/>
              <a:t>Minimise intervention time (access, automatic operation)</a:t>
            </a:r>
          </a:p>
          <a:p>
            <a:endParaRPr lang="en-GB" dirty="0" smtClean="0"/>
          </a:p>
          <a:p>
            <a:r>
              <a:rPr lang="en-GB" dirty="0" smtClean="0"/>
              <a:t>Interventions</a:t>
            </a:r>
          </a:p>
          <a:p>
            <a:pPr lvl="1"/>
            <a:r>
              <a:rPr lang="en-GB" dirty="0" smtClean="0"/>
              <a:t>Unscheduled </a:t>
            </a:r>
            <a:r>
              <a:rPr lang="en-GB" u="sng" dirty="0"/>
              <a:t>interventions for inspections and light work</a:t>
            </a:r>
            <a:r>
              <a:rPr lang="en-GB" dirty="0"/>
              <a:t> during Technical Stops (e.g. for electrical checks on patch panel)   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Planned </a:t>
            </a:r>
            <a:r>
              <a:rPr lang="en-GB" u="sng" dirty="0"/>
              <a:t>interventions for routine maintenance</a:t>
            </a:r>
            <a:r>
              <a:rPr lang="en-GB" dirty="0"/>
              <a:t> requiring warm up during YETS (e.g. replacement of burst disks)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Unscheduled </a:t>
            </a:r>
            <a:r>
              <a:rPr lang="en-GB" u="sng" dirty="0"/>
              <a:t>medium repair work interventions</a:t>
            </a:r>
            <a:r>
              <a:rPr lang="en-GB" dirty="0"/>
              <a:t> requiring warm up during YETS (e.g. </a:t>
            </a:r>
            <a:r>
              <a:rPr lang="en-GB" dirty="0" err="1"/>
              <a:t>Nb-Ti</a:t>
            </a:r>
            <a:r>
              <a:rPr lang="en-GB" dirty="0"/>
              <a:t>/</a:t>
            </a:r>
            <a:r>
              <a:rPr lang="en-GB" dirty="0" err="1"/>
              <a:t>Nb-Ti</a:t>
            </a:r>
            <a:r>
              <a:rPr lang="en-GB" dirty="0"/>
              <a:t> repair)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Unscheduled </a:t>
            </a:r>
            <a:r>
              <a:rPr lang="en-GB" u="sng" dirty="0"/>
              <a:t>heavy repair work interventions</a:t>
            </a:r>
            <a:r>
              <a:rPr lang="en-GB" dirty="0"/>
              <a:t> requiring warm up during EYETS or unscheduled extended machine stop (e.g. </a:t>
            </a:r>
            <a:r>
              <a:rPr lang="en-GB" dirty="0">
                <a:solidFill>
                  <a:schemeClr val="tx2"/>
                </a:solidFill>
              </a:rPr>
              <a:t>MgB2/</a:t>
            </a:r>
            <a:r>
              <a:rPr lang="en-GB" dirty="0" err="1">
                <a:solidFill>
                  <a:schemeClr val="tx2"/>
                </a:solidFill>
              </a:rPr>
              <a:t>Nb-Ti</a:t>
            </a:r>
            <a:r>
              <a:rPr lang="en-GB" dirty="0">
                <a:solidFill>
                  <a:schemeClr val="tx2"/>
                </a:solidFill>
              </a:rPr>
              <a:t> repair</a:t>
            </a:r>
            <a:r>
              <a:rPr lang="en-GB" dirty="0"/>
              <a:t>, plug replacement)</a:t>
            </a:r>
          </a:p>
          <a:p>
            <a:endParaRPr lang="en-GB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50"/>
            <a:ext cx="5940152" cy="481868"/>
          </a:xfrm>
          <a:solidFill>
            <a:schemeClr val="bg1"/>
          </a:solidFill>
        </p:spPr>
        <p:txBody>
          <a:bodyPr/>
          <a:lstStyle/>
          <a:p>
            <a:r>
              <a:rPr lang="en-GB" sz="2600" dirty="0" smtClean="0"/>
              <a:t>Preventive maintenance and repairs</a:t>
            </a:r>
            <a:endParaRPr lang="en-GB" sz="2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735" y="1059582"/>
            <a:ext cx="3855422" cy="269879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5225735" y="3870335"/>
            <a:ext cx="385688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dirty="0" smtClean="0">
                <a:hlinkClick r:id="rId3"/>
              </a:rPr>
              <a:t>See : </a:t>
            </a:r>
            <a:r>
              <a:rPr lang="en-GB" sz="800" dirty="0" err="1" smtClean="0">
                <a:hlinkClick r:id="rId3"/>
              </a:rPr>
              <a:t>R.Garcia</a:t>
            </a:r>
            <a:r>
              <a:rPr lang="en-GB" sz="800" dirty="0" smtClean="0">
                <a:hlinkClick r:id="rId3"/>
              </a:rPr>
              <a:t> : LHC </a:t>
            </a:r>
            <a:r>
              <a:rPr lang="en-GB" sz="800" dirty="0">
                <a:hlinkClick r:id="rId3"/>
              </a:rPr>
              <a:t>and HL-LHC: Present and future radiation environment in the high-luminosity collision points and RHA implications</a:t>
            </a:r>
            <a:endParaRPr lang="en-GB" sz="800" dirty="0"/>
          </a:p>
        </p:txBody>
      </p:sp>
      <p:sp>
        <p:nvSpPr>
          <p:cNvPr id="8" name="Rectangle 7"/>
          <p:cNvSpPr/>
          <p:nvPr/>
        </p:nvSpPr>
        <p:spPr>
          <a:xfrm>
            <a:off x="7668344" y="1275606"/>
            <a:ext cx="504056" cy="2232248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r>
              <a:rPr lang="en-GB" sz="800" dirty="0" smtClean="0">
                <a:solidFill>
                  <a:srgbClr val="0070C0"/>
                </a:solidFill>
              </a:rPr>
              <a:t>DFX area</a:t>
            </a:r>
            <a:endParaRPr lang="en-GB" sz="800" dirty="0">
              <a:solidFill>
                <a:srgbClr val="0070C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79" y="87506"/>
            <a:ext cx="1928655" cy="951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439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16:9 format</Description0>
    <Note xmlns="8946e33d-fd2f-4ae4-8ee9-d90c129cdf9e">https://edms.cern.ch/document/1586446/</No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5E9E49B-3FD6-4C9C-9B49-2AADA36A41AB}">
  <ds:schemaRefs>
    <ds:schemaRef ds:uri="http://purl.org/dc/terms/"/>
    <ds:schemaRef ds:uri="http://schemas.microsoft.com/office/2006/metadata/properties"/>
    <ds:schemaRef ds:uri="http://www.w3.org/XML/1998/namespace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8946e33d-fd2f-4ae4-8ee9-d90c129cdf9e"/>
  </ds:schemaRefs>
</ds:datastoreItem>
</file>

<file path=customXml/itemProps2.xml><?xml version="1.0" encoding="utf-8"?>
<ds:datastoreItem xmlns:ds="http://schemas.openxmlformats.org/officeDocument/2006/customXml" ds:itemID="{A2566E74-C3EA-4CA3-8046-63336AAEE2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ACB8F96-6440-465A-9018-CAFFD987993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45837</TotalTime>
  <Words>940</Words>
  <Application>Microsoft Office PowerPoint</Application>
  <PresentationFormat>On-screen Show (16:9)</PresentationFormat>
  <Paragraphs>251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Times New Roman</vt:lpstr>
      <vt:lpstr>Wingdings</vt:lpstr>
      <vt:lpstr>Thème Office</vt:lpstr>
      <vt:lpstr>DFX Functional Specification</vt:lpstr>
      <vt:lpstr>DFX in Cold Powering System</vt:lpstr>
      <vt:lpstr>General functional requirements</vt:lpstr>
      <vt:lpstr>Electrical main specifications</vt:lpstr>
      <vt:lpstr>Mechanical interfaces</vt:lpstr>
      <vt:lpstr>Cryogenics requirements</vt:lpstr>
      <vt:lpstr>Insulation vacuum</vt:lpstr>
      <vt:lpstr>Integration specification</vt:lpstr>
      <vt:lpstr>Preventive maintenance and repairs</vt:lpstr>
      <vt:lpstr>Manufacturing &amp; Inspections</vt:lpstr>
      <vt:lpstr>Summary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Yann Leclercq</cp:lastModifiedBy>
  <cp:revision>839</cp:revision>
  <cp:lastPrinted>2016-11-01T09:31:12Z</cp:lastPrinted>
  <dcterms:created xsi:type="dcterms:W3CDTF">2016-02-11T10:47:23Z</dcterms:created>
  <dcterms:modified xsi:type="dcterms:W3CDTF">2019-06-19T10:41:40Z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