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282" r:id="rId6"/>
    <p:sldId id="283" r:id="rId7"/>
    <p:sldId id="286" r:id="rId8"/>
    <p:sldId id="285" r:id="rId9"/>
    <p:sldId id="284" r:id="rId10"/>
    <p:sldId id="266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720" y="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A. 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87624" y="2076826"/>
            <a:ext cx="7200000" cy="1350000"/>
          </a:xfrm>
        </p:spPr>
        <p:txBody>
          <a:bodyPr/>
          <a:lstStyle/>
          <a:p>
            <a:r>
              <a:rPr lang="en-US" dirty="0" smtClean="0"/>
              <a:t>DFX in WP6a, Master Plan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58037" y="3382235"/>
            <a:ext cx="6480000" cy="7429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 smtClean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DFX Detailed Design Review,  CERN, 20/06/2019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89140"/>
            <a:ext cx="7920000" cy="540000"/>
          </a:xfrm>
        </p:spPr>
        <p:txBody>
          <a:bodyPr/>
          <a:lstStyle/>
          <a:p>
            <a:r>
              <a:rPr lang="en-US" dirty="0" smtClean="0"/>
              <a:t>DFX </a:t>
            </a:r>
            <a:r>
              <a:rPr lang="en-US" dirty="0" err="1" smtClean="0"/>
              <a:t>Cryomodule</a:t>
            </a:r>
            <a:r>
              <a:rPr lang="en-US" dirty="0" smtClean="0"/>
              <a:t> in WP6a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/>
          <a:stretch/>
        </p:blipFill>
        <p:spPr>
          <a:xfrm>
            <a:off x="871109" y="556740"/>
            <a:ext cx="7112869" cy="40464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6892" y="4102641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Interface between</a:t>
            </a:r>
            <a:r>
              <a:rPr lang="en-US" b="1" dirty="0" smtClean="0"/>
              <a:t> SC Link </a:t>
            </a:r>
            <a:r>
              <a:rPr lang="en-US" dirty="0" smtClean="0"/>
              <a:t>and </a:t>
            </a:r>
            <a:r>
              <a:rPr lang="en-US" b="1" dirty="0" smtClean="0"/>
              <a:t>Diodes Cold Module</a:t>
            </a:r>
          </a:p>
          <a:p>
            <a:r>
              <a:rPr lang="en-US" dirty="0" smtClean="0"/>
              <a:t>of the </a:t>
            </a:r>
            <a:r>
              <a:rPr lang="en-US" b="1" dirty="0" smtClean="0"/>
              <a:t>HL-LHC Inner Triplets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81055" y="3504707"/>
            <a:ext cx="646331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DFX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4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r="1720"/>
          <a:stretch/>
        </p:blipFill>
        <p:spPr>
          <a:xfrm>
            <a:off x="91433" y="284786"/>
            <a:ext cx="9017071" cy="431314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909" y="-135000"/>
            <a:ext cx="7920000" cy="540000"/>
          </a:xfrm>
        </p:spPr>
        <p:txBody>
          <a:bodyPr/>
          <a:lstStyle/>
          <a:p>
            <a:r>
              <a:rPr lang="en-US" dirty="0" smtClean="0"/>
              <a:t>Organogram WP6a</a:t>
            </a:r>
            <a:endParaRPr lang="en-GB" dirty="0"/>
          </a:p>
        </p:txBody>
      </p:sp>
      <p:sp>
        <p:nvSpPr>
          <p:cNvPr id="7" name="Down Arrow 6"/>
          <p:cNvSpPr/>
          <p:nvPr/>
        </p:nvSpPr>
        <p:spPr>
          <a:xfrm>
            <a:off x="971600" y="764765"/>
            <a:ext cx="360040" cy="43855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1433" y="3897766"/>
            <a:ext cx="2949205" cy="523220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2"/>
                </a:solidFill>
              </a:rPr>
              <a:t>DDFX</a:t>
            </a:r>
            <a:r>
              <a:rPr lang="en-US" sz="1400" dirty="0" smtClean="0"/>
              <a:t> in Demo 1</a:t>
            </a:r>
          </a:p>
          <a:p>
            <a:r>
              <a:rPr lang="en-US" sz="1400" dirty="0" smtClean="0"/>
              <a:t>Tests in Dec 2018 and March 2019</a:t>
            </a:r>
            <a:endParaRPr lang="en-GB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91433" y="1059582"/>
            <a:ext cx="736152" cy="2736304"/>
          </a:xfrm>
          <a:prstGeom prst="round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r="7050"/>
          <a:stretch/>
        </p:blipFill>
        <p:spPr>
          <a:xfrm>
            <a:off x="3855819" y="4190806"/>
            <a:ext cx="2160235" cy="89746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6044295" y="3297434"/>
            <a:ext cx="786940" cy="1783725"/>
            <a:chOff x="6044295" y="3297434"/>
            <a:chExt cx="786940" cy="178372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86419" y="3540237"/>
              <a:ext cx="644816" cy="154092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044295" y="3297434"/>
              <a:ext cx="7441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Interfaces</a:t>
              </a:r>
              <a:endParaRPr lang="en-GB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2202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720"/>
          <a:stretch/>
        </p:blipFill>
        <p:spPr>
          <a:xfrm>
            <a:off x="53818" y="284786"/>
            <a:ext cx="9017071" cy="43131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7050"/>
          <a:stretch/>
        </p:blipFill>
        <p:spPr>
          <a:xfrm>
            <a:off x="3818204" y="4190806"/>
            <a:ext cx="2160235" cy="89746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006680" y="3297434"/>
            <a:ext cx="786940" cy="1783725"/>
            <a:chOff x="6044295" y="3297434"/>
            <a:chExt cx="786940" cy="17837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86419" y="3540237"/>
              <a:ext cx="644816" cy="154092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044295" y="3297434"/>
              <a:ext cx="7441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Interfaces</a:t>
              </a:r>
              <a:endParaRPr lang="en-GB" sz="10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917"/>
            <a:ext cx="7920000" cy="540000"/>
          </a:xfrm>
        </p:spPr>
        <p:txBody>
          <a:bodyPr/>
          <a:lstStyle/>
          <a:p>
            <a:r>
              <a:rPr lang="en-US" dirty="0" smtClean="0"/>
              <a:t>Changes from Conceptual Design Review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24677" y="2039908"/>
            <a:ext cx="576064" cy="216024"/>
          </a:xfrm>
          <a:prstGeom prst="rect">
            <a:avLst/>
          </a:prstGeom>
          <a:noFill/>
          <a:ln w="254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71600" y="2039908"/>
            <a:ext cx="576064" cy="216024"/>
          </a:xfrm>
          <a:prstGeom prst="rect">
            <a:avLst/>
          </a:prstGeom>
          <a:noFill/>
          <a:ln w="254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6728" y="3798704"/>
            <a:ext cx="30235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-plate in DCM (moved to WP3)</a:t>
            </a:r>
          </a:p>
          <a:p>
            <a:r>
              <a:rPr lang="en-US" sz="1500" dirty="0" smtClean="0">
                <a:sym typeface="Symbol" panose="05050102010706020507" pitchFamily="18" charset="2"/>
              </a:rPr>
              <a:t>ECR in preparation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53485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801" y="-83941"/>
            <a:ext cx="7920000" cy="540000"/>
          </a:xfrm>
        </p:spPr>
        <p:txBody>
          <a:bodyPr/>
          <a:lstStyle/>
          <a:p>
            <a:r>
              <a:rPr lang="en-US" dirty="0" smtClean="0"/>
              <a:t>Prototype DFX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173" y="555526"/>
            <a:ext cx="8237627" cy="3680222"/>
          </a:xfrm>
        </p:spPr>
        <p:txBody>
          <a:bodyPr/>
          <a:lstStyle/>
          <a:p>
            <a:pPr algn="l"/>
            <a:r>
              <a:rPr lang="en-US" sz="2400" dirty="0" smtClean="0"/>
              <a:t>Construction of one </a:t>
            </a:r>
            <a:r>
              <a:rPr lang="en-US" sz="2400" b="1" dirty="0" smtClean="0">
                <a:solidFill>
                  <a:schemeClr val="accent4"/>
                </a:solidFill>
              </a:rPr>
              <a:t>DFX prototype</a:t>
            </a:r>
            <a:r>
              <a:rPr lang="en-US" sz="2400" dirty="0" smtClean="0"/>
              <a:t>, via </a:t>
            </a:r>
            <a:r>
              <a:rPr lang="en-US" sz="2400" b="1" dirty="0" smtClean="0">
                <a:solidFill>
                  <a:schemeClr val="accent4"/>
                </a:solidFill>
              </a:rPr>
              <a:t>UK1 contribution</a:t>
            </a:r>
            <a:r>
              <a:rPr lang="en-US" sz="2400" b="1" dirty="0" smtClean="0"/>
              <a:t> </a:t>
            </a:r>
            <a:r>
              <a:rPr lang="en-US" sz="2400" dirty="0" smtClean="0"/>
              <a:t>to HL-LHC, by </a:t>
            </a:r>
            <a:r>
              <a:rPr lang="en-US" sz="2400" b="1" dirty="0" smtClean="0"/>
              <a:t>Southampton University </a:t>
            </a:r>
            <a:r>
              <a:rPr lang="en-US" sz="2400" dirty="0" smtClean="0"/>
              <a:t>(</a:t>
            </a:r>
            <a:r>
              <a:rPr lang="en-US" sz="2400" b="1" dirty="0" smtClean="0"/>
              <a:t>SOTON</a:t>
            </a:r>
            <a:r>
              <a:rPr lang="en-US" sz="2400" dirty="0" smtClean="0"/>
              <a:t>). Design carried out by SOTON, with regular exchanges with CERN (direct coordination by Y. Yang, SOTON, and since CDR V. Parma, CERN).</a:t>
            </a:r>
          </a:p>
          <a:p>
            <a:pPr algn="l"/>
            <a:r>
              <a:rPr lang="en-US" sz="2400" dirty="0" smtClean="0"/>
              <a:t>Delivery of prototype to CERN in </a:t>
            </a:r>
            <a:r>
              <a:rPr lang="en-US" sz="2400" b="1" dirty="0" smtClean="0">
                <a:solidFill>
                  <a:schemeClr val="accent4"/>
                </a:solidFill>
              </a:rPr>
              <a:t>March 2020 </a:t>
            </a:r>
            <a:r>
              <a:rPr lang="en-US" sz="2400" dirty="0" smtClean="0"/>
              <a:t>(UK1 deliverable) </a:t>
            </a:r>
          </a:p>
          <a:p>
            <a:pPr algn="l"/>
            <a:r>
              <a:rPr lang="en-US" sz="2400" dirty="0" smtClean="0"/>
              <a:t>This </a:t>
            </a:r>
            <a:r>
              <a:rPr lang="en-US" sz="2400" dirty="0"/>
              <a:t>DFX prototype is also a </a:t>
            </a:r>
            <a:r>
              <a:rPr lang="en-US" sz="2400" b="1" dirty="0">
                <a:solidFill>
                  <a:schemeClr val="accent4"/>
                </a:solidFill>
              </a:rPr>
              <a:t>spare unit for HL-LHC</a:t>
            </a:r>
          </a:p>
          <a:p>
            <a:pPr algn="l"/>
            <a:endParaRPr lang="en-GB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09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607" y="-10800"/>
            <a:ext cx="7920000" cy="540000"/>
          </a:xfrm>
        </p:spPr>
        <p:txBody>
          <a:bodyPr/>
          <a:lstStyle/>
          <a:p>
            <a:r>
              <a:rPr lang="en-US" dirty="0" smtClean="0"/>
              <a:t>WP6a Master Plan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764" t="1304" b="598"/>
          <a:stretch/>
        </p:blipFill>
        <p:spPr>
          <a:xfrm>
            <a:off x="1932661" y="407441"/>
            <a:ext cx="5241891" cy="462982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851920" y="627534"/>
            <a:ext cx="0" cy="440972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>
            <a:off x="1616968" y="2643758"/>
            <a:ext cx="288032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995936" y="2418442"/>
            <a:ext cx="4457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DFX Proto March 2020 (UK1 Contr., SOTON)</a:t>
            </a:r>
            <a:endParaRPr lang="en-GB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86130" y="3848534"/>
            <a:ext cx="29538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Proto WP6a full System Test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89996" y="4767263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String</a:t>
            </a:r>
            <a:endParaRPr lang="en-GB" sz="16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9213" y="491755"/>
            <a:ext cx="914393" cy="8466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6070" y="1380629"/>
            <a:ext cx="990593" cy="651928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>
          <a:xfrm rot="5400000">
            <a:off x="3472297" y="3455429"/>
            <a:ext cx="1479326" cy="144016"/>
          </a:xfrm>
          <a:prstGeom prst="rightArrow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5400000">
            <a:off x="4341917" y="4456517"/>
            <a:ext cx="699341" cy="160487"/>
          </a:xfrm>
          <a:prstGeom prst="rightArrow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45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</a:t>
            </a:r>
            <a:r>
              <a:rPr lang="en-US" smtClean="0"/>
              <a:t>your attention !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4246</TotalTime>
  <Words>188</Words>
  <Application>Microsoft Office PowerPoint</Application>
  <PresentationFormat>On-screen Show (16:9)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Thème Office</vt:lpstr>
      <vt:lpstr>DFX in WP6a, Master Plan </vt:lpstr>
      <vt:lpstr>DFX Cryomodule in WP6a</vt:lpstr>
      <vt:lpstr>Organogram WP6a</vt:lpstr>
      <vt:lpstr>Changes from Conceptual Design Review</vt:lpstr>
      <vt:lpstr>Prototype DFX</vt:lpstr>
      <vt:lpstr>WP6a Master Plan</vt:lpstr>
      <vt:lpstr>Thanks for your attention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Amalia Ballarino</cp:lastModifiedBy>
  <cp:revision>190</cp:revision>
  <dcterms:created xsi:type="dcterms:W3CDTF">2016-02-12T09:02:01Z</dcterms:created>
  <dcterms:modified xsi:type="dcterms:W3CDTF">2019-06-19T20:03:08Z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