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354" r:id="rId5"/>
    <p:sldId id="430" r:id="rId6"/>
    <p:sldId id="425" r:id="rId7"/>
    <p:sldId id="442" r:id="rId8"/>
    <p:sldId id="443" r:id="rId9"/>
    <p:sldId id="444" r:id="rId10"/>
    <p:sldId id="445" r:id="rId11"/>
    <p:sldId id="446" r:id="rId12"/>
    <p:sldId id="451" r:id="rId13"/>
    <p:sldId id="448" r:id="rId14"/>
    <p:sldId id="449" r:id="rId15"/>
    <p:sldId id="450" r:id="rId16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610"/>
    <a:srgbClr val="006600"/>
    <a:srgbClr val="00B050"/>
    <a:srgbClr val="FFFF00"/>
    <a:srgbClr val="89FA7A"/>
    <a:srgbClr val="92D050"/>
    <a:srgbClr val="F00080"/>
    <a:srgbClr val="009BD2"/>
    <a:srgbClr val="FFFFFF"/>
    <a:srgbClr val="FCCF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23" autoAdjust="0"/>
    <p:restoredTop sz="94660"/>
  </p:normalViewPr>
  <p:slideViewPr>
    <p:cSldViewPr snapToObjects="1" showGuides="1">
      <p:cViewPr varScale="1">
        <p:scale>
          <a:sx n="138" d="100"/>
          <a:sy n="138" d="100"/>
        </p:scale>
        <p:origin x="138" y="27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2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25359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12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0614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4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3528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5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3662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6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37134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7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906723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8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29811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9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46379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10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124894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11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0570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DFX - CPS review 3 July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DFX - CPS review 3 July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1327191/LAST_RELEASED/GSI-M-4_EN.pdf" TargetMode="External"/><Relationship Id="rId2" Type="http://schemas.openxmlformats.org/officeDocument/2006/relationships/hyperlink" Target="http://cern.ch/safety-rul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139702"/>
            <a:ext cx="7200000" cy="965448"/>
          </a:xfrm>
        </p:spPr>
        <p:txBody>
          <a:bodyPr/>
          <a:lstStyle/>
          <a:p>
            <a:r>
              <a:rPr lang="en-GB" dirty="0" smtClean="0"/>
              <a:t>DFX Technical Specification status and QA/QC aspects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39902"/>
            <a:ext cx="6480000" cy="403498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 smtClean="0"/>
              <a:t>Y.Leclercq</a:t>
            </a:r>
            <a:r>
              <a:rPr lang="en-GB" dirty="0" smtClean="0"/>
              <a:t> on behalf of the DF development team WP6a</a:t>
            </a:r>
          </a:p>
          <a:p>
            <a:r>
              <a:rPr lang="en-GB" dirty="0" smtClean="0"/>
              <a:t>20 June 2019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mtClean="0"/>
              <a:t>Detailed </a:t>
            </a:r>
            <a:r>
              <a:rPr lang="en-GB" dirty="0" smtClean="0"/>
              <a:t>design review of the DFX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484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5317502" cy="540000"/>
          </a:xfrm>
          <a:noFill/>
        </p:spPr>
        <p:txBody>
          <a:bodyPr/>
          <a:lstStyle/>
          <a:p>
            <a:pPr algn="l"/>
            <a:r>
              <a:rPr lang="en-GB" sz="2400" dirty="0" smtClean="0">
                <a:latin typeface="Calibri" panose="020F0502020204030204" pitchFamily="34" charset="0"/>
              </a:rPr>
              <a:t>§7 Items supplied by CERN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73833"/>
            <a:ext cx="8244407" cy="4569667"/>
          </a:xfrm>
          <a:solidFill>
            <a:srgbClr val="FFFFFF">
              <a:alpha val="80000"/>
            </a:srgbClr>
          </a:solidFill>
        </p:spPr>
        <p:txBody>
          <a:bodyPr>
            <a:normAutofit fontScale="70000" lnSpcReduction="20000"/>
          </a:bodyPr>
          <a:lstStyle/>
          <a:p>
            <a:pPr lvl="0"/>
            <a:r>
              <a:rPr lang="en-GB" dirty="0"/>
              <a:t>Insulation vacuum:</a:t>
            </a:r>
          </a:p>
          <a:p>
            <a:pPr lvl="1"/>
            <a:r>
              <a:rPr lang="en-GB" dirty="0" smtClean="0"/>
              <a:t>O-rings for vacuum flanges;</a:t>
            </a:r>
            <a:endParaRPr lang="en-GB" dirty="0"/>
          </a:p>
          <a:p>
            <a:pPr lvl="1"/>
            <a:r>
              <a:rPr lang="en-GB" dirty="0"/>
              <a:t>Pumps, valves and pressure transducers (for the machine installation, installed at CERN directly);</a:t>
            </a:r>
          </a:p>
          <a:p>
            <a:pPr lvl="1"/>
            <a:r>
              <a:rPr lang="en-GB" dirty="0"/>
              <a:t>Pressure relief plate;</a:t>
            </a:r>
          </a:p>
          <a:p>
            <a:pPr lvl="0"/>
            <a:r>
              <a:rPr lang="en-GB" dirty="0"/>
              <a:t>Cryogenics:</a:t>
            </a:r>
          </a:p>
          <a:p>
            <a:pPr lvl="1"/>
            <a:r>
              <a:rPr lang="en-GB" dirty="0"/>
              <a:t>Instrumentation &amp; hardware:</a:t>
            </a:r>
          </a:p>
          <a:p>
            <a:pPr lvl="2"/>
            <a:r>
              <a:rPr lang="en-GB" dirty="0"/>
              <a:t>Temperature sensors mounted on supports and equipped with </a:t>
            </a:r>
            <a:r>
              <a:rPr lang="en-GB" dirty="0" smtClean="0"/>
              <a:t>wires</a:t>
            </a:r>
            <a:endParaRPr lang="en-GB" dirty="0"/>
          </a:p>
          <a:p>
            <a:pPr lvl="2"/>
            <a:r>
              <a:rPr lang="en-GB" dirty="0"/>
              <a:t>Level gauges equipped with </a:t>
            </a:r>
            <a:r>
              <a:rPr lang="en-GB" dirty="0" smtClean="0"/>
              <a:t>wires</a:t>
            </a:r>
            <a:endParaRPr lang="en-GB" dirty="0"/>
          </a:p>
          <a:p>
            <a:pPr lvl="2"/>
            <a:r>
              <a:rPr lang="en-GB" dirty="0"/>
              <a:t>Pressure transducers if </a:t>
            </a:r>
            <a:r>
              <a:rPr lang="en-GB" dirty="0" smtClean="0"/>
              <a:t>required</a:t>
            </a:r>
            <a:endParaRPr lang="en-GB" dirty="0"/>
          </a:p>
          <a:p>
            <a:pPr lvl="2"/>
            <a:r>
              <a:rPr lang="en-GB" dirty="0"/>
              <a:t>Electrical </a:t>
            </a:r>
            <a:r>
              <a:rPr lang="en-GB" dirty="0" smtClean="0"/>
              <a:t>heaters</a:t>
            </a:r>
            <a:endParaRPr lang="en-GB" dirty="0"/>
          </a:p>
          <a:p>
            <a:pPr lvl="2"/>
            <a:r>
              <a:rPr lang="en-GB" dirty="0"/>
              <a:t>Electrical </a:t>
            </a:r>
            <a:r>
              <a:rPr lang="en-GB" dirty="0" smtClean="0"/>
              <a:t>feedthroughs</a:t>
            </a:r>
            <a:endParaRPr lang="en-GB" dirty="0"/>
          </a:p>
          <a:p>
            <a:pPr lvl="1"/>
            <a:r>
              <a:rPr lang="en-GB" dirty="0"/>
              <a:t>Safety relief pressure </a:t>
            </a:r>
            <a:r>
              <a:rPr lang="en-GB" dirty="0" smtClean="0"/>
              <a:t>devices (installed at CERN)</a:t>
            </a:r>
            <a:endParaRPr lang="en-GB" dirty="0"/>
          </a:p>
          <a:p>
            <a:pPr lvl="0"/>
            <a:r>
              <a:rPr lang="en-GB" dirty="0"/>
              <a:t>Survey:</a:t>
            </a:r>
          </a:p>
          <a:p>
            <a:pPr lvl="1"/>
            <a:r>
              <a:rPr lang="en-GB" dirty="0"/>
              <a:t>External survey targets if needed.</a:t>
            </a:r>
          </a:p>
          <a:p>
            <a:pPr lvl="0"/>
            <a:r>
              <a:rPr lang="en-GB" dirty="0" smtClean="0"/>
              <a:t>Cold Instrumentation routing &amp; feedthroughs:</a:t>
            </a:r>
          </a:p>
          <a:p>
            <a:pPr lvl="1"/>
            <a:r>
              <a:rPr lang="en-GB" dirty="0" smtClean="0"/>
              <a:t>IFS tubes equipped with instrumentation wires</a:t>
            </a:r>
          </a:p>
          <a:p>
            <a:pPr lvl="1"/>
            <a:r>
              <a:rPr lang="en-GB" dirty="0" smtClean="0"/>
              <a:t>IFS feedthrough</a:t>
            </a:r>
          </a:p>
          <a:p>
            <a:pPr lvl="1"/>
            <a:endParaRPr lang="en-GB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697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6876255" cy="540000"/>
          </a:xfrm>
          <a:noFill/>
        </p:spPr>
        <p:txBody>
          <a:bodyPr/>
          <a:lstStyle/>
          <a:p>
            <a:pPr algn="l"/>
            <a:r>
              <a:rPr lang="en-GB" sz="2400" dirty="0" smtClean="0">
                <a:latin typeface="Calibri" panose="020F0502020204030204" pitchFamily="34" charset="0"/>
              </a:rPr>
              <a:t>§9 Performance of the collaboration agreement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73833"/>
            <a:ext cx="8686799" cy="3294061"/>
          </a:xfrm>
          <a:solidFill>
            <a:srgbClr val="FFFFFF">
              <a:alpha val="80000"/>
            </a:srgbClr>
          </a:solidFill>
        </p:spPr>
        <p:txBody>
          <a:bodyPr>
            <a:normAutofit fontScale="62500" lnSpcReduction="20000"/>
          </a:bodyPr>
          <a:lstStyle/>
          <a:p>
            <a:pPr lvl="0"/>
            <a:r>
              <a:rPr lang="en-GB" dirty="0" smtClean="0"/>
              <a:t>Design Phase</a:t>
            </a:r>
          </a:p>
          <a:p>
            <a:pPr lvl="3"/>
            <a:r>
              <a:rPr lang="en-GB" dirty="0" smtClean="0"/>
              <a:t>(design calculations, operating modes, assembly sequence, specification drawings)</a:t>
            </a:r>
          </a:p>
          <a:p>
            <a:pPr lvl="2"/>
            <a:r>
              <a:rPr lang="en-GB" b="1" dirty="0" smtClean="0">
                <a:sym typeface="Wingdings" panose="05000000000000000000" pitchFamily="2" charset="2"/>
              </a:rPr>
              <a:t> CERN’s approval via DDR</a:t>
            </a:r>
          </a:p>
          <a:p>
            <a:pPr lvl="3"/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Manufacturing preparation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(Manufacturing drawings, MIP, manufacturing &amp; testing procedures)</a:t>
            </a:r>
          </a:p>
          <a:p>
            <a:pPr lvl="2"/>
            <a:r>
              <a:rPr lang="en-GB" b="1" dirty="0" smtClean="0">
                <a:sym typeface="Wingdings" panose="05000000000000000000" pitchFamily="2" charset="2"/>
              </a:rPr>
              <a:t> CERN’s approval via PRR</a:t>
            </a:r>
          </a:p>
          <a:p>
            <a:pPr lvl="3"/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Manufacturing phase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(Manufacturing, cleaning)</a:t>
            </a:r>
          </a:p>
          <a:p>
            <a:pPr lvl="3"/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Assembly and qualification phase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(qualification campaign, reporting)</a:t>
            </a:r>
          </a:p>
          <a:p>
            <a:pPr lvl="2"/>
            <a:r>
              <a:rPr lang="en-GB" b="1" dirty="0" smtClean="0">
                <a:sym typeface="Wingdings" panose="05000000000000000000" pitchFamily="2" charset="2"/>
              </a:rPr>
              <a:t> CERN’s approval of documentation</a:t>
            </a:r>
          </a:p>
          <a:p>
            <a:pPr lvl="3"/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Delivery to CERN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3671" y="4115675"/>
            <a:ext cx="6083129" cy="933246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7720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6876255" cy="540000"/>
          </a:xfrm>
          <a:noFill/>
        </p:spPr>
        <p:txBody>
          <a:bodyPr/>
          <a:lstStyle/>
          <a:p>
            <a:pPr algn="l"/>
            <a:r>
              <a:rPr lang="en-GB" sz="2400" dirty="0" smtClean="0">
                <a:latin typeface="Calibri" panose="020F0502020204030204" pitchFamily="34" charset="0"/>
              </a:rPr>
              <a:t>Summary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73833"/>
            <a:ext cx="9144000" cy="4569667"/>
          </a:xfrm>
          <a:solidFill>
            <a:srgbClr val="FFFFFF">
              <a:alpha val="80000"/>
            </a:srgbClr>
          </a:solidFill>
        </p:spPr>
        <p:txBody>
          <a:bodyPr>
            <a:normAutofit/>
          </a:bodyPr>
          <a:lstStyle/>
          <a:p>
            <a:pPr lvl="0"/>
            <a:r>
              <a:rPr lang="en-GB" dirty="0" smtClean="0"/>
              <a:t>The Technical specification is being finalised</a:t>
            </a:r>
          </a:p>
          <a:p>
            <a:pPr lvl="0"/>
            <a:r>
              <a:rPr lang="en-GB" dirty="0" smtClean="0"/>
              <a:t>Qualification according to PED where applicable</a:t>
            </a:r>
          </a:p>
          <a:p>
            <a:pPr lvl="0"/>
            <a:r>
              <a:rPr lang="en-GB" dirty="0" smtClean="0"/>
              <a:t>Quality requirements in line with HL-LHC cryostats requirements</a:t>
            </a:r>
          </a:p>
          <a:p>
            <a:pPr lvl="0"/>
            <a:r>
              <a:rPr lang="en-GB" dirty="0" smtClean="0"/>
              <a:t>Milestones and Acceptance </a:t>
            </a:r>
            <a:r>
              <a:rPr lang="en-GB" smtClean="0"/>
              <a:t>criteria </a:t>
            </a:r>
            <a:r>
              <a:rPr lang="en-GB" smtClean="0"/>
              <a:t>defined </a:t>
            </a:r>
            <a:r>
              <a:rPr lang="en-GB" dirty="0" smtClean="0"/>
              <a:t>in the document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512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5317502" cy="540000"/>
          </a:xfrm>
          <a:noFill/>
        </p:spPr>
        <p:txBody>
          <a:bodyPr/>
          <a:lstStyle/>
          <a:p>
            <a:pPr algn="l"/>
            <a:r>
              <a:rPr lang="en-GB" sz="2400" dirty="0" smtClean="0"/>
              <a:t>Document overview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12" y="573833"/>
            <a:ext cx="5223891" cy="2598261"/>
          </a:xfrm>
          <a:solidFill>
            <a:srgbClr val="FFFFFF">
              <a:alpha val="80000"/>
            </a:srgbClr>
          </a:solidFill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The description of activities (KE3299 Annex1) are further detailed in a dedicated technical document  (draft version)</a:t>
            </a:r>
          </a:p>
          <a:p>
            <a:r>
              <a:rPr lang="en-GB" dirty="0" smtClean="0"/>
              <a:t>Technical requirements </a:t>
            </a:r>
            <a:r>
              <a:rPr lang="en-GB" dirty="0" smtClean="0"/>
              <a:t>based on HL-LHC </a:t>
            </a:r>
            <a:r>
              <a:rPr lang="en-GB" dirty="0" smtClean="0"/>
              <a:t>cryostats requirements</a:t>
            </a:r>
          </a:p>
          <a:p>
            <a:r>
              <a:rPr lang="en-GB" dirty="0" smtClean="0"/>
              <a:t>Reference document for the DFX </a:t>
            </a:r>
            <a:r>
              <a:rPr lang="en-GB" u="sng" dirty="0" smtClean="0"/>
              <a:t>prototype</a:t>
            </a:r>
            <a:r>
              <a:rPr lang="en-GB" dirty="0" smtClean="0"/>
              <a:t> requirements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/>
              <a:t>Requires to fulfil the performance specified in the functional specification</a:t>
            </a:r>
          </a:p>
          <a:p>
            <a:pPr lvl="2"/>
            <a:r>
              <a:rPr lang="en-GB" dirty="0" smtClean="0"/>
              <a:t>Which refers to the interfaces specification</a:t>
            </a:r>
          </a:p>
          <a:p>
            <a:pPr lvl="2"/>
            <a:r>
              <a:rPr lang="en-GB" dirty="0" smtClean="0"/>
              <a:t>Which refers to the WP15 Integration document</a:t>
            </a:r>
          </a:p>
          <a:p>
            <a:pPr lvl="1"/>
            <a:r>
              <a:rPr lang="en-GB" dirty="0" smtClean="0"/>
              <a:t>Defines applicable standards</a:t>
            </a:r>
          </a:p>
          <a:p>
            <a:pPr lvl="1"/>
            <a:r>
              <a:rPr lang="en-GB" dirty="0" smtClean="0"/>
              <a:t>Defines deliverables</a:t>
            </a:r>
          </a:p>
          <a:p>
            <a:pPr lvl="1"/>
            <a:r>
              <a:rPr lang="en-GB" dirty="0" smtClean="0"/>
              <a:t>Defines manufacturing and qualification requirements</a:t>
            </a:r>
          </a:p>
          <a:p>
            <a:pPr lvl="1"/>
            <a:r>
              <a:rPr lang="en-GB" dirty="0" smtClean="0"/>
              <a:t>Defines Items supplied by CERN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4229" y="3220657"/>
            <a:ext cx="3083226" cy="15690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128" y="3096486"/>
            <a:ext cx="1391285" cy="20443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17996" y="3082157"/>
            <a:ext cx="8803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i="1" dirty="0" smtClean="0">
                <a:solidFill>
                  <a:srgbClr val="0070C0"/>
                </a:solidFill>
              </a:rPr>
              <a:t>KE3299/TE/HL-LHC</a:t>
            </a:r>
          </a:p>
          <a:p>
            <a:r>
              <a:rPr lang="en-GB" sz="600" i="1" dirty="0" smtClean="0">
                <a:solidFill>
                  <a:srgbClr val="0070C0"/>
                </a:solidFill>
              </a:rPr>
              <a:t>Annex1: Activities</a:t>
            </a:r>
            <a:endParaRPr lang="en-GB" sz="600" i="1" dirty="0">
              <a:solidFill>
                <a:srgbClr val="0070C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1711994" y="3971292"/>
            <a:ext cx="341952" cy="294781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4159205" y="2988626"/>
            <a:ext cx="12666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EDMS 2169136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455850" y="-3239"/>
            <a:ext cx="3688149" cy="5146740"/>
            <a:chOff x="5455850" y="-3239"/>
            <a:chExt cx="3688149" cy="514674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55850" y="-3239"/>
              <a:ext cx="3688149" cy="514674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5565006" y="843558"/>
              <a:ext cx="1239242" cy="115212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549627" y="2891870"/>
              <a:ext cx="1110605" cy="14494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574794" y="3787120"/>
              <a:ext cx="1085438" cy="14494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2979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7308304" cy="624142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>
                <a:latin typeface="Calibri" panose="020F0502020204030204" pitchFamily="34" charset="0"/>
              </a:rPr>
              <a:t>§2 Applicable Documents / General Requirements</a:t>
            </a:r>
            <a:endParaRPr lang="en-GB" sz="2600" dirty="0"/>
          </a:p>
        </p:txBody>
      </p:sp>
      <p:sp>
        <p:nvSpPr>
          <p:cNvPr id="63" name="Content Placeholder 62"/>
          <p:cNvSpPr>
            <a:spLocks noGrp="1"/>
          </p:cNvSpPr>
          <p:nvPr>
            <p:ph idx="1"/>
          </p:nvPr>
        </p:nvSpPr>
        <p:spPr>
          <a:xfrm>
            <a:off x="612000" y="714760"/>
            <a:ext cx="8280480" cy="372919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DFX prototype installed in LHC machine (spare unit)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 Comply with CERN rules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CERN Safety </a:t>
            </a:r>
            <a:r>
              <a:rPr lang="en-GB" dirty="0" smtClean="0">
                <a:sym typeface="Wingdings" panose="05000000000000000000" pitchFamily="2" charset="2"/>
                <a:hlinkClick r:id="rId2"/>
              </a:rPr>
              <a:t>Rules</a:t>
            </a:r>
            <a:endParaRPr lang="en-GB" dirty="0" smtClean="0">
              <a:sym typeface="Wingdings" panose="05000000000000000000" pitchFamily="2" charset="2"/>
            </a:endParaRPr>
          </a:p>
          <a:p>
            <a:pPr lvl="3"/>
            <a:r>
              <a:rPr lang="en-GB" dirty="0" smtClean="0">
                <a:sym typeface="Wingdings" panose="05000000000000000000" pitchFamily="2" charset="2"/>
                <a:hlinkClick r:id="rId3"/>
              </a:rPr>
              <a:t>GSI-M-4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>
                <a:sym typeface="Wingdings" panose="05000000000000000000" pitchFamily="2" charset="2"/>
              </a:rPr>
              <a:t>- Cryogenic </a:t>
            </a:r>
            <a:r>
              <a:rPr lang="en-GB" dirty="0" smtClean="0">
                <a:sym typeface="Wingdings" panose="05000000000000000000" pitchFamily="2" charset="2"/>
              </a:rPr>
              <a:t>equipment :</a:t>
            </a:r>
          </a:p>
          <a:p>
            <a:pPr marL="1371600" lvl="3" indent="0">
              <a:buNone/>
            </a:pPr>
            <a:endParaRPr lang="en-GB" dirty="0" smtClean="0">
              <a:sym typeface="Wingdings" panose="05000000000000000000" pitchFamily="2" charset="2"/>
            </a:endParaRPr>
          </a:p>
          <a:p>
            <a:pPr lvl="3"/>
            <a:endParaRPr lang="en-GB" dirty="0">
              <a:sym typeface="Wingdings" panose="05000000000000000000" pitchFamily="2" charset="2"/>
            </a:endParaRPr>
          </a:p>
          <a:p>
            <a:pPr lvl="3"/>
            <a:endParaRPr lang="en-GB" dirty="0" smtClean="0">
              <a:sym typeface="Wingdings" panose="05000000000000000000" pitchFamily="2" charset="2"/>
            </a:endParaRP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 European directives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Pressure Equipment Directive 2014-68-EU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 HL-LHC QA requirements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ALARA principle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Material requirements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Documentation &amp; MTF</a:t>
            </a:r>
            <a:endParaRPr lang="en-GB" dirty="0"/>
          </a:p>
        </p:txBody>
      </p:sp>
      <p:sp>
        <p:nvSpPr>
          <p:cNvPr id="66" name="Rectangle 65"/>
          <p:cNvSpPr/>
          <p:nvPr/>
        </p:nvSpPr>
        <p:spPr>
          <a:xfrm>
            <a:off x="1070700" y="1995686"/>
            <a:ext cx="5256584" cy="64633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GB" sz="1200" u="sng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GSI-M4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: “The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manufacture […] by collaborating institutions, of all new cryogenic equipment shall comply with the applicable CERN Safety Rules, European directives and harmonised standards”. 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6039212" y="3018844"/>
            <a:ext cx="3007588" cy="2038766"/>
            <a:chOff x="6039212" y="3018844"/>
            <a:chExt cx="3007588" cy="2038766"/>
          </a:xfrm>
        </p:grpSpPr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39212" y="3357398"/>
              <a:ext cx="3007588" cy="170021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8" name="TextBox 67"/>
            <p:cNvSpPr txBox="1"/>
            <p:nvPr/>
          </p:nvSpPr>
          <p:spPr>
            <a:xfrm>
              <a:off x="7154935" y="3018844"/>
              <a:ext cx="18918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HL-LHC documentation requirements</a:t>
              </a:r>
            </a:p>
            <a:p>
              <a:r>
                <a:rPr lang="en-GB" sz="800" i="1" dirty="0" smtClean="0">
                  <a:solidFill>
                    <a:srgbClr val="0070C0"/>
                  </a:solidFill>
                </a:rPr>
                <a:t>Details in spare slide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754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12" y="573834"/>
            <a:ext cx="3818614" cy="4569666"/>
          </a:xfrm>
          <a:solidFill>
            <a:srgbClr val="FFFFFF">
              <a:alpha val="80000"/>
            </a:srgbClr>
          </a:solidFill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Deliverables:</a:t>
            </a:r>
          </a:p>
          <a:p>
            <a:pPr lvl="1"/>
            <a:r>
              <a:rPr lang="en-GB" dirty="0" smtClean="0"/>
              <a:t>One </a:t>
            </a:r>
            <a:r>
              <a:rPr lang="en-GB" dirty="0" smtClean="0"/>
              <a:t>qualified prototype </a:t>
            </a:r>
            <a:r>
              <a:rPr lang="en-GB" dirty="0" smtClean="0"/>
              <a:t>DFX compatible with 5L</a:t>
            </a:r>
          </a:p>
          <a:p>
            <a:pPr lvl="1"/>
            <a:r>
              <a:rPr lang="en-GB" dirty="0" smtClean="0"/>
              <a:t>Documentation</a:t>
            </a:r>
          </a:p>
          <a:p>
            <a:endParaRPr lang="en-GB" dirty="0" smtClean="0"/>
          </a:p>
          <a:p>
            <a:r>
              <a:rPr lang="en-GB" dirty="0" smtClean="0"/>
              <a:t>Activities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Design</a:t>
            </a:r>
          </a:p>
          <a:p>
            <a:pPr lvl="1"/>
            <a:r>
              <a:rPr lang="en-GB" dirty="0" smtClean="0"/>
              <a:t>Manufacturing</a:t>
            </a:r>
          </a:p>
          <a:p>
            <a:pPr lvl="1"/>
            <a:r>
              <a:rPr lang="en-GB" dirty="0" smtClean="0"/>
              <a:t>C</a:t>
            </a:r>
            <a:r>
              <a:rPr lang="en-GB" dirty="0" smtClean="0"/>
              <a:t>leaning</a:t>
            </a:r>
          </a:p>
          <a:p>
            <a:pPr lvl="1"/>
            <a:r>
              <a:rPr lang="en-GB" dirty="0" smtClean="0"/>
              <a:t>T</a:t>
            </a:r>
            <a:r>
              <a:rPr lang="en-GB" dirty="0" smtClean="0"/>
              <a:t>racing</a:t>
            </a:r>
          </a:p>
          <a:p>
            <a:pPr lvl="1"/>
            <a:r>
              <a:rPr lang="en-GB" dirty="0" smtClean="0"/>
              <a:t>Qualification testing</a:t>
            </a:r>
          </a:p>
          <a:p>
            <a:pPr lvl="1"/>
            <a:r>
              <a:rPr lang="en-GB" dirty="0" smtClean="0"/>
              <a:t>Reporting &amp; Archiving</a:t>
            </a:r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2226" y="2499742"/>
            <a:ext cx="5231774" cy="264375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5317502" cy="540000"/>
          </a:xfrm>
          <a:noFill/>
        </p:spPr>
        <p:txBody>
          <a:bodyPr/>
          <a:lstStyle/>
          <a:p>
            <a:pPr algn="l"/>
            <a:r>
              <a:rPr lang="en-GB" sz="2400" dirty="0" smtClean="0"/>
              <a:t>Deliverables &amp; Activities</a:t>
            </a:r>
            <a:endParaRPr lang="en-GB" sz="240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352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5317502" cy="540000"/>
          </a:xfrm>
          <a:noFill/>
        </p:spPr>
        <p:txBody>
          <a:bodyPr/>
          <a:lstStyle/>
          <a:p>
            <a:pPr algn="l"/>
            <a:r>
              <a:rPr lang="en-GB" sz="2400" dirty="0" smtClean="0">
                <a:latin typeface="Calibri" panose="020F0502020204030204" pitchFamily="34" charset="0"/>
              </a:rPr>
              <a:t>§3 </a:t>
            </a:r>
            <a:r>
              <a:rPr lang="en-GB" sz="2400" dirty="0" smtClean="0"/>
              <a:t>Technical Requirements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573833"/>
            <a:ext cx="5580111" cy="4569667"/>
          </a:xfrm>
          <a:solidFill>
            <a:srgbClr val="FFFFFF">
              <a:alpha val="80000"/>
            </a:srgbClr>
          </a:solidFill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Materials requirements:</a:t>
            </a:r>
          </a:p>
          <a:p>
            <a:pPr lvl="1"/>
            <a:r>
              <a:rPr lang="en-GB" dirty="0" smtClean="0"/>
              <a:t>Compatible with PED category in operation &amp; HL-LHC QA</a:t>
            </a:r>
          </a:p>
          <a:p>
            <a:pPr lvl="1"/>
            <a:r>
              <a:rPr lang="en-GB" dirty="0" smtClean="0"/>
              <a:t>Traceability ensures from initial certificate to upload to MTF</a:t>
            </a:r>
          </a:p>
          <a:p>
            <a:pPr lvl="1"/>
            <a:r>
              <a:rPr lang="en-GB" dirty="0" smtClean="0"/>
              <a:t>Specific requirements (Cobalt content, CERN spec.  N°510-Ed.5, Radiation and Fire resistance)</a:t>
            </a:r>
          </a:p>
          <a:p>
            <a:endParaRPr lang="en-GB" dirty="0" smtClean="0"/>
          </a:p>
          <a:p>
            <a:r>
              <a:rPr lang="en-GB" dirty="0" smtClean="0"/>
              <a:t>Design</a:t>
            </a:r>
          </a:p>
          <a:p>
            <a:pPr lvl="1"/>
            <a:r>
              <a:rPr lang="en-GB" dirty="0" smtClean="0"/>
              <a:t>Compliant with Functional, Interface Specifications and European Standards</a:t>
            </a:r>
          </a:p>
          <a:p>
            <a:pPr lvl="1"/>
            <a:r>
              <a:rPr lang="en-GB" dirty="0" smtClean="0"/>
              <a:t>Verified by calculations (according to PED)</a:t>
            </a:r>
          </a:p>
          <a:p>
            <a:pPr lvl="1"/>
            <a:r>
              <a:rPr lang="en-GB" dirty="0" smtClean="0"/>
              <a:t>Documented in a design report</a:t>
            </a:r>
          </a:p>
          <a:p>
            <a:pPr lvl="1"/>
            <a:r>
              <a:rPr lang="en-GB" dirty="0" smtClean="0"/>
              <a:t>Specific requirements (bellows design, vacuum vessels as PED-Cat.1)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5780428" y="1287757"/>
            <a:ext cx="3291199" cy="1224136"/>
            <a:chOff x="5148064" y="1201592"/>
            <a:chExt cx="3858905" cy="143528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t="4763" b="44945"/>
            <a:stretch/>
          </p:blipFill>
          <p:spPr>
            <a:xfrm>
              <a:off x="5148064" y="1201592"/>
              <a:ext cx="3858905" cy="88438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/>
            <a:srcRect t="68672"/>
            <a:stretch/>
          </p:blipFill>
          <p:spPr>
            <a:xfrm>
              <a:off x="5148064" y="2085975"/>
              <a:ext cx="3858905" cy="550906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2284" r="2585"/>
          <a:stretch/>
        </p:blipFill>
        <p:spPr>
          <a:xfrm>
            <a:off x="5819759" y="2648433"/>
            <a:ext cx="3250624" cy="12002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9914" r="11043"/>
          <a:stretch/>
        </p:blipFill>
        <p:spPr>
          <a:xfrm>
            <a:off x="5779184" y="138459"/>
            <a:ext cx="3291199" cy="10501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/>
          <a:srcRect t="20362"/>
          <a:stretch/>
        </p:blipFill>
        <p:spPr>
          <a:xfrm>
            <a:off x="5779185" y="3997390"/>
            <a:ext cx="3291199" cy="1091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628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5317502" cy="540000"/>
          </a:xfrm>
          <a:noFill/>
        </p:spPr>
        <p:txBody>
          <a:bodyPr/>
          <a:lstStyle/>
          <a:p>
            <a:pPr algn="l"/>
            <a:r>
              <a:rPr lang="en-GB" sz="2400" dirty="0" smtClean="0">
                <a:latin typeface="Calibri" panose="020F0502020204030204" pitchFamily="34" charset="0"/>
              </a:rPr>
              <a:t>§3 </a:t>
            </a:r>
            <a:r>
              <a:rPr lang="en-GB" sz="2400" dirty="0" smtClean="0"/>
              <a:t>Technical Requirements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573833"/>
            <a:ext cx="9143999" cy="2687563"/>
          </a:xfrm>
          <a:solidFill>
            <a:srgbClr val="FFFFFF">
              <a:alpha val="80000"/>
            </a:srgbClr>
          </a:solidFill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Manufacturing</a:t>
            </a:r>
          </a:p>
          <a:p>
            <a:pPr lvl="1"/>
            <a:r>
              <a:rPr lang="en-GB" dirty="0" smtClean="0"/>
              <a:t>Compatible with PED category in operation</a:t>
            </a:r>
          </a:p>
          <a:p>
            <a:pPr lvl="2"/>
            <a:r>
              <a:rPr lang="en-GB" dirty="0" smtClean="0"/>
              <a:t>Materials, Welding procedures, Welders qualifications and inspections</a:t>
            </a:r>
          </a:p>
          <a:p>
            <a:pPr lvl="1"/>
            <a:r>
              <a:rPr lang="en-GB" dirty="0" smtClean="0"/>
              <a:t>Traceability ensures from start to upload to MTF</a:t>
            </a:r>
          </a:p>
          <a:p>
            <a:pPr lvl="1"/>
            <a:r>
              <a:rPr lang="en-GB" dirty="0" smtClean="0"/>
              <a:t>Specific requirements (bellows welding, 3D forged flanges, vacuum vessels as PED-CAT 1)</a:t>
            </a:r>
          </a:p>
          <a:p>
            <a:endParaRPr lang="en-GB" dirty="0" smtClean="0"/>
          </a:p>
          <a:p>
            <a:r>
              <a:rPr lang="en-GB" dirty="0" smtClean="0"/>
              <a:t>Cleaning to EN12300</a:t>
            </a:r>
          </a:p>
          <a:p>
            <a:r>
              <a:rPr lang="en-GB" dirty="0" smtClean="0"/>
              <a:t>Assembly : Instrumentation supplied (assembled) by CERN</a:t>
            </a:r>
            <a:endParaRPr lang="en-GB" dirty="0"/>
          </a:p>
        </p:txBody>
      </p:sp>
      <p:sp>
        <p:nvSpPr>
          <p:cNvPr id="19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6408138" y="3367633"/>
            <a:ext cx="26612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Non exhaustive list of QA requirements for illustration</a:t>
            </a:r>
            <a:endParaRPr lang="en-GB" sz="800" i="1" dirty="0">
              <a:solidFill>
                <a:srgbClr val="0070C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/>
          </p:nvPr>
        </p:nvGraphicFramePr>
        <p:xfrm>
          <a:off x="0" y="3559000"/>
          <a:ext cx="9144000" cy="1584500"/>
        </p:xfrm>
        <a:graphic>
          <a:graphicData uri="http://schemas.openxmlformats.org/drawingml/2006/table">
            <a:tbl>
              <a:tblPr/>
              <a:tblGrid>
                <a:gridCol w="636400">
                  <a:extLst>
                    <a:ext uri="{9D8B030D-6E8A-4147-A177-3AD203B41FA5}">
                      <a16:colId xmlns:a16="http://schemas.microsoft.com/office/drawing/2014/main" val="1887663571"/>
                    </a:ext>
                  </a:extLst>
                </a:gridCol>
                <a:gridCol w="492922">
                  <a:extLst>
                    <a:ext uri="{9D8B030D-6E8A-4147-A177-3AD203B41FA5}">
                      <a16:colId xmlns:a16="http://schemas.microsoft.com/office/drawing/2014/main" val="1154846790"/>
                    </a:ext>
                  </a:extLst>
                </a:gridCol>
                <a:gridCol w="276074">
                  <a:extLst>
                    <a:ext uri="{9D8B030D-6E8A-4147-A177-3AD203B41FA5}">
                      <a16:colId xmlns:a16="http://schemas.microsoft.com/office/drawing/2014/main" val="816761657"/>
                    </a:ext>
                  </a:extLst>
                </a:gridCol>
                <a:gridCol w="488030">
                  <a:extLst>
                    <a:ext uri="{9D8B030D-6E8A-4147-A177-3AD203B41FA5}">
                      <a16:colId xmlns:a16="http://schemas.microsoft.com/office/drawing/2014/main" val="3404598006"/>
                    </a:ext>
                  </a:extLst>
                </a:gridCol>
                <a:gridCol w="497813">
                  <a:extLst>
                    <a:ext uri="{9D8B030D-6E8A-4147-A177-3AD203B41FA5}">
                      <a16:colId xmlns:a16="http://schemas.microsoft.com/office/drawing/2014/main" val="577226254"/>
                    </a:ext>
                  </a:extLst>
                </a:gridCol>
                <a:gridCol w="214117">
                  <a:extLst>
                    <a:ext uri="{9D8B030D-6E8A-4147-A177-3AD203B41FA5}">
                      <a16:colId xmlns:a16="http://schemas.microsoft.com/office/drawing/2014/main" val="3324403874"/>
                    </a:ext>
                  </a:extLst>
                </a:gridCol>
                <a:gridCol w="434226">
                  <a:extLst>
                    <a:ext uri="{9D8B030D-6E8A-4147-A177-3AD203B41FA5}">
                      <a16:colId xmlns:a16="http://schemas.microsoft.com/office/drawing/2014/main" val="3750885404"/>
                    </a:ext>
                  </a:extLst>
                </a:gridCol>
                <a:gridCol w="444008">
                  <a:extLst>
                    <a:ext uri="{9D8B030D-6E8A-4147-A177-3AD203B41FA5}">
                      <a16:colId xmlns:a16="http://schemas.microsoft.com/office/drawing/2014/main" val="2207387111"/>
                    </a:ext>
                  </a:extLst>
                </a:gridCol>
                <a:gridCol w="393465">
                  <a:extLst>
                    <a:ext uri="{9D8B030D-6E8A-4147-A177-3AD203B41FA5}">
                      <a16:colId xmlns:a16="http://schemas.microsoft.com/office/drawing/2014/main" val="1104146685"/>
                    </a:ext>
                  </a:extLst>
                </a:gridCol>
                <a:gridCol w="404878">
                  <a:extLst>
                    <a:ext uri="{9D8B030D-6E8A-4147-A177-3AD203B41FA5}">
                      <a16:colId xmlns:a16="http://schemas.microsoft.com/office/drawing/2014/main" val="1538844966"/>
                    </a:ext>
                  </a:extLst>
                </a:gridCol>
                <a:gridCol w="427332">
                  <a:extLst>
                    <a:ext uri="{9D8B030D-6E8A-4147-A177-3AD203B41FA5}">
                      <a16:colId xmlns:a16="http://schemas.microsoft.com/office/drawing/2014/main" val="3372031903"/>
                    </a:ext>
                  </a:extLst>
                </a:gridCol>
                <a:gridCol w="372269">
                  <a:extLst>
                    <a:ext uri="{9D8B030D-6E8A-4147-A177-3AD203B41FA5}">
                      <a16:colId xmlns:a16="http://schemas.microsoft.com/office/drawing/2014/main" val="214950495"/>
                    </a:ext>
                  </a:extLst>
                </a:gridCol>
                <a:gridCol w="411399">
                  <a:extLst>
                    <a:ext uri="{9D8B030D-6E8A-4147-A177-3AD203B41FA5}">
                      <a16:colId xmlns:a16="http://schemas.microsoft.com/office/drawing/2014/main" val="3821318840"/>
                    </a:ext>
                  </a:extLst>
                </a:gridCol>
                <a:gridCol w="458682">
                  <a:extLst>
                    <a:ext uri="{9D8B030D-6E8A-4147-A177-3AD203B41FA5}">
                      <a16:colId xmlns:a16="http://schemas.microsoft.com/office/drawing/2014/main" val="3155004317"/>
                    </a:ext>
                  </a:extLst>
                </a:gridCol>
                <a:gridCol w="354335">
                  <a:extLst>
                    <a:ext uri="{9D8B030D-6E8A-4147-A177-3AD203B41FA5}">
                      <a16:colId xmlns:a16="http://schemas.microsoft.com/office/drawing/2014/main" val="3882777800"/>
                    </a:ext>
                  </a:extLst>
                </a:gridCol>
                <a:gridCol w="347813">
                  <a:extLst>
                    <a:ext uri="{9D8B030D-6E8A-4147-A177-3AD203B41FA5}">
                      <a16:colId xmlns:a16="http://schemas.microsoft.com/office/drawing/2014/main" val="131467042"/>
                    </a:ext>
                  </a:extLst>
                </a:gridCol>
                <a:gridCol w="315204">
                  <a:extLst>
                    <a:ext uri="{9D8B030D-6E8A-4147-A177-3AD203B41FA5}">
                      <a16:colId xmlns:a16="http://schemas.microsoft.com/office/drawing/2014/main" val="768258418"/>
                    </a:ext>
                  </a:extLst>
                </a:gridCol>
                <a:gridCol w="355966">
                  <a:extLst>
                    <a:ext uri="{9D8B030D-6E8A-4147-A177-3AD203B41FA5}">
                      <a16:colId xmlns:a16="http://schemas.microsoft.com/office/drawing/2014/main" val="3089044924"/>
                    </a:ext>
                  </a:extLst>
                </a:gridCol>
                <a:gridCol w="326617">
                  <a:extLst>
                    <a:ext uri="{9D8B030D-6E8A-4147-A177-3AD203B41FA5}">
                      <a16:colId xmlns:a16="http://schemas.microsoft.com/office/drawing/2014/main" val="2911189061"/>
                    </a:ext>
                  </a:extLst>
                </a:gridCol>
                <a:gridCol w="355966">
                  <a:extLst>
                    <a:ext uri="{9D8B030D-6E8A-4147-A177-3AD203B41FA5}">
                      <a16:colId xmlns:a16="http://schemas.microsoft.com/office/drawing/2014/main" val="850561694"/>
                    </a:ext>
                  </a:extLst>
                </a:gridCol>
                <a:gridCol w="315204">
                  <a:extLst>
                    <a:ext uri="{9D8B030D-6E8A-4147-A177-3AD203B41FA5}">
                      <a16:colId xmlns:a16="http://schemas.microsoft.com/office/drawing/2014/main" val="139599221"/>
                    </a:ext>
                  </a:extLst>
                </a:gridCol>
                <a:gridCol w="387270">
                  <a:extLst>
                    <a:ext uri="{9D8B030D-6E8A-4147-A177-3AD203B41FA5}">
                      <a16:colId xmlns:a16="http://schemas.microsoft.com/office/drawing/2014/main" val="1822696449"/>
                    </a:ext>
                  </a:extLst>
                </a:gridCol>
                <a:gridCol w="434010">
                  <a:extLst>
                    <a:ext uri="{9D8B030D-6E8A-4147-A177-3AD203B41FA5}">
                      <a16:colId xmlns:a16="http://schemas.microsoft.com/office/drawing/2014/main" val="1039056753"/>
                    </a:ext>
                  </a:extLst>
                </a:gridCol>
              </a:tblGrid>
              <a:tr h="84539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Procurement</a:t>
                      </a:r>
                    </a:p>
                  </a:txBody>
                  <a:tcPr marL="4227" marR="4227" marT="4227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Manufacturing, Assembly and qualification</a:t>
                      </a:r>
                    </a:p>
                  </a:txBody>
                  <a:tcPr marL="4227" marR="4227" marT="4227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QA</a:t>
                      </a:r>
                    </a:p>
                  </a:txBody>
                  <a:tcPr marL="4227" marR="4227" marT="4227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881810"/>
                  </a:ext>
                </a:extLst>
              </a:tr>
              <a:tr h="8453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 report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Safety file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drawings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</a:t>
                      </a: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certif.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Calculations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reports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Pressure </a:t>
                      </a:r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procedure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Welding</a:t>
                      </a:r>
                    </a:p>
                  </a:txBody>
                  <a:tcPr marL="4227" marR="4227" marT="4227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Weld inspection</a:t>
                      </a:r>
                    </a:p>
                  </a:txBody>
                  <a:tcPr marL="4227" marR="4227" marT="4227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Leak test</a:t>
                      </a:r>
                    </a:p>
                  </a:txBody>
                  <a:tcPr marL="4227" marR="4227" marT="4227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Cleaning</a:t>
                      </a:r>
                    </a:p>
                  </a:txBody>
                  <a:tcPr marL="4227" marR="4227" marT="4227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Procedures</a:t>
                      </a:r>
                    </a:p>
                  </a:txBody>
                  <a:tcPr marL="4227" marR="4227" marT="4227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535118"/>
                  </a:ext>
                </a:extLst>
              </a:tr>
              <a:tr h="25361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Thermo-mech.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Fluid mech.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Risk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analysis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Pressure </a:t>
                      </a:r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relief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device </a:t>
                      </a: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certificate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Manuf. </a:t>
                      </a:r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&amp;</a:t>
                      </a:r>
                    </a:p>
                    <a:p>
                      <a:pPr algn="ctr" fontAlgn="ctr"/>
                      <a:r>
                        <a:rPr lang="en-GB" sz="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Inspec</a:t>
                      </a: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Plan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Dimensional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Welder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Procedure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NDT personel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Visual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inspection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X-ray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</a:t>
                      </a: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X-ray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result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Procedure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Operator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Procedure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MTF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archiving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maintenance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7967356"/>
                  </a:ext>
                </a:extLst>
              </a:tr>
              <a:tr h="169077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Standard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EN13445-3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EN13458-2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ISO21013-3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EN4126-6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ISO-GPS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PED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EN13445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EN14917+A1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EN13458-2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EN10028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HL-LHC_QA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 9606-1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ISO14732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 </a:t>
                      </a: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15614-1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 9712 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NDT level2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 17637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 17636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 5817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Quality B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EN1779A1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EN13185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 9712 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Level2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EN12300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7701471"/>
                  </a:ext>
                </a:extLst>
              </a:tr>
              <a:tr h="169077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Qualification </a:t>
                      </a:r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</a:t>
                      </a:r>
                    </a:p>
                    <a:p>
                      <a:pPr algn="l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notified </a:t>
                      </a: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body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(X)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(X)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767296"/>
                  </a:ext>
                </a:extLst>
              </a:tr>
              <a:tr h="84539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Components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408534"/>
                  </a:ext>
                </a:extLst>
              </a:tr>
              <a:tr h="84539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vessel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8856250"/>
                  </a:ext>
                </a:extLst>
              </a:tr>
              <a:tr h="84539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Bellows vacuum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(X)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(X)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(X)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(X)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825016"/>
                  </a:ext>
                </a:extLst>
              </a:tr>
              <a:tr h="84539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Helium vessels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992126"/>
                  </a:ext>
                </a:extLst>
              </a:tr>
              <a:tr h="84539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Bellows helium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(X)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(X)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8495629"/>
                  </a:ext>
                </a:extLst>
              </a:tr>
              <a:tr h="84539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shield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4873016"/>
                  </a:ext>
                </a:extLst>
              </a:tr>
              <a:tr h="84539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MLI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(X)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441153"/>
                  </a:ext>
                </a:extLst>
              </a:tr>
              <a:tr h="88766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Structural supports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(X)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66799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694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5317502" cy="540000"/>
          </a:xfrm>
          <a:noFill/>
        </p:spPr>
        <p:txBody>
          <a:bodyPr/>
          <a:lstStyle/>
          <a:p>
            <a:pPr algn="l"/>
            <a:r>
              <a:rPr lang="en-GB" sz="2400" dirty="0" smtClean="0">
                <a:latin typeface="Calibri" panose="020F0502020204030204" pitchFamily="34" charset="0"/>
              </a:rPr>
              <a:t>§3 Production and Acceptance tests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573833"/>
            <a:ext cx="7956375" cy="2934021"/>
          </a:xfrm>
          <a:solidFill>
            <a:srgbClr val="FFFFFF">
              <a:alpha val="80000"/>
            </a:srgbClr>
          </a:solidFill>
        </p:spPr>
        <p:txBody>
          <a:bodyPr>
            <a:normAutofit/>
          </a:bodyPr>
          <a:lstStyle/>
          <a:p>
            <a:r>
              <a:rPr lang="en-GB" u="sng" dirty="0" smtClean="0"/>
              <a:t>See dedicated talk</a:t>
            </a:r>
          </a:p>
          <a:p>
            <a:pPr lvl="1"/>
            <a:r>
              <a:rPr lang="en-GB" dirty="0" smtClean="0"/>
              <a:t>Acceptance based on calculations</a:t>
            </a:r>
          </a:p>
          <a:p>
            <a:pPr lvl="1"/>
            <a:r>
              <a:rPr lang="en-GB" dirty="0" smtClean="0"/>
              <a:t>Acceptance based on testing</a:t>
            </a:r>
          </a:p>
          <a:p>
            <a:pPr lvl="2"/>
            <a:r>
              <a:rPr lang="en-GB" dirty="0" smtClean="0"/>
              <a:t>Production test to PED</a:t>
            </a:r>
          </a:p>
          <a:p>
            <a:pPr lvl="2"/>
            <a:r>
              <a:rPr lang="en-GB" dirty="0" smtClean="0"/>
              <a:t>Performance qualification</a:t>
            </a:r>
          </a:p>
          <a:p>
            <a:pPr lvl="1"/>
            <a:r>
              <a:rPr lang="en-GB" dirty="0" smtClean="0"/>
              <a:t>Documentation</a:t>
            </a:r>
            <a:r>
              <a:rPr lang="en-GB" dirty="0"/>
              <a:t> </a:t>
            </a:r>
            <a:r>
              <a:rPr lang="en-GB" dirty="0" smtClean="0"/>
              <a:t>acceptance (see dedicated slide)</a:t>
            </a:r>
          </a:p>
          <a:p>
            <a:endParaRPr lang="en-GB" dirty="0" smtClean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2079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5317502" cy="540000"/>
          </a:xfrm>
          <a:noFill/>
        </p:spPr>
        <p:txBody>
          <a:bodyPr/>
          <a:lstStyle/>
          <a:p>
            <a:pPr algn="l"/>
            <a:r>
              <a:rPr lang="en-GB" sz="2400" dirty="0" smtClean="0">
                <a:latin typeface="Calibri" panose="020F0502020204030204" pitchFamily="34" charset="0"/>
              </a:rPr>
              <a:t>§4 Traceability &amp; shipping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573833"/>
            <a:ext cx="5717108" cy="3656112"/>
          </a:xfrm>
          <a:solidFill>
            <a:srgbClr val="FFFFFF">
              <a:alpha val="80000"/>
            </a:srgbClr>
          </a:solidFill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Traceability &amp; Marking</a:t>
            </a:r>
          </a:p>
          <a:p>
            <a:pPr lvl="1"/>
            <a:r>
              <a:rPr lang="en-GB" dirty="0" smtClean="0"/>
              <a:t>Individual labelling and identification of each part</a:t>
            </a:r>
          </a:p>
          <a:p>
            <a:pPr lvl="2"/>
            <a:r>
              <a:rPr lang="en-GB" dirty="0"/>
              <a:t>“</a:t>
            </a:r>
            <a:r>
              <a:rPr lang="en-GB" dirty="0">
                <a:solidFill>
                  <a:srgbClr val="0070C0"/>
                </a:solidFill>
              </a:rPr>
              <a:t>All manufactured parts […] shall be individually […] marked</a:t>
            </a:r>
            <a:r>
              <a:rPr lang="en-GB" dirty="0"/>
              <a:t>. […] It shall be possible to identify each material batch used in the manufacturing.[…] The identification system shall ensure that all the material have been subjected to the required level of inspection”</a:t>
            </a:r>
          </a:p>
          <a:p>
            <a:pPr lvl="1"/>
            <a:r>
              <a:rPr lang="en-GB" dirty="0" smtClean="0"/>
              <a:t>QA system to ensure materials, NC, tests </a:t>
            </a:r>
            <a:r>
              <a:rPr lang="en-GB" u="sng" dirty="0" smtClean="0"/>
              <a:t>follow-up</a:t>
            </a:r>
          </a:p>
          <a:p>
            <a:pPr lvl="1"/>
            <a:r>
              <a:rPr lang="en-GB" dirty="0" smtClean="0"/>
              <a:t>HL-LHC QA : upload all information to EDMS/MTF database</a:t>
            </a:r>
          </a:p>
          <a:p>
            <a:r>
              <a:rPr lang="en-GB" dirty="0" smtClean="0"/>
              <a:t>EC/EU </a:t>
            </a:r>
            <a:r>
              <a:rPr lang="en-GB" dirty="0" smtClean="0"/>
              <a:t>Certification (TBD)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 smtClean="0"/>
          </a:p>
          <a:p>
            <a:r>
              <a:rPr lang="en-GB" dirty="0" smtClean="0"/>
              <a:t>Shipping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717109" y="195486"/>
            <a:ext cx="3267506" cy="1910318"/>
            <a:chOff x="5692880" y="1305958"/>
            <a:chExt cx="2775404" cy="162261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70925" y="1305958"/>
              <a:ext cx="2397359" cy="162261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4" name="TextBox 13"/>
            <p:cNvSpPr txBox="1"/>
            <p:nvPr/>
          </p:nvSpPr>
          <p:spPr>
            <a:xfrm>
              <a:off x="5692880" y="2566876"/>
              <a:ext cx="13656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CERN database MTF for manufactured products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8495" y="4083918"/>
            <a:ext cx="6393861" cy="9533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393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5652119" cy="540000"/>
          </a:xfrm>
          <a:noFill/>
        </p:spPr>
        <p:txBody>
          <a:bodyPr/>
          <a:lstStyle/>
          <a:p>
            <a:pPr algn="l"/>
            <a:r>
              <a:rPr lang="en-GB" sz="2400" dirty="0" smtClean="0">
                <a:latin typeface="Calibri" panose="020F0502020204030204" pitchFamily="34" charset="0"/>
              </a:rPr>
              <a:t>§6 Documentation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12" y="573833"/>
            <a:ext cx="5918548" cy="3078037"/>
          </a:xfrm>
          <a:solidFill>
            <a:srgbClr val="FFFFFF">
              <a:alpha val="80000"/>
            </a:srgbClr>
          </a:solidFill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Documentation compliant with PED Category III (for component part of the helium volume)</a:t>
            </a:r>
          </a:p>
          <a:p>
            <a:pPr lvl="1"/>
            <a:r>
              <a:rPr lang="en-GB" dirty="0" smtClean="0"/>
              <a:t>Design </a:t>
            </a:r>
            <a:r>
              <a:rPr lang="en-GB" dirty="0"/>
              <a:t>calculation </a:t>
            </a:r>
            <a:r>
              <a:rPr lang="en-GB" dirty="0" smtClean="0"/>
              <a:t>reports</a:t>
            </a:r>
          </a:p>
          <a:p>
            <a:pPr lvl="1"/>
            <a:r>
              <a:rPr lang="en-GB" dirty="0" smtClean="0"/>
              <a:t>Material certificate to standard acc. to application</a:t>
            </a:r>
          </a:p>
          <a:p>
            <a:pPr lvl="1"/>
            <a:r>
              <a:rPr lang="en-GB" dirty="0" smtClean="0"/>
              <a:t>Welds:</a:t>
            </a:r>
          </a:p>
          <a:p>
            <a:pPr lvl="2"/>
            <a:r>
              <a:rPr lang="en-GB" dirty="0" smtClean="0"/>
              <a:t>Welding procedures</a:t>
            </a:r>
          </a:p>
          <a:p>
            <a:pPr lvl="2"/>
            <a:r>
              <a:rPr lang="en-GB" dirty="0" smtClean="0"/>
              <a:t>Welders qualifications</a:t>
            </a:r>
          </a:p>
          <a:p>
            <a:pPr lvl="2"/>
            <a:r>
              <a:rPr lang="en-GB" dirty="0" smtClean="0"/>
              <a:t>Welds inspections reports</a:t>
            </a:r>
          </a:p>
          <a:p>
            <a:pPr lvl="2"/>
            <a:r>
              <a:rPr lang="en-GB" dirty="0" smtClean="0"/>
              <a:t>Weld inspectors qualification</a:t>
            </a:r>
          </a:p>
          <a:p>
            <a:pPr lvl="1"/>
            <a:r>
              <a:rPr lang="en-GB" dirty="0" smtClean="0"/>
              <a:t>Pressure test, procedure and report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Documentation for performance qualification and QA aspects</a:t>
            </a:r>
          </a:p>
          <a:p>
            <a:pPr lvl="1"/>
            <a:r>
              <a:rPr lang="en-GB" dirty="0" smtClean="0"/>
              <a:t>Design documentation</a:t>
            </a:r>
          </a:p>
          <a:p>
            <a:pPr lvl="1"/>
            <a:r>
              <a:rPr lang="en-GB" dirty="0" smtClean="0"/>
              <a:t>Manufacturing preparation</a:t>
            </a:r>
          </a:p>
          <a:p>
            <a:pPr lvl="1"/>
            <a:r>
              <a:rPr lang="en-GB" dirty="0" smtClean="0"/>
              <a:t>Manufacturing</a:t>
            </a:r>
          </a:p>
          <a:p>
            <a:pPr lvl="1"/>
            <a:r>
              <a:rPr lang="en-GB" dirty="0" smtClean="0"/>
              <a:t>Assembly &amp; qualification</a:t>
            </a:r>
          </a:p>
          <a:p>
            <a:pPr lvl="1"/>
            <a:endParaRPr lang="en-GB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53937"/>
          <a:stretch/>
        </p:blipFill>
        <p:spPr>
          <a:xfrm>
            <a:off x="6194934" y="1650"/>
            <a:ext cx="2949065" cy="5141850"/>
          </a:xfrm>
          <a:prstGeom prst="rect">
            <a:avLst/>
          </a:prstGeom>
        </p:spPr>
      </p:pic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544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5E9E49B-3FD6-4C9C-9B49-2AADA36A41AB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8946e33d-fd2f-4ae4-8ee9-d90c129cdf9e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45029</TotalTime>
  <Words>979</Words>
  <Application>Microsoft Office PowerPoint</Application>
  <PresentationFormat>On-screen Show (16:9)</PresentationFormat>
  <Paragraphs>434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Thème Office</vt:lpstr>
      <vt:lpstr>DFX Technical Specification status and QA/QC aspects</vt:lpstr>
      <vt:lpstr>Document overview</vt:lpstr>
      <vt:lpstr>§2 Applicable Documents / General Requirements</vt:lpstr>
      <vt:lpstr>Deliverables &amp; Activities</vt:lpstr>
      <vt:lpstr>§3 Technical Requirements</vt:lpstr>
      <vt:lpstr>§3 Technical Requirements</vt:lpstr>
      <vt:lpstr>§3 Production and Acceptance tests</vt:lpstr>
      <vt:lpstr>§4 Traceability &amp; shipping</vt:lpstr>
      <vt:lpstr>§6 Documentation</vt:lpstr>
      <vt:lpstr>§7 Items supplied by CERN</vt:lpstr>
      <vt:lpstr>§9 Performance of the collaboration agreement</vt:lpstr>
      <vt:lpstr>Summary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Yann Leclercq</cp:lastModifiedBy>
  <cp:revision>851</cp:revision>
  <cp:lastPrinted>2016-11-01T09:31:12Z</cp:lastPrinted>
  <dcterms:created xsi:type="dcterms:W3CDTF">2016-02-11T10:47:23Z</dcterms:created>
  <dcterms:modified xsi:type="dcterms:W3CDTF">2019-06-19T13:00:15Z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