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63" r:id="rId5"/>
    <p:sldId id="282" r:id="rId6"/>
    <p:sldId id="286" r:id="rId7"/>
    <p:sldId id="283" r:id="rId8"/>
    <p:sldId id="285" r:id="rId9"/>
    <p:sldId id="266" r:id="rId1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86" d="100"/>
          <a:sy n="86" d="100"/>
        </p:scale>
        <p:origin x="720" y="5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20/06/2019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20/06/2019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A. Ballarino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187624" y="2076826"/>
            <a:ext cx="7200000" cy="1350000"/>
          </a:xfrm>
        </p:spPr>
        <p:txBody>
          <a:bodyPr/>
          <a:lstStyle/>
          <a:p>
            <a:r>
              <a:rPr lang="en-US" dirty="0" smtClean="0"/>
              <a:t>Electrical requirements of DFX components: specification and tests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58037" y="3382235"/>
            <a:ext cx="6480000" cy="7429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Ballarino</a:t>
            </a:r>
            <a:endParaRPr lang="en-US" dirty="0" smtClean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i="0" dirty="0" smtClean="0">
                <a:solidFill>
                  <a:schemeClr val="bg2"/>
                </a:solidFill>
              </a:rPr>
              <a:t>DFX Detailed Design Review,  CERN, 20/06/2019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800" y="-89140"/>
            <a:ext cx="9073008" cy="54000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lectrical components in DFX- Electrical Insulation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A. </a:t>
            </a:r>
            <a:r>
              <a:rPr lang="fr-FR" noProof="0" dirty="0" err="1" smtClean="0"/>
              <a:t>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286295" y="367189"/>
            <a:ext cx="768235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Electrical</a:t>
            </a:r>
            <a:r>
              <a:rPr lang="en-US" dirty="0" smtClean="0"/>
              <a:t> </a:t>
            </a:r>
            <a:r>
              <a:rPr lang="en-US" b="1" dirty="0">
                <a:solidFill>
                  <a:schemeClr val="accent3"/>
                </a:solidFill>
              </a:rPr>
              <a:t>c</a:t>
            </a:r>
            <a:r>
              <a:rPr lang="en-US" b="1" dirty="0" smtClean="0">
                <a:solidFill>
                  <a:schemeClr val="accent3"/>
                </a:solidFill>
              </a:rPr>
              <a:t>omponents</a:t>
            </a:r>
            <a:r>
              <a:rPr lang="en-US" dirty="0" smtClean="0"/>
              <a:t>:</a:t>
            </a:r>
          </a:p>
          <a:p>
            <a:r>
              <a:rPr lang="en-US" b="1" dirty="0"/>
              <a:t>	</a:t>
            </a:r>
            <a:r>
              <a:rPr lang="en-US" b="1" dirty="0" err="1" smtClean="0"/>
              <a:t>Nb-Ti</a:t>
            </a:r>
            <a:r>
              <a:rPr lang="en-US" b="1" dirty="0" smtClean="0"/>
              <a:t> bus-bar </a:t>
            </a:r>
            <a:r>
              <a:rPr lang="en-US" dirty="0" smtClean="0"/>
              <a:t>from SC Link</a:t>
            </a:r>
          </a:p>
          <a:p>
            <a:r>
              <a:rPr lang="en-US" dirty="0"/>
              <a:t>	</a:t>
            </a:r>
            <a:r>
              <a:rPr lang="en-US" b="1" dirty="0" err="1" smtClean="0"/>
              <a:t>Nb-Ti</a:t>
            </a:r>
            <a:r>
              <a:rPr lang="en-US" b="1" dirty="0" smtClean="0"/>
              <a:t> bus-bar </a:t>
            </a:r>
            <a:r>
              <a:rPr lang="en-US" dirty="0" smtClean="0"/>
              <a:t>from the </a:t>
            </a:r>
            <a:r>
              <a:rPr lang="en-US" dirty="0" smtClean="0">
                <a:sym typeface="Symbol" panose="05050102010706020507" pitchFamily="18" charset="2"/>
              </a:rPr>
              <a:t>-plate</a:t>
            </a:r>
          </a:p>
          <a:p>
            <a:r>
              <a:rPr lang="en-US" dirty="0">
                <a:sym typeface="Symbol" panose="05050102010706020507" pitchFamily="18" charset="2"/>
              </a:rPr>
              <a:t>	</a:t>
            </a:r>
            <a:r>
              <a:rPr lang="en-US" b="1" dirty="0" smtClean="0">
                <a:sym typeface="Symbol" panose="05050102010706020507" pitchFamily="18" charset="2"/>
              </a:rPr>
              <a:t>Instrumentation signals </a:t>
            </a:r>
            <a:r>
              <a:rPr lang="en-US" dirty="0" smtClean="0">
                <a:sym typeface="Symbol" panose="05050102010706020507" pitchFamily="18" charset="2"/>
              </a:rPr>
              <a:t>(see next presentation) </a:t>
            </a:r>
          </a:p>
          <a:p>
            <a:r>
              <a:rPr lang="en-US" dirty="0">
                <a:sym typeface="Symbol" panose="05050102010706020507" pitchFamily="18" charset="2"/>
              </a:rPr>
              <a:t>	</a:t>
            </a:r>
            <a:r>
              <a:rPr lang="en-US" b="1" dirty="0" smtClean="0">
                <a:sym typeface="Symbol" panose="05050102010706020507" pitchFamily="18" charset="2"/>
              </a:rPr>
              <a:t>Instrumentation connectors</a:t>
            </a:r>
          </a:p>
          <a:p>
            <a:r>
              <a:rPr lang="en-US" b="1" dirty="0">
                <a:sym typeface="Symbol" panose="05050102010706020507" pitchFamily="18" charset="2"/>
              </a:rPr>
              <a:t>	</a:t>
            </a:r>
            <a:r>
              <a:rPr lang="en-US" dirty="0" smtClean="0">
                <a:sym typeface="Symbol" panose="05050102010706020507" pitchFamily="18" charset="2"/>
              </a:rPr>
              <a:t>System includes electrical splices (</a:t>
            </a:r>
            <a:r>
              <a:rPr lang="en-US" dirty="0" err="1" smtClean="0">
                <a:sym typeface="Symbol" panose="05050102010706020507" pitchFamily="18" charset="2"/>
              </a:rPr>
              <a:t>Nb-Ti</a:t>
            </a:r>
            <a:r>
              <a:rPr lang="en-US" dirty="0" smtClean="0">
                <a:sym typeface="Symbol" panose="05050102010706020507" pitchFamily="18" charset="2"/>
              </a:rPr>
              <a:t> to </a:t>
            </a:r>
            <a:r>
              <a:rPr lang="en-US" dirty="0" err="1" smtClean="0">
                <a:sym typeface="Symbol" panose="05050102010706020507" pitchFamily="18" charset="2"/>
              </a:rPr>
              <a:t>Nb-Ti</a:t>
            </a:r>
            <a:r>
              <a:rPr lang="en-US" dirty="0" smtClean="0">
                <a:sym typeface="Symbol" panose="05050102010706020507" pitchFamily="18" charset="2"/>
              </a:rPr>
              <a:t> done in the tunnel)</a:t>
            </a:r>
            <a:endParaRPr lang="en-US" dirty="0" smtClean="0"/>
          </a:p>
        </p:txBody>
      </p:sp>
      <p:grpSp>
        <p:nvGrpSpPr>
          <p:cNvPr id="12" name="Group 11"/>
          <p:cNvGrpSpPr/>
          <p:nvPr/>
        </p:nvGrpSpPr>
        <p:grpSpPr>
          <a:xfrm>
            <a:off x="820480" y="2297108"/>
            <a:ext cx="6844866" cy="2070206"/>
            <a:chOff x="790711" y="1986764"/>
            <a:chExt cx="6844866" cy="207020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01162" y="1986764"/>
              <a:ext cx="6134415" cy="2070206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501162" y="2931790"/>
              <a:ext cx="6134415" cy="576064"/>
            </a:xfrm>
            <a:prstGeom prst="rect">
              <a:avLst/>
            </a:prstGeom>
            <a:noFill/>
            <a:ln w="508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90711" y="3134296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DFX </a:t>
              </a:r>
              <a:endParaRPr lang="en-GB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438312" y="2133606"/>
            <a:ext cx="12666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EDMS 1821907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203848" y="4367314"/>
            <a:ext cx="3142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RT </a:t>
            </a:r>
            <a:r>
              <a:rPr lang="en-US" dirty="0" smtClean="0">
                <a:sym typeface="Symbol" panose="05050102010706020507" pitchFamily="18" charset="2"/>
              </a:rPr>
              <a:t> Room Temperature</a:t>
            </a:r>
            <a:endParaRPr lang="en-US" dirty="0" smtClean="0"/>
          </a:p>
          <a:p>
            <a:r>
              <a:rPr lang="en-US" dirty="0" smtClean="0"/>
              <a:t>NOC </a:t>
            </a:r>
            <a:r>
              <a:rPr lang="en-US" dirty="0" smtClean="0">
                <a:sym typeface="Symbol" panose="05050102010706020507" pitchFamily="18" charset="2"/>
              </a:rPr>
              <a:t> He gas @ RT, 1 bar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135591" y="2055423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2"/>
                </a:solidFill>
              </a:rPr>
              <a:t>Validated by MCF</a:t>
            </a:r>
            <a:endParaRPr lang="en-GB" sz="14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24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547" y="1131590"/>
            <a:ext cx="6204269" cy="18034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26205" y="897141"/>
            <a:ext cx="1449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EDMS 1821907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1279470" y="1733516"/>
            <a:ext cx="6134415" cy="694218"/>
          </a:xfrm>
          <a:prstGeom prst="rect">
            <a:avLst/>
          </a:prstGeom>
          <a:noFill/>
          <a:ln w="508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69019" y="1936022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DFX 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05000" y="122692"/>
            <a:ext cx="5184576" cy="611496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lectrical components in DFX      Electrical Transients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99192" y="3169532"/>
            <a:ext cx="83665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</a:t>
            </a:r>
            <a:r>
              <a:rPr lang="en-US" dirty="0" err="1" smtClean="0"/>
              <a:t>Nb-Ti</a:t>
            </a:r>
            <a:r>
              <a:rPr lang="en-US" dirty="0" smtClean="0"/>
              <a:t> superconducting cables </a:t>
            </a:r>
            <a:r>
              <a:rPr lang="en-US" b="1" dirty="0" smtClean="0"/>
              <a:t>AC losses </a:t>
            </a:r>
            <a:r>
              <a:rPr lang="en-US" dirty="0" smtClean="0"/>
              <a:t>will be measured at Univ. of </a:t>
            </a:r>
            <a:r>
              <a:rPr lang="en-US" dirty="0" err="1" smtClean="0"/>
              <a:t>Twente</a:t>
            </a:r>
            <a:endParaRPr lang="en-US" dirty="0" smtClean="0"/>
          </a:p>
          <a:p>
            <a:pPr>
              <a:tabLst>
                <a:tab pos="180975" algn="l"/>
              </a:tabLst>
            </a:pPr>
            <a:r>
              <a:rPr lang="en-US" dirty="0" smtClean="0"/>
              <a:t>	on short (few meters long) cables with final design (contract being placed). </a:t>
            </a:r>
          </a:p>
          <a:p>
            <a:pPr defTabSz="179388">
              <a:tabLst>
                <a:tab pos="180975" algn="l"/>
              </a:tabLst>
            </a:pPr>
            <a:r>
              <a:rPr lang="en-US" dirty="0" smtClean="0"/>
              <a:t>- </a:t>
            </a:r>
            <a:r>
              <a:rPr lang="en-US" b="1" dirty="0" smtClean="0"/>
              <a:t>Full system </a:t>
            </a:r>
            <a:r>
              <a:rPr lang="en-US" dirty="0" smtClean="0"/>
              <a:t>validation, including </a:t>
            </a:r>
            <a:r>
              <a:rPr lang="en-US" dirty="0" err="1" smtClean="0"/>
              <a:t>Nb-Ti</a:t>
            </a:r>
            <a:r>
              <a:rPr lang="en-US" dirty="0" smtClean="0"/>
              <a:t> cables, with </a:t>
            </a:r>
            <a:r>
              <a:rPr lang="en-US" b="1" dirty="0" smtClean="0"/>
              <a:t>prototype system test 		in the SM-18 </a:t>
            </a:r>
            <a:r>
              <a:rPr lang="en-US" dirty="0" smtClean="0"/>
              <a:t>(Oct 2020) 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2746800" y="1779662"/>
            <a:ext cx="504056" cy="648072"/>
          </a:xfrm>
          <a:prstGeom prst="rect">
            <a:avLst/>
          </a:prstGeom>
          <a:solidFill>
            <a:schemeClr val="accent1">
              <a:alpha val="2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27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097" y="-37300"/>
            <a:ext cx="7920000" cy="540000"/>
          </a:xfrm>
        </p:spPr>
        <p:txBody>
          <a:bodyPr/>
          <a:lstStyle/>
          <a:p>
            <a:r>
              <a:rPr lang="en-US" dirty="0" smtClean="0"/>
              <a:t>Protection </a:t>
            </a:r>
            <a:endParaRPr lang="en-GB" dirty="0"/>
          </a:p>
        </p:txBody>
      </p:sp>
      <p:grpSp>
        <p:nvGrpSpPr>
          <p:cNvPr id="26" name="Group 25"/>
          <p:cNvGrpSpPr/>
          <p:nvPr/>
        </p:nvGrpSpPr>
        <p:grpSpPr>
          <a:xfrm>
            <a:off x="377318" y="460586"/>
            <a:ext cx="4104456" cy="1080120"/>
            <a:chOff x="392924" y="1260586"/>
            <a:chExt cx="4104456" cy="1080120"/>
          </a:xfrm>
        </p:grpSpPr>
        <p:grpSp>
          <p:nvGrpSpPr>
            <p:cNvPr id="22" name="Group 21"/>
            <p:cNvGrpSpPr/>
            <p:nvPr/>
          </p:nvGrpSpPr>
          <p:grpSpPr>
            <a:xfrm>
              <a:off x="392924" y="1260586"/>
              <a:ext cx="4104456" cy="1080120"/>
              <a:chOff x="971600" y="843558"/>
              <a:chExt cx="4104456" cy="1080120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971600" y="941408"/>
                <a:ext cx="4104456" cy="640598"/>
                <a:chOff x="971600" y="941408"/>
                <a:chExt cx="4104456" cy="640598"/>
              </a:xfrm>
            </p:grpSpPr>
            <p:sp>
              <p:nvSpPr>
                <p:cNvPr id="8" name="Rectangle 7"/>
                <p:cNvSpPr/>
                <p:nvPr/>
              </p:nvSpPr>
              <p:spPr>
                <a:xfrm>
                  <a:off x="971600" y="1275606"/>
                  <a:ext cx="1368152" cy="144016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2339752" y="1271376"/>
                  <a:ext cx="1368152" cy="144016"/>
                </a:xfrm>
                <a:prstGeom prst="rect">
                  <a:avLst/>
                </a:prstGeom>
                <a:solidFill>
                  <a:schemeClr val="accent6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3707904" y="1264544"/>
                  <a:ext cx="1368152" cy="144016"/>
                </a:xfrm>
                <a:prstGeom prst="rect">
                  <a:avLst/>
                </a:prstGeom>
                <a:solidFill>
                  <a:schemeClr val="accent6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2123728" y="1131590"/>
                  <a:ext cx="432048" cy="432048"/>
                </a:xfrm>
                <a:prstGeom prst="rect">
                  <a:avLst/>
                </a:prstGeom>
                <a:solidFill>
                  <a:schemeClr val="accent6">
                    <a:alpha val="50000"/>
                  </a:schemeClr>
                </a:solidFill>
                <a:ln>
                  <a:solidFill>
                    <a:schemeClr val="accent1">
                      <a:shade val="95000"/>
                      <a:satMod val="10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3419872" y="1149958"/>
                  <a:ext cx="432048" cy="432048"/>
                </a:xfrm>
                <a:prstGeom prst="rect">
                  <a:avLst/>
                </a:prstGeom>
                <a:solidFill>
                  <a:schemeClr val="accent6">
                    <a:alpha val="5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1173341" y="997998"/>
                  <a:ext cx="68159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MgB</a:t>
                  </a:r>
                  <a:r>
                    <a:rPr lang="en-US" sz="1600" baseline="-25000" dirty="0" smtClean="0"/>
                    <a:t>2</a:t>
                  </a:r>
                  <a:endParaRPr lang="en-GB" sz="1600" baseline="-25000" dirty="0"/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2647025" y="941408"/>
                  <a:ext cx="67717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err="1" smtClean="0"/>
                    <a:t>Nb-Ti</a:t>
                  </a:r>
                  <a:endParaRPr lang="en-GB" sz="1600" baseline="-25000" dirty="0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3851920" y="944151"/>
                  <a:ext cx="67717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err="1" smtClean="0"/>
                    <a:t>Nb-Ti</a:t>
                  </a:r>
                  <a:endParaRPr lang="en-GB" sz="1600" baseline="-25000" dirty="0"/>
                </a:p>
              </p:txBody>
            </p:sp>
          </p:grpSp>
          <p:sp>
            <p:nvSpPr>
              <p:cNvPr id="17" name="Oval 16"/>
              <p:cNvSpPr/>
              <p:nvPr/>
            </p:nvSpPr>
            <p:spPr>
              <a:xfrm>
                <a:off x="1872084" y="1279962"/>
                <a:ext cx="144000" cy="144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2608542" y="1282705"/>
                <a:ext cx="144000" cy="144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3203864" y="1259632"/>
                <a:ext cx="144000" cy="144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908140" y="1271376"/>
                <a:ext cx="144000" cy="144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932040" y="843558"/>
                <a:ext cx="144016" cy="108012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3" name="Oval 22"/>
            <p:cNvSpPr/>
            <p:nvPr/>
          </p:nvSpPr>
          <p:spPr>
            <a:xfrm>
              <a:off x="4119123" y="1684996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Left Brace 26"/>
          <p:cNvSpPr/>
          <p:nvPr/>
        </p:nvSpPr>
        <p:spPr>
          <a:xfrm rot="16200000">
            <a:off x="1549551" y="1136709"/>
            <a:ext cx="317551" cy="717049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Left Brace 27"/>
          <p:cNvSpPr/>
          <p:nvPr/>
        </p:nvSpPr>
        <p:spPr>
          <a:xfrm rot="16200000">
            <a:off x="2868347" y="1155807"/>
            <a:ext cx="317551" cy="717049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Left Brace 28"/>
          <p:cNvSpPr/>
          <p:nvPr/>
        </p:nvSpPr>
        <p:spPr>
          <a:xfrm rot="16200000">
            <a:off x="2566128" y="459748"/>
            <a:ext cx="411289" cy="284394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 flipH="1">
            <a:off x="1921930" y="2062323"/>
            <a:ext cx="2330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Nb-Ti</a:t>
            </a:r>
            <a:r>
              <a:rPr lang="en-US" sz="1400" dirty="0" smtClean="0"/>
              <a:t> bus-bar</a:t>
            </a:r>
            <a:endParaRPr lang="en-GB" sz="1400" dirty="0"/>
          </a:p>
        </p:txBody>
      </p:sp>
      <p:grpSp>
        <p:nvGrpSpPr>
          <p:cNvPr id="32" name="Group 31"/>
          <p:cNvGrpSpPr/>
          <p:nvPr/>
        </p:nvGrpSpPr>
        <p:grpSpPr>
          <a:xfrm>
            <a:off x="4858000" y="385793"/>
            <a:ext cx="4503430" cy="2439822"/>
            <a:chOff x="4955910" y="631513"/>
            <a:chExt cx="4503430" cy="243982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68937" y="904182"/>
              <a:ext cx="3132102" cy="186528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25" name="Rectangle 24"/>
            <p:cNvSpPr/>
            <p:nvPr/>
          </p:nvSpPr>
          <p:spPr>
            <a:xfrm>
              <a:off x="4955910" y="631513"/>
              <a:ext cx="450343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b="1" dirty="0"/>
                <a:t>https://indico.cern.ch/event/643197/timetable/#20170703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530724" y="2794336"/>
              <a:ext cx="35830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2"/>
                  </a:solidFill>
                </a:rPr>
                <a:t>International Review Cold Powering, July 2017</a:t>
              </a:r>
              <a:endParaRPr lang="en-GB" sz="1200" b="1" dirty="0">
                <a:solidFill>
                  <a:schemeClr val="bg2"/>
                </a:solidFill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446043" y="1228528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Splice </a:t>
            </a:r>
            <a:endParaRPr lang="en-GB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2764839" y="1237930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Splice </a:t>
            </a:r>
            <a:endParaRPr lang="en-GB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1350263" y="2484220"/>
            <a:ext cx="2518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Monitoring of splices</a:t>
            </a:r>
          </a:p>
          <a:p>
            <a:r>
              <a:rPr lang="en-US" b="1" dirty="0" smtClean="0"/>
              <a:t>Protection of bus-bar</a:t>
            </a:r>
            <a:endParaRPr lang="en-GB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790581" y="4064996"/>
            <a:ext cx="7539308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Cu stabilizer in </a:t>
            </a:r>
            <a:r>
              <a:rPr lang="en-US" dirty="0" err="1" smtClean="0"/>
              <a:t>Nb-Ti</a:t>
            </a:r>
            <a:r>
              <a:rPr lang="en-US" dirty="0" smtClean="0"/>
              <a:t> bus-bar limiting </a:t>
            </a:r>
            <a:r>
              <a:rPr lang="en-US" dirty="0" err="1" smtClean="0"/>
              <a:t>Tmax</a:t>
            </a:r>
            <a:r>
              <a:rPr lang="en-US" dirty="0" smtClean="0"/>
              <a:t> to &lt; 100 K during transients 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3002970" y="4562358"/>
            <a:ext cx="2813591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Redundancy of all signals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3517" y="2926864"/>
            <a:ext cx="4473893" cy="940117"/>
          </a:xfrm>
          <a:prstGeom prst="rect">
            <a:avLst/>
          </a:prstGeom>
          <a:ln w="31750">
            <a:solidFill>
              <a:schemeClr val="accent4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136630" y="2079002"/>
            <a:ext cx="1449436" cy="307777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1400" dirty="0" smtClean="0"/>
              <a:t>EDMS 1951502</a:t>
            </a:r>
            <a:endParaRPr lang="en-GB" sz="1400" dirty="0"/>
          </a:p>
        </p:txBody>
      </p:sp>
      <p:sp>
        <p:nvSpPr>
          <p:cNvPr id="24" name="Rectangle 23"/>
          <p:cNvSpPr/>
          <p:nvPr/>
        </p:nvSpPr>
        <p:spPr>
          <a:xfrm>
            <a:off x="2472653" y="3245523"/>
            <a:ext cx="1513556" cy="369332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dirty="0"/>
              <a:t> </a:t>
            </a:r>
            <a:r>
              <a:rPr lang="en-GB" sz="1400" dirty="0"/>
              <a:t>EDMS 1951503</a:t>
            </a:r>
          </a:p>
        </p:txBody>
      </p:sp>
    </p:spTree>
    <p:extLst>
      <p:ext uri="{BB962C8B-B14F-4D97-AF65-F5344CB8AC3E}">
        <p14:creationId xmlns:p14="http://schemas.microsoft.com/office/powerpoint/2010/main" val="102202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917"/>
            <a:ext cx="7920000" cy="540000"/>
          </a:xfrm>
        </p:spPr>
        <p:txBody>
          <a:bodyPr/>
          <a:lstStyle/>
          <a:p>
            <a:r>
              <a:rPr lang="en-US" dirty="0" smtClean="0"/>
              <a:t>Instrumentation connectors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59532" y="624447"/>
            <a:ext cx="8424936" cy="3680222"/>
          </a:xfrm>
        </p:spPr>
        <p:txBody>
          <a:bodyPr>
            <a:normAutofit/>
          </a:bodyPr>
          <a:lstStyle/>
          <a:p>
            <a:pPr algn="l"/>
            <a:r>
              <a:rPr lang="en-US" sz="2600" dirty="0" smtClean="0"/>
              <a:t>Definition of connectors being discussed within MCF as part of a global strategy for HL-LHC</a:t>
            </a:r>
          </a:p>
          <a:p>
            <a:pPr marL="0" indent="0" algn="l">
              <a:buNone/>
            </a:pPr>
            <a:r>
              <a:rPr lang="en-US" sz="2600" b="1" dirty="0" smtClean="0"/>
              <a:t>For the DFX: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US" sz="2600" dirty="0" smtClean="0"/>
              <a:t>Large amount of signals to be extracted from the DFX</a:t>
            </a:r>
          </a:p>
          <a:p>
            <a:pPr algn="l"/>
            <a:r>
              <a:rPr lang="en-US" sz="2600" dirty="0" smtClean="0"/>
              <a:t>Each connector grouping voltage taps from the same circuit  </a:t>
            </a:r>
          </a:p>
          <a:p>
            <a:pPr algn="l"/>
            <a:r>
              <a:rPr lang="en-US" sz="2600" dirty="0" smtClean="0"/>
              <a:t>Insulation of pins to ground according to table in slide 1</a:t>
            </a:r>
          </a:p>
          <a:p>
            <a:pPr algn="l"/>
            <a:r>
              <a:rPr lang="en-US" sz="2600" dirty="0" smtClean="0"/>
              <a:t>Insulation between pins &lt; 500 V in NOC 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416109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</a:t>
            </a:r>
            <a:r>
              <a:rPr lang="en-US" smtClean="0"/>
              <a:t>your attention !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1CD65B3-E8D1-4001-8E0C-4AF8A697297C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4360</TotalTime>
  <Words>200</Words>
  <Application>Microsoft Office PowerPoint</Application>
  <PresentationFormat>On-screen Show (16:9)</PresentationFormat>
  <Paragraphs>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Symbol</vt:lpstr>
      <vt:lpstr>Wingdings</vt:lpstr>
      <vt:lpstr>Thème Office</vt:lpstr>
      <vt:lpstr>Electrical requirements of DFX components: specification and tests</vt:lpstr>
      <vt:lpstr>Electrical components in DFX- Electrical Insulation</vt:lpstr>
      <vt:lpstr>Electrical components in DFX      Electrical Transients</vt:lpstr>
      <vt:lpstr>Protection </vt:lpstr>
      <vt:lpstr>Instrumentation connectors</vt:lpstr>
      <vt:lpstr>Thanks for your attention 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Amalia Ballarino</cp:lastModifiedBy>
  <cp:revision>232</cp:revision>
  <dcterms:created xsi:type="dcterms:W3CDTF">2016-02-12T09:02:01Z</dcterms:created>
  <dcterms:modified xsi:type="dcterms:W3CDTF">2019-06-20T08:10:18Z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