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3" r:id="rId2"/>
    <p:sldId id="262" r:id="rId3"/>
    <p:sldId id="281" r:id="rId4"/>
    <p:sldId id="258" r:id="rId5"/>
    <p:sldId id="276" r:id="rId6"/>
    <p:sldId id="267" r:id="rId7"/>
    <p:sldId id="283" r:id="rId8"/>
    <p:sldId id="259" r:id="rId9"/>
    <p:sldId id="269" r:id="rId10"/>
    <p:sldId id="274" r:id="rId11"/>
    <p:sldId id="273" r:id="rId12"/>
    <p:sldId id="279" r:id="rId13"/>
    <p:sldId id="286" r:id="rId14"/>
    <p:sldId id="272" r:id="rId15"/>
    <p:sldId id="277" r:id="rId16"/>
    <p:sldId id="287" r:id="rId17"/>
    <p:sldId id="288" r:id="rId18"/>
    <p:sldId id="282" r:id="rId19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C987"/>
    <a:srgbClr val="FADDDA"/>
    <a:srgbClr val="FEEAD8"/>
    <a:srgbClr val="009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Objects="1" showGuides="1">
      <p:cViewPr varScale="1">
        <p:scale>
          <a:sx n="183" d="100"/>
          <a:sy n="183" d="100"/>
        </p:scale>
        <p:origin x="112" y="620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20/06/2019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20/06/2019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6363" y="739775"/>
            <a:ext cx="65849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DFX instrumentation requirements, Conceptual design review of the DFX 31 Jan 2019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DFX instrumentation requirements, Conceptual design review of the DFX 31 Jan 2019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indico.cern.ch/event/821876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20597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dms.cern.ch/document/2157597" TargetMode="External"/><Relationship Id="rId5" Type="http://schemas.openxmlformats.org/officeDocument/2006/relationships/hyperlink" Target="https://edms.cern.ch/document/2019348" TargetMode="External"/><Relationship Id="rId4" Type="http://schemas.openxmlformats.org/officeDocument/2006/relationships/hyperlink" Target="https://edms.cern.ch/document/1824906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83116/contributions/3259237/" TargetMode="External"/><Relationship Id="rId2" Type="http://schemas.openxmlformats.org/officeDocument/2006/relationships/hyperlink" Target="https://edms.cern.ch/document/2087413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43197/contributions/2624569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dms.cern.ch/document/2030599" TargetMode="External"/><Relationship Id="rId1" Type="http://schemas.openxmlformats.org/officeDocument/2006/relationships/slideLayout" Target="../slideLayouts/slideLayout4.xml"/><Relationship Id="rId4" Type="http://schemas.openxmlformats.org/officeDocument/2006/relationships/slide" Target="slide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026428" y="2125484"/>
            <a:ext cx="7754180" cy="1382370"/>
          </a:xfrm>
        </p:spPr>
        <p:txBody>
          <a:bodyPr/>
          <a:lstStyle/>
          <a:p>
            <a:r>
              <a:rPr lang="en-GB" dirty="0"/>
              <a:t>Instrumentation in the DFX: </a:t>
            </a:r>
            <a:br>
              <a:rPr lang="en-GB" dirty="0"/>
            </a:br>
            <a:r>
              <a:rPr lang="en-GB" dirty="0"/>
              <a:t>Requirements and Routing</a:t>
            </a:r>
            <a:br>
              <a:rPr lang="en-GB" dirty="0"/>
            </a:br>
            <a:r>
              <a:rPr lang="en-GB" sz="2000" dirty="0"/>
              <a:t>Electrical Protection and Cryogenic Sensors</a:t>
            </a:r>
            <a:endParaRPr lang="en-GB" sz="2400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405077" y="3507854"/>
            <a:ext cx="6480000" cy="742950"/>
          </a:xfrm>
        </p:spPr>
        <p:txBody>
          <a:bodyPr/>
          <a:lstStyle/>
          <a:p>
            <a:r>
              <a:rPr lang="en-US" dirty="0"/>
              <a:t>J. Fleiter, S. C. Hopkins, A. Ballarino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424362"/>
            <a:ext cx="6728792" cy="451644"/>
          </a:xfrm>
        </p:spPr>
        <p:txBody>
          <a:bodyPr>
            <a:normAutofit/>
          </a:bodyPr>
          <a:lstStyle/>
          <a:p>
            <a:r>
              <a:rPr lang="en-GB" b="0" i="0" dirty="0">
                <a:solidFill>
                  <a:schemeClr val="bg2"/>
                </a:solidFill>
              </a:rPr>
              <a:t>Internal Review of DFX Detailed Design, 20th June 2019 (</a:t>
            </a:r>
            <a:r>
              <a:rPr lang="en-GB" b="0" i="0" dirty="0" err="1">
                <a:solidFill>
                  <a:schemeClr val="bg2"/>
                </a:solidFill>
                <a:hlinkClick r:id="rId2"/>
              </a:rPr>
              <a:t>Indico</a:t>
            </a:r>
            <a:r>
              <a:rPr lang="en-GB" b="0" i="0" dirty="0">
                <a:solidFill>
                  <a:schemeClr val="bg2"/>
                </a:solidFill>
                <a:hlinkClick r:id="rId2"/>
              </a:rPr>
              <a:t> 821876</a:t>
            </a:r>
            <a:r>
              <a:rPr lang="en-GB" b="0" i="0" dirty="0">
                <a:solidFill>
                  <a:schemeClr val="bg2"/>
                </a:solidFill>
              </a:rPr>
              <a:t>)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549" y="2206970"/>
            <a:ext cx="3654152" cy="2714687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 Instrumentation of the DFX 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Espace réservé du contenu 3"/>
          <p:cNvSpPr txBox="1">
            <a:spLocks/>
          </p:cNvSpPr>
          <p:nvPr/>
        </p:nvSpPr>
        <p:spPr>
          <a:xfrm>
            <a:off x="457200" y="914400"/>
            <a:ext cx="6131024" cy="3679200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600" dirty="0"/>
              <a:t>10 temperature transducers (TT):</a:t>
            </a:r>
          </a:p>
          <a:p>
            <a:pPr lvl="1" algn="l"/>
            <a:r>
              <a:rPr lang="en-US" sz="2200" dirty="0"/>
              <a:t>Two in vacuum attached to He tank (</a:t>
            </a:r>
            <a:r>
              <a:rPr lang="en-US" sz="2200" dirty="0" err="1"/>
              <a:t>Cernox</a:t>
            </a:r>
            <a:r>
              <a:rPr lang="en-US" sz="2200" dirty="0"/>
              <a:t>): mutual spares</a:t>
            </a:r>
          </a:p>
          <a:p>
            <a:pPr lvl="1" algn="l"/>
            <a:r>
              <a:rPr lang="en-US" sz="2200" dirty="0"/>
              <a:t>4 in the splice box (He tank) (</a:t>
            </a:r>
            <a:r>
              <a:rPr lang="en-US" sz="2200" dirty="0" err="1"/>
              <a:t>Cernox</a:t>
            </a:r>
            <a:r>
              <a:rPr lang="en-US" sz="2200" dirty="0"/>
              <a:t>)</a:t>
            </a:r>
          </a:p>
          <a:p>
            <a:pPr lvl="1" algn="l"/>
            <a:r>
              <a:rPr lang="en-US" sz="2200" dirty="0"/>
              <a:t>4 temperature sensors attached to the resistive heaters</a:t>
            </a:r>
          </a:p>
          <a:p>
            <a:pPr algn="l"/>
            <a:r>
              <a:rPr lang="en-US" sz="2600" dirty="0"/>
              <a:t>4 resistive heaters and 1 heat exchanger:</a:t>
            </a:r>
          </a:p>
          <a:p>
            <a:pPr lvl="1" algn="l"/>
            <a:r>
              <a:rPr lang="en-US" sz="2200" dirty="0"/>
              <a:t>1 </a:t>
            </a:r>
            <a:r>
              <a:rPr lang="en-US" sz="2200" dirty="0" err="1"/>
              <a:t>GHe</a:t>
            </a:r>
            <a:r>
              <a:rPr lang="en-US" sz="2200" dirty="0"/>
              <a:t>/</a:t>
            </a:r>
            <a:r>
              <a:rPr lang="en-US" sz="2200" dirty="0" err="1"/>
              <a:t>LHe</a:t>
            </a:r>
            <a:r>
              <a:rPr lang="en-US" sz="2200" dirty="0"/>
              <a:t> heat exchanger</a:t>
            </a:r>
          </a:p>
          <a:p>
            <a:pPr lvl="1" algn="l"/>
            <a:r>
              <a:rPr lang="en-US" sz="2200" dirty="0"/>
              <a:t>2 resistive heaters in external bath (includes 1 spare)</a:t>
            </a:r>
          </a:p>
          <a:p>
            <a:pPr lvl="1" algn="l"/>
            <a:r>
              <a:rPr lang="en-US" sz="2200" dirty="0"/>
              <a:t>2 resistive heater in the lower bath</a:t>
            </a:r>
          </a:p>
          <a:p>
            <a:pPr algn="l"/>
            <a:r>
              <a:rPr lang="en-US" sz="2600" dirty="0"/>
              <a:t>2 pressure gauges:</a:t>
            </a:r>
          </a:p>
          <a:p>
            <a:pPr lvl="1" algn="l"/>
            <a:r>
              <a:rPr lang="en-US" sz="2200" dirty="0"/>
              <a:t>1 He pressure gauge </a:t>
            </a:r>
            <a:r>
              <a:rPr lang="en-GB" sz="2200" dirty="0"/>
              <a:t>located on the helium gas return </a:t>
            </a:r>
            <a:br>
              <a:rPr lang="en-GB" sz="2200" dirty="0"/>
            </a:br>
            <a:r>
              <a:rPr lang="en-GB" sz="2200" dirty="0"/>
              <a:t>line in the QXL</a:t>
            </a:r>
            <a:endParaRPr lang="en-US" sz="2200" dirty="0"/>
          </a:p>
          <a:p>
            <a:pPr lvl="1" algn="l"/>
            <a:r>
              <a:rPr lang="en-US" sz="2200" dirty="0"/>
              <a:t>1 </a:t>
            </a:r>
            <a:r>
              <a:rPr lang="el-GR" sz="2200" dirty="0"/>
              <a:t>Δ</a:t>
            </a:r>
            <a:r>
              <a:rPr lang="en-US" sz="2200" dirty="0"/>
              <a:t>P gauge to measure level of liquid in the fountain</a:t>
            </a:r>
          </a:p>
          <a:p>
            <a:pPr algn="l"/>
            <a:r>
              <a:rPr lang="en-US" sz="2600" dirty="0"/>
              <a:t>2 </a:t>
            </a:r>
            <a:r>
              <a:rPr lang="en-US" sz="2600" dirty="0" err="1"/>
              <a:t>LHe</a:t>
            </a:r>
            <a:r>
              <a:rPr lang="en-US" sz="2600" dirty="0"/>
              <a:t> level transducers</a:t>
            </a:r>
          </a:p>
          <a:p>
            <a:pPr algn="l"/>
            <a:r>
              <a:rPr lang="en-US" sz="2600" dirty="0" err="1"/>
              <a:t>Cryo</a:t>
            </a:r>
            <a:r>
              <a:rPr lang="en-US" sz="2600" dirty="0"/>
              <a:t> valves: part of </a:t>
            </a:r>
            <a:r>
              <a:rPr lang="en-US" sz="2600" dirty="0" err="1"/>
              <a:t>cryo</a:t>
            </a:r>
            <a:r>
              <a:rPr lang="en-US" sz="2600" dirty="0"/>
              <a:t> jumper</a:t>
            </a:r>
          </a:p>
        </p:txBody>
      </p:sp>
      <p:sp>
        <p:nvSpPr>
          <p:cNvPr id="9" name="Rectangle 8"/>
          <p:cNvSpPr/>
          <p:nvPr/>
        </p:nvSpPr>
        <p:spPr>
          <a:xfrm>
            <a:off x="7011292" y="1814365"/>
            <a:ext cx="19275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Splice box (MgB</a:t>
            </a:r>
            <a:r>
              <a:rPr lang="en-US" sz="1200" b="1" baseline="-25000" dirty="0"/>
              <a:t>2</a:t>
            </a:r>
            <a:r>
              <a:rPr lang="en-US" sz="1200" b="1" dirty="0"/>
              <a:t>/</a:t>
            </a:r>
            <a:r>
              <a:rPr lang="en-US" sz="1200" b="1" dirty="0" err="1"/>
              <a:t>Nb-Ti</a:t>
            </a:r>
            <a:r>
              <a:rPr lang="en-US" sz="1200" b="1" dirty="0"/>
              <a:t>)</a:t>
            </a:r>
            <a:endParaRPr lang="en-GB" sz="1200" b="1" dirty="0"/>
          </a:p>
        </p:txBody>
      </p:sp>
      <p:cxnSp>
        <p:nvCxnSpPr>
          <p:cNvPr id="13" name="Straight Arrow Connector 12"/>
          <p:cNvCxnSpPr>
            <a:stCxn id="9" idx="2"/>
          </p:cNvCxnSpPr>
          <p:nvPr/>
        </p:nvCxnSpPr>
        <p:spPr>
          <a:xfrm flipH="1">
            <a:off x="7681108" y="2091364"/>
            <a:ext cx="293974" cy="83699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4300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 Instrumentation of the DFX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457200" y="914400"/>
            <a:ext cx="7920000" cy="3679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/>
              <a:t>Temperature transducer wiring:</a:t>
            </a:r>
          </a:p>
          <a:p>
            <a:pPr lvl="1" algn="l"/>
            <a:r>
              <a:rPr lang="en-US" sz="1400" dirty="0"/>
              <a:t>4 wires per probe</a:t>
            </a:r>
          </a:p>
          <a:p>
            <a:pPr lvl="1" algn="l"/>
            <a:r>
              <a:rPr lang="en-US" sz="1400" dirty="0"/>
              <a:t>2 probes in vacuum </a:t>
            </a:r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dirty="0"/>
              <a:t>8 wires at vacuum feedthrough:</a:t>
            </a:r>
          </a:p>
          <a:p>
            <a:pPr lvl="2" algn="l"/>
            <a:r>
              <a:rPr lang="en-US" sz="1400" dirty="0"/>
              <a:t>&gt;1 m long wires, no </a:t>
            </a:r>
            <a:r>
              <a:rPr lang="en-US" sz="1400" dirty="0" err="1"/>
              <a:t>thermalization</a:t>
            </a:r>
            <a:r>
              <a:rPr lang="en-US" sz="1400" dirty="0"/>
              <a:t> required</a:t>
            </a:r>
          </a:p>
          <a:p>
            <a:pPr lvl="2" algn="l"/>
            <a:r>
              <a:rPr lang="en-US" sz="1400" dirty="0" err="1"/>
              <a:t>Manganin</a:t>
            </a:r>
            <a:r>
              <a:rPr lang="en-US" sz="1400" dirty="0"/>
              <a:t> wires, AWG 36</a:t>
            </a:r>
            <a:r>
              <a:rPr lang="en-GB" sz="1400" dirty="0"/>
              <a:t> </a:t>
            </a:r>
            <a:r>
              <a:rPr lang="en-GB" sz="1400" baseline="30000" dirty="0"/>
              <a:t>1</a:t>
            </a:r>
            <a:endParaRPr lang="en-US" sz="1400" dirty="0"/>
          </a:p>
          <a:p>
            <a:pPr lvl="1" algn="l"/>
            <a:r>
              <a:rPr lang="en-US" sz="1400" dirty="0"/>
              <a:t>8 probes in </a:t>
            </a:r>
            <a:r>
              <a:rPr lang="en-US" sz="1400" dirty="0" err="1"/>
              <a:t>LHe</a:t>
            </a:r>
            <a:r>
              <a:rPr lang="en-US" sz="1400" dirty="0"/>
              <a:t> </a:t>
            </a:r>
            <a:r>
              <a:rPr lang="en-US" sz="1400" dirty="0">
                <a:sym typeface="Wingdings" panose="05000000000000000000" pitchFamily="2" charset="2"/>
              </a:rPr>
              <a:t></a:t>
            </a:r>
            <a:r>
              <a:rPr lang="en-US" sz="1400" dirty="0"/>
              <a:t> 32 wires at DFX cold mass instrumentation feedthrough:</a:t>
            </a:r>
          </a:p>
          <a:p>
            <a:pPr lvl="2" algn="l"/>
            <a:r>
              <a:rPr lang="en-GB" sz="1400" dirty="0"/>
              <a:t>Cu wires, AWG 32 </a:t>
            </a:r>
            <a:r>
              <a:rPr lang="en-GB" sz="1400" baseline="30000" dirty="0"/>
              <a:t>1</a:t>
            </a:r>
            <a:endParaRPr lang="en-GB" sz="1200" baseline="30000" dirty="0"/>
          </a:p>
          <a:p>
            <a:pPr algn="l"/>
            <a:r>
              <a:rPr lang="en-US" sz="1600" dirty="0" err="1"/>
              <a:t>LHe</a:t>
            </a:r>
            <a:r>
              <a:rPr lang="en-US" sz="1600" dirty="0"/>
              <a:t> level transducer:</a:t>
            </a:r>
          </a:p>
          <a:p>
            <a:pPr lvl="1" algn="l"/>
            <a:r>
              <a:rPr lang="en-US" sz="1400" dirty="0"/>
              <a:t>2 probes (wires part of the probe)</a:t>
            </a:r>
          </a:p>
          <a:p>
            <a:pPr lvl="2" algn="l"/>
            <a:r>
              <a:rPr lang="en-US" sz="1400" dirty="0"/>
              <a:t>Easily replaceable for unscheduled repair work interventions (by design of DFX)</a:t>
            </a:r>
          </a:p>
          <a:p>
            <a:pPr algn="l"/>
            <a:r>
              <a:rPr lang="en-US" sz="1600" dirty="0"/>
              <a:t>Electrical heater wiring:</a:t>
            </a:r>
          </a:p>
          <a:p>
            <a:pPr lvl="1" algn="l"/>
            <a:r>
              <a:rPr lang="en-US" sz="1400" dirty="0"/>
              <a:t>2 wires per heater </a:t>
            </a:r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dirty="0"/>
              <a:t>8 wires (Cu, cross-sectional area to be confirmed)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98254" y="4757981"/>
            <a:ext cx="25474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aseline="30000" dirty="0">
                <a:solidFill>
                  <a:schemeClr val="accent5"/>
                </a:solidFill>
              </a:rPr>
              <a:t>1 </a:t>
            </a:r>
            <a:r>
              <a:rPr lang="en-GB" sz="1200" dirty="0">
                <a:solidFill>
                  <a:schemeClr val="accent5"/>
                </a:solidFill>
              </a:rPr>
              <a:t>LHC-Q-GN-0009, </a:t>
            </a:r>
            <a:r>
              <a:rPr lang="en-GB" sz="1200" dirty="0">
                <a:solidFill>
                  <a:schemeClr val="accent5"/>
                </a:solidFill>
                <a:hlinkClick r:id="rId2"/>
              </a:rPr>
              <a:t>EDMS 320597</a:t>
            </a:r>
            <a:endParaRPr lang="en-GB" sz="1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44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Feedthroughs for DFX Voltage Taps and Cryogenic Instrumentation (1)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4" name="Espace réservé du contenu 3"/>
          <p:cNvSpPr txBox="1">
            <a:spLocks/>
          </p:cNvSpPr>
          <p:nvPr/>
        </p:nvSpPr>
        <p:spPr>
          <a:xfrm>
            <a:off x="457200" y="914400"/>
            <a:ext cx="7920000" cy="3679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000" dirty="0"/>
              <a:t>Two types of feedthrough for instrumentation installed in DFX cold mass</a:t>
            </a:r>
            <a:r>
              <a:rPr lang="en-GB" sz="2100" dirty="0"/>
              <a:t>:</a:t>
            </a:r>
          </a:p>
          <a:p>
            <a:pPr lvl="1" algn="l"/>
            <a:r>
              <a:rPr lang="en-GB" sz="1700" dirty="0"/>
              <a:t>Voltage taps (at least two units)</a:t>
            </a:r>
          </a:p>
          <a:p>
            <a:pPr lvl="2" algn="l"/>
            <a:r>
              <a:rPr lang="en-GB" sz="1300" dirty="0"/>
              <a:t>Must meet insulation voltage requirements, to ground and between circuits, during acceptance tests of components, insulation tests of the system and operation</a:t>
            </a:r>
          </a:p>
          <a:p>
            <a:pPr lvl="2" algn="l"/>
            <a:r>
              <a:rPr lang="en-GB" sz="1300" dirty="0"/>
              <a:t>Instrumentation wires grouped by circuit, considering voltage ratings</a:t>
            </a:r>
          </a:p>
          <a:p>
            <a:pPr lvl="1" algn="l"/>
            <a:r>
              <a:rPr lang="en-GB" sz="1700" dirty="0"/>
              <a:t>Temperature probes and resistance heaters (one unit)</a:t>
            </a:r>
          </a:p>
          <a:p>
            <a:pPr algn="l"/>
            <a:r>
              <a:rPr lang="en-GB" sz="2000" dirty="0"/>
              <a:t>Feedthrough based on the concept of the Instrumentation Feedthrough System (IFS) of LHC </a:t>
            </a:r>
            <a:r>
              <a:rPr lang="en-GB" sz="2000" dirty="0" err="1"/>
              <a:t>cryo</a:t>
            </a:r>
            <a:r>
              <a:rPr lang="en-GB" sz="2000" dirty="0"/>
              <a:t> magnets</a:t>
            </a:r>
          </a:p>
          <a:p>
            <a:pPr lvl="1" algn="l"/>
            <a:r>
              <a:rPr lang="en-GB" sz="1600" dirty="0"/>
              <a:t>IFS constructed as components tested on the surface and then assembled in the DFX</a:t>
            </a:r>
            <a:endParaRPr lang="en-US" sz="1600" dirty="0"/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917147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Feedthroughs for DFX Voltage Taps and Cryogenic Instrumentation (2)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4" name="Espace réservé du contenu 3"/>
          <p:cNvSpPr txBox="1">
            <a:spLocks/>
          </p:cNvSpPr>
          <p:nvPr/>
        </p:nvSpPr>
        <p:spPr>
          <a:xfrm>
            <a:off x="457200" y="914400"/>
            <a:ext cx="7920000" cy="3679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/>
              <a:t>Cold mass instrumentation wiring (voltage taps, temperature, heater) connected to IFS wiring in a Wiring Interconnection Box (WIB) </a:t>
            </a:r>
          </a:p>
          <a:p>
            <a:pPr algn="l"/>
            <a:r>
              <a:rPr lang="en-US" sz="2000" dirty="0"/>
              <a:t>WIB located next to </a:t>
            </a:r>
            <a:r>
              <a:rPr lang="en-US" sz="2000" dirty="0" err="1"/>
              <a:t>Nb-Ti</a:t>
            </a:r>
            <a:r>
              <a:rPr lang="en-US" sz="2000" dirty="0"/>
              <a:t>/</a:t>
            </a:r>
            <a:r>
              <a:rPr lang="en-US" sz="2000" dirty="0" err="1"/>
              <a:t>Nb-Ti</a:t>
            </a:r>
            <a:r>
              <a:rPr lang="en-US" sz="2000" dirty="0"/>
              <a:t> splice box to allow access for repairs</a:t>
            </a:r>
          </a:p>
          <a:p>
            <a:pPr algn="l"/>
            <a:r>
              <a:rPr lang="en-US" sz="2000" dirty="0"/>
              <a:t>Design and procurement of IFS performed by CERN</a:t>
            </a:r>
          </a:p>
          <a:p>
            <a:pPr algn="l"/>
            <a:r>
              <a:rPr lang="en-US" sz="2000" dirty="0"/>
              <a:t>IFS to provide spare capacity of at least 5%</a:t>
            </a:r>
          </a:p>
          <a:p>
            <a:pPr algn="l"/>
            <a:endParaRPr lang="en-US" sz="2000" dirty="0"/>
          </a:p>
          <a:p>
            <a:pPr algn="l"/>
            <a:endParaRPr lang="en-US" sz="20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5456472" y="2528611"/>
            <a:ext cx="3525576" cy="2177143"/>
            <a:chOff x="4860032" y="1429200"/>
            <a:chExt cx="3176397" cy="1961515"/>
          </a:xfrm>
        </p:grpSpPr>
        <p:pic>
          <p:nvPicPr>
            <p:cNvPr id="7" name="Picture 6"/>
            <p:cNvPicPr/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46" t="12249" r="54627" b="11527"/>
            <a:stretch/>
          </p:blipFill>
          <p:spPr>
            <a:xfrm>
              <a:off x="5008141" y="1429200"/>
              <a:ext cx="3028288" cy="1961515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8" name="Rectangle 7"/>
            <p:cNvSpPr/>
            <p:nvPr/>
          </p:nvSpPr>
          <p:spPr>
            <a:xfrm>
              <a:off x="5247785" y="2699147"/>
              <a:ext cx="393474" cy="8001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9" name="Freeform 8"/>
            <p:cNvSpPr/>
            <p:nvPr/>
          </p:nvSpPr>
          <p:spPr>
            <a:xfrm>
              <a:off x="4860032" y="2488327"/>
              <a:ext cx="1151817" cy="240665"/>
            </a:xfrm>
            <a:custGeom>
              <a:avLst/>
              <a:gdLst>
                <a:gd name="connsiteX0" fmla="*/ 829601 w 1196409"/>
                <a:gd name="connsiteY0" fmla="*/ 251209 h 251209"/>
                <a:gd name="connsiteX1" fmla="*/ 1126027 w 1196409"/>
                <a:gd name="connsiteY1" fmla="*/ 226088 h 251209"/>
                <a:gd name="connsiteX2" fmla="*/ 1100906 w 1196409"/>
                <a:gd name="connsiteY2" fmla="*/ 160774 h 251209"/>
                <a:gd name="connsiteX3" fmla="*/ 106119 w 1196409"/>
                <a:gd name="connsiteY3" fmla="*/ 125605 h 251209"/>
                <a:gd name="connsiteX4" fmla="*/ 75974 w 1196409"/>
                <a:gd name="connsiteY4" fmla="*/ 0 h 25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6409" h="251209">
                  <a:moveTo>
                    <a:pt x="829601" y="251209"/>
                  </a:moveTo>
                  <a:cubicBezTo>
                    <a:pt x="955205" y="246184"/>
                    <a:pt x="1080810" y="241160"/>
                    <a:pt x="1126027" y="226088"/>
                  </a:cubicBezTo>
                  <a:cubicBezTo>
                    <a:pt x="1171244" y="211016"/>
                    <a:pt x="1270891" y="177521"/>
                    <a:pt x="1100906" y="160774"/>
                  </a:cubicBezTo>
                  <a:cubicBezTo>
                    <a:pt x="930921" y="144027"/>
                    <a:pt x="276941" y="152401"/>
                    <a:pt x="106119" y="125605"/>
                  </a:cubicBezTo>
                  <a:cubicBezTo>
                    <a:pt x="-64703" y="98809"/>
                    <a:pt x="5635" y="49404"/>
                    <a:pt x="75974" y="0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779912" y="4011910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>
                <a:solidFill>
                  <a:srgbClr val="FF0000"/>
                </a:solidFill>
              </a:rPr>
              <a:t>Wiring Interconnection Box</a:t>
            </a:r>
          </a:p>
          <a:p>
            <a:pPr algn="r"/>
            <a:r>
              <a:rPr lang="en-GB" sz="1400" dirty="0">
                <a:solidFill>
                  <a:srgbClr val="FF0000"/>
                </a:solidFill>
              </a:rPr>
              <a:t>WIB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752083" y="3623033"/>
            <a:ext cx="2756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>
                <a:solidFill>
                  <a:srgbClr val="50C987"/>
                </a:solidFill>
              </a:rPr>
              <a:t>Instrumentation Feedthrough System</a:t>
            </a:r>
          </a:p>
          <a:p>
            <a:pPr algn="r"/>
            <a:r>
              <a:rPr lang="en-GB" sz="1400" dirty="0">
                <a:solidFill>
                  <a:srgbClr val="50C987"/>
                </a:solidFill>
              </a:rPr>
              <a:t>IFS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92080" y="4753806"/>
            <a:ext cx="18068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err="1"/>
              <a:t>Nb-Ti</a:t>
            </a:r>
            <a:r>
              <a:rPr lang="en-GB" sz="1000" dirty="0"/>
              <a:t>/</a:t>
            </a:r>
            <a:r>
              <a:rPr lang="en-GB" sz="1000" dirty="0" err="1"/>
              <a:t>Nb-Ti</a:t>
            </a:r>
            <a:r>
              <a:rPr lang="en-GB" sz="1000" dirty="0"/>
              <a:t> Splice Box</a:t>
            </a:r>
            <a:endParaRPr lang="en-GB" sz="1400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6216287" y="4382000"/>
            <a:ext cx="0" cy="396000"/>
          </a:xfrm>
          <a:prstGeom prst="straightConnector1">
            <a:avLst/>
          </a:prstGeom>
          <a:ln>
            <a:tailEnd type="arrow"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3" idx="3"/>
            <a:endCxn id="8" idx="1"/>
          </p:cNvCxnSpPr>
          <p:nvPr/>
        </p:nvCxnSpPr>
        <p:spPr>
          <a:xfrm flipV="1">
            <a:off x="5508104" y="3982565"/>
            <a:ext cx="378746" cy="2601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9617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Instrumentation of the DFX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Espace réservé du contenu 3"/>
          <p:cNvSpPr txBox="1">
            <a:spLocks/>
          </p:cNvSpPr>
          <p:nvPr/>
        </p:nvSpPr>
        <p:spPr>
          <a:xfrm>
            <a:off x="457200" y="914400"/>
            <a:ext cx="7920000" cy="3679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/>
              <a:t>The cold powering chain of the inner triplet comprises three vacuum volumes </a:t>
            </a:r>
            <a:r>
              <a:rPr lang="en-US" sz="2000" baseline="30000" dirty="0"/>
              <a:t>1</a:t>
            </a:r>
            <a:r>
              <a:rPr lang="en-US" sz="2000" dirty="0"/>
              <a:t>:</a:t>
            </a:r>
          </a:p>
          <a:p>
            <a:pPr lvl="1" algn="l"/>
            <a:r>
              <a:rPr lang="en-US" sz="1800" b="1" dirty="0"/>
              <a:t>DFX</a:t>
            </a:r>
            <a:r>
              <a:rPr lang="en-US" sz="1800" dirty="0"/>
              <a:t>, </a:t>
            </a:r>
            <a:r>
              <a:rPr lang="en-US" sz="1800" b="1" dirty="0"/>
              <a:t>DSH</a:t>
            </a:r>
            <a:r>
              <a:rPr lang="en-US" sz="1800" dirty="0"/>
              <a:t> and </a:t>
            </a:r>
            <a:r>
              <a:rPr lang="en-US" sz="1800" b="1" dirty="0"/>
              <a:t>DFH</a:t>
            </a:r>
            <a:r>
              <a:rPr lang="en-US" sz="1800" dirty="0"/>
              <a:t> </a:t>
            </a:r>
          </a:p>
          <a:p>
            <a:pPr algn="l"/>
            <a:r>
              <a:rPr lang="en-GB" sz="2000" dirty="0"/>
              <a:t>The DFX vacuum vessel will be equipped with ports to connect pumping units and vacuum instrumentation </a:t>
            </a:r>
            <a:r>
              <a:rPr lang="en-GB" sz="2000" baseline="30000" dirty="0"/>
              <a:t>2</a:t>
            </a:r>
          </a:p>
          <a:p>
            <a:pPr algn="l"/>
            <a:r>
              <a:rPr lang="en-US" sz="2000" dirty="0"/>
              <a:t>All the vacuum instrumentation (Pirani, Penning </a:t>
            </a:r>
            <a:br>
              <a:rPr lang="en-US" sz="2000" dirty="0"/>
            </a:br>
            <a:r>
              <a:rPr lang="en-US" sz="2000" dirty="0"/>
              <a:t>and membrane gauge) will be external to the </a:t>
            </a:r>
            <a:br>
              <a:rPr lang="en-US" sz="2000" dirty="0"/>
            </a:br>
            <a:r>
              <a:rPr lang="en-US" sz="2000" dirty="0"/>
              <a:t>DFX vacuum vessel</a:t>
            </a:r>
            <a:br>
              <a:rPr lang="en-US" sz="2000" dirty="0"/>
            </a:b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b="1" dirty="0"/>
              <a:t>no wiring is required in the vessel for </a:t>
            </a:r>
            <a:br>
              <a:rPr lang="en-US" sz="2000" b="1" dirty="0"/>
            </a:br>
            <a:r>
              <a:rPr lang="en-US" sz="2000" b="1" dirty="0"/>
              <a:t>vacuum instrumentation</a:t>
            </a:r>
            <a:endParaRPr lang="en-GB" sz="2400" b="1" dirty="0"/>
          </a:p>
          <a:p>
            <a:pPr algn="l"/>
            <a:endParaRPr lang="en-GB" sz="2600" dirty="0"/>
          </a:p>
          <a:p>
            <a:pPr lvl="1" algn="l"/>
            <a:endParaRPr lang="en-US" dirty="0"/>
          </a:p>
        </p:txBody>
      </p:sp>
      <p:pic>
        <p:nvPicPr>
          <p:cNvPr id="18" name="Picture 17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8430"/>
          <a:stretch/>
        </p:blipFill>
        <p:spPr>
          <a:xfrm>
            <a:off x="6308984" y="2395906"/>
            <a:ext cx="2376264" cy="22408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8389" y="4581718"/>
            <a:ext cx="4607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aseline="30000" dirty="0">
                <a:solidFill>
                  <a:schemeClr val="accent5"/>
                </a:solidFill>
              </a:rPr>
              <a:t>1</a:t>
            </a:r>
            <a:r>
              <a:rPr lang="en-GB" sz="1200" dirty="0">
                <a:solidFill>
                  <a:schemeClr val="accent5"/>
                </a:solidFill>
              </a:rPr>
              <a:t> G. </a:t>
            </a:r>
            <a:r>
              <a:rPr lang="en-GB" sz="1200" dirty="0" err="1">
                <a:solidFill>
                  <a:schemeClr val="accent5"/>
                </a:solidFill>
              </a:rPr>
              <a:t>Riddone</a:t>
            </a:r>
            <a:r>
              <a:rPr lang="en-GB" sz="1200" dirty="0">
                <a:solidFill>
                  <a:schemeClr val="accent5"/>
                </a:solidFill>
              </a:rPr>
              <a:t> et al., </a:t>
            </a:r>
            <a:r>
              <a:rPr lang="en-GB" sz="1200" dirty="0">
                <a:solidFill>
                  <a:schemeClr val="accent5"/>
                </a:solidFill>
                <a:hlinkClick r:id="rId4"/>
              </a:rPr>
              <a:t>EDMS 1824906</a:t>
            </a:r>
            <a:r>
              <a:rPr lang="en-GB" sz="1200" dirty="0">
                <a:solidFill>
                  <a:schemeClr val="accent5"/>
                </a:solidFill>
              </a:rPr>
              <a:t>; Y. </a:t>
            </a:r>
            <a:r>
              <a:rPr lang="en-GB" sz="1200" dirty="0" err="1">
                <a:solidFill>
                  <a:schemeClr val="accent5"/>
                </a:solidFill>
              </a:rPr>
              <a:t>Leclercq</a:t>
            </a:r>
            <a:r>
              <a:rPr lang="en-GB" sz="1200" dirty="0">
                <a:solidFill>
                  <a:schemeClr val="accent5"/>
                </a:solidFill>
              </a:rPr>
              <a:t>, </a:t>
            </a:r>
            <a:r>
              <a:rPr lang="en-GB" sz="1200" dirty="0">
                <a:solidFill>
                  <a:schemeClr val="accent5"/>
                </a:solidFill>
                <a:hlinkClick r:id="rId5"/>
              </a:rPr>
              <a:t>EDMS 2019348</a:t>
            </a:r>
            <a:endParaRPr lang="en-GB" sz="1200" dirty="0">
              <a:solidFill>
                <a:schemeClr val="accent5"/>
              </a:solidFill>
            </a:endParaRPr>
          </a:p>
          <a:p>
            <a:r>
              <a:rPr lang="en-GB" sz="1200" baseline="30000" dirty="0">
                <a:solidFill>
                  <a:schemeClr val="accent5"/>
                </a:solidFill>
              </a:rPr>
              <a:t>2</a:t>
            </a:r>
            <a:r>
              <a:rPr lang="en-GB" sz="1200" dirty="0">
                <a:solidFill>
                  <a:schemeClr val="accent5"/>
                </a:solidFill>
              </a:rPr>
              <a:t> Y. </a:t>
            </a:r>
            <a:r>
              <a:rPr lang="en-GB" sz="1200" dirty="0" err="1">
                <a:solidFill>
                  <a:schemeClr val="accent5"/>
                </a:solidFill>
              </a:rPr>
              <a:t>Leclercq</a:t>
            </a:r>
            <a:r>
              <a:rPr lang="en-GB" sz="1200" dirty="0">
                <a:solidFill>
                  <a:schemeClr val="accent5"/>
                </a:solidFill>
              </a:rPr>
              <a:t>, DFX Interfaces, </a:t>
            </a:r>
            <a:r>
              <a:rPr lang="en-GB" sz="1200" dirty="0">
                <a:solidFill>
                  <a:schemeClr val="accent5"/>
                </a:solidFill>
                <a:hlinkClick r:id="rId6"/>
              </a:rPr>
              <a:t>EDMS 2157597</a:t>
            </a:r>
            <a:endParaRPr lang="en-GB" sz="1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64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457200" y="914400"/>
            <a:ext cx="7920000" cy="36792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600" dirty="0"/>
              <a:t>Instrumentation in the DFX:</a:t>
            </a:r>
          </a:p>
          <a:p>
            <a:pPr lvl="1" algn="l"/>
            <a:r>
              <a:rPr lang="en-US" dirty="0"/>
              <a:t>Protection:</a:t>
            </a:r>
          </a:p>
          <a:p>
            <a:pPr lvl="2" algn="l"/>
            <a:r>
              <a:rPr lang="en-US" dirty="0"/>
              <a:t>Electrical protection requirements implemented using ~200 voltage taps over the 19 circuit branches for monitoring and protection</a:t>
            </a:r>
          </a:p>
          <a:p>
            <a:pPr lvl="1" algn="l"/>
            <a:r>
              <a:rPr lang="en-US" dirty="0"/>
              <a:t>Cryogenics:</a:t>
            </a:r>
          </a:p>
          <a:p>
            <a:pPr lvl="2" algn="l"/>
            <a:r>
              <a:rPr lang="en-US" sz="1600" dirty="0"/>
              <a:t>8 temperature probes, + 2 in vacuum *</a:t>
            </a:r>
          </a:p>
          <a:p>
            <a:pPr lvl="2" algn="l"/>
            <a:r>
              <a:rPr lang="en-US" sz="1600" dirty="0"/>
              <a:t>2 level gauges *, </a:t>
            </a:r>
          </a:p>
          <a:p>
            <a:pPr lvl="2" algn="l"/>
            <a:r>
              <a:rPr lang="en-US" sz="1600" dirty="0"/>
              <a:t>2 pressure gauges, </a:t>
            </a:r>
          </a:p>
          <a:p>
            <a:pPr lvl="2" algn="l"/>
            <a:r>
              <a:rPr lang="en-US" sz="1600" dirty="0"/>
              <a:t>1 </a:t>
            </a:r>
            <a:r>
              <a:rPr lang="en-US" sz="1600" dirty="0" err="1"/>
              <a:t>GHe</a:t>
            </a:r>
            <a:r>
              <a:rPr lang="en-US" sz="1600" dirty="0"/>
              <a:t>/</a:t>
            </a:r>
            <a:r>
              <a:rPr lang="en-US" sz="1600" dirty="0" err="1"/>
              <a:t>LHe</a:t>
            </a:r>
            <a:r>
              <a:rPr lang="en-US" sz="1600" dirty="0"/>
              <a:t> heat exchanger, </a:t>
            </a:r>
          </a:p>
          <a:p>
            <a:pPr lvl="2" algn="l"/>
            <a:r>
              <a:rPr lang="en-US" sz="1600" dirty="0"/>
              <a:t>4 resistive heaters</a:t>
            </a:r>
          </a:p>
          <a:p>
            <a:pPr lvl="1" algn="l"/>
            <a:r>
              <a:rPr lang="en-US" dirty="0"/>
              <a:t>Vacuum: </a:t>
            </a:r>
            <a:r>
              <a:rPr lang="en-US" sz="2000" dirty="0"/>
              <a:t>no vacuum instrumentation routed in the vessel</a:t>
            </a:r>
          </a:p>
          <a:p>
            <a:pPr algn="l"/>
            <a:r>
              <a:rPr lang="en-US" sz="2600" dirty="0"/>
              <a:t>Instrumentation wires routed to room temperature via Instrumentation Feedthrough Systems (IFS) on the DFX</a:t>
            </a:r>
            <a:br>
              <a:rPr lang="en-US" sz="2600" dirty="0"/>
            </a:br>
            <a:r>
              <a:rPr lang="en-US" sz="1400" dirty="0"/>
              <a:t>(except those marked * above)</a:t>
            </a:r>
          </a:p>
        </p:txBody>
      </p:sp>
    </p:spTree>
    <p:extLst>
      <p:ext uri="{BB962C8B-B14F-4D97-AF65-F5344CB8AC3E}">
        <p14:creationId xmlns:p14="http://schemas.microsoft.com/office/powerpoint/2010/main" val="13148171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 Slides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32616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Enlargement of Voltage Tap Configuration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7049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C58FCA-679D-4F22-B3AC-E1D7FB9456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1361"/>
          <a:stretch/>
        </p:blipFill>
        <p:spPr>
          <a:xfrm>
            <a:off x="880717" y="699542"/>
            <a:ext cx="7382567" cy="4034850"/>
          </a:xfrm>
          <a:prstGeom prst="rect">
            <a:avLst/>
          </a:prstGeom>
        </p:spPr>
      </p:pic>
      <p:sp>
        <p:nvSpPr>
          <p:cNvPr id="3" name="Action Button: Return 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EC28BF38-14A4-446E-961B-2E9EC306459F}"/>
              </a:ext>
            </a:extLst>
          </p:cNvPr>
          <p:cNvSpPr/>
          <p:nvPr/>
        </p:nvSpPr>
        <p:spPr>
          <a:xfrm>
            <a:off x="8083263" y="4648460"/>
            <a:ext cx="360040" cy="360040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144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DFX Instrumentation Layout Proposal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4" name="Picture 3" descr="cid:image003.png@01D52083.481814C0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3"/>
          <a:stretch/>
        </p:blipFill>
        <p:spPr bwMode="auto">
          <a:xfrm>
            <a:off x="323528" y="732374"/>
            <a:ext cx="8625026" cy="369959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3546859" y="4729486"/>
            <a:ext cx="20594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Sketch from Y. Leclercq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99977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7920000" cy="3680222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Cold Powering Instrumentation Specification</a:t>
            </a:r>
          </a:p>
          <a:p>
            <a:pPr algn="l"/>
            <a:r>
              <a:rPr lang="en-US" dirty="0"/>
              <a:t>DFX Instrumentation:</a:t>
            </a:r>
          </a:p>
          <a:p>
            <a:pPr lvl="1" algn="l"/>
            <a:r>
              <a:rPr lang="en-US" dirty="0"/>
              <a:t>Electrical Protection of Circuits</a:t>
            </a:r>
          </a:p>
          <a:p>
            <a:pPr lvl="1" algn="l"/>
            <a:r>
              <a:rPr lang="en-US" dirty="0"/>
              <a:t>Cryogenics</a:t>
            </a:r>
          </a:p>
          <a:p>
            <a:pPr lvl="1" algn="l"/>
            <a:r>
              <a:rPr lang="en-US" dirty="0"/>
              <a:t>Feedthroughs</a:t>
            </a:r>
          </a:p>
          <a:p>
            <a:pPr lvl="1" algn="l"/>
            <a:r>
              <a:rPr lang="en-US" dirty="0"/>
              <a:t>Vacuum</a:t>
            </a:r>
          </a:p>
          <a:p>
            <a:pPr marL="457200" lvl="1" indent="0" algn="l">
              <a:buNone/>
            </a:pP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4035425" algn="l"/>
              </a:tabLst>
            </a:pPr>
            <a:r>
              <a:rPr lang="en-US" dirty="0"/>
              <a:t>Specification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368022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GB" sz="2400" dirty="0"/>
              <a:t>A functional specification documenting the instrumentation requirements of the Cold Powering System of the Inner Triplets has been discussed and prepared </a:t>
            </a:r>
            <a:r>
              <a:rPr lang="en-US" sz="2400" baseline="30000" dirty="0"/>
              <a:t>1</a:t>
            </a:r>
            <a:endParaRPr lang="en-GB" sz="2400" dirty="0"/>
          </a:p>
          <a:p>
            <a:pPr lvl="1" algn="l"/>
            <a:r>
              <a:rPr lang="en-US" sz="2000" dirty="0"/>
              <a:t>DFX instrumentation represents a subset of that specification</a:t>
            </a:r>
          </a:p>
          <a:p>
            <a:pPr algn="l"/>
            <a:r>
              <a:rPr lang="en-US" sz="2400" dirty="0"/>
              <a:t>A draft DFX instrumentation list was presented at the DFX conceptual design review, 31</a:t>
            </a:r>
            <a:r>
              <a:rPr lang="en-US" sz="2400" baseline="30000" dirty="0"/>
              <a:t>st</a:t>
            </a:r>
            <a:r>
              <a:rPr lang="en-US" sz="2400" dirty="0"/>
              <a:t> Jan 2019 </a:t>
            </a:r>
            <a:r>
              <a:rPr lang="en-US" sz="2400" baseline="30000" dirty="0"/>
              <a:t>2</a:t>
            </a:r>
            <a:r>
              <a:rPr lang="en-US" sz="2400" dirty="0"/>
              <a:t>. Since then:</a:t>
            </a:r>
            <a:endParaRPr lang="en-GB" sz="2400" baseline="30000" dirty="0"/>
          </a:p>
          <a:p>
            <a:pPr lvl="1" algn="l"/>
            <a:r>
              <a:rPr lang="en-US" sz="2000" dirty="0"/>
              <a:t>No change to the voltage taps</a:t>
            </a:r>
          </a:p>
          <a:p>
            <a:pPr lvl="1" algn="l"/>
            <a:r>
              <a:rPr lang="en-GB" sz="2000" b="1" dirty="0"/>
              <a:t>Addition of two heaters for the warm-up phase and four temperature sensors for monitoring the heaters</a:t>
            </a:r>
          </a:p>
          <a:p>
            <a:pPr lvl="1" algn="l"/>
            <a:r>
              <a:rPr lang="en-US" sz="2000" b="1" dirty="0"/>
              <a:t>Addition of </a:t>
            </a:r>
            <a:r>
              <a:rPr lang="el-GR" sz="2000" b="1" dirty="0"/>
              <a:t>Δ</a:t>
            </a:r>
            <a:r>
              <a:rPr lang="en-US" sz="2000" b="1" dirty="0"/>
              <a:t>P </a:t>
            </a:r>
            <a:r>
              <a:rPr lang="en-US" sz="2000" b="1" dirty="0" err="1"/>
              <a:t>LHe</a:t>
            </a:r>
            <a:r>
              <a:rPr lang="en-US" sz="2000" b="1" dirty="0"/>
              <a:t> level gauge</a:t>
            </a:r>
            <a:r>
              <a:rPr lang="en-US" sz="2000" dirty="0"/>
              <a:t> for level monitoring in </a:t>
            </a:r>
            <a:r>
              <a:rPr lang="en-US" sz="2000" dirty="0" err="1"/>
              <a:t>LHe</a:t>
            </a:r>
            <a:r>
              <a:rPr lang="en-US" sz="2000" dirty="0"/>
              <a:t> fountain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2382386" y="4575598"/>
            <a:ext cx="4382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aseline="30000" dirty="0">
                <a:solidFill>
                  <a:schemeClr val="accent5"/>
                </a:solidFill>
              </a:rPr>
              <a:t>1 </a:t>
            </a:r>
            <a:r>
              <a:rPr lang="en-GB" sz="1200" dirty="0">
                <a:solidFill>
                  <a:schemeClr val="accent5"/>
                </a:solidFill>
              </a:rPr>
              <a:t>J. </a:t>
            </a:r>
            <a:r>
              <a:rPr lang="en-GB" sz="1200" dirty="0" err="1">
                <a:solidFill>
                  <a:schemeClr val="accent5"/>
                </a:solidFill>
              </a:rPr>
              <a:t>Fleiter</a:t>
            </a:r>
            <a:r>
              <a:rPr lang="en-GB" sz="1200" dirty="0">
                <a:solidFill>
                  <a:schemeClr val="accent5"/>
                </a:solidFill>
              </a:rPr>
              <a:t>, </a:t>
            </a:r>
            <a:r>
              <a:rPr lang="en-US" sz="1200" dirty="0">
                <a:hlinkClick r:id="rId2"/>
              </a:rPr>
              <a:t>EDMS 2087413</a:t>
            </a:r>
            <a:endParaRPr lang="en-US" sz="1200" dirty="0"/>
          </a:p>
          <a:p>
            <a:pPr algn="ctr"/>
            <a:r>
              <a:rPr lang="en-GB" sz="1200" baseline="30000" dirty="0">
                <a:solidFill>
                  <a:schemeClr val="accent5"/>
                </a:solidFill>
              </a:rPr>
              <a:t>2 </a:t>
            </a:r>
            <a:r>
              <a:rPr lang="en-GB" sz="1200" dirty="0">
                <a:solidFill>
                  <a:schemeClr val="accent5"/>
                </a:solidFill>
              </a:rPr>
              <a:t>J. </a:t>
            </a:r>
            <a:r>
              <a:rPr lang="en-GB" sz="1200" dirty="0" err="1">
                <a:solidFill>
                  <a:schemeClr val="accent5"/>
                </a:solidFill>
              </a:rPr>
              <a:t>Fleiter</a:t>
            </a:r>
            <a:r>
              <a:rPr lang="en-GB" sz="1200" dirty="0">
                <a:solidFill>
                  <a:schemeClr val="accent5"/>
                </a:solidFill>
              </a:rPr>
              <a:t>, DFX Instrumentation Requirements, </a:t>
            </a:r>
            <a:r>
              <a:rPr lang="en-US" sz="1200" dirty="0" err="1">
                <a:hlinkClick r:id="rId3"/>
              </a:rPr>
              <a:t>Indico</a:t>
            </a:r>
            <a:r>
              <a:rPr lang="en-US" sz="1200" dirty="0">
                <a:hlinkClick r:id="rId3"/>
              </a:rPr>
              <a:t> 783116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9061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/>
          <p:nvPr/>
        </p:nvGrpSpPr>
        <p:grpSpPr>
          <a:xfrm>
            <a:off x="5783334" y="1240823"/>
            <a:ext cx="3107591" cy="1967980"/>
            <a:chOff x="4203314" y="-3240"/>
            <a:chExt cx="4977517" cy="2372061"/>
          </a:xfrm>
        </p:grpSpPr>
        <p:pic>
          <p:nvPicPr>
            <p:cNvPr id="55" name="Picture 5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7" b="13436"/>
            <a:stretch/>
          </p:blipFill>
          <p:spPr>
            <a:xfrm>
              <a:off x="4318266" y="-3240"/>
              <a:ext cx="4862565" cy="2372061"/>
            </a:xfrm>
            <a:prstGeom prst="rect">
              <a:avLst/>
            </a:prstGeom>
          </p:spPr>
        </p:pic>
        <p:grpSp>
          <p:nvGrpSpPr>
            <p:cNvPr id="56" name="Group 55"/>
            <p:cNvGrpSpPr/>
            <p:nvPr/>
          </p:nvGrpSpPr>
          <p:grpSpPr>
            <a:xfrm>
              <a:off x="4203314" y="450885"/>
              <a:ext cx="4605619" cy="1895779"/>
              <a:chOff x="4203314" y="450885"/>
              <a:chExt cx="4605619" cy="1895779"/>
            </a:xfrm>
          </p:grpSpPr>
          <p:grpSp>
            <p:nvGrpSpPr>
              <p:cNvPr id="57" name="Group 56"/>
              <p:cNvGrpSpPr/>
              <p:nvPr/>
            </p:nvGrpSpPr>
            <p:grpSpPr>
              <a:xfrm>
                <a:off x="6084194" y="1376042"/>
                <a:ext cx="2207827" cy="631676"/>
                <a:chOff x="4817061" y="3730918"/>
                <a:chExt cx="3122135" cy="893267"/>
              </a:xfrm>
            </p:grpSpPr>
            <p:sp>
              <p:nvSpPr>
                <p:cNvPr id="93" name="TextBox 92"/>
                <p:cNvSpPr txBox="1"/>
                <p:nvPr/>
              </p:nvSpPr>
              <p:spPr>
                <a:xfrm rot="21022299">
                  <a:off x="4817061" y="4256965"/>
                  <a:ext cx="716006" cy="367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57189"/>
                  <a:r>
                    <a:rPr lang="en-GB" sz="800" b="1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Arial"/>
                    </a:rPr>
                    <a:t>D1</a:t>
                  </a:r>
                </a:p>
              </p:txBody>
            </p:sp>
            <p:sp>
              <p:nvSpPr>
                <p:cNvPr id="94" name="TextBox 93"/>
                <p:cNvSpPr txBox="1"/>
                <p:nvPr/>
              </p:nvSpPr>
              <p:spPr>
                <a:xfrm rot="20947841">
                  <a:off x="5266173" y="4169897"/>
                  <a:ext cx="697854" cy="3409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57189"/>
                  <a:r>
                    <a:rPr lang="en-GB" sz="700" b="1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Arial"/>
                    </a:rPr>
                    <a:t>CP</a:t>
                  </a:r>
                </a:p>
              </p:txBody>
            </p:sp>
            <p:sp>
              <p:nvSpPr>
                <p:cNvPr id="95" name="TextBox 94"/>
                <p:cNvSpPr txBox="1"/>
                <p:nvPr/>
              </p:nvSpPr>
              <p:spPr>
                <a:xfrm rot="20988596">
                  <a:off x="5688758" y="4053356"/>
                  <a:ext cx="690592" cy="3409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57189"/>
                  <a:r>
                    <a:rPr lang="en-GB" sz="700" b="1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Arial"/>
                    </a:rPr>
                    <a:t>Q3</a:t>
                  </a:r>
                </a:p>
              </p:txBody>
            </p:sp>
            <p:sp>
              <p:nvSpPr>
                <p:cNvPr id="96" name="TextBox 95"/>
                <p:cNvSpPr txBox="1"/>
                <p:nvPr/>
              </p:nvSpPr>
              <p:spPr>
                <a:xfrm rot="20956418">
                  <a:off x="6199019" y="3941166"/>
                  <a:ext cx="814041" cy="3409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57189"/>
                  <a:r>
                    <a:rPr lang="en-GB" sz="700" b="1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Arial"/>
                    </a:rPr>
                    <a:t>Q2b</a:t>
                  </a:r>
                </a:p>
              </p:txBody>
            </p:sp>
            <p:sp>
              <p:nvSpPr>
                <p:cNvPr id="97" name="TextBox 96"/>
                <p:cNvSpPr txBox="1"/>
                <p:nvPr/>
              </p:nvSpPr>
              <p:spPr>
                <a:xfrm rot="20821435">
                  <a:off x="6692727" y="3835636"/>
                  <a:ext cx="803146" cy="3409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57189"/>
                  <a:r>
                    <a:rPr lang="en-GB" sz="700" b="1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Arial"/>
                    </a:rPr>
                    <a:t>Q2a</a:t>
                  </a:r>
                </a:p>
              </p:txBody>
            </p:sp>
            <p:sp>
              <p:nvSpPr>
                <p:cNvPr id="98" name="TextBox 97"/>
                <p:cNvSpPr txBox="1"/>
                <p:nvPr/>
              </p:nvSpPr>
              <p:spPr>
                <a:xfrm rot="21053899">
                  <a:off x="7248604" y="3730918"/>
                  <a:ext cx="690592" cy="34099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57189"/>
                  <a:r>
                    <a:rPr lang="en-GB" sz="700" b="1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Arial"/>
                    </a:rPr>
                    <a:t>Q1</a:t>
                  </a:r>
                </a:p>
              </p:txBody>
            </p:sp>
          </p:grpSp>
          <p:sp>
            <p:nvSpPr>
              <p:cNvPr id="58" name="TextBox 57"/>
              <p:cNvSpPr txBox="1"/>
              <p:nvPr/>
            </p:nvSpPr>
            <p:spPr>
              <a:xfrm rot="21053899">
                <a:off x="8377066" y="1322220"/>
                <a:ext cx="431867" cy="2411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189"/>
                <a:r>
                  <a:rPr lang="en-GB" sz="700" b="1" dirty="0">
                    <a:solidFill>
                      <a:prstClr val="black"/>
                    </a:solidFill>
                    <a:latin typeface="Arial"/>
                  </a:rPr>
                  <a:t>IP</a:t>
                </a:r>
                <a:endParaRPr lang="en-GB" sz="600" b="1" dirty="0">
                  <a:solidFill>
                    <a:prstClr val="black"/>
                  </a:solidFill>
                  <a:latin typeface="Arial"/>
                </a:endParaRP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5129205" y="450885"/>
                <a:ext cx="2464324" cy="1652196"/>
                <a:chOff x="3466593" y="2422632"/>
                <a:chExt cx="3484852" cy="2336405"/>
              </a:xfrm>
            </p:grpSpPr>
            <p:sp>
              <p:nvSpPr>
                <p:cNvPr id="78" name="TextBox 77"/>
                <p:cNvSpPr txBox="1"/>
                <p:nvPr/>
              </p:nvSpPr>
              <p:spPr>
                <a:xfrm rot="21142821">
                  <a:off x="5335610" y="3308387"/>
                  <a:ext cx="1615835" cy="5770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defRPr sz="1200" b="1"/>
                  </a:lvl1pPr>
                </a:lstStyle>
                <a:p>
                  <a:pPr algn="ctr" defTabSz="914378">
                    <a:defRPr/>
                  </a:pPr>
                  <a:r>
                    <a:rPr lang="en-GB" sz="800" b="0" kern="0" dirty="0">
                      <a:latin typeface="Arial"/>
                    </a:rPr>
                    <a:t>Power converters</a:t>
                  </a: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 rot="2278656">
                  <a:off x="3466593" y="3457966"/>
                  <a:ext cx="1308147" cy="4196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189"/>
                  <a:r>
                    <a:rPr lang="en-GB" sz="1000" dirty="0" err="1">
                      <a:solidFill>
                        <a:srgbClr val="FB963C">
                          <a:lumMod val="75000"/>
                        </a:srgbClr>
                      </a:solidFill>
                      <a:latin typeface="Arial"/>
                    </a:rPr>
                    <a:t>DSHx</a:t>
                  </a:r>
                  <a:endParaRPr lang="en-GB" sz="1000" dirty="0">
                    <a:solidFill>
                      <a:srgbClr val="FB963C">
                        <a:lumMod val="75000"/>
                      </a:srgbClr>
                    </a:solidFill>
                    <a:latin typeface="Arial"/>
                  </a:endParaRP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 rot="21187361">
                  <a:off x="4971744" y="2518212"/>
                  <a:ext cx="530080" cy="237911"/>
                </a:xfrm>
                <a:prstGeom prst="roundRect">
                  <a:avLst>
                    <a:gd name="adj" fmla="val 33715"/>
                  </a:avLst>
                </a:prstGeom>
                <a:solidFill>
                  <a:srgbClr val="FFFFFF">
                    <a:alpha val="69804"/>
                  </a:srgbClr>
                </a:solidFill>
                <a:ln>
                  <a:noFill/>
                </a:ln>
              </p:spPr>
              <p:txBody>
                <a:bodyPr wrap="none" rtlCol="0">
                  <a:noAutofit/>
                </a:bodyPr>
                <a:lstStyle>
                  <a:defPPr>
                    <a:defRPr lang="en-US"/>
                  </a:defPPr>
                  <a:lvl1pPr>
                    <a:defRPr sz="1200" b="1"/>
                  </a:lvl1pPr>
                </a:lstStyle>
                <a:p>
                  <a:pPr algn="ctr" defTabSz="457189"/>
                  <a:r>
                    <a:rPr lang="en-GB" sz="1000" b="0" dirty="0">
                      <a:solidFill>
                        <a:srgbClr val="FB963C">
                          <a:lumMod val="75000"/>
                        </a:srgbClr>
                      </a:solidFill>
                      <a:latin typeface="Arial"/>
                    </a:rPr>
                    <a:t>DFHx1</a:t>
                  </a:r>
                </a:p>
              </p:txBody>
            </p:sp>
            <p:sp>
              <p:nvSpPr>
                <p:cNvPr id="81" name="Rounded Rectangle 80"/>
                <p:cNvSpPr/>
                <p:nvPr/>
              </p:nvSpPr>
              <p:spPr>
                <a:xfrm rot="20880900">
                  <a:off x="4626467" y="4632294"/>
                  <a:ext cx="198659" cy="126743"/>
                </a:xfrm>
                <a:prstGeom prst="roundRect">
                  <a:avLst/>
                </a:prstGeom>
                <a:solidFill>
                  <a:srgbClr val="FFC000"/>
                </a:solidFill>
                <a:ln w="6350"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/>
                  <a:endParaRPr lang="en-GB" sz="6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82" name="Freeform 81"/>
                <p:cNvSpPr/>
                <p:nvPr/>
              </p:nvSpPr>
              <p:spPr>
                <a:xfrm>
                  <a:off x="5441911" y="3009193"/>
                  <a:ext cx="279400" cy="149225"/>
                </a:xfrm>
                <a:custGeom>
                  <a:avLst/>
                  <a:gdLst>
                    <a:gd name="connsiteX0" fmla="*/ 0 w 279400"/>
                    <a:gd name="connsiteY0" fmla="*/ 149225 h 149225"/>
                    <a:gd name="connsiteX1" fmla="*/ 279400 w 279400"/>
                    <a:gd name="connsiteY1" fmla="*/ 111125 h 149225"/>
                    <a:gd name="connsiteX2" fmla="*/ 279400 w 279400"/>
                    <a:gd name="connsiteY2" fmla="*/ 0 h 149225"/>
                    <a:gd name="connsiteX3" fmla="*/ 3175 w 279400"/>
                    <a:gd name="connsiteY3" fmla="*/ 34925 h 149225"/>
                    <a:gd name="connsiteX4" fmla="*/ 0 w 279400"/>
                    <a:gd name="connsiteY4" fmla="*/ 149225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9400" h="149225">
                      <a:moveTo>
                        <a:pt x="0" y="149225"/>
                      </a:moveTo>
                      <a:lnTo>
                        <a:pt x="279400" y="111125"/>
                      </a:lnTo>
                      <a:lnTo>
                        <a:pt x="279400" y="0"/>
                      </a:lnTo>
                      <a:lnTo>
                        <a:pt x="3175" y="34925"/>
                      </a:lnTo>
                      <a:cubicBezTo>
                        <a:pt x="2117" y="73025"/>
                        <a:pt x="1058" y="111125"/>
                        <a:pt x="0" y="14922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 cap="flat" cmpd="sng" algn="ctr">
                  <a:solidFill>
                    <a:srgbClr val="ED7D3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378">
                    <a:defRPr/>
                  </a:pPr>
                  <a:endParaRPr lang="en-GB" sz="600" kern="0" dirty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83" name="TextBox 82"/>
                <p:cNvSpPr txBox="1"/>
                <p:nvPr/>
              </p:nvSpPr>
              <p:spPr>
                <a:xfrm rot="20952288">
                  <a:off x="4724705" y="3823046"/>
                  <a:ext cx="454799" cy="270738"/>
                </a:xfrm>
                <a:prstGeom prst="roundRect">
                  <a:avLst>
                    <a:gd name="adj" fmla="val 33715"/>
                  </a:avLst>
                </a:prstGeom>
                <a:solidFill>
                  <a:srgbClr val="FFFFFF">
                    <a:alpha val="69804"/>
                  </a:srgbClr>
                </a:solidFill>
                <a:ln>
                  <a:noFill/>
                </a:ln>
              </p:spPr>
              <p:txBody>
                <a:bodyPr wrap="none" rtlCol="0">
                  <a:noAutofit/>
                </a:bodyPr>
                <a:lstStyle>
                  <a:defPPr>
                    <a:defRPr lang="en-US"/>
                  </a:defPPr>
                  <a:lvl1pPr>
                    <a:defRPr sz="1200" b="1"/>
                  </a:lvl1pPr>
                </a:lstStyle>
                <a:p>
                  <a:pPr algn="ctr" defTabSz="457189"/>
                  <a:r>
                    <a:rPr lang="en-GB" sz="1600" dirty="0">
                      <a:solidFill>
                        <a:srgbClr val="FF0000"/>
                      </a:solidFill>
                      <a:latin typeface="Arial"/>
                    </a:rPr>
                    <a:t>DFX</a:t>
                  </a:r>
                </a:p>
              </p:txBody>
            </p:sp>
            <p:sp>
              <p:nvSpPr>
                <p:cNvPr id="84" name="Freeform 83"/>
                <p:cNvSpPr/>
                <p:nvPr/>
              </p:nvSpPr>
              <p:spPr>
                <a:xfrm>
                  <a:off x="5786978" y="2931790"/>
                  <a:ext cx="279400" cy="149225"/>
                </a:xfrm>
                <a:custGeom>
                  <a:avLst/>
                  <a:gdLst>
                    <a:gd name="connsiteX0" fmla="*/ 0 w 279400"/>
                    <a:gd name="connsiteY0" fmla="*/ 149225 h 149225"/>
                    <a:gd name="connsiteX1" fmla="*/ 279400 w 279400"/>
                    <a:gd name="connsiteY1" fmla="*/ 111125 h 149225"/>
                    <a:gd name="connsiteX2" fmla="*/ 279400 w 279400"/>
                    <a:gd name="connsiteY2" fmla="*/ 0 h 149225"/>
                    <a:gd name="connsiteX3" fmla="*/ 3175 w 279400"/>
                    <a:gd name="connsiteY3" fmla="*/ 34925 h 149225"/>
                    <a:gd name="connsiteX4" fmla="*/ 0 w 279400"/>
                    <a:gd name="connsiteY4" fmla="*/ 149225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9400" h="149225">
                      <a:moveTo>
                        <a:pt x="0" y="149225"/>
                      </a:moveTo>
                      <a:lnTo>
                        <a:pt x="279400" y="111125"/>
                      </a:lnTo>
                      <a:lnTo>
                        <a:pt x="279400" y="0"/>
                      </a:lnTo>
                      <a:lnTo>
                        <a:pt x="3175" y="34925"/>
                      </a:lnTo>
                      <a:cubicBezTo>
                        <a:pt x="2117" y="73025"/>
                        <a:pt x="1058" y="111125"/>
                        <a:pt x="0" y="149225"/>
                      </a:cubicBezTo>
                      <a:close/>
                    </a:path>
                  </a:pathLst>
                </a:custGeom>
                <a:solidFill>
                  <a:srgbClr val="00B050">
                    <a:alpha val="69804"/>
                  </a:srgbClr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378"/>
                  <a:endParaRPr lang="en-GB" sz="600" kern="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85" name="Freeform 84"/>
                <p:cNvSpPr/>
                <p:nvPr/>
              </p:nvSpPr>
              <p:spPr>
                <a:xfrm>
                  <a:off x="6644560" y="2899077"/>
                  <a:ext cx="279399" cy="149225"/>
                </a:xfrm>
                <a:custGeom>
                  <a:avLst/>
                  <a:gdLst>
                    <a:gd name="connsiteX0" fmla="*/ 0 w 279400"/>
                    <a:gd name="connsiteY0" fmla="*/ 149225 h 149225"/>
                    <a:gd name="connsiteX1" fmla="*/ 279400 w 279400"/>
                    <a:gd name="connsiteY1" fmla="*/ 111125 h 149225"/>
                    <a:gd name="connsiteX2" fmla="*/ 279400 w 279400"/>
                    <a:gd name="connsiteY2" fmla="*/ 0 h 149225"/>
                    <a:gd name="connsiteX3" fmla="*/ 3175 w 279400"/>
                    <a:gd name="connsiteY3" fmla="*/ 34925 h 149225"/>
                    <a:gd name="connsiteX4" fmla="*/ 0 w 279400"/>
                    <a:gd name="connsiteY4" fmla="*/ 149225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9400" h="149225">
                      <a:moveTo>
                        <a:pt x="0" y="149225"/>
                      </a:moveTo>
                      <a:lnTo>
                        <a:pt x="279400" y="111125"/>
                      </a:lnTo>
                      <a:lnTo>
                        <a:pt x="279400" y="0"/>
                      </a:lnTo>
                      <a:lnTo>
                        <a:pt x="3175" y="34925"/>
                      </a:lnTo>
                      <a:cubicBezTo>
                        <a:pt x="2117" y="73025"/>
                        <a:pt x="1058" y="111125"/>
                        <a:pt x="0" y="149225"/>
                      </a:cubicBezTo>
                      <a:close/>
                    </a:path>
                  </a:pathLst>
                </a:custGeom>
                <a:solidFill>
                  <a:srgbClr val="00B050">
                    <a:alpha val="69804"/>
                  </a:srgbClr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378"/>
                  <a:endParaRPr lang="en-GB" sz="600" kern="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 rot="21187361">
                  <a:off x="6075299" y="2422632"/>
                  <a:ext cx="530080" cy="237911"/>
                </a:xfrm>
                <a:prstGeom prst="roundRect">
                  <a:avLst>
                    <a:gd name="adj" fmla="val 33715"/>
                  </a:avLst>
                </a:prstGeom>
                <a:solidFill>
                  <a:srgbClr val="FFFFFF">
                    <a:alpha val="69804"/>
                  </a:srgbClr>
                </a:solidFill>
                <a:ln>
                  <a:noFill/>
                </a:ln>
              </p:spPr>
              <p:txBody>
                <a:bodyPr wrap="none" rtlCol="0">
                  <a:noAutofit/>
                </a:bodyPr>
                <a:lstStyle>
                  <a:defPPr>
                    <a:defRPr lang="en-US"/>
                  </a:defPPr>
                  <a:lvl1pPr>
                    <a:defRPr sz="1200" b="1"/>
                  </a:lvl1pPr>
                </a:lstStyle>
                <a:p>
                  <a:pPr algn="ctr" defTabSz="457189"/>
                  <a:r>
                    <a:rPr lang="en-GB" sz="1000" b="0" dirty="0">
                      <a:solidFill>
                        <a:srgbClr val="FB963C">
                          <a:lumMod val="75000"/>
                        </a:srgbClr>
                      </a:solidFill>
                      <a:latin typeface="Arial"/>
                    </a:rPr>
                    <a:t>DFHx2</a:t>
                  </a:r>
                </a:p>
              </p:txBody>
            </p:sp>
            <p:sp>
              <p:nvSpPr>
                <p:cNvPr id="87" name="Freeform 86"/>
                <p:cNvSpPr/>
                <p:nvPr/>
              </p:nvSpPr>
              <p:spPr>
                <a:xfrm>
                  <a:off x="6109650" y="2923772"/>
                  <a:ext cx="279400" cy="149225"/>
                </a:xfrm>
                <a:custGeom>
                  <a:avLst/>
                  <a:gdLst>
                    <a:gd name="connsiteX0" fmla="*/ 0 w 279400"/>
                    <a:gd name="connsiteY0" fmla="*/ 149225 h 149225"/>
                    <a:gd name="connsiteX1" fmla="*/ 279400 w 279400"/>
                    <a:gd name="connsiteY1" fmla="*/ 111125 h 149225"/>
                    <a:gd name="connsiteX2" fmla="*/ 279400 w 279400"/>
                    <a:gd name="connsiteY2" fmla="*/ 0 h 149225"/>
                    <a:gd name="connsiteX3" fmla="*/ 3175 w 279400"/>
                    <a:gd name="connsiteY3" fmla="*/ 34925 h 149225"/>
                    <a:gd name="connsiteX4" fmla="*/ 0 w 279400"/>
                    <a:gd name="connsiteY4" fmla="*/ 149225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9400" h="149225">
                      <a:moveTo>
                        <a:pt x="0" y="149225"/>
                      </a:moveTo>
                      <a:lnTo>
                        <a:pt x="279400" y="111125"/>
                      </a:lnTo>
                      <a:lnTo>
                        <a:pt x="279400" y="0"/>
                      </a:lnTo>
                      <a:lnTo>
                        <a:pt x="3175" y="34925"/>
                      </a:lnTo>
                      <a:cubicBezTo>
                        <a:pt x="2117" y="73025"/>
                        <a:pt x="1058" y="111125"/>
                        <a:pt x="0" y="14922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 cap="flat" cmpd="sng" algn="ctr">
                  <a:solidFill>
                    <a:srgbClr val="ED7D3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378">
                    <a:defRPr/>
                  </a:pPr>
                  <a:endParaRPr lang="en-GB" sz="600" kern="0" dirty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grpSp>
              <p:nvGrpSpPr>
                <p:cNvPr id="88" name="Group 87"/>
                <p:cNvGrpSpPr/>
                <p:nvPr/>
              </p:nvGrpSpPr>
              <p:grpSpPr>
                <a:xfrm>
                  <a:off x="3468133" y="3070556"/>
                  <a:ext cx="2641517" cy="1681638"/>
                  <a:chOff x="3468133" y="3070556"/>
                  <a:chExt cx="2641517" cy="1681638"/>
                </a:xfrm>
              </p:grpSpPr>
              <p:sp>
                <p:nvSpPr>
                  <p:cNvPr id="91" name="Freeform 90"/>
                  <p:cNvSpPr/>
                  <p:nvPr/>
                </p:nvSpPr>
                <p:spPr>
                  <a:xfrm>
                    <a:off x="3468133" y="3070556"/>
                    <a:ext cx="1964927" cy="1681638"/>
                  </a:xfrm>
                  <a:custGeom>
                    <a:avLst/>
                    <a:gdLst>
                      <a:gd name="connsiteX0" fmla="*/ 1964927 w 1964927"/>
                      <a:gd name="connsiteY0" fmla="*/ 76504 h 1681638"/>
                      <a:gd name="connsiteX1" fmla="*/ 1865867 w 1964927"/>
                      <a:gd name="connsiteY1" fmla="*/ 61264 h 1681638"/>
                      <a:gd name="connsiteX2" fmla="*/ 1782047 w 1964927"/>
                      <a:gd name="connsiteY2" fmla="*/ 304 h 1681638"/>
                      <a:gd name="connsiteX3" fmla="*/ 1507727 w 1964927"/>
                      <a:gd name="connsiteY3" fmla="*/ 38404 h 1681638"/>
                      <a:gd name="connsiteX4" fmla="*/ 1195307 w 1964927"/>
                      <a:gd name="connsiteY4" fmla="*/ 53644 h 1681638"/>
                      <a:gd name="connsiteX5" fmla="*/ 745727 w 1964927"/>
                      <a:gd name="connsiteY5" fmla="*/ 122224 h 1681638"/>
                      <a:gd name="connsiteX6" fmla="*/ 341867 w 1964927"/>
                      <a:gd name="connsiteY6" fmla="*/ 145084 h 1681638"/>
                      <a:gd name="connsiteX7" fmla="*/ 44687 w 1964927"/>
                      <a:gd name="connsiteY7" fmla="*/ 190804 h 1681638"/>
                      <a:gd name="connsiteX8" fmla="*/ 6587 w 1964927"/>
                      <a:gd name="connsiteY8" fmla="*/ 259384 h 1681638"/>
                      <a:gd name="connsiteX9" fmla="*/ 98027 w 1964927"/>
                      <a:gd name="connsiteY9" fmla="*/ 327964 h 1681638"/>
                      <a:gd name="connsiteX10" fmla="*/ 151367 w 1964927"/>
                      <a:gd name="connsiteY10" fmla="*/ 449884 h 1681638"/>
                      <a:gd name="connsiteX11" fmla="*/ 296147 w 1964927"/>
                      <a:gd name="connsiteY11" fmla="*/ 503224 h 1681638"/>
                      <a:gd name="connsiteX12" fmla="*/ 395207 w 1964927"/>
                      <a:gd name="connsiteY12" fmla="*/ 670864 h 1681638"/>
                      <a:gd name="connsiteX13" fmla="*/ 593327 w 1964927"/>
                      <a:gd name="connsiteY13" fmla="*/ 686104 h 1681638"/>
                      <a:gd name="connsiteX14" fmla="*/ 646667 w 1964927"/>
                      <a:gd name="connsiteY14" fmla="*/ 876604 h 1681638"/>
                      <a:gd name="connsiteX15" fmla="*/ 799067 w 1964927"/>
                      <a:gd name="connsiteY15" fmla="*/ 868984 h 1681638"/>
                      <a:gd name="connsiteX16" fmla="*/ 860027 w 1964927"/>
                      <a:gd name="connsiteY16" fmla="*/ 990904 h 1681638"/>
                      <a:gd name="connsiteX17" fmla="*/ 882887 w 1964927"/>
                      <a:gd name="connsiteY17" fmla="*/ 1227124 h 1681638"/>
                      <a:gd name="connsiteX18" fmla="*/ 905747 w 1964927"/>
                      <a:gd name="connsiteY18" fmla="*/ 1554784 h 1681638"/>
                      <a:gd name="connsiteX19" fmla="*/ 981947 w 1964927"/>
                      <a:gd name="connsiteY19" fmla="*/ 1676704 h 1681638"/>
                      <a:gd name="connsiteX20" fmla="*/ 1157207 w 1964927"/>
                      <a:gd name="connsiteY20" fmla="*/ 1646224 h 1681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964927" h="1681638">
                        <a:moveTo>
                          <a:pt x="1964927" y="76504"/>
                        </a:moveTo>
                        <a:cubicBezTo>
                          <a:pt x="1930637" y="75234"/>
                          <a:pt x="1896347" y="73964"/>
                          <a:pt x="1865867" y="61264"/>
                        </a:cubicBezTo>
                        <a:cubicBezTo>
                          <a:pt x="1835387" y="48564"/>
                          <a:pt x="1841737" y="4114"/>
                          <a:pt x="1782047" y="304"/>
                        </a:cubicBezTo>
                        <a:cubicBezTo>
                          <a:pt x="1722357" y="-3506"/>
                          <a:pt x="1605517" y="29514"/>
                          <a:pt x="1507727" y="38404"/>
                        </a:cubicBezTo>
                        <a:cubicBezTo>
                          <a:pt x="1409937" y="47294"/>
                          <a:pt x="1322307" y="39674"/>
                          <a:pt x="1195307" y="53644"/>
                        </a:cubicBezTo>
                        <a:cubicBezTo>
                          <a:pt x="1068307" y="67614"/>
                          <a:pt x="887967" y="106984"/>
                          <a:pt x="745727" y="122224"/>
                        </a:cubicBezTo>
                        <a:cubicBezTo>
                          <a:pt x="603487" y="137464"/>
                          <a:pt x="458707" y="133654"/>
                          <a:pt x="341867" y="145084"/>
                        </a:cubicBezTo>
                        <a:cubicBezTo>
                          <a:pt x="225027" y="156514"/>
                          <a:pt x="100567" y="171754"/>
                          <a:pt x="44687" y="190804"/>
                        </a:cubicBezTo>
                        <a:cubicBezTo>
                          <a:pt x="-11193" y="209854"/>
                          <a:pt x="-2303" y="236524"/>
                          <a:pt x="6587" y="259384"/>
                        </a:cubicBezTo>
                        <a:cubicBezTo>
                          <a:pt x="15477" y="282244"/>
                          <a:pt x="73897" y="296214"/>
                          <a:pt x="98027" y="327964"/>
                        </a:cubicBezTo>
                        <a:cubicBezTo>
                          <a:pt x="122157" y="359714"/>
                          <a:pt x="118347" y="420674"/>
                          <a:pt x="151367" y="449884"/>
                        </a:cubicBezTo>
                        <a:cubicBezTo>
                          <a:pt x="184387" y="479094"/>
                          <a:pt x="255507" y="466394"/>
                          <a:pt x="296147" y="503224"/>
                        </a:cubicBezTo>
                        <a:cubicBezTo>
                          <a:pt x="336787" y="540054"/>
                          <a:pt x="345677" y="640384"/>
                          <a:pt x="395207" y="670864"/>
                        </a:cubicBezTo>
                        <a:cubicBezTo>
                          <a:pt x="444737" y="701344"/>
                          <a:pt x="551417" y="651814"/>
                          <a:pt x="593327" y="686104"/>
                        </a:cubicBezTo>
                        <a:cubicBezTo>
                          <a:pt x="635237" y="720394"/>
                          <a:pt x="612377" y="846124"/>
                          <a:pt x="646667" y="876604"/>
                        </a:cubicBezTo>
                        <a:cubicBezTo>
                          <a:pt x="680957" y="907084"/>
                          <a:pt x="763507" y="849934"/>
                          <a:pt x="799067" y="868984"/>
                        </a:cubicBezTo>
                        <a:cubicBezTo>
                          <a:pt x="834627" y="888034"/>
                          <a:pt x="846057" y="931214"/>
                          <a:pt x="860027" y="990904"/>
                        </a:cubicBezTo>
                        <a:cubicBezTo>
                          <a:pt x="873997" y="1050594"/>
                          <a:pt x="875267" y="1133144"/>
                          <a:pt x="882887" y="1227124"/>
                        </a:cubicBezTo>
                        <a:cubicBezTo>
                          <a:pt x="890507" y="1321104"/>
                          <a:pt x="889237" y="1479854"/>
                          <a:pt x="905747" y="1554784"/>
                        </a:cubicBezTo>
                        <a:cubicBezTo>
                          <a:pt x="922257" y="1629714"/>
                          <a:pt x="940037" y="1661464"/>
                          <a:pt x="981947" y="1676704"/>
                        </a:cubicBezTo>
                        <a:cubicBezTo>
                          <a:pt x="1023857" y="1691944"/>
                          <a:pt x="1090532" y="1669084"/>
                          <a:pt x="1157207" y="1646224"/>
                        </a:cubicBezTo>
                      </a:path>
                    </a:pathLst>
                  </a:custGeom>
                  <a:noFill/>
                  <a:ln w="15875">
                    <a:solidFill>
                      <a:schemeClr val="accent6">
                        <a:lumMod val="7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189"/>
                    <a:endParaRPr lang="en-GB" sz="600">
                      <a:solidFill>
                        <a:prstClr val="white"/>
                      </a:solidFill>
                      <a:latin typeface="Arial"/>
                    </a:endParaRPr>
                  </a:p>
                </p:txBody>
              </p:sp>
              <p:cxnSp>
                <p:nvCxnSpPr>
                  <p:cNvPr id="92" name="Straight Connector 91"/>
                  <p:cNvCxnSpPr>
                    <a:stCxn id="82" idx="1"/>
                    <a:endCxn id="87" idx="0"/>
                  </p:cNvCxnSpPr>
                  <p:nvPr/>
                </p:nvCxnSpPr>
                <p:spPr>
                  <a:xfrm flipV="1">
                    <a:off x="5721311" y="3072997"/>
                    <a:ext cx="388339" cy="47321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6">
                        <a:lumMod val="7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grpSp>
            <p:nvGrpSpPr>
              <p:cNvPr id="61" name="Group 60"/>
              <p:cNvGrpSpPr/>
              <p:nvPr/>
            </p:nvGrpSpPr>
            <p:grpSpPr>
              <a:xfrm>
                <a:off x="4203314" y="1136639"/>
                <a:ext cx="4473914" cy="1210025"/>
                <a:chOff x="2157269" y="3392373"/>
                <a:chExt cx="6326658" cy="1711121"/>
              </a:xfrm>
            </p:grpSpPr>
            <p:grpSp>
              <p:nvGrpSpPr>
                <p:cNvPr id="63" name="Group 62"/>
                <p:cNvGrpSpPr/>
                <p:nvPr/>
              </p:nvGrpSpPr>
              <p:grpSpPr>
                <a:xfrm>
                  <a:off x="4836121" y="3886163"/>
                  <a:ext cx="3647806" cy="1217331"/>
                  <a:chOff x="5988677" y="3994310"/>
                  <a:chExt cx="3647806" cy="1217331"/>
                </a:xfrm>
              </p:grpSpPr>
              <p:cxnSp>
                <p:nvCxnSpPr>
                  <p:cNvPr id="72" name="Straight Arrow Connector 71"/>
                  <p:cNvCxnSpPr/>
                  <p:nvPr/>
                </p:nvCxnSpPr>
                <p:spPr>
                  <a:xfrm flipV="1">
                    <a:off x="6017444" y="4375272"/>
                    <a:ext cx="3619039" cy="836369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triangle" w="sm" len="sm"/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/>
                  <p:cNvCxnSpPr/>
                  <p:nvPr/>
                </p:nvCxnSpPr>
                <p:spPr>
                  <a:xfrm>
                    <a:off x="5988677" y="4860341"/>
                    <a:ext cx="0" cy="351300"/>
                  </a:xfrm>
                  <a:prstGeom prst="line">
                    <a:avLst/>
                  </a:prstGeom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xtBox 73"/>
                  <p:cNvSpPr txBox="1"/>
                  <p:nvPr/>
                </p:nvSpPr>
                <p:spPr>
                  <a:xfrm rot="20781435">
                    <a:off x="7486617" y="4548817"/>
                    <a:ext cx="853978" cy="31475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457189"/>
                    <a:r>
                      <a:rPr lang="en-GB" sz="600" dirty="0">
                        <a:latin typeface="Arial"/>
                      </a:rPr>
                      <a:t>≈80m</a:t>
                    </a:r>
                  </a:p>
                </p:txBody>
              </p:sp>
              <p:cxnSp>
                <p:nvCxnSpPr>
                  <p:cNvPr id="75" name="Straight Connector 74"/>
                  <p:cNvCxnSpPr/>
                  <p:nvPr/>
                </p:nvCxnSpPr>
                <p:spPr>
                  <a:xfrm>
                    <a:off x="9632306" y="3994310"/>
                    <a:ext cx="0" cy="380962"/>
                  </a:xfrm>
                  <a:prstGeom prst="line">
                    <a:avLst/>
                  </a:prstGeom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8" name="TextBox 67"/>
                <p:cNvSpPr txBox="1"/>
                <p:nvPr/>
              </p:nvSpPr>
              <p:spPr>
                <a:xfrm rot="20987383">
                  <a:off x="2157269" y="3392373"/>
                  <a:ext cx="1609199" cy="31475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R="0" lvl="0" indent="0" defTabSz="457200" fontAlgn="auto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900" b="1" i="0" u="none" strike="noStrike" kern="0" cap="none" spc="0" normalizeH="0" baseline="0">
                      <a:ln>
                        <a:noFill/>
                      </a:ln>
                      <a:solidFill>
                        <a:schemeClr val="accent4">
                          <a:lumMod val="50000"/>
                        </a:schemeClr>
                      </a:solidFill>
                      <a:effectLst/>
                      <a:uLnTx/>
                      <a:uFillTx/>
                      <a:latin typeface="Arial"/>
                    </a:defRPr>
                  </a:lvl1pPr>
                </a:lstStyle>
                <a:p>
                  <a:pPr defTabSz="457189">
                    <a:defRPr/>
                  </a:pPr>
                  <a:r>
                    <a:rPr lang="en-GB" sz="600" dirty="0">
                      <a:solidFill>
                        <a:schemeClr val="tx1"/>
                      </a:solidFill>
                    </a:rPr>
                    <a:t>Service tunnel</a:t>
                  </a:r>
                </a:p>
              </p:txBody>
            </p:sp>
            <p:sp>
              <p:nvSpPr>
                <p:cNvPr id="70" name="TextBox 69"/>
                <p:cNvSpPr txBox="1"/>
                <p:nvPr/>
              </p:nvSpPr>
              <p:spPr>
                <a:xfrm rot="20887282">
                  <a:off x="2776139" y="4560824"/>
                  <a:ext cx="1344146" cy="31475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>
                    <a:defRPr sz="1200" b="1"/>
                  </a:lvl1pPr>
                </a:lstStyle>
                <a:p>
                  <a:pPr defTabSz="914378">
                    <a:defRPr/>
                  </a:pPr>
                  <a:r>
                    <a:rPr lang="en-GB" sz="600" kern="0" dirty="0">
                      <a:latin typeface="Arial"/>
                    </a:rPr>
                    <a:t>LHC tunnel</a:t>
                  </a:r>
                </a:p>
              </p:txBody>
            </p:sp>
          </p:grpSp>
        </p:grp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Electrical Circuits 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000" y="914400"/>
            <a:ext cx="7920000" cy="36792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2900" dirty="0"/>
              <a:t>The cold powering system of the inner triplets consists of:</a:t>
            </a:r>
            <a:endParaRPr lang="en-US" b="1" dirty="0"/>
          </a:p>
          <a:p>
            <a:pPr lvl="1" algn="l">
              <a:lnSpc>
                <a:spcPct val="140000"/>
              </a:lnSpc>
            </a:pPr>
            <a:r>
              <a:rPr lang="en-US" sz="2200" dirty="0"/>
              <a:t>2 × </a:t>
            </a:r>
            <a:r>
              <a:rPr lang="en-US" sz="2200" b="1" dirty="0"/>
              <a:t>18 kA	MQXF main circuit</a:t>
            </a:r>
          </a:p>
          <a:p>
            <a:pPr lvl="1" algn="l">
              <a:lnSpc>
                <a:spcPct val="140000"/>
              </a:lnSpc>
            </a:pPr>
            <a:r>
              <a:rPr lang="en-US" sz="2200" dirty="0"/>
              <a:t>3 × </a:t>
            </a:r>
            <a:r>
              <a:rPr lang="en-US" sz="2200" b="1" dirty="0"/>
              <a:t>7 kA		MQXF</a:t>
            </a:r>
            <a:r>
              <a:rPr lang="en-US" sz="2200" dirty="0"/>
              <a:t> </a:t>
            </a:r>
            <a:r>
              <a:rPr lang="en-US" sz="2200" b="1" dirty="0"/>
              <a:t>trims </a:t>
            </a:r>
          </a:p>
          <a:p>
            <a:pPr lvl="1" algn="l">
              <a:lnSpc>
                <a:spcPct val="140000"/>
              </a:lnSpc>
            </a:pPr>
            <a:r>
              <a:rPr lang="en-US" sz="2200" dirty="0"/>
              <a:t>2 × </a:t>
            </a:r>
            <a:r>
              <a:rPr lang="en-US" sz="2200" b="1" dirty="0"/>
              <a:t>13 kA	D1 circuit</a:t>
            </a:r>
          </a:p>
          <a:p>
            <a:pPr lvl="1" algn="l">
              <a:lnSpc>
                <a:spcPct val="140000"/>
              </a:lnSpc>
            </a:pPr>
            <a:r>
              <a:rPr lang="en-US" sz="2200" dirty="0"/>
              <a:t>12 × </a:t>
            </a:r>
            <a:r>
              <a:rPr lang="en-US" sz="2200" b="1" dirty="0"/>
              <a:t>2 kA</a:t>
            </a:r>
            <a:r>
              <a:rPr lang="en-US" sz="2200" dirty="0"/>
              <a:t>	</a:t>
            </a:r>
            <a:r>
              <a:rPr lang="en-US" sz="2200" b="1" dirty="0"/>
              <a:t>MCBXF circuit</a:t>
            </a:r>
          </a:p>
          <a:p>
            <a:pPr algn="l"/>
            <a:r>
              <a:rPr lang="en-US" dirty="0"/>
              <a:t>A total of 19 circuit branches will be routed through the DFX:</a:t>
            </a:r>
          </a:p>
          <a:p>
            <a:pPr lvl="1" algn="l"/>
            <a:r>
              <a:rPr lang="en-US" dirty="0"/>
              <a:t>The DFX hosts </a:t>
            </a:r>
            <a:r>
              <a:rPr lang="en-US" dirty="0" err="1"/>
              <a:t>Nb-Ti</a:t>
            </a:r>
            <a:r>
              <a:rPr lang="en-US" dirty="0"/>
              <a:t>/</a:t>
            </a:r>
            <a:r>
              <a:rPr lang="en-US" dirty="0" err="1"/>
              <a:t>Nb-Ti</a:t>
            </a:r>
            <a:r>
              <a:rPr lang="en-US" dirty="0"/>
              <a:t> splices between </a:t>
            </a:r>
            <a:r>
              <a:rPr lang="en-US" dirty="0" err="1"/>
              <a:t>Nb-Ti</a:t>
            </a:r>
            <a:r>
              <a:rPr lang="en-US" dirty="0"/>
              <a:t> bus bars and the </a:t>
            </a:r>
            <a:r>
              <a:rPr lang="en-US" dirty="0" err="1"/>
              <a:t>Nb-Ti</a:t>
            </a:r>
            <a:r>
              <a:rPr lang="en-US" dirty="0"/>
              <a:t> extensions of the SC Link.</a:t>
            </a:r>
            <a:endParaRPr lang="en-US" b="1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cxnSp>
        <p:nvCxnSpPr>
          <p:cNvPr id="6" name="Straight Arrow Connector 5"/>
          <p:cNvCxnSpPr>
            <a:endCxn id="85" idx="3"/>
          </p:cNvCxnSpPr>
          <p:nvPr/>
        </p:nvCxnSpPr>
        <p:spPr>
          <a:xfrm flipV="1">
            <a:off x="7683432" y="1917603"/>
            <a:ext cx="82414" cy="2260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78" idx="0"/>
          </p:cNvCxnSpPr>
          <p:nvPr/>
        </p:nvCxnSpPr>
        <p:spPr>
          <a:xfrm flipH="1" flipV="1">
            <a:off x="7468102" y="1955377"/>
            <a:ext cx="52694" cy="1833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H="1">
            <a:off x="6918047" y="2710278"/>
            <a:ext cx="41856" cy="2053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C4F4EBD-BB48-4197-80E9-583D499330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386507" y="3505709"/>
            <a:ext cx="5238213" cy="1302697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1434150" y="3615797"/>
            <a:ext cx="1815909" cy="670453"/>
          </a:xfrm>
          <a:prstGeom prst="rect">
            <a:avLst/>
          </a:prstGeom>
          <a:solidFill>
            <a:srgbClr val="FADDDA">
              <a:alpha val="25098"/>
            </a:srgbClr>
          </a:solidFill>
          <a:ln w="1905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434151" y="1647676"/>
            <a:ext cx="7097850" cy="936104"/>
          </a:xfrm>
          <a:prstGeom prst="rect">
            <a:avLst/>
          </a:prstGeom>
          <a:solidFill>
            <a:srgbClr val="FADDDA">
              <a:alpha val="25098"/>
            </a:srgbClr>
          </a:solidFill>
          <a:ln w="1905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Electrical Circuits 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7452580" y="3354971"/>
            <a:ext cx="8386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 b="1" dirty="0">
                <a:solidFill>
                  <a:schemeClr val="accent5"/>
                </a:solidFill>
              </a:rPr>
              <a:t>HTS/MgB</a:t>
            </a:r>
            <a:r>
              <a:rPr lang="en-US" sz="1000" b="1" baseline="-25000" dirty="0">
                <a:solidFill>
                  <a:schemeClr val="accent5"/>
                </a:solidFill>
              </a:rPr>
              <a:t>2</a:t>
            </a:r>
            <a:r>
              <a:rPr lang="en-US" sz="1000" b="1" dirty="0">
                <a:solidFill>
                  <a:schemeClr val="accent5"/>
                </a:solidFill>
              </a:rPr>
              <a:t> </a:t>
            </a:r>
          </a:p>
          <a:p>
            <a:pPr algn="ctr"/>
            <a:r>
              <a:rPr lang="en-US" sz="1000" b="1" dirty="0">
                <a:solidFill>
                  <a:schemeClr val="accent5"/>
                </a:solidFill>
              </a:rPr>
              <a:t>Splice</a:t>
            </a:r>
            <a:endParaRPr lang="en-GB" sz="1000" b="1" dirty="0">
              <a:solidFill>
                <a:schemeClr val="accent5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36001" y="3354971"/>
            <a:ext cx="8771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 b="1" dirty="0" err="1">
                <a:solidFill>
                  <a:schemeClr val="accent5"/>
                </a:solidFill>
              </a:rPr>
              <a:t>Nb-Ti</a:t>
            </a:r>
            <a:r>
              <a:rPr lang="en-US" sz="1000" b="1" dirty="0">
                <a:solidFill>
                  <a:schemeClr val="accent5"/>
                </a:solidFill>
              </a:rPr>
              <a:t>/</a:t>
            </a:r>
            <a:r>
              <a:rPr lang="en-US" sz="1000" b="1" dirty="0" err="1">
                <a:solidFill>
                  <a:schemeClr val="accent5"/>
                </a:solidFill>
              </a:rPr>
              <a:t>Nb-Ti</a:t>
            </a:r>
            <a:endParaRPr lang="en-US" sz="1000" b="1" dirty="0">
              <a:solidFill>
                <a:schemeClr val="accent5"/>
              </a:solidFill>
            </a:endParaRPr>
          </a:p>
          <a:p>
            <a:pPr algn="ctr"/>
            <a:r>
              <a:rPr lang="en-US" sz="1000" b="1" dirty="0">
                <a:solidFill>
                  <a:schemeClr val="accent5"/>
                </a:solidFill>
              </a:rPr>
              <a:t>Splice</a:t>
            </a:r>
            <a:endParaRPr lang="en-GB" sz="1000" b="1" dirty="0">
              <a:solidFill>
                <a:schemeClr val="accent5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640069" y="3354971"/>
            <a:ext cx="8755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 b="1" dirty="0">
                <a:solidFill>
                  <a:schemeClr val="accent5"/>
                </a:solidFill>
              </a:rPr>
              <a:t>MgB</a:t>
            </a:r>
            <a:r>
              <a:rPr lang="en-US" sz="1000" b="1" baseline="-25000" dirty="0">
                <a:solidFill>
                  <a:schemeClr val="accent5"/>
                </a:solidFill>
              </a:rPr>
              <a:t>2</a:t>
            </a:r>
            <a:r>
              <a:rPr lang="en-US" sz="1000" b="1" dirty="0">
                <a:solidFill>
                  <a:schemeClr val="accent5"/>
                </a:solidFill>
              </a:rPr>
              <a:t>/</a:t>
            </a:r>
            <a:r>
              <a:rPr lang="en-US" sz="1000" b="1" dirty="0" err="1">
                <a:solidFill>
                  <a:schemeClr val="accent5"/>
                </a:solidFill>
              </a:rPr>
              <a:t>Nb-Ti</a:t>
            </a:r>
            <a:endParaRPr lang="en-US" sz="1000" b="1" dirty="0">
              <a:solidFill>
                <a:schemeClr val="accent5"/>
              </a:solidFill>
            </a:endParaRPr>
          </a:p>
          <a:p>
            <a:pPr algn="ctr"/>
            <a:r>
              <a:rPr lang="en-US" sz="1000" b="1" dirty="0">
                <a:solidFill>
                  <a:schemeClr val="accent5"/>
                </a:solidFill>
              </a:rPr>
              <a:t>Splice</a:t>
            </a:r>
            <a:endParaRPr lang="en-GB" sz="1000" b="1" dirty="0">
              <a:solidFill>
                <a:schemeClr val="accent5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822187" y="1278344"/>
            <a:ext cx="1787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</a:rPr>
              <a:t>Present Scope</a:t>
            </a:r>
            <a:endParaRPr lang="en-GB" b="1" dirty="0">
              <a:solidFill>
                <a:schemeClr val="accent4"/>
              </a:solidFill>
            </a:endParaRPr>
          </a:p>
        </p:txBody>
      </p:sp>
      <p:pic>
        <p:nvPicPr>
          <p:cNvPr id="14" name="Picture 13" descr="A picture containing object&#10;&#10;Description automatically generated">
            <a:extLst>
              <a:ext uri="{FF2B5EF4-FFF2-40B4-BE49-F238E27FC236}">
                <a16:creationId xmlns:a16="http://schemas.microsoft.com/office/drawing/2014/main" id="{42D4994A-542A-422B-AD47-02A98E97BD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8939" y="3354971"/>
            <a:ext cx="1073386" cy="734697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E6072DE-A01E-454D-B1D9-ADD5F4CC3948}"/>
              </a:ext>
            </a:extLst>
          </p:cNvPr>
          <p:cNvCxnSpPr>
            <a:cxnSpLocks/>
          </p:cNvCxnSpPr>
          <p:nvPr/>
        </p:nvCxnSpPr>
        <p:spPr>
          <a:xfrm>
            <a:off x="5174582" y="3733403"/>
            <a:ext cx="0" cy="5902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9D80C4D-B791-4A35-BDD7-9F9980F957FE}"/>
              </a:ext>
            </a:extLst>
          </p:cNvPr>
          <p:cNvCxnSpPr>
            <a:cxnSpLocks/>
          </p:cNvCxnSpPr>
          <p:nvPr/>
        </p:nvCxnSpPr>
        <p:spPr>
          <a:xfrm>
            <a:off x="6077849" y="3733403"/>
            <a:ext cx="0" cy="5902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04E3233-4299-46E1-A0BE-C1E839203F77}"/>
              </a:ext>
            </a:extLst>
          </p:cNvPr>
          <p:cNvCxnSpPr>
            <a:cxnSpLocks/>
          </p:cNvCxnSpPr>
          <p:nvPr/>
        </p:nvCxnSpPr>
        <p:spPr>
          <a:xfrm>
            <a:off x="7871925" y="3733403"/>
            <a:ext cx="0" cy="5902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000" y="914400"/>
            <a:ext cx="7920000" cy="36792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US" sz="2900" dirty="0"/>
              <a:t>Each circuit branch consists of:	</a:t>
            </a:r>
          </a:p>
          <a:p>
            <a:pPr lvl="1" algn="l"/>
            <a:r>
              <a:rPr lang="en-US" sz="2500" b="1" u="sng" dirty="0"/>
              <a:t>SC cables</a:t>
            </a:r>
          </a:p>
          <a:p>
            <a:pPr lvl="2" algn="l"/>
            <a:r>
              <a:rPr lang="en-US" sz="2300" b="1" dirty="0" err="1"/>
              <a:t>Nb-Ti</a:t>
            </a:r>
            <a:r>
              <a:rPr lang="en-US" sz="2300" b="1" dirty="0"/>
              <a:t> bus bar passing through the plug (~3.5m in DFX)</a:t>
            </a:r>
          </a:p>
          <a:p>
            <a:pPr lvl="2" algn="l"/>
            <a:r>
              <a:rPr lang="en-US" sz="2300" b="1" dirty="0" err="1"/>
              <a:t>Nb-Ti</a:t>
            </a:r>
            <a:r>
              <a:rPr lang="en-US" sz="2300" b="1" dirty="0"/>
              <a:t> bus bar extension connected at the surface to the MgB</a:t>
            </a:r>
            <a:r>
              <a:rPr lang="en-US" sz="2300" b="1" baseline="-25000" dirty="0"/>
              <a:t>2</a:t>
            </a:r>
            <a:r>
              <a:rPr lang="en-US" sz="2300" b="1" dirty="0"/>
              <a:t> cables (~1.5 m)</a:t>
            </a:r>
          </a:p>
          <a:p>
            <a:pPr lvl="2" algn="l"/>
            <a:r>
              <a:rPr lang="en-US" sz="2300" dirty="0"/>
              <a:t>MgB</a:t>
            </a:r>
            <a:r>
              <a:rPr lang="en-US" sz="2300" baseline="-25000" dirty="0"/>
              <a:t>2</a:t>
            </a:r>
            <a:r>
              <a:rPr lang="en-US" sz="2300" dirty="0"/>
              <a:t> cable (~100 m long)</a:t>
            </a:r>
          </a:p>
          <a:p>
            <a:pPr lvl="2" algn="l"/>
            <a:r>
              <a:rPr lang="en-US" sz="2300" dirty="0"/>
              <a:t>HTS cable (~3-5 m long)</a:t>
            </a:r>
          </a:p>
          <a:p>
            <a:pPr lvl="1" algn="l"/>
            <a:r>
              <a:rPr lang="en-US" sz="2500" b="1" u="sng" dirty="0"/>
              <a:t>Splices</a:t>
            </a:r>
          </a:p>
          <a:p>
            <a:pPr lvl="2" algn="l"/>
            <a:r>
              <a:rPr lang="en-US" sz="2300" b="1" dirty="0" err="1"/>
              <a:t>Nb-Ti</a:t>
            </a:r>
            <a:r>
              <a:rPr lang="en-US" sz="2300" b="1" dirty="0"/>
              <a:t>/</a:t>
            </a:r>
            <a:r>
              <a:rPr lang="en-US" sz="2300" b="1" dirty="0" err="1"/>
              <a:t>Nb-Ti</a:t>
            </a:r>
            <a:endParaRPr lang="en-US" sz="2300" b="1" dirty="0"/>
          </a:p>
          <a:p>
            <a:pPr lvl="2" algn="l"/>
            <a:r>
              <a:rPr lang="en-US" sz="2300" b="1" dirty="0"/>
              <a:t>MgB</a:t>
            </a:r>
            <a:r>
              <a:rPr lang="en-US" sz="2300" b="1" baseline="-25000" dirty="0"/>
              <a:t>2</a:t>
            </a:r>
            <a:r>
              <a:rPr lang="en-US" sz="2300" b="1" dirty="0"/>
              <a:t>/</a:t>
            </a:r>
            <a:r>
              <a:rPr lang="en-US" sz="2300" b="1" dirty="0" err="1"/>
              <a:t>Nb-Ti</a:t>
            </a:r>
            <a:endParaRPr lang="en-US" sz="2300" b="1" dirty="0"/>
          </a:p>
          <a:p>
            <a:pPr lvl="2" algn="l"/>
            <a:r>
              <a:rPr lang="en-US" sz="2300" dirty="0"/>
              <a:t>HTS/MgB</a:t>
            </a:r>
            <a:r>
              <a:rPr lang="en-US" sz="2300" baseline="-25000" dirty="0"/>
              <a:t>2</a:t>
            </a:r>
            <a:endParaRPr lang="en-US" sz="23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6413A29-6A41-4BDD-B9F8-7EAD585F3A0F}"/>
              </a:ext>
            </a:extLst>
          </p:cNvPr>
          <p:cNvSpPr/>
          <p:nvPr/>
        </p:nvSpPr>
        <p:spPr>
          <a:xfrm>
            <a:off x="4283968" y="4224289"/>
            <a:ext cx="2016202" cy="301983"/>
          </a:xfrm>
          <a:prstGeom prst="rect">
            <a:avLst/>
          </a:prstGeom>
          <a:solidFill>
            <a:srgbClr val="FADDDA">
              <a:alpha val="25098"/>
            </a:srgbClr>
          </a:solidFill>
          <a:ln w="1905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359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7" grpId="0" animBg="1"/>
      <p:bldP spid="53" grpId="0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Protection Requirements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Espace réservé du contenu 3"/>
          <p:cNvSpPr txBox="1">
            <a:spLocks/>
          </p:cNvSpPr>
          <p:nvPr/>
        </p:nvSpPr>
        <p:spPr>
          <a:xfrm>
            <a:off x="612000" y="914400"/>
            <a:ext cx="7920000" cy="3679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200" dirty="0"/>
              <a:t>Requirements for circuit protection were presented in the cold powering review, July 2017 </a:t>
            </a:r>
            <a:r>
              <a:rPr lang="en-GB" sz="2200" baseline="30000" dirty="0"/>
              <a:t>1</a:t>
            </a:r>
            <a:r>
              <a:rPr lang="en-GB" sz="2200" dirty="0"/>
              <a:t>:</a:t>
            </a:r>
            <a:endParaRPr lang="en-GB" sz="1900" dirty="0"/>
          </a:p>
          <a:p>
            <a:pPr lvl="1" algn="l"/>
            <a:r>
              <a:rPr lang="en-GB" sz="2000" b="1" dirty="0"/>
              <a:t>Active protection </a:t>
            </a:r>
            <a:r>
              <a:rPr lang="en-GB" sz="2000" dirty="0"/>
              <a:t>of SC cables and current leads.</a:t>
            </a:r>
          </a:p>
          <a:p>
            <a:pPr lvl="1" algn="l"/>
            <a:r>
              <a:rPr lang="en-US" sz="2000" b="1" dirty="0"/>
              <a:t>Monitoring</a:t>
            </a:r>
            <a:r>
              <a:rPr lang="en-US" sz="2000" dirty="0"/>
              <a:t> of individual splices:</a:t>
            </a:r>
          </a:p>
          <a:p>
            <a:pPr lvl="2" algn="l"/>
            <a:r>
              <a:rPr lang="da-DK" sz="1600" dirty="0"/>
              <a:t>MgB</a:t>
            </a:r>
            <a:r>
              <a:rPr lang="da-DK" sz="1600" baseline="-25000" dirty="0"/>
              <a:t>2</a:t>
            </a:r>
            <a:r>
              <a:rPr lang="da-DK" sz="1600" dirty="0"/>
              <a:t>/HTS, MgB</a:t>
            </a:r>
            <a:r>
              <a:rPr lang="da-DK" sz="1600" baseline="-25000" dirty="0"/>
              <a:t>2</a:t>
            </a:r>
            <a:r>
              <a:rPr lang="da-DK" sz="1600" dirty="0"/>
              <a:t>/Nb-Ti and Nb-Ti/Nb-Ti.</a:t>
            </a:r>
          </a:p>
          <a:p>
            <a:pPr lvl="1" algn="l"/>
            <a:r>
              <a:rPr lang="da-DK" sz="2000" dirty="0"/>
              <a:t>Redundancy of voltage taps.</a:t>
            </a:r>
            <a:endParaRPr lang="en-US" sz="2000" dirty="0"/>
          </a:p>
          <a:p>
            <a:pPr algn="l"/>
            <a:r>
              <a:rPr lang="en-GB" sz="2200" dirty="0"/>
              <a:t>Active protection shall be implemented with a dedicated Quench Detection/Protection System that:</a:t>
            </a:r>
          </a:p>
          <a:p>
            <a:pPr lvl="1" algn="l"/>
            <a:r>
              <a:rPr lang="en-US" sz="2000" dirty="0"/>
              <a:t>Detects any quench or detached voltage taps, and</a:t>
            </a:r>
          </a:p>
          <a:p>
            <a:pPr lvl="1" algn="l"/>
            <a:r>
              <a:rPr lang="en-US" sz="2000" dirty="0"/>
              <a:t>Triggers the discharge of the circuit.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70026" y="4757981"/>
            <a:ext cx="62463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aseline="30000" dirty="0">
                <a:solidFill>
                  <a:schemeClr val="accent5"/>
                </a:solidFill>
              </a:rPr>
              <a:t>1 </a:t>
            </a:r>
            <a:r>
              <a:rPr lang="en-GB" sz="1200" dirty="0">
                <a:solidFill>
                  <a:schemeClr val="accent5"/>
                </a:solidFill>
              </a:rPr>
              <a:t>A. Ballarino, Requirements for the protection of the SC links components, </a:t>
            </a:r>
            <a:r>
              <a:rPr lang="en-GB" sz="1200" dirty="0" err="1">
                <a:solidFill>
                  <a:schemeClr val="accent5"/>
                </a:solidFill>
                <a:hlinkClick r:id="rId3"/>
              </a:rPr>
              <a:t>Indico</a:t>
            </a:r>
            <a:r>
              <a:rPr lang="en-GB" sz="1200" dirty="0">
                <a:solidFill>
                  <a:schemeClr val="accent5"/>
                </a:solidFill>
                <a:hlinkClick r:id="rId3"/>
              </a:rPr>
              <a:t> 643197</a:t>
            </a:r>
            <a:endParaRPr lang="en-GB" sz="1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766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Instrumentation for Circuit Protection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7049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3" name="Espace réservé du contenu 3"/>
          <p:cNvSpPr txBox="1">
            <a:spLocks/>
          </p:cNvSpPr>
          <p:nvPr/>
        </p:nvSpPr>
        <p:spPr>
          <a:xfrm>
            <a:off x="612000" y="914400"/>
            <a:ext cx="3999746" cy="36792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000" dirty="0"/>
              <a:t>Each circuit branch will be equipped with voltage taps:</a:t>
            </a:r>
          </a:p>
          <a:p>
            <a:pPr lvl="1" algn="l"/>
            <a:r>
              <a:rPr lang="en-US" sz="1600" dirty="0"/>
              <a:t>1 pair within the DFX cold mass to monitor the </a:t>
            </a:r>
            <a:r>
              <a:rPr lang="en-US" sz="1600" dirty="0" err="1"/>
              <a:t>Nb-Ti</a:t>
            </a:r>
            <a:r>
              <a:rPr lang="en-US" sz="1600" dirty="0"/>
              <a:t>/</a:t>
            </a:r>
            <a:r>
              <a:rPr lang="en-US" sz="1600" dirty="0" err="1"/>
              <a:t>Nb-Ti</a:t>
            </a:r>
            <a:r>
              <a:rPr lang="en-US" sz="1600" dirty="0"/>
              <a:t> splice</a:t>
            </a:r>
          </a:p>
          <a:p>
            <a:pPr lvl="1" algn="l"/>
            <a:r>
              <a:rPr lang="en-US" sz="1600" dirty="0"/>
              <a:t>1 pair routed via the DFX to monitor the </a:t>
            </a:r>
            <a:r>
              <a:rPr lang="en-US" sz="1600" dirty="0" err="1"/>
              <a:t>Nb-Ti</a:t>
            </a:r>
            <a:r>
              <a:rPr lang="en-US" sz="1600" dirty="0"/>
              <a:t>/MgB</a:t>
            </a:r>
            <a:r>
              <a:rPr lang="en-US" sz="1600" baseline="-25000" dirty="0"/>
              <a:t>2</a:t>
            </a:r>
            <a:r>
              <a:rPr lang="en-US" sz="1600" dirty="0"/>
              <a:t> splice</a:t>
            </a:r>
          </a:p>
          <a:p>
            <a:pPr lvl="1" algn="l"/>
            <a:r>
              <a:rPr lang="en-US" sz="1600" dirty="0"/>
              <a:t>1 pair to protect the line inside the DFX</a:t>
            </a:r>
          </a:p>
          <a:p>
            <a:pPr lvl="1" algn="l"/>
            <a:r>
              <a:rPr lang="en-US" sz="1600" dirty="0"/>
              <a:t>1 pair to protect the </a:t>
            </a:r>
            <a:r>
              <a:rPr lang="en-US" sz="1600" dirty="0" err="1"/>
              <a:t>Nb-Ti</a:t>
            </a:r>
            <a:r>
              <a:rPr lang="en-US" sz="1600" dirty="0"/>
              <a:t> bus through the plug (1 wire from the DFX, 1 from the cold diode module)</a:t>
            </a:r>
          </a:p>
          <a:p>
            <a:pPr lvl="1" algn="l"/>
            <a:r>
              <a:rPr lang="en-US" sz="1600" dirty="0"/>
              <a:t>One spare for each of the above</a:t>
            </a:r>
          </a:p>
          <a:p>
            <a:pPr marL="457200" lvl="1" indent="0" algn="l">
              <a:buNone/>
            </a:pPr>
            <a:r>
              <a:rPr lang="en-US" sz="1600" dirty="0">
                <a:sym typeface="Wingdings" panose="05000000000000000000" pitchFamily="2" charset="2"/>
              </a:rPr>
              <a:t>14 wires per circuit branch to route out from the DFX</a:t>
            </a:r>
          </a:p>
          <a:p>
            <a:pPr algn="l"/>
            <a:r>
              <a:rPr lang="en-US" sz="2000" dirty="0"/>
              <a:t>Wire for voltage taps:</a:t>
            </a:r>
          </a:p>
          <a:p>
            <a:pPr lvl="1" algn="l"/>
            <a:r>
              <a:rPr lang="en-US" sz="1600" dirty="0"/>
              <a:t>Polyimide insulated Cu wire, AWG 26 (used for magnet instrumentation) </a:t>
            </a:r>
            <a:r>
              <a:rPr lang="en-US" sz="1600" baseline="30000" dirty="0"/>
              <a:t>1</a:t>
            </a:r>
            <a:endParaRPr lang="en-US" sz="1600" dirty="0"/>
          </a:p>
          <a:p>
            <a:pPr lvl="1" algn="l"/>
            <a:endParaRPr lang="en-US" sz="1600" dirty="0"/>
          </a:p>
          <a:p>
            <a:pPr marL="400050" lvl="1" indent="0" algn="l">
              <a:buNone/>
            </a:pPr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E1AB60-3B81-4B75-8D64-ACCE399F0591}"/>
              </a:ext>
            </a:extLst>
          </p:cNvPr>
          <p:cNvSpPr txBox="1"/>
          <p:nvPr/>
        </p:nvSpPr>
        <p:spPr>
          <a:xfrm>
            <a:off x="3298254" y="4757981"/>
            <a:ext cx="2387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aseline="30000" dirty="0">
                <a:solidFill>
                  <a:schemeClr val="accent5"/>
                </a:solidFill>
              </a:rPr>
              <a:t>1 </a:t>
            </a:r>
            <a:r>
              <a:rPr lang="en-GB" sz="1200" dirty="0">
                <a:solidFill>
                  <a:schemeClr val="accent5"/>
                </a:solidFill>
              </a:rPr>
              <a:t>Axon HH2619, </a:t>
            </a:r>
            <a:r>
              <a:rPr lang="en-GB" sz="1200" dirty="0">
                <a:solidFill>
                  <a:schemeClr val="accent5"/>
                </a:solidFill>
                <a:hlinkClick r:id="rId2"/>
              </a:rPr>
              <a:t>EDMS 2030599</a:t>
            </a:r>
            <a:endParaRPr lang="en-GB" sz="1200" dirty="0">
              <a:solidFill>
                <a:schemeClr val="accent5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C58FCA-679D-4F22-B3AC-E1D7FB94567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72000" y="870538"/>
            <a:ext cx="4430239" cy="3527590"/>
          </a:xfrm>
          <a:prstGeom prst="rect">
            <a:avLst/>
          </a:prstGeom>
        </p:spPr>
      </p:pic>
      <p:sp>
        <p:nvSpPr>
          <p:cNvPr id="3" name="Action Button: Blank 2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FBDC28BF-CA6B-4DA3-BEE2-443EE303A573}"/>
              </a:ext>
            </a:extLst>
          </p:cNvPr>
          <p:cNvSpPr/>
          <p:nvPr/>
        </p:nvSpPr>
        <p:spPr>
          <a:xfrm>
            <a:off x="7236296" y="4767263"/>
            <a:ext cx="1042416" cy="27000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Enlarge</a:t>
            </a:r>
          </a:p>
        </p:txBody>
      </p:sp>
    </p:spTree>
    <p:extLst>
      <p:ext uri="{BB962C8B-B14F-4D97-AF65-F5344CB8AC3E}">
        <p14:creationId xmlns:p14="http://schemas.microsoft.com/office/powerpoint/2010/main" val="70573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 Requirements of the DFX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Espace réservé du contenu 3"/>
          <p:cNvSpPr txBox="1">
            <a:spLocks/>
          </p:cNvSpPr>
          <p:nvPr/>
        </p:nvSpPr>
        <p:spPr>
          <a:xfrm>
            <a:off x="612000" y="914400"/>
            <a:ext cx="7920000" cy="3679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b="1" dirty="0"/>
              <a:t>Immersion</a:t>
            </a:r>
            <a:r>
              <a:rPr lang="en-GB" sz="2400" dirty="0"/>
              <a:t> of </a:t>
            </a:r>
            <a:r>
              <a:rPr lang="en-GB" sz="2400" dirty="0" err="1"/>
              <a:t>Nb-Ti</a:t>
            </a:r>
            <a:r>
              <a:rPr lang="en-GB" sz="2400" dirty="0"/>
              <a:t>/MgB</a:t>
            </a:r>
            <a:r>
              <a:rPr lang="en-GB" sz="2400" baseline="-25000" dirty="0"/>
              <a:t>2</a:t>
            </a:r>
            <a:r>
              <a:rPr lang="en-GB" sz="2400" dirty="0"/>
              <a:t> splices and </a:t>
            </a:r>
            <a:r>
              <a:rPr lang="en-GB" sz="2400" dirty="0" err="1"/>
              <a:t>Nb-Ti</a:t>
            </a:r>
            <a:r>
              <a:rPr lang="en-GB" sz="2400" dirty="0"/>
              <a:t> bus bars in saturated </a:t>
            </a:r>
            <a:r>
              <a:rPr lang="en-GB" sz="2400" b="1" dirty="0" err="1"/>
              <a:t>LHe</a:t>
            </a:r>
            <a:r>
              <a:rPr lang="en-GB" sz="2400" b="1" dirty="0"/>
              <a:t> bath at 1.3 bar</a:t>
            </a:r>
            <a:r>
              <a:rPr lang="en-GB" sz="2400" dirty="0"/>
              <a:t>:</a:t>
            </a:r>
          </a:p>
          <a:p>
            <a:pPr lvl="1" algn="l"/>
            <a:r>
              <a:rPr lang="en-GB" sz="2000" dirty="0" err="1"/>
              <a:t>LHe</a:t>
            </a:r>
            <a:r>
              <a:rPr lang="en-GB" sz="2000" dirty="0"/>
              <a:t> level regulation required </a:t>
            </a:r>
          </a:p>
          <a:p>
            <a:pPr algn="l"/>
            <a:r>
              <a:rPr lang="en-US" sz="2400" dirty="0"/>
              <a:t>Generate a </a:t>
            </a:r>
            <a:r>
              <a:rPr lang="en-US" sz="2400" dirty="0" err="1"/>
              <a:t>GHe</a:t>
            </a:r>
            <a:r>
              <a:rPr lang="en-US" sz="2400" dirty="0"/>
              <a:t> mass flow from the </a:t>
            </a:r>
            <a:r>
              <a:rPr lang="en-US" sz="2400" dirty="0" err="1"/>
              <a:t>LHe</a:t>
            </a:r>
            <a:r>
              <a:rPr lang="en-US" sz="2400" dirty="0"/>
              <a:t> bath to:</a:t>
            </a:r>
          </a:p>
          <a:p>
            <a:pPr lvl="1" algn="l"/>
            <a:r>
              <a:rPr lang="en-US" sz="2000" dirty="0"/>
              <a:t>Maintain the </a:t>
            </a:r>
            <a:r>
              <a:rPr lang="en-US" sz="2000" b="1" dirty="0"/>
              <a:t>MgB</a:t>
            </a:r>
            <a:r>
              <a:rPr lang="en-US" sz="2000" b="1" baseline="-25000" dirty="0"/>
              <a:t>2</a:t>
            </a:r>
            <a:r>
              <a:rPr lang="en-US" sz="2000" b="1" dirty="0"/>
              <a:t> cable assembly </a:t>
            </a:r>
            <a:r>
              <a:rPr lang="en-US" sz="2000" dirty="0"/>
              <a:t>within the SC Link at </a:t>
            </a:r>
            <a:r>
              <a:rPr lang="en-US" sz="2000" b="1" dirty="0"/>
              <a:t>below 17 K</a:t>
            </a:r>
          </a:p>
          <a:p>
            <a:pPr lvl="1" algn="l"/>
            <a:r>
              <a:rPr lang="en-US" sz="2000" dirty="0"/>
              <a:t>Maintain all the </a:t>
            </a:r>
            <a:r>
              <a:rPr lang="en-US" sz="2000" b="1" dirty="0"/>
              <a:t>MgB</a:t>
            </a:r>
            <a:r>
              <a:rPr lang="en-US" sz="2000" b="1" baseline="-25000" dirty="0"/>
              <a:t>2</a:t>
            </a:r>
            <a:r>
              <a:rPr lang="en-US" sz="2000" b="1" dirty="0"/>
              <a:t>/HTS splices </a:t>
            </a:r>
            <a:r>
              <a:rPr lang="en-US" sz="2000" dirty="0"/>
              <a:t>(DFH box) </a:t>
            </a:r>
            <a:r>
              <a:rPr lang="en-US" sz="2000" b="1" dirty="0"/>
              <a:t>below 17 K</a:t>
            </a:r>
          </a:p>
          <a:p>
            <a:pPr lvl="1" algn="l"/>
            <a:r>
              <a:rPr lang="en-US" sz="2000" dirty="0"/>
              <a:t>Thermalize the cold terminal of the </a:t>
            </a:r>
            <a:r>
              <a:rPr lang="en-US" sz="2000" b="1" dirty="0"/>
              <a:t>heat exchanger</a:t>
            </a:r>
            <a:r>
              <a:rPr lang="en-US" sz="2000" dirty="0"/>
              <a:t> of each </a:t>
            </a:r>
            <a:r>
              <a:rPr lang="en-US" sz="2000" b="1" dirty="0"/>
              <a:t>current lead </a:t>
            </a:r>
            <a:r>
              <a:rPr lang="en-US" sz="2000" dirty="0"/>
              <a:t>to </a:t>
            </a:r>
            <a:r>
              <a:rPr lang="en-US" sz="2000" b="1" dirty="0"/>
              <a:t>50 K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Cryogenic Layout of the </a:t>
            </a:r>
            <a:br>
              <a:rPr lang="en-GB" dirty="0"/>
            </a:br>
            <a:r>
              <a:rPr lang="en-GB" dirty="0"/>
              <a:t>SC Link for the Triplets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Espace réservé du contenu 3"/>
          <p:cNvSpPr txBox="1">
            <a:spLocks/>
          </p:cNvSpPr>
          <p:nvPr/>
        </p:nvSpPr>
        <p:spPr>
          <a:xfrm>
            <a:off x="457200" y="914400"/>
            <a:ext cx="7920000" cy="3679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/>
              <a:t>General cryogenic instrumentation layout of SC Link elaborated with S. Claudet</a:t>
            </a:r>
          </a:p>
          <a:p>
            <a:pPr algn="l"/>
            <a:r>
              <a:rPr lang="en-US" sz="1800" dirty="0"/>
              <a:t>Wiring of </a:t>
            </a:r>
            <a:r>
              <a:rPr lang="en-US" sz="1800" dirty="0" err="1"/>
              <a:t>cryo</a:t>
            </a:r>
            <a:r>
              <a:rPr lang="en-US" sz="1800" dirty="0"/>
              <a:t> instrumentation of DFX routed via the DFX feedthrough</a:t>
            </a:r>
          </a:p>
          <a:p>
            <a:pPr algn="l"/>
            <a:r>
              <a:rPr lang="en-US" sz="1800" dirty="0"/>
              <a:t>No routing of </a:t>
            </a:r>
            <a:r>
              <a:rPr lang="en-US" sz="1800" dirty="0" err="1"/>
              <a:t>cryo</a:t>
            </a:r>
            <a:r>
              <a:rPr lang="en-US" sz="1800" dirty="0"/>
              <a:t> instrumentation of DFH and current leads via the DFX</a:t>
            </a:r>
          </a:p>
          <a:p>
            <a:pPr marL="0" indent="0" algn="l">
              <a:buNone/>
            </a:pPr>
            <a:r>
              <a:rPr lang="en-US" sz="1800" b="1" dirty="0">
                <a:solidFill>
                  <a:srgbClr val="FF0000"/>
                </a:solidFill>
              </a:rPr>
              <a:t>								</a:t>
            </a:r>
            <a:r>
              <a:rPr lang="en-US" sz="1800" b="1" dirty="0">
                <a:solidFill>
                  <a:srgbClr val="FF0000"/>
                </a:solidFill>
                <a:sym typeface="Wingdings" panose="05000000000000000000" pitchFamily="2" charset="2"/>
              </a:rPr>
              <a:t> </a:t>
            </a:r>
            <a:r>
              <a:rPr lang="en-US" sz="1800" b="1" dirty="0">
                <a:solidFill>
                  <a:srgbClr val="FF0000"/>
                </a:solidFill>
              </a:rPr>
              <a:t>Focus on DFX in this presentation</a:t>
            </a:r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marL="0" indent="0" algn="l">
              <a:buNone/>
            </a:pPr>
            <a:endParaRPr lang="en-US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616288"/>
            <a:ext cx="5040560" cy="22027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139951" y="3897444"/>
            <a:ext cx="1766173" cy="981856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251520" y="2283718"/>
            <a:ext cx="3716684" cy="2158752"/>
          </a:xfrm>
          <a:prstGeom prst="rect">
            <a:avLst/>
          </a:prstGeom>
          <a:ln w="38100"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334775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858</Words>
  <Application>Microsoft Office PowerPoint</Application>
  <PresentationFormat>On-screen Show (16:9)</PresentationFormat>
  <Paragraphs>182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Thème Office</vt:lpstr>
      <vt:lpstr>Instrumentation in the DFX:  Requirements and Routing Electrical Protection and Cryogenic Sensors</vt:lpstr>
      <vt:lpstr>Outline</vt:lpstr>
      <vt:lpstr>Specification</vt:lpstr>
      <vt:lpstr>Overview of Electrical Circuits </vt:lpstr>
      <vt:lpstr>Overview of Electrical Circuits </vt:lpstr>
      <vt:lpstr>Electrical Protection Requirements</vt:lpstr>
      <vt:lpstr>Instrumentation for Circuit Protection</vt:lpstr>
      <vt:lpstr>Cryogenic Requirements of the DFX</vt:lpstr>
      <vt:lpstr>General Cryogenic Layout of the  SC Link for the Triplets</vt:lpstr>
      <vt:lpstr>Cryogenic Instrumentation of the DFX </vt:lpstr>
      <vt:lpstr>Cryogenic Instrumentation of the DFX </vt:lpstr>
      <vt:lpstr>Feedthroughs for DFX Voltage Taps and Cryogenic Instrumentation (1)</vt:lpstr>
      <vt:lpstr>Feedthroughs for DFX Voltage Taps and Cryogenic Instrumentation (2)</vt:lpstr>
      <vt:lpstr>Vacuum Instrumentation of the DFX</vt:lpstr>
      <vt:lpstr>Summary</vt:lpstr>
      <vt:lpstr>Extra Slides</vt:lpstr>
      <vt:lpstr>Enlargement of Voltage Tap Configuration</vt:lpstr>
      <vt:lpstr>DFX Instrumentation Layout Proposal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2019-06-14T11:33:03Z</dcterms:created>
  <dcterms:modified xsi:type="dcterms:W3CDTF">2019-06-20T10:23:40Z</dcterms:modified>
</cp:coreProperties>
</file>