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2"/>
  </p:notesMasterIdLst>
  <p:sldIdLst>
    <p:sldId id="257" r:id="rId2"/>
    <p:sldId id="292" r:id="rId3"/>
    <p:sldId id="293" r:id="rId4"/>
    <p:sldId id="295" r:id="rId5"/>
    <p:sldId id="296" r:id="rId6"/>
    <p:sldId id="297" r:id="rId7"/>
    <p:sldId id="298" r:id="rId8"/>
    <p:sldId id="299" r:id="rId9"/>
    <p:sldId id="294" r:id="rId10"/>
    <p:sldId id="29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5" autoAdjust="0"/>
    <p:restoredTop sz="94660"/>
  </p:normalViewPr>
  <p:slideViewPr>
    <p:cSldViewPr snapToGrid="0">
      <p:cViewPr varScale="1">
        <p:scale>
          <a:sx n="129" d="100"/>
          <a:sy n="129" d="100"/>
        </p:scale>
        <p:origin x="20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241DE7-2839-45F8-93F1-46C4F99AE139}" type="datetimeFigureOut">
              <a:rPr lang="fr-FR" smtClean="0"/>
              <a:t>19/06/2019</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2AB82-4F40-42FA-A6C7-B3B68AA58F73}" type="slidenum">
              <a:rPr lang="fr-FR" smtClean="0"/>
              <a:t>‹#›</a:t>
            </a:fld>
            <a:endParaRPr lang="fr-FR"/>
          </a:p>
        </p:txBody>
      </p:sp>
    </p:spTree>
    <p:extLst>
      <p:ext uri="{BB962C8B-B14F-4D97-AF65-F5344CB8AC3E}">
        <p14:creationId xmlns:p14="http://schemas.microsoft.com/office/powerpoint/2010/main" val="283408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443803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885039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086411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9" name="Espace réservé du numéro de diapositive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714265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5" name="Espace réservé du numéro de diapositive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243990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4" name="Espace réservé du numéro de diapositive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987427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7" name="Espace réservé du numéro de diapositive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679107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64BCD9"/>
                </a:solidFill>
                <a:effectLst/>
                <a:uLnTx/>
                <a:uFillTx/>
                <a:latin typeface="Arial"/>
                <a:ea typeface="+mn-ea"/>
                <a:cs typeface="+mn-cs"/>
              </a:rPr>
              <a:t>To </a:t>
            </a:r>
            <a:r>
              <a:rPr kumimoji="0" lang="fr-FR" sz="1200" b="0" i="0" u="none" strike="noStrike" kern="1200" cap="none" spc="0" normalizeH="0" baseline="0" noProof="0" dirty="0" err="1">
                <a:ln>
                  <a:noFill/>
                </a:ln>
                <a:solidFill>
                  <a:srgbClr val="64BCD9"/>
                </a:solidFill>
                <a:effectLst/>
                <a:uLnTx/>
                <a:uFillTx/>
                <a:latin typeface="Arial"/>
                <a:ea typeface="+mn-ea"/>
                <a:cs typeface="+mn-cs"/>
              </a:rPr>
              <a:t>edit</a:t>
            </a:r>
            <a:r>
              <a:rPr kumimoji="0" lang="fr-FR" sz="1200" b="0" i="0" u="none" strike="noStrike" kern="1200" cap="none" spc="0" normalizeH="0" baseline="0" noProof="0" dirty="0">
                <a:ln>
                  <a:noFill/>
                </a:ln>
                <a:solidFill>
                  <a:srgbClr val="64BCD9"/>
                </a:solidFill>
                <a:effectLst/>
                <a:uLnTx/>
                <a:uFillTx/>
                <a:latin typeface="Arial"/>
                <a:ea typeface="+mn-ea"/>
                <a:cs typeface="+mn-cs"/>
              </a:rPr>
              <a:t> speaker </a:t>
            </a:r>
            <a:r>
              <a:rPr kumimoji="0" lang="fr-FR" sz="1200" b="0" i="0" u="none" strike="noStrike" kern="1200" cap="none" spc="0" normalizeH="0" baseline="0" noProof="0" dirty="0" err="1">
                <a:ln>
                  <a:noFill/>
                </a:ln>
                <a:solidFill>
                  <a:srgbClr val="64BCD9"/>
                </a:solidFill>
                <a:effectLst/>
                <a:uLnTx/>
                <a:uFillTx/>
                <a:latin typeface="Arial"/>
                <a:ea typeface="+mn-ea"/>
                <a:cs typeface="+mn-cs"/>
              </a:rPr>
              <a:t>name</a:t>
            </a:r>
            <a:r>
              <a:rPr kumimoji="0" lang="fr-FR" sz="1200" b="0" i="0" u="none" strike="noStrike" kern="1200" cap="none" spc="0" normalizeH="0" baseline="0" noProof="0" dirty="0">
                <a:ln>
                  <a:noFill/>
                </a:ln>
                <a:solidFill>
                  <a:srgbClr val="64BCD9"/>
                </a:solidFill>
                <a:effectLst/>
                <a:uLnTx/>
                <a:uFillTx/>
                <a:latin typeface="Arial"/>
                <a:ea typeface="+mn-ea"/>
                <a:cs typeface="+mn-cs"/>
              </a:rPr>
              <a:t> go to Insert &gt; Header &amp; </a:t>
            </a:r>
            <a:r>
              <a:rPr kumimoji="0" lang="fr-FR" sz="1200" b="0" i="0" u="none" strike="noStrike" kern="1200" cap="none" spc="0" normalizeH="0" baseline="0" noProof="0" dirty="0" err="1">
                <a:ln>
                  <a:noFill/>
                </a:ln>
                <a:solidFill>
                  <a:srgbClr val="64BCD9"/>
                </a:solidFill>
                <a:effectLst/>
                <a:uLnTx/>
                <a:uFillTx/>
                <a:latin typeface="Arial"/>
                <a:ea typeface="+mn-ea"/>
                <a:cs typeface="+mn-cs"/>
              </a:rPr>
              <a:t>Footer</a:t>
            </a:r>
            <a:r>
              <a:rPr kumimoji="0" lang="fr-FR" sz="1200" b="0" i="0" u="none" strike="noStrike" kern="1200" cap="none" spc="0" normalizeH="0" baseline="0" noProof="0" dirty="0">
                <a:ln>
                  <a:noFill/>
                </a:ln>
                <a:solidFill>
                  <a:srgbClr val="64BCD9"/>
                </a:solidFill>
                <a:effectLst/>
                <a:uLnTx/>
                <a:uFillTx/>
                <a:latin typeface="Arial"/>
                <a:ea typeface="+mn-ea"/>
                <a:cs typeface="+mn-cs"/>
              </a:rPr>
              <a:t> and </a:t>
            </a:r>
            <a:r>
              <a:rPr kumimoji="0" lang="fr-FR" sz="1200" b="0" i="0" u="none" strike="noStrike" kern="1200" cap="none" spc="0" normalizeH="0" baseline="0" noProof="0" dirty="0" err="1">
                <a:ln>
                  <a:noFill/>
                </a:ln>
                <a:solidFill>
                  <a:srgbClr val="64BCD9"/>
                </a:solidFill>
                <a:effectLst/>
                <a:uLnTx/>
                <a:uFillTx/>
                <a:latin typeface="Arial"/>
                <a:ea typeface="+mn-ea"/>
                <a:cs typeface="+mn-cs"/>
              </a:rPr>
              <a:t>apply</a:t>
            </a:r>
            <a:r>
              <a:rPr kumimoji="0" lang="fr-FR" sz="1200" b="0" i="0" u="none" strike="noStrike" kern="1200" cap="none" spc="0" normalizeH="0" baseline="0" noProof="0" dirty="0">
                <a:ln>
                  <a:noFill/>
                </a:ln>
                <a:solidFill>
                  <a:srgbClr val="64BCD9"/>
                </a:solidFill>
                <a:effectLst/>
                <a:uLnTx/>
                <a:uFillTx/>
                <a:latin typeface="Arial"/>
                <a:ea typeface="+mn-ea"/>
                <a:cs typeface="+mn-cs"/>
              </a:rPr>
              <a:t> to all </a:t>
            </a:r>
            <a:r>
              <a:rPr kumimoji="0" lang="fr-FR" sz="1200" b="0" i="0" u="none" strike="noStrike" kern="1200" cap="none" spc="0" normalizeH="0" baseline="0" noProof="0" dirty="0" err="1">
                <a:ln>
                  <a:noFill/>
                </a:ln>
                <a:solidFill>
                  <a:srgbClr val="64BCD9"/>
                </a:solidFill>
                <a:effectLst/>
                <a:uLnTx/>
                <a:uFillTx/>
                <a:latin typeface="Arial"/>
                <a:ea typeface="+mn-ea"/>
                <a:cs typeface="+mn-cs"/>
              </a:rPr>
              <a:t>slides</a:t>
            </a:r>
            <a:r>
              <a:rPr kumimoji="0" lang="fr-FR" sz="1200" b="0" i="0" u="none" strike="noStrike" kern="1200" cap="none" spc="0" normalizeH="0" baseline="0" noProof="0" dirty="0">
                <a:ln>
                  <a:noFill/>
                </a:ln>
                <a:solidFill>
                  <a:srgbClr val="64BCD9"/>
                </a:solidFill>
                <a:effectLst/>
                <a:uLnTx/>
                <a:uFillTx/>
                <a:latin typeface="Arial"/>
                <a:ea typeface="+mn-ea"/>
                <a:cs typeface="+mn-cs"/>
              </a:rPr>
              <a:t> </a:t>
            </a:r>
            <a:r>
              <a:rPr kumimoji="0" lang="fr-FR" sz="1200" b="0" i="0" u="none" strike="noStrike" kern="1200" cap="none" spc="0" normalizeH="0" baseline="0" noProof="0" dirty="0" err="1">
                <a:ln>
                  <a:noFill/>
                </a:ln>
                <a:solidFill>
                  <a:srgbClr val="64BCD9"/>
                </a:solidFill>
                <a:effectLst/>
                <a:uLnTx/>
                <a:uFillTx/>
                <a:latin typeface="Arial"/>
                <a:ea typeface="+mn-ea"/>
                <a:cs typeface="+mn-cs"/>
              </a:rPr>
              <a:t>except</a:t>
            </a:r>
            <a:r>
              <a:rPr kumimoji="0" lang="fr-FR" sz="1200" b="0" i="0" u="none" strike="noStrike" kern="1200" cap="none" spc="0" normalizeH="0" baseline="0" noProof="0" dirty="0">
                <a:ln>
                  <a:noFill/>
                </a:ln>
                <a:solidFill>
                  <a:srgbClr val="64BCD9"/>
                </a:solidFill>
                <a:effectLst/>
                <a:uLnTx/>
                <a:uFillTx/>
                <a:latin typeface="Arial"/>
                <a:ea typeface="+mn-ea"/>
                <a:cs typeface="+mn-cs"/>
              </a:rPr>
              <a:t> </a:t>
            </a:r>
            <a:r>
              <a:rPr kumimoji="0" lang="fr-FR" sz="1200" b="0" i="0" u="none" strike="noStrike" kern="1200" cap="none" spc="0" normalizeH="0" baseline="0" noProof="0" dirty="0" err="1">
                <a:ln>
                  <a:noFill/>
                </a:ln>
                <a:solidFill>
                  <a:srgbClr val="64BCD9"/>
                </a:solidFill>
                <a:effectLst/>
                <a:uLnTx/>
                <a:uFillTx/>
                <a:latin typeface="Arial"/>
                <a:ea typeface="+mn-ea"/>
                <a:cs typeface="+mn-cs"/>
              </a:rPr>
              <a:t>title</a:t>
            </a:r>
            <a:r>
              <a:rPr kumimoji="0" lang="fr-FR" sz="1200" b="0" i="0" u="none" strike="noStrike" kern="1200" cap="none" spc="0" normalizeH="0" baseline="0" noProof="0" dirty="0">
                <a:ln>
                  <a:noFill/>
                </a:ln>
                <a:solidFill>
                  <a:srgbClr val="64BCD9"/>
                </a:solidFill>
                <a:effectLst/>
                <a:uLnTx/>
                <a:uFillTx/>
                <a:latin typeface="Arial"/>
                <a:ea typeface="+mn-ea"/>
                <a:cs typeface="+mn-cs"/>
              </a:rPr>
              <a:t> page</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5" name="Espace réservé du numéro de diapositive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logo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mn-ea"/>
                  <a:cs typeface="+mn-cs"/>
                </a:rPr>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2870751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fr-F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p:cNvSpPr>
            <a:spLocks noGrp="1"/>
          </p:cNvSpPr>
          <p:nvPr>
            <p:ph type="dt" sz="half" idx="10"/>
          </p:nvPr>
        </p:nvSpPr>
        <p:spPr/>
        <p:txBody>
          <a:bodyPr/>
          <a:lstStyle/>
          <a:p>
            <a:fld id="{AD9A2069-E1BE-44DE-BE70-089AA3C69DB6}" type="datetimeFigureOut">
              <a:rPr lang="fr-FR" smtClean="0"/>
              <a:t>19/06/2019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8C36080-E6D5-4A1D-AF8B-9E30409F2B1F}" type="slidenum">
              <a:rPr lang="fr-FR" smtClean="0"/>
              <a:t>‹#›</a:t>
            </a:fld>
            <a:endParaRPr lang="fr-FR"/>
          </a:p>
        </p:txBody>
      </p:sp>
    </p:spTree>
    <p:extLst>
      <p:ext uri="{BB962C8B-B14F-4D97-AF65-F5344CB8AC3E}">
        <p14:creationId xmlns:p14="http://schemas.microsoft.com/office/powerpoint/2010/main" val="3451669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64BCD9"/>
                </a:solidFill>
                <a:effectLst/>
                <a:uLnTx/>
                <a:uFillTx/>
                <a:latin typeface="Arial"/>
                <a:ea typeface="+mn-ea"/>
                <a:cs typeface="+mn-cs"/>
              </a:rPr>
              <a:t>To edit speaker name go to Insert &gt; Header &amp; Footer and apply to all slides except title page</a:t>
            </a:r>
            <a:endParaRPr kumimoji="0" lang="en-GB" sz="1200" b="0" i="0" u="none" strike="noStrike" kern="1200" cap="none" spc="0" normalizeH="0" baseline="0" noProof="0">
              <a:ln>
                <a:noFill/>
              </a:ln>
              <a:solidFill>
                <a:srgbClr val="64BCD9"/>
              </a:solidFill>
              <a:effectLst/>
              <a:uLnTx/>
              <a:uFillTx/>
              <a:latin typeface="Arial"/>
              <a:ea typeface="+mn-ea"/>
              <a:cs typeface="+mn-cs"/>
            </a:endParaRP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32023806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812900/" TargetMode="External"/><Relationship Id="rId2" Type="http://schemas.openxmlformats.org/officeDocument/2006/relationships/hyperlink" Target="https://indico.cern.ch/category/10765/" TargetMode="External"/><Relationship Id="rId1" Type="http://schemas.openxmlformats.org/officeDocument/2006/relationships/slideLayout" Target="../slideLayouts/slideLayout2.xml"/><Relationship Id="rId4" Type="http://schemas.openxmlformats.org/officeDocument/2006/relationships/hyperlink" Target="https://espace.cern.ch/HiLumi/WP15/SitePages/WP6A%20Integration.asp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google.com/url?sa=i&amp;rct=j&amp;q=&amp;esrc=s&amp;source=images&amp;cd=&amp;ved=2ahUKEwi43fuslfXiAhXF6aQKHdnWAq0QjRx6BAgBEAU&amp;url=https://www.roblox.com/library/270295695/Work-in-Progress-icon&amp;psig=AOvVaw0T3AfavIfPKppWMVAuhwmw&amp;ust=156102068493155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39337" y="2819400"/>
            <a:ext cx="8021443" cy="771293"/>
          </a:xfrm>
        </p:spPr>
        <p:txBody>
          <a:bodyPr/>
          <a:lstStyle/>
          <a:p>
            <a:pPr algn="ctr"/>
            <a:r>
              <a:rPr lang="en-GB" dirty="0"/>
              <a:t>Follow up from Conceptual Design Review</a:t>
            </a:r>
            <a:endParaRPr lang="en-GB" sz="3600" dirty="0"/>
          </a:p>
        </p:txBody>
      </p:sp>
      <p:sp>
        <p:nvSpPr>
          <p:cNvPr id="3" name="Sous-titre 2"/>
          <p:cNvSpPr>
            <a:spLocks noGrp="1"/>
          </p:cNvSpPr>
          <p:nvPr>
            <p:ph type="subTitle" idx="1"/>
          </p:nvPr>
        </p:nvSpPr>
        <p:spPr>
          <a:xfrm>
            <a:off x="377190" y="4800600"/>
            <a:ext cx="8435037" cy="990600"/>
          </a:xfrm>
        </p:spPr>
        <p:txBody>
          <a:bodyPr>
            <a:normAutofit/>
          </a:bodyPr>
          <a:lstStyle/>
          <a:p>
            <a:pPr algn="ctr"/>
            <a:r>
              <a:rPr lang="pt-PT" dirty="0"/>
              <a:t>Vittorio </a:t>
            </a:r>
            <a:r>
              <a:rPr lang="pt-PT" dirty="0" smtClean="0"/>
              <a:t>Parma, CERN TE-MSC</a:t>
            </a:r>
          </a:p>
        </p:txBody>
      </p:sp>
      <p:sp>
        <p:nvSpPr>
          <p:cNvPr id="4" name="Espace réservé du texte 3"/>
          <p:cNvSpPr>
            <a:spLocks noGrp="1"/>
          </p:cNvSpPr>
          <p:nvPr>
            <p:ph type="body" sz="quarter" idx="14"/>
          </p:nvPr>
        </p:nvSpPr>
        <p:spPr>
          <a:xfrm>
            <a:off x="1090800" y="6375400"/>
            <a:ext cx="6480000" cy="349250"/>
          </a:xfrm>
        </p:spPr>
        <p:txBody>
          <a:bodyPr/>
          <a:lstStyle/>
          <a:p>
            <a:r>
              <a:rPr lang="pt-PT" dirty="0" smtClean="0"/>
              <a:t>DFX Detailed Design Review, CERN 20 June 2019</a:t>
            </a:r>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3244679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1605" y="1196898"/>
            <a:ext cx="6858000" cy="3813717"/>
          </a:xfrm>
        </p:spPr>
        <p:txBody>
          <a:bodyPr/>
          <a:lstStyle/>
          <a:p>
            <a:r>
              <a:rPr lang="en-GB" sz="3600" dirty="0" smtClean="0"/>
              <a:t>Looking forward to your wise feedback !</a:t>
            </a:r>
            <a:br>
              <a:rPr lang="en-GB" sz="3600" dirty="0" smtClean="0"/>
            </a:br>
            <a:r>
              <a:rPr lang="en-GB" sz="3600" dirty="0" smtClean="0"/>
              <a:t/>
            </a:r>
            <a:br>
              <a:rPr lang="en-GB" sz="3600" dirty="0" smtClean="0"/>
            </a:br>
            <a:r>
              <a:rPr lang="en-GB" sz="3600" dirty="0" smtClean="0"/>
              <a:t>Thank </a:t>
            </a:r>
            <a:r>
              <a:rPr lang="en-GB" sz="3600" dirty="0"/>
              <a:t>you </a:t>
            </a:r>
            <a:r>
              <a:rPr lang="en-GB" sz="3600" dirty="0" smtClean="0"/>
              <a:t>!</a:t>
            </a:r>
            <a:br>
              <a:rPr lang="en-GB" sz="3600" dirty="0" smtClean="0"/>
            </a:br>
            <a:r>
              <a:rPr lang="en-GB" sz="3600" dirty="0"/>
              <a:t/>
            </a:r>
            <a:br>
              <a:rPr lang="en-GB" sz="3600" dirty="0"/>
            </a:br>
            <a:r>
              <a:rPr lang="en-GB" sz="3600" dirty="0" smtClean="0"/>
              <a:t>Q/A ?</a:t>
            </a:r>
            <a:endParaRPr lang="fr-FR" sz="3600" dirty="0"/>
          </a:p>
        </p:txBody>
      </p:sp>
      <p:sp>
        <p:nvSpPr>
          <p:cNvPr id="4" name="Slide Number Placeholder 3"/>
          <p:cNvSpPr>
            <a:spLocks noGrp="1"/>
          </p:cNvSpPr>
          <p:nvPr>
            <p:ph type="sldNum" sz="quarter" idx="12"/>
          </p:nvPr>
        </p:nvSpPr>
        <p:spPr/>
        <p:txBody>
          <a:bodyPr/>
          <a:lstStyle/>
          <a:p>
            <a:fld id="{88C36080-E6D5-4A1D-AF8B-9E30409F2B1F}" type="slidenum">
              <a:rPr lang="fr-FR" smtClean="0"/>
              <a:t>10</a:t>
            </a:fld>
            <a:endParaRPr lang="fr-FR"/>
          </a:p>
        </p:txBody>
      </p:sp>
    </p:spTree>
    <p:extLst>
      <p:ext uri="{BB962C8B-B14F-4D97-AF65-F5344CB8AC3E}">
        <p14:creationId xmlns:p14="http://schemas.microsoft.com/office/powerpoint/2010/main" val="3018747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0E6C5-913A-BF46-AFA9-837988B80927}"/>
              </a:ext>
            </a:extLst>
          </p:cNvPr>
          <p:cNvSpPr>
            <a:spLocks noGrp="1"/>
          </p:cNvSpPr>
          <p:nvPr>
            <p:ph type="title"/>
          </p:nvPr>
        </p:nvSpPr>
        <p:spPr/>
        <p:txBody>
          <a:bodyPr/>
          <a:lstStyle/>
          <a:p>
            <a:r>
              <a:rPr lang="en-US" dirty="0"/>
              <a:t>Meetings on DFX </a:t>
            </a:r>
          </a:p>
        </p:txBody>
      </p:sp>
      <p:sp>
        <p:nvSpPr>
          <p:cNvPr id="3" name="Content Placeholder 2">
            <a:extLst>
              <a:ext uri="{FF2B5EF4-FFF2-40B4-BE49-F238E27FC236}">
                <a16:creationId xmlns:a16="http://schemas.microsoft.com/office/drawing/2014/main" id="{C29AAFB2-7AF9-D04A-880E-AA9EF0289A92}"/>
              </a:ext>
            </a:extLst>
          </p:cNvPr>
          <p:cNvSpPr>
            <a:spLocks noGrp="1"/>
          </p:cNvSpPr>
          <p:nvPr>
            <p:ph idx="1"/>
          </p:nvPr>
        </p:nvSpPr>
        <p:spPr>
          <a:xfrm>
            <a:off x="612000" y="900000"/>
            <a:ext cx="7920000" cy="4906963"/>
          </a:xfrm>
        </p:spPr>
        <p:txBody>
          <a:bodyPr>
            <a:normAutofit fontScale="85000" lnSpcReduction="20000"/>
          </a:bodyPr>
          <a:lstStyle/>
          <a:p>
            <a:r>
              <a:rPr lang="en-US" dirty="0"/>
              <a:t>DFX design coordination: Weekly DFX videoconference meetings (Friday p.m.) with SOTON (+ skype meetings during the week): 20 meetings </a:t>
            </a:r>
            <a:r>
              <a:rPr lang="en-US" dirty="0">
                <a:hlinkClick r:id="rId2"/>
              </a:rPr>
              <a:t>https://indico.cern.ch/category/10765/</a:t>
            </a:r>
            <a:r>
              <a:rPr lang="en-US" dirty="0"/>
              <a:t> </a:t>
            </a:r>
          </a:p>
          <a:p>
            <a:pPr marL="0" indent="0">
              <a:buNone/>
            </a:pPr>
            <a:endParaRPr lang="en-US" dirty="0" smtClean="0"/>
          </a:p>
          <a:p>
            <a:r>
              <a:rPr lang="en-US" dirty="0" smtClean="0"/>
              <a:t>Dry run, </a:t>
            </a:r>
            <a:r>
              <a:rPr lang="en-US" dirty="0"/>
              <a:t>12 April (</a:t>
            </a:r>
            <a:r>
              <a:rPr lang="en-US" dirty="0">
                <a:hlinkClick r:id="rId3"/>
              </a:rPr>
              <a:t>https://indico.cern.ch/event/812900</a:t>
            </a:r>
            <a:r>
              <a:rPr lang="en-US" dirty="0" smtClean="0">
                <a:hlinkClick r:id="rId3"/>
              </a:rPr>
              <a:t>/</a:t>
            </a:r>
            <a:r>
              <a:rPr lang="en-US" dirty="0" smtClean="0"/>
              <a:t>) organized by </a:t>
            </a:r>
            <a:r>
              <a:rPr lang="en-US" dirty="0" err="1" smtClean="0"/>
              <a:t>A.Ballarino</a:t>
            </a:r>
            <a:r>
              <a:rPr lang="en-US" dirty="0" smtClean="0"/>
              <a:t>.</a:t>
            </a:r>
            <a:endParaRPr lang="en-US" dirty="0"/>
          </a:p>
          <a:p>
            <a:pPr marL="0" indent="0">
              <a:buNone/>
            </a:pPr>
            <a:endParaRPr lang="en-US" dirty="0" smtClean="0"/>
          </a:p>
          <a:p>
            <a:r>
              <a:rPr lang="en-US" dirty="0" smtClean="0"/>
              <a:t>Tunnel </a:t>
            </a:r>
            <a:r>
              <a:rPr lang="en-US" dirty="0"/>
              <a:t>integration:</a:t>
            </a:r>
          </a:p>
          <a:p>
            <a:pPr lvl="1"/>
            <a:r>
              <a:rPr lang="en-US" dirty="0"/>
              <a:t>1 topical WP06a meeting (</a:t>
            </a:r>
            <a:r>
              <a:rPr lang="en-US" dirty="0" err="1"/>
              <a:t>A.Ballarino</a:t>
            </a:r>
            <a:r>
              <a:rPr lang="en-US" dirty="0"/>
              <a:t>)</a:t>
            </a:r>
          </a:p>
          <a:p>
            <a:pPr lvl="1"/>
            <a:r>
              <a:rPr lang="en-US" dirty="0"/>
              <a:t>Since two week, specific weekly meetings (Friday a.m.) by WP15 Advancement on DFX - SC Link - DFM integration (</a:t>
            </a:r>
            <a:r>
              <a:rPr lang="en-US" dirty="0" err="1"/>
              <a:t>P.Fessia</a:t>
            </a:r>
            <a:r>
              <a:rPr lang="en-US" dirty="0"/>
              <a:t>, </a:t>
            </a:r>
            <a:r>
              <a:rPr lang="en-US" dirty="0" err="1"/>
              <a:t>M.Amparo</a:t>
            </a:r>
            <a:r>
              <a:rPr lang="en-US" dirty="0"/>
              <a:t>, </a:t>
            </a:r>
            <a:r>
              <a:rPr lang="en-US" dirty="0">
                <a:hlinkClick r:id="rId4"/>
              </a:rPr>
              <a:t>https://espace.cern.ch/HiLumi/WP15/SitePages/WP6A%20Integration.aspx</a:t>
            </a:r>
            <a:r>
              <a:rPr lang="en-US" dirty="0"/>
              <a:t> ) </a:t>
            </a:r>
          </a:p>
        </p:txBody>
      </p:sp>
    </p:spTree>
    <p:extLst>
      <p:ext uri="{BB962C8B-B14F-4D97-AF65-F5344CB8AC3E}">
        <p14:creationId xmlns:p14="http://schemas.microsoft.com/office/powerpoint/2010/main" val="167912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60D72-BC43-704D-97AB-0644B8D8C1E0}"/>
              </a:ext>
            </a:extLst>
          </p:cNvPr>
          <p:cNvSpPr>
            <a:spLocks noGrp="1"/>
          </p:cNvSpPr>
          <p:nvPr>
            <p:ph type="title"/>
          </p:nvPr>
        </p:nvSpPr>
        <p:spPr>
          <a:xfrm>
            <a:off x="181369" y="88601"/>
            <a:ext cx="8962631" cy="720000"/>
          </a:xfrm>
        </p:spPr>
        <p:txBody>
          <a:bodyPr/>
          <a:lstStyle/>
          <a:p>
            <a:r>
              <a:rPr lang="en-US" sz="2400" dirty="0" smtClean="0"/>
              <a:t>Long list of actions and follow-up (for reference only)</a:t>
            </a:r>
            <a:endParaRPr lang="en-US" sz="2400" dirty="0"/>
          </a:p>
        </p:txBody>
      </p:sp>
      <p:pic>
        <p:nvPicPr>
          <p:cNvPr id="6" name="Picture 5"/>
          <p:cNvPicPr>
            <a:picLocks noChangeAspect="1"/>
          </p:cNvPicPr>
          <p:nvPr/>
        </p:nvPicPr>
        <p:blipFill>
          <a:blip r:embed="rId2"/>
          <a:stretch>
            <a:fillRect/>
          </a:stretch>
        </p:blipFill>
        <p:spPr>
          <a:xfrm>
            <a:off x="2167998" y="702803"/>
            <a:ext cx="4006211" cy="5875104"/>
          </a:xfrm>
          <a:prstGeom prst="rect">
            <a:avLst/>
          </a:prstGeom>
        </p:spPr>
      </p:pic>
    </p:spTree>
    <p:extLst>
      <p:ext uri="{BB962C8B-B14F-4D97-AF65-F5344CB8AC3E}">
        <p14:creationId xmlns:p14="http://schemas.microsoft.com/office/powerpoint/2010/main" val="2177444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of CDR recommendations</a:t>
            </a:r>
            <a:endParaRPr lang="fr-FR"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1136998477"/>
              </p:ext>
            </p:extLst>
          </p:nvPr>
        </p:nvGraphicFramePr>
        <p:xfrm>
          <a:off x="126379" y="770110"/>
          <a:ext cx="8920421" cy="5954142"/>
        </p:xfrm>
        <a:graphic>
          <a:graphicData uri="http://schemas.openxmlformats.org/drawingml/2006/table">
            <a:tbl>
              <a:tblPr/>
              <a:tblGrid>
                <a:gridCol w="549215">
                  <a:extLst>
                    <a:ext uri="{9D8B030D-6E8A-4147-A177-3AD203B41FA5}">
                      <a16:colId xmlns:a16="http://schemas.microsoft.com/office/drawing/2014/main" val="2334312274"/>
                    </a:ext>
                  </a:extLst>
                </a:gridCol>
                <a:gridCol w="3241010">
                  <a:extLst>
                    <a:ext uri="{9D8B030D-6E8A-4147-A177-3AD203B41FA5}">
                      <a16:colId xmlns:a16="http://schemas.microsoft.com/office/drawing/2014/main" val="1307281419"/>
                    </a:ext>
                  </a:extLst>
                </a:gridCol>
                <a:gridCol w="588488">
                  <a:extLst>
                    <a:ext uri="{9D8B030D-6E8A-4147-A177-3AD203B41FA5}">
                      <a16:colId xmlns:a16="http://schemas.microsoft.com/office/drawing/2014/main" val="3390874308"/>
                    </a:ext>
                  </a:extLst>
                </a:gridCol>
                <a:gridCol w="319668">
                  <a:extLst>
                    <a:ext uri="{9D8B030D-6E8A-4147-A177-3AD203B41FA5}">
                      <a16:colId xmlns:a16="http://schemas.microsoft.com/office/drawing/2014/main" val="3363306378"/>
                    </a:ext>
                  </a:extLst>
                </a:gridCol>
                <a:gridCol w="4222040">
                  <a:extLst>
                    <a:ext uri="{9D8B030D-6E8A-4147-A177-3AD203B41FA5}">
                      <a16:colId xmlns:a16="http://schemas.microsoft.com/office/drawing/2014/main" val="623552900"/>
                    </a:ext>
                  </a:extLst>
                </a:gridCol>
              </a:tblGrid>
              <a:tr h="304354">
                <a:tc>
                  <a:txBody>
                    <a:bodyPr/>
                    <a:lstStyle/>
                    <a:p>
                      <a:pPr algn="ctr" fontAlgn="ctr"/>
                      <a:r>
                        <a:rPr lang="fr-FR" sz="600" b="0" i="0" u="none" strike="noStrike">
                          <a:solidFill>
                            <a:srgbClr val="000000"/>
                          </a:solidFill>
                          <a:effectLst/>
                          <a:latin typeface="Calibri" panose="020F0502020204030204" pitchFamily="34" charset="0"/>
                        </a:rPr>
                        <a:t>Recommendation</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ctr"/>
                      <a:r>
                        <a:rPr lang="fr-FR" sz="600" b="0" i="0" u="none" strike="noStrike" dirty="0">
                          <a:solidFill>
                            <a:srgbClr val="000000"/>
                          </a:solidFill>
                          <a:effectLst/>
                          <a:latin typeface="Calibri" panose="020F0502020204030204" pitchFamily="34" charset="0"/>
                        </a:rPr>
                        <a:t>Description</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ctr"/>
                      <a:r>
                        <a:rPr lang="fr-FR" sz="600" b="0" i="0" u="none" strike="noStrike">
                          <a:solidFill>
                            <a:srgbClr val="000000"/>
                          </a:solidFill>
                          <a:effectLst/>
                          <a:latin typeface="Calibri" panose="020F0502020204030204" pitchFamily="34" charset="0"/>
                        </a:rPr>
                        <a:t>Proposed Actions</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ctr"/>
                      <a:r>
                        <a:rPr lang="fr-FR" sz="600" b="0" i="0" u="none" strike="noStrike">
                          <a:solidFill>
                            <a:srgbClr val="000000"/>
                          </a:solidFill>
                          <a:effectLst/>
                          <a:latin typeface="Calibri" panose="020F0502020204030204" pitchFamily="34" charset="0"/>
                        </a:rPr>
                        <a:t>Lead person</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ctr"/>
                      <a:r>
                        <a:rPr lang="fr-FR" sz="600" b="0" i="0" u="none" strike="noStrike">
                          <a:solidFill>
                            <a:srgbClr val="000000"/>
                          </a:solidFill>
                          <a:effectLst/>
                          <a:latin typeface="Calibri" panose="020F0502020204030204" pitchFamily="34" charset="0"/>
                        </a:rPr>
                        <a:t>Status and comments</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510581143"/>
                  </a:ext>
                </a:extLst>
              </a:tr>
              <a:tr h="1521770">
                <a:tc>
                  <a:txBody>
                    <a:bodyPr/>
                    <a:lstStyle/>
                    <a:p>
                      <a:pPr algn="l" fontAlgn="ctr"/>
                      <a:r>
                        <a:rPr lang="fr-FR" sz="1600" b="0" i="0" u="none" strike="noStrike" dirty="0">
                          <a:solidFill>
                            <a:srgbClr val="000000"/>
                          </a:solidFill>
                          <a:effectLst/>
                          <a:latin typeface="Calibri" panose="020F0502020204030204" pitchFamily="34" charset="0"/>
                        </a:rPr>
                        <a:t>1</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Complete the functional/interfaces Specification that is needed as:</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1. main part of the Technical Specification and</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2. reference document for the future Collaboration Agreement with Southampton University.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The following, less straightforward, design requirements should be added:</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3. access limitations due to the available volumes in the Tunnel;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4. accessibility for maintenance/repair;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5. re-working of components;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6. electrical integrity aspects, etc.</a:t>
                      </a:r>
                      <a:br>
                        <a:rPr lang="en-GB" sz="1000" b="0" i="0" u="none" strike="noStrike" dirty="0">
                          <a:solidFill>
                            <a:srgbClr val="000000"/>
                          </a:solidFill>
                          <a:effectLst/>
                          <a:latin typeface="Calibri" panose="020F0502020204030204" pitchFamily="34" charset="0"/>
                        </a:rPr>
                      </a:br>
                      <a:endParaRPr lang="en-GB" sz="10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Update specification (EDMS 1905633) by Y.Leclercq.</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Yann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a:solidFill>
                            <a:srgbClr val="000000"/>
                          </a:solidFill>
                          <a:effectLst/>
                          <a:latin typeface="Calibri" panose="020F0502020204030204" pitchFamily="34" charset="0"/>
                        </a:rPr>
                        <a:t>Done. Functional specification </a:t>
                      </a:r>
                      <a:r>
                        <a:rPr lang="en-GB" sz="1600" b="0" i="0" u="none" strike="noStrike" dirty="0" smtClean="0">
                          <a:solidFill>
                            <a:srgbClr val="000000"/>
                          </a:solidFill>
                          <a:effectLst/>
                          <a:latin typeface="Calibri" panose="020F0502020204030204" pitchFamily="34" charset="0"/>
                        </a:rPr>
                        <a:t>updated (EDMS2052614); </a:t>
                      </a:r>
                      <a:r>
                        <a:rPr lang="en-GB" sz="1600" b="0" i="0" u="none" strike="noStrike" dirty="0" smtClean="0">
                          <a:solidFill>
                            <a:srgbClr val="FF0000"/>
                          </a:solidFill>
                          <a:effectLst/>
                          <a:latin typeface="Calibri" panose="020F0502020204030204" pitchFamily="34" charset="0"/>
                        </a:rPr>
                        <a:t>New</a:t>
                      </a:r>
                      <a:r>
                        <a:rPr lang="en-GB" sz="1600" b="0" i="0" u="none" strike="noStrike" baseline="0" dirty="0" smtClean="0">
                          <a:solidFill>
                            <a:srgbClr val="000000"/>
                          </a:solidFill>
                          <a:effectLst/>
                          <a:latin typeface="Calibri" panose="020F0502020204030204" pitchFamily="34" charset="0"/>
                        </a:rPr>
                        <a:t> </a:t>
                      </a:r>
                      <a:r>
                        <a:rPr lang="en-GB" sz="1600" b="0" i="0" u="none" strike="noStrike" baseline="0" dirty="0" err="1" smtClean="0">
                          <a:solidFill>
                            <a:srgbClr val="000000"/>
                          </a:solidFill>
                          <a:effectLst/>
                          <a:latin typeface="Calibri" panose="020F0502020204030204" pitchFamily="34" charset="0"/>
                        </a:rPr>
                        <a:t>Tech.Specification</a:t>
                      </a:r>
                      <a:r>
                        <a:rPr lang="en-GB" sz="1600" b="0" i="0" u="none" strike="noStrike" baseline="0" dirty="0" smtClean="0">
                          <a:solidFill>
                            <a:srgbClr val="000000"/>
                          </a:solidFill>
                          <a:effectLst/>
                          <a:latin typeface="Calibri" panose="020F0502020204030204" pitchFamily="34" charset="0"/>
                        </a:rPr>
                        <a:t> prepared (EDMS2169136); </a:t>
                      </a:r>
                      <a:r>
                        <a:rPr lang="en-GB" sz="1600" b="0" i="0" u="none" strike="noStrike" baseline="0" dirty="0" smtClean="0">
                          <a:solidFill>
                            <a:srgbClr val="FF0000"/>
                          </a:solidFill>
                          <a:effectLst/>
                          <a:latin typeface="Calibri" panose="020F0502020204030204" pitchFamily="34" charset="0"/>
                        </a:rPr>
                        <a:t>New</a:t>
                      </a:r>
                      <a:r>
                        <a:rPr lang="en-GB" sz="1600" b="0" i="0" u="none" strike="noStrike" baseline="0" dirty="0" smtClean="0">
                          <a:solidFill>
                            <a:srgbClr val="000000"/>
                          </a:solidFill>
                          <a:effectLst/>
                          <a:latin typeface="Calibri" panose="020F0502020204030204" pitchFamily="34" charset="0"/>
                        </a:rPr>
                        <a:t> Interface Specification prepared (EDMS2157597). Docs shared for comments. Should be formally approved. </a:t>
                      </a:r>
                      <a:endParaRPr lang="en-GB" sz="16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9054536"/>
                  </a:ext>
                </a:extLst>
              </a:tr>
              <a:tr h="3384744">
                <a:tc>
                  <a:txBody>
                    <a:bodyPr/>
                    <a:lstStyle/>
                    <a:p>
                      <a:pPr algn="l" fontAlgn="ctr"/>
                      <a:r>
                        <a:rPr lang="fr-FR" sz="1600" b="0" i="0" u="none" strike="noStrike" dirty="0">
                          <a:solidFill>
                            <a:srgbClr val="000000"/>
                          </a:solidFill>
                          <a:effectLst/>
                          <a:latin typeface="Calibri" panose="020F0502020204030204" pitchFamily="34" charset="0"/>
                        </a:rPr>
                        <a:t>2</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Complete the design of the new developed concept (“</a:t>
                      </a:r>
                      <a:r>
                        <a:rPr lang="en-GB" sz="1000" b="0" i="0" u="none" strike="noStrike" dirty="0" err="1">
                          <a:solidFill>
                            <a:srgbClr val="000000"/>
                          </a:solidFill>
                          <a:effectLst/>
                          <a:latin typeface="Calibri" panose="020F0502020204030204" pitchFamily="34" charset="0"/>
                        </a:rPr>
                        <a:t>cryo</a:t>
                      </a:r>
                      <a:r>
                        <a:rPr lang="en-GB" sz="1000" b="0" i="0" u="none" strike="noStrike" dirty="0">
                          <a:solidFill>
                            <a:srgbClr val="000000"/>
                          </a:solidFill>
                          <a:effectLst/>
                          <a:latin typeface="Calibri" panose="020F0502020204030204" pitchFamily="34" charset="0"/>
                        </a:rPr>
                        <a:t>-fountain”).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1. A final optimization of the two chambers volume ratio should be done considering nominal operation conditions and pre-defined limits for </a:t>
                      </a:r>
                      <a:r>
                        <a:rPr lang="en-GB" sz="1000" b="0" i="0" u="none" strike="noStrike" dirty="0" err="1">
                          <a:solidFill>
                            <a:srgbClr val="000000"/>
                          </a:solidFill>
                          <a:effectLst/>
                          <a:latin typeface="Calibri" panose="020F0502020204030204" pitchFamily="34" charset="0"/>
                        </a:rPr>
                        <a:t>Cryo</a:t>
                      </a:r>
                      <a:r>
                        <a:rPr lang="en-GB" sz="1000" b="0" i="0" u="none" strike="noStrike" dirty="0">
                          <a:solidFill>
                            <a:srgbClr val="000000"/>
                          </a:solidFill>
                          <a:effectLst/>
                          <a:latin typeface="Calibri" panose="020F0502020204030204" pitchFamily="34" charset="0"/>
                        </a:rPr>
                        <a:t> OK signals for powering.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2. The committee recommends to set the minimum operation autonomy of the system in case of He supply cut, to 10 min instead of 5 min.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3. Design of the extension pipe for the safety devices shall be completed. This last point will need a tight collaboration with WP15 to integrate the proposed solution at the Tunnel/vertical core interface).</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4. The conceptual mechanical design seems complete, but the technical details that still need to be finalized could become critical for the correct and successful assembly of the DFX “in situ” and in case of future required intervention for maintenance/repair.</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5. The final diameter of the horizontal DFX vessel could probably be reduced and this will have a positive impact on the reduction of the total </a:t>
                      </a:r>
                      <a:r>
                        <a:rPr lang="en-GB" sz="1000" b="0" i="0" u="none" strike="noStrike" dirty="0" err="1">
                          <a:solidFill>
                            <a:srgbClr val="000000"/>
                          </a:solidFill>
                          <a:effectLst/>
                          <a:latin typeface="Calibri" panose="020F0502020204030204" pitchFamily="34" charset="0"/>
                        </a:rPr>
                        <a:t>LHe</a:t>
                      </a:r>
                      <a:r>
                        <a:rPr lang="en-GB" sz="1000" b="0" i="0" u="none" strike="noStrike" dirty="0">
                          <a:solidFill>
                            <a:srgbClr val="000000"/>
                          </a:solidFill>
                          <a:effectLst/>
                          <a:latin typeface="Calibri" panose="020F0502020204030204" pitchFamily="34" charset="0"/>
                        </a:rPr>
                        <a:t> volume of the system.</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6. The final position of the plug must be fixed (it will also depend on the integration of the Cold Diode Box to be developed together with WP03).</a:t>
                      </a:r>
                      <a:br>
                        <a:rPr lang="en-GB" sz="1000" b="0" i="0" u="none" strike="noStrike" dirty="0">
                          <a:solidFill>
                            <a:srgbClr val="000000"/>
                          </a:solidFill>
                          <a:effectLst/>
                          <a:latin typeface="Calibri" panose="020F0502020204030204" pitchFamily="34" charset="0"/>
                        </a:rPr>
                      </a:br>
                      <a:endParaRPr lang="en-GB" sz="10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1. &amp; 2. Check of cryo functionalities (volumes, levels, etc.) by SOTON; 3. CERN to provde input on safety elements (elements, valves, etc.), SOTON to propose extension pipe routing; 4. SOTON to propose detailed solution, CERN to check intergrability; 5. Diameter to be defined by SOTON; 6. Updating of position of plug by CERN;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1.&amp;2. Wendel/Yifeng; 3. Vittorio + Wendel/Yifeng; 4. Wendel/Yifeng + Robin; 5. Wendel/Yifeng; 6. Yann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a:solidFill>
                            <a:srgbClr val="000000"/>
                          </a:solidFill>
                          <a:effectLst/>
                          <a:latin typeface="Calibri" panose="020F0502020204030204" pitchFamily="34" charset="0"/>
                        </a:rPr>
                        <a:t>Done. 1. Major redesign made by SOTON following CDR, requirements of "</a:t>
                      </a:r>
                      <a:r>
                        <a:rPr lang="en-GB" sz="1600" b="0" i="0" u="none" strike="noStrike" dirty="0" err="1">
                          <a:solidFill>
                            <a:srgbClr val="000000"/>
                          </a:solidFill>
                          <a:effectLst/>
                          <a:latin typeface="Calibri" panose="020F0502020204030204" pitchFamily="34" charset="0"/>
                        </a:rPr>
                        <a:t>cryo</a:t>
                      </a:r>
                      <a:r>
                        <a:rPr lang="en-GB" sz="1600" b="0" i="0" u="none" strike="noStrike" dirty="0">
                          <a:solidFill>
                            <a:srgbClr val="000000"/>
                          </a:solidFill>
                          <a:effectLst/>
                          <a:latin typeface="Calibri" panose="020F0502020204030204" pitchFamily="34" charset="0"/>
                        </a:rPr>
                        <a:t> fountain" defined in Functional Spec. --&gt; see SOTON's presentation. 2. Done; 3. Done, integration impact in progress --&gt; see presentation on safety; 4. Done. See DFX assembly steps by SOTON , and tunnel installation steps by CERN, and integration study by WP15. 5. and 6. New position of plug and horizontal section developed with WP03, plug now part of CDM under WP03.</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53318754"/>
                  </a:ext>
                </a:extLst>
              </a:tr>
            </a:tbl>
          </a:graphicData>
        </a:graphic>
      </p:graphicFrame>
    </p:spTree>
    <p:extLst>
      <p:ext uri="{BB962C8B-B14F-4D97-AF65-F5344CB8AC3E}">
        <p14:creationId xmlns:p14="http://schemas.microsoft.com/office/powerpoint/2010/main" val="2157651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of CDR recommendations 2.</a:t>
            </a:r>
            <a:endParaRPr lang="fr-FR"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3172082368"/>
              </p:ext>
            </p:extLst>
          </p:nvPr>
        </p:nvGraphicFramePr>
        <p:xfrm>
          <a:off x="156116" y="862131"/>
          <a:ext cx="8441475" cy="5854219"/>
        </p:xfrm>
        <a:graphic>
          <a:graphicData uri="http://schemas.openxmlformats.org/drawingml/2006/table">
            <a:tbl>
              <a:tblPr/>
              <a:tblGrid>
                <a:gridCol w="308037">
                  <a:extLst>
                    <a:ext uri="{9D8B030D-6E8A-4147-A177-3AD203B41FA5}">
                      <a16:colId xmlns:a16="http://schemas.microsoft.com/office/drawing/2014/main" val="3028377533"/>
                    </a:ext>
                  </a:extLst>
                </a:gridCol>
                <a:gridCol w="3914651">
                  <a:extLst>
                    <a:ext uri="{9D8B030D-6E8A-4147-A177-3AD203B41FA5}">
                      <a16:colId xmlns:a16="http://schemas.microsoft.com/office/drawing/2014/main" val="2826676221"/>
                    </a:ext>
                  </a:extLst>
                </a:gridCol>
                <a:gridCol w="773500">
                  <a:extLst>
                    <a:ext uri="{9D8B030D-6E8A-4147-A177-3AD203B41FA5}">
                      <a16:colId xmlns:a16="http://schemas.microsoft.com/office/drawing/2014/main" val="3090350661"/>
                    </a:ext>
                  </a:extLst>
                </a:gridCol>
                <a:gridCol w="386135">
                  <a:extLst>
                    <a:ext uri="{9D8B030D-6E8A-4147-A177-3AD203B41FA5}">
                      <a16:colId xmlns:a16="http://schemas.microsoft.com/office/drawing/2014/main" val="1205727137"/>
                    </a:ext>
                  </a:extLst>
                </a:gridCol>
                <a:gridCol w="3059152">
                  <a:extLst>
                    <a:ext uri="{9D8B030D-6E8A-4147-A177-3AD203B41FA5}">
                      <a16:colId xmlns:a16="http://schemas.microsoft.com/office/drawing/2014/main" val="1849874540"/>
                    </a:ext>
                  </a:extLst>
                </a:gridCol>
              </a:tblGrid>
              <a:tr h="3330106">
                <a:tc>
                  <a:txBody>
                    <a:bodyPr/>
                    <a:lstStyle/>
                    <a:p>
                      <a:pPr algn="l" fontAlgn="ctr"/>
                      <a:r>
                        <a:rPr lang="fr-FR" sz="1800" b="0" i="0" u="none" strike="noStrike" dirty="0">
                          <a:solidFill>
                            <a:srgbClr val="000000"/>
                          </a:solidFill>
                          <a:effectLst/>
                          <a:latin typeface="Calibri" panose="020F0502020204030204" pitchFamily="34" charset="0"/>
                        </a:rPr>
                        <a:t>3</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Finalize the mechanical design of the system/components optimizing aspects like: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1. </a:t>
                      </a:r>
                      <a:r>
                        <a:rPr lang="en-GB" sz="1000" b="0" i="0" u="none" strike="noStrike" dirty="0" err="1">
                          <a:solidFill>
                            <a:srgbClr val="000000"/>
                          </a:solidFill>
                          <a:effectLst/>
                          <a:latin typeface="Calibri" panose="020F0502020204030204" pitchFamily="34" charset="0"/>
                        </a:rPr>
                        <a:t>Mountability</a:t>
                      </a:r>
                      <a:r>
                        <a:rPr lang="en-GB" sz="1000" b="0" i="0" u="none" strike="noStrike" dirty="0">
                          <a:solidFill>
                            <a:srgbClr val="000000"/>
                          </a:solidFill>
                          <a:effectLst/>
                          <a:latin typeface="Calibri" panose="020F0502020204030204" pitchFamily="34" charset="0"/>
                        </a:rPr>
                        <a:t>: Number of components, welds feasibility and their QA/QC aspects, integration of ancillaries, required tooling.</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2. Reliability: Minimize risk of leaks, optimize instrumentation integrity aspects.</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3. Maintainability: Minimize the planned interventions on cryogenic and protection instrumentation sensors; for each expected intervention, check the availability of space (at completion of LS3 installations, this will be one of the most crowded regions of the LHC Tunnel).</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4. Reparability: Check the existence of tooling (e.g. welds-cutting and welding machines) and allocated space for its utilization in case of inspections and minor repairs to be done in the Tunnel (ex. repair of instrumentations, repair of leaks, etc.).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5. It is recommended to further investigate the possible integration of the vacuum barrier on the top flange interface with the DSHX. This solution should bring advantages as minimization of acting forces eventually developed and a better vacuum </a:t>
                      </a:r>
                      <a:r>
                        <a:rPr lang="en-GB" sz="1000" b="0" i="0" u="none" strike="noStrike" dirty="0" err="1">
                          <a:solidFill>
                            <a:srgbClr val="000000"/>
                          </a:solidFill>
                          <a:effectLst/>
                          <a:latin typeface="Calibri" panose="020F0502020204030204" pitchFamily="34" charset="0"/>
                        </a:rPr>
                        <a:t>sectorization</a:t>
                      </a:r>
                      <a:r>
                        <a:rPr lang="en-GB" sz="1000" b="0" i="0" u="none" strike="noStrike" dirty="0">
                          <a:solidFill>
                            <a:srgbClr val="000000"/>
                          </a:solidFill>
                          <a:effectLst/>
                          <a:latin typeface="Calibri" panose="020F0502020204030204" pitchFamily="34" charset="0"/>
                        </a:rPr>
                        <a:t> between different elements of the system.</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6. Interfaces of the DFS system seem to be correctly accounted for.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7. The electrical design, based on equipment already reviewed in other occasions (MgB2 conductor, bus bars, etc.) seems under control. The plugs and lambda-plates are developed starting from the LHC experience but a full re-qualification of design-components-processes is needed and is ongoing.</a:t>
                      </a:r>
                      <a:br>
                        <a:rPr lang="en-GB" sz="1000" b="0" i="0" u="none" strike="noStrike" dirty="0">
                          <a:solidFill>
                            <a:srgbClr val="000000"/>
                          </a:solidFill>
                          <a:effectLst/>
                          <a:latin typeface="Calibri" panose="020F0502020204030204" pitchFamily="34" charset="0"/>
                        </a:rPr>
                      </a:br>
                      <a:endParaRPr lang="en-GB" sz="10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1., 2., 3., 4. Detailed design by SOTON and installation/integration checks by CERN; SOTON to propose the assembly sequece with tooling and CERN will check compatibility of space with cutting/welding machines. 5. Already discussed, formal confirmation of present solution; 6. IFS Vittorio to check with with Michele. 7. design on-going of electrical design and plugs by CERN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1.,2.,3. Wendel/Yifeng + Robin; 4. Robin; 5. Amalia; 7; SCD + Yann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a:solidFill>
                            <a:srgbClr val="000000"/>
                          </a:solidFill>
                          <a:effectLst/>
                          <a:latin typeface="Calibri" panose="020F0502020204030204" pitchFamily="34" charset="0"/>
                        </a:rPr>
                        <a:t>Done. For 1. to 4.  ---&gt;see SOTON's presentation. 5. Assessed and discussed with VSC: we remain on original proposal. 6. see proposal for IFS and instrumentation in presentations.7. See work progress in presentations.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80393005"/>
                  </a:ext>
                </a:extLst>
              </a:tr>
              <a:tr h="1886325">
                <a:tc>
                  <a:txBody>
                    <a:bodyPr/>
                    <a:lstStyle/>
                    <a:p>
                      <a:pPr algn="l" fontAlgn="ctr"/>
                      <a:r>
                        <a:rPr lang="fr-FR" sz="1600" b="0" i="0" u="none" strike="noStrike" dirty="0">
                          <a:solidFill>
                            <a:srgbClr val="000000"/>
                          </a:solidFill>
                          <a:effectLst/>
                          <a:latin typeface="Calibri" panose="020F0502020204030204" pitchFamily="34" charset="0"/>
                        </a:rPr>
                        <a:t>4</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200" b="0" i="0" u="none" strike="noStrike" dirty="0">
                          <a:solidFill>
                            <a:srgbClr val="000000"/>
                          </a:solidFill>
                          <a:effectLst/>
                          <a:latin typeface="Calibri" panose="020F0502020204030204" pitchFamily="34" charset="0"/>
                        </a:rPr>
                        <a:t>Procurement plan for feedthroughs for voltage taps should be activated as soon as possible in synergy with other WPs that could have the same needs. </a:t>
                      </a:r>
                      <a:br>
                        <a:rPr lang="en-GB" sz="1200" b="0" i="0" u="none" strike="noStrike" dirty="0">
                          <a:solidFill>
                            <a:srgbClr val="000000"/>
                          </a:solidFill>
                          <a:effectLst/>
                          <a:latin typeface="Calibri" panose="020F0502020204030204" pitchFamily="34" charset="0"/>
                        </a:rPr>
                      </a:br>
                      <a:r>
                        <a:rPr lang="en-GB" sz="1200" b="0" i="0" u="none" strike="noStrike" dirty="0">
                          <a:solidFill>
                            <a:srgbClr val="000000"/>
                          </a:solidFill>
                          <a:effectLst/>
                          <a:latin typeface="Calibri" panose="020F0502020204030204" pitchFamily="34" charset="0"/>
                        </a:rPr>
                        <a:t>This issue must be discussed at the Magnet Circuit Forum.</a:t>
                      </a:r>
                      <a:br>
                        <a:rPr lang="en-GB" sz="1200" b="0" i="0" u="none" strike="noStrike" dirty="0">
                          <a:solidFill>
                            <a:srgbClr val="000000"/>
                          </a:solidFill>
                          <a:effectLst/>
                          <a:latin typeface="Calibri" panose="020F0502020204030204" pitchFamily="34" charset="0"/>
                        </a:rPr>
                      </a:br>
                      <a:endParaRPr lang="en-GB" sz="12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Provide input to SOTON for IFS feedthroughs. It is proposed to use the LHC type solution;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Vittorio+Yann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smtClean="0">
                          <a:solidFill>
                            <a:srgbClr val="000000"/>
                          </a:solidFill>
                          <a:effectLst/>
                          <a:latin typeface="Calibri" panose="020F0502020204030204" pitchFamily="34" charset="0"/>
                        </a:rPr>
                        <a:t>In</a:t>
                      </a:r>
                      <a:r>
                        <a:rPr lang="en-GB" sz="1600" b="0" i="0" u="none" strike="noStrike" baseline="0" dirty="0" smtClean="0">
                          <a:solidFill>
                            <a:srgbClr val="000000"/>
                          </a:solidFill>
                          <a:effectLst/>
                          <a:latin typeface="Calibri" panose="020F0502020204030204" pitchFamily="34" charset="0"/>
                        </a:rPr>
                        <a:t> </a:t>
                      </a:r>
                      <a:r>
                        <a:rPr lang="en-GB" sz="1600" b="0" i="0" u="none" strike="noStrike" dirty="0" smtClean="0">
                          <a:solidFill>
                            <a:srgbClr val="000000"/>
                          </a:solidFill>
                          <a:effectLst/>
                          <a:latin typeface="Calibri" panose="020F0502020204030204" pitchFamily="34" charset="0"/>
                        </a:rPr>
                        <a:t>progress</a:t>
                      </a:r>
                      <a:r>
                        <a:rPr lang="en-GB" sz="1600" b="0" i="0" u="none" strike="noStrike" dirty="0">
                          <a:solidFill>
                            <a:srgbClr val="000000"/>
                          </a:solidFill>
                          <a:effectLst/>
                          <a:latin typeface="Calibri" panose="020F0502020204030204" pitchFamily="34" charset="0"/>
                        </a:rPr>
                        <a:t>. Instrumentation </a:t>
                      </a:r>
                      <a:r>
                        <a:rPr lang="en-GB" sz="1600" b="0" i="0" u="none" strike="noStrike" dirty="0" smtClean="0">
                          <a:solidFill>
                            <a:srgbClr val="000000"/>
                          </a:solidFill>
                          <a:effectLst/>
                          <a:latin typeface="Calibri" panose="020F0502020204030204" pitchFamily="34" charset="0"/>
                        </a:rPr>
                        <a:t>document </a:t>
                      </a:r>
                      <a:r>
                        <a:rPr lang="en-GB" sz="1600" b="0" i="0" u="none" strike="noStrike" dirty="0">
                          <a:solidFill>
                            <a:srgbClr val="000000"/>
                          </a:solidFill>
                          <a:effectLst/>
                          <a:latin typeface="Calibri" panose="020F0502020204030204" pitchFamily="34" charset="0"/>
                        </a:rPr>
                        <a:t>ready (by </a:t>
                      </a:r>
                      <a:r>
                        <a:rPr lang="en-GB" sz="1600" b="0" i="0" u="none" strike="noStrike" dirty="0" err="1">
                          <a:solidFill>
                            <a:srgbClr val="000000"/>
                          </a:solidFill>
                          <a:effectLst/>
                          <a:latin typeface="Calibri" panose="020F0502020204030204" pitchFamily="34" charset="0"/>
                        </a:rPr>
                        <a:t>J.Fleiter</a:t>
                      </a:r>
                      <a:r>
                        <a:rPr lang="en-GB" sz="1600" b="0" i="0" u="none" strike="noStrike" dirty="0">
                          <a:solidFill>
                            <a:srgbClr val="000000"/>
                          </a:solidFill>
                          <a:effectLst/>
                          <a:latin typeface="Calibri" panose="020F0502020204030204" pitchFamily="34" charset="0"/>
                        </a:rPr>
                        <a:t>), IFS routing proposal studied (see presentations). Warm feedthroughs and connections are still in study (but not impacting DFX design); MCF meeting on topic still pending.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432123916"/>
                  </a:ext>
                </a:extLst>
              </a:tr>
            </a:tbl>
          </a:graphicData>
        </a:graphic>
      </p:graphicFrame>
    </p:spTree>
    <p:extLst>
      <p:ext uri="{BB962C8B-B14F-4D97-AF65-F5344CB8AC3E}">
        <p14:creationId xmlns:p14="http://schemas.microsoft.com/office/powerpoint/2010/main" val="4289645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of CDR recommendations 3.</a:t>
            </a:r>
            <a:endParaRPr lang="fr-FR"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1609086929"/>
              </p:ext>
            </p:extLst>
          </p:nvPr>
        </p:nvGraphicFramePr>
        <p:xfrm>
          <a:off x="226197" y="959009"/>
          <a:ext cx="8523792" cy="5523199"/>
        </p:xfrm>
        <a:graphic>
          <a:graphicData uri="http://schemas.openxmlformats.org/drawingml/2006/table">
            <a:tbl>
              <a:tblPr/>
              <a:tblGrid>
                <a:gridCol w="284672">
                  <a:extLst>
                    <a:ext uri="{9D8B030D-6E8A-4147-A177-3AD203B41FA5}">
                      <a16:colId xmlns:a16="http://schemas.microsoft.com/office/drawing/2014/main" val="4013844394"/>
                    </a:ext>
                  </a:extLst>
                </a:gridCol>
                <a:gridCol w="4561404">
                  <a:extLst>
                    <a:ext uri="{9D8B030D-6E8A-4147-A177-3AD203B41FA5}">
                      <a16:colId xmlns:a16="http://schemas.microsoft.com/office/drawing/2014/main" val="1935365458"/>
                    </a:ext>
                  </a:extLst>
                </a:gridCol>
                <a:gridCol w="674322">
                  <a:extLst>
                    <a:ext uri="{9D8B030D-6E8A-4147-A177-3AD203B41FA5}">
                      <a16:colId xmlns:a16="http://schemas.microsoft.com/office/drawing/2014/main" val="2508306416"/>
                    </a:ext>
                  </a:extLst>
                </a:gridCol>
                <a:gridCol w="832624">
                  <a:extLst>
                    <a:ext uri="{9D8B030D-6E8A-4147-A177-3AD203B41FA5}">
                      <a16:colId xmlns:a16="http://schemas.microsoft.com/office/drawing/2014/main" val="1189540331"/>
                    </a:ext>
                  </a:extLst>
                </a:gridCol>
                <a:gridCol w="2170770">
                  <a:extLst>
                    <a:ext uri="{9D8B030D-6E8A-4147-A177-3AD203B41FA5}">
                      <a16:colId xmlns:a16="http://schemas.microsoft.com/office/drawing/2014/main" val="4044842440"/>
                    </a:ext>
                  </a:extLst>
                </a:gridCol>
              </a:tblGrid>
              <a:tr h="3810825">
                <a:tc>
                  <a:txBody>
                    <a:bodyPr/>
                    <a:lstStyle/>
                    <a:p>
                      <a:pPr algn="l" fontAlgn="ctr"/>
                      <a:r>
                        <a:rPr lang="fr-FR" sz="1600" b="0" i="0" u="none" strike="noStrike" dirty="0">
                          <a:solidFill>
                            <a:srgbClr val="000000"/>
                          </a:solidFill>
                          <a:effectLst/>
                          <a:latin typeface="Calibri" panose="020F0502020204030204" pitchFamily="34" charset="0"/>
                        </a:rPr>
                        <a:t>5</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A detailed analysis of the Installation and Repair/De-installation sequencing is essential to be developed in parallel to the DFX system design. This is due to the impact that the sequence of operations could have on the finalization of the mechanical design details.</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1. Reparation of the MgB2/</a:t>
                      </a:r>
                      <a:r>
                        <a:rPr lang="en-GB" sz="1000" b="0" i="0" u="none" strike="noStrike" dirty="0" err="1">
                          <a:solidFill>
                            <a:srgbClr val="000000"/>
                          </a:solidFill>
                          <a:effectLst/>
                          <a:latin typeface="Calibri" panose="020F0502020204030204" pitchFamily="34" charset="0"/>
                        </a:rPr>
                        <a:t>NbTi</a:t>
                      </a:r>
                      <a:r>
                        <a:rPr lang="en-GB" sz="1000" b="0" i="0" u="none" strike="noStrike" dirty="0">
                          <a:solidFill>
                            <a:srgbClr val="000000"/>
                          </a:solidFill>
                          <a:effectLst/>
                          <a:latin typeface="Calibri" panose="020F0502020204030204" pitchFamily="34" charset="0"/>
                        </a:rPr>
                        <a:t> splices is today assumed as a mandatory design requirement for the DFX design (by SOTON)</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2. The Review Committee is not convinced that this will be possible; a detailed study on the feasibility of this repair scenario in the Tunnel has to be done. </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3. It is recommended to perform this study (considering the activation level expected, “in situ” vertical splicing assembly, etc.) and compare it with other more “destructive” repairing interventions.</a:t>
                      </a:r>
                      <a:br>
                        <a:rPr lang="en-GB" sz="1000" b="0" i="0" u="none" strike="noStrike" dirty="0">
                          <a:solidFill>
                            <a:srgbClr val="000000"/>
                          </a:solidFill>
                          <a:effectLst/>
                          <a:latin typeface="Calibri" panose="020F0502020204030204" pitchFamily="34" charset="0"/>
                        </a:rPr>
                      </a:br>
                      <a:r>
                        <a:rPr lang="en-GB" sz="1000" b="0" i="0" u="none" strike="noStrike" dirty="0">
                          <a:solidFill>
                            <a:srgbClr val="000000"/>
                          </a:solidFill>
                          <a:effectLst/>
                          <a:latin typeface="Calibri" panose="020F0502020204030204" pitchFamily="34" charset="0"/>
                        </a:rPr>
                        <a:t>4. In case an “in-situ” repair is unfeasible, or a more destructive scenario is necessary, this specific repairing case should not be considered as a mandatory requirement for the DFX design (as it is at present).</a:t>
                      </a:r>
                      <a:r>
                        <a:rPr lang="en-GB" sz="600" b="0" i="0" u="none" strike="noStrike" dirty="0">
                          <a:solidFill>
                            <a:srgbClr val="000000"/>
                          </a:solidFill>
                          <a:effectLst/>
                          <a:latin typeface="Calibri" panose="020F0502020204030204" pitchFamily="34" charset="0"/>
                        </a:rPr>
                        <a:t/>
                      </a:r>
                      <a:br>
                        <a:rPr lang="en-GB" sz="600" b="0" i="0" u="none" strike="noStrike" dirty="0">
                          <a:solidFill>
                            <a:srgbClr val="000000"/>
                          </a:solidFill>
                          <a:effectLst/>
                          <a:latin typeface="Calibri" panose="020F0502020204030204" pitchFamily="34" charset="0"/>
                        </a:rPr>
                      </a:br>
                      <a:endParaRPr lang="en-GB" sz="6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SOTON to propose an installation; CERN's input on machines. 1. ,2. 3., 4., CERN to study, based on concept SOTON the repair strategy up to the in-situ repair of the splices.</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600" b="0" i="0" u="none" strike="noStrike">
                          <a:solidFill>
                            <a:srgbClr val="000000"/>
                          </a:solidFill>
                          <a:effectLst/>
                          <a:latin typeface="Calibri" panose="020F0502020204030204" pitchFamily="34" charset="0"/>
                        </a:rPr>
                        <a:t>1.,2.,3.,4., Robin + Yann + Jerome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a:solidFill>
                            <a:srgbClr val="000000"/>
                          </a:solidFill>
                          <a:effectLst/>
                          <a:latin typeface="Calibri" panose="020F0502020204030204" pitchFamily="34" charset="0"/>
                        </a:rPr>
                        <a:t>Done. See presentations from SOTON and CERN for assembly and tunnel environment. Tunnel installation study preliminary, definition of procedures, specific tooling will be studied in due time.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60659008"/>
                  </a:ext>
                </a:extLst>
              </a:tr>
              <a:tr h="1236957">
                <a:tc>
                  <a:txBody>
                    <a:bodyPr/>
                    <a:lstStyle/>
                    <a:p>
                      <a:pPr algn="l" fontAlgn="ctr"/>
                      <a:r>
                        <a:rPr lang="fr-FR" sz="1600" b="0" i="0" u="none" strike="noStrike" dirty="0">
                          <a:solidFill>
                            <a:srgbClr val="000000"/>
                          </a:solidFill>
                          <a:effectLst/>
                          <a:latin typeface="Calibri" panose="020F0502020204030204" pitchFamily="34" charset="0"/>
                        </a:rPr>
                        <a:t>6</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dirty="0">
                          <a:solidFill>
                            <a:srgbClr val="000000"/>
                          </a:solidFill>
                          <a:effectLst/>
                          <a:latin typeface="Calibri" panose="020F0502020204030204" pitchFamily="34" charset="0"/>
                        </a:rPr>
                        <a:t>S</a:t>
                      </a:r>
                      <a:r>
                        <a:rPr lang="en-GB" sz="1000" b="0" i="0" u="none" strike="noStrike" dirty="0">
                          <a:solidFill>
                            <a:srgbClr val="000000"/>
                          </a:solidFill>
                          <a:effectLst/>
                          <a:latin typeface="Calibri" panose="020F0502020204030204" pitchFamily="34" charset="0"/>
                        </a:rPr>
                        <a:t>ince the DFX prototype will be firstly tested in SM18 and needed for the HL-LHC String program, WP16 Team should be informed of the DFX Technical Meetings outcome in order to check the compatibility of the design with the SM18 requirements and the studies for the String.</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Present to WP16 the new vertical concept. Elaborate on feasibility in SM18.</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Amalia</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600" b="0" i="0" u="none" strike="noStrike" dirty="0">
                          <a:solidFill>
                            <a:srgbClr val="000000"/>
                          </a:solidFill>
                          <a:effectLst/>
                          <a:latin typeface="Calibri" panose="020F0502020204030204" pitchFamily="34" charset="0"/>
                        </a:rPr>
                        <a:t>Done. WP16 has now a first integration  of the cold powering system in the SM18. </a:t>
                      </a:r>
                      <a:r>
                        <a:rPr lang="en-GB" sz="1600" b="0" i="0" u="none" strike="noStrike" dirty="0" smtClean="0">
                          <a:solidFill>
                            <a:srgbClr val="000000"/>
                          </a:solidFill>
                          <a:effectLst/>
                          <a:latin typeface="Calibri" panose="020F0502020204030204" pitchFamily="34" charset="0"/>
                        </a:rPr>
                        <a:t>It </a:t>
                      </a:r>
                      <a:r>
                        <a:rPr lang="en-GB" sz="1600" b="0" i="0" u="none" strike="noStrike" dirty="0">
                          <a:solidFill>
                            <a:srgbClr val="000000"/>
                          </a:solidFill>
                          <a:effectLst/>
                          <a:latin typeface="Calibri" panose="020F0502020204030204" pitchFamily="34" charset="0"/>
                        </a:rPr>
                        <a:t>confirms feasibility of integration. Study of installation still to be made.</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487062439"/>
                  </a:ext>
                </a:extLst>
              </a:tr>
            </a:tbl>
          </a:graphicData>
        </a:graphic>
      </p:graphicFrame>
    </p:spTree>
    <p:extLst>
      <p:ext uri="{BB962C8B-B14F-4D97-AF65-F5344CB8AC3E}">
        <p14:creationId xmlns:p14="http://schemas.microsoft.com/office/powerpoint/2010/main" val="3300584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of CDR recommendations 4.</a:t>
            </a:r>
            <a:endParaRPr lang="fr-FR"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1880154842"/>
              </p:ext>
            </p:extLst>
          </p:nvPr>
        </p:nvGraphicFramePr>
        <p:xfrm>
          <a:off x="382316" y="1310592"/>
          <a:ext cx="8664483" cy="2205548"/>
        </p:xfrm>
        <a:graphic>
          <a:graphicData uri="http://schemas.openxmlformats.org/drawingml/2006/table">
            <a:tbl>
              <a:tblPr/>
              <a:tblGrid>
                <a:gridCol w="346311">
                  <a:extLst>
                    <a:ext uri="{9D8B030D-6E8A-4147-A177-3AD203B41FA5}">
                      <a16:colId xmlns:a16="http://schemas.microsoft.com/office/drawing/2014/main" val="2634505787"/>
                    </a:ext>
                  </a:extLst>
                </a:gridCol>
                <a:gridCol w="4628559">
                  <a:extLst>
                    <a:ext uri="{9D8B030D-6E8A-4147-A177-3AD203B41FA5}">
                      <a16:colId xmlns:a16="http://schemas.microsoft.com/office/drawing/2014/main" val="1293352907"/>
                    </a:ext>
                  </a:extLst>
                </a:gridCol>
                <a:gridCol w="658899">
                  <a:extLst>
                    <a:ext uri="{9D8B030D-6E8A-4147-A177-3AD203B41FA5}">
                      <a16:colId xmlns:a16="http://schemas.microsoft.com/office/drawing/2014/main" val="832000844"/>
                    </a:ext>
                  </a:extLst>
                </a:gridCol>
                <a:gridCol w="659778">
                  <a:extLst>
                    <a:ext uri="{9D8B030D-6E8A-4147-A177-3AD203B41FA5}">
                      <a16:colId xmlns:a16="http://schemas.microsoft.com/office/drawing/2014/main" val="529813811"/>
                    </a:ext>
                  </a:extLst>
                </a:gridCol>
                <a:gridCol w="2370936">
                  <a:extLst>
                    <a:ext uri="{9D8B030D-6E8A-4147-A177-3AD203B41FA5}">
                      <a16:colId xmlns:a16="http://schemas.microsoft.com/office/drawing/2014/main" val="1167108512"/>
                    </a:ext>
                  </a:extLst>
                </a:gridCol>
              </a:tblGrid>
              <a:tr h="659260">
                <a:tc>
                  <a:txBody>
                    <a:bodyPr/>
                    <a:lstStyle/>
                    <a:p>
                      <a:pPr algn="l" fontAlgn="ctr"/>
                      <a:r>
                        <a:rPr lang="fr-FR" sz="1600" b="0" i="0" u="none" strike="noStrike" dirty="0">
                          <a:solidFill>
                            <a:srgbClr val="000000"/>
                          </a:solidFill>
                          <a:effectLst/>
                          <a:latin typeface="Calibri" panose="020F0502020204030204" pitchFamily="34" charset="0"/>
                        </a:rPr>
                        <a:t>7</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200" b="0" i="0" u="none" strike="noStrike" dirty="0">
                          <a:solidFill>
                            <a:srgbClr val="000000"/>
                          </a:solidFill>
                          <a:effectLst/>
                          <a:latin typeface="Calibri" panose="020F0502020204030204" pitchFamily="34" charset="0"/>
                        </a:rPr>
                        <a:t>During the 1st assembly and test in SM18, a plan should be prepared to recreate conditions as similar as possible to the ones in the LHC Tunnel. In other words: use the DFX assembly activities in SM18 as a real assembly test of what will be done later in the Tunnel. This could provide valuable indications for optimization of the assembly procedures.</a:t>
                      </a:r>
                      <a:br>
                        <a:rPr lang="en-GB" sz="1200" b="0" i="0" u="none" strike="noStrike" dirty="0">
                          <a:solidFill>
                            <a:srgbClr val="000000"/>
                          </a:solidFill>
                          <a:effectLst/>
                          <a:latin typeface="Calibri" panose="020F0502020204030204" pitchFamily="34" charset="0"/>
                        </a:rPr>
                      </a:br>
                      <a:endParaRPr lang="en-GB" sz="12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as per action 6.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as per action 6.</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1200" b="0" i="0" u="none" strike="noStrike" dirty="0" err="1">
                          <a:solidFill>
                            <a:srgbClr val="000000"/>
                          </a:solidFill>
                          <a:effectLst/>
                          <a:latin typeface="Calibri" panose="020F0502020204030204" pitchFamily="34" charset="0"/>
                        </a:rPr>
                        <a:t>Still</a:t>
                      </a:r>
                      <a:r>
                        <a:rPr lang="fr-FR" sz="1200" b="0" i="0" u="none" strike="noStrike" dirty="0">
                          <a:solidFill>
                            <a:srgbClr val="000000"/>
                          </a:solidFill>
                          <a:effectLst/>
                          <a:latin typeface="Calibri" panose="020F0502020204030204" pitchFamily="34" charset="0"/>
                        </a:rPr>
                        <a:t> </a:t>
                      </a:r>
                      <a:r>
                        <a:rPr lang="fr-FR" sz="1200" b="0" i="0" u="none" strike="noStrike" dirty="0" err="1">
                          <a:solidFill>
                            <a:srgbClr val="000000"/>
                          </a:solidFill>
                          <a:effectLst/>
                          <a:latin typeface="Calibri" panose="020F0502020204030204" pitchFamily="34" charset="0"/>
                        </a:rPr>
                        <a:t>pending</a:t>
                      </a:r>
                      <a:r>
                        <a:rPr lang="fr-FR" sz="1200" b="0" i="0" u="none" strike="noStrike" dirty="0">
                          <a:solidFill>
                            <a:srgbClr val="000000"/>
                          </a:solidFill>
                          <a:effectLst/>
                          <a:latin typeface="Calibri" panose="020F0502020204030204" pitchFamily="34" charset="0"/>
                        </a:rPr>
                        <a:t>.</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201150029"/>
                  </a:ext>
                </a:extLst>
              </a:tr>
              <a:tr h="604322">
                <a:tc>
                  <a:txBody>
                    <a:bodyPr/>
                    <a:lstStyle/>
                    <a:p>
                      <a:pPr algn="l" fontAlgn="ctr"/>
                      <a:r>
                        <a:rPr lang="fr-FR" sz="1600" b="0" i="0" u="none" strike="noStrike" dirty="0">
                          <a:solidFill>
                            <a:srgbClr val="000000"/>
                          </a:solidFill>
                          <a:effectLst/>
                          <a:latin typeface="Calibri" panose="020F0502020204030204" pitchFamily="34" charset="0"/>
                        </a:rPr>
                        <a:t>8</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200" b="0" i="0" u="none" strike="noStrike" dirty="0">
                          <a:solidFill>
                            <a:srgbClr val="000000"/>
                          </a:solidFill>
                          <a:effectLst/>
                          <a:latin typeface="Calibri" panose="020F0502020204030204" pitchFamily="34" charset="0"/>
                        </a:rPr>
                        <a:t>The Review Committee recommends to organize the next DFX review (DDR) only once the technical design report is completed.  The interface between CERN and SOTON regarding development and approval of Manufacturing Drawings should be clarified.</a:t>
                      </a:r>
                      <a:br>
                        <a:rPr lang="en-GB" sz="1200" b="0" i="0" u="none" strike="noStrike" dirty="0">
                          <a:solidFill>
                            <a:srgbClr val="000000"/>
                          </a:solidFill>
                          <a:effectLst/>
                          <a:latin typeface="Calibri" panose="020F0502020204030204" pitchFamily="34" charset="0"/>
                        </a:rPr>
                      </a:br>
                      <a:endParaRPr lang="en-GB" sz="12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CERN to orgnaise DDR. Wendel to come to CERN and integrate the design team of MME. Vittorio to clarify with Michele the understanding of the "technical design report".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600" b="0" i="0" u="none" strike="noStrike">
                          <a:solidFill>
                            <a:srgbClr val="000000"/>
                          </a:solidFill>
                          <a:effectLst/>
                          <a:latin typeface="Calibri" panose="020F0502020204030204" pitchFamily="34" charset="0"/>
                        </a:rPr>
                        <a:t>Amalia for DDR; Yifeng+Vittorio with input from Robin for detailed design drawings.</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200" b="0" i="0" u="none" strike="noStrike" dirty="0">
                          <a:solidFill>
                            <a:srgbClr val="000000"/>
                          </a:solidFill>
                          <a:effectLst/>
                          <a:latin typeface="Calibri" panose="020F0502020204030204" pitchFamily="34" charset="0"/>
                        </a:rPr>
                        <a:t>Done. Even if these is no formal tech</a:t>
                      </a:r>
                      <a:r>
                        <a:rPr lang="en-GB" sz="1200" b="0" i="0" u="none" strike="noStrike" dirty="0" smtClean="0">
                          <a:solidFill>
                            <a:srgbClr val="000000"/>
                          </a:solidFill>
                          <a:effectLst/>
                          <a:latin typeface="Calibri" panose="020F0502020204030204" pitchFamily="34" charset="0"/>
                        </a:rPr>
                        <a:t>. design </a:t>
                      </a:r>
                      <a:r>
                        <a:rPr lang="en-GB" sz="1200" b="0" i="0" u="none" strike="noStrike" dirty="0">
                          <a:solidFill>
                            <a:srgbClr val="000000"/>
                          </a:solidFill>
                          <a:effectLst/>
                          <a:latin typeface="Calibri" panose="020F0502020204030204" pitchFamily="34" charset="0"/>
                        </a:rPr>
                        <a:t>report (to be produced) we believe we have addressed most if not all of the design issues (to be assessed in this review). </a:t>
                      </a:r>
                      <a:r>
                        <a:rPr lang="en-GB" sz="1200" b="0" i="0" u="none" strike="noStrike" dirty="0" smtClean="0">
                          <a:solidFill>
                            <a:srgbClr val="000000"/>
                          </a:solidFill>
                          <a:effectLst/>
                          <a:latin typeface="Calibri" panose="020F0502020204030204" pitchFamily="34" charset="0"/>
                        </a:rPr>
                        <a:t>The </a:t>
                      </a:r>
                      <a:r>
                        <a:rPr lang="en-GB" sz="1200" b="0" i="0" u="none" strike="noStrike" dirty="0" err="1" smtClean="0">
                          <a:solidFill>
                            <a:srgbClr val="000000"/>
                          </a:solidFill>
                          <a:effectLst/>
                          <a:latin typeface="Calibri" panose="020F0502020204030204" pitchFamily="34" charset="0"/>
                        </a:rPr>
                        <a:t>Tech.Specification</a:t>
                      </a:r>
                      <a:r>
                        <a:rPr lang="en-GB" sz="1200" b="0" i="0" u="none" strike="noStrike" baseline="0" dirty="0" smtClean="0">
                          <a:solidFill>
                            <a:srgbClr val="000000"/>
                          </a:solidFill>
                          <a:effectLst/>
                          <a:latin typeface="Calibri" panose="020F0502020204030204" pitchFamily="34" charset="0"/>
                        </a:rPr>
                        <a:t> is now available.</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25019763"/>
                  </a:ext>
                </a:extLst>
              </a:tr>
            </a:tbl>
          </a:graphicData>
        </a:graphic>
      </p:graphicFrame>
    </p:spTree>
    <p:extLst>
      <p:ext uri="{BB962C8B-B14F-4D97-AF65-F5344CB8AC3E}">
        <p14:creationId xmlns:p14="http://schemas.microsoft.com/office/powerpoint/2010/main" val="3324309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of CDR recommendations 5.</a:t>
            </a:r>
            <a:endParaRPr lang="fr-FR"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903086846"/>
              </p:ext>
            </p:extLst>
          </p:nvPr>
        </p:nvGraphicFramePr>
        <p:xfrm>
          <a:off x="330276" y="1058463"/>
          <a:ext cx="8597576" cy="2784668"/>
        </p:xfrm>
        <a:graphic>
          <a:graphicData uri="http://schemas.openxmlformats.org/drawingml/2006/table">
            <a:tbl>
              <a:tblPr/>
              <a:tblGrid>
                <a:gridCol w="498348">
                  <a:extLst>
                    <a:ext uri="{9D8B030D-6E8A-4147-A177-3AD203B41FA5}">
                      <a16:colId xmlns:a16="http://schemas.microsoft.com/office/drawing/2014/main" val="2799282520"/>
                    </a:ext>
                  </a:extLst>
                </a:gridCol>
                <a:gridCol w="4405772">
                  <a:extLst>
                    <a:ext uri="{9D8B030D-6E8A-4147-A177-3AD203B41FA5}">
                      <a16:colId xmlns:a16="http://schemas.microsoft.com/office/drawing/2014/main" val="4116667314"/>
                    </a:ext>
                  </a:extLst>
                </a:gridCol>
                <a:gridCol w="523863">
                  <a:extLst>
                    <a:ext uri="{9D8B030D-6E8A-4147-A177-3AD203B41FA5}">
                      <a16:colId xmlns:a16="http://schemas.microsoft.com/office/drawing/2014/main" val="306198610"/>
                    </a:ext>
                  </a:extLst>
                </a:gridCol>
                <a:gridCol w="732756">
                  <a:extLst>
                    <a:ext uri="{9D8B030D-6E8A-4147-A177-3AD203B41FA5}">
                      <a16:colId xmlns:a16="http://schemas.microsoft.com/office/drawing/2014/main" val="3170051007"/>
                    </a:ext>
                  </a:extLst>
                </a:gridCol>
                <a:gridCol w="2436837">
                  <a:extLst>
                    <a:ext uri="{9D8B030D-6E8A-4147-A177-3AD203B41FA5}">
                      <a16:colId xmlns:a16="http://schemas.microsoft.com/office/drawing/2014/main" val="2754219915"/>
                    </a:ext>
                  </a:extLst>
                </a:gridCol>
              </a:tblGrid>
              <a:tr h="329630">
                <a:tc>
                  <a:txBody>
                    <a:bodyPr/>
                    <a:lstStyle/>
                    <a:p>
                      <a:pPr algn="l" fontAlgn="ctr"/>
                      <a:r>
                        <a:rPr lang="fr-FR" sz="1600" b="0" i="0" u="none" strike="noStrike" dirty="0">
                          <a:solidFill>
                            <a:srgbClr val="000000"/>
                          </a:solidFill>
                          <a:effectLst/>
                          <a:latin typeface="Calibri" panose="020F0502020204030204" pitchFamily="34" charset="0"/>
                        </a:rPr>
                        <a:t>9</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400" b="0" i="0" u="none" strike="noStrike" dirty="0">
                          <a:solidFill>
                            <a:srgbClr val="000000"/>
                          </a:solidFill>
                          <a:effectLst/>
                          <a:latin typeface="Calibri" panose="020F0502020204030204" pitchFamily="34" charset="0"/>
                        </a:rPr>
                        <a:t>In order to keep a realistic prototype schedule, revise and analyse the procurement phases trying to identify eventual mitigation actions and back-up solutions.</a:t>
                      </a:r>
                      <a:br>
                        <a:rPr lang="en-GB" sz="1400" b="0" i="0" u="none" strike="noStrike" dirty="0">
                          <a:solidFill>
                            <a:srgbClr val="000000"/>
                          </a:solidFill>
                          <a:effectLst/>
                          <a:latin typeface="Calibri" panose="020F0502020204030204" pitchFamily="34" charset="0"/>
                        </a:rPr>
                      </a:br>
                      <a:endParaRPr lang="en-GB" sz="14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SOTON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dirty="0">
                          <a:solidFill>
                            <a:srgbClr val="000000"/>
                          </a:solidFill>
                          <a:effectLst/>
                          <a:latin typeface="Calibri" panose="020F0502020204030204" pitchFamily="34" charset="0"/>
                        </a:rPr>
                        <a:t>Yifeng </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400" b="0" i="0" u="none" strike="noStrike" dirty="0">
                          <a:solidFill>
                            <a:srgbClr val="000000"/>
                          </a:solidFill>
                          <a:effectLst/>
                          <a:latin typeface="Calibri" panose="020F0502020204030204" pitchFamily="34" charset="0"/>
                        </a:rPr>
                        <a:t>See proposal by SOTON in this review.</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46261273"/>
                  </a:ext>
                </a:extLst>
              </a:tr>
              <a:tr h="769137">
                <a:tc>
                  <a:txBody>
                    <a:bodyPr/>
                    <a:lstStyle/>
                    <a:p>
                      <a:pPr algn="l" fontAlgn="ctr"/>
                      <a:r>
                        <a:rPr lang="fr-FR" sz="1600" b="0" i="0" u="none" strike="noStrike" dirty="0">
                          <a:solidFill>
                            <a:srgbClr val="000000"/>
                          </a:solidFill>
                          <a:effectLst/>
                          <a:latin typeface="Calibri" panose="020F0502020204030204" pitchFamily="34" charset="0"/>
                        </a:rPr>
                        <a:t>10</a:t>
                      </a:r>
                    </a:p>
                  </a:txBody>
                  <a:tcPr marL="5494" marR="5494" marT="54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400" b="0" i="0" u="none" strike="noStrike" dirty="0">
                          <a:solidFill>
                            <a:srgbClr val="000000"/>
                          </a:solidFill>
                          <a:effectLst/>
                          <a:latin typeface="Calibri" panose="020F0502020204030204" pitchFamily="34" charset="0"/>
                        </a:rPr>
                        <a:t>The strategy and policy for the DFX spares procurement and spare assembly in the tunnel should be better defined (e.g. availability of spares as individual components). The extreme boundary conditions in the LHC Tunnel imply that some “controlled dismounting” activities could probably be not feasible.</a:t>
                      </a:r>
                      <a:br>
                        <a:rPr lang="en-GB" sz="1400" b="0" i="0" u="none" strike="noStrike" dirty="0">
                          <a:solidFill>
                            <a:srgbClr val="000000"/>
                          </a:solidFill>
                          <a:effectLst/>
                          <a:latin typeface="Calibri" panose="020F0502020204030204" pitchFamily="34" charset="0"/>
                        </a:rPr>
                      </a:br>
                      <a:r>
                        <a:rPr lang="en-GB" sz="1400" b="0" i="0" u="none" strike="noStrike" dirty="0">
                          <a:solidFill>
                            <a:srgbClr val="000000"/>
                          </a:solidFill>
                          <a:effectLst/>
                          <a:latin typeface="Calibri" panose="020F0502020204030204" pitchFamily="34" charset="0"/>
                        </a:rPr>
                        <a:t>Possible variants (due to R/L symmetry and IP1/5 slopes) must be properly incorporated within the spare policy.</a:t>
                      </a:r>
                      <a:br>
                        <a:rPr lang="en-GB" sz="1400" b="0" i="0" u="none" strike="noStrike" dirty="0">
                          <a:solidFill>
                            <a:srgbClr val="000000"/>
                          </a:solidFill>
                          <a:effectLst/>
                          <a:latin typeface="Calibri" panose="020F0502020204030204" pitchFamily="34" charset="0"/>
                        </a:rPr>
                      </a:br>
                      <a:endParaRPr lang="en-GB" sz="1400" b="0" i="0" u="none" strike="noStrike" dirty="0">
                        <a:solidFill>
                          <a:srgbClr val="000000"/>
                        </a:solidFill>
                        <a:effectLst/>
                        <a:latin typeface="Calibri" panose="020F0502020204030204" pitchFamily="34" charset="0"/>
                      </a:endParaRP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dirty="0">
                          <a:solidFill>
                            <a:srgbClr val="000000"/>
                          </a:solidFill>
                          <a:effectLst/>
                          <a:latin typeface="Calibri" panose="020F0502020204030204" pitchFamily="34" charset="0"/>
                        </a:rPr>
                        <a:t>SOTON+CERN</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FR" sz="600" b="0" i="0" u="none" strike="noStrike">
                          <a:solidFill>
                            <a:srgbClr val="000000"/>
                          </a:solidFill>
                          <a:effectLst/>
                          <a:latin typeface="Calibri" panose="020F0502020204030204" pitchFamily="34" charset="0"/>
                        </a:rPr>
                        <a:t>Yifeng+Vittorio</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400" b="0" i="0" u="none" strike="noStrike" dirty="0">
                          <a:solidFill>
                            <a:srgbClr val="000000"/>
                          </a:solidFill>
                          <a:effectLst/>
                          <a:latin typeface="Calibri" panose="020F0502020204030204" pitchFamily="34" charset="0"/>
                        </a:rPr>
                        <a:t>Still pending. R/L options will depend on finalization of detailed design. Spare policy will follow. Present baseline is still that the prototype is the spare.</a:t>
                      </a:r>
                    </a:p>
                  </a:txBody>
                  <a:tcPr marL="5494" marR="5494" marT="549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871489797"/>
                  </a:ext>
                </a:extLst>
              </a:tr>
            </a:tbl>
          </a:graphicData>
        </a:graphic>
      </p:graphicFrame>
    </p:spTree>
    <p:extLst>
      <p:ext uri="{BB962C8B-B14F-4D97-AF65-F5344CB8AC3E}">
        <p14:creationId xmlns:p14="http://schemas.microsoft.com/office/powerpoint/2010/main" val="4246357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6BFCD-0C24-1745-AA56-89D325BC94A8}"/>
              </a:ext>
            </a:extLst>
          </p:cNvPr>
          <p:cNvSpPr>
            <a:spLocks noGrp="1"/>
          </p:cNvSpPr>
          <p:nvPr>
            <p:ph type="title"/>
          </p:nvPr>
        </p:nvSpPr>
        <p:spPr>
          <a:xfrm>
            <a:off x="222635" y="182246"/>
            <a:ext cx="8629153" cy="534988"/>
          </a:xfrm>
        </p:spPr>
        <p:txBody>
          <a:bodyPr>
            <a:normAutofit/>
          </a:bodyPr>
          <a:lstStyle/>
          <a:p>
            <a:r>
              <a:rPr lang="en-US" dirty="0"/>
              <a:t>Ongoing work</a:t>
            </a:r>
          </a:p>
        </p:txBody>
      </p:sp>
      <p:sp>
        <p:nvSpPr>
          <p:cNvPr id="3" name="Content Placeholder 2">
            <a:extLst>
              <a:ext uri="{FF2B5EF4-FFF2-40B4-BE49-F238E27FC236}">
                <a16:creationId xmlns:a16="http://schemas.microsoft.com/office/drawing/2014/main" id="{A631E047-138F-0A47-9A23-A40C53948CF4}"/>
              </a:ext>
            </a:extLst>
          </p:cNvPr>
          <p:cNvSpPr>
            <a:spLocks noGrp="1"/>
          </p:cNvSpPr>
          <p:nvPr>
            <p:ph idx="1"/>
          </p:nvPr>
        </p:nvSpPr>
        <p:spPr>
          <a:xfrm>
            <a:off x="371125" y="880914"/>
            <a:ext cx="8175929" cy="4728916"/>
          </a:xfrm>
        </p:spPr>
        <p:txBody>
          <a:bodyPr>
            <a:normAutofit fontScale="47500" lnSpcReduction="20000"/>
          </a:bodyPr>
          <a:lstStyle/>
          <a:p>
            <a:pPr marL="0" indent="0">
              <a:buNone/>
            </a:pPr>
            <a:r>
              <a:rPr lang="en-US" b="1" dirty="0"/>
              <a:t>Design: </a:t>
            </a:r>
          </a:p>
          <a:p>
            <a:r>
              <a:rPr lang="en-US" dirty="0" smtClean="0"/>
              <a:t>DFX horizontal </a:t>
            </a:r>
            <a:r>
              <a:rPr lang="en-US" dirty="0"/>
              <a:t>section, internal supports, </a:t>
            </a:r>
            <a:r>
              <a:rPr lang="en-US" dirty="0" smtClean="0"/>
              <a:t>bellows and accommodation of tunnel slope </a:t>
            </a:r>
            <a:r>
              <a:rPr lang="en-US" dirty="0" smtClean="0"/>
              <a:t>and transversal offset still </a:t>
            </a:r>
            <a:r>
              <a:rPr lang="en-US" dirty="0" smtClean="0"/>
              <a:t>to be detailed </a:t>
            </a:r>
            <a:r>
              <a:rPr lang="en-US" dirty="0" smtClean="0">
                <a:sym typeface="Wingdings" panose="05000000000000000000" pitchFamily="2" charset="2"/>
              </a:rPr>
              <a:t> </a:t>
            </a:r>
            <a:r>
              <a:rPr lang="en-US" dirty="0" smtClean="0"/>
              <a:t>see SOTON’s presentations</a:t>
            </a:r>
            <a:endParaRPr lang="en-US" dirty="0" smtClean="0"/>
          </a:p>
          <a:p>
            <a:r>
              <a:rPr lang="en-US" dirty="0" smtClean="0"/>
              <a:t>IFS </a:t>
            </a:r>
            <a:r>
              <a:rPr lang="en-US" dirty="0"/>
              <a:t>integration in DFX </a:t>
            </a:r>
            <a:r>
              <a:rPr lang="en-US" dirty="0" smtClean="0"/>
              <a:t>(CERN model with SOTON only since 2 weeks) in </a:t>
            </a:r>
            <a:r>
              <a:rPr lang="en-US" dirty="0" smtClean="0"/>
              <a:t>progress</a:t>
            </a:r>
            <a:endParaRPr lang="en-US" dirty="0"/>
          </a:p>
          <a:p>
            <a:r>
              <a:rPr lang="en-US" dirty="0" smtClean="0"/>
              <a:t>MLI not seen at a detailed level (blankets, overlaps, assembly attachments, etc.) but with dedicated work this can </a:t>
            </a:r>
            <a:r>
              <a:rPr lang="en-US" dirty="0"/>
              <a:t>be easily translated to </a:t>
            </a:r>
            <a:r>
              <a:rPr lang="en-US" dirty="0" smtClean="0"/>
              <a:t>detailed level  </a:t>
            </a:r>
            <a:endParaRPr lang="en-US" dirty="0"/>
          </a:p>
          <a:p>
            <a:r>
              <a:rPr lang="en-US" dirty="0" smtClean="0"/>
              <a:t>Cryogenic lines and jumper </a:t>
            </a:r>
            <a:r>
              <a:rPr lang="en-US" dirty="0"/>
              <a:t>connection to QXL, provisional </a:t>
            </a:r>
            <a:r>
              <a:rPr lang="en-US" dirty="0" smtClean="0"/>
              <a:t>proposals, but final configuration  </a:t>
            </a:r>
            <a:r>
              <a:rPr lang="en-US" dirty="0"/>
              <a:t>still </a:t>
            </a:r>
            <a:r>
              <a:rPr lang="en-US" dirty="0" smtClean="0"/>
              <a:t>to be rubber-stamped (thermal shield return line through DCM ? DFX specific lines connection to QXL through flexible, detailed design still pending). Not </a:t>
            </a:r>
            <a:r>
              <a:rPr lang="en-US" smtClean="0"/>
              <a:t>considered </a:t>
            </a:r>
            <a:r>
              <a:rPr lang="en-US" smtClean="0"/>
              <a:t>to be a show-stoppers.</a:t>
            </a:r>
            <a:endParaRPr lang="en-US" dirty="0"/>
          </a:p>
          <a:p>
            <a:pPr marL="0" indent="0">
              <a:buNone/>
            </a:pPr>
            <a:endParaRPr lang="en-US" dirty="0" smtClean="0"/>
          </a:p>
          <a:p>
            <a:pPr marL="0" indent="0">
              <a:buNone/>
            </a:pPr>
            <a:r>
              <a:rPr lang="en-US" b="1" dirty="0" smtClean="0"/>
              <a:t>Integration</a:t>
            </a:r>
            <a:r>
              <a:rPr lang="en-US" b="1" dirty="0"/>
              <a:t>:</a:t>
            </a:r>
          </a:p>
          <a:p>
            <a:r>
              <a:rPr lang="en-US" dirty="0"/>
              <a:t>Integration </a:t>
            </a:r>
            <a:r>
              <a:rPr lang="en-US" dirty="0" smtClean="0"/>
              <a:t>of </a:t>
            </a:r>
            <a:r>
              <a:rPr lang="en-US" dirty="0"/>
              <a:t>latest model from SOTON </a:t>
            </a:r>
            <a:r>
              <a:rPr lang="en-US" dirty="0" smtClean="0"/>
              <a:t>very recent (last week), this is work in progress </a:t>
            </a:r>
            <a:r>
              <a:rPr lang="en-US" dirty="0">
                <a:sym typeface="Wingdings" pitchFamily="2" charset="2"/>
              </a:rPr>
              <a:t> </a:t>
            </a:r>
            <a:r>
              <a:rPr lang="en-US" dirty="0"/>
              <a:t>see presentation of </a:t>
            </a:r>
            <a:r>
              <a:rPr lang="en-US" dirty="0" smtClean="0"/>
              <a:t>WP15 (Marian Amparo)</a:t>
            </a:r>
            <a:endParaRPr lang="en-US" dirty="0"/>
          </a:p>
          <a:p>
            <a:r>
              <a:rPr lang="en-US" dirty="0"/>
              <a:t>Provisionally no show stopper (but reviewers to say!) but many points to be checked and fine tuned (e.g. final position under shaft, </a:t>
            </a:r>
            <a:r>
              <a:rPr lang="en-US" dirty="0" smtClean="0"/>
              <a:t>matching tunnel slope, space </a:t>
            </a:r>
            <a:r>
              <a:rPr lang="en-US" dirty="0"/>
              <a:t>sharing with other </a:t>
            </a:r>
            <a:r>
              <a:rPr lang="en-US" dirty="0" smtClean="0"/>
              <a:t>equipment, accessibility to safety devices, deflector, etc.)</a:t>
            </a:r>
            <a:endParaRPr lang="en-US" dirty="0"/>
          </a:p>
          <a:p>
            <a:pPr marL="0" indent="0">
              <a:buNone/>
            </a:pPr>
            <a:endParaRPr lang="en-US" dirty="0" smtClean="0"/>
          </a:p>
          <a:p>
            <a:pPr marL="0" indent="0">
              <a:buNone/>
            </a:pPr>
            <a:r>
              <a:rPr lang="en-US" b="1" dirty="0" smtClean="0"/>
              <a:t>Assembly </a:t>
            </a:r>
            <a:r>
              <a:rPr lang="en-US" b="1" dirty="0"/>
              <a:t>in </a:t>
            </a:r>
            <a:r>
              <a:rPr lang="en-US" b="1" dirty="0" smtClean="0"/>
              <a:t>Industry, in SM18 and in tunnel</a:t>
            </a:r>
            <a:r>
              <a:rPr lang="en-US" b="1" dirty="0"/>
              <a:t>:</a:t>
            </a:r>
          </a:p>
          <a:p>
            <a:r>
              <a:rPr lang="en-US" dirty="0"/>
              <a:t>Provisional sequence of </a:t>
            </a:r>
            <a:r>
              <a:rPr lang="en-US" dirty="0" err="1"/>
              <a:t>assy</a:t>
            </a:r>
            <a:r>
              <a:rPr lang="en-US" dirty="0"/>
              <a:t>, including QC provisions (see SOTON) compatible with </a:t>
            </a:r>
            <a:r>
              <a:rPr lang="en-US" dirty="0" smtClean="0"/>
              <a:t>tunnel assembly, </a:t>
            </a:r>
            <a:r>
              <a:rPr lang="en-US" dirty="0"/>
              <a:t>but space limitations will be </a:t>
            </a:r>
            <a:r>
              <a:rPr lang="en-US" dirty="0" smtClean="0"/>
              <a:t>very constraining for this type of </a:t>
            </a:r>
            <a:r>
              <a:rPr lang="en-US" dirty="0"/>
              <a:t>work. </a:t>
            </a:r>
            <a:r>
              <a:rPr lang="en-US" dirty="0" smtClean="0"/>
              <a:t>(This is an intrinsic drawback of the vertical DFX design, but acceptable considering the advantages for the MgB2 cable system) </a:t>
            </a:r>
          </a:p>
          <a:p>
            <a:r>
              <a:rPr lang="en-US" dirty="0" smtClean="0"/>
              <a:t>The </a:t>
            </a:r>
            <a:r>
              <a:rPr lang="en-US" dirty="0"/>
              <a:t>tunnel installation still needs to be studied, including specific tooling, and QC devices (e.g. clam-shell for leak detection</a:t>
            </a:r>
            <a:r>
              <a:rPr lang="en-US" dirty="0" smtClean="0"/>
              <a:t>), but we have not identified show-stoppers; </a:t>
            </a:r>
          </a:p>
          <a:p>
            <a:r>
              <a:rPr lang="en-US" dirty="0" smtClean="0">
                <a:sym typeface="Wingdings" pitchFamily="2" charset="2"/>
              </a:rPr>
              <a:t> </a:t>
            </a:r>
            <a:r>
              <a:rPr lang="en-US" dirty="0">
                <a:sym typeface="Wingdings" pitchFamily="2" charset="2"/>
              </a:rPr>
              <a:t>see presentations </a:t>
            </a:r>
            <a:r>
              <a:rPr lang="en-US" dirty="0" smtClean="0">
                <a:sym typeface="Wingdings" pitchFamily="2" charset="2"/>
              </a:rPr>
              <a:t>for more details</a:t>
            </a:r>
            <a:endParaRPr lang="en-US" dirty="0"/>
          </a:p>
          <a:p>
            <a:endParaRPr lang="en-US" dirty="0"/>
          </a:p>
          <a:p>
            <a:endParaRPr lang="en-US" dirty="0"/>
          </a:p>
        </p:txBody>
      </p:sp>
      <p:pic>
        <p:nvPicPr>
          <p:cNvPr id="6146" name="Picture 2" descr="Image result for work in progress ic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5561" y="5165995"/>
            <a:ext cx="1561559" cy="1561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56012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8114</TotalTime>
  <Words>1507</Words>
  <Application>Microsoft Office PowerPoint</Application>
  <PresentationFormat>On-screen Show (4:3)</PresentationFormat>
  <Paragraphs>95</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Thème Office</vt:lpstr>
      <vt:lpstr>Follow up from Conceptual Design Review</vt:lpstr>
      <vt:lpstr>Meetings on DFX </vt:lpstr>
      <vt:lpstr>Long list of actions and follow-up (for reference only)</vt:lpstr>
      <vt:lpstr>Follow-up of CDR recommendations</vt:lpstr>
      <vt:lpstr>Follow-up of CDR recommendations 2.</vt:lpstr>
      <vt:lpstr>Follow-up of CDR recommendations 3.</vt:lpstr>
      <vt:lpstr>Follow-up of CDR recommendations 4.</vt:lpstr>
      <vt:lpstr>Follow-up of CDR recommendations 5.</vt:lpstr>
      <vt:lpstr>Ongoing work</vt:lpstr>
      <vt:lpstr>Looking forward to your wise feedback !  Thank you !  Q/A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Vittorio Parma</dc:creator>
  <cp:lastModifiedBy>Vittorio Parma</cp:lastModifiedBy>
  <cp:revision>250</cp:revision>
  <dcterms:created xsi:type="dcterms:W3CDTF">2019-01-08T07:20:11Z</dcterms:created>
  <dcterms:modified xsi:type="dcterms:W3CDTF">2019-06-19T10:25:42Z</dcterms:modified>
</cp:coreProperties>
</file>