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82" r:id="rId6"/>
    <p:sldId id="287" r:id="rId7"/>
    <p:sldId id="286" r:id="rId8"/>
    <p:sldId id="285" r:id="rId9"/>
    <p:sldId id="284" r:id="rId10"/>
    <p:sldId id="266" r:id="rId1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4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6" d="100"/>
          <a:sy n="86" d="100"/>
        </p:scale>
        <p:origin x="720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A. 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7624" y="2076826"/>
            <a:ext cx="7200000" cy="1350000"/>
          </a:xfrm>
        </p:spPr>
        <p:txBody>
          <a:bodyPr/>
          <a:lstStyle/>
          <a:p>
            <a:r>
              <a:rPr lang="en-US" dirty="0" smtClean="0"/>
              <a:t>DFM in WP6a, Master Plan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58037" y="3382235"/>
            <a:ext cx="6480000" cy="742950"/>
          </a:xfr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Ballarino</a:t>
            </a:r>
            <a:endParaRPr lang="en-US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DFM Detailed Design Review,  CERN, 21/06/2019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89140"/>
            <a:ext cx="7920000" cy="540000"/>
          </a:xfrm>
        </p:spPr>
        <p:txBody>
          <a:bodyPr/>
          <a:lstStyle/>
          <a:p>
            <a:r>
              <a:rPr lang="en-US" dirty="0" smtClean="0"/>
              <a:t>DFM </a:t>
            </a:r>
            <a:r>
              <a:rPr lang="en-US" dirty="0" err="1" smtClean="0"/>
              <a:t>Cryomodule</a:t>
            </a:r>
            <a:r>
              <a:rPr lang="en-US" dirty="0" smtClean="0"/>
              <a:t> in WP6a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/>
          <a:stretch/>
        </p:blipFill>
        <p:spPr>
          <a:xfrm>
            <a:off x="827584" y="504779"/>
            <a:ext cx="7112869" cy="40464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7446" y="4228016"/>
            <a:ext cx="6545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Interface between</a:t>
            </a:r>
            <a:r>
              <a:rPr lang="en-US" b="1" dirty="0" smtClean="0"/>
              <a:t> SC Link </a:t>
            </a:r>
            <a:r>
              <a:rPr lang="en-US" dirty="0" smtClean="0"/>
              <a:t>and </a:t>
            </a:r>
            <a:r>
              <a:rPr lang="en-US" b="1" dirty="0" smtClean="0"/>
              <a:t>D2. </a:t>
            </a:r>
            <a:r>
              <a:rPr lang="en-US" dirty="0" smtClean="0"/>
              <a:t>It provides the powering</a:t>
            </a:r>
          </a:p>
          <a:p>
            <a:r>
              <a:rPr lang="en-US" dirty="0" smtClean="0"/>
              <a:t>of the </a:t>
            </a:r>
            <a:r>
              <a:rPr lang="en-US" b="1" dirty="0" smtClean="0"/>
              <a:t>HL-LHC Matching Sections </a:t>
            </a:r>
            <a:r>
              <a:rPr lang="en-US" dirty="0" smtClean="0"/>
              <a:t>(D2 and its correctors)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895334" y="3479289"/>
            <a:ext cx="684803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DFM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4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Powering the Matching Sections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 flipH="1">
            <a:off x="530324" y="1073125"/>
            <a:ext cx="28186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chemeClr val="accent3"/>
                </a:solidFill>
              </a:rPr>
              <a:t>Matching Sections</a:t>
            </a:r>
            <a:endParaRPr lang="en-GB" sz="2200" b="1" dirty="0">
              <a:solidFill>
                <a:schemeClr val="accent3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313330"/>
              </p:ext>
            </p:extLst>
          </p:nvPr>
        </p:nvGraphicFramePr>
        <p:xfrm>
          <a:off x="314300" y="1955125"/>
          <a:ext cx="345189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3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5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60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Rating (kA)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leads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baseline="-25000" dirty="0" err="1" smtClean="0">
                          <a:solidFill>
                            <a:schemeClr val="tx1"/>
                          </a:solidFill>
                        </a:rPr>
                        <a:t>cables</a:t>
                      </a:r>
                      <a:endParaRPr lang="en-GB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2000" y="1504012"/>
            <a:ext cx="2747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D2 and its correctors</a:t>
            </a:r>
            <a:endParaRPr lang="en-GB" sz="2000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619"/>
          <a:stretch/>
        </p:blipFill>
        <p:spPr bwMode="auto">
          <a:xfrm>
            <a:off x="4499736" y="1826251"/>
            <a:ext cx="4352544" cy="155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flipH="1">
            <a:off x="6012160" y="1462777"/>
            <a:ext cx="1213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Triplets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407976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25" y="406311"/>
            <a:ext cx="8167798" cy="39198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7050"/>
          <a:stretch/>
        </p:blipFill>
        <p:spPr>
          <a:xfrm>
            <a:off x="5160709" y="3954649"/>
            <a:ext cx="2160235" cy="89746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876653" y="2821988"/>
            <a:ext cx="786940" cy="1783725"/>
            <a:chOff x="6044295" y="3297434"/>
            <a:chExt cx="786940" cy="17837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6419" y="3540237"/>
              <a:ext cx="644816" cy="15409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044295" y="3297434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Interfaces</a:t>
              </a:r>
              <a:endParaRPr lang="en-GB" sz="1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917"/>
            <a:ext cx="7920000" cy="540000"/>
          </a:xfrm>
        </p:spPr>
        <p:txBody>
          <a:bodyPr/>
          <a:lstStyle/>
          <a:p>
            <a:r>
              <a:rPr lang="en-US" dirty="0" smtClean="0"/>
              <a:t>DFM in WP6a Organogram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23527" y="2079854"/>
            <a:ext cx="477213" cy="176077"/>
          </a:xfrm>
          <a:prstGeom prst="rect">
            <a:avLst/>
          </a:prstGeom>
          <a:noFill/>
          <a:ln w="254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6728" y="3798704"/>
            <a:ext cx="231986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-plate in D2 cold mass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53140" y="2079854"/>
            <a:ext cx="477213" cy="176077"/>
          </a:xfrm>
          <a:prstGeom prst="rect">
            <a:avLst/>
          </a:prstGeom>
          <a:noFill/>
          <a:ln w="254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8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73018"/>
            <a:ext cx="7920000" cy="540000"/>
          </a:xfrm>
        </p:spPr>
        <p:txBody>
          <a:bodyPr/>
          <a:lstStyle/>
          <a:p>
            <a:r>
              <a:rPr lang="en-US" dirty="0" smtClean="0"/>
              <a:t> DFM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93" y="555526"/>
            <a:ext cx="8443307" cy="410445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b="1" dirty="0" smtClean="0"/>
              <a:t>Baseline</a:t>
            </a:r>
            <a:r>
              <a:rPr lang="en-US" sz="2400" dirty="0" smtClean="0"/>
              <a:t>: </a:t>
            </a:r>
            <a:r>
              <a:rPr lang="en-US" sz="2400" dirty="0"/>
              <a:t>c</a:t>
            </a:r>
            <a:r>
              <a:rPr lang="en-US" sz="2400" dirty="0" smtClean="0"/>
              <a:t>onstruction of five </a:t>
            </a:r>
            <a:r>
              <a:rPr lang="en-US" sz="2400" b="1" dirty="0" smtClean="0">
                <a:solidFill>
                  <a:schemeClr val="accent4"/>
                </a:solidFill>
              </a:rPr>
              <a:t>DFM </a:t>
            </a:r>
            <a:r>
              <a:rPr lang="en-US" sz="2400" b="1" dirty="0" err="1" smtClean="0">
                <a:solidFill>
                  <a:schemeClr val="accent4"/>
                </a:solidFill>
              </a:rPr>
              <a:t>cryo</a:t>
            </a:r>
            <a:r>
              <a:rPr lang="en-US" sz="2400" b="1" dirty="0" smtClean="0">
                <a:solidFill>
                  <a:schemeClr val="accent4"/>
                </a:solidFill>
              </a:rPr>
              <a:t>-modules</a:t>
            </a:r>
            <a:r>
              <a:rPr lang="en-US" sz="2400" dirty="0" smtClean="0"/>
              <a:t>, via </a:t>
            </a:r>
            <a:r>
              <a:rPr lang="en-US" sz="2400" b="1" dirty="0" smtClean="0">
                <a:solidFill>
                  <a:schemeClr val="accent4"/>
                </a:solidFill>
              </a:rPr>
              <a:t>UK 2 contribution</a:t>
            </a:r>
            <a:r>
              <a:rPr lang="en-US" sz="2400" b="1" dirty="0" smtClean="0"/>
              <a:t> </a:t>
            </a:r>
            <a:r>
              <a:rPr lang="en-US" sz="2400" dirty="0" smtClean="0"/>
              <a:t>to HL-LHC, by </a:t>
            </a:r>
            <a:r>
              <a:rPr lang="en-US" sz="2400" b="1" dirty="0" smtClean="0"/>
              <a:t>Southampton University </a:t>
            </a:r>
            <a:r>
              <a:rPr lang="en-US" sz="2400" dirty="0" smtClean="0"/>
              <a:t>(</a:t>
            </a:r>
            <a:r>
              <a:rPr lang="en-US" sz="2400" b="1" dirty="0" smtClean="0"/>
              <a:t>SOTON</a:t>
            </a:r>
            <a:r>
              <a:rPr lang="en-US" sz="2400" dirty="0" smtClean="0"/>
              <a:t>). Design carried out by CERN, in collaboration with SOTON (direct coordination by Y. </a:t>
            </a:r>
            <a:r>
              <a:rPr lang="en-US" sz="2400" dirty="0" err="1" smtClean="0"/>
              <a:t>Leclercq</a:t>
            </a:r>
            <a:r>
              <a:rPr lang="en-US" sz="2400" dirty="0" smtClean="0"/>
              <a:t>, CERN, and Y. Yang, SOTON).</a:t>
            </a:r>
          </a:p>
          <a:p>
            <a:pPr algn="l"/>
            <a:r>
              <a:rPr lang="en-US" sz="2400" b="1" dirty="0" smtClean="0">
                <a:solidFill>
                  <a:schemeClr val="accent4"/>
                </a:solidFill>
              </a:rPr>
              <a:t>Five </a:t>
            </a:r>
            <a:r>
              <a:rPr lang="en-US" sz="2400" dirty="0" err="1" smtClean="0"/>
              <a:t>cryo</a:t>
            </a:r>
            <a:r>
              <a:rPr lang="en-US" sz="2400" dirty="0" smtClean="0"/>
              <a:t>-modules: </a:t>
            </a:r>
            <a:r>
              <a:rPr lang="en-US" sz="2400" b="1" dirty="0" smtClean="0">
                <a:solidFill>
                  <a:schemeClr val="accent4"/>
                </a:solidFill>
              </a:rPr>
              <a:t>one pre-series </a:t>
            </a:r>
            <a:r>
              <a:rPr lang="en-US" sz="2400" dirty="0" smtClean="0"/>
              <a:t>unit (also spare for HL-LHC) and </a:t>
            </a:r>
            <a:r>
              <a:rPr lang="en-US" sz="2400" b="1" dirty="0" smtClean="0">
                <a:solidFill>
                  <a:schemeClr val="accent4"/>
                </a:solidFill>
              </a:rPr>
              <a:t>four series units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/>
              <a:t>No DFM test in nominal </a:t>
            </a:r>
            <a:r>
              <a:rPr lang="en-US" sz="2400" dirty="0" err="1" smtClean="0"/>
              <a:t>cryo</a:t>
            </a:r>
            <a:r>
              <a:rPr lang="en-US" sz="2400" dirty="0" smtClean="0"/>
              <a:t>/electrical conditions is planned (we rely on the experience with the Cold Powering System for the HL-LHC Triplets. The SC Links and the HTS Current Leads for the HL-LHC Matching Sections will be tested.</a:t>
            </a:r>
          </a:p>
          <a:p>
            <a:pPr algn="l"/>
            <a:endParaRPr lang="en-GB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0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607" y="-10800"/>
            <a:ext cx="7920000" cy="540000"/>
          </a:xfrm>
        </p:spPr>
        <p:txBody>
          <a:bodyPr/>
          <a:lstStyle/>
          <a:p>
            <a:r>
              <a:rPr lang="en-US" dirty="0" smtClean="0"/>
              <a:t>WP6a Master Plan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64" t="1304" b="598"/>
          <a:stretch/>
        </p:blipFill>
        <p:spPr>
          <a:xfrm>
            <a:off x="1932661" y="407441"/>
            <a:ext cx="5241891" cy="462982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851920" y="627534"/>
            <a:ext cx="0" cy="440972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89098" y="2304113"/>
            <a:ext cx="3898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DF FC Sept 2019 (UK2 Contr., SOTON)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37170" y="3113328"/>
            <a:ext cx="5032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Series production to be completed by March 2023</a:t>
            </a:r>
            <a:endParaRPr lang="en-GB" sz="16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213" y="491755"/>
            <a:ext cx="914393" cy="8466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6070" y="1380629"/>
            <a:ext cx="990593" cy="651928"/>
          </a:xfrm>
          <a:prstGeom prst="rect">
            <a:avLst/>
          </a:prstGeom>
        </p:spPr>
      </p:pic>
      <p:sp>
        <p:nvSpPr>
          <p:cNvPr id="9" name="5-Point Star 8"/>
          <p:cNvSpPr/>
          <p:nvPr/>
        </p:nvSpPr>
        <p:spPr>
          <a:xfrm>
            <a:off x="3771242" y="2577604"/>
            <a:ext cx="350306" cy="326793"/>
          </a:xfrm>
          <a:prstGeom prst="star5">
            <a:avLst/>
          </a:prstGeom>
          <a:solidFill>
            <a:srgbClr val="F747C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 rot="5400000">
            <a:off x="5839895" y="2500653"/>
            <a:ext cx="360040" cy="4974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iamond 10"/>
          <p:cNvSpPr/>
          <p:nvPr/>
        </p:nvSpPr>
        <p:spPr>
          <a:xfrm>
            <a:off x="4595526" y="2653140"/>
            <a:ext cx="216024" cy="189731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212720" y="2740499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Pre-series unit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82645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9" grpId="0" animBg="1"/>
      <p:bldP spid="10" grpId="0" animBg="1"/>
      <p:bldP spid="11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</a:t>
            </a:r>
            <a:r>
              <a:rPr lang="en-US" smtClean="0"/>
              <a:t>your attention !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Ballarino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4375</TotalTime>
  <Words>240</Words>
  <Application>Microsoft Office PowerPoint</Application>
  <PresentationFormat>On-screen Show (16:9)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Wingdings</vt:lpstr>
      <vt:lpstr>Thème Office</vt:lpstr>
      <vt:lpstr>DFM in WP6a, Master Plan </vt:lpstr>
      <vt:lpstr>DFM Cryomodule in WP6a</vt:lpstr>
      <vt:lpstr>Powering the Matching Sections</vt:lpstr>
      <vt:lpstr>DFM in WP6a Organogram</vt:lpstr>
      <vt:lpstr> DFM</vt:lpstr>
      <vt:lpstr>WP6a Master Plan</vt:lpstr>
      <vt:lpstr>Thanks for your attention 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Amalia Ballarino</cp:lastModifiedBy>
  <cp:revision>216</cp:revision>
  <dcterms:created xsi:type="dcterms:W3CDTF">2016-02-12T09:02:01Z</dcterms:created>
  <dcterms:modified xsi:type="dcterms:W3CDTF">2019-06-20T22:04:02Z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