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94" r:id="rId2"/>
    <p:sldId id="302" r:id="rId3"/>
    <p:sldId id="315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3FD4FF"/>
    <a:srgbClr val="FFFFFF"/>
    <a:srgbClr val="EC52DA"/>
    <a:srgbClr val="007033"/>
    <a:srgbClr val="00B050"/>
    <a:srgbClr val="DCC5ED"/>
    <a:srgbClr val="C3CC72"/>
    <a:srgbClr val="FFFF00"/>
    <a:srgbClr val="E7F4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44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>
              <a:defRPr sz="1200"/>
            </a:lvl1pPr>
          </a:lstStyle>
          <a:p>
            <a:fld id="{1A60F370-BA4F-4D23-BCFD-3462629F091D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5" rIns="91429" bIns="4571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29" tIns="45715" rIns="91429" bIns="45715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r">
              <a:defRPr sz="1200"/>
            </a:lvl1pPr>
          </a:lstStyle>
          <a:p>
            <a:fld id="{941BB032-11C0-4D06-BE2C-589186B64C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76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2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607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1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DFX - CPS review 3 July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88977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1398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230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0873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897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3596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524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DFX - CPS review 3 July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5255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edms.cern.ch/document/335806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1327191/LAST_RELEASED/GSI-M-4_EN.pdf" TargetMode="External"/><Relationship Id="rId2" Type="http://schemas.openxmlformats.org/officeDocument/2006/relationships/hyperlink" Target="http://cern.ch/safety-rul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dms.cern.ch/document/2048016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DFM Functional specification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978400"/>
            <a:ext cx="8915400" cy="812800"/>
          </a:xfrm>
        </p:spPr>
        <p:txBody>
          <a:bodyPr>
            <a:normAutofit/>
          </a:bodyPr>
          <a:lstStyle/>
          <a:p>
            <a:r>
              <a:rPr lang="en-GB" dirty="0" smtClean="0"/>
              <a:t>Y. Leclercq on behalf on WP6a DFM team development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CDR DFM 21 June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50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39" y="644690"/>
            <a:ext cx="6816757" cy="5376599"/>
          </a:xfrm>
          <a:solidFill>
            <a:schemeClr val="bg1"/>
          </a:solidFill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Manufacturing &amp; Inspections according to </a:t>
            </a:r>
          </a:p>
          <a:p>
            <a:pPr lvl="1"/>
            <a:r>
              <a:rPr lang="en-GB" dirty="0" smtClean="0"/>
              <a:t>Pressure Equipment Directive (PED)</a:t>
            </a:r>
          </a:p>
          <a:p>
            <a:pPr lvl="1"/>
            <a:r>
              <a:rPr lang="en-GB" dirty="0" smtClean="0"/>
              <a:t>HL-LHC QA requirements (see spec)</a:t>
            </a:r>
          </a:p>
          <a:p>
            <a:endParaRPr lang="en-GB" dirty="0" smtClean="0"/>
          </a:p>
          <a:p>
            <a:pPr lvl="2"/>
            <a:r>
              <a:rPr lang="en-GB" i="1" dirty="0" smtClean="0">
                <a:solidFill>
                  <a:srgbClr val="0070C0"/>
                </a:solidFill>
              </a:rPr>
              <a:t>Materials</a:t>
            </a:r>
            <a:r>
              <a:rPr lang="en-GB" i="1" dirty="0" smtClean="0"/>
              <a:t> </a:t>
            </a:r>
            <a:r>
              <a:rPr lang="en-GB" i="1" dirty="0" smtClean="0"/>
              <a:t>&amp; </a:t>
            </a:r>
            <a:r>
              <a:rPr lang="en-GB" i="1" dirty="0" smtClean="0">
                <a:solidFill>
                  <a:srgbClr val="0070C0"/>
                </a:solidFill>
              </a:rPr>
              <a:t>Manufacturing</a:t>
            </a:r>
            <a:r>
              <a:rPr lang="en-GB" i="1" dirty="0" smtClean="0"/>
              <a:t> specific </a:t>
            </a:r>
            <a:r>
              <a:rPr lang="en-GB" i="1" dirty="0" smtClean="0"/>
              <a:t>requirements:</a:t>
            </a:r>
          </a:p>
          <a:p>
            <a:pPr lvl="3"/>
            <a:r>
              <a:rPr lang="en-GB" i="1" dirty="0" smtClean="0"/>
              <a:t>Compatible with Dose level over HL-LHC project period:</a:t>
            </a:r>
          </a:p>
          <a:p>
            <a:pPr lvl="3"/>
            <a:r>
              <a:rPr lang="en-GB" i="1" dirty="0" smtClean="0"/>
              <a:t>Cobalt content for stainless steel &lt; 0.1%</a:t>
            </a:r>
          </a:p>
          <a:p>
            <a:pPr lvl="3"/>
            <a:r>
              <a:rPr lang="en-GB" i="1" dirty="0" smtClean="0"/>
              <a:t>Polymers according to IS41 </a:t>
            </a:r>
            <a:r>
              <a:rPr lang="en-GB" i="1" dirty="0" smtClean="0">
                <a:hlinkClick r:id="rId2"/>
              </a:rPr>
              <a:t>EDMS335806</a:t>
            </a:r>
            <a:endParaRPr lang="en-GB" i="1" dirty="0" smtClean="0"/>
          </a:p>
          <a:p>
            <a:pPr lvl="3"/>
            <a:r>
              <a:rPr lang="en-GB" i="1" dirty="0" smtClean="0"/>
              <a:t>Vacuum vessel as PED CATI</a:t>
            </a:r>
          </a:p>
          <a:p>
            <a:pPr lvl="3"/>
            <a:r>
              <a:rPr lang="en-GB" i="1" dirty="0" smtClean="0"/>
              <a:t>Bellows specific welding interfaces</a:t>
            </a:r>
            <a:endParaRPr lang="en-GB" i="1" dirty="0" smtClean="0"/>
          </a:p>
          <a:p>
            <a:pPr lvl="2"/>
            <a:endParaRPr lang="en-GB" i="1" dirty="0" smtClean="0"/>
          </a:p>
          <a:p>
            <a:pPr lvl="2"/>
            <a:r>
              <a:rPr lang="en-GB" i="1" dirty="0" smtClean="0">
                <a:solidFill>
                  <a:srgbClr val="0070C0"/>
                </a:solidFill>
              </a:rPr>
              <a:t>Inspections</a:t>
            </a:r>
            <a:r>
              <a:rPr lang="en-GB" i="1" dirty="0" smtClean="0"/>
              <a:t> and </a:t>
            </a:r>
            <a:r>
              <a:rPr lang="en-GB" i="1" dirty="0" smtClean="0">
                <a:solidFill>
                  <a:srgbClr val="0070C0"/>
                </a:solidFill>
              </a:rPr>
              <a:t>certifications</a:t>
            </a:r>
            <a:endParaRPr lang="en-GB" i="1" dirty="0" smtClean="0"/>
          </a:p>
          <a:p>
            <a:pPr lvl="3"/>
            <a:r>
              <a:rPr lang="en-GB" i="1" dirty="0" smtClean="0"/>
              <a:t>Welding and welders</a:t>
            </a:r>
          </a:p>
          <a:p>
            <a:pPr lvl="3"/>
            <a:r>
              <a:rPr lang="en-GB" i="1" dirty="0" smtClean="0"/>
              <a:t>Leak tightness level, procedure and operators</a:t>
            </a:r>
          </a:p>
          <a:p>
            <a:pPr lvl="3"/>
            <a:r>
              <a:rPr lang="en-GB" i="1" dirty="0" smtClean="0"/>
              <a:t>Pressure testing according to PED</a:t>
            </a:r>
          </a:p>
          <a:p>
            <a:pPr lvl="2"/>
            <a:endParaRPr lang="en-GB" i="1" dirty="0" smtClean="0"/>
          </a:p>
          <a:p>
            <a:pPr lvl="2"/>
            <a:r>
              <a:rPr lang="en-GB" i="1" dirty="0" smtClean="0">
                <a:solidFill>
                  <a:srgbClr val="0070C0"/>
                </a:solidFill>
              </a:rPr>
              <a:t>Documentation</a:t>
            </a:r>
          </a:p>
          <a:p>
            <a:pPr lvl="3"/>
            <a:r>
              <a:rPr lang="en-GB" i="1" dirty="0" smtClean="0"/>
              <a:t>Manufacturing procedures &amp; qualifications</a:t>
            </a:r>
          </a:p>
          <a:p>
            <a:pPr lvl="3"/>
            <a:r>
              <a:rPr lang="en-GB" i="1" dirty="0" smtClean="0"/>
              <a:t>Inspection reports</a:t>
            </a:r>
          </a:p>
          <a:p>
            <a:pPr lvl="3"/>
            <a:r>
              <a:rPr lang="en-GB" i="1" dirty="0" smtClean="0"/>
              <a:t>CE certification </a:t>
            </a:r>
          </a:p>
          <a:p>
            <a:pPr lvl="3"/>
            <a:r>
              <a:rPr lang="en-GB" i="1" dirty="0" smtClean="0"/>
              <a:t>Upload into CERN database MTF</a:t>
            </a:r>
            <a:endParaRPr lang="en-GB" i="1" dirty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6960096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/>
              <a:t>Manufacturing &amp; Inspections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187134" y="172590"/>
            <a:ext cx="4883151" cy="1816249"/>
            <a:chOff x="5148064" y="1201592"/>
            <a:chExt cx="3858905" cy="143528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t="4763" b="44945"/>
            <a:stretch/>
          </p:blipFill>
          <p:spPr>
            <a:xfrm>
              <a:off x="5148064" y="1201592"/>
              <a:ext cx="3858905" cy="88438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t="68672"/>
            <a:stretch/>
          </p:blipFill>
          <p:spPr>
            <a:xfrm>
              <a:off x="5148064" y="2085975"/>
              <a:ext cx="3858905" cy="550906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7206683" y="2023734"/>
            <a:ext cx="4932859" cy="2916249"/>
            <a:chOff x="5389669" y="2447639"/>
            <a:chExt cx="3699644" cy="218718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00219" y="2447639"/>
              <a:ext cx="1326333" cy="15916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89669" y="2606799"/>
              <a:ext cx="3699644" cy="202802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2" name="Group 11"/>
          <p:cNvGrpSpPr/>
          <p:nvPr/>
        </p:nvGrpSpPr>
        <p:grpSpPr>
          <a:xfrm>
            <a:off x="5711957" y="4183987"/>
            <a:ext cx="4356675" cy="2547091"/>
            <a:chOff x="5692880" y="1305958"/>
            <a:chExt cx="2775404" cy="1622615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70925" y="1305958"/>
              <a:ext cx="2397359" cy="162261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4" name="TextBox 13"/>
            <p:cNvSpPr txBox="1"/>
            <p:nvPr/>
          </p:nvSpPr>
          <p:spPr>
            <a:xfrm>
              <a:off x="5692880" y="2566876"/>
              <a:ext cx="1365619" cy="268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67" i="1" dirty="0">
                  <a:solidFill>
                    <a:srgbClr val="0070C0"/>
                  </a:solidFill>
                </a:rPr>
                <a:t>CERN database MTF for manufactured products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9405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39" y="644691"/>
            <a:ext cx="11617291" cy="4743098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 algn="just"/>
            <a:r>
              <a:rPr lang="en-GB" dirty="0" smtClean="0"/>
              <a:t>Cryogenics, Electrical, insulation vacuum operating </a:t>
            </a:r>
            <a:r>
              <a:rPr lang="en-GB" u="sng" dirty="0" smtClean="0"/>
              <a:t>functional</a:t>
            </a:r>
            <a:r>
              <a:rPr lang="en-GB" dirty="0" smtClean="0"/>
              <a:t> specifications are </a:t>
            </a:r>
            <a:r>
              <a:rPr lang="en-GB" dirty="0" smtClean="0"/>
              <a:t>defined</a:t>
            </a:r>
            <a:endParaRPr lang="en-GB" dirty="0" smtClean="0"/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Integration </a:t>
            </a:r>
            <a:r>
              <a:rPr lang="en-GB" dirty="0" smtClean="0"/>
              <a:t>and transport specifications still </a:t>
            </a:r>
            <a:r>
              <a:rPr lang="en-GB" dirty="0" smtClean="0"/>
              <a:t>to be defined. Specific weekly meeting in place under WP15.</a:t>
            </a:r>
            <a:endParaRPr lang="en-GB" dirty="0" smtClean="0"/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Detailed technical and interfaces specifications </a:t>
            </a:r>
            <a:r>
              <a:rPr lang="en-GB" dirty="0" smtClean="0"/>
              <a:t>to be studied (cryogenics connection, Electrical protection)</a:t>
            </a:r>
          </a:p>
          <a:p>
            <a:endParaRPr lang="en-GB" i="1" dirty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6960096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84288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4320"/>
            <a:ext cx="1296955" cy="7694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oup 15"/>
          <p:cNvGrpSpPr/>
          <p:nvPr/>
        </p:nvGrpSpPr>
        <p:grpSpPr>
          <a:xfrm>
            <a:off x="0" y="4083472"/>
            <a:ext cx="4067175" cy="2774528"/>
            <a:chOff x="0" y="4083472"/>
            <a:chExt cx="4067175" cy="2774528"/>
          </a:xfrm>
        </p:grpSpPr>
        <p:sp>
          <p:nvSpPr>
            <p:cNvPr id="15" name="Rectangle 14"/>
            <p:cNvSpPr/>
            <p:nvPr/>
          </p:nvSpPr>
          <p:spPr>
            <a:xfrm>
              <a:off x="0" y="4083472"/>
              <a:ext cx="4067175" cy="2774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124815" y="4239801"/>
              <a:ext cx="3833828" cy="2162005"/>
              <a:chOff x="8261476" y="111231"/>
              <a:chExt cx="3833828" cy="2162005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8261476" y="541275"/>
                <a:ext cx="3833828" cy="1731961"/>
                <a:chOff x="6691993" y="3847741"/>
                <a:chExt cx="5321559" cy="2550494"/>
              </a:xfrm>
            </p:grpSpPr>
            <p:sp>
              <p:nvSpPr>
                <p:cNvPr id="47" name="Rounded Rectangle 46"/>
                <p:cNvSpPr/>
                <p:nvPr/>
              </p:nvSpPr>
              <p:spPr>
                <a:xfrm>
                  <a:off x="8432151" y="4793608"/>
                  <a:ext cx="1726163" cy="692371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DF design</a:t>
                  </a:r>
                  <a:endPara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48" name="Rounded Rectangle 47"/>
                <p:cNvSpPr/>
                <p:nvPr/>
              </p:nvSpPr>
              <p:spPr>
                <a:xfrm>
                  <a:off x="6691993" y="4827217"/>
                  <a:ext cx="1421363" cy="625151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Installation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Integration</a:t>
                  </a:r>
                  <a:endPara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0" name="Rounded Rectangle 49"/>
                <p:cNvSpPr/>
                <p:nvPr/>
              </p:nvSpPr>
              <p:spPr>
                <a:xfrm>
                  <a:off x="7220727" y="5773079"/>
                  <a:ext cx="1306286" cy="625151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Insulation Vacuum</a:t>
                  </a:r>
                  <a:endPara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1" name="Rounded Rectangle 50"/>
                <p:cNvSpPr/>
                <p:nvPr/>
              </p:nvSpPr>
              <p:spPr>
                <a:xfrm>
                  <a:off x="8642090" y="5773081"/>
                  <a:ext cx="1306286" cy="625151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1200" cap="none" spc="0" normalizeH="0" baseline="0" noProof="0" dirty="0" err="1" smtClean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SCLink</a:t>
                  </a:r>
                  <a:endPara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2" name="Rounded Rectangle 51"/>
                <p:cNvSpPr/>
                <p:nvPr/>
              </p:nvSpPr>
              <p:spPr>
                <a:xfrm>
                  <a:off x="10063453" y="5773084"/>
                  <a:ext cx="1306286" cy="625151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Test</a:t>
                  </a:r>
                  <a:endPara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3" name="Rounded Rectangle 52"/>
                <p:cNvSpPr/>
                <p:nvPr/>
              </p:nvSpPr>
              <p:spPr>
                <a:xfrm>
                  <a:off x="10063453" y="3847743"/>
                  <a:ext cx="1306286" cy="625151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Transport</a:t>
                  </a:r>
                  <a:endPara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4" name="Rounded Rectangle 53"/>
                <p:cNvSpPr/>
                <p:nvPr/>
              </p:nvSpPr>
              <p:spPr>
                <a:xfrm>
                  <a:off x="8642090" y="3847742"/>
                  <a:ext cx="1306286" cy="625151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GB" sz="1200" dirty="0" smtClean="0">
                      <a:solidFill>
                        <a:srgbClr val="0070C0"/>
                      </a:solidFill>
                      <a:latin typeface="Arial"/>
                    </a:rPr>
                    <a:t>CL / Magnet</a:t>
                  </a:r>
                  <a:endPara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5" name="Rounded Rectangle 54"/>
                <p:cNvSpPr/>
                <p:nvPr/>
              </p:nvSpPr>
              <p:spPr>
                <a:xfrm>
                  <a:off x="7114981" y="3847741"/>
                  <a:ext cx="1412032" cy="625151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Cryogenics</a:t>
                  </a:r>
                  <a:endPara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7" name="Rounded Rectangle 56"/>
                <p:cNvSpPr/>
                <p:nvPr/>
              </p:nvSpPr>
              <p:spPr>
                <a:xfrm>
                  <a:off x="10408687" y="4827217"/>
                  <a:ext cx="1604865" cy="625151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Maintenance</a:t>
                  </a:r>
                  <a:endPara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cxnSp>
              <p:nvCxnSpPr>
                <p:cNvPr id="58" name="Straight Connector 57"/>
                <p:cNvCxnSpPr>
                  <a:stCxn id="55" idx="2"/>
                  <a:endCxn id="47" idx="1"/>
                </p:cNvCxnSpPr>
                <p:nvPr/>
              </p:nvCxnSpPr>
              <p:spPr>
                <a:xfrm>
                  <a:off x="7820997" y="4472892"/>
                  <a:ext cx="611154" cy="666902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>
                  <a:stCxn id="48" idx="3"/>
                  <a:endCxn id="47" idx="1"/>
                </p:cNvCxnSpPr>
                <p:nvPr/>
              </p:nvCxnSpPr>
              <p:spPr>
                <a:xfrm>
                  <a:off x="8113356" y="5139793"/>
                  <a:ext cx="318795" cy="1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>
                  <a:stCxn id="50" idx="0"/>
                  <a:endCxn id="47" idx="1"/>
                </p:cNvCxnSpPr>
                <p:nvPr/>
              </p:nvCxnSpPr>
              <p:spPr>
                <a:xfrm flipV="1">
                  <a:off x="7873870" y="5139794"/>
                  <a:ext cx="558281" cy="633285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>
                  <a:stCxn id="51" idx="0"/>
                  <a:endCxn id="47" idx="2"/>
                </p:cNvCxnSpPr>
                <p:nvPr/>
              </p:nvCxnSpPr>
              <p:spPr>
                <a:xfrm flipV="1">
                  <a:off x="9295233" y="5485979"/>
                  <a:ext cx="0" cy="287102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>
                  <a:endCxn id="47" idx="3"/>
                </p:cNvCxnSpPr>
                <p:nvPr/>
              </p:nvCxnSpPr>
              <p:spPr>
                <a:xfrm flipH="1" flipV="1">
                  <a:off x="10158314" y="5139794"/>
                  <a:ext cx="700187" cy="633285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>
                  <a:stCxn id="57" idx="1"/>
                  <a:endCxn id="47" idx="3"/>
                </p:cNvCxnSpPr>
                <p:nvPr/>
              </p:nvCxnSpPr>
              <p:spPr>
                <a:xfrm flipH="1">
                  <a:off x="10158314" y="5139793"/>
                  <a:ext cx="250373" cy="1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>
                  <a:stCxn id="53" idx="2"/>
                  <a:endCxn id="47" idx="3"/>
                </p:cNvCxnSpPr>
                <p:nvPr/>
              </p:nvCxnSpPr>
              <p:spPr>
                <a:xfrm flipH="1">
                  <a:off x="10158314" y="4472894"/>
                  <a:ext cx="558282" cy="666900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>
                  <a:stCxn id="54" idx="2"/>
                  <a:endCxn id="47" idx="0"/>
                </p:cNvCxnSpPr>
                <p:nvPr/>
              </p:nvCxnSpPr>
              <p:spPr>
                <a:xfrm>
                  <a:off x="9295233" y="4472893"/>
                  <a:ext cx="0" cy="320715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6" name="TextBox 65"/>
              <p:cNvSpPr txBox="1"/>
              <p:nvPr/>
            </p:nvSpPr>
            <p:spPr>
              <a:xfrm>
                <a:off x="9217453" y="111231"/>
                <a:ext cx="23519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DF system interfaces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82" name="Picture 8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7" b="13436"/>
          <a:stretch/>
        </p:blipFill>
        <p:spPr>
          <a:xfrm>
            <a:off x="5708580" y="0"/>
            <a:ext cx="6483420" cy="3162748"/>
          </a:xfrm>
          <a:prstGeom prst="rect">
            <a:avLst/>
          </a:prstGeom>
        </p:spPr>
      </p:pic>
      <p:grpSp>
        <p:nvGrpSpPr>
          <p:cNvPr id="83" name="Group 82"/>
          <p:cNvGrpSpPr/>
          <p:nvPr/>
        </p:nvGrpSpPr>
        <p:grpSpPr>
          <a:xfrm>
            <a:off x="8178830" y="1887756"/>
            <a:ext cx="2712887" cy="723803"/>
            <a:chOff x="4887668" y="3787163"/>
            <a:chExt cx="2877263" cy="767659"/>
          </a:xfrm>
        </p:grpSpPr>
        <p:sp>
          <p:nvSpPr>
            <p:cNvPr id="131" name="TextBox 130"/>
            <p:cNvSpPr txBox="1"/>
            <p:nvPr/>
          </p:nvSpPr>
          <p:spPr>
            <a:xfrm rot="21022299">
              <a:off x="4887668" y="4326324"/>
              <a:ext cx="335265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D1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 rot="20947841">
              <a:off x="5298722" y="4232463"/>
              <a:ext cx="347167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CP</a:t>
              </a:r>
            </a:p>
          </p:txBody>
        </p:sp>
        <p:sp>
          <p:nvSpPr>
            <p:cNvPr id="133" name="TextBox 132"/>
            <p:cNvSpPr txBox="1"/>
            <p:nvPr/>
          </p:nvSpPr>
          <p:spPr>
            <a:xfrm rot="20988596">
              <a:off x="5863019" y="4109601"/>
              <a:ext cx="342066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Q3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 rot="20956418">
              <a:off x="6401853" y="3997409"/>
              <a:ext cx="408372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Q2b</a:t>
              </a:r>
            </a:p>
          </p:txBody>
        </p:sp>
        <p:sp>
          <p:nvSpPr>
            <p:cNvPr id="135" name="TextBox 134"/>
            <p:cNvSpPr txBox="1"/>
            <p:nvPr/>
          </p:nvSpPr>
          <p:spPr>
            <a:xfrm rot="20821435">
              <a:off x="6892664" y="3891881"/>
              <a:ext cx="403271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Q2a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 rot="21053899">
              <a:off x="7422865" y="3787163"/>
              <a:ext cx="342066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Q1</a:t>
              </a:r>
            </a:p>
          </p:txBody>
        </p:sp>
      </p:grpSp>
      <p:sp>
        <p:nvSpPr>
          <p:cNvPr id="84" name="TextBox 83"/>
          <p:cNvSpPr txBox="1"/>
          <p:nvPr/>
        </p:nvSpPr>
        <p:spPr>
          <a:xfrm rot="21053899">
            <a:off x="11316108" y="1815991"/>
            <a:ext cx="282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GB" sz="800" b="1" dirty="0">
                <a:solidFill>
                  <a:prstClr val="black"/>
                </a:solidFill>
                <a:latin typeface="Arial"/>
              </a:rPr>
              <a:t>IP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6838940" y="838789"/>
            <a:ext cx="3447456" cy="1965317"/>
            <a:chOff x="3466593" y="2674639"/>
            <a:chExt cx="3656340" cy="2084398"/>
          </a:xfrm>
        </p:grpSpPr>
        <p:sp>
          <p:nvSpPr>
            <p:cNvPr id="116" name="TextBox 115"/>
            <p:cNvSpPr txBox="1"/>
            <p:nvPr/>
          </p:nvSpPr>
          <p:spPr>
            <a:xfrm rot="21142821">
              <a:off x="5507098" y="3064178"/>
              <a:ext cx="1615835" cy="228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 defTabSz="1219170">
                <a:defRPr/>
              </a:pPr>
              <a:r>
                <a:rPr lang="en-GB" sz="800" b="0" kern="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Power converters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 rot="2278656">
              <a:off x="3466593" y="3553553"/>
              <a:ext cx="1308147" cy="228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85"/>
              <a:r>
                <a:rPr lang="en-GB" sz="800" dirty="0" err="1">
                  <a:solidFill>
                    <a:srgbClr val="FB963C">
                      <a:lumMod val="75000"/>
                    </a:srgbClr>
                  </a:solidFill>
                  <a:latin typeface="Arial"/>
                </a:rPr>
                <a:t>DSHx</a:t>
              </a:r>
              <a:endParaRPr lang="en-GB" sz="800" dirty="0">
                <a:solidFill>
                  <a:srgbClr val="FB963C">
                    <a:lumMod val="75000"/>
                  </a:srgbClr>
                </a:solidFill>
                <a:latin typeface="Arial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 rot="21187361">
              <a:off x="5283284" y="2763059"/>
              <a:ext cx="530079" cy="237911"/>
            </a:xfrm>
            <a:prstGeom prst="roundRect">
              <a:avLst>
                <a:gd name="adj" fmla="val 33715"/>
              </a:avLst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txBody>
            <a:bodyPr wrap="none" rtlCol="0">
              <a:no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 defTabSz="609585"/>
              <a:r>
                <a:rPr lang="en-GB" sz="800" b="0" dirty="0">
                  <a:solidFill>
                    <a:srgbClr val="FB963C">
                      <a:lumMod val="75000"/>
                    </a:srgbClr>
                  </a:solidFill>
                  <a:latin typeface="Arial"/>
                </a:rPr>
                <a:t>DFHx1</a:t>
              </a:r>
            </a:p>
          </p:txBody>
        </p:sp>
        <p:sp>
          <p:nvSpPr>
            <p:cNvPr id="119" name="Rounded Rectangle 118"/>
            <p:cNvSpPr/>
            <p:nvPr/>
          </p:nvSpPr>
          <p:spPr>
            <a:xfrm rot="20880900">
              <a:off x="4626467" y="4632294"/>
              <a:ext cx="198659" cy="126743"/>
            </a:xfrm>
            <a:prstGeom prst="roundRect">
              <a:avLst/>
            </a:prstGeom>
            <a:solidFill>
              <a:srgbClr val="FFC000"/>
            </a:solidFill>
            <a:ln w="63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8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20" name="Freeform 119"/>
            <p:cNvSpPr/>
            <p:nvPr/>
          </p:nvSpPr>
          <p:spPr>
            <a:xfrm>
              <a:off x="5441911" y="3009193"/>
              <a:ext cx="279400" cy="149225"/>
            </a:xfrm>
            <a:custGeom>
              <a:avLst/>
              <a:gdLst>
                <a:gd name="connsiteX0" fmla="*/ 0 w 279400"/>
                <a:gd name="connsiteY0" fmla="*/ 149225 h 149225"/>
                <a:gd name="connsiteX1" fmla="*/ 279400 w 279400"/>
                <a:gd name="connsiteY1" fmla="*/ 111125 h 149225"/>
                <a:gd name="connsiteX2" fmla="*/ 279400 w 279400"/>
                <a:gd name="connsiteY2" fmla="*/ 0 h 149225"/>
                <a:gd name="connsiteX3" fmla="*/ 3175 w 279400"/>
                <a:gd name="connsiteY3" fmla="*/ 34925 h 149225"/>
                <a:gd name="connsiteX4" fmla="*/ 0 w 279400"/>
                <a:gd name="connsiteY4" fmla="*/ 1492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00" h="149225">
                  <a:moveTo>
                    <a:pt x="0" y="149225"/>
                  </a:moveTo>
                  <a:lnTo>
                    <a:pt x="279400" y="111125"/>
                  </a:lnTo>
                  <a:lnTo>
                    <a:pt x="279400" y="0"/>
                  </a:lnTo>
                  <a:lnTo>
                    <a:pt x="3175" y="34925"/>
                  </a:lnTo>
                  <a:cubicBezTo>
                    <a:pt x="2117" y="73025"/>
                    <a:pt x="1058" y="111125"/>
                    <a:pt x="0" y="149225"/>
                  </a:cubicBezTo>
                  <a:close/>
                </a:path>
              </a:pathLst>
            </a:custGeom>
            <a:solidFill>
              <a:srgbClr val="FFC000"/>
            </a:soli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GB" sz="8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 rot="20952288">
              <a:off x="4443429" y="4388931"/>
              <a:ext cx="454798" cy="237911"/>
            </a:xfrm>
            <a:prstGeom prst="roundRect">
              <a:avLst>
                <a:gd name="adj" fmla="val 33715"/>
              </a:avLst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txBody>
            <a:bodyPr wrap="none" rtlCol="0">
              <a:no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 defTabSz="609585"/>
              <a:r>
                <a:rPr lang="en-GB" sz="800" b="0" dirty="0">
                  <a:solidFill>
                    <a:srgbClr val="FB963C">
                      <a:lumMod val="75000"/>
                    </a:srgbClr>
                  </a:solidFill>
                  <a:latin typeface="Arial"/>
                </a:rPr>
                <a:t>DFX</a:t>
              </a:r>
            </a:p>
          </p:txBody>
        </p:sp>
        <p:sp>
          <p:nvSpPr>
            <p:cNvPr id="122" name="Freeform 121"/>
            <p:cNvSpPr/>
            <p:nvPr/>
          </p:nvSpPr>
          <p:spPr>
            <a:xfrm>
              <a:off x="5786978" y="2931790"/>
              <a:ext cx="279400" cy="149225"/>
            </a:xfrm>
            <a:custGeom>
              <a:avLst/>
              <a:gdLst>
                <a:gd name="connsiteX0" fmla="*/ 0 w 279400"/>
                <a:gd name="connsiteY0" fmla="*/ 149225 h 149225"/>
                <a:gd name="connsiteX1" fmla="*/ 279400 w 279400"/>
                <a:gd name="connsiteY1" fmla="*/ 111125 h 149225"/>
                <a:gd name="connsiteX2" fmla="*/ 279400 w 279400"/>
                <a:gd name="connsiteY2" fmla="*/ 0 h 149225"/>
                <a:gd name="connsiteX3" fmla="*/ 3175 w 279400"/>
                <a:gd name="connsiteY3" fmla="*/ 34925 h 149225"/>
                <a:gd name="connsiteX4" fmla="*/ 0 w 279400"/>
                <a:gd name="connsiteY4" fmla="*/ 1492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00" h="149225">
                  <a:moveTo>
                    <a:pt x="0" y="149225"/>
                  </a:moveTo>
                  <a:lnTo>
                    <a:pt x="279400" y="111125"/>
                  </a:lnTo>
                  <a:lnTo>
                    <a:pt x="279400" y="0"/>
                  </a:lnTo>
                  <a:lnTo>
                    <a:pt x="3175" y="34925"/>
                  </a:lnTo>
                  <a:cubicBezTo>
                    <a:pt x="2117" y="73025"/>
                    <a:pt x="1058" y="111125"/>
                    <a:pt x="0" y="149225"/>
                  </a:cubicBezTo>
                  <a:close/>
                </a:path>
              </a:pathLst>
            </a:custGeom>
            <a:solidFill>
              <a:srgbClr val="00B050">
                <a:alpha val="69804"/>
              </a:srgbClr>
            </a:solidFill>
            <a:ln w="3175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70"/>
              <a:endParaRPr lang="en-GB" sz="8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23" name="Freeform 122"/>
            <p:cNvSpPr/>
            <p:nvPr/>
          </p:nvSpPr>
          <p:spPr>
            <a:xfrm>
              <a:off x="6435977" y="2859782"/>
              <a:ext cx="279400" cy="149225"/>
            </a:xfrm>
            <a:custGeom>
              <a:avLst/>
              <a:gdLst>
                <a:gd name="connsiteX0" fmla="*/ 0 w 279400"/>
                <a:gd name="connsiteY0" fmla="*/ 149225 h 149225"/>
                <a:gd name="connsiteX1" fmla="*/ 279400 w 279400"/>
                <a:gd name="connsiteY1" fmla="*/ 111125 h 149225"/>
                <a:gd name="connsiteX2" fmla="*/ 279400 w 279400"/>
                <a:gd name="connsiteY2" fmla="*/ 0 h 149225"/>
                <a:gd name="connsiteX3" fmla="*/ 3175 w 279400"/>
                <a:gd name="connsiteY3" fmla="*/ 34925 h 149225"/>
                <a:gd name="connsiteX4" fmla="*/ 0 w 279400"/>
                <a:gd name="connsiteY4" fmla="*/ 1492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00" h="149225">
                  <a:moveTo>
                    <a:pt x="0" y="149225"/>
                  </a:moveTo>
                  <a:lnTo>
                    <a:pt x="279400" y="111125"/>
                  </a:lnTo>
                  <a:lnTo>
                    <a:pt x="279400" y="0"/>
                  </a:lnTo>
                  <a:lnTo>
                    <a:pt x="3175" y="34925"/>
                  </a:lnTo>
                  <a:cubicBezTo>
                    <a:pt x="2117" y="73025"/>
                    <a:pt x="1058" y="111125"/>
                    <a:pt x="0" y="149225"/>
                  </a:cubicBezTo>
                  <a:close/>
                </a:path>
              </a:pathLst>
            </a:custGeom>
            <a:solidFill>
              <a:srgbClr val="00B050">
                <a:alpha val="69804"/>
              </a:srgbClr>
            </a:solidFill>
            <a:ln w="3175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70"/>
              <a:endParaRPr lang="en-GB" sz="8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 rot="21187361">
              <a:off x="5977774" y="2674639"/>
              <a:ext cx="530079" cy="237911"/>
            </a:xfrm>
            <a:prstGeom prst="roundRect">
              <a:avLst>
                <a:gd name="adj" fmla="val 33715"/>
              </a:avLst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txBody>
            <a:bodyPr wrap="none" rtlCol="0">
              <a:no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 defTabSz="609585"/>
              <a:r>
                <a:rPr lang="en-GB" sz="800" b="0" dirty="0">
                  <a:solidFill>
                    <a:srgbClr val="FB963C">
                      <a:lumMod val="75000"/>
                    </a:srgbClr>
                  </a:solidFill>
                  <a:latin typeface="Arial"/>
                </a:rPr>
                <a:t>DFHx2</a:t>
              </a:r>
            </a:p>
          </p:txBody>
        </p:sp>
        <p:sp>
          <p:nvSpPr>
            <p:cNvPr id="125" name="Freeform 124"/>
            <p:cNvSpPr/>
            <p:nvPr/>
          </p:nvSpPr>
          <p:spPr>
            <a:xfrm>
              <a:off x="6109650" y="2923772"/>
              <a:ext cx="279400" cy="149225"/>
            </a:xfrm>
            <a:custGeom>
              <a:avLst/>
              <a:gdLst>
                <a:gd name="connsiteX0" fmla="*/ 0 w 279400"/>
                <a:gd name="connsiteY0" fmla="*/ 149225 h 149225"/>
                <a:gd name="connsiteX1" fmla="*/ 279400 w 279400"/>
                <a:gd name="connsiteY1" fmla="*/ 111125 h 149225"/>
                <a:gd name="connsiteX2" fmla="*/ 279400 w 279400"/>
                <a:gd name="connsiteY2" fmla="*/ 0 h 149225"/>
                <a:gd name="connsiteX3" fmla="*/ 3175 w 279400"/>
                <a:gd name="connsiteY3" fmla="*/ 34925 h 149225"/>
                <a:gd name="connsiteX4" fmla="*/ 0 w 279400"/>
                <a:gd name="connsiteY4" fmla="*/ 1492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00" h="149225">
                  <a:moveTo>
                    <a:pt x="0" y="149225"/>
                  </a:moveTo>
                  <a:lnTo>
                    <a:pt x="279400" y="111125"/>
                  </a:lnTo>
                  <a:lnTo>
                    <a:pt x="279400" y="0"/>
                  </a:lnTo>
                  <a:lnTo>
                    <a:pt x="3175" y="34925"/>
                  </a:lnTo>
                  <a:cubicBezTo>
                    <a:pt x="2117" y="73025"/>
                    <a:pt x="1058" y="111125"/>
                    <a:pt x="0" y="149225"/>
                  </a:cubicBezTo>
                  <a:close/>
                </a:path>
              </a:pathLst>
            </a:custGeom>
            <a:solidFill>
              <a:srgbClr val="FFC000"/>
            </a:soli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GB" sz="8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126" name="Group 125"/>
            <p:cNvGrpSpPr/>
            <p:nvPr/>
          </p:nvGrpSpPr>
          <p:grpSpPr>
            <a:xfrm>
              <a:off x="3468133" y="3070556"/>
              <a:ext cx="2641517" cy="1681638"/>
              <a:chOff x="3468133" y="3070556"/>
              <a:chExt cx="2641517" cy="1681638"/>
            </a:xfrm>
          </p:grpSpPr>
          <p:sp>
            <p:nvSpPr>
              <p:cNvPr id="129" name="Freeform 128"/>
              <p:cNvSpPr/>
              <p:nvPr/>
            </p:nvSpPr>
            <p:spPr>
              <a:xfrm>
                <a:off x="3468133" y="3070556"/>
                <a:ext cx="1964927" cy="1681638"/>
              </a:xfrm>
              <a:custGeom>
                <a:avLst/>
                <a:gdLst>
                  <a:gd name="connsiteX0" fmla="*/ 1964927 w 1964927"/>
                  <a:gd name="connsiteY0" fmla="*/ 76504 h 1681638"/>
                  <a:gd name="connsiteX1" fmla="*/ 1865867 w 1964927"/>
                  <a:gd name="connsiteY1" fmla="*/ 61264 h 1681638"/>
                  <a:gd name="connsiteX2" fmla="*/ 1782047 w 1964927"/>
                  <a:gd name="connsiteY2" fmla="*/ 304 h 1681638"/>
                  <a:gd name="connsiteX3" fmla="*/ 1507727 w 1964927"/>
                  <a:gd name="connsiteY3" fmla="*/ 38404 h 1681638"/>
                  <a:gd name="connsiteX4" fmla="*/ 1195307 w 1964927"/>
                  <a:gd name="connsiteY4" fmla="*/ 53644 h 1681638"/>
                  <a:gd name="connsiteX5" fmla="*/ 745727 w 1964927"/>
                  <a:gd name="connsiteY5" fmla="*/ 122224 h 1681638"/>
                  <a:gd name="connsiteX6" fmla="*/ 341867 w 1964927"/>
                  <a:gd name="connsiteY6" fmla="*/ 145084 h 1681638"/>
                  <a:gd name="connsiteX7" fmla="*/ 44687 w 1964927"/>
                  <a:gd name="connsiteY7" fmla="*/ 190804 h 1681638"/>
                  <a:gd name="connsiteX8" fmla="*/ 6587 w 1964927"/>
                  <a:gd name="connsiteY8" fmla="*/ 259384 h 1681638"/>
                  <a:gd name="connsiteX9" fmla="*/ 98027 w 1964927"/>
                  <a:gd name="connsiteY9" fmla="*/ 327964 h 1681638"/>
                  <a:gd name="connsiteX10" fmla="*/ 151367 w 1964927"/>
                  <a:gd name="connsiteY10" fmla="*/ 449884 h 1681638"/>
                  <a:gd name="connsiteX11" fmla="*/ 296147 w 1964927"/>
                  <a:gd name="connsiteY11" fmla="*/ 503224 h 1681638"/>
                  <a:gd name="connsiteX12" fmla="*/ 395207 w 1964927"/>
                  <a:gd name="connsiteY12" fmla="*/ 670864 h 1681638"/>
                  <a:gd name="connsiteX13" fmla="*/ 593327 w 1964927"/>
                  <a:gd name="connsiteY13" fmla="*/ 686104 h 1681638"/>
                  <a:gd name="connsiteX14" fmla="*/ 646667 w 1964927"/>
                  <a:gd name="connsiteY14" fmla="*/ 876604 h 1681638"/>
                  <a:gd name="connsiteX15" fmla="*/ 799067 w 1964927"/>
                  <a:gd name="connsiteY15" fmla="*/ 868984 h 1681638"/>
                  <a:gd name="connsiteX16" fmla="*/ 860027 w 1964927"/>
                  <a:gd name="connsiteY16" fmla="*/ 990904 h 1681638"/>
                  <a:gd name="connsiteX17" fmla="*/ 882887 w 1964927"/>
                  <a:gd name="connsiteY17" fmla="*/ 1227124 h 1681638"/>
                  <a:gd name="connsiteX18" fmla="*/ 905747 w 1964927"/>
                  <a:gd name="connsiteY18" fmla="*/ 1554784 h 1681638"/>
                  <a:gd name="connsiteX19" fmla="*/ 981947 w 1964927"/>
                  <a:gd name="connsiteY19" fmla="*/ 1676704 h 1681638"/>
                  <a:gd name="connsiteX20" fmla="*/ 1157207 w 1964927"/>
                  <a:gd name="connsiteY20" fmla="*/ 1646224 h 1681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64927" h="1681638">
                    <a:moveTo>
                      <a:pt x="1964927" y="76504"/>
                    </a:moveTo>
                    <a:cubicBezTo>
                      <a:pt x="1930637" y="75234"/>
                      <a:pt x="1896347" y="73964"/>
                      <a:pt x="1865867" y="61264"/>
                    </a:cubicBezTo>
                    <a:cubicBezTo>
                      <a:pt x="1835387" y="48564"/>
                      <a:pt x="1841737" y="4114"/>
                      <a:pt x="1782047" y="304"/>
                    </a:cubicBezTo>
                    <a:cubicBezTo>
                      <a:pt x="1722357" y="-3506"/>
                      <a:pt x="1605517" y="29514"/>
                      <a:pt x="1507727" y="38404"/>
                    </a:cubicBezTo>
                    <a:cubicBezTo>
                      <a:pt x="1409937" y="47294"/>
                      <a:pt x="1322307" y="39674"/>
                      <a:pt x="1195307" y="53644"/>
                    </a:cubicBezTo>
                    <a:cubicBezTo>
                      <a:pt x="1068307" y="67614"/>
                      <a:pt x="887967" y="106984"/>
                      <a:pt x="745727" y="122224"/>
                    </a:cubicBezTo>
                    <a:cubicBezTo>
                      <a:pt x="603487" y="137464"/>
                      <a:pt x="458707" y="133654"/>
                      <a:pt x="341867" y="145084"/>
                    </a:cubicBezTo>
                    <a:cubicBezTo>
                      <a:pt x="225027" y="156514"/>
                      <a:pt x="100567" y="171754"/>
                      <a:pt x="44687" y="190804"/>
                    </a:cubicBezTo>
                    <a:cubicBezTo>
                      <a:pt x="-11193" y="209854"/>
                      <a:pt x="-2303" y="236524"/>
                      <a:pt x="6587" y="259384"/>
                    </a:cubicBezTo>
                    <a:cubicBezTo>
                      <a:pt x="15477" y="282244"/>
                      <a:pt x="73897" y="296214"/>
                      <a:pt x="98027" y="327964"/>
                    </a:cubicBezTo>
                    <a:cubicBezTo>
                      <a:pt x="122157" y="359714"/>
                      <a:pt x="118347" y="420674"/>
                      <a:pt x="151367" y="449884"/>
                    </a:cubicBezTo>
                    <a:cubicBezTo>
                      <a:pt x="184387" y="479094"/>
                      <a:pt x="255507" y="466394"/>
                      <a:pt x="296147" y="503224"/>
                    </a:cubicBezTo>
                    <a:cubicBezTo>
                      <a:pt x="336787" y="540054"/>
                      <a:pt x="345677" y="640384"/>
                      <a:pt x="395207" y="670864"/>
                    </a:cubicBezTo>
                    <a:cubicBezTo>
                      <a:pt x="444737" y="701344"/>
                      <a:pt x="551417" y="651814"/>
                      <a:pt x="593327" y="686104"/>
                    </a:cubicBezTo>
                    <a:cubicBezTo>
                      <a:pt x="635237" y="720394"/>
                      <a:pt x="612377" y="846124"/>
                      <a:pt x="646667" y="876604"/>
                    </a:cubicBezTo>
                    <a:cubicBezTo>
                      <a:pt x="680957" y="907084"/>
                      <a:pt x="763507" y="849934"/>
                      <a:pt x="799067" y="868984"/>
                    </a:cubicBezTo>
                    <a:cubicBezTo>
                      <a:pt x="834627" y="888034"/>
                      <a:pt x="846057" y="931214"/>
                      <a:pt x="860027" y="990904"/>
                    </a:cubicBezTo>
                    <a:cubicBezTo>
                      <a:pt x="873997" y="1050594"/>
                      <a:pt x="875267" y="1133144"/>
                      <a:pt x="882887" y="1227124"/>
                    </a:cubicBezTo>
                    <a:cubicBezTo>
                      <a:pt x="890507" y="1321104"/>
                      <a:pt x="889237" y="1479854"/>
                      <a:pt x="905747" y="1554784"/>
                    </a:cubicBezTo>
                    <a:cubicBezTo>
                      <a:pt x="922257" y="1629714"/>
                      <a:pt x="940037" y="1661464"/>
                      <a:pt x="981947" y="1676704"/>
                    </a:cubicBezTo>
                    <a:cubicBezTo>
                      <a:pt x="1023857" y="1691944"/>
                      <a:pt x="1090532" y="1669084"/>
                      <a:pt x="1157207" y="1646224"/>
                    </a:cubicBezTo>
                  </a:path>
                </a:pathLst>
              </a:custGeom>
              <a:noFill/>
              <a:ln w="15875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8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130" name="Straight Connector 129"/>
              <p:cNvCxnSpPr>
                <a:stCxn id="120" idx="1"/>
                <a:endCxn id="125" idx="0"/>
              </p:cNvCxnSpPr>
              <p:nvPr/>
            </p:nvCxnSpPr>
            <p:spPr>
              <a:xfrm flipV="1">
                <a:off x="5721311" y="3072997"/>
                <a:ext cx="388339" cy="47321"/>
              </a:xfrm>
              <a:prstGeom prst="line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127" name="Straight Connector 126"/>
            <p:cNvCxnSpPr/>
            <p:nvPr/>
          </p:nvCxnSpPr>
          <p:spPr>
            <a:xfrm>
              <a:off x="5933557" y="3050851"/>
              <a:ext cx="115206" cy="110274"/>
            </a:xfrm>
            <a:prstGeom prst="line">
              <a:avLst/>
            </a:prstGeom>
            <a:ln w="9525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 flipH="1">
              <a:off x="6536919" y="2997287"/>
              <a:ext cx="38758" cy="99370"/>
            </a:xfrm>
            <a:prstGeom prst="line">
              <a:avLst/>
            </a:prstGeom>
            <a:ln w="9525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Rounded Rectangle 85"/>
          <p:cNvSpPr/>
          <p:nvPr/>
        </p:nvSpPr>
        <p:spPr>
          <a:xfrm rot="20785976">
            <a:off x="6369892" y="3008611"/>
            <a:ext cx="545192" cy="101604"/>
          </a:xfrm>
          <a:prstGeom prst="roundRect">
            <a:avLst/>
          </a:prstGeom>
          <a:solidFill>
            <a:srgbClr val="92D050"/>
          </a:solidFill>
          <a:ln w="6350">
            <a:solidFill>
              <a:srgbClr val="00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88" name="TextBox 87"/>
          <p:cNvSpPr txBox="1"/>
          <p:nvPr/>
        </p:nvSpPr>
        <p:spPr>
          <a:xfrm rot="20738325">
            <a:off x="6850320" y="2863187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GB" sz="8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D2</a:t>
            </a:r>
          </a:p>
        </p:txBody>
      </p:sp>
      <p:grpSp>
        <p:nvGrpSpPr>
          <p:cNvPr id="89" name="Group 88"/>
          <p:cNvGrpSpPr/>
          <p:nvPr/>
        </p:nvGrpSpPr>
        <p:grpSpPr>
          <a:xfrm rot="18617565">
            <a:off x="6947976" y="2360460"/>
            <a:ext cx="441145" cy="643308"/>
            <a:chOff x="3530310" y="3792598"/>
            <a:chExt cx="467875" cy="682286"/>
          </a:xfrm>
        </p:grpSpPr>
        <p:cxnSp>
          <p:nvCxnSpPr>
            <p:cNvPr id="114" name="Straight Arrow Connector 113"/>
            <p:cNvCxnSpPr/>
            <p:nvPr/>
          </p:nvCxnSpPr>
          <p:spPr>
            <a:xfrm rot="2982435" flipV="1">
              <a:off x="3428090" y="4057946"/>
              <a:ext cx="682286" cy="15159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/>
            <p:cNvSpPr txBox="1"/>
            <p:nvPr/>
          </p:nvSpPr>
          <p:spPr>
            <a:xfrm rot="2180627">
              <a:off x="3530310" y="3924314"/>
              <a:ext cx="467875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≈45m</a:t>
              </a: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5766732" y="1281181"/>
            <a:ext cx="1917512" cy="1723584"/>
            <a:chOff x="2329419" y="3143836"/>
            <a:chExt cx="2033696" cy="1828017"/>
          </a:xfrm>
        </p:grpSpPr>
        <p:grpSp>
          <p:nvGrpSpPr>
            <p:cNvPr id="106" name="Group 105"/>
            <p:cNvGrpSpPr/>
            <p:nvPr/>
          </p:nvGrpSpPr>
          <p:grpSpPr>
            <a:xfrm>
              <a:off x="2329419" y="3143836"/>
              <a:ext cx="2030736" cy="1828017"/>
              <a:chOff x="2329419" y="3143836"/>
              <a:chExt cx="2030736" cy="1828017"/>
            </a:xfrm>
          </p:grpSpPr>
          <p:grpSp>
            <p:nvGrpSpPr>
              <p:cNvPr id="108" name="Group 107"/>
              <p:cNvGrpSpPr/>
              <p:nvPr/>
            </p:nvGrpSpPr>
            <p:grpSpPr>
              <a:xfrm>
                <a:off x="2329419" y="3143836"/>
                <a:ext cx="1006333" cy="1828017"/>
                <a:chOff x="2329419" y="3143836"/>
                <a:chExt cx="1006333" cy="1828017"/>
              </a:xfrm>
            </p:grpSpPr>
            <p:sp>
              <p:nvSpPr>
                <p:cNvPr id="110" name="TextBox 109"/>
                <p:cNvSpPr txBox="1"/>
                <p:nvPr/>
              </p:nvSpPr>
              <p:spPr>
                <a:xfrm rot="21187361">
                  <a:off x="2329419" y="3143836"/>
                  <a:ext cx="530079" cy="237911"/>
                </a:xfrm>
                <a:prstGeom prst="roundRect">
                  <a:avLst>
                    <a:gd name="adj" fmla="val 33715"/>
                  </a:avLst>
                </a:prstGeom>
                <a:solidFill>
                  <a:srgbClr val="FFFFFF">
                    <a:alpha val="69804"/>
                  </a:srgbClr>
                </a:solidFill>
                <a:ln>
                  <a:noFill/>
                </a:ln>
              </p:spPr>
              <p:txBody>
                <a:bodyPr wrap="none" rtlCol="0">
                  <a:noAutofit/>
                </a:bodyPr>
                <a:lstStyle>
                  <a:defPPr>
                    <a:defRPr lang="en-US"/>
                  </a:defPPr>
                  <a:lvl1pPr>
                    <a:defRPr sz="1200" b="1"/>
                  </a:lvl1pPr>
                </a:lstStyle>
                <a:p>
                  <a:pPr algn="ctr" defTabSz="609585"/>
                  <a:r>
                    <a:rPr lang="en-GB" sz="800" dirty="0">
                      <a:solidFill>
                        <a:srgbClr val="7030A0"/>
                      </a:solidFill>
                      <a:latin typeface="Arial"/>
                    </a:rPr>
                    <a:t>DFHM</a:t>
                  </a:r>
                </a:p>
              </p:txBody>
            </p:sp>
            <p:sp>
              <p:nvSpPr>
                <p:cNvPr id="111" name="Freeform 110"/>
                <p:cNvSpPr/>
                <p:nvPr/>
              </p:nvSpPr>
              <p:spPr>
                <a:xfrm>
                  <a:off x="2403764" y="3338945"/>
                  <a:ext cx="443345" cy="193964"/>
                </a:xfrm>
                <a:custGeom>
                  <a:avLst/>
                  <a:gdLst>
                    <a:gd name="connsiteX0" fmla="*/ 20781 w 443345"/>
                    <a:gd name="connsiteY0" fmla="*/ 193964 h 193964"/>
                    <a:gd name="connsiteX1" fmla="*/ 443345 w 443345"/>
                    <a:gd name="connsiteY1" fmla="*/ 138546 h 193964"/>
                    <a:gd name="connsiteX2" fmla="*/ 429491 w 443345"/>
                    <a:gd name="connsiteY2" fmla="*/ 0 h 193964"/>
                    <a:gd name="connsiteX3" fmla="*/ 0 w 443345"/>
                    <a:gd name="connsiteY3" fmla="*/ 62346 h 193964"/>
                    <a:gd name="connsiteX4" fmla="*/ 20781 w 443345"/>
                    <a:gd name="connsiteY4" fmla="*/ 193964 h 193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3345" h="193964">
                      <a:moveTo>
                        <a:pt x="20781" y="193964"/>
                      </a:moveTo>
                      <a:lnTo>
                        <a:pt x="443345" y="138546"/>
                      </a:lnTo>
                      <a:lnTo>
                        <a:pt x="429491" y="0"/>
                      </a:lnTo>
                      <a:lnTo>
                        <a:pt x="0" y="62346"/>
                      </a:lnTo>
                      <a:lnTo>
                        <a:pt x="20781" y="193964"/>
                      </a:lnTo>
                      <a:close/>
                    </a:path>
                  </a:pathLst>
                </a:custGeom>
                <a:solidFill>
                  <a:srgbClr val="E8C7F5"/>
                </a:solidFill>
                <a:ln w="6350">
                  <a:solidFill>
                    <a:srgbClr val="7030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8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112" name="TextBox 111"/>
                <p:cNvSpPr txBox="1"/>
                <p:nvPr/>
              </p:nvSpPr>
              <p:spPr>
                <a:xfrm rot="20952288">
                  <a:off x="2880954" y="4639575"/>
                  <a:ext cx="454798" cy="237911"/>
                </a:xfrm>
                <a:prstGeom prst="roundRect">
                  <a:avLst>
                    <a:gd name="adj" fmla="val 33715"/>
                  </a:avLst>
                </a:prstGeom>
                <a:solidFill>
                  <a:srgbClr val="FFFFFF">
                    <a:alpha val="69804"/>
                  </a:srgbClr>
                </a:solidFill>
                <a:ln>
                  <a:noFill/>
                </a:ln>
              </p:spPr>
              <p:txBody>
                <a:bodyPr wrap="none" rtlCol="0">
                  <a:noAutofit/>
                </a:bodyPr>
                <a:lstStyle>
                  <a:defPPr>
                    <a:defRPr lang="en-US"/>
                  </a:defPPr>
                  <a:lvl1pPr>
                    <a:defRPr sz="1200" b="1"/>
                  </a:lvl1pPr>
                </a:lstStyle>
                <a:p>
                  <a:pPr algn="ctr" defTabSz="609585"/>
                  <a:r>
                    <a:rPr lang="en-GB" sz="800" dirty="0">
                      <a:solidFill>
                        <a:srgbClr val="7030A0"/>
                      </a:solidFill>
                      <a:latin typeface="Arial"/>
                    </a:rPr>
                    <a:t>DFM</a:t>
                  </a:r>
                </a:p>
              </p:txBody>
            </p:sp>
            <p:sp>
              <p:nvSpPr>
                <p:cNvPr id="113" name="Rounded Rectangle 112"/>
                <p:cNvSpPr/>
                <p:nvPr/>
              </p:nvSpPr>
              <p:spPr>
                <a:xfrm rot="20835085">
                  <a:off x="3043133" y="4864093"/>
                  <a:ext cx="247975" cy="107760"/>
                </a:xfrm>
                <a:prstGeom prst="roundRect">
                  <a:avLst/>
                </a:prstGeom>
                <a:solidFill>
                  <a:srgbClr val="E8C7F5"/>
                </a:solidFill>
                <a:ln w="6350">
                  <a:solidFill>
                    <a:srgbClr val="7030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8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sp>
            <p:nvSpPr>
              <p:cNvPr id="109" name="Freeform 108"/>
              <p:cNvSpPr/>
              <p:nvPr/>
            </p:nvSpPr>
            <p:spPr>
              <a:xfrm>
                <a:off x="2841625" y="3333220"/>
                <a:ext cx="1518530" cy="1553105"/>
              </a:xfrm>
              <a:custGeom>
                <a:avLst/>
                <a:gdLst>
                  <a:gd name="connsiteX0" fmla="*/ 0 w 1518530"/>
                  <a:gd name="connsiteY0" fmla="*/ 70380 h 1553105"/>
                  <a:gd name="connsiteX1" fmla="*/ 454025 w 1518530"/>
                  <a:gd name="connsiteY1" fmla="*/ 530 h 1553105"/>
                  <a:gd name="connsiteX2" fmla="*/ 568325 w 1518530"/>
                  <a:gd name="connsiteY2" fmla="*/ 44980 h 1553105"/>
                  <a:gd name="connsiteX3" fmla="*/ 635000 w 1518530"/>
                  <a:gd name="connsiteY3" fmla="*/ 162455 h 1553105"/>
                  <a:gd name="connsiteX4" fmla="*/ 657225 w 1518530"/>
                  <a:gd name="connsiteY4" fmla="*/ 267230 h 1553105"/>
                  <a:gd name="connsiteX5" fmla="*/ 758825 w 1518530"/>
                  <a:gd name="connsiteY5" fmla="*/ 298980 h 1553105"/>
                  <a:gd name="connsiteX6" fmla="*/ 854075 w 1518530"/>
                  <a:gd name="connsiteY6" fmla="*/ 308505 h 1553105"/>
                  <a:gd name="connsiteX7" fmla="*/ 892175 w 1518530"/>
                  <a:gd name="connsiteY7" fmla="*/ 384705 h 1553105"/>
                  <a:gd name="connsiteX8" fmla="*/ 949325 w 1518530"/>
                  <a:gd name="connsiteY8" fmla="*/ 514880 h 1553105"/>
                  <a:gd name="connsiteX9" fmla="*/ 1012825 w 1518530"/>
                  <a:gd name="connsiteY9" fmla="*/ 549805 h 1553105"/>
                  <a:gd name="connsiteX10" fmla="*/ 1139825 w 1518530"/>
                  <a:gd name="connsiteY10" fmla="*/ 556155 h 1553105"/>
                  <a:gd name="connsiteX11" fmla="*/ 1212850 w 1518530"/>
                  <a:gd name="connsiteY11" fmla="*/ 619655 h 1553105"/>
                  <a:gd name="connsiteX12" fmla="*/ 1276350 w 1518530"/>
                  <a:gd name="connsiteY12" fmla="*/ 733955 h 1553105"/>
                  <a:gd name="connsiteX13" fmla="*/ 1343025 w 1518530"/>
                  <a:gd name="connsiteY13" fmla="*/ 768880 h 1553105"/>
                  <a:gd name="connsiteX14" fmla="*/ 1422400 w 1518530"/>
                  <a:gd name="connsiteY14" fmla="*/ 733955 h 1553105"/>
                  <a:gd name="connsiteX15" fmla="*/ 1476375 w 1518530"/>
                  <a:gd name="connsiteY15" fmla="*/ 829205 h 1553105"/>
                  <a:gd name="connsiteX16" fmla="*/ 1489075 w 1518530"/>
                  <a:gd name="connsiteY16" fmla="*/ 987955 h 1553105"/>
                  <a:gd name="connsiteX17" fmla="*/ 1501775 w 1518530"/>
                  <a:gd name="connsiteY17" fmla="*/ 1165755 h 1553105"/>
                  <a:gd name="connsiteX18" fmla="*/ 1517650 w 1518530"/>
                  <a:gd name="connsiteY18" fmla="*/ 1321330 h 1553105"/>
                  <a:gd name="connsiteX19" fmla="*/ 1473200 w 1518530"/>
                  <a:gd name="connsiteY19" fmla="*/ 1454680 h 1553105"/>
                  <a:gd name="connsiteX20" fmla="*/ 1362075 w 1518530"/>
                  <a:gd name="connsiteY20" fmla="*/ 1495955 h 1553105"/>
                  <a:gd name="connsiteX21" fmla="*/ 1203325 w 1518530"/>
                  <a:gd name="connsiteY21" fmla="*/ 1489605 h 1553105"/>
                  <a:gd name="connsiteX22" fmla="*/ 1073150 w 1518530"/>
                  <a:gd name="connsiteY22" fmla="*/ 1451505 h 1553105"/>
                  <a:gd name="connsiteX23" fmla="*/ 869950 w 1518530"/>
                  <a:gd name="connsiteY23" fmla="*/ 1445155 h 1553105"/>
                  <a:gd name="connsiteX24" fmla="*/ 641350 w 1518530"/>
                  <a:gd name="connsiteY24" fmla="*/ 1515005 h 1553105"/>
                  <a:gd name="connsiteX25" fmla="*/ 444500 w 1518530"/>
                  <a:gd name="connsiteY25" fmla="*/ 1553105 h 155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18530" h="1553105">
                    <a:moveTo>
                      <a:pt x="0" y="70380"/>
                    </a:moveTo>
                    <a:cubicBezTo>
                      <a:pt x="179652" y="37571"/>
                      <a:pt x="359304" y="4763"/>
                      <a:pt x="454025" y="530"/>
                    </a:cubicBezTo>
                    <a:cubicBezTo>
                      <a:pt x="548746" y="-3703"/>
                      <a:pt x="538163" y="17992"/>
                      <a:pt x="568325" y="44980"/>
                    </a:cubicBezTo>
                    <a:cubicBezTo>
                      <a:pt x="598488" y="71968"/>
                      <a:pt x="620183" y="125413"/>
                      <a:pt x="635000" y="162455"/>
                    </a:cubicBezTo>
                    <a:cubicBezTo>
                      <a:pt x="649817" y="199497"/>
                      <a:pt x="636588" y="244476"/>
                      <a:pt x="657225" y="267230"/>
                    </a:cubicBezTo>
                    <a:cubicBezTo>
                      <a:pt x="677862" y="289984"/>
                      <a:pt x="726017" y="292101"/>
                      <a:pt x="758825" y="298980"/>
                    </a:cubicBezTo>
                    <a:cubicBezTo>
                      <a:pt x="791633" y="305859"/>
                      <a:pt x="831850" y="294217"/>
                      <a:pt x="854075" y="308505"/>
                    </a:cubicBezTo>
                    <a:cubicBezTo>
                      <a:pt x="876300" y="322793"/>
                      <a:pt x="876300" y="350309"/>
                      <a:pt x="892175" y="384705"/>
                    </a:cubicBezTo>
                    <a:cubicBezTo>
                      <a:pt x="908050" y="419101"/>
                      <a:pt x="929217" y="487363"/>
                      <a:pt x="949325" y="514880"/>
                    </a:cubicBezTo>
                    <a:cubicBezTo>
                      <a:pt x="969433" y="542397"/>
                      <a:pt x="981075" y="542926"/>
                      <a:pt x="1012825" y="549805"/>
                    </a:cubicBezTo>
                    <a:cubicBezTo>
                      <a:pt x="1044575" y="556684"/>
                      <a:pt x="1106488" y="544513"/>
                      <a:pt x="1139825" y="556155"/>
                    </a:cubicBezTo>
                    <a:cubicBezTo>
                      <a:pt x="1173162" y="567797"/>
                      <a:pt x="1190096" y="590022"/>
                      <a:pt x="1212850" y="619655"/>
                    </a:cubicBezTo>
                    <a:cubicBezTo>
                      <a:pt x="1235604" y="649288"/>
                      <a:pt x="1254654" y="709084"/>
                      <a:pt x="1276350" y="733955"/>
                    </a:cubicBezTo>
                    <a:cubicBezTo>
                      <a:pt x="1298046" y="758826"/>
                      <a:pt x="1318683" y="768880"/>
                      <a:pt x="1343025" y="768880"/>
                    </a:cubicBezTo>
                    <a:cubicBezTo>
                      <a:pt x="1367367" y="768880"/>
                      <a:pt x="1400175" y="723901"/>
                      <a:pt x="1422400" y="733955"/>
                    </a:cubicBezTo>
                    <a:cubicBezTo>
                      <a:pt x="1444625" y="744009"/>
                      <a:pt x="1465263" y="786872"/>
                      <a:pt x="1476375" y="829205"/>
                    </a:cubicBezTo>
                    <a:cubicBezTo>
                      <a:pt x="1487487" y="871538"/>
                      <a:pt x="1484842" y="931863"/>
                      <a:pt x="1489075" y="987955"/>
                    </a:cubicBezTo>
                    <a:cubicBezTo>
                      <a:pt x="1493308" y="1044047"/>
                      <a:pt x="1497013" y="1110193"/>
                      <a:pt x="1501775" y="1165755"/>
                    </a:cubicBezTo>
                    <a:cubicBezTo>
                      <a:pt x="1506538" y="1221318"/>
                      <a:pt x="1522412" y="1273176"/>
                      <a:pt x="1517650" y="1321330"/>
                    </a:cubicBezTo>
                    <a:cubicBezTo>
                      <a:pt x="1512888" y="1369484"/>
                      <a:pt x="1499129" y="1425576"/>
                      <a:pt x="1473200" y="1454680"/>
                    </a:cubicBezTo>
                    <a:cubicBezTo>
                      <a:pt x="1447271" y="1483784"/>
                      <a:pt x="1407054" y="1490134"/>
                      <a:pt x="1362075" y="1495955"/>
                    </a:cubicBezTo>
                    <a:cubicBezTo>
                      <a:pt x="1317096" y="1501776"/>
                      <a:pt x="1251479" y="1497013"/>
                      <a:pt x="1203325" y="1489605"/>
                    </a:cubicBezTo>
                    <a:cubicBezTo>
                      <a:pt x="1155171" y="1482197"/>
                      <a:pt x="1128712" y="1458913"/>
                      <a:pt x="1073150" y="1451505"/>
                    </a:cubicBezTo>
                    <a:cubicBezTo>
                      <a:pt x="1017588" y="1444097"/>
                      <a:pt x="941917" y="1434572"/>
                      <a:pt x="869950" y="1445155"/>
                    </a:cubicBezTo>
                    <a:cubicBezTo>
                      <a:pt x="797983" y="1455738"/>
                      <a:pt x="712258" y="1497013"/>
                      <a:pt x="641350" y="1515005"/>
                    </a:cubicBezTo>
                    <a:cubicBezTo>
                      <a:pt x="570442" y="1532997"/>
                      <a:pt x="507471" y="1543051"/>
                      <a:pt x="444500" y="1553105"/>
                    </a:cubicBezTo>
                  </a:path>
                </a:pathLst>
              </a:custGeom>
              <a:noFill/>
              <a:ln w="15875">
                <a:solidFill>
                  <a:srgbClr val="7030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800">
                  <a:solidFill>
                    <a:prstClr val="white"/>
                  </a:solidFill>
                  <a:latin typeface="Arial"/>
                </a:endParaRPr>
              </a:p>
            </p:txBody>
          </p:sp>
        </p:grpSp>
        <p:sp>
          <p:nvSpPr>
            <p:cNvPr id="107" name="TextBox 106"/>
            <p:cNvSpPr txBox="1"/>
            <p:nvPr/>
          </p:nvSpPr>
          <p:spPr>
            <a:xfrm rot="2278656">
              <a:off x="3054966" y="3811020"/>
              <a:ext cx="1308149" cy="228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85"/>
              <a:r>
                <a:rPr lang="en-GB" sz="800" dirty="0" err="1">
                  <a:solidFill>
                    <a:srgbClr val="7030A0"/>
                  </a:solidFill>
                  <a:latin typeface="Arial"/>
                </a:rPr>
                <a:t>DSHm</a:t>
              </a:r>
              <a:endParaRPr lang="en-GB" sz="800" dirty="0">
                <a:solidFill>
                  <a:srgbClr val="7030A0"/>
                </a:solidFill>
                <a:latin typeface="Arial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5641067" y="1666453"/>
            <a:ext cx="5928569" cy="1462431"/>
            <a:chOff x="2196139" y="3552453"/>
            <a:chExt cx="6287788" cy="1551041"/>
          </a:xfrm>
        </p:grpSpPr>
        <p:grpSp>
          <p:nvGrpSpPr>
            <p:cNvPr id="93" name="Group 92"/>
            <p:cNvGrpSpPr/>
            <p:nvPr/>
          </p:nvGrpSpPr>
          <p:grpSpPr>
            <a:xfrm>
              <a:off x="4836121" y="3886163"/>
              <a:ext cx="3647806" cy="1217331"/>
              <a:chOff x="5988677" y="3994310"/>
              <a:chExt cx="3647806" cy="1217331"/>
            </a:xfrm>
          </p:grpSpPr>
          <p:cxnSp>
            <p:nvCxnSpPr>
              <p:cNvPr id="102" name="Straight Arrow Connector 101"/>
              <p:cNvCxnSpPr/>
              <p:nvPr/>
            </p:nvCxnSpPr>
            <p:spPr>
              <a:xfrm flipV="1">
                <a:off x="6017444" y="4375272"/>
                <a:ext cx="3619039" cy="836369"/>
              </a:xfrm>
              <a:prstGeom prst="straightConnector1">
                <a:avLst/>
              </a:prstGeom>
              <a:ln>
                <a:solidFill>
                  <a:schemeClr val="bg1">
                    <a:lumMod val="75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>
                <a:off x="5988677" y="4860341"/>
                <a:ext cx="0" cy="35130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TextBox 103"/>
              <p:cNvSpPr txBox="1"/>
              <p:nvPr/>
            </p:nvSpPr>
            <p:spPr>
              <a:xfrm rot="20781435">
                <a:off x="7679669" y="4591946"/>
                <a:ext cx="467875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≈80m</a:t>
                </a: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9632306" y="3994310"/>
                <a:ext cx="0" cy="380962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4" name="Straight Arrow Connector 93"/>
            <p:cNvCxnSpPr/>
            <p:nvPr/>
          </p:nvCxnSpPr>
          <p:spPr>
            <a:xfrm>
              <a:off x="3059832" y="3796028"/>
              <a:ext cx="664345" cy="503914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 rot="2180627">
              <a:off x="3206825" y="3879324"/>
              <a:ext cx="467875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≈50m</a:t>
              </a:r>
            </a:p>
          </p:txBody>
        </p:sp>
        <p:cxnSp>
          <p:nvCxnSpPr>
            <p:cNvPr id="96" name="Straight Arrow Connector 95"/>
            <p:cNvCxnSpPr/>
            <p:nvPr/>
          </p:nvCxnSpPr>
          <p:spPr>
            <a:xfrm>
              <a:off x="4464720" y="4011910"/>
              <a:ext cx="0" cy="565224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4413616" y="4011910"/>
              <a:ext cx="406671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≈8m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 rot="21223299">
              <a:off x="2205486" y="3552453"/>
              <a:ext cx="889508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R="0" lvl="0" indent="0" defTabSz="4572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900" b="1" i="0" u="none" strike="noStrike" kern="0" cap="none" spc="0" normalizeH="0" baseline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Arial"/>
                </a:defRPr>
              </a:lvl1pPr>
            </a:lstStyle>
            <a:p>
              <a:pPr defTabSz="609585">
                <a:defRPr/>
              </a:pPr>
              <a:r>
                <a:rPr lang="en-GB" sz="800" b="0" dirty="0">
                  <a:solidFill>
                    <a:prstClr val="white">
                      <a:lumMod val="65000"/>
                    </a:prstClr>
                  </a:solidFill>
                </a:rPr>
                <a:t>Service tunnel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 rot="21127498">
              <a:off x="2226330" y="3689785"/>
              <a:ext cx="1071423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R="0" lvl="0" indent="0" defTabSz="4572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900" b="1" i="0" u="none" strike="noStrike" kern="0" cap="none" spc="0" normalizeH="0" baseline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Arial"/>
                </a:defRPr>
              </a:lvl1pPr>
            </a:lstStyle>
            <a:p>
              <a:pPr defTabSz="609585">
                <a:defRPr/>
              </a:pPr>
              <a:r>
                <a:rPr lang="en-GB" sz="800" b="0" dirty="0">
                  <a:solidFill>
                    <a:prstClr val="white">
                      <a:lumMod val="65000"/>
                    </a:prstClr>
                  </a:solidFill>
                </a:rPr>
                <a:t>Transverse tunnel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 rot="20887282">
              <a:off x="2196139" y="4751191"/>
              <a:ext cx="743297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defTabSz="1219170">
                <a:defRPr/>
              </a:pPr>
              <a:r>
                <a:rPr lang="en-GB" sz="800" b="0" kern="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LHC tunnel</a:t>
              </a:r>
            </a:p>
          </p:txBody>
        </p:sp>
        <p:cxnSp>
          <p:nvCxnSpPr>
            <p:cNvPr id="101" name="Straight Arrow Connector 100"/>
            <p:cNvCxnSpPr>
              <a:stCxn id="99" idx="3"/>
            </p:cNvCxnSpPr>
            <p:nvPr/>
          </p:nvCxnSpPr>
          <p:spPr>
            <a:xfrm flipV="1">
              <a:off x="3310814" y="3688617"/>
              <a:ext cx="172679" cy="39511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  <a:tailEnd type="triangle" w="sm" len="med"/>
            </a:ln>
            <a:effectLst/>
          </p:spPr>
        </p:cxnSp>
      </p:grpSp>
      <p:sp>
        <p:nvSpPr>
          <p:cNvPr id="92" name="Freeform 91"/>
          <p:cNvSpPr/>
          <p:nvPr/>
        </p:nvSpPr>
        <p:spPr>
          <a:xfrm>
            <a:off x="6213663" y="2989737"/>
            <a:ext cx="228343" cy="145576"/>
          </a:xfrm>
          <a:custGeom>
            <a:avLst/>
            <a:gdLst>
              <a:gd name="connsiteX0" fmla="*/ 171257 w 171257"/>
              <a:gd name="connsiteY0" fmla="*/ 0 h 109182"/>
              <a:gd name="connsiteX1" fmla="*/ 660 w 171257"/>
              <a:gd name="connsiteY1" fmla="*/ 61415 h 109182"/>
              <a:gd name="connsiteX2" fmla="*/ 123490 w 171257"/>
              <a:gd name="connsiteY2" fmla="*/ 109182 h 109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257" h="109182">
                <a:moveTo>
                  <a:pt x="171257" y="0"/>
                </a:moveTo>
                <a:cubicBezTo>
                  <a:pt x="89939" y="21609"/>
                  <a:pt x="8621" y="43218"/>
                  <a:pt x="660" y="61415"/>
                </a:cubicBezTo>
                <a:cubicBezTo>
                  <a:pt x="-7301" y="79612"/>
                  <a:pt x="58094" y="94397"/>
                  <a:pt x="123490" y="109182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7166443" cy="720000"/>
          </a:xfrm>
          <a:noFill/>
        </p:spPr>
        <p:txBody>
          <a:bodyPr/>
          <a:lstStyle/>
          <a:p>
            <a:pPr algn="l"/>
            <a:r>
              <a:rPr lang="en-GB" sz="3200" dirty="0" smtClean="0"/>
              <a:t>Context : DF boxes key functions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816" y="765110"/>
            <a:ext cx="5594518" cy="3448537"/>
          </a:xfrm>
          <a:solidFill>
            <a:srgbClr val="FFFFFF">
              <a:alpha val="80000"/>
            </a:srgbClr>
          </a:solidFill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/>
              <a:t>Each IP1 and IP5 sides equipped with 2 cold powering chains of cryostats</a:t>
            </a:r>
          </a:p>
          <a:p>
            <a:pPr lvl="1"/>
            <a:r>
              <a:rPr lang="en-GB" dirty="0" smtClean="0"/>
              <a:t>Matching </a:t>
            </a:r>
            <a:r>
              <a:rPr lang="en-GB" dirty="0"/>
              <a:t>sections : </a:t>
            </a:r>
            <a:r>
              <a:rPr lang="en-GB" dirty="0" err="1">
                <a:solidFill>
                  <a:srgbClr val="7030A0"/>
                </a:solidFill>
              </a:rPr>
              <a:t>DFHm</a:t>
            </a:r>
            <a:r>
              <a:rPr lang="en-GB" dirty="0">
                <a:solidFill>
                  <a:srgbClr val="7030A0"/>
                </a:solidFill>
              </a:rPr>
              <a:t> – SC Link - DFM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DFM </a:t>
            </a:r>
            <a:r>
              <a:rPr lang="en-GB" sz="3867" dirty="0"/>
              <a:t>basic functions</a:t>
            </a:r>
            <a:r>
              <a:rPr lang="en-GB" dirty="0"/>
              <a:t>: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Electrical interface </a:t>
            </a:r>
            <a:r>
              <a:rPr lang="en-GB" dirty="0"/>
              <a:t>between SC Link and superconducting magnets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Supply cryogenics </a:t>
            </a:r>
            <a:r>
              <a:rPr lang="en-GB" dirty="0"/>
              <a:t>to the </a:t>
            </a:r>
            <a:r>
              <a:rPr lang="en-GB" dirty="0" err="1" smtClean="0"/>
              <a:t>SCLink</a:t>
            </a:r>
            <a:endParaRPr lang="en-GB" dirty="0" smtClean="0"/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DFM </a:t>
            </a:r>
            <a:r>
              <a:rPr lang="en-GB" dirty="0">
                <a:solidFill>
                  <a:srgbClr val="0070C0"/>
                </a:solidFill>
              </a:rPr>
              <a:t>functional specification and interface definition </a:t>
            </a:r>
            <a:r>
              <a:rPr lang="en-GB" dirty="0" smtClean="0">
                <a:solidFill>
                  <a:srgbClr val="0070C0"/>
                </a:solidFill>
              </a:rPr>
              <a:t>EDMS 2052614</a:t>
            </a:r>
            <a:endParaRPr lang="en-GB" dirty="0">
              <a:solidFill>
                <a:srgbClr val="0070C0"/>
              </a:solidFill>
            </a:endParaRPr>
          </a:p>
          <a:p>
            <a:pPr lvl="1"/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4220910" y="3580280"/>
            <a:ext cx="8020116" cy="3090169"/>
            <a:chOff x="4220910" y="2875430"/>
            <a:chExt cx="8020116" cy="3090169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20910" y="2875430"/>
              <a:ext cx="8020116" cy="3090169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957494" y="3727555"/>
              <a:ext cx="125707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solidFill>
                    <a:srgbClr val="0070C0"/>
                  </a:solidFill>
                </a:rPr>
                <a:t>1. Basic concept</a:t>
              </a:r>
              <a:endParaRPr lang="en-GB" sz="1100" dirty="0">
                <a:solidFill>
                  <a:srgbClr val="0070C0"/>
                </a:solidFill>
              </a:endParaRPr>
            </a:p>
          </p:txBody>
        </p:sp>
      </p:grpSp>
      <p:sp>
        <p:nvSpPr>
          <p:cNvPr id="4" name="Oval 3"/>
          <p:cNvSpPr/>
          <p:nvPr/>
        </p:nvSpPr>
        <p:spPr>
          <a:xfrm>
            <a:off x="6213663" y="2632595"/>
            <a:ext cx="646937" cy="44938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274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6768075" cy="832189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/>
              <a:t>General requirements</a:t>
            </a:r>
          </a:p>
        </p:txBody>
      </p:sp>
      <p:sp>
        <p:nvSpPr>
          <p:cNvPr id="63" name="Content Placeholder 62"/>
          <p:cNvSpPr>
            <a:spLocks noGrp="1"/>
          </p:cNvSpPr>
          <p:nvPr>
            <p:ph idx="1"/>
          </p:nvPr>
        </p:nvSpPr>
        <p:spPr>
          <a:xfrm>
            <a:off x="816000" y="953013"/>
            <a:ext cx="11040640" cy="4972264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DFM installed in LHC machine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 Comply with CERN rules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CERN Safety </a:t>
            </a:r>
            <a:r>
              <a:rPr lang="en-GB" dirty="0" smtClean="0">
                <a:sym typeface="Wingdings" panose="05000000000000000000" pitchFamily="2" charset="2"/>
                <a:hlinkClick r:id="rId2"/>
              </a:rPr>
              <a:t>Rules</a:t>
            </a:r>
            <a:endParaRPr lang="en-GB" dirty="0" smtClean="0">
              <a:sym typeface="Wingdings" panose="05000000000000000000" pitchFamily="2" charset="2"/>
            </a:endParaRPr>
          </a:p>
          <a:p>
            <a:pPr lvl="3"/>
            <a:r>
              <a:rPr lang="en-GB" dirty="0" smtClean="0">
                <a:sym typeface="Wingdings" panose="05000000000000000000" pitchFamily="2" charset="2"/>
                <a:hlinkClick r:id="rId3"/>
              </a:rPr>
              <a:t>GSI-M-4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en-GB" dirty="0">
                <a:sym typeface="Wingdings" panose="05000000000000000000" pitchFamily="2" charset="2"/>
              </a:rPr>
              <a:t>- Cryogenic </a:t>
            </a:r>
            <a:r>
              <a:rPr lang="en-GB" dirty="0" smtClean="0">
                <a:sym typeface="Wingdings" panose="05000000000000000000" pitchFamily="2" charset="2"/>
              </a:rPr>
              <a:t>equipment :</a:t>
            </a:r>
          </a:p>
          <a:p>
            <a:pPr marL="1828754" lvl="3" indent="0">
              <a:buNone/>
            </a:pPr>
            <a:endParaRPr lang="en-GB" dirty="0" smtClean="0">
              <a:sym typeface="Wingdings" panose="05000000000000000000" pitchFamily="2" charset="2"/>
            </a:endParaRPr>
          </a:p>
          <a:p>
            <a:pPr lvl="3"/>
            <a:endParaRPr lang="en-GB" dirty="0">
              <a:sym typeface="Wingdings" panose="05000000000000000000" pitchFamily="2" charset="2"/>
            </a:endParaRPr>
          </a:p>
          <a:p>
            <a:pPr lvl="3"/>
            <a:endParaRPr lang="en-GB" dirty="0" smtClean="0">
              <a:sym typeface="Wingdings" panose="05000000000000000000" pitchFamily="2" charset="2"/>
            </a:endParaRP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 European directives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Pressure Equipment Directive 2014-68-EU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 HL-LHC QA requirements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ALARA principle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Material requirements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Documentation &amp; MTF</a:t>
            </a:r>
            <a:endParaRPr lang="en-GB" dirty="0"/>
          </a:p>
        </p:txBody>
      </p:sp>
      <p:sp>
        <p:nvSpPr>
          <p:cNvPr id="66" name="Rectangle 65"/>
          <p:cNvSpPr/>
          <p:nvPr/>
        </p:nvSpPr>
        <p:spPr>
          <a:xfrm>
            <a:off x="1427600" y="2660915"/>
            <a:ext cx="7008779" cy="83099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GB" sz="1600" u="sng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GSI-M4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: “The manufacture […] by collaborating institutions, of all new cryogenic equipment shall comply with the applicable CERN Safety Rules, European directives and harmonised standards”. 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8052284" y="4025125"/>
            <a:ext cx="4010118" cy="2718355"/>
            <a:chOff x="6039212" y="3018844"/>
            <a:chExt cx="3007588" cy="2038766"/>
          </a:xfrm>
        </p:grpSpPr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39212" y="3357398"/>
              <a:ext cx="3007588" cy="170021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8" name="TextBox 67"/>
            <p:cNvSpPr txBox="1"/>
            <p:nvPr/>
          </p:nvSpPr>
          <p:spPr>
            <a:xfrm>
              <a:off x="7154935" y="3018844"/>
              <a:ext cx="1831270" cy="315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67" i="1" dirty="0">
                  <a:solidFill>
                    <a:srgbClr val="0070C0"/>
                  </a:solidFill>
                </a:rPr>
                <a:t>HL-LHC documentation requirements</a:t>
              </a:r>
            </a:p>
            <a:p>
              <a:r>
                <a:rPr lang="en-GB" sz="1067" i="1" dirty="0">
                  <a:solidFill>
                    <a:srgbClr val="0070C0"/>
                  </a:solidFill>
                </a:rPr>
                <a:t>Details in spare slide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3332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39" y="644691"/>
            <a:ext cx="11713301" cy="4302172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DFM shall ensure the electrical connectivity between the </a:t>
            </a:r>
            <a:r>
              <a:rPr lang="en-GB" dirty="0" err="1" smtClean="0"/>
              <a:t>SCLink</a:t>
            </a:r>
            <a:r>
              <a:rPr lang="en-GB" dirty="0" smtClean="0"/>
              <a:t> DSHM and D2 cables</a:t>
            </a:r>
          </a:p>
          <a:p>
            <a:r>
              <a:rPr lang="en-GB" dirty="0" err="1" smtClean="0"/>
              <a:t>SCLink</a:t>
            </a:r>
            <a:r>
              <a:rPr lang="en-GB" dirty="0" smtClean="0"/>
              <a:t> cables layout:</a:t>
            </a:r>
          </a:p>
          <a:p>
            <a:pPr lvl="1"/>
            <a:r>
              <a:rPr lang="en-GB" dirty="0" smtClean="0"/>
              <a:t>10 MgB</a:t>
            </a:r>
            <a:r>
              <a:rPr lang="en-GB" baseline="-25000" dirty="0" smtClean="0"/>
              <a:t>2</a:t>
            </a:r>
            <a:r>
              <a:rPr lang="en-GB" dirty="0" smtClean="0"/>
              <a:t> conductors in </a:t>
            </a:r>
            <a:r>
              <a:rPr lang="en-GB" dirty="0" err="1" smtClean="0"/>
              <a:t>SCLink</a:t>
            </a:r>
            <a:endParaRPr lang="en-GB" dirty="0" smtClean="0"/>
          </a:p>
          <a:p>
            <a:pPr lvl="1"/>
            <a:r>
              <a:rPr lang="en-GB" dirty="0" err="1" smtClean="0"/>
              <a:t>NbTi</a:t>
            </a:r>
            <a:r>
              <a:rPr lang="en-GB" dirty="0" smtClean="0"/>
              <a:t> extensions soldered to MgB2 in protective rigid cylinder</a:t>
            </a:r>
            <a:endParaRPr lang="en-GB" dirty="0"/>
          </a:p>
          <a:p>
            <a:pPr lvl="1"/>
            <a:r>
              <a:rPr lang="en-GB" dirty="0" smtClean="0"/>
              <a:t>Only </a:t>
            </a:r>
            <a:r>
              <a:rPr lang="en-GB" dirty="0" err="1" smtClean="0"/>
              <a:t>NbTi</a:t>
            </a:r>
            <a:r>
              <a:rPr lang="en-GB" dirty="0" smtClean="0"/>
              <a:t> extensions are accessible in DFM</a:t>
            </a:r>
          </a:p>
          <a:p>
            <a:endParaRPr lang="en-GB" dirty="0" smtClean="0"/>
          </a:p>
          <a:p>
            <a:r>
              <a:rPr lang="en-GB" dirty="0" smtClean="0"/>
              <a:t>Magnet cables layout: 10 </a:t>
            </a:r>
            <a:r>
              <a:rPr lang="en-GB" dirty="0" err="1" smtClean="0"/>
              <a:t>NbTi</a:t>
            </a:r>
            <a:r>
              <a:rPr lang="en-GB" dirty="0" smtClean="0"/>
              <a:t> conductors from magnet side 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 err="1" smtClean="0"/>
              <a:t>NbTi</a:t>
            </a:r>
            <a:r>
              <a:rPr lang="en-GB" dirty="0" smtClean="0"/>
              <a:t> extensions shall be routed and connected to the </a:t>
            </a:r>
            <a:r>
              <a:rPr lang="en-GB" dirty="0" err="1" smtClean="0"/>
              <a:t>NbTi</a:t>
            </a:r>
            <a:r>
              <a:rPr lang="en-GB" dirty="0" smtClean="0"/>
              <a:t> bus coming out of from the plug</a:t>
            </a:r>
          </a:p>
          <a:p>
            <a:endParaRPr lang="en-GB" dirty="0" smtClean="0"/>
          </a:p>
          <a:p>
            <a:r>
              <a:rPr lang="en-GB" dirty="0" smtClean="0"/>
              <a:t>Instrumentation shall be routed to feedthroughs on a dedicated patch panel at the level of the vacuum vessel interface (no cold feedthroughs)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7920203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/>
              <a:t>Electrical main specifications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11013104" y="4823541"/>
            <a:ext cx="1084243" cy="9808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333" b="1" dirty="0" err="1">
                <a:solidFill>
                  <a:schemeClr val="accent6">
                    <a:lumMod val="75000"/>
                  </a:schemeClr>
                </a:solidFill>
              </a:rPr>
              <a:t>SCLink</a:t>
            </a:r>
            <a:endParaRPr lang="en-GB" sz="1333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7658533" y="4823541"/>
            <a:ext cx="3354572" cy="98088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600" b="1" dirty="0" smtClean="0"/>
              <a:t>DFM</a:t>
            </a:r>
            <a:endParaRPr lang="en-GB" sz="1600" b="1" dirty="0"/>
          </a:p>
        </p:txBody>
      </p:sp>
      <p:sp>
        <p:nvSpPr>
          <p:cNvPr id="83" name="Rectangle 82"/>
          <p:cNvSpPr/>
          <p:nvPr/>
        </p:nvSpPr>
        <p:spPr>
          <a:xfrm>
            <a:off x="6634226" y="4823541"/>
            <a:ext cx="1024308" cy="9808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333" b="1" dirty="0" smtClean="0">
                <a:solidFill>
                  <a:schemeClr val="accent6">
                    <a:lumMod val="75000"/>
                  </a:schemeClr>
                </a:solidFill>
              </a:rPr>
              <a:t>Magnet</a:t>
            </a:r>
          </a:p>
          <a:p>
            <a:pPr algn="ctr"/>
            <a:r>
              <a:rPr lang="en-GB" sz="1333" b="1" dirty="0" smtClean="0">
                <a:solidFill>
                  <a:schemeClr val="accent6">
                    <a:lumMod val="75000"/>
                  </a:schemeClr>
                </a:solidFill>
              </a:rPr>
              <a:t>Side</a:t>
            </a:r>
            <a:endParaRPr lang="en-GB" sz="1333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7456354" y="5207584"/>
            <a:ext cx="192021" cy="44339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933" b="1" dirty="0">
                <a:solidFill>
                  <a:schemeClr val="tx1"/>
                </a:solidFill>
              </a:rPr>
              <a:t>Plug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6574235" y="5395019"/>
            <a:ext cx="2069256" cy="717022"/>
            <a:chOff x="4930677" y="4046266"/>
            <a:chExt cx="1551942" cy="537767"/>
          </a:xfrm>
        </p:grpSpPr>
        <p:sp>
          <p:nvSpPr>
            <p:cNvPr id="141" name="Freeform 140"/>
            <p:cNvSpPr/>
            <p:nvPr/>
          </p:nvSpPr>
          <p:spPr>
            <a:xfrm>
              <a:off x="5738070" y="4046266"/>
              <a:ext cx="744549" cy="60075"/>
            </a:xfrm>
            <a:custGeom>
              <a:avLst/>
              <a:gdLst>
                <a:gd name="connsiteX0" fmla="*/ 0 w 1728132"/>
                <a:gd name="connsiteY0" fmla="*/ 61303 h 137160"/>
                <a:gd name="connsiteX1" fmla="*/ 234891 w 1728132"/>
                <a:gd name="connsiteY1" fmla="*/ 44525 h 137160"/>
                <a:gd name="connsiteX2" fmla="*/ 503339 w 1728132"/>
                <a:gd name="connsiteY2" fmla="*/ 128414 h 137160"/>
                <a:gd name="connsiteX3" fmla="*/ 721453 w 1728132"/>
                <a:gd name="connsiteY3" fmla="*/ 44525 h 137160"/>
                <a:gd name="connsiteX4" fmla="*/ 1031846 w 1728132"/>
                <a:gd name="connsiteY4" fmla="*/ 136803 h 137160"/>
                <a:gd name="connsiteX5" fmla="*/ 1359016 w 1728132"/>
                <a:gd name="connsiteY5" fmla="*/ 2580 h 137160"/>
                <a:gd name="connsiteX6" fmla="*/ 1728132 w 1728132"/>
                <a:gd name="connsiteY6" fmla="*/ 61303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8132" h="137160">
                  <a:moveTo>
                    <a:pt x="0" y="61303"/>
                  </a:moveTo>
                  <a:cubicBezTo>
                    <a:pt x="75500" y="47321"/>
                    <a:pt x="151001" y="33340"/>
                    <a:pt x="234891" y="44525"/>
                  </a:cubicBezTo>
                  <a:cubicBezTo>
                    <a:pt x="318781" y="55710"/>
                    <a:pt x="422245" y="128414"/>
                    <a:pt x="503339" y="128414"/>
                  </a:cubicBezTo>
                  <a:cubicBezTo>
                    <a:pt x="584433" y="128414"/>
                    <a:pt x="633369" y="43127"/>
                    <a:pt x="721453" y="44525"/>
                  </a:cubicBezTo>
                  <a:cubicBezTo>
                    <a:pt x="809537" y="45923"/>
                    <a:pt x="925585" y="143794"/>
                    <a:pt x="1031846" y="136803"/>
                  </a:cubicBezTo>
                  <a:cubicBezTo>
                    <a:pt x="1138107" y="129812"/>
                    <a:pt x="1242969" y="15163"/>
                    <a:pt x="1359016" y="2580"/>
                  </a:cubicBezTo>
                  <a:cubicBezTo>
                    <a:pt x="1475063" y="-10003"/>
                    <a:pt x="1601597" y="25650"/>
                    <a:pt x="1728132" y="61303"/>
                  </a:cubicBezTo>
                </a:path>
              </a:pathLst>
            </a:custGeom>
            <a:noFill/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930677" y="4360942"/>
              <a:ext cx="1231395" cy="2230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33" dirty="0" err="1"/>
                <a:t>NbTi</a:t>
              </a:r>
              <a:r>
                <a:rPr lang="en-GB" sz="1333" dirty="0"/>
                <a:t> bus from Plug</a:t>
              </a:r>
            </a:p>
          </p:txBody>
        </p:sp>
        <p:cxnSp>
          <p:nvCxnSpPr>
            <p:cNvPr id="8" name="Straight Arrow Connector 7"/>
            <p:cNvCxnSpPr>
              <a:endCxn id="141" idx="2"/>
            </p:cNvCxnSpPr>
            <p:nvPr/>
          </p:nvCxnSpPr>
          <p:spPr>
            <a:xfrm flipV="1">
              <a:off x="5940152" y="4102510"/>
              <a:ext cx="14777" cy="25764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0" name="Rectangle 139"/>
          <p:cNvSpPr/>
          <p:nvPr/>
        </p:nvSpPr>
        <p:spPr>
          <a:xfrm rot="16200000">
            <a:off x="10151757" y="4800234"/>
            <a:ext cx="454000" cy="1268700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sz="1067" dirty="0">
                <a:solidFill>
                  <a:schemeClr val="tx1"/>
                </a:solidFill>
              </a:rPr>
              <a:t>Rigid protection of MgB2-NbTi splices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072331" y="5814590"/>
            <a:ext cx="185025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33" dirty="0" err="1"/>
              <a:t>NbTi</a:t>
            </a:r>
            <a:r>
              <a:rPr lang="en-GB" sz="1333" dirty="0"/>
              <a:t> bus from </a:t>
            </a:r>
            <a:r>
              <a:rPr lang="en-GB" sz="1333" dirty="0" err="1"/>
              <a:t>SCLink</a:t>
            </a:r>
            <a:endParaRPr lang="en-GB" sz="1333" dirty="0"/>
          </a:p>
        </p:txBody>
      </p:sp>
      <p:cxnSp>
        <p:nvCxnSpPr>
          <p:cNvPr id="84" name="Straight Arrow Connector 83"/>
          <p:cNvCxnSpPr>
            <a:endCxn id="24" idx="4"/>
          </p:cNvCxnSpPr>
          <p:nvPr/>
        </p:nvCxnSpPr>
        <p:spPr>
          <a:xfrm flipH="1" flipV="1">
            <a:off x="9280201" y="5559692"/>
            <a:ext cx="389855" cy="2444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>
          <a:xfrm>
            <a:off x="8592278" y="5377287"/>
            <a:ext cx="1152129" cy="182880"/>
          </a:xfrm>
          <a:custGeom>
            <a:avLst/>
            <a:gdLst>
              <a:gd name="connsiteX0" fmla="*/ 0 w 1728132"/>
              <a:gd name="connsiteY0" fmla="*/ 61303 h 137160"/>
              <a:gd name="connsiteX1" fmla="*/ 234891 w 1728132"/>
              <a:gd name="connsiteY1" fmla="*/ 44525 h 137160"/>
              <a:gd name="connsiteX2" fmla="*/ 503339 w 1728132"/>
              <a:gd name="connsiteY2" fmla="*/ 128414 h 137160"/>
              <a:gd name="connsiteX3" fmla="*/ 721453 w 1728132"/>
              <a:gd name="connsiteY3" fmla="*/ 44525 h 137160"/>
              <a:gd name="connsiteX4" fmla="*/ 1031846 w 1728132"/>
              <a:gd name="connsiteY4" fmla="*/ 136803 h 137160"/>
              <a:gd name="connsiteX5" fmla="*/ 1359016 w 1728132"/>
              <a:gd name="connsiteY5" fmla="*/ 2580 h 137160"/>
              <a:gd name="connsiteX6" fmla="*/ 1728132 w 1728132"/>
              <a:gd name="connsiteY6" fmla="*/ 61303 h 1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8132" h="137160">
                <a:moveTo>
                  <a:pt x="0" y="61303"/>
                </a:moveTo>
                <a:cubicBezTo>
                  <a:pt x="75500" y="47321"/>
                  <a:pt x="151001" y="33340"/>
                  <a:pt x="234891" y="44525"/>
                </a:cubicBezTo>
                <a:cubicBezTo>
                  <a:pt x="318781" y="55710"/>
                  <a:pt x="422245" y="128414"/>
                  <a:pt x="503339" y="128414"/>
                </a:cubicBezTo>
                <a:cubicBezTo>
                  <a:pt x="584433" y="128414"/>
                  <a:pt x="633369" y="43127"/>
                  <a:pt x="721453" y="44525"/>
                </a:cubicBezTo>
                <a:cubicBezTo>
                  <a:pt x="809537" y="45923"/>
                  <a:pt x="925585" y="143794"/>
                  <a:pt x="1031846" y="136803"/>
                </a:cubicBezTo>
                <a:cubicBezTo>
                  <a:pt x="1138107" y="129812"/>
                  <a:pt x="1242969" y="15163"/>
                  <a:pt x="1359016" y="2580"/>
                </a:cubicBezTo>
                <a:cubicBezTo>
                  <a:pt x="1475063" y="-10003"/>
                  <a:pt x="1601597" y="25650"/>
                  <a:pt x="1728132" y="61303"/>
                </a:cubicBezTo>
              </a:path>
            </a:pathLst>
          </a:custGeom>
          <a:noFill/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grpSp>
        <p:nvGrpSpPr>
          <p:cNvPr id="18" name="Group 17"/>
          <p:cNvGrpSpPr/>
          <p:nvPr/>
        </p:nvGrpSpPr>
        <p:grpSpPr>
          <a:xfrm>
            <a:off x="8229111" y="5052431"/>
            <a:ext cx="649537" cy="428715"/>
            <a:chOff x="6171833" y="3789323"/>
            <a:chExt cx="487153" cy="321536"/>
          </a:xfrm>
        </p:grpSpPr>
        <p:sp>
          <p:nvSpPr>
            <p:cNvPr id="87" name="TextBox 86"/>
            <p:cNvSpPr txBox="1"/>
            <p:nvPr/>
          </p:nvSpPr>
          <p:spPr>
            <a:xfrm>
              <a:off x="6171833" y="3789323"/>
              <a:ext cx="487153" cy="2230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33" dirty="0"/>
                <a:t>Splice</a:t>
              </a: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6357682" y="4025801"/>
              <a:ext cx="204285" cy="8505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</p:grpSp>
      <p:cxnSp>
        <p:nvCxnSpPr>
          <p:cNvPr id="22" name="Straight Connector 21"/>
          <p:cNvCxnSpPr/>
          <p:nvPr/>
        </p:nvCxnSpPr>
        <p:spPr>
          <a:xfrm>
            <a:off x="11005922" y="5431834"/>
            <a:ext cx="1075249" cy="5497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0666634" y="6192203"/>
            <a:ext cx="117051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33" dirty="0"/>
              <a:t>MgB2 cables</a:t>
            </a:r>
          </a:p>
        </p:txBody>
      </p:sp>
      <p:cxnSp>
        <p:nvCxnSpPr>
          <p:cNvPr id="25" name="Straight Arrow Connector 24"/>
          <p:cNvCxnSpPr>
            <a:stCxn id="23" idx="0"/>
          </p:cNvCxnSpPr>
          <p:nvPr/>
        </p:nvCxnSpPr>
        <p:spPr>
          <a:xfrm flipV="1">
            <a:off x="11281333" y="5470014"/>
            <a:ext cx="94668" cy="7221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8169875" y="4826000"/>
            <a:ext cx="288180" cy="575733"/>
          </a:xfrm>
          <a:custGeom>
            <a:avLst/>
            <a:gdLst>
              <a:gd name="connsiteX0" fmla="*/ 159094 w 216135"/>
              <a:gd name="connsiteY0" fmla="*/ 431800 h 431800"/>
              <a:gd name="connsiteX1" fmla="*/ 344 w 216135"/>
              <a:gd name="connsiteY1" fmla="*/ 254000 h 431800"/>
              <a:gd name="connsiteX2" fmla="*/ 197194 w 216135"/>
              <a:gd name="connsiteY2" fmla="*/ 127000 h 431800"/>
              <a:gd name="connsiteX3" fmla="*/ 197194 w 216135"/>
              <a:gd name="connsiteY3" fmla="*/ 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135" h="431800">
                <a:moveTo>
                  <a:pt x="159094" y="431800"/>
                </a:moveTo>
                <a:cubicBezTo>
                  <a:pt x="76544" y="368300"/>
                  <a:pt x="-6006" y="304800"/>
                  <a:pt x="344" y="254000"/>
                </a:cubicBezTo>
                <a:cubicBezTo>
                  <a:pt x="6694" y="203200"/>
                  <a:pt x="164386" y="169333"/>
                  <a:pt x="197194" y="127000"/>
                </a:cubicBezTo>
                <a:cubicBezTo>
                  <a:pt x="230002" y="84667"/>
                  <a:pt x="213598" y="42333"/>
                  <a:pt x="197194" y="0"/>
                </a:cubicBezTo>
              </a:path>
            </a:pathLst>
          </a:custGeom>
          <a:noFill/>
          <a:ln w="31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257973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 animBg="1"/>
      <p:bldP spid="6" grpId="0"/>
      <p:bldP spid="24" grpId="0" animBg="1"/>
      <p:bldP spid="23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7920203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/>
              <a:t>Mechanical interfaces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209375" y="542775"/>
            <a:ext cx="1941042" cy="901865"/>
            <a:chOff x="5407031" y="407081"/>
            <a:chExt cx="1455782" cy="676399"/>
          </a:xfrm>
        </p:grpSpPr>
        <p:cxnSp>
          <p:nvCxnSpPr>
            <p:cNvPr id="35" name="Straight Arrow Connector 34"/>
            <p:cNvCxnSpPr/>
            <p:nvPr/>
          </p:nvCxnSpPr>
          <p:spPr>
            <a:xfrm>
              <a:off x="6495416" y="540843"/>
              <a:ext cx="127012" cy="162421"/>
            </a:xfrm>
            <a:prstGeom prst="straightConnector1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5407031" y="407081"/>
              <a:ext cx="11712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SCLink</a:t>
              </a:r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Vacuum Jacket flange</a:t>
              </a:r>
            </a:p>
            <a:p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Bolted to </a:t>
              </a:r>
              <a:r>
                <a:rPr lang="en-GB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DFM </a:t>
              </a:r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vacuum vessel</a:t>
              </a:r>
            </a:p>
          </p:txBody>
        </p:sp>
        <p:cxnSp>
          <p:nvCxnSpPr>
            <p:cNvPr id="66" name="Straight Arrow Connector 65"/>
            <p:cNvCxnSpPr/>
            <p:nvPr/>
          </p:nvCxnSpPr>
          <p:spPr>
            <a:xfrm>
              <a:off x="6735801" y="921059"/>
              <a:ext cx="127012" cy="162421"/>
            </a:xfrm>
            <a:prstGeom prst="straightConnector1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5647416" y="787297"/>
              <a:ext cx="112675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SCLink</a:t>
              </a:r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Helium Jacket flange</a:t>
              </a:r>
            </a:p>
            <a:p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Welded to </a:t>
              </a:r>
              <a:r>
                <a:rPr lang="en-GB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DFM </a:t>
              </a:r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He vessel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838222" y="3836"/>
            <a:ext cx="1517767" cy="3582558"/>
            <a:chOff x="6628666" y="2877"/>
            <a:chExt cx="1138325" cy="2686919"/>
          </a:xfrm>
        </p:grpSpPr>
        <p:grpSp>
          <p:nvGrpSpPr>
            <p:cNvPr id="33" name="Group 32"/>
            <p:cNvGrpSpPr/>
            <p:nvPr/>
          </p:nvGrpSpPr>
          <p:grpSpPr>
            <a:xfrm>
              <a:off x="6628666" y="2877"/>
              <a:ext cx="1138325" cy="2660613"/>
              <a:chOff x="6588223" y="-5855"/>
              <a:chExt cx="2434470" cy="6029238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897135" y="0"/>
                <a:ext cx="1816646" cy="1457497"/>
              </a:xfrm>
              <a:prstGeom prst="rect">
                <a:avLst/>
              </a:prstGeom>
            </p:spPr>
          </p:pic>
          <p:sp>
            <p:nvSpPr>
              <p:cNvPr id="27" name="Freeform 26"/>
              <p:cNvSpPr/>
              <p:nvPr/>
            </p:nvSpPr>
            <p:spPr>
              <a:xfrm>
                <a:off x="6588223" y="1454945"/>
                <a:ext cx="500757" cy="252710"/>
              </a:xfrm>
              <a:custGeom>
                <a:avLst/>
                <a:gdLst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166813 w 1333500"/>
                  <a:gd name="connsiteY5" fmla="*/ 414337 h 828675"/>
                  <a:gd name="connsiteX6" fmla="*/ 1166813 w 1333500"/>
                  <a:gd name="connsiteY6" fmla="*/ 0 h 828675"/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166813 w 1333500"/>
                  <a:gd name="connsiteY6" fmla="*/ 0 h 828675"/>
                  <a:gd name="connsiteX0" fmla="*/ 1235869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235869 w 1333500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500" h="828675">
                    <a:moveTo>
                      <a:pt x="1235869" y="0"/>
                    </a:moveTo>
                    <a:lnTo>
                      <a:pt x="1333500" y="0"/>
                    </a:lnTo>
                    <a:lnTo>
                      <a:pt x="1333500" y="828675"/>
                    </a:lnTo>
                    <a:lnTo>
                      <a:pt x="0" y="828675"/>
                    </a:lnTo>
                    <a:lnTo>
                      <a:pt x="0" y="414337"/>
                    </a:lnTo>
                    <a:lnTo>
                      <a:pt x="1238250" y="414337"/>
                    </a:lnTo>
                    <a:cubicBezTo>
                      <a:pt x="1237456" y="276225"/>
                      <a:pt x="1236663" y="138112"/>
                      <a:pt x="1235869" y="0"/>
                    </a:cubicBezTo>
                    <a:close/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55" name="Freeform 54"/>
              <p:cNvSpPr/>
              <p:nvPr/>
            </p:nvSpPr>
            <p:spPr>
              <a:xfrm flipH="1">
                <a:off x="8521936" y="1463352"/>
                <a:ext cx="500757" cy="252710"/>
              </a:xfrm>
              <a:custGeom>
                <a:avLst/>
                <a:gdLst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166813 w 1333500"/>
                  <a:gd name="connsiteY5" fmla="*/ 414337 h 828675"/>
                  <a:gd name="connsiteX6" fmla="*/ 1166813 w 1333500"/>
                  <a:gd name="connsiteY6" fmla="*/ 0 h 828675"/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166813 w 1333500"/>
                  <a:gd name="connsiteY6" fmla="*/ 0 h 828675"/>
                  <a:gd name="connsiteX0" fmla="*/ 1235869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235869 w 1333500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500" h="828675">
                    <a:moveTo>
                      <a:pt x="1235869" y="0"/>
                    </a:moveTo>
                    <a:lnTo>
                      <a:pt x="1333500" y="0"/>
                    </a:lnTo>
                    <a:lnTo>
                      <a:pt x="1333500" y="828675"/>
                    </a:lnTo>
                    <a:lnTo>
                      <a:pt x="0" y="828675"/>
                    </a:lnTo>
                    <a:lnTo>
                      <a:pt x="0" y="414337"/>
                    </a:lnTo>
                    <a:lnTo>
                      <a:pt x="1238250" y="414337"/>
                    </a:lnTo>
                    <a:cubicBezTo>
                      <a:pt x="1237456" y="276225"/>
                      <a:pt x="1236663" y="138112"/>
                      <a:pt x="1235869" y="0"/>
                    </a:cubicBezTo>
                    <a:close/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7337406" y="-5855"/>
                <a:ext cx="936104" cy="2438178"/>
                <a:chOff x="7337406" y="-5855"/>
                <a:chExt cx="936104" cy="2438178"/>
              </a:xfrm>
            </p:grpSpPr>
            <p:grpSp>
              <p:nvGrpSpPr>
                <p:cNvPr id="28" name="Group 27"/>
                <p:cNvGrpSpPr/>
                <p:nvPr/>
              </p:nvGrpSpPr>
              <p:grpSpPr>
                <a:xfrm>
                  <a:off x="7337406" y="-5855"/>
                  <a:ext cx="936104" cy="1625452"/>
                  <a:chOff x="7337406" y="-5855"/>
                  <a:chExt cx="936104" cy="1625452"/>
                </a:xfrm>
              </p:grpSpPr>
              <p:pic>
                <p:nvPicPr>
                  <p:cNvPr id="60" name="Picture 59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7337406" y="-5855"/>
                    <a:ext cx="936104" cy="812726"/>
                  </a:xfrm>
                  <a:prstGeom prst="rect">
                    <a:avLst/>
                  </a:prstGeom>
                </p:spPr>
              </p:pic>
              <p:pic>
                <p:nvPicPr>
                  <p:cNvPr id="61" name="Picture 60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7337406" y="806871"/>
                    <a:ext cx="936104" cy="812726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2" name="Picture 61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7337406" y="1619597"/>
                  <a:ext cx="936104" cy="812726"/>
                </a:xfrm>
                <a:prstGeom prst="rect">
                  <a:avLst/>
                </a:prstGeom>
              </p:spPr>
            </p:pic>
          </p:grpSp>
          <p:sp>
            <p:nvSpPr>
              <p:cNvPr id="30" name="Rectangle 29"/>
              <p:cNvSpPr/>
              <p:nvPr/>
            </p:nvSpPr>
            <p:spPr>
              <a:xfrm>
                <a:off x="7236296" y="2987166"/>
                <a:ext cx="1152128" cy="1872208"/>
              </a:xfrm>
              <a:prstGeom prst="rect">
                <a:avLst/>
              </a:prstGeom>
              <a:solidFill>
                <a:srgbClr val="92D050">
                  <a:alpha val="20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7236296" y="2571750"/>
                <a:ext cx="1152128" cy="415416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  <a:alpha val="2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64" name="Freeform 63"/>
              <p:cNvSpPr/>
              <p:nvPr/>
            </p:nvSpPr>
            <p:spPr>
              <a:xfrm>
                <a:off x="7092280" y="2423916"/>
                <a:ext cx="348082" cy="147834"/>
              </a:xfrm>
              <a:custGeom>
                <a:avLst/>
                <a:gdLst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166813 w 1333500"/>
                  <a:gd name="connsiteY5" fmla="*/ 414337 h 828675"/>
                  <a:gd name="connsiteX6" fmla="*/ 1166813 w 1333500"/>
                  <a:gd name="connsiteY6" fmla="*/ 0 h 828675"/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166813 w 1333500"/>
                  <a:gd name="connsiteY6" fmla="*/ 0 h 828675"/>
                  <a:gd name="connsiteX0" fmla="*/ 1235869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235869 w 1333500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500" h="828675">
                    <a:moveTo>
                      <a:pt x="1235869" y="0"/>
                    </a:moveTo>
                    <a:lnTo>
                      <a:pt x="1333500" y="0"/>
                    </a:lnTo>
                    <a:lnTo>
                      <a:pt x="1333500" y="828675"/>
                    </a:lnTo>
                    <a:lnTo>
                      <a:pt x="0" y="828675"/>
                    </a:lnTo>
                    <a:lnTo>
                      <a:pt x="0" y="414337"/>
                    </a:lnTo>
                    <a:lnTo>
                      <a:pt x="1238250" y="414337"/>
                    </a:lnTo>
                    <a:cubicBezTo>
                      <a:pt x="1237456" y="276225"/>
                      <a:pt x="1236663" y="138112"/>
                      <a:pt x="1235869" y="0"/>
                    </a:cubicBezTo>
                    <a:close/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65" name="Freeform 64"/>
              <p:cNvSpPr/>
              <p:nvPr/>
            </p:nvSpPr>
            <p:spPr>
              <a:xfrm flipH="1">
                <a:off x="8173854" y="2426297"/>
                <a:ext cx="348082" cy="147834"/>
              </a:xfrm>
              <a:custGeom>
                <a:avLst/>
                <a:gdLst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166813 w 1333500"/>
                  <a:gd name="connsiteY5" fmla="*/ 414337 h 828675"/>
                  <a:gd name="connsiteX6" fmla="*/ 1166813 w 1333500"/>
                  <a:gd name="connsiteY6" fmla="*/ 0 h 828675"/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166813 w 1333500"/>
                  <a:gd name="connsiteY6" fmla="*/ 0 h 828675"/>
                  <a:gd name="connsiteX0" fmla="*/ 1235869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235869 w 1333500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500" h="828675">
                    <a:moveTo>
                      <a:pt x="1235869" y="0"/>
                    </a:moveTo>
                    <a:lnTo>
                      <a:pt x="1333500" y="0"/>
                    </a:lnTo>
                    <a:lnTo>
                      <a:pt x="1333500" y="828675"/>
                    </a:lnTo>
                    <a:lnTo>
                      <a:pt x="0" y="828675"/>
                    </a:lnTo>
                    <a:lnTo>
                      <a:pt x="0" y="414337"/>
                    </a:lnTo>
                    <a:lnTo>
                      <a:pt x="1238250" y="414337"/>
                    </a:lnTo>
                    <a:cubicBezTo>
                      <a:pt x="1237456" y="276225"/>
                      <a:pt x="1236663" y="138112"/>
                      <a:pt x="1235869" y="0"/>
                    </a:cubicBezTo>
                    <a:close/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7440363" y="4859371"/>
                <a:ext cx="733492" cy="1164012"/>
              </a:xfrm>
              <a:prstGeom prst="rect">
                <a:avLst/>
              </a:prstGeom>
              <a:solidFill>
                <a:srgbClr val="7030A0">
                  <a:alpha val="20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</p:grpSp>
        <p:cxnSp>
          <p:nvCxnSpPr>
            <p:cNvPr id="69" name="Straight Arrow Connector 68"/>
            <p:cNvCxnSpPr/>
            <p:nvPr/>
          </p:nvCxnSpPr>
          <p:spPr>
            <a:xfrm>
              <a:off x="6931696" y="1564761"/>
              <a:ext cx="538719" cy="0"/>
            </a:xfrm>
            <a:prstGeom prst="straightConnector1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headEnd type="triangle" w="sm" len="med"/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6880718" y="1815382"/>
              <a:ext cx="64585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MgB2-NbTi</a:t>
              </a:r>
            </a:p>
            <a:p>
              <a:pPr algn="ctr"/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rigid protection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001739" y="1428354"/>
              <a:ext cx="321241" cy="161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</a:rPr>
                <a:t>Ø 200</a:t>
              </a:r>
              <a:endParaRPr lang="en-GB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>
              <a:off x="7578496" y="1323653"/>
              <a:ext cx="0" cy="826178"/>
            </a:xfrm>
            <a:prstGeom prst="straightConnector1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headEnd type="triangle" w="sm" len="med"/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 rot="16200000">
              <a:off x="7386132" y="1657664"/>
              <a:ext cx="253916" cy="161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</a:rPr>
                <a:t>600</a:t>
              </a:r>
              <a:endParaRPr lang="en-GB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980100" y="2221236"/>
              <a:ext cx="43545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NbTi</a:t>
              </a:r>
              <a:endParaRPr lang="en-GB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bus bars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7001739" y="2528213"/>
              <a:ext cx="321241" cy="161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</a:rPr>
                <a:t>Ø 150</a:t>
              </a:r>
              <a:endParaRPr lang="en-GB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22" name="Rectangle 121"/>
          <p:cNvSpPr/>
          <p:nvPr/>
        </p:nvSpPr>
        <p:spPr>
          <a:xfrm>
            <a:off x="10798375" y="4823542"/>
            <a:ext cx="232468" cy="10075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GB" sz="2400" dirty="0"/>
          </a:p>
        </p:txBody>
      </p:sp>
      <p:sp>
        <p:nvSpPr>
          <p:cNvPr id="100" name="Rectangle 99"/>
          <p:cNvSpPr/>
          <p:nvPr/>
        </p:nvSpPr>
        <p:spPr>
          <a:xfrm>
            <a:off x="11023264" y="4823541"/>
            <a:ext cx="1074083" cy="9808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333" b="1" dirty="0" err="1">
                <a:solidFill>
                  <a:schemeClr val="accent6">
                    <a:lumMod val="75000"/>
                  </a:schemeClr>
                </a:solidFill>
              </a:rPr>
              <a:t>SCLink</a:t>
            </a:r>
            <a:endParaRPr lang="en-GB" sz="1333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199136" y="4391493"/>
            <a:ext cx="2612603" cy="144016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2400" dirty="0"/>
              <a:t>DFX</a:t>
            </a:r>
          </a:p>
        </p:txBody>
      </p:sp>
      <p:sp>
        <p:nvSpPr>
          <p:cNvPr id="83" name="Rectangle 82"/>
          <p:cNvSpPr/>
          <p:nvPr/>
        </p:nvSpPr>
        <p:spPr>
          <a:xfrm>
            <a:off x="6634226" y="4823541"/>
            <a:ext cx="1024308" cy="9808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333" b="1" dirty="0">
                <a:solidFill>
                  <a:schemeClr val="accent6">
                    <a:lumMod val="75000"/>
                  </a:schemeClr>
                </a:solidFill>
              </a:rPr>
              <a:t>Magnet</a:t>
            </a:r>
          </a:p>
        </p:txBody>
      </p:sp>
      <p:grpSp>
        <p:nvGrpSpPr>
          <p:cNvPr id="96" name="Group 95"/>
          <p:cNvGrpSpPr/>
          <p:nvPr/>
        </p:nvGrpSpPr>
        <p:grpSpPr>
          <a:xfrm>
            <a:off x="9199061" y="5650979"/>
            <a:ext cx="538225" cy="708735"/>
            <a:chOff x="4572000" y="3813174"/>
            <a:chExt cx="403669" cy="920811"/>
          </a:xfrm>
          <a:effectLst/>
        </p:grpSpPr>
        <p:cxnSp>
          <p:nvCxnSpPr>
            <p:cNvPr id="85" name="Straight Connector 84"/>
            <p:cNvCxnSpPr/>
            <p:nvPr/>
          </p:nvCxnSpPr>
          <p:spPr>
            <a:xfrm>
              <a:off x="4801783" y="3813174"/>
              <a:ext cx="0" cy="764164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4657083" y="4577338"/>
              <a:ext cx="318586" cy="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V="1">
              <a:off x="4572000" y="4577338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V="1">
              <a:off x="4681858" y="4577338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V="1">
              <a:off x="4791716" y="4577338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V="1">
              <a:off x="4890586" y="4581585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Rectangle 96"/>
          <p:cNvSpPr/>
          <p:nvPr/>
        </p:nvSpPr>
        <p:spPr>
          <a:xfrm>
            <a:off x="7456354" y="5207584"/>
            <a:ext cx="192021" cy="44339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933" b="1" dirty="0">
                <a:solidFill>
                  <a:schemeClr val="tx1"/>
                </a:solidFill>
              </a:rPr>
              <a:t>Plug</a:t>
            </a:r>
          </a:p>
        </p:txBody>
      </p:sp>
      <p:sp>
        <p:nvSpPr>
          <p:cNvPr id="98" name="Rectangle 97"/>
          <p:cNvSpPr/>
          <p:nvPr/>
        </p:nvSpPr>
        <p:spPr>
          <a:xfrm>
            <a:off x="6637977" y="5207584"/>
            <a:ext cx="818376" cy="4433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grpSp>
        <p:nvGrpSpPr>
          <p:cNvPr id="101" name="Group 100"/>
          <p:cNvGrpSpPr/>
          <p:nvPr/>
        </p:nvGrpSpPr>
        <p:grpSpPr>
          <a:xfrm>
            <a:off x="6740622" y="5650979"/>
            <a:ext cx="538225" cy="681509"/>
            <a:chOff x="4572000" y="3848546"/>
            <a:chExt cx="403669" cy="885439"/>
          </a:xfrm>
          <a:effectLst/>
        </p:grpSpPr>
        <p:cxnSp>
          <p:nvCxnSpPr>
            <p:cNvPr id="102" name="Straight Connector 101"/>
            <p:cNvCxnSpPr>
              <a:stCxn id="98" idx="2"/>
            </p:cNvCxnSpPr>
            <p:nvPr/>
          </p:nvCxnSpPr>
          <p:spPr>
            <a:xfrm flipH="1">
              <a:off x="4801783" y="3848546"/>
              <a:ext cx="125" cy="728791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4657083" y="4577338"/>
              <a:ext cx="318586" cy="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V="1">
              <a:off x="4572000" y="4577338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V="1">
              <a:off x="4681858" y="4577338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V="1">
              <a:off x="4791716" y="4577338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V="1">
              <a:off x="4890586" y="4581585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Rectangle 107"/>
          <p:cNvSpPr/>
          <p:nvPr/>
        </p:nvSpPr>
        <p:spPr>
          <a:xfrm>
            <a:off x="7658128" y="5015563"/>
            <a:ext cx="541009" cy="78886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GB" sz="2400" dirty="0"/>
          </a:p>
        </p:txBody>
      </p:sp>
      <p:sp>
        <p:nvSpPr>
          <p:cNvPr id="99" name="Rectangle 98"/>
          <p:cNvSpPr/>
          <p:nvPr/>
        </p:nvSpPr>
        <p:spPr>
          <a:xfrm>
            <a:off x="7658126" y="5207584"/>
            <a:ext cx="4439220" cy="4433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09" name="Freeform 108"/>
          <p:cNvSpPr/>
          <p:nvPr/>
        </p:nvSpPr>
        <p:spPr>
          <a:xfrm rot="5400000">
            <a:off x="7884735" y="4725690"/>
            <a:ext cx="98255" cy="540601"/>
          </a:xfrm>
          <a:custGeom>
            <a:avLst/>
            <a:gdLst>
              <a:gd name="connsiteX0" fmla="*/ 53340 w 91440"/>
              <a:gd name="connsiteY0" fmla="*/ 556260 h 556260"/>
              <a:gd name="connsiteX1" fmla="*/ 3810 w 91440"/>
              <a:gd name="connsiteY1" fmla="*/ 518160 h 556260"/>
              <a:gd name="connsiteX2" fmla="*/ 87630 w 91440"/>
              <a:gd name="connsiteY2" fmla="*/ 453390 h 556260"/>
              <a:gd name="connsiteX3" fmla="*/ 7620 w 91440"/>
              <a:gd name="connsiteY3" fmla="*/ 396240 h 556260"/>
              <a:gd name="connsiteX4" fmla="*/ 83820 w 91440"/>
              <a:gd name="connsiteY4" fmla="*/ 331470 h 556260"/>
              <a:gd name="connsiteX5" fmla="*/ 0 w 91440"/>
              <a:gd name="connsiteY5" fmla="*/ 274320 h 556260"/>
              <a:gd name="connsiteX6" fmla="*/ 83820 w 91440"/>
              <a:gd name="connsiteY6" fmla="*/ 224790 h 556260"/>
              <a:gd name="connsiteX7" fmla="*/ 3810 w 91440"/>
              <a:gd name="connsiteY7" fmla="*/ 171450 h 556260"/>
              <a:gd name="connsiteX8" fmla="*/ 91440 w 91440"/>
              <a:gd name="connsiteY8" fmla="*/ 114300 h 556260"/>
              <a:gd name="connsiteX9" fmla="*/ 11430 w 91440"/>
              <a:gd name="connsiteY9" fmla="*/ 57150 h 556260"/>
              <a:gd name="connsiteX10" fmla="*/ 83820 w 91440"/>
              <a:gd name="connsiteY10" fmla="*/ 0 h 55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" h="556260">
                <a:moveTo>
                  <a:pt x="53340" y="556260"/>
                </a:moveTo>
                <a:lnTo>
                  <a:pt x="3810" y="518160"/>
                </a:lnTo>
                <a:lnTo>
                  <a:pt x="87630" y="453390"/>
                </a:lnTo>
                <a:lnTo>
                  <a:pt x="7620" y="396240"/>
                </a:lnTo>
                <a:lnTo>
                  <a:pt x="83820" y="331470"/>
                </a:lnTo>
                <a:lnTo>
                  <a:pt x="0" y="274320"/>
                </a:lnTo>
                <a:lnTo>
                  <a:pt x="83820" y="224790"/>
                </a:lnTo>
                <a:lnTo>
                  <a:pt x="3810" y="171450"/>
                </a:lnTo>
                <a:lnTo>
                  <a:pt x="91440" y="114300"/>
                </a:lnTo>
                <a:lnTo>
                  <a:pt x="11430" y="57150"/>
                </a:lnTo>
                <a:lnTo>
                  <a:pt x="83820" y="0"/>
                </a:lnTo>
              </a:path>
            </a:pathLst>
          </a:custGeom>
          <a:noFill/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110" name="Freeform 109"/>
          <p:cNvSpPr/>
          <p:nvPr/>
        </p:nvSpPr>
        <p:spPr>
          <a:xfrm rot="5400000">
            <a:off x="7884735" y="5522797"/>
            <a:ext cx="98255" cy="540601"/>
          </a:xfrm>
          <a:custGeom>
            <a:avLst/>
            <a:gdLst>
              <a:gd name="connsiteX0" fmla="*/ 53340 w 91440"/>
              <a:gd name="connsiteY0" fmla="*/ 556260 h 556260"/>
              <a:gd name="connsiteX1" fmla="*/ 3810 w 91440"/>
              <a:gd name="connsiteY1" fmla="*/ 518160 h 556260"/>
              <a:gd name="connsiteX2" fmla="*/ 87630 w 91440"/>
              <a:gd name="connsiteY2" fmla="*/ 453390 h 556260"/>
              <a:gd name="connsiteX3" fmla="*/ 7620 w 91440"/>
              <a:gd name="connsiteY3" fmla="*/ 396240 h 556260"/>
              <a:gd name="connsiteX4" fmla="*/ 83820 w 91440"/>
              <a:gd name="connsiteY4" fmla="*/ 331470 h 556260"/>
              <a:gd name="connsiteX5" fmla="*/ 0 w 91440"/>
              <a:gd name="connsiteY5" fmla="*/ 274320 h 556260"/>
              <a:gd name="connsiteX6" fmla="*/ 83820 w 91440"/>
              <a:gd name="connsiteY6" fmla="*/ 224790 h 556260"/>
              <a:gd name="connsiteX7" fmla="*/ 3810 w 91440"/>
              <a:gd name="connsiteY7" fmla="*/ 171450 h 556260"/>
              <a:gd name="connsiteX8" fmla="*/ 91440 w 91440"/>
              <a:gd name="connsiteY8" fmla="*/ 114300 h 556260"/>
              <a:gd name="connsiteX9" fmla="*/ 11430 w 91440"/>
              <a:gd name="connsiteY9" fmla="*/ 57150 h 556260"/>
              <a:gd name="connsiteX10" fmla="*/ 83820 w 91440"/>
              <a:gd name="connsiteY10" fmla="*/ 0 h 55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" h="556260">
                <a:moveTo>
                  <a:pt x="53340" y="556260"/>
                </a:moveTo>
                <a:lnTo>
                  <a:pt x="3810" y="518160"/>
                </a:lnTo>
                <a:lnTo>
                  <a:pt x="87630" y="453390"/>
                </a:lnTo>
                <a:lnTo>
                  <a:pt x="7620" y="396240"/>
                </a:lnTo>
                <a:lnTo>
                  <a:pt x="83820" y="331470"/>
                </a:lnTo>
                <a:lnTo>
                  <a:pt x="0" y="274320"/>
                </a:lnTo>
                <a:lnTo>
                  <a:pt x="83820" y="224790"/>
                </a:lnTo>
                <a:lnTo>
                  <a:pt x="3810" y="171450"/>
                </a:lnTo>
                <a:lnTo>
                  <a:pt x="91440" y="114300"/>
                </a:lnTo>
                <a:lnTo>
                  <a:pt x="11430" y="57150"/>
                </a:lnTo>
                <a:lnTo>
                  <a:pt x="83820" y="0"/>
                </a:lnTo>
              </a:path>
            </a:pathLst>
          </a:custGeom>
          <a:noFill/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111" name="Freeform 110"/>
          <p:cNvSpPr/>
          <p:nvPr/>
        </p:nvSpPr>
        <p:spPr>
          <a:xfrm rot="5400000">
            <a:off x="7886856" y="4968578"/>
            <a:ext cx="88312" cy="536245"/>
          </a:xfrm>
          <a:custGeom>
            <a:avLst/>
            <a:gdLst>
              <a:gd name="connsiteX0" fmla="*/ 53340 w 91440"/>
              <a:gd name="connsiteY0" fmla="*/ 556260 h 556260"/>
              <a:gd name="connsiteX1" fmla="*/ 3810 w 91440"/>
              <a:gd name="connsiteY1" fmla="*/ 518160 h 556260"/>
              <a:gd name="connsiteX2" fmla="*/ 87630 w 91440"/>
              <a:gd name="connsiteY2" fmla="*/ 453390 h 556260"/>
              <a:gd name="connsiteX3" fmla="*/ 7620 w 91440"/>
              <a:gd name="connsiteY3" fmla="*/ 396240 h 556260"/>
              <a:gd name="connsiteX4" fmla="*/ 83820 w 91440"/>
              <a:gd name="connsiteY4" fmla="*/ 331470 h 556260"/>
              <a:gd name="connsiteX5" fmla="*/ 0 w 91440"/>
              <a:gd name="connsiteY5" fmla="*/ 274320 h 556260"/>
              <a:gd name="connsiteX6" fmla="*/ 83820 w 91440"/>
              <a:gd name="connsiteY6" fmla="*/ 224790 h 556260"/>
              <a:gd name="connsiteX7" fmla="*/ 3810 w 91440"/>
              <a:gd name="connsiteY7" fmla="*/ 171450 h 556260"/>
              <a:gd name="connsiteX8" fmla="*/ 91440 w 91440"/>
              <a:gd name="connsiteY8" fmla="*/ 114300 h 556260"/>
              <a:gd name="connsiteX9" fmla="*/ 11430 w 91440"/>
              <a:gd name="connsiteY9" fmla="*/ 57150 h 556260"/>
              <a:gd name="connsiteX10" fmla="*/ 83820 w 91440"/>
              <a:gd name="connsiteY10" fmla="*/ 0 h 55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" h="556260">
                <a:moveTo>
                  <a:pt x="53340" y="556260"/>
                </a:moveTo>
                <a:lnTo>
                  <a:pt x="3810" y="518160"/>
                </a:lnTo>
                <a:lnTo>
                  <a:pt x="87630" y="453390"/>
                </a:lnTo>
                <a:lnTo>
                  <a:pt x="7620" y="396240"/>
                </a:lnTo>
                <a:lnTo>
                  <a:pt x="83820" y="331470"/>
                </a:lnTo>
                <a:lnTo>
                  <a:pt x="0" y="274320"/>
                </a:lnTo>
                <a:lnTo>
                  <a:pt x="83820" y="224790"/>
                </a:lnTo>
                <a:lnTo>
                  <a:pt x="3810" y="171450"/>
                </a:lnTo>
                <a:lnTo>
                  <a:pt x="91440" y="114300"/>
                </a:lnTo>
                <a:lnTo>
                  <a:pt x="11430" y="57150"/>
                </a:lnTo>
                <a:lnTo>
                  <a:pt x="83820" y="0"/>
                </a:lnTo>
              </a:path>
            </a:pathLst>
          </a:cu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112" name="Freeform 111"/>
          <p:cNvSpPr/>
          <p:nvPr/>
        </p:nvSpPr>
        <p:spPr>
          <a:xfrm rot="5400000">
            <a:off x="7887192" y="5356475"/>
            <a:ext cx="88312" cy="535573"/>
          </a:xfrm>
          <a:custGeom>
            <a:avLst/>
            <a:gdLst>
              <a:gd name="connsiteX0" fmla="*/ 53340 w 91440"/>
              <a:gd name="connsiteY0" fmla="*/ 556260 h 556260"/>
              <a:gd name="connsiteX1" fmla="*/ 3810 w 91440"/>
              <a:gd name="connsiteY1" fmla="*/ 518160 h 556260"/>
              <a:gd name="connsiteX2" fmla="*/ 87630 w 91440"/>
              <a:gd name="connsiteY2" fmla="*/ 453390 h 556260"/>
              <a:gd name="connsiteX3" fmla="*/ 7620 w 91440"/>
              <a:gd name="connsiteY3" fmla="*/ 396240 h 556260"/>
              <a:gd name="connsiteX4" fmla="*/ 83820 w 91440"/>
              <a:gd name="connsiteY4" fmla="*/ 331470 h 556260"/>
              <a:gd name="connsiteX5" fmla="*/ 0 w 91440"/>
              <a:gd name="connsiteY5" fmla="*/ 274320 h 556260"/>
              <a:gd name="connsiteX6" fmla="*/ 83820 w 91440"/>
              <a:gd name="connsiteY6" fmla="*/ 224790 h 556260"/>
              <a:gd name="connsiteX7" fmla="*/ 3810 w 91440"/>
              <a:gd name="connsiteY7" fmla="*/ 171450 h 556260"/>
              <a:gd name="connsiteX8" fmla="*/ 91440 w 91440"/>
              <a:gd name="connsiteY8" fmla="*/ 114300 h 556260"/>
              <a:gd name="connsiteX9" fmla="*/ 11430 w 91440"/>
              <a:gd name="connsiteY9" fmla="*/ 57150 h 556260"/>
              <a:gd name="connsiteX10" fmla="*/ 83820 w 91440"/>
              <a:gd name="connsiteY10" fmla="*/ 0 h 55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" h="556260">
                <a:moveTo>
                  <a:pt x="53340" y="556260"/>
                </a:moveTo>
                <a:lnTo>
                  <a:pt x="3810" y="518160"/>
                </a:lnTo>
                <a:lnTo>
                  <a:pt x="87630" y="453390"/>
                </a:lnTo>
                <a:lnTo>
                  <a:pt x="7620" y="396240"/>
                </a:lnTo>
                <a:lnTo>
                  <a:pt x="83820" y="331470"/>
                </a:lnTo>
                <a:lnTo>
                  <a:pt x="0" y="274320"/>
                </a:lnTo>
                <a:lnTo>
                  <a:pt x="83820" y="224790"/>
                </a:lnTo>
                <a:lnTo>
                  <a:pt x="3810" y="171450"/>
                </a:lnTo>
                <a:lnTo>
                  <a:pt x="91440" y="114300"/>
                </a:lnTo>
                <a:lnTo>
                  <a:pt x="11430" y="57150"/>
                </a:lnTo>
                <a:lnTo>
                  <a:pt x="83820" y="0"/>
                </a:lnTo>
              </a:path>
            </a:pathLst>
          </a:cu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grpSp>
        <p:nvGrpSpPr>
          <p:cNvPr id="121" name="Group 120"/>
          <p:cNvGrpSpPr/>
          <p:nvPr/>
        </p:nvGrpSpPr>
        <p:grpSpPr>
          <a:xfrm>
            <a:off x="11030843" y="5186749"/>
            <a:ext cx="1058183" cy="484823"/>
            <a:chOff x="5945837" y="3564235"/>
            <a:chExt cx="793637" cy="363617"/>
          </a:xfrm>
        </p:grpSpPr>
        <p:sp>
          <p:nvSpPr>
            <p:cNvPr id="113" name="Freeform 112"/>
            <p:cNvSpPr/>
            <p:nvPr/>
          </p:nvSpPr>
          <p:spPr>
            <a:xfrm rot="5400000">
              <a:off x="6113812" y="3396260"/>
              <a:ext cx="66234" cy="402184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114" name="Freeform 113"/>
            <p:cNvSpPr/>
            <p:nvPr/>
          </p:nvSpPr>
          <p:spPr>
            <a:xfrm rot="5400000">
              <a:off x="6114064" y="3687183"/>
              <a:ext cx="66234" cy="401680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115" name="Freeform 114"/>
            <p:cNvSpPr/>
            <p:nvPr/>
          </p:nvSpPr>
          <p:spPr>
            <a:xfrm rot="5400000">
              <a:off x="6505265" y="3402972"/>
              <a:ext cx="66234" cy="402184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116" name="Freeform 115"/>
            <p:cNvSpPr/>
            <p:nvPr/>
          </p:nvSpPr>
          <p:spPr>
            <a:xfrm rot="5400000">
              <a:off x="6505517" y="3693895"/>
              <a:ext cx="66234" cy="401680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11030843" y="5751599"/>
            <a:ext cx="1057511" cy="97261"/>
            <a:chOff x="5875052" y="4489284"/>
            <a:chExt cx="793133" cy="72946"/>
          </a:xfrm>
        </p:grpSpPr>
        <p:sp>
          <p:nvSpPr>
            <p:cNvPr id="125" name="Freeform 124"/>
            <p:cNvSpPr/>
            <p:nvPr/>
          </p:nvSpPr>
          <p:spPr>
            <a:xfrm rot="5400000">
              <a:off x="6042775" y="4321561"/>
              <a:ext cx="66234" cy="401680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127" name="Freeform 126"/>
            <p:cNvSpPr/>
            <p:nvPr/>
          </p:nvSpPr>
          <p:spPr>
            <a:xfrm rot="5400000">
              <a:off x="6434228" y="4328273"/>
              <a:ext cx="66234" cy="401680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11039835" y="4768999"/>
            <a:ext cx="1057511" cy="97261"/>
            <a:chOff x="5875052" y="4489284"/>
            <a:chExt cx="793133" cy="72946"/>
          </a:xfrm>
        </p:grpSpPr>
        <p:sp>
          <p:nvSpPr>
            <p:cNvPr id="134" name="Freeform 133"/>
            <p:cNvSpPr/>
            <p:nvPr/>
          </p:nvSpPr>
          <p:spPr>
            <a:xfrm rot="5400000">
              <a:off x="6042775" y="4321561"/>
              <a:ext cx="66234" cy="401680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135" name="Freeform 134"/>
            <p:cNvSpPr/>
            <p:nvPr/>
          </p:nvSpPr>
          <p:spPr>
            <a:xfrm rot="5400000">
              <a:off x="6434228" y="4328273"/>
              <a:ext cx="66234" cy="401680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</p:grpSp>
      <p:sp>
        <p:nvSpPr>
          <p:cNvPr id="140" name="Rectangle 139"/>
          <p:cNvSpPr/>
          <p:nvPr/>
        </p:nvSpPr>
        <p:spPr>
          <a:xfrm rot="16200000">
            <a:off x="10325998" y="4872999"/>
            <a:ext cx="300543" cy="1101571"/>
          </a:xfrm>
          <a:prstGeom prst="rect">
            <a:avLst/>
          </a:prstGeom>
          <a:solidFill>
            <a:srgbClr val="92D050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sz="800" dirty="0">
                <a:solidFill>
                  <a:srgbClr val="006600"/>
                </a:solidFill>
              </a:rPr>
              <a:t>MgB2-NbTi splices</a:t>
            </a:r>
          </a:p>
        </p:txBody>
      </p:sp>
      <p:sp>
        <p:nvSpPr>
          <p:cNvPr id="141" name="Freeform 140"/>
          <p:cNvSpPr/>
          <p:nvPr/>
        </p:nvSpPr>
        <p:spPr>
          <a:xfrm>
            <a:off x="7650760" y="5343144"/>
            <a:ext cx="2304176" cy="182880"/>
          </a:xfrm>
          <a:custGeom>
            <a:avLst/>
            <a:gdLst>
              <a:gd name="connsiteX0" fmla="*/ 0 w 1728132"/>
              <a:gd name="connsiteY0" fmla="*/ 61303 h 137160"/>
              <a:gd name="connsiteX1" fmla="*/ 234891 w 1728132"/>
              <a:gd name="connsiteY1" fmla="*/ 44525 h 137160"/>
              <a:gd name="connsiteX2" fmla="*/ 503339 w 1728132"/>
              <a:gd name="connsiteY2" fmla="*/ 128414 h 137160"/>
              <a:gd name="connsiteX3" fmla="*/ 721453 w 1728132"/>
              <a:gd name="connsiteY3" fmla="*/ 44525 h 137160"/>
              <a:gd name="connsiteX4" fmla="*/ 1031846 w 1728132"/>
              <a:gd name="connsiteY4" fmla="*/ 136803 h 137160"/>
              <a:gd name="connsiteX5" fmla="*/ 1359016 w 1728132"/>
              <a:gd name="connsiteY5" fmla="*/ 2580 h 137160"/>
              <a:gd name="connsiteX6" fmla="*/ 1728132 w 1728132"/>
              <a:gd name="connsiteY6" fmla="*/ 61303 h 1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8132" h="137160">
                <a:moveTo>
                  <a:pt x="0" y="61303"/>
                </a:moveTo>
                <a:cubicBezTo>
                  <a:pt x="75500" y="47321"/>
                  <a:pt x="151001" y="33340"/>
                  <a:pt x="234891" y="44525"/>
                </a:cubicBezTo>
                <a:cubicBezTo>
                  <a:pt x="318781" y="55710"/>
                  <a:pt x="422245" y="128414"/>
                  <a:pt x="503339" y="128414"/>
                </a:cubicBezTo>
                <a:cubicBezTo>
                  <a:pt x="584433" y="128414"/>
                  <a:pt x="633369" y="43127"/>
                  <a:pt x="721453" y="44525"/>
                </a:cubicBezTo>
                <a:cubicBezTo>
                  <a:pt x="809537" y="45923"/>
                  <a:pt x="925585" y="143794"/>
                  <a:pt x="1031846" y="136803"/>
                </a:cubicBezTo>
                <a:cubicBezTo>
                  <a:pt x="1138107" y="129812"/>
                  <a:pt x="1242969" y="15163"/>
                  <a:pt x="1359016" y="2580"/>
                </a:cubicBezTo>
                <a:cubicBezTo>
                  <a:pt x="1475063" y="-10003"/>
                  <a:pt x="1601597" y="25650"/>
                  <a:pt x="1728132" y="61303"/>
                </a:cubicBezTo>
              </a:path>
            </a:pathLst>
          </a:custGeom>
          <a:noFill/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42" name="Rectangle 141"/>
          <p:cNvSpPr/>
          <p:nvPr/>
        </p:nvSpPr>
        <p:spPr>
          <a:xfrm>
            <a:off x="8476910" y="5367735"/>
            <a:ext cx="272380" cy="113411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38" y="644691"/>
            <a:ext cx="6908183" cy="5280587"/>
          </a:xfrm>
        </p:spPr>
        <p:txBody>
          <a:bodyPr>
            <a:normAutofit fontScale="62500" lnSpcReduction="20000"/>
          </a:bodyPr>
          <a:lstStyle/>
          <a:p>
            <a:r>
              <a:rPr lang="en-GB" dirty="0" err="1" smtClean="0"/>
              <a:t>SCLink</a:t>
            </a:r>
            <a:r>
              <a:rPr lang="en-GB" dirty="0" smtClean="0"/>
              <a:t> mechanical interface</a:t>
            </a:r>
          </a:p>
          <a:p>
            <a:pPr lvl="1"/>
            <a:r>
              <a:rPr lang="en-GB" dirty="0" smtClean="0"/>
              <a:t>Two independent flexible when installed</a:t>
            </a:r>
          </a:p>
          <a:p>
            <a:pPr lvl="1"/>
            <a:r>
              <a:rPr lang="en-GB" dirty="0" smtClean="0"/>
              <a:t>Vacuum &amp; helium jacket flanges fixed to DFM</a:t>
            </a:r>
          </a:p>
          <a:p>
            <a:pPr lvl="1"/>
            <a:r>
              <a:rPr lang="en-GB" dirty="0" smtClean="0"/>
              <a:t>MgB2-NbTi splices contained in rigid protection fixed to He jacket flange</a:t>
            </a:r>
          </a:p>
          <a:p>
            <a:pPr lvl="1"/>
            <a:r>
              <a:rPr lang="en-GB" dirty="0" smtClean="0"/>
              <a:t>Only </a:t>
            </a:r>
            <a:r>
              <a:rPr lang="en-GB" dirty="0" err="1" smtClean="0"/>
              <a:t>NbTi</a:t>
            </a:r>
            <a:r>
              <a:rPr lang="en-GB" dirty="0" smtClean="0"/>
              <a:t> extensions access the DFM He volume </a:t>
            </a:r>
          </a:p>
          <a:p>
            <a:endParaRPr lang="en-GB" dirty="0" smtClean="0"/>
          </a:p>
          <a:p>
            <a:r>
              <a:rPr lang="en-GB" dirty="0" smtClean="0"/>
              <a:t>Magnet mechanical interface</a:t>
            </a:r>
          </a:p>
          <a:p>
            <a:pPr lvl="1"/>
            <a:r>
              <a:rPr lang="en-GB" dirty="0" smtClean="0"/>
              <a:t>Plug fixed to ground</a:t>
            </a:r>
          </a:p>
          <a:p>
            <a:pPr lvl="1"/>
            <a:r>
              <a:rPr lang="en-GB" dirty="0" smtClean="0"/>
              <a:t>DFM fixed to He/vacuum interfaces with bellows</a:t>
            </a:r>
          </a:p>
          <a:p>
            <a:pPr lvl="1"/>
            <a:r>
              <a:rPr lang="en-GB" dirty="0" smtClean="0"/>
              <a:t>Access to </a:t>
            </a:r>
            <a:r>
              <a:rPr lang="en-GB" dirty="0" err="1" smtClean="0"/>
              <a:t>NbTi-NbTi</a:t>
            </a:r>
            <a:r>
              <a:rPr lang="en-GB" dirty="0" smtClean="0"/>
              <a:t> splices granted during installation and maintenance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Cables thermal contractions</a:t>
            </a:r>
          </a:p>
          <a:p>
            <a:pPr lvl="1"/>
            <a:r>
              <a:rPr lang="en-GB" dirty="0" err="1" smtClean="0"/>
              <a:t>NbTi-NbTi</a:t>
            </a:r>
            <a:r>
              <a:rPr lang="en-GB" dirty="0" smtClean="0"/>
              <a:t> splices fixed to DFM He vessel</a:t>
            </a:r>
          </a:p>
          <a:p>
            <a:pPr lvl="1"/>
            <a:r>
              <a:rPr lang="en-GB" dirty="0" smtClean="0"/>
              <a:t>DFM covers internal contractions 3.5 mm/m</a:t>
            </a:r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cxnSp>
        <p:nvCxnSpPr>
          <p:cNvPr id="75" name="Straight Connector 74"/>
          <p:cNvCxnSpPr/>
          <p:nvPr/>
        </p:nvCxnSpPr>
        <p:spPr>
          <a:xfrm>
            <a:off x="11015828" y="5432030"/>
            <a:ext cx="1075249" cy="5497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7648169" y="5583259"/>
            <a:ext cx="0" cy="850363"/>
          </a:xfrm>
          <a:prstGeom prst="line">
            <a:avLst/>
          </a:prstGeom>
          <a:ln w="3175"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7662890" y="5650981"/>
            <a:ext cx="947739" cy="850363"/>
            <a:chOff x="5747167" y="4238234"/>
            <a:chExt cx="710804" cy="637772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6457971" y="4238234"/>
              <a:ext cx="0" cy="637772"/>
            </a:xfrm>
            <a:prstGeom prst="line">
              <a:avLst/>
            </a:prstGeom>
            <a:ln w="3175">
              <a:prstDash val="lg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5747167" y="4825216"/>
              <a:ext cx="710804" cy="0"/>
            </a:xfrm>
            <a:prstGeom prst="straightConnector1">
              <a:avLst/>
            </a:prstGeom>
            <a:ln w="3175"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795321" y="4634858"/>
              <a:ext cx="594154" cy="1924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67" dirty="0">
                  <a:solidFill>
                    <a:schemeClr val="accent1">
                      <a:lumMod val="50000"/>
                    </a:schemeClr>
                  </a:solidFill>
                </a:rPr>
                <a:t>3.5 mm/m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630999" y="4249842"/>
            <a:ext cx="1982101" cy="1411743"/>
            <a:chOff x="4973249" y="3187381"/>
            <a:chExt cx="1486576" cy="1058807"/>
          </a:xfrm>
        </p:grpSpPr>
        <p:cxnSp>
          <p:nvCxnSpPr>
            <p:cNvPr id="144" name="Straight Connector 143"/>
            <p:cNvCxnSpPr/>
            <p:nvPr/>
          </p:nvCxnSpPr>
          <p:spPr>
            <a:xfrm>
              <a:off x="6457971" y="4120001"/>
              <a:ext cx="0" cy="12618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>
              <a:endCxn id="142" idx="2"/>
            </p:cNvCxnSpPr>
            <p:nvPr/>
          </p:nvCxnSpPr>
          <p:spPr>
            <a:xfrm>
              <a:off x="5921139" y="3355515"/>
              <a:ext cx="538686" cy="755344"/>
            </a:xfrm>
            <a:prstGeom prst="straightConnector1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>
              <a:off x="4973249" y="3187381"/>
              <a:ext cx="976469" cy="315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67" dirty="0" err="1"/>
                <a:t>NbTi-NbTi</a:t>
              </a:r>
              <a:r>
                <a:rPr lang="en-GB" sz="1067" dirty="0"/>
                <a:t> splices </a:t>
              </a:r>
            </a:p>
            <a:p>
              <a:r>
                <a:rPr lang="en-GB" sz="1067" dirty="0"/>
                <a:t>fixed to He vessel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244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110" grpId="0" animBg="1"/>
      <p:bldP spid="111" grpId="0" animBg="1"/>
      <p:bldP spid="1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40" y="644690"/>
            <a:ext cx="5614920" cy="6213311"/>
          </a:xfrm>
          <a:solidFill>
            <a:schemeClr val="bg1"/>
          </a:solidFill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Dedicated presentations on </a:t>
            </a:r>
            <a:r>
              <a:rPr lang="en-GB" dirty="0" smtClean="0"/>
              <a:t>Cryogenic scheme, operation, safety</a:t>
            </a:r>
          </a:p>
          <a:p>
            <a:pPr lvl="3"/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Layout:</a:t>
            </a:r>
          </a:p>
          <a:p>
            <a:r>
              <a:rPr lang="en-GB" dirty="0" smtClean="0"/>
              <a:t>Hydraulic plug separates triplet magnet &amp; DFX-</a:t>
            </a:r>
            <a:r>
              <a:rPr lang="en-GB" dirty="0" err="1" smtClean="0"/>
              <a:t>SCLink</a:t>
            </a:r>
            <a:r>
              <a:rPr lang="en-GB" dirty="0" smtClean="0"/>
              <a:t> He volumes</a:t>
            </a:r>
          </a:p>
          <a:p>
            <a:r>
              <a:rPr lang="en-GB" dirty="0" smtClean="0"/>
              <a:t>Dedicated DFX jumper</a:t>
            </a:r>
          </a:p>
          <a:p>
            <a:pPr lvl="3"/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Electrical performance: </a:t>
            </a:r>
          </a:p>
          <a:p>
            <a:r>
              <a:rPr lang="en-GB" dirty="0" err="1" smtClean="0"/>
              <a:t>NbTi</a:t>
            </a:r>
            <a:r>
              <a:rPr lang="en-GB" dirty="0" smtClean="0"/>
              <a:t> cables &amp; MgB2-NbTi splices immersed in </a:t>
            </a:r>
            <a:r>
              <a:rPr lang="en-GB" dirty="0" err="1" smtClean="0"/>
              <a:t>LHe</a:t>
            </a:r>
            <a:endParaRPr lang="en-GB" dirty="0" smtClean="0"/>
          </a:p>
          <a:p>
            <a:pPr lvl="3"/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Cryogenic lines: </a:t>
            </a:r>
          </a:p>
          <a:p>
            <a:r>
              <a:rPr lang="en-GB" dirty="0" err="1" smtClean="0"/>
              <a:t>LHe</a:t>
            </a:r>
            <a:r>
              <a:rPr lang="en-GB" dirty="0" smtClean="0"/>
              <a:t> in, </a:t>
            </a:r>
            <a:r>
              <a:rPr lang="en-GB" dirty="0" err="1" smtClean="0"/>
              <a:t>Ghe</a:t>
            </a:r>
            <a:r>
              <a:rPr lang="en-GB" dirty="0" smtClean="0"/>
              <a:t> out, Outlet Magnet line, heat exchanger</a:t>
            </a:r>
          </a:p>
          <a:p>
            <a:pPr lvl="4"/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Operation configuration</a:t>
            </a:r>
          </a:p>
          <a:p>
            <a:r>
              <a:rPr lang="en-GB" dirty="0" smtClean="0"/>
              <a:t>Heaters (electrical &amp; heat exchanger) vaporises helium</a:t>
            </a:r>
          </a:p>
          <a:p>
            <a:pPr lvl="1"/>
            <a:r>
              <a:rPr lang="en-GB" dirty="0" smtClean="0"/>
              <a:t>Nominal : 2 g.s</a:t>
            </a:r>
            <a:r>
              <a:rPr lang="en-GB" baseline="30000" dirty="0" smtClean="0"/>
              <a:t>-1</a:t>
            </a:r>
            <a:r>
              <a:rPr lang="en-GB" dirty="0" smtClean="0"/>
              <a:t> , design 3 g.s</a:t>
            </a:r>
            <a:r>
              <a:rPr lang="en-GB" baseline="30000" dirty="0" smtClean="0"/>
              <a:t>-1</a:t>
            </a:r>
            <a:endParaRPr lang="en-GB" dirty="0" smtClean="0"/>
          </a:p>
          <a:p>
            <a:r>
              <a:rPr lang="en-GB" dirty="0" err="1" smtClean="0"/>
              <a:t>Ghe</a:t>
            </a:r>
            <a:r>
              <a:rPr lang="en-GB" dirty="0" smtClean="0"/>
              <a:t> gaseous mass flow through the </a:t>
            </a:r>
            <a:r>
              <a:rPr lang="en-GB" dirty="0" err="1" smtClean="0"/>
              <a:t>SCLink</a:t>
            </a:r>
            <a:endParaRPr lang="en-GB" dirty="0" smtClean="0"/>
          </a:p>
          <a:p>
            <a:r>
              <a:rPr lang="en-GB" dirty="0" smtClean="0"/>
              <a:t>Design Pressure : 2.5 bara</a:t>
            </a:r>
          </a:p>
          <a:p>
            <a:pPr lvl="3"/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Instrumentation: </a:t>
            </a:r>
          </a:p>
          <a:p>
            <a:r>
              <a:rPr lang="en-GB" dirty="0" smtClean="0"/>
              <a:t>Level gauges, Temperature sensors, Pressure gauge</a:t>
            </a:r>
          </a:p>
          <a:p>
            <a:pPr lvl="3"/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Design requirements:</a:t>
            </a:r>
          </a:p>
          <a:p>
            <a:r>
              <a:rPr lang="en-GB" dirty="0" smtClean="0"/>
              <a:t>Heat loads to </a:t>
            </a:r>
            <a:r>
              <a:rPr lang="en-GB" dirty="0" err="1" smtClean="0"/>
              <a:t>LHe</a:t>
            </a:r>
            <a:r>
              <a:rPr lang="en-GB" dirty="0" smtClean="0"/>
              <a:t> &lt; 20 W</a:t>
            </a:r>
          </a:p>
          <a:p>
            <a:r>
              <a:rPr lang="en-GB" dirty="0" smtClean="0"/>
              <a:t>No condensation on external surfaces and feedthroughs</a:t>
            </a:r>
          </a:p>
          <a:p>
            <a:r>
              <a:rPr lang="en-GB" dirty="0" smtClean="0"/>
              <a:t>&gt; </a:t>
            </a:r>
            <a:r>
              <a:rPr lang="en-GB" dirty="0" smtClean="0"/>
              <a:t>10 </a:t>
            </a:r>
            <a:r>
              <a:rPr lang="en-GB" dirty="0" smtClean="0"/>
              <a:t>min of nominal supply GHE in case of liquid supply stop</a:t>
            </a:r>
          </a:p>
          <a:p>
            <a:r>
              <a:rPr lang="en-GB" u="sng" dirty="0" smtClean="0"/>
              <a:t>Constant slope between coldest point and LHE-GHE interface</a:t>
            </a:r>
          </a:p>
          <a:p>
            <a:r>
              <a:rPr lang="en-GB" dirty="0" smtClean="0"/>
              <a:t>Safety relief devices to protect </a:t>
            </a:r>
            <a:r>
              <a:rPr lang="en-GB" dirty="0" err="1" smtClean="0"/>
              <a:t>DFM+SCLink</a:t>
            </a:r>
            <a:endParaRPr lang="en-GB" dirty="0" smtClean="0"/>
          </a:p>
          <a:p>
            <a:pPr lvl="3"/>
            <a:endParaRPr lang="en-GB" dirty="0"/>
          </a:p>
          <a:p>
            <a:pPr lvl="4"/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Access to safety relief devices, instrumentation interfaces shall be granted for inspection and maintenance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6192011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/>
              <a:t>Cryogenics requirements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10668637" y="1639199"/>
            <a:ext cx="332756" cy="173946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GB" sz="2400" dirty="0"/>
          </a:p>
        </p:txBody>
      </p:sp>
      <p:sp>
        <p:nvSpPr>
          <p:cNvPr id="100" name="Rectangle 99"/>
          <p:cNvSpPr/>
          <p:nvPr/>
        </p:nvSpPr>
        <p:spPr>
          <a:xfrm>
            <a:off x="11001392" y="2071247"/>
            <a:ext cx="966216" cy="13074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333" b="1" dirty="0" err="1">
                <a:solidFill>
                  <a:schemeClr val="accent6">
                    <a:lumMod val="75000"/>
                  </a:schemeClr>
                </a:solidFill>
              </a:rPr>
              <a:t>SCLink</a:t>
            </a:r>
            <a:endParaRPr lang="en-GB" sz="1333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6765283" y="1639199"/>
            <a:ext cx="3916717" cy="173946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600" b="1" dirty="0"/>
              <a:t>			</a:t>
            </a:r>
            <a:r>
              <a:rPr lang="en-GB" sz="1600" b="1" dirty="0" smtClean="0"/>
              <a:t>DFM</a:t>
            </a:r>
            <a:endParaRPr lang="en-GB" sz="1600" b="1" dirty="0"/>
          </a:p>
        </p:txBody>
      </p:sp>
      <p:sp>
        <p:nvSpPr>
          <p:cNvPr id="83" name="Rectangle 82"/>
          <p:cNvSpPr/>
          <p:nvPr/>
        </p:nvSpPr>
        <p:spPr>
          <a:xfrm>
            <a:off x="5743767" y="2038906"/>
            <a:ext cx="1024308" cy="13397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333" b="1" dirty="0" smtClean="0">
                <a:solidFill>
                  <a:schemeClr val="accent6">
                    <a:lumMod val="75000"/>
                  </a:schemeClr>
                </a:solidFill>
              </a:rPr>
              <a:t>Magnet side</a:t>
            </a:r>
            <a:endParaRPr lang="en-GB" sz="1333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6565895" y="2793504"/>
            <a:ext cx="192021" cy="44339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933" b="1" dirty="0">
                <a:solidFill>
                  <a:schemeClr val="tx1"/>
                </a:solidFill>
              </a:rPr>
              <a:t>Plug</a:t>
            </a:r>
          </a:p>
        </p:txBody>
      </p:sp>
      <p:sp>
        <p:nvSpPr>
          <p:cNvPr id="98" name="Rectangle 97"/>
          <p:cNvSpPr/>
          <p:nvPr/>
        </p:nvSpPr>
        <p:spPr>
          <a:xfrm>
            <a:off x="5747519" y="2793504"/>
            <a:ext cx="818376" cy="443395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grpSp>
        <p:nvGrpSpPr>
          <p:cNvPr id="111" name="Group 110"/>
          <p:cNvGrpSpPr/>
          <p:nvPr/>
        </p:nvGrpSpPr>
        <p:grpSpPr>
          <a:xfrm>
            <a:off x="6746549" y="2038906"/>
            <a:ext cx="4159739" cy="1198073"/>
            <a:chOff x="5059912" y="1529179"/>
            <a:chExt cx="3119804" cy="898555"/>
          </a:xfrm>
        </p:grpSpPr>
        <p:sp>
          <p:nvSpPr>
            <p:cNvPr id="44" name="Rectangle 43"/>
            <p:cNvSpPr/>
            <p:nvPr/>
          </p:nvSpPr>
          <p:spPr>
            <a:xfrm>
              <a:off x="5646291" y="1529179"/>
              <a:ext cx="2533425" cy="83314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059912" y="2041972"/>
              <a:ext cx="590550" cy="385762"/>
            </a:xfrm>
            <a:custGeom>
              <a:avLst/>
              <a:gdLst>
                <a:gd name="connsiteX0" fmla="*/ 0 w 590550"/>
                <a:gd name="connsiteY0" fmla="*/ 385762 h 385762"/>
                <a:gd name="connsiteX1" fmla="*/ 590550 w 590550"/>
                <a:gd name="connsiteY1" fmla="*/ 323850 h 385762"/>
                <a:gd name="connsiteX2" fmla="*/ 590550 w 590550"/>
                <a:gd name="connsiteY2" fmla="*/ 0 h 385762"/>
                <a:gd name="connsiteX3" fmla="*/ 4763 w 590550"/>
                <a:gd name="connsiteY3" fmla="*/ 61912 h 385762"/>
                <a:gd name="connsiteX4" fmla="*/ 0 w 590550"/>
                <a:gd name="connsiteY4" fmla="*/ 385762 h 385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0550" h="385762">
                  <a:moveTo>
                    <a:pt x="0" y="385762"/>
                  </a:moveTo>
                  <a:lnTo>
                    <a:pt x="590550" y="323850"/>
                  </a:lnTo>
                  <a:lnTo>
                    <a:pt x="590550" y="0"/>
                  </a:lnTo>
                  <a:lnTo>
                    <a:pt x="4763" y="61912"/>
                  </a:lnTo>
                  <a:cubicBezTo>
                    <a:pt x="3175" y="169862"/>
                    <a:pt x="1588" y="277812"/>
                    <a:pt x="0" y="3857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6756400" y="2499234"/>
            <a:ext cx="3948115" cy="737745"/>
            <a:chOff x="5067300" y="1874425"/>
            <a:chExt cx="2961086" cy="553309"/>
          </a:xfrm>
        </p:grpSpPr>
        <p:sp>
          <p:nvSpPr>
            <p:cNvPr id="99" name="Rectangle 98"/>
            <p:cNvSpPr/>
            <p:nvPr/>
          </p:nvSpPr>
          <p:spPr>
            <a:xfrm>
              <a:off x="5646291" y="1874425"/>
              <a:ext cx="2382095" cy="487904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5067300" y="2041972"/>
              <a:ext cx="590550" cy="385762"/>
            </a:xfrm>
            <a:custGeom>
              <a:avLst/>
              <a:gdLst>
                <a:gd name="connsiteX0" fmla="*/ 0 w 590550"/>
                <a:gd name="connsiteY0" fmla="*/ 385762 h 385762"/>
                <a:gd name="connsiteX1" fmla="*/ 590550 w 590550"/>
                <a:gd name="connsiteY1" fmla="*/ 323850 h 385762"/>
                <a:gd name="connsiteX2" fmla="*/ 590550 w 590550"/>
                <a:gd name="connsiteY2" fmla="*/ 0 h 385762"/>
                <a:gd name="connsiteX3" fmla="*/ 4763 w 590550"/>
                <a:gd name="connsiteY3" fmla="*/ 61912 h 385762"/>
                <a:gd name="connsiteX4" fmla="*/ 0 w 590550"/>
                <a:gd name="connsiteY4" fmla="*/ 385762 h 385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0550" h="385762">
                  <a:moveTo>
                    <a:pt x="0" y="385762"/>
                  </a:moveTo>
                  <a:lnTo>
                    <a:pt x="590550" y="323850"/>
                  </a:lnTo>
                  <a:lnTo>
                    <a:pt x="590550" y="0"/>
                  </a:lnTo>
                  <a:lnTo>
                    <a:pt x="4763" y="61912"/>
                  </a:lnTo>
                  <a:cubicBezTo>
                    <a:pt x="3175" y="169862"/>
                    <a:pt x="1588" y="277812"/>
                    <a:pt x="0" y="385762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7521022" y="2763502"/>
            <a:ext cx="3183493" cy="300543"/>
            <a:chOff x="5738070" y="3955134"/>
            <a:chExt cx="2387620" cy="225407"/>
          </a:xfrm>
        </p:grpSpPr>
        <p:sp>
          <p:nvSpPr>
            <p:cNvPr id="140" name="Rectangle 139"/>
            <p:cNvSpPr/>
            <p:nvPr/>
          </p:nvSpPr>
          <p:spPr>
            <a:xfrm rot="16200000">
              <a:off x="7672198" y="3727049"/>
              <a:ext cx="225407" cy="681577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GB" sz="800" dirty="0">
                  <a:solidFill>
                    <a:srgbClr val="006600"/>
                  </a:solidFill>
                </a:rPr>
                <a:t>MgB2-NbTi splices</a:t>
              </a:r>
            </a:p>
          </p:txBody>
        </p:sp>
        <p:sp>
          <p:nvSpPr>
            <p:cNvPr id="141" name="Freeform 140"/>
            <p:cNvSpPr/>
            <p:nvPr/>
          </p:nvSpPr>
          <p:spPr>
            <a:xfrm>
              <a:off x="5738070" y="4007358"/>
              <a:ext cx="1728132" cy="137160"/>
            </a:xfrm>
            <a:custGeom>
              <a:avLst/>
              <a:gdLst>
                <a:gd name="connsiteX0" fmla="*/ 0 w 1728132"/>
                <a:gd name="connsiteY0" fmla="*/ 61303 h 137160"/>
                <a:gd name="connsiteX1" fmla="*/ 234891 w 1728132"/>
                <a:gd name="connsiteY1" fmla="*/ 44525 h 137160"/>
                <a:gd name="connsiteX2" fmla="*/ 503339 w 1728132"/>
                <a:gd name="connsiteY2" fmla="*/ 128414 h 137160"/>
                <a:gd name="connsiteX3" fmla="*/ 721453 w 1728132"/>
                <a:gd name="connsiteY3" fmla="*/ 44525 h 137160"/>
                <a:gd name="connsiteX4" fmla="*/ 1031846 w 1728132"/>
                <a:gd name="connsiteY4" fmla="*/ 136803 h 137160"/>
                <a:gd name="connsiteX5" fmla="*/ 1359016 w 1728132"/>
                <a:gd name="connsiteY5" fmla="*/ 2580 h 137160"/>
                <a:gd name="connsiteX6" fmla="*/ 1728132 w 1728132"/>
                <a:gd name="connsiteY6" fmla="*/ 61303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8132" h="137160">
                  <a:moveTo>
                    <a:pt x="0" y="61303"/>
                  </a:moveTo>
                  <a:cubicBezTo>
                    <a:pt x="75500" y="47321"/>
                    <a:pt x="151001" y="33340"/>
                    <a:pt x="234891" y="44525"/>
                  </a:cubicBezTo>
                  <a:cubicBezTo>
                    <a:pt x="318781" y="55710"/>
                    <a:pt x="422245" y="128414"/>
                    <a:pt x="503339" y="128414"/>
                  </a:cubicBezTo>
                  <a:cubicBezTo>
                    <a:pt x="584433" y="128414"/>
                    <a:pt x="633369" y="43127"/>
                    <a:pt x="721453" y="44525"/>
                  </a:cubicBezTo>
                  <a:cubicBezTo>
                    <a:pt x="809537" y="45923"/>
                    <a:pt x="925585" y="143794"/>
                    <a:pt x="1031846" y="136803"/>
                  </a:cubicBezTo>
                  <a:cubicBezTo>
                    <a:pt x="1138107" y="129812"/>
                    <a:pt x="1242969" y="15163"/>
                    <a:pt x="1359016" y="2580"/>
                  </a:cubicBezTo>
                  <a:cubicBezTo>
                    <a:pt x="1475063" y="-10003"/>
                    <a:pt x="1601597" y="25650"/>
                    <a:pt x="1728132" y="61303"/>
                  </a:cubicBezTo>
                </a:path>
              </a:pathLst>
            </a:custGeom>
            <a:noFill/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6357682" y="4025801"/>
              <a:ext cx="204285" cy="8505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</p:grpSp>
      <p:sp>
        <p:nvSpPr>
          <p:cNvPr id="81" name="Rectangle 80"/>
          <p:cNvSpPr/>
          <p:nvPr/>
        </p:nvSpPr>
        <p:spPr>
          <a:xfrm>
            <a:off x="10902639" y="2697573"/>
            <a:ext cx="1069927" cy="4521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cxnSp>
        <p:nvCxnSpPr>
          <p:cNvPr id="8" name="Straight Connector 7"/>
          <p:cNvCxnSpPr>
            <a:stCxn id="140" idx="2"/>
            <a:endCxn id="81" idx="3"/>
          </p:cNvCxnSpPr>
          <p:nvPr/>
        </p:nvCxnSpPr>
        <p:spPr>
          <a:xfrm>
            <a:off x="10704515" y="2913773"/>
            <a:ext cx="1268051" cy="99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7728182" y="1079453"/>
            <a:ext cx="768087" cy="690799"/>
            <a:chOff x="4878365" y="1057372"/>
            <a:chExt cx="309705" cy="444189"/>
          </a:xfrm>
        </p:grpSpPr>
        <p:sp>
          <p:nvSpPr>
            <p:cNvPr id="11" name="Oval 10"/>
            <p:cNvSpPr/>
            <p:nvPr/>
          </p:nvSpPr>
          <p:spPr>
            <a:xfrm>
              <a:off x="4878365" y="1057372"/>
              <a:ext cx="309705" cy="30970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GB" sz="240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878365" y="1191856"/>
              <a:ext cx="309705" cy="3097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GB" sz="2400"/>
            </a:p>
          </p:txBody>
        </p:sp>
      </p:grpSp>
      <p:sp>
        <p:nvSpPr>
          <p:cNvPr id="47" name="Freeform 46"/>
          <p:cNvSpPr/>
          <p:nvPr/>
        </p:nvSpPr>
        <p:spPr>
          <a:xfrm>
            <a:off x="9476237" y="2127345"/>
            <a:ext cx="1708329" cy="690416"/>
          </a:xfrm>
          <a:custGeom>
            <a:avLst/>
            <a:gdLst>
              <a:gd name="connsiteX0" fmla="*/ 0 w 1795462"/>
              <a:gd name="connsiteY0" fmla="*/ 100401 h 333763"/>
              <a:gd name="connsiteX1" fmla="*/ 71437 w 1795462"/>
              <a:gd name="connsiteY1" fmla="*/ 67063 h 333763"/>
              <a:gd name="connsiteX2" fmla="*/ 333375 w 1795462"/>
              <a:gd name="connsiteY2" fmla="*/ 388 h 333763"/>
              <a:gd name="connsiteX3" fmla="*/ 795337 w 1795462"/>
              <a:gd name="connsiteY3" fmla="*/ 100401 h 333763"/>
              <a:gd name="connsiteX4" fmla="*/ 1271587 w 1795462"/>
              <a:gd name="connsiteY4" fmla="*/ 48013 h 333763"/>
              <a:gd name="connsiteX5" fmla="*/ 1404937 w 1795462"/>
              <a:gd name="connsiteY5" fmla="*/ 286138 h 333763"/>
              <a:gd name="connsiteX6" fmla="*/ 1795462 w 1795462"/>
              <a:gd name="connsiteY6" fmla="*/ 333763 h 33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5462" h="333763">
                <a:moveTo>
                  <a:pt x="0" y="100401"/>
                </a:moveTo>
                <a:cubicBezTo>
                  <a:pt x="7937" y="92066"/>
                  <a:pt x="15875" y="83732"/>
                  <a:pt x="71437" y="67063"/>
                </a:cubicBezTo>
                <a:cubicBezTo>
                  <a:pt x="127000" y="50394"/>
                  <a:pt x="212725" y="-5168"/>
                  <a:pt x="333375" y="388"/>
                </a:cubicBezTo>
                <a:cubicBezTo>
                  <a:pt x="454025" y="5944"/>
                  <a:pt x="638968" y="92464"/>
                  <a:pt x="795337" y="100401"/>
                </a:cubicBezTo>
                <a:cubicBezTo>
                  <a:pt x="951706" y="108338"/>
                  <a:pt x="1169987" y="17057"/>
                  <a:pt x="1271587" y="48013"/>
                </a:cubicBezTo>
                <a:cubicBezTo>
                  <a:pt x="1373187" y="78969"/>
                  <a:pt x="1317624" y="238513"/>
                  <a:pt x="1404937" y="286138"/>
                </a:cubicBezTo>
                <a:cubicBezTo>
                  <a:pt x="1492250" y="333763"/>
                  <a:pt x="1643856" y="333763"/>
                  <a:pt x="1795462" y="333763"/>
                </a:cubicBezTo>
              </a:path>
            </a:pathLst>
          </a:custGeom>
          <a:noFill/>
          <a:ln>
            <a:prstDash val="sysDash"/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grpSp>
        <p:nvGrpSpPr>
          <p:cNvPr id="129" name="Group 128"/>
          <p:cNvGrpSpPr/>
          <p:nvPr/>
        </p:nvGrpSpPr>
        <p:grpSpPr>
          <a:xfrm>
            <a:off x="7124097" y="485027"/>
            <a:ext cx="960172" cy="1798612"/>
            <a:chOff x="5343073" y="363770"/>
            <a:chExt cx="720129" cy="1348959"/>
          </a:xfrm>
        </p:grpSpPr>
        <p:grpSp>
          <p:nvGrpSpPr>
            <p:cNvPr id="22" name="Group 21"/>
            <p:cNvGrpSpPr/>
            <p:nvPr/>
          </p:nvGrpSpPr>
          <p:grpSpPr>
            <a:xfrm>
              <a:off x="5881021" y="938420"/>
              <a:ext cx="182181" cy="774309"/>
              <a:chOff x="6758565" y="287043"/>
              <a:chExt cx="230045" cy="839507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6876256" y="287043"/>
                <a:ext cx="0" cy="689525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>
                <a:off x="6758565" y="1017443"/>
                <a:ext cx="80392" cy="63624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6908218" y="1011969"/>
                <a:ext cx="80392" cy="63624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6876256" y="1024636"/>
                <a:ext cx="0" cy="101914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Box 24"/>
            <p:cNvSpPr txBox="1"/>
            <p:nvPr/>
          </p:nvSpPr>
          <p:spPr>
            <a:xfrm>
              <a:off x="5343073" y="363770"/>
              <a:ext cx="669895" cy="1924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067" dirty="0">
                  <a:solidFill>
                    <a:srgbClr val="0070C0"/>
                  </a:solidFill>
                </a:rPr>
                <a:t>CS : </a:t>
              </a:r>
              <a:r>
                <a:rPr lang="en-GB" sz="1067" dirty="0" err="1">
                  <a:solidFill>
                    <a:srgbClr val="0070C0"/>
                  </a:solidFill>
                </a:rPr>
                <a:t>LHe</a:t>
              </a:r>
              <a:r>
                <a:rPr lang="en-GB" sz="1067" dirty="0">
                  <a:solidFill>
                    <a:srgbClr val="0070C0"/>
                  </a:solidFill>
                </a:rPr>
                <a:t> In</a:t>
              </a:r>
            </a:p>
          </p:txBody>
        </p:sp>
        <p:cxnSp>
          <p:nvCxnSpPr>
            <p:cNvPr id="49" name="Straight Connector 48"/>
            <p:cNvCxnSpPr>
              <a:stCxn id="25" idx="2"/>
            </p:cNvCxnSpPr>
            <p:nvPr/>
          </p:nvCxnSpPr>
          <p:spPr>
            <a:xfrm>
              <a:off x="5653735" y="579214"/>
              <a:ext cx="320490" cy="341520"/>
            </a:xfrm>
            <a:prstGeom prst="line">
              <a:avLst/>
            </a:prstGeom>
            <a:ln w="31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7611011" y="68627"/>
            <a:ext cx="1029448" cy="2089252"/>
            <a:chOff x="5708259" y="51470"/>
            <a:chExt cx="772086" cy="1566939"/>
          </a:xfrm>
        </p:grpSpPr>
        <p:cxnSp>
          <p:nvCxnSpPr>
            <p:cNvPr id="38" name="Straight Connector 37"/>
            <p:cNvCxnSpPr/>
            <p:nvPr/>
          </p:nvCxnSpPr>
          <p:spPr>
            <a:xfrm flipV="1">
              <a:off x="6084168" y="990344"/>
              <a:ext cx="0" cy="62806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5708259" y="51470"/>
              <a:ext cx="772086" cy="315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67" dirty="0">
                  <a:solidFill>
                    <a:schemeClr val="accent1">
                      <a:lumMod val="75000"/>
                    </a:schemeClr>
                  </a:solidFill>
                </a:rPr>
                <a:t>SD : </a:t>
              </a:r>
              <a:r>
                <a:rPr lang="en-GB" sz="1067" dirty="0" err="1">
                  <a:solidFill>
                    <a:schemeClr val="accent1">
                      <a:lumMod val="75000"/>
                    </a:schemeClr>
                  </a:solidFill>
                </a:rPr>
                <a:t>GHe</a:t>
              </a:r>
              <a:r>
                <a:rPr lang="en-GB" sz="1067" dirty="0">
                  <a:solidFill>
                    <a:schemeClr val="accent1">
                      <a:lumMod val="75000"/>
                    </a:schemeClr>
                  </a:solidFill>
                </a:rPr>
                <a:t> Out</a:t>
              </a:r>
            </a:p>
            <a:p>
              <a:pPr algn="ctr"/>
              <a:r>
                <a:rPr lang="en-GB" sz="1067" dirty="0">
                  <a:solidFill>
                    <a:schemeClr val="accent1">
                      <a:lumMod val="75000"/>
                    </a:schemeClr>
                  </a:solidFill>
                </a:rPr>
                <a:t>(for transient)</a:t>
              </a:r>
            </a:p>
          </p:txBody>
        </p:sp>
        <p:cxnSp>
          <p:nvCxnSpPr>
            <p:cNvPr id="69" name="Straight Connector 68"/>
            <p:cNvCxnSpPr>
              <a:stCxn id="52" idx="2"/>
              <a:endCxn id="26" idx="0"/>
            </p:cNvCxnSpPr>
            <p:nvPr/>
          </p:nvCxnSpPr>
          <p:spPr>
            <a:xfrm flipH="1">
              <a:off x="6084169" y="390024"/>
              <a:ext cx="10134" cy="576426"/>
            </a:xfrm>
            <a:prstGeom prst="line">
              <a:avLst/>
            </a:prstGeom>
            <a:ln w="31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8179450" y="509859"/>
            <a:ext cx="1270940" cy="2247067"/>
            <a:chOff x="6134587" y="382394"/>
            <a:chExt cx="953205" cy="1685300"/>
          </a:xfrm>
        </p:grpSpPr>
        <p:grpSp>
          <p:nvGrpSpPr>
            <p:cNvPr id="45" name="Group 44"/>
            <p:cNvGrpSpPr/>
            <p:nvPr/>
          </p:nvGrpSpPr>
          <p:grpSpPr>
            <a:xfrm>
              <a:off x="6189643" y="1045662"/>
              <a:ext cx="116405" cy="1022032"/>
              <a:chOff x="6255796" y="1210441"/>
              <a:chExt cx="249288" cy="875448"/>
            </a:xfrm>
          </p:grpSpPr>
          <p:cxnSp>
            <p:nvCxnSpPr>
              <p:cNvPr id="41" name="Straight Connector 40"/>
              <p:cNvCxnSpPr/>
              <p:nvPr/>
            </p:nvCxnSpPr>
            <p:spPr>
              <a:xfrm>
                <a:off x="6255796" y="1210441"/>
                <a:ext cx="0" cy="804097"/>
              </a:xfrm>
              <a:prstGeom prst="line">
                <a:avLst/>
              </a:prstGeom>
              <a:ln w="158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3" name="Group 42"/>
              <p:cNvGrpSpPr/>
              <p:nvPr/>
            </p:nvGrpSpPr>
            <p:grpSpPr>
              <a:xfrm>
                <a:off x="6255796" y="1962328"/>
                <a:ext cx="249036" cy="123561"/>
                <a:chOff x="6464663" y="1842241"/>
                <a:chExt cx="249036" cy="123561"/>
              </a:xfrm>
            </p:grpSpPr>
            <p:sp>
              <p:nvSpPr>
                <p:cNvPr id="42" name="Oval 41"/>
                <p:cNvSpPr/>
                <p:nvPr/>
              </p:nvSpPr>
              <p:spPr>
                <a:xfrm>
                  <a:off x="6464663" y="1842241"/>
                  <a:ext cx="123561" cy="123561"/>
                </a:xfrm>
                <a:prstGeom prst="ellipse">
                  <a:avLst/>
                </a:pr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57" name="Oval 56"/>
                <p:cNvSpPr/>
                <p:nvPr/>
              </p:nvSpPr>
              <p:spPr>
                <a:xfrm>
                  <a:off x="6522086" y="1842241"/>
                  <a:ext cx="123561" cy="123561"/>
                </a:xfrm>
                <a:prstGeom prst="ellipse">
                  <a:avLst/>
                </a:pr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>
                  <a:off x="6590138" y="1842241"/>
                  <a:ext cx="123561" cy="123561"/>
                </a:xfrm>
                <a:prstGeom prst="ellipse">
                  <a:avLst/>
                </a:pr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</p:grpSp>
          <p:cxnSp>
            <p:nvCxnSpPr>
              <p:cNvPr id="60" name="Straight Connector 59"/>
              <p:cNvCxnSpPr/>
              <p:nvPr/>
            </p:nvCxnSpPr>
            <p:spPr>
              <a:xfrm>
                <a:off x="6505084" y="1210441"/>
                <a:ext cx="0" cy="814224"/>
              </a:xfrm>
              <a:prstGeom prst="line">
                <a:avLst/>
              </a:prstGeom>
              <a:ln w="15875">
                <a:solidFill>
                  <a:schemeClr val="accent1">
                    <a:lumMod val="20000"/>
                    <a:lumOff val="80000"/>
                  </a:schemeClr>
                </a:solidFill>
                <a:headEnd type="triangle" w="sm" len="med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2" name="TextBox 71"/>
            <p:cNvSpPr txBox="1"/>
            <p:nvPr/>
          </p:nvSpPr>
          <p:spPr>
            <a:xfrm>
              <a:off x="6134587" y="382394"/>
              <a:ext cx="953205" cy="315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67" dirty="0">
                  <a:solidFill>
                    <a:schemeClr val="accent1">
                      <a:lumMod val="75000"/>
                    </a:schemeClr>
                  </a:solidFill>
                </a:rPr>
                <a:t>Heat exchanger 40K</a:t>
              </a:r>
            </a:p>
          </p:txBody>
        </p:sp>
        <p:cxnSp>
          <p:nvCxnSpPr>
            <p:cNvPr id="73" name="Straight Connector 72"/>
            <p:cNvCxnSpPr>
              <a:stCxn id="72" idx="2"/>
            </p:cNvCxnSpPr>
            <p:nvPr/>
          </p:nvCxnSpPr>
          <p:spPr>
            <a:xfrm flipH="1">
              <a:off x="6260380" y="720948"/>
              <a:ext cx="350810" cy="314249"/>
            </a:xfrm>
            <a:prstGeom prst="line">
              <a:avLst/>
            </a:prstGeom>
            <a:ln w="31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Group 156"/>
          <p:cNvGrpSpPr/>
          <p:nvPr/>
        </p:nvGrpSpPr>
        <p:grpSpPr>
          <a:xfrm>
            <a:off x="5967525" y="1119950"/>
            <a:ext cx="1900187" cy="1287313"/>
            <a:chOff x="4475644" y="839962"/>
            <a:chExt cx="1425140" cy="965485"/>
          </a:xfrm>
        </p:grpSpPr>
        <p:sp>
          <p:nvSpPr>
            <p:cNvPr id="39" name="Freeform 38"/>
            <p:cNvSpPr/>
            <p:nvPr/>
          </p:nvSpPr>
          <p:spPr>
            <a:xfrm>
              <a:off x="4475644" y="1000585"/>
              <a:ext cx="1425140" cy="804862"/>
            </a:xfrm>
            <a:custGeom>
              <a:avLst/>
              <a:gdLst>
                <a:gd name="connsiteX0" fmla="*/ 0 w 1700213"/>
                <a:gd name="connsiteY0" fmla="*/ 804862 h 804862"/>
                <a:gd name="connsiteX1" fmla="*/ 809625 w 1700213"/>
                <a:gd name="connsiteY1" fmla="*/ 804862 h 804862"/>
                <a:gd name="connsiteX2" fmla="*/ 809625 w 1700213"/>
                <a:gd name="connsiteY2" fmla="*/ 400050 h 804862"/>
                <a:gd name="connsiteX3" fmla="*/ 1700213 w 1700213"/>
                <a:gd name="connsiteY3" fmla="*/ 400050 h 804862"/>
                <a:gd name="connsiteX4" fmla="*/ 1700213 w 1700213"/>
                <a:gd name="connsiteY4" fmla="*/ 0 h 804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0213" h="804862">
                  <a:moveTo>
                    <a:pt x="0" y="804862"/>
                  </a:moveTo>
                  <a:lnTo>
                    <a:pt x="809625" y="804862"/>
                  </a:lnTo>
                  <a:lnTo>
                    <a:pt x="809625" y="400050"/>
                  </a:lnTo>
                  <a:lnTo>
                    <a:pt x="1700213" y="400050"/>
                  </a:lnTo>
                  <a:lnTo>
                    <a:pt x="1700213" y="0"/>
                  </a:lnTo>
                </a:path>
              </a:pathLst>
            </a:custGeom>
            <a:noFill/>
            <a:ln>
              <a:solidFill>
                <a:srgbClr val="92D050"/>
              </a:solidFill>
              <a:prstDash val="dash"/>
              <a:headEnd w="sm" len="med"/>
              <a:tailEnd type="triangle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269180" y="839962"/>
              <a:ext cx="429445" cy="1924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067" dirty="0">
                  <a:solidFill>
                    <a:srgbClr val="92D050"/>
                  </a:solidFill>
                </a:rPr>
                <a:t>E’</a:t>
              </a:r>
              <a:r>
                <a:rPr lang="en-GB" sz="1067" baseline="-25000" dirty="0">
                  <a:solidFill>
                    <a:srgbClr val="92D050"/>
                  </a:solidFill>
                </a:rPr>
                <a:t>H</a:t>
              </a:r>
              <a:r>
                <a:rPr lang="en-GB" sz="1067" dirty="0">
                  <a:solidFill>
                    <a:srgbClr val="92D050"/>
                  </a:solidFill>
                </a:rPr>
                <a:t>F</a:t>
              </a:r>
              <a:r>
                <a:rPr lang="en-GB" sz="1067" baseline="-25000" dirty="0">
                  <a:solidFill>
                    <a:srgbClr val="92D050"/>
                  </a:solidFill>
                </a:rPr>
                <a:t>H2</a:t>
              </a:r>
              <a:endParaRPr lang="en-GB" sz="1067" dirty="0">
                <a:solidFill>
                  <a:srgbClr val="92D050"/>
                </a:solidFill>
              </a:endParaRPr>
            </a:p>
          </p:txBody>
        </p:sp>
        <p:cxnSp>
          <p:nvCxnSpPr>
            <p:cNvPr id="85" name="Straight Connector 84"/>
            <p:cNvCxnSpPr>
              <a:stCxn id="84" idx="2"/>
            </p:cNvCxnSpPr>
            <p:nvPr/>
          </p:nvCxnSpPr>
          <p:spPr>
            <a:xfrm>
              <a:off x="5460419" y="1055406"/>
              <a:ext cx="199463" cy="341520"/>
            </a:xfrm>
            <a:prstGeom prst="line">
              <a:avLst/>
            </a:prstGeom>
            <a:ln w="3175">
              <a:solidFill>
                <a:srgbClr val="92D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7437872" y="2958658"/>
            <a:ext cx="641320" cy="432531"/>
            <a:chOff x="6439846" y="1960223"/>
            <a:chExt cx="480990" cy="324398"/>
          </a:xfrm>
        </p:grpSpPr>
        <p:sp>
          <p:nvSpPr>
            <p:cNvPr id="63" name="Oval 62"/>
            <p:cNvSpPr/>
            <p:nvPr/>
          </p:nvSpPr>
          <p:spPr>
            <a:xfrm>
              <a:off x="6622644" y="1960223"/>
              <a:ext cx="57697" cy="12356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64" name="Oval 63"/>
            <p:cNvSpPr/>
            <p:nvPr/>
          </p:nvSpPr>
          <p:spPr>
            <a:xfrm>
              <a:off x="6649458" y="1960223"/>
              <a:ext cx="57697" cy="12356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65" name="Oval 64"/>
            <p:cNvSpPr/>
            <p:nvPr/>
          </p:nvSpPr>
          <p:spPr>
            <a:xfrm>
              <a:off x="6681234" y="1960223"/>
              <a:ext cx="57697" cy="12356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6439846" y="2092212"/>
              <a:ext cx="480990" cy="19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67" b="1" dirty="0">
                  <a:solidFill>
                    <a:srgbClr val="FF0000"/>
                  </a:solidFill>
                </a:rPr>
                <a:t>100 W</a:t>
              </a:r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11281392" y="2655396"/>
            <a:ext cx="641320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67" dirty="0">
                <a:solidFill>
                  <a:schemeClr val="tx2"/>
                </a:solidFill>
              </a:rPr>
              <a:t>2</a:t>
            </a:r>
            <a:r>
              <a:rPr lang="en-GB" sz="1067" dirty="0" smtClean="0">
                <a:solidFill>
                  <a:schemeClr val="tx2"/>
                </a:solidFill>
              </a:rPr>
              <a:t> </a:t>
            </a:r>
            <a:r>
              <a:rPr lang="en-GB" sz="1067" dirty="0">
                <a:solidFill>
                  <a:schemeClr val="tx2"/>
                </a:solidFill>
              </a:rPr>
              <a:t>g.s</a:t>
            </a:r>
            <a:r>
              <a:rPr lang="en-GB" sz="1067" baseline="30000" dirty="0">
                <a:solidFill>
                  <a:schemeClr val="tx2"/>
                </a:solidFill>
              </a:rPr>
              <a:t>-1</a:t>
            </a:r>
            <a:endParaRPr lang="en-GB" sz="1067" dirty="0">
              <a:solidFill>
                <a:schemeClr val="tx2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654700" y="3349267"/>
            <a:ext cx="1813317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67" i="1" dirty="0" smtClean="0">
                <a:solidFill>
                  <a:srgbClr val="0070C0"/>
                </a:solidFill>
              </a:rPr>
              <a:t>DFM </a:t>
            </a:r>
            <a:r>
              <a:rPr lang="en-GB" sz="1067" i="1" dirty="0">
                <a:solidFill>
                  <a:srgbClr val="0070C0"/>
                </a:solidFill>
              </a:rPr>
              <a:t>nominal configuration</a:t>
            </a:r>
          </a:p>
        </p:txBody>
      </p:sp>
      <p:grpSp>
        <p:nvGrpSpPr>
          <p:cNvPr id="90" name="Group 89"/>
          <p:cNvGrpSpPr/>
          <p:nvPr/>
        </p:nvGrpSpPr>
        <p:grpSpPr>
          <a:xfrm rot="10800000">
            <a:off x="10607524" y="1394218"/>
            <a:ext cx="278969" cy="643997"/>
            <a:chOff x="9386370" y="128124"/>
            <a:chExt cx="319560" cy="878842"/>
          </a:xfrm>
        </p:grpSpPr>
        <p:cxnSp>
          <p:nvCxnSpPr>
            <p:cNvPr id="101" name="Straight Connector 100"/>
            <p:cNvCxnSpPr/>
            <p:nvPr/>
          </p:nvCxnSpPr>
          <p:spPr>
            <a:xfrm flipH="1" flipV="1">
              <a:off x="9386370" y="1006816"/>
              <a:ext cx="319560" cy="150"/>
            </a:xfrm>
            <a:prstGeom prst="line">
              <a:avLst/>
            </a:prstGeom>
            <a:noFill/>
            <a:ln w="1270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102" name="Straight Connector 101"/>
            <p:cNvCxnSpPr/>
            <p:nvPr/>
          </p:nvCxnSpPr>
          <p:spPr>
            <a:xfrm flipH="1" flipV="1">
              <a:off x="9386370" y="875396"/>
              <a:ext cx="319560" cy="150"/>
            </a:xfrm>
            <a:prstGeom prst="line">
              <a:avLst/>
            </a:prstGeom>
            <a:noFill/>
            <a:ln w="1270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103" name="Freeform 102"/>
            <p:cNvSpPr/>
            <p:nvPr/>
          </p:nvSpPr>
          <p:spPr>
            <a:xfrm>
              <a:off x="9408160" y="904211"/>
              <a:ext cx="289560" cy="81309"/>
            </a:xfrm>
            <a:custGeom>
              <a:avLst/>
              <a:gdLst>
                <a:gd name="connsiteX0" fmla="*/ 289560 w 289560"/>
                <a:gd name="connsiteY0" fmla="*/ 81309 h 81309"/>
                <a:gd name="connsiteX1" fmla="*/ 185420 w 289560"/>
                <a:gd name="connsiteY1" fmla="*/ 29 h 81309"/>
                <a:gd name="connsiteX2" fmla="*/ 86360 w 289560"/>
                <a:gd name="connsiteY2" fmla="*/ 71149 h 81309"/>
                <a:gd name="connsiteX3" fmla="*/ 0 w 289560"/>
                <a:gd name="connsiteY3" fmla="*/ 10189 h 8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560" h="81309">
                  <a:moveTo>
                    <a:pt x="289560" y="81309"/>
                  </a:moveTo>
                  <a:cubicBezTo>
                    <a:pt x="254423" y="41515"/>
                    <a:pt x="219287" y="1722"/>
                    <a:pt x="185420" y="29"/>
                  </a:cubicBezTo>
                  <a:cubicBezTo>
                    <a:pt x="151553" y="-1664"/>
                    <a:pt x="117263" y="69456"/>
                    <a:pt x="86360" y="71149"/>
                  </a:cubicBezTo>
                  <a:cubicBezTo>
                    <a:pt x="55457" y="72842"/>
                    <a:pt x="27728" y="41515"/>
                    <a:pt x="0" y="10189"/>
                  </a:cubicBezTo>
                </a:path>
              </a:pathLst>
            </a:custGeom>
            <a:noFill/>
            <a:ln w="1270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GB" sz="800" kern="0">
                <a:solidFill>
                  <a:prstClr val="white"/>
                </a:solidFill>
              </a:endParaRPr>
            </a:p>
          </p:txBody>
        </p:sp>
        <p:cxnSp>
          <p:nvCxnSpPr>
            <p:cNvPr id="104" name="Straight Connector 103"/>
            <p:cNvCxnSpPr/>
            <p:nvPr/>
          </p:nvCxnSpPr>
          <p:spPr>
            <a:xfrm rot="10800000">
              <a:off x="9546626" y="128124"/>
              <a:ext cx="0" cy="747273"/>
            </a:xfrm>
            <a:prstGeom prst="line">
              <a:avLst/>
            </a:prstGeom>
            <a:noFill/>
            <a:ln w="1270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</p:cxnSp>
      </p:grpSp>
      <p:sp>
        <p:nvSpPr>
          <p:cNvPr id="68" name="Freeform 67"/>
          <p:cNvSpPr/>
          <p:nvPr/>
        </p:nvSpPr>
        <p:spPr>
          <a:xfrm>
            <a:off x="5759451" y="2901951"/>
            <a:ext cx="1816100" cy="178447"/>
          </a:xfrm>
          <a:custGeom>
            <a:avLst/>
            <a:gdLst>
              <a:gd name="connsiteX0" fmla="*/ 1362075 w 1362075"/>
              <a:gd name="connsiteY0" fmla="*/ 0 h 133835"/>
              <a:gd name="connsiteX1" fmla="*/ 1138237 w 1362075"/>
              <a:gd name="connsiteY1" fmla="*/ 109537 h 133835"/>
              <a:gd name="connsiteX2" fmla="*/ 923925 w 1362075"/>
              <a:gd name="connsiteY2" fmla="*/ 71437 h 133835"/>
              <a:gd name="connsiteX3" fmla="*/ 423862 w 1362075"/>
              <a:gd name="connsiteY3" fmla="*/ 133350 h 133835"/>
              <a:gd name="connsiteX4" fmla="*/ 0 w 1362075"/>
              <a:gd name="connsiteY4" fmla="*/ 95250 h 13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2075" h="133835">
                <a:moveTo>
                  <a:pt x="1362075" y="0"/>
                </a:moveTo>
                <a:cubicBezTo>
                  <a:pt x="1286668" y="48815"/>
                  <a:pt x="1211262" y="97631"/>
                  <a:pt x="1138237" y="109537"/>
                </a:cubicBezTo>
                <a:cubicBezTo>
                  <a:pt x="1065212" y="121443"/>
                  <a:pt x="1042987" y="67468"/>
                  <a:pt x="923925" y="71437"/>
                </a:cubicBezTo>
                <a:cubicBezTo>
                  <a:pt x="804863" y="75406"/>
                  <a:pt x="577849" y="129381"/>
                  <a:pt x="423862" y="133350"/>
                </a:cubicBezTo>
                <a:cubicBezTo>
                  <a:pt x="269875" y="137319"/>
                  <a:pt x="134937" y="116284"/>
                  <a:pt x="0" y="95250"/>
                </a:cubicBezTo>
              </a:path>
            </a:pathLst>
          </a:custGeom>
          <a:noFill/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grpSp>
        <p:nvGrpSpPr>
          <p:cNvPr id="110" name="Group 109"/>
          <p:cNvGrpSpPr/>
          <p:nvPr/>
        </p:nvGrpSpPr>
        <p:grpSpPr>
          <a:xfrm>
            <a:off x="8673109" y="1374937"/>
            <a:ext cx="783264" cy="1308151"/>
            <a:chOff x="6504832" y="1031202"/>
            <a:chExt cx="587448" cy="981113"/>
          </a:xfrm>
        </p:grpSpPr>
        <p:cxnSp>
          <p:nvCxnSpPr>
            <p:cNvPr id="74" name="Straight Connector 73"/>
            <p:cNvCxnSpPr/>
            <p:nvPr/>
          </p:nvCxnSpPr>
          <p:spPr>
            <a:xfrm>
              <a:off x="6504832" y="1690357"/>
              <a:ext cx="0" cy="32195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Rectangle 74"/>
            <p:cNvSpPr/>
            <p:nvPr/>
          </p:nvSpPr>
          <p:spPr>
            <a:xfrm>
              <a:off x="6660232" y="1805447"/>
              <a:ext cx="72008" cy="72008"/>
            </a:xfrm>
            <a:prstGeom prst="rect">
              <a:avLst/>
            </a:prstGeom>
            <a:solidFill>
              <a:srgbClr val="89FA7A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77" name="Freeform 76"/>
            <p:cNvSpPr/>
            <p:nvPr/>
          </p:nvSpPr>
          <p:spPr>
            <a:xfrm>
              <a:off x="6693491" y="1574395"/>
              <a:ext cx="66388" cy="234625"/>
            </a:xfrm>
            <a:custGeom>
              <a:avLst/>
              <a:gdLst>
                <a:gd name="connsiteX0" fmla="*/ 0 w 9525"/>
                <a:gd name="connsiteY0" fmla="*/ 200025 h 200025"/>
                <a:gd name="connsiteX1" fmla="*/ 9525 w 9525"/>
                <a:gd name="connsiteY1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200025">
                  <a:moveTo>
                    <a:pt x="0" y="200025"/>
                  </a:moveTo>
                  <a:lnTo>
                    <a:pt x="9525" y="0"/>
                  </a:lnTo>
                </a:path>
              </a:pathLst>
            </a:custGeom>
            <a:noFill/>
            <a:ln w="3175">
              <a:solidFill>
                <a:srgbClr val="89FA7A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cxnSp>
          <p:nvCxnSpPr>
            <p:cNvPr id="79" name="Straight Connector 78"/>
            <p:cNvCxnSpPr/>
            <p:nvPr/>
          </p:nvCxnSpPr>
          <p:spPr>
            <a:xfrm flipV="1">
              <a:off x="7020272" y="1170827"/>
              <a:ext cx="0" cy="434136"/>
            </a:xfrm>
            <a:prstGeom prst="line">
              <a:avLst/>
            </a:prstGeom>
            <a:ln>
              <a:solidFill>
                <a:schemeClr val="accent1">
                  <a:lumMod val="20000"/>
                  <a:lumOff val="8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/>
            <p:cNvSpPr/>
            <p:nvPr/>
          </p:nvSpPr>
          <p:spPr>
            <a:xfrm>
              <a:off x="6948264" y="1031202"/>
              <a:ext cx="144016" cy="14401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PT</a:t>
              </a:r>
            </a:p>
          </p:txBody>
        </p:sp>
        <p:grpSp>
          <p:nvGrpSpPr>
            <p:cNvPr id="109" name="Group 108"/>
            <p:cNvGrpSpPr/>
            <p:nvPr/>
          </p:nvGrpSpPr>
          <p:grpSpPr>
            <a:xfrm>
              <a:off x="6664933" y="1042650"/>
              <a:ext cx="184464" cy="73468"/>
              <a:chOff x="7411872" y="363770"/>
              <a:chExt cx="419611" cy="73468"/>
            </a:xfrm>
          </p:grpSpPr>
          <p:cxnSp>
            <p:nvCxnSpPr>
              <p:cNvPr id="106" name="Straight Connector 105"/>
              <p:cNvCxnSpPr/>
              <p:nvPr/>
            </p:nvCxnSpPr>
            <p:spPr>
              <a:xfrm>
                <a:off x="7411872" y="437238"/>
                <a:ext cx="419611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>
                <a:off x="7524328" y="363770"/>
                <a:ext cx="0" cy="73468"/>
              </a:xfrm>
              <a:prstGeom prst="line">
                <a:avLst/>
              </a:prstGeom>
              <a:ln w="317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>
                <a:off x="7596336" y="363770"/>
                <a:ext cx="0" cy="73468"/>
              </a:xfrm>
              <a:prstGeom prst="line">
                <a:avLst/>
              </a:prstGeom>
              <a:ln w="317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>
                <a:off x="7668344" y="363770"/>
                <a:ext cx="0" cy="73468"/>
              </a:xfrm>
              <a:prstGeom prst="line">
                <a:avLst/>
              </a:prstGeom>
              <a:ln w="317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>
                <a:off x="7740352" y="363770"/>
                <a:ext cx="0" cy="73468"/>
              </a:xfrm>
              <a:prstGeom prst="line">
                <a:avLst/>
              </a:prstGeom>
              <a:ln w="317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9" name="Rectangle 118"/>
            <p:cNvSpPr/>
            <p:nvPr/>
          </p:nvSpPr>
          <p:spPr>
            <a:xfrm>
              <a:off x="6700838" y="1130069"/>
              <a:ext cx="130776" cy="9933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sz="2400" dirty="0"/>
                <a:t>					</a:t>
              </a:r>
            </a:p>
          </p:txBody>
        </p:sp>
        <p:sp>
          <p:nvSpPr>
            <p:cNvPr id="76" name="Freeform 75"/>
            <p:cNvSpPr/>
            <p:nvPr/>
          </p:nvSpPr>
          <p:spPr>
            <a:xfrm>
              <a:off x="6505575" y="1130069"/>
              <a:ext cx="266863" cy="560619"/>
            </a:xfrm>
            <a:custGeom>
              <a:avLst/>
              <a:gdLst>
                <a:gd name="connsiteX0" fmla="*/ 0 w 266863"/>
                <a:gd name="connsiteY0" fmla="*/ 457200 h 457200"/>
                <a:gd name="connsiteX1" fmla="*/ 80963 w 266863"/>
                <a:gd name="connsiteY1" fmla="*/ 361950 h 457200"/>
                <a:gd name="connsiteX2" fmla="*/ 261938 w 266863"/>
                <a:gd name="connsiteY2" fmla="*/ 357187 h 457200"/>
                <a:gd name="connsiteX3" fmla="*/ 219075 w 266863"/>
                <a:gd name="connsiteY3" fmla="*/ 157162 h 457200"/>
                <a:gd name="connsiteX4" fmla="*/ 257175 w 266863"/>
                <a:gd name="connsiteY4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863" h="457200">
                  <a:moveTo>
                    <a:pt x="0" y="457200"/>
                  </a:moveTo>
                  <a:cubicBezTo>
                    <a:pt x="18653" y="417909"/>
                    <a:pt x="37307" y="378619"/>
                    <a:pt x="80963" y="361950"/>
                  </a:cubicBezTo>
                  <a:cubicBezTo>
                    <a:pt x="124619" y="345281"/>
                    <a:pt x="238919" y="391318"/>
                    <a:pt x="261938" y="357187"/>
                  </a:cubicBezTo>
                  <a:cubicBezTo>
                    <a:pt x="284957" y="323056"/>
                    <a:pt x="219869" y="216693"/>
                    <a:pt x="219075" y="157162"/>
                  </a:cubicBezTo>
                  <a:cubicBezTo>
                    <a:pt x="218281" y="97631"/>
                    <a:pt x="237728" y="48815"/>
                    <a:pt x="257175" y="0"/>
                  </a:cubicBezTo>
                </a:path>
              </a:pathLst>
            </a:custGeom>
            <a:noFill/>
            <a:ln w="3175">
              <a:solidFill>
                <a:srgbClr val="89FA7A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9664478" y="2466717"/>
            <a:ext cx="1270940" cy="296790"/>
            <a:chOff x="7248358" y="1850034"/>
            <a:chExt cx="953205" cy="222592"/>
          </a:xfrm>
        </p:grpSpPr>
        <p:cxnSp>
          <p:nvCxnSpPr>
            <p:cNvPr id="117" name="Straight Arrow Connector 116"/>
            <p:cNvCxnSpPr/>
            <p:nvPr/>
          </p:nvCxnSpPr>
          <p:spPr>
            <a:xfrm flipH="1" flipV="1">
              <a:off x="7369622" y="1850034"/>
              <a:ext cx="5564" cy="222592"/>
            </a:xfrm>
            <a:prstGeom prst="straightConnector1">
              <a:avLst/>
            </a:prstGeom>
            <a:ln w="15875">
              <a:solidFill>
                <a:srgbClr val="FFFF00"/>
              </a:solidFill>
              <a:headEnd type="triangle" w="sm" len="med"/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TextBox 130"/>
            <p:cNvSpPr txBox="1"/>
            <p:nvPr/>
          </p:nvSpPr>
          <p:spPr>
            <a:xfrm>
              <a:off x="7248358" y="1859741"/>
              <a:ext cx="953205" cy="19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67" dirty="0">
                  <a:solidFill>
                    <a:srgbClr val="FFFF00"/>
                  </a:solidFill>
                </a:rPr>
                <a:t>5 min margin</a:t>
              </a: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10132428" y="13708"/>
            <a:ext cx="1981056" cy="666593"/>
            <a:chOff x="6504482" y="6076969"/>
            <a:chExt cx="1485792" cy="499945"/>
          </a:xfrm>
        </p:grpSpPr>
        <p:grpSp>
          <p:nvGrpSpPr>
            <p:cNvPr id="138" name="Group 137"/>
            <p:cNvGrpSpPr/>
            <p:nvPr/>
          </p:nvGrpSpPr>
          <p:grpSpPr>
            <a:xfrm>
              <a:off x="6507887" y="6076969"/>
              <a:ext cx="860594" cy="499945"/>
              <a:chOff x="8116074" y="3698420"/>
              <a:chExt cx="554435" cy="322088"/>
            </a:xfrm>
          </p:grpSpPr>
          <p:sp>
            <p:nvSpPr>
              <p:cNvPr id="153" name="Rectangle 152"/>
              <p:cNvSpPr/>
              <p:nvPr/>
            </p:nvSpPr>
            <p:spPr>
              <a:xfrm>
                <a:off x="8116074" y="3738125"/>
                <a:ext cx="102315" cy="4571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812760">
                  <a:defRPr/>
                </a:pPr>
                <a:endParaRPr lang="en-GB" sz="32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 flipH="1">
                <a:off x="8159153" y="3698420"/>
                <a:ext cx="511356" cy="3220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219139">
                  <a:defRPr/>
                </a:pPr>
                <a:r>
                  <a:rPr lang="en-GB" sz="933" dirty="0">
                    <a:solidFill>
                      <a:srgbClr val="005F8C"/>
                    </a:solidFill>
                    <a:latin typeface="Calibri" panose="020F0502020204030204"/>
                  </a:rPr>
                  <a:t>Superfluid @ 1.9K</a:t>
                </a:r>
              </a:p>
              <a:p>
                <a:pPr defTabSz="1219139">
                  <a:defRPr/>
                </a:pPr>
                <a:r>
                  <a:rPr lang="en-GB" sz="933" dirty="0">
                    <a:solidFill>
                      <a:srgbClr val="005F8C"/>
                    </a:solidFill>
                    <a:latin typeface="Calibri" panose="020F0502020204030204"/>
                  </a:rPr>
                  <a:t>Liquid He @ 4.5 K</a:t>
                </a:r>
              </a:p>
              <a:p>
                <a:pPr defTabSz="1219139">
                  <a:defRPr/>
                </a:pPr>
                <a:r>
                  <a:rPr lang="en-GB" sz="933" dirty="0">
                    <a:solidFill>
                      <a:srgbClr val="005F8C"/>
                    </a:solidFill>
                    <a:latin typeface="Calibri" panose="020F0502020204030204"/>
                  </a:rPr>
                  <a:t>Gaseous He</a:t>
                </a:r>
              </a:p>
              <a:p>
                <a:pPr defTabSz="1219139">
                  <a:defRPr/>
                </a:pPr>
                <a:r>
                  <a:rPr lang="en-GB" sz="933" dirty="0">
                    <a:solidFill>
                      <a:srgbClr val="005F8C"/>
                    </a:solidFill>
                    <a:latin typeface="Calibri" panose="020F0502020204030204"/>
                  </a:rPr>
                  <a:t>Heater</a:t>
                </a:r>
              </a:p>
            </p:txBody>
          </p:sp>
          <p:sp>
            <p:nvSpPr>
              <p:cNvPr id="155" name="Rectangle 154"/>
              <p:cNvSpPr/>
              <p:nvPr/>
            </p:nvSpPr>
            <p:spPr>
              <a:xfrm>
                <a:off x="8116074" y="3809452"/>
                <a:ext cx="102315" cy="45719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812760">
                  <a:defRPr/>
                </a:pPr>
                <a:endParaRPr lang="en-GB" sz="32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8116074" y="3883085"/>
                <a:ext cx="102315" cy="45719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812760">
                  <a:defRPr/>
                </a:pPr>
                <a:endParaRPr lang="en-GB" sz="3200">
                  <a:solidFill>
                    <a:prstClr val="white"/>
                  </a:solidFill>
                  <a:latin typeface="Arial"/>
                </a:endParaRPr>
              </a:p>
            </p:txBody>
          </p:sp>
        </p:grpSp>
        <p:cxnSp>
          <p:nvCxnSpPr>
            <p:cNvPr id="143" name="Straight Connector 142"/>
            <p:cNvCxnSpPr/>
            <p:nvPr/>
          </p:nvCxnSpPr>
          <p:spPr>
            <a:xfrm>
              <a:off x="7451890" y="6281498"/>
              <a:ext cx="221501" cy="0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7451890" y="6397838"/>
              <a:ext cx="201448" cy="0"/>
            </a:xfrm>
            <a:prstGeom prst="line">
              <a:avLst/>
            </a:prstGeom>
            <a:noFill/>
            <a:ln w="9525">
              <a:solidFill>
                <a:srgbClr val="7030A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46" name="Rectangle 145"/>
            <p:cNvSpPr/>
            <p:nvPr/>
          </p:nvSpPr>
          <p:spPr>
            <a:xfrm>
              <a:off x="7518970" y="6477670"/>
              <a:ext cx="139430" cy="4571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  <p:grpSp>
          <p:nvGrpSpPr>
            <p:cNvPr id="147" name="Group 146"/>
            <p:cNvGrpSpPr/>
            <p:nvPr/>
          </p:nvGrpSpPr>
          <p:grpSpPr>
            <a:xfrm>
              <a:off x="6504482" y="6463451"/>
              <a:ext cx="162215" cy="70965"/>
              <a:chOff x="7920225" y="3723877"/>
              <a:chExt cx="119829" cy="131828"/>
            </a:xfrm>
          </p:grpSpPr>
          <p:sp>
            <p:nvSpPr>
              <p:cNvPr id="149" name="Oval 148"/>
              <p:cNvSpPr/>
              <p:nvPr/>
            </p:nvSpPr>
            <p:spPr>
              <a:xfrm>
                <a:off x="7920225" y="3723878"/>
                <a:ext cx="45719" cy="129991"/>
              </a:xfrm>
              <a:prstGeom prst="ellipse">
                <a:avLst/>
              </a:prstGeom>
              <a:noFill/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812760">
                  <a:defRPr/>
                </a:pPr>
                <a:endParaRPr lang="en-GB" sz="32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7943084" y="3725714"/>
                <a:ext cx="45719" cy="129991"/>
              </a:xfrm>
              <a:prstGeom prst="ellipse">
                <a:avLst/>
              </a:prstGeom>
              <a:noFill/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812760">
                  <a:defRPr/>
                </a:pPr>
                <a:endParaRPr lang="en-GB" sz="32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7972688" y="3723877"/>
                <a:ext cx="45719" cy="129991"/>
              </a:xfrm>
              <a:prstGeom prst="ellipse">
                <a:avLst/>
              </a:prstGeom>
              <a:noFill/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812760">
                  <a:defRPr/>
                </a:pPr>
                <a:endParaRPr lang="en-GB" sz="32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7994335" y="3723878"/>
                <a:ext cx="45719" cy="129991"/>
              </a:xfrm>
              <a:prstGeom prst="ellipse">
                <a:avLst/>
              </a:prstGeom>
              <a:noFill/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812760">
                  <a:defRPr/>
                </a:pPr>
                <a:endParaRPr lang="en-GB" sz="3200">
                  <a:solidFill>
                    <a:prstClr val="white"/>
                  </a:solidFill>
                  <a:latin typeface="Arial"/>
                </a:endParaRPr>
              </a:p>
            </p:txBody>
          </p:sp>
        </p:grpSp>
        <p:sp>
          <p:nvSpPr>
            <p:cNvPr id="148" name="TextBox 147"/>
            <p:cNvSpPr txBox="1"/>
            <p:nvPr/>
          </p:nvSpPr>
          <p:spPr>
            <a:xfrm flipH="1">
              <a:off x="7637774" y="6172958"/>
              <a:ext cx="352500" cy="3922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39">
                <a:defRPr/>
              </a:pPr>
              <a:r>
                <a:rPr lang="en-GB" sz="933" dirty="0">
                  <a:solidFill>
                    <a:srgbClr val="005F8C"/>
                  </a:solidFill>
                  <a:latin typeface="Calibri" panose="020F0502020204030204"/>
                </a:rPr>
                <a:t>MgB2</a:t>
              </a:r>
            </a:p>
            <a:p>
              <a:pPr defTabSz="1219139">
                <a:defRPr/>
              </a:pPr>
              <a:r>
                <a:rPr lang="en-GB" sz="933" dirty="0" err="1">
                  <a:solidFill>
                    <a:srgbClr val="005F8C"/>
                  </a:solidFill>
                  <a:latin typeface="Calibri" panose="020F0502020204030204"/>
                </a:rPr>
                <a:t>NbTi</a:t>
              </a:r>
              <a:endParaRPr lang="en-GB" sz="933" dirty="0">
                <a:solidFill>
                  <a:srgbClr val="005F8C"/>
                </a:solidFill>
                <a:latin typeface="Calibri" panose="020F0502020204030204"/>
              </a:endParaRPr>
            </a:p>
            <a:p>
              <a:pPr defTabSz="1219139">
                <a:defRPr/>
              </a:pPr>
              <a:r>
                <a:rPr lang="en-GB" sz="933" dirty="0">
                  <a:solidFill>
                    <a:srgbClr val="005F8C"/>
                  </a:solidFill>
                  <a:latin typeface="Calibri" panose="020F0502020204030204"/>
                </a:rPr>
                <a:t>Splice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480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47" grpId="0" animBg="1"/>
      <p:bldP spid="8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39" y="836712"/>
            <a:ext cx="6468189" cy="5088565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The DFM insulation vacuum shall be compatible with the General WP6a insulation vacuum layout </a:t>
            </a:r>
            <a:r>
              <a:rPr lang="en-GB" dirty="0">
                <a:solidFill>
                  <a:srgbClr val="5A5A5A"/>
                </a:solidFill>
                <a:hlinkClick r:id="rId2"/>
              </a:rPr>
              <a:t>EDMS 2048016</a:t>
            </a:r>
            <a:endParaRPr lang="en-GB" dirty="0">
              <a:solidFill>
                <a:srgbClr val="5A5A5A"/>
              </a:solidFill>
            </a:endParaRPr>
          </a:p>
          <a:p>
            <a:endParaRPr lang="en-GB" dirty="0" smtClean="0"/>
          </a:p>
          <a:p>
            <a:r>
              <a:rPr lang="en-GB" dirty="0" smtClean="0"/>
              <a:t>The DFM insulation vacuum is independent to:</a:t>
            </a:r>
          </a:p>
          <a:p>
            <a:pPr lvl="1"/>
            <a:r>
              <a:rPr lang="en-GB" dirty="0" smtClean="0"/>
              <a:t>Allow </a:t>
            </a:r>
            <a:r>
              <a:rPr lang="en-GB" dirty="0"/>
              <a:t>local maintenance &amp; leak </a:t>
            </a:r>
            <a:r>
              <a:rPr lang="en-GB" dirty="0" smtClean="0"/>
              <a:t>detection</a:t>
            </a:r>
          </a:p>
          <a:p>
            <a:pPr lvl="1"/>
            <a:r>
              <a:rPr lang="en-GB" dirty="0" smtClean="0"/>
              <a:t>Minimise inter-dependence between helium volumes</a:t>
            </a:r>
          </a:p>
          <a:p>
            <a:endParaRPr lang="en-GB" dirty="0" smtClean="0"/>
          </a:p>
          <a:p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dirty="0" smtClean="0"/>
              <a:t>DFM presents vacuum barriers with:</a:t>
            </a:r>
          </a:p>
          <a:p>
            <a:pPr lvl="1"/>
            <a:r>
              <a:rPr lang="en-GB" dirty="0" smtClean="0"/>
              <a:t>The </a:t>
            </a:r>
            <a:r>
              <a:rPr lang="en-GB" dirty="0" err="1" smtClean="0"/>
              <a:t>cryolines</a:t>
            </a:r>
            <a:r>
              <a:rPr lang="en-GB" dirty="0" smtClean="0"/>
              <a:t> (not part of DFM)</a:t>
            </a:r>
          </a:p>
          <a:p>
            <a:pPr lvl="1"/>
            <a:r>
              <a:rPr lang="en-GB" dirty="0" smtClean="0"/>
              <a:t>The </a:t>
            </a:r>
            <a:r>
              <a:rPr lang="en-GB" dirty="0" err="1" smtClean="0"/>
              <a:t>SCLink</a:t>
            </a:r>
            <a:r>
              <a:rPr lang="en-GB" dirty="0" smtClean="0"/>
              <a:t> (part of the DFM)</a:t>
            </a:r>
          </a:p>
          <a:p>
            <a:pPr lvl="1"/>
            <a:r>
              <a:rPr lang="en-GB" dirty="0"/>
              <a:t>T</a:t>
            </a:r>
            <a:r>
              <a:rPr lang="en-GB" dirty="0" smtClean="0"/>
              <a:t>he Connection to the D2 cryostat (not part of DFM)</a:t>
            </a:r>
          </a:p>
          <a:p>
            <a:endParaRPr lang="en-GB" dirty="0" smtClean="0"/>
          </a:p>
          <a:p>
            <a:r>
              <a:rPr lang="en-GB" dirty="0" smtClean="0"/>
              <a:t>Interfaces:</a:t>
            </a:r>
          </a:p>
          <a:p>
            <a:pPr lvl="1"/>
            <a:r>
              <a:rPr lang="en-GB" dirty="0" smtClean="0"/>
              <a:t>Standard type flanges with elastomer seal</a:t>
            </a:r>
          </a:p>
          <a:p>
            <a:pPr lvl="1"/>
            <a:r>
              <a:rPr lang="en-GB" dirty="0" smtClean="0"/>
              <a:t>Ports for pumps and instrumentation for both DFM &amp; </a:t>
            </a:r>
            <a:r>
              <a:rPr lang="en-GB" dirty="0" err="1" smtClean="0"/>
              <a:t>SCLink</a:t>
            </a:r>
            <a:endParaRPr lang="en-GB" dirty="0" smtClean="0"/>
          </a:p>
          <a:p>
            <a:pPr lvl="1"/>
            <a:r>
              <a:rPr lang="en-GB" dirty="0" smtClean="0"/>
              <a:t>Pressure relief plate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7920203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/>
              <a:t>Insulation vacuum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0753901" y="3215331"/>
            <a:ext cx="1276187" cy="14129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333" b="1" dirty="0" err="1">
                <a:solidFill>
                  <a:schemeClr val="accent6">
                    <a:lumMod val="75000"/>
                  </a:schemeClr>
                </a:solidFill>
              </a:rPr>
              <a:t>SCLink</a:t>
            </a:r>
            <a:endParaRPr lang="en-GB" sz="1333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598640" y="3215331"/>
            <a:ext cx="3145840" cy="144016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DFM</a:t>
            </a:r>
            <a:endParaRPr lang="en-GB" sz="2400" dirty="0"/>
          </a:p>
        </p:txBody>
      </p:sp>
      <p:sp>
        <p:nvSpPr>
          <p:cNvPr id="50" name="Rectangle 49"/>
          <p:cNvSpPr/>
          <p:nvPr/>
        </p:nvSpPr>
        <p:spPr>
          <a:xfrm>
            <a:off x="6566967" y="3215331"/>
            <a:ext cx="1024308" cy="14129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333" b="1" dirty="0">
                <a:solidFill>
                  <a:schemeClr val="accent6">
                    <a:lumMod val="75000"/>
                  </a:schemeClr>
                </a:solidFill>
              </a:rPr>
              <a:t>Magnet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570719" y="4031421"/>
            <a:ext cx="818376" cy="443395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58" name="Rectangle 57"/>
          <p:cNvSpPr/>
          <p:nvPr/>
        </p:nvSpPr>
        <p:spPr>
          <a:xfrm>
            <a:off x="10937413" y="4031421"/>
            <a:ext cx="1097633" cy="4433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cxnSp>
        <p:nvCxnSpPr>
          <p:cNvPr id="59" name="Straight Connector 58"/>
          <p:cNvCxnSpPr/>
          <p:nvPr/>
        </p:nvCxnSpPr>
        <p:spPr>
          <a:xfrm flipV="1">
            <a:off x="10744480" y="3215331"/>
            <a:ext cx="0" cy="141293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7598640" y="3215331"/>
            <a:ext cx="0" cy="141293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7490394" y="4031421"/>
            <a:ext cx="3465613" cy="4433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51" name="Rectangle 50"/>
          <p:cNvSpPr/>
          <p:nvPr/>
        </p:nvSpPr>
        <p:spPr>
          <a:xfrm>
            <a:off x="7389095" y="4031421"/>
            <a:ext cx="192021" cy="44339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933" b="1" dirty="0">
                <a:solidFill>
                  <a:schemeClr val="tx1"/>
                </a:solidFill>
              </a:rPr>
              <a:t>Plug</a:t>
            </a: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3"/>
          <a:srcRect b="86067"/>
          <a:stretch/>
        </p:blipFill>
        <p:spPr>
          <a:xfrm>
            <a:off x="6415253" y="1243558"/>
            <a:ext cx="5776747" cy="180477"/>
          </a:xfrm>
          <a:prstGeom prst="rect">
            <a:avLst/>
          </a:prstGeom>
        </p:spPr>
      </p:pic>
      <p:graphicFrame>
        <p:nvGraphicFramePr>
          <p:cNvPr id="63" name="Table 62"/>
          <p:cNvGraphicFramePr>
            <a:graphicFrameLocks noGrp="1"/>
          </p:cNvGraphicFramePr>
          <p:nvPr>
            <p:extLst/>
          </p:nvPr>
        </p:nvGraphicFramePr>
        <p:xfrm>
          <a:off x="6496080" y="1510072"/>
          <a:ext cx="5615093" cy="812800"/>
        </p:xfrm>
        <a:graphic>
          <a:graphicData uri="http://schemas.openxmlformats.org/drawingml/2006/table">
            <a:tbl>
              <a:tblPr firstRow="1" firstCol="1" bandRow="1"/>
              <a:tblGrid>
                <a:gridCol w="4196080">
                  <a:extLst>
                    <a:ext uri="{9D8B030D-6E8A-4147-A177-3AD203B41FA5}">
                      <a16:colId xmlns:a16="http://schemas.microsoft.com/office/drawing/2014/main" val="1078063929"/>
                    </a:ext>
                  </a:extLst>
                </a:gridCol>
                <a:gridCol w="1419013">
                  <a:extLst>
                    <a:ext uri="{9D8B030D-6E8A-4147-A177-3AD203B41FA5}">
                      <a16:colId xmlns:a16="http://schemas.microsoft.com/office/drawing/2014/main" val="3823913777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GB" sz="15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GB" sz="15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73020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12700"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Insulation vacuum pressure level at ambient temperature</a:t>
                      </a:r>
                      <a:endParaRPr lang="en-GB" sz="15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 1.10</a:t>
                      </a:r>
                      <a:r>
                        <a:rPr lang="en-GB" sz="1300" kern="1400" baseline="30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</a:t>
                      </a:r>
                      <a:r>
                        <a:rPr lang="en-GB" sz="13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mbar</a:t>
                      </a:r>
                      <a:endParaRPr lang="en-GB" sz="15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768142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Insulation vacuum pressure level in nominal operation</a:t>
                      </a:r>
                      <a:endParaRPr lang="en-GB" sz="15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 1.10</a:t>
                      </a:r>
                      <a:r>
                        <a:rPr lang="en-GB" sz="1300" kern="1400" baseline="30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</a:t>
                      </a:r>
                      <a:r>
                        <a:rPr lang="en-GB" sz="13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mbar</a:t>
                      </a:r>
                      <a:endParaRPr lang="en-GB" sz="15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820351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Maximum allowed overall leak rate in nominal operation</a:t>
                      </a:r>
                      <a:endParaRPr lang="en-GB" sz="15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 2.10</a:t>
                      </a:r>
                      <a:r>
                        <a:rPr lang="en-GB" sz="1300" kern="1400" baseline="30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-8</a:t>
                      </a:r>
                      <a:r>
                        <a:rPr lang="en-GB" sz="13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mbar.l.s</a:t>
                      </a:r>
                      <a:r>
                        <a:rPr lang="en-GB" sz="1300" kern="1400" baseline="30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endParaRPr lang="en-GB" sz="15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8106510"/>
                  </a:ext>
                </a:extLst>
              </a:tr>
            </a:tbl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7904479" y="2606246"/>
            <a:ext cx="812795" cy="690799"/>
            <a:chOff x="4872025" y="1057372"/>
            <a:chExt cx="327732" cy="444189"/>
          </a:xfrm>
        </p:grpSpPr>
        <p:sp>
          <p:nvSpPr>
            <p:cNvPr id="18" name="Oval 17"/>
            <p:cNvSpPr/>
            <p:nvPr/>
          </p:nvSpPr>
          <p:spPr>
            <a:xfrm>
              <a:off x="4878365" y="1057372"/>
              <a:ext cx="309705" cy="30970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GB" sz="240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872025" y="1191856"/>
              <a:ext cx="327732" cy="3097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GB" sz="2400"/>
            </a:p>
          </p:txBody>
        </p:sp>
      </p:grpSp>
      <p:grpSp>
        <p:nvGrpSpPr>
          <p:cNvPr id="22" name="Group 21"/>
          <p:cNvGrpSpPr/>
          <p:nvPr/>
        </p:nvGrpSpPr>
        <p:grpSpPr>
          <a:xfrm rot="10800000">
            <a:off x="8968694" y="3003758"/>
            <a:ext cx="278969" cy="222924"/>
            <a:chOff x="9386370" y="702749"/>
            <a:chExt cx="319560" cy="304217"/>
          </a:xfrm>
        </p:grpSpPr>
        <p:cxnSp>
          <p:nvCxnSpPr>
            <p:cNvPr id="29" name="Straight Connector 28"/>
            <p:cNvCxnSpPr/>
            <p:nvPr/>
          </p:nvCxnSpPr>
          <p:spPr>
            <a:xfrm flipH="1" flipV="1">
              <a:off x="9386370" y="1006816"/>
              <a:ext cx="319560" cy="150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>
            <a:xfrm flipH="1" flipV="1">
              <a:off x="9386370" y="875396"/>
              <a:ext cx="319560" cy="150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31" name="Freeform 30"/>
            <p:cNvSpPr/>
            <p:nvPr/>
          </p:nvSpPr>
          <p:spPr>
            <a:xfrm>
              <a:off x="9408160" y="904211"/>
              <a:ext cx="289560" cy="81309"/>
            </a:xfrm>
            <a:custGeom>
              <a:avLst/>
              <a:gdLst>
                <a:gd name="connsiteX0" fmla="*/ 289560 w 289560"/>
                <a:gd name="connsiteY0" fmla="*/ 81309 h 81309"/>
                <a:gd name="connsiteX1" fmla="*/ 185420 w 289560"/>
                <a:gd name="connsiteY1" fmla="*/ 29 h 81309"/>
                <a:gd name="connsiteX2" fmla="*/ 86360 w 289560"/>
                <a:gd name="connsiteY2" fmla="*/ 71149 h 81309"/>
                <a:gd name="connsiteX3" fmla="*/ 0 w 289560"/>
                <a:gd name="connsiteY3" fmla="*/ 10189 h 8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560" h="81309">
                  <a:moveTo>
                    <a:pt x="289560" y="81309"/>
                  </a:moveTo>
                  <a:cubicBezTo>
                    <a:pt x="254423" y="41515"/>
                    <a:pt x="219287" y="1722"/>
                    <a:pt x="185420" y="29"/>
                  </a:cubicBezTo>
                  <a:cubicBezTo>
                    <a:pt x="151553" y="-1664"/>
                    <a:pt x="117263" y="69456"/>
                    <a:pt x="86360" y="71149"/>
                  </a:cubicBezTo>
                  <a:cubicBezTo>
                    <a:pt x="55457" y="72842"/>
                    <a:pt x="27728" y="41515"/>
                    <a:pt x="0" y="10189"/>
                  </a:cubicBez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GB" sz="800" kern="0">
                <a:solidFill>
                  <a:prstClr val="white"/>
                </a:solidFill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 rot="16200000">
              <a:off x="9460429" y="788946"/>
              <a:ext cx="172648" cy="254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</p:cxnSp>
      </p:grpSp>
      <p:grpSp>
        <p:nvGrpSpPr>
          <p:cNvPr id="24" name="Group 23"/>
          <p:cNvGrpSpPr/>
          <p:nvPr/>
        </p:nvGrpSpPr>
        <p:grpSpPr>
          <a:xfrm rot="5400000">
            <a:off x="9710473" y="2940348"/>
            <a:ext cx="329425" cy="217739"/>
            <a:chOff x="2096089" y="3613030"/>
            <a:chExt cx="361380" cy="238859"/>
          </a:xfrm>
        </p:grpSpPr>
        <p:cxnSp>
          <p:nvCxnSpPr>
            <p:cNvPr id="26" name="Straight Connector 25"/>
            <p:cNvCxnSpPr>
              <a:endCxn id="27" idx="4"/>
            </p:cNvCxnSpPr>
            <p:nvPr/>
          </p:nvCxnSpPr>
          <p:spPr>
            <a:xfrm rot="16200000" flipV="1">
              <a:off x="2396208" y="3671199"/>
              <a:ext cx="0" cy="122522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/>
            <p:cNvSpPr/>
            <p:nvPr/>
          </p:nvSpPr>
          <p:spPr>
            <a:xfrm rot="16200000">
              <a:off x="2096089" y="3613030"/>
              <a:ext cx="238859" cy="238859"/>
            </a:xfrm>
            <a:prstGeom prst="ellipse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PT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 rot="5400000">
            <a:off x="9440932" y="3036397"/>
            <a:ext cx="140749" cy="200575"/>
            <a:chOff x="7302649" y="2178361"/>
            <a:chExt cx="179618" cy="150431"/>
          </a:xfrm>
        </p:grpSpPr>
        <p:cxnSp>
          <p:nvCxnSpPr>
            <p:cNvPr id="34" name="Straight Connector 33"/>
            <p:cNvCxnSpPr/>
            <p:nvPr/>
          </p:nvCxnSpPr>
          <p:spPr>
            <a:xfrm flipH="1">
              <a:off x="7302735" y="2254592"/>
              <a:ext cx="179532" cy="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7302649" y="2178361"/>
              <a:ext cx="1" cy="15043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10342457" y="3079058"/>
            <a:ext cx="594955" cy="473980"/>
            <a:chOff x="7756843" y="2309293"/>
            <a:chExt cx="446216" cy="355485"/>
          </a:xfrm>
        </p:grpSpPr>
        <p:grpSp>
          <p:nvGrpSpPr>
            <p:cNvPr id="37" name="Group 36"/>
            <p:cNvGrpSpPr/>
            <p:nvPr/>
          </p:nvGrpSpPr>
          <p:grpSpPr>
            <a:xfrm rot="5400000">
              <a:off x="7654316" y="2411820"/>
              <a:ext cx="355485" cy="150431"/>
              <a:chOff x="7302649" y="2178361"/>
              <a:chExt cx="604872" cy="150431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 rot="16200000" flipV="1">
                <a:off x="7605128" y="1952201"/>
                <a:ext cx="1" cy="604784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7302649" y="2178361"/>
                <a:ext cx="1" cy="150431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1" name="Straight Connector 40"/>
            <p:cNvCxnSpPr/>
            <p:nvPr/>
          </p:nvCxnSpPr>
          <p:spPr>
            <a:xfrm flipH="1">
              <a:off x="7829182" y="2658231"/>
              <a:ext cx="373877" cy="0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10149271" y="2636491"/>
            <a:ext cx="1890261" cy="42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67" dirty="0" err="1"/>
              <a:t>SCLink</a:t>
            </a:r>
            <a:r>
              <a:rPr lang="en-GB" sz="1067" dirty="0"/>
              <a:t> : </a:t>
            </a:r>
          </a:p>
          <a:p>
            <a:r>
              <a:rPr lang="en-GB" sz="1067" dirty="0"/>
              <a:t>Pumping, gauge, safety port</a:t>
            </a:r>
          </a:p>
        </p:txBody>
      </p:sp>
    </p:spTree>
    <p:extLst>
      <p:ext uri="{BB962C8B-B14F-4D97-AF65-F5344CB8AC3E}">
        <p14:creationId xmlns:p14="http://schemas.microsoft.com/office/powerpoint/2010/main" val="1013740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3993553"/>
            <a:ext cx="12192000" cy="2889958"/>
            <a:chOff x="0" y="3993553"/>
            <a:chExt cx="12192000" cy="2889958"/>
          </a:xfrm>
        </p:grpSpPr>
        <p:sp>
          <p:nvSpPr>
            <p:cNvPr id="10" name="Rectangle 9"/>
            <p:cNvSpPr/>
            <p:nvPr/>
          </p:nvSpPr>
          <p:spPr>
            <a:xfrm>
              <a:off x="0" y="4296570"/>
              <a:ext cx="12191766" cy="25598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11334297" y="4296570"/>
              <a:ext cx="0" cy="2485133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/>
            </a:blip>
            <a:srcRect l="15685" r="5933"/>
            <a:stretch/>
          </p:blipFill>
          <p:spPr>
            <a:xfrm>
              <a:off x="63133" y="3993553"/>
              <a:ext cx="12073807" cy="2774980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0" y="4293345"/>
              <a:ext cx="12192000" cy="2590166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2648727" y="4483087"/>
              <a:ext cx="8685570" cy="1674895"/>
            </a:xfrm>
            <a:custGeom>
              <a:avLst/>
              <a:gdLst>
                <a:gd name="connsiteX0" fmla="*/ 5113020 w 5128260"/>
                <a:gd name="connsiteY0" fmla="*/ 0 h 988917"/>
                <a:gd name="connsiteX1" fmla="*/ 5128260 w 5128260"/>
                <a:gd name="connsiteY1" fmla="*/ 754380 h 988917"/>
                <a:gd name="connsiteX2" fmla="*/ 5113020 w 5128260"/>
                <a:gd name="connsiteY2" fmla="*/ 876300 h 988917"/>
                <a:gd name="connsiteX3" fmla="*/ 5052060 w 5128260"/>
                <a:gd name="connsiteY3" fmla="*/ 944880 h 988917"/>
                <a:gd name="connsiteX4" fmla="*/ 4876800 w 5128260"/>
                <a:gd name="connsiteY4" fmla="*/ 960120 h 988917"/>
                <a:gd name="connsiteX5" fmla="*/ 4716780 w 5128260"/>
                <a:gd name="connsiteY5" fmla="*/ 960120 h 988917"/>
                <a:gd name="connsiteX6" fmla="*/ 4518660 w 5128260"/>
                <a:gd name="connsiteY6" fmla="*/ 975360 h 988917"/>
                <a:gd name="connsiteX7" fmla="*/ 4038600 w 5128260"/>
                <a:gd name="connsiteY7" fmla="*/ 967740 h 988917"/>
                <a:gd name="connsiteX8" fmla="*/ 3131820 w 5128260"/>
                <a:gd name="connsiteY8" fmla="*/ 975360 h 988917"/>
                <a:gd name="connsiteX9" fmla="*/ 2316480 w 5128260"/>
                <a:gd name="connsiteY9" fmla="*/ 982980 h 988917"/>
                <a:gd name="connsiteX10" fmla="*/ 1089660 w 5128260"/>
                <a:gd name="connsiteY10" fmla="*/ 982980 h 988917"/>
                <a:gd name="connsiteX11" fmla="*/ 800100 w 5128260"/>
                <a:gd name="connsiteY11" fmla="*/ 906780 h 988917"/>
                <a:gd name="connsiteX12" fmla="*/ 480060 w 5128260"/>
                <a:gd name="connsiteY12" fmla="*/ 883920 h 988917"/>
                <a:gd name="connsiteX13" fmla="*/ 198120 w 5128260"/>
                <a:gd name="connsiteY13" fmla="*/ 891540 h 988917"/>
                <a:gd name="connsiteX14" fmla="*/ 0 w 5128260"/>
                <a:gd name="connsiteY14" fmla="*/ 952500 h 988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128260" h="988917">
                  <a:moveTo>
                    <a:pt x="5113020" y="0"/>
                  </a:moveTo>
                  <a:cubicBezTo>
                    <a:pt x="5120640" y="304165"/>
                    <a:pt x="5128260" y="608330"/>
                    <a:pt x="5128260" y="754380"/>
                  </a:cubicBezTo>
                  <a:cubicBezTo>
                    <a:pt x="5128260" y="900430"/>
                    <a:pt x="5125720" y="844550"/>
                    <a:pt x="5113020" y="876300"/>
                  </a:cubicBezTo>
                  <a:cubicBezTo>
                    <a:pt x="5100320" y="908050"/>
                    <a:pt x="5091430" y="930910"/>
                    <a:pt x="5052060" y="944880"/>
                  </a:cubicBezTo>
                  <a:cubicBezTo>
                    <a:pt x="5012690" y="958850"/>
                    <a:pt x="4932680" y="957580"/>
                    <a:pt x="4876800" y="960120"/>
                  </a:cubicBezTo>
                  <a:cubicBezTo>
                    <a:pt x="4820920" y="962660"/>
                    <a:pt x="4776470" y="957580"/>
                    <a:pt x="4716780" y="960120"/>
                  </a:cubicBezTo>
                  <a:cubicBezTo>
                    <a:pt x="4657090" y="962660"/>
                    <a:pt x="4518660" y="975360"/>
                    <a:pt x="4518660" y="975360"/>
                  </a:cubicBezTo>
                  <a:lnTo>
                    <a:pt x="4038600" y="967740"/>
                  </a:lnTo>
                  <a:lnTo>
                    <a:pt x="3131820" y="975360"/>
                  </a:lnTo>
                  <a:lnTo>
                    <a:pt x="2316480" y="982980"/>
                  </a:lnTo>
                  <a:cubicBezTo>
                    <a:pt x="1976120" y="984250"/>
                    <a:pt x="1342390" y="995680"/>
                    <a:pt x="1089660" y="982980"/>
                  </a:cubicBezTo>
                  <a:cubicBezTo>
                    <a:pt x="836930" y="970280"/>
                    <a:pt x="901700" y="923290"/>
                    <a:pt x="800100" y="906780"/>
                  </a:cubicBezTo>
                  <a:cubicBezTo>
                    <a:pt x="698500" y="890270"/>
                    <a:pt x="580390" y="886460"/>
                    <a:pt x="480060" y="883920"/>
                  </a:cubicBezTo>
                  <a:lnTo>
                    <a:pt x="198120" y="891540"/>
                  </a:lnTo>
                  <a:cubicBezTo>
                    <a:pt x="118110" y="902970"/>
                    <a:pt x="59055" y="927735"/>
                    <a:pt x="0" y="952500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270426" y="5944661"/>
              <a:ext cx="475773" cy="169389"/>
            </a:xfrm>
            <a:prstGeom prst="rect">
              <a:avLst/>
            </a:prstGeom>
            <a:solidFill>
              <a:srgbClr val="DCC5ED"/>
            </a:solidFill>
            <a:ln>
              <a:solidFill>
                <a:srgbClr val="7030A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700" dirty="0" smtClean="0">
                  <a:solidFill>
                    <a:schemeClr val="tx1"/>
                  </a:solidFill>
                </a:rPr>
                <a:t>DFM</a:t>
              </a:r>
              <a:endParaRPr lang="en-GB" sz="700" dirty="0">
                <a:solidFill>
                  <a:schemeClr val="tx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1255794" y="5394952"/>
              <a:ext cx="596733" cy="266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err="1" smtClean="0">
                  <a:solidFill>
                    <a:srgbClr val="7030A0"/>
                  </a:solidFill>
                </a:rPr>
                <a:t>DSHm</a:t>
              </a:r>
              <a:endParaRPr lang="en-GB" sz="700" dirty="0">
                <a:solidFill>
                  <a:srgbClr val="7030A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829443" y="6081008"/>
              <a:ext cx="397966" cy="266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smtClean="0">
                  <a:solidFill>
                    <a:schemeClr val="bg1"/>
                  </a:solidFill>
                </a:rPr>
                <a:t>D2</a:t>
              </a:r>
              <a:endParaRPr lang="en-GB" sz="7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38794" y="6057724"/>
              <a:ext cx="417200" cy="266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smtClean="0">
                  <a:solidFill>
                    <a:schemeClr val="bg1"/>
                  </a:solidFill>
                </a:rPr>
                <a:t>CC</a:t>
              </a:r>
              <a:endParaRPr lang="en-GB" sz="700" dirty="0">
                <a:solidFill>
                  <a:schemeClr val="bg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19012" y="6057724"/>
              <a:ext cx="417200" cy="266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smtClean="0">
                  <a:solidFill>
                    <a:schemeClr val="bg1"/>
                  </a:solidFill>
                </a:rPr>
                <a:t>CC</a:t>
              </a:r>
              <a:endParaRPr lang="en-GB" sz="700" dirty="0">
                <a:solidFill>
                  <a:schemeClr val="bg1"/>
                </a:solidFill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3791671" y="5529700"/>
              <a:ext cx="0" cy="1252003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>
              <a:off x="1419515" y="5257709"/>
              <a:ext cx="9914782" cy="1034805"/>
              <a:chOff x="1064657" y="3811855"/>
              <a:chExt cx="7436229" cy="776119"/>
            </a:xfrm>
          </p:grpSpPr>
          <p:cxnSp>
            <p:nvCxnSpPr>
              <p:cNvPr id="24" name="Straight Arrow Connector 23"/>
              <p:cNvCxnSpPr/>
              <p:nvPr/>
            </p:nvCxnSpPr>
            <p:spPr>
              <a:xfrm flipH="1">
                <a:off x="2059689" y="3966477"/>
                <a:ext cx="6441197" cy="0"/>
              </a:xfrm>
              <a:prstGeom prst="straightConnector1">
                <a:avLst/>
              </a:prstGeom>
              <a:ln w="6350">
                <a:solidFill>
                  <a:srgbClr val="FFC00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5084983" y="3811855"/>
                <a:ext cx="41229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00" dirty="0" smtClean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</a:rPr>
                  <a:t>≈45 m</a:t>
                </a:r>
                <a:endParaRPr lang="en-GB" sz="7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26" name="Straight Arrow Connector 25"/>
              <p:cNvCxnSpPr/>
              <p:nvPr/>
            </p:nvCxnSpPr>
            <p:spPr>
              <a:xfrm flipH="1">
                <a:off x="1154445" y="4176735"/>
                <a:ext cx="240862" cy="0"/>
              </a:xfrm>
              <a:prstGeom prst="straightConnector1">
                <a:avLst/>
              </a:prstGeom>
              <a:ln w="6350">
                <a:solidFill>
                  <a:srgbClr val="FFC00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1064657" y="3985853"/>
                <a:ext cx="432771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 smtClean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</a:rPr>
                  <a:t>≈1.5 m</a:t>
                </a:r>
                <a:endParaRPr lang="en-GB" sz="7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 flipH="1" flipV="1">
                <a:off x="1384592" y="4139371"/>
                <a:ext cx="1" cy="379600"/>
              </a:xfrm>
              <a:prstGeom prst="line">
                <a:avLst/>
              </a:prstGeom>
              <a:ln w="3175">
                <a:solidFill>
                  <a:schemeClr val="accent6"/>
                </a:solidFill>
                <a:prstDash val="dash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H="1" flipV="1">
                <a:off x="1152553" y="4112161"/>
                <a:ext cx="1" cy="475813"/>
              </a:xfrm>
              <a:prstGeom prst="line">
                <a:avLst/>
              </a:prstGeom>
              <a:ln w="3175">
                <a:solidFill>
                  <a:schemeClr val="accent6"/>
                </a:solidFill>
                <a:prstDash val="dash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Rectangle 29"/>
            <p:cNvSpPr/>
            <p:nvPr/>
          </p:nvSpPr>
          <p:spPr>
            <a:xfrm>
              <a:off x="0" y="4242158"/>
              <a:ext cx="1857038" cy="11281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1689100" y="6019800"/>
              <a:ext cx="596900" cy="228600"/>
            </a:xfrm>
            <a:custGeom>
              <a:avLst/>
              <a:gdLst>
                <a:gd name="connsiteX0" fmla="*/ 596900 w 596900"/>
                <a:gd name="connsiteY0" fmla="*/ 0 h 228600"/>
                <a:gd name="connsiteX1" fmla="*/ 0 w 596900"/>
                <a:gd name="connsiteY1" fmla="*/ 0 h 228600"/>
                <a:gd name="connsiteX2" fmla="*/ 0 w 596900"/>
                <a:gd name="connsiteY2" fmla="*/ 228600 h 228600"/>
                <a:gd name="connsiteX3" fmla="*/ 190500 w 596900"/>
                <a:gd name="connsiteY3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6900" h="228600">
                  <a:moveTo>
                    <a:pt x="596900" y="0"/>
                  </a:moveTo>
                  <a:lnTo>
                    <a:pt x="0" y="0"/>
                  </a:lnTo>
                  <a:lnTo>
                    <a:pt x="0" y="228600"/>
                  </a:lnTo>
                  <a:lnTo>
                    <a:pt x="190500" y="228600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846578" y="6134100"/>
              <a:ext cx="2195010" cy="149339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700" dirty="0" smtClean="0">
                  <a:solidFill>
                    <a:schemeClr val="tx1"/>
                  </a:solidFill>
                </a:rPr>
                <a:t>D2</a:t>
              </a:r>
              <a:endParaRPr lang="en-GB" sz="700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38" y="644690"/>
            <a:ext cx="12048661" cy="5279031"/>
          </a:xfrm>
        </p:spPr>
        <p:txBody>
          <a:bodyPr>
            <a:normAutofit/>
          </a:bodyPr>
          <a:lstStyle/>
          <a:p>
            <a:r>
              <a:rPr lang="en-GB" dirty="0" smtClean="0"/>
              <a:t>On-going study to define Integration specifications</a:t>
            </a:r>
          </a:p>
          <a:p>
            <a:r>
              <a:rPr lang="en-GB" dirty="0" smtClean="0"/>
              <a:t>Weekly meeting started under WP15 (Friday 10am) to define inputs leading to integration study.</a:t>
            </a:r>
          </a:p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Meeting on June 14.</a:t>
            </a:r>
          </a:p>
          <a:p>
            <a:r>
              <a:rPr lang="en-GB" dirty="0" smtClean="0"/>
              <a:t>Preliminary studies led with DFX environment (see next talk)</a:t>
            </a:r>
            <a:endParaRPr lang="en-GB" dirty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7920203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/>
              <a:t>Integration specification</a:t>
            </a:r>
          </a:p>
        </p:txBody>
      </p:sp>
    </p:spTree>
    <p:extLst>
      <p:ext uri="{BB962C8B-B14F-4D97-AF65-F5344CB8AC3E}">
        <p14:creationId xmlns:p14="http://schemas.microsoft.com/office/powerpoint/2010/main" val="107180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F04E2A78-6711-4A3C-AB7D-D4989E8B0466" descr="94832543-ECE4-41C9-A15F-696EB0868433@cer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108"/>
          <a:stretch/>
        </p:blipFill>
        <p:spPr bwMode="auto">
          <a:xfrm>
            <a:off x="7134624" y="1419839"/>
            <a:ext cx="4927775" cy="3931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39" y="644691"/>
            <a:ext cx="6720747" cy="5280587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Dose up to 1 </a:t>
            </a:r>
            <a:r>
              <a:rPr lang="en-GB" dirty="0" err="1" smtClean="0"/>
              <a:t>MGy</a:t>
            </a:r>
            <a:r>
              <a:rPr lang="en-GB" dirty="0" smtClean="0"/>
              <a:t> over HL-LHC life time at D2 end, </a:t>
            </a:r>
            <a:r>
              <a:rPr lang="en-GB" dirty="0"/>
              <a:t>Neutron f. ≈ &gt; 1.10</a:t>
            </a:r>
            <a:r>
              <a:rPr lang="en-GB" baseline="30000" dirty="0"/>
              <a:t>15</a:t>
            </a:r>
            <a:r>
              <a:rPr lang="en-GB" dirty="0"/>
              <a:t> cm</a:t>
            </a:r>
            <a:r>
              <a:rPr lang="en-GB" baseline="30000" dirty="0"/>
              <a:t>-2</a:t>
            </a:r>
            <a:r>
              <a:rPr lang="en-GB" dirty="0"/>
              <a:t>, </a:t>
            </a:r>
            <a:r>
              <a:rPr lang="en-GB" dirty="0">
                <a:solidFill>
                  <a:srgbClr val="C00000"/>
                </a:solidFill>
              </a:rPr>
              <a:t>up to 25 </a:t>
            </a:r>
            <a:r>
              <a:rPr lang="en-GB" dirty="0" err="1">
                <a:solidFill>
                  <a:srgbClr val="C00000"/>
                </a:solidFill>
              </a:rPr>
              <a:t>mSv</a:t>
            </a:r>
            <a:r>
              <a:rPr lang="en-GB" dirty="0">
                <a:solidFill>
                  <a:srgbClr val="C00000"/>
                </a:solidFill>
              </a:rPr>
              <a:t>/h</a:t>
            </a:r>
          </a:p>
          <a:p>
            <a:endParaRPr lang="en-GB" dirty="0"/>
          </a:p>
          <a:p>
            <a:r>
              <a:rPr lang="en-GB" dirty="0" smtClean="0"/>
              <a:t>All operations shall be designed from the ALARA point of view:</a:t>
            </a:r>
          </a:p>
          <a:p>
            <a:pPr lvl="1"/>
            <a:r>
              <a:rPr lang="en-GB" dirty="0" smtClean="0"/>
              <a:t>Minimise intervention time (access, automatic operation)</a:t>
            </a:r>
          </a:p>
          <a:p>
            <a:endParaRPr lang="en-GB" dirty="0" smtClean="0"/>
          </a:p>
          <a:p>
            <a:r>
              <a:rPr lang="en-GB" dirty="0" smtClean="0"/>
              <a:t>Interventions</a:t>
            </a:r>
          </a:p>
          <a:p>
            <a:pPr lvl="1"/>
            <a:r>
              <a:rPr lang="en-GB" dirty="0" smtClean="0"/>
              <a:t>Unscheduled </a:t>
            </a:r>
            <a:r>
              <a:rPr lang="en-GB" u="sng" dirty="0"/>
              <a:t>interventions for inspections and light work</a:t>
            </a:r>
            <a:r>
              <a:rPr lang="en-GB" dirty="0"/>
              <a:t> during Technical Stops (e.g. for electrical checks on patch panel)   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Planned </a:t>
            </a:r>
            <a:r>
              <a:rPr lang="en-GB" u="sng" dirty="0"/>
              <a:t>interventions for routine maintenance</a:t>
            </a:r>
            <a:r>
              <a:rPr lang="en-GB" dirty="0"/>
              <a:t> requiring warm up during YETS (e.g. replacement of burst disks)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Unscheduled </a:t>
            </a:r>
            <a:r>
              <a:rPr lang="en-GB" u="sng" dirty="0"/>
              <a:t>medium repair work interventions</a:t>
            </a:r>
            <a:r>
              <a:rPr lang="en-GB" dirty="0"/>
              <a:t> requiring warm up during YETS (e.g. </a:t>
            </a:r>
            <a:r>
              <a:rPr lang="en-GB" dirty="0" err="1"/>
              <a:t>Nb-Ti</a:t>
            </a:r>
            <a:r>
              <a:rPr lang="en-GB" dirty="0"/>
              <a:t>/</a:t>
            </a:r>
            <a:r>
              <a:rPr lang="en-GB" dirty="0" err="1"/>
              <a:t>Nb-Ti</a:t>
            </a:r>
            <a:r>
              <a:rPr lang="en-GB" dirty="0"/>
              <a:t> repair)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Unscheduled </a:t>
            </a:r>
            <a:r>
              <a:rPr lang="en-GB" u="sng" dirty="0"/>
              <a:t>heavy repair work interventions</a:t>
            </a:r>
            <a:r>
              <a:rPr lang="en-GB" dirty="0"/>
              <a:t> requiring warm up during EYETS or unscheduled extended machine stop (e.g. MgB2/</a:t>
            </a:r>
            <a:r>
              <a:rPr lang="en-GB" dirty="0" err="1"/>
              <a:t>Nb-Ti</a:t>
            </a:r>
            <a:r>
              <a:rPr lang="en-GB" dirty="0"/>
              <a:t> repair, plug replacement)</a:t>
            </a:r>
          </a:p>
          <a:p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7920203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/>
              <a:t>Preventive maintenance and repairs</a:t>
            </a:r>
          </a:p>
        </p:txBody>
      </p:sp>
      <p:sp>
        <p:nvSpPr>
          <p:cNvPr id="8" name="Rectangle 7"/>
          <p:cNvSpPr/>
          <p:nvPr/>
        </p:nvSpPr>
        <p:spPr>
          <a:xfrm>
            <a:off x="11282670" y="1625697"/>
            <a:ext cx="268973" cy="3519585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GB" sz="1067" dirty="0" smtClean="0">
                <a:solidFill>
                  <a:srgbClr val="0070C0"/>
                </a:solidFill>
              </a:rPr>
              <a:t>DFM Area</a:t>
            </a:r>
            <a:endParaRPr lang="en-GB" sz="1067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6373" y="116675"/>
            <a:ext cx="2571540" cy="126862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92571" y="5432990"/>
            <a:ext cx="4335341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67" i="1" dirty="0" smtClean="0">
                <a:solidFill>
                  <a:srgbClr val="0070C0"/>
                </a:solidFill>
              </a:rPr>
              <a:t>Annual HL-LHC TID at various </a:t>
            </a:r>
            <a:r>
              <a:rPr lang="en-GB" sz="1067" i="1" dirty="0" smtClean="0">
                <a:solidFill>
                  <a:srgbClr val="0070C0"/>
                </a:solidFill>
              </a:rPr>
              <a:t>location for illustration only.</a:t>
            </a:r>
          </a:p>
          <a:p>
            <a:r>
              <a:rPr lang="en-GB" sz="1067" i="1" dirty="0" smtClean="0">
                <a:solidFill>
                  <a:srgbClr val="0070C0"/>
                </a:solidFill>
              </a:rPr>
              <a:t>Courtesy </a:t>
            </a:r>
            <a:r>
              <a:rPr lang="en-GB" sz="1067" i="1" dirty="0" err="1" smtClean="0">
                <a:solidFill>
                  <a:srgbClr val="0070C0"/>
                </a:solidFill>
              </a:rPr>
              <a:t>G.Lerner</a:t>
            </a:r>
            <a:endParaRPr lang="en-GB" sz="1067" i="1" dirty="0">
              <a:solidFill>
                <a:srgbClr val="0070C0"/>
              </a:solidFill>
            </a:endParaRPr>
          </a:p>
        </p:txBody>
      </p:sp>
      <p:pic>
        <p:nvPicPr>
          <p:cNvPr id="15" name="F04E2A78-6711-4A3C-AB7D-D4989E8B0466" descr="94832543-ECE4-41C9-A15F-696EB0868433@cer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33" t="5995" r="4926" b="84913"/>
          <a:stretch/>
        </p:blipFill>
        <p:spPr bwMode="auto">
          <a:xfrm>
            <a:off x="7692571" y="4164676"/>
            <a:ext cx="1413163" cy="357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9609595" y="1637587"/>
            <a:ext cx="268973" cy="3519585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GB" sz="1067" dirty="0" smtClean="0">
                <a:solidFill>
                  <a:srgbClr val="0070C0"/>
                </a:solidFill>
              </a:rPr>
              <a:t>DFX Area</a:t>
            </a:r>
            <a:endParaRPr lang="en-GB" sz="1067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561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28059</TotalTime>
  <Words>1060</Words>
  <Application>Microsoft Office PowerPoint</Application>
  <PresentationFormat>Widescreen</PresentationFormat>
  <Paragraphs>297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Thème Office</vt:lpstr>
      <vt:lpstr>DFM Functional specification</vt:lpstr>
      <vt:lpstr>Context : DF boxes key functions</vt:lpstr>
      <vt:lpstr>General requirements</vt:lpstr>
      <vt:lpstr>Electrical main specifications</vt:lpstr>
      <vt:lpstr>Mechanical interfaces</vt:lpstr>
      <vt:lpstr>Cryogenics requirements</vt:lpstr>
      <vt:lpstr>Insulation vacuum</vt:lpstr>
      <vt:lpstr>Integration specification</vt:lpstr>
      <vt:lpstr>Preventive maintenance and repairs</vt:lpstr>
      <vt:lpstr>Manufacturing &amp; Inspections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Yann Leclercq</dc:creator>
  <cp:lastModifiedBy>Yann Leclercq</cp:lastModifiedBy>
  <cp:revision>376</cp:revision>
  <cp:lastPrinted>2018-12-14T09:39:17Z</cp:lastPrinted>
  <dcterms:created xsi:type="dcterms:W3CDTF">2018-10-26T08:59:02Z</dcterms:created>
  <dcterms:modified xsi:type="dcterms:W3CDTF">2019-06-19T13:36:05Z</dcterms:modified>
</cp:coreProperties>
</file>