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94" r:id="rId2"/>
    <p:sldId id="302" r:id="rId3"/>
    <p:sldId id="323" r:id="rId4"/>
    <p:sldId id="335" r:id="rId5"/>
    <p:sldId id="342" r:id="rId6"/>
    <p:sldId id="343" r:id="rId7"/>
    <p:sldId id="344" r:id="rId8"/>
    <p:sldId id="345" r:id="rId9"/>
    <p:sldId id="341" r:id="rId10"/>
    <p:sldId id="336" r:id="rId11"/>
    <p:sldId id="348" r:id="rId12"/>
    <p:sldId id="352" r:id="rId13"/>
    <p:sldId id="353" r:id="rId14"/>
    <p:sldId id="351" r:id="rId15"/>
    <p:sldId id="346" r:id="rId16"/>
    <p:sldId id="347" r:id="rId17"/>
    <p:sldId id="324" r:id="rId18"/>
    <p:sldId id="337" r:id="rId19"/>
    <p:sldId id="334" r:id="rId20"/>
    <p:sldId id="354" r:id="rId21"/>
    <p:sldId id="35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C39BE1"/>
    <a:srgbClr val="BFF1FF"/>
    <a:srgbClr val="92D050"/>
    <a:srgbClr val="FFFF00"/>
    <a:srgbClr val="3FD4FF"/>
    <a:srgbClr val="007033"/>
    <a:srgbClr val="0070C0"/>
    <a:srgbClr val="FFFFFF"/>
    <a:srgbClr val="EC52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62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>
              <a:defRPr sz="1200"/>
            </a:lvl1pPr>
          </a:lstStyle>
          <a:p>
            <a:fld id="{1A60F370-BA4F-4D23-BCFD-3462629F091D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5" rIns="91429" bIns="4571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29" tIns="45715" rIns="91429" bIns="45715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r">
              <a:defRPr sz="1200"/>
            </a:lvl1pPr>
          </a:lstStyle>
          <a:p>
            <a:fld id="{941BB032-11C0-4D06-BE2C-589186B64C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76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2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607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21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40788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1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DFX - CPS review 3 July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88977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1398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230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0873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897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3596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524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DFX - CPS review 3 July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5255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0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hyperlink" Target="https://edms.cern.ch/document/2048016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DFM </a:t>
            </a:r>
            <a:r>
              <a:rPr lang="en-GB" dirty="0" smtClean="0"/>
              <a:t>Conceptual 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978400"/>
            <a:ext cx="8915400" cy="8128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Y. Leclercq, </a:t>
            </a:r>
            <a:r>
              <a:rPr lang="en-GB" dirty="0" err="1" smtClean="0"/>
              <a:t>A.Kolehmainen</a:t>
            </a:r>
            <a:r>
              <a:rPr lang="en-GB" dirty="0" smtClean="0"/>
              <a:t> on behalf on WP6a DFM team development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CDR DFM 21 June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50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 76"/>
          <p:cNvSpPr/>
          <p:nvPr/>
        </p:nvSpPr>
        <p:spPr>
          <a:xfrm>
            <a:off x="1873624" y="3511779"/>
            <a:ext cx="7972425" cy="2657475"/>
          </a:xfrm>
          <a:custGeom>
            <a:avLst/>
            <a:gdLst>
              <a:gd name="connsiteX0" fmla="*/ 9525 w 7972425"/>
              <a:gd name="connsiteY0" fmla="*/ 0 h 2657475"/>
              <a:gd name="connsiteX1" fmla="*/ 2524125 w 7972425"/>
              <a:gd name="connsiteY1" fmla="*/ 0 h 2657475"/>
              <a:gd name="connsiteX2" fmla="*/ 2809875 w 7972425"/>
              <a:gd name="connsiteY2" fmla="*/ 19050 h 2657475"/>
              <a:gd name="connsiteX3" fmla="*/ 3057525 w 7972425"/>
              <a:gd name="connsiteY3" fmla="*/ 95250 h 2657475"/>
              <a:gd name="connsiteX4" fmla="*/ 3267075 w 7972425"/>
              <a:gd name="connsiteY4" fmla="*/ 266700 h 2657475"/>
              <a:gd name="connsiteX5" fmla="*/ 3371850 w 7972425"/>
              <a:gd name="connsiteY5" fmla="*/ 438150 h 2657475"/>
              <a:gd name="connsiteX6" fmla="*/ 3829050 w 7972425"/>
              <a:gd name="connsiteY6" fmla="*/ 542925 h 2657475"/>
              <a:gd name="connsiteX7" fmla="*/ 3914775 w 7972425"/>
              <a:gd name="connsiteY7" fmla="*/ 561975 h 2657475"/>
              <a:gd name="connsiteX8" fmla="*/ 4086225 w 7972425"/>
              <a:gd name="connsiteY8" fmla="*/ 733425 h 2657475"/>
              <a:gd name="connsiteX9" fmla="*/ 6496050 w 7972425"/>
              <a:gd name="connsiteY9" fmla="*/ 733425 h 2657475"/>
              <a:gd name="connsiteX10" fmla="*/ 6496050 w 7972425"/>
              <a:gd name="connsiteY10" fmla="*/ 1704975 h 2657475"/>
              <a:gd name="connsiteX11" fmla="*/ 7972425 w 7972425"/>
              <a:gd name="connsiteY11" fmla="*/ 1704975 h 2657475"/>
              <a:gd name="connsiteX12" fmla="*/ 7972425 w 7972425"/>
              <a:gd name="connsiteY12" fmla="*/ 2476500 h 2657475"/>
              <a:gd name="connsiteX13" fmla="*/ 6638925 w 7972425"/>
              <a:gd name="connsiteY13" fmla="*/ 2476500 h 2657475"/>
              <a:gd name="connsiteX14" fmla="*/ 6638925 w 7972425"/>
              <a:gd name="connsiteY14" fmla="*/ 2657475 h 2657475"/>
              <a:gd name="connsiteX15" fmla="*/ 6543675 w 7972425"/>
              <a:gd name="connsiteY15" fmla="*/ 2638425 h 2657475"/>
              <a:gd name="connsiteX16" fmla="*/ 4314825 w 7972425"/>
              <a:gd name="connsiteY16" fmla="*/ 2638425 h 2657475"/>
              <a:gd name="connsiteX17" fmla="*/ 3124200 w 7972425"/>
              <a:gd name="connsiteY17" fmla="*/ 1447800 h 2657475"/>
              <a:gd name="connsiteX18" fmla="*/ 3124200 w 7972425"/>
              <a:gd name="connsiteY18" fmla="*/ 1447800 h 2657475"/>
              <a:gd name="connsiteX19" fmla="*/ 3124200 w 7972425"/>
              <a:gd name="connsiteY19" fmla="*/ 971550 h 2657475"/>
              <a:gd name="connsiteX20" fmla="*/ 3038475 w 7972425"/>
              <a:gd name="connsiteY20" fmla="*/ 923925 h 2657475"/>
              <a:gd name="connsiteX21" fmla="*/ 2895600 w 7972425"/>
              <a:gd name="connsiteY21" fmla="*/ 762000 h 2657475"/>
              <a:gd name="connsiteX22" fmla="*/ 2733675 w 7972425"/>
              <a:gd name="connsiteY22" fmla="*/ 685800 h 2657475"/>
              <a:gd name="connsiteX23" fmla="*/ 2505075 w 7972425"/>
              <a:gd name="connsiteY23" fmla="*/ 619125 h 2657475"/>
              <a:gd name="connsiteX24" fmla="*/ 2209800 w 7972425"/>
              <a:gd name="connsiteY24" fmla="*/ 638175 h 2657475"/>
              <a:gd name="connsiteX25" fmla="*/ 0 w 7972425"/>
              <a:gd name="connsiteY25" fmla="*/ 638175 h 2657475"/>
              <a:gd name="connsiteX26" fmla="*/ 9525 w 7972425"/>
              <a:gd name="connsiteY26" fmla="*/ 0 h 2657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972425" h="2657475">
                <a:moveTo>
                  <a:pt x="9525" y="0"/>
                </a:moveTo>
                <a:lnTo>
                  <a:pt x="2524125" y="0"/>
                </a:lnTo>
                <a:lnTo>
                  <a:pt x="2809875" y="19050"/>
                </a:lnTo>
                <a:lnTo>
                  <a:pt x="3057525" y="95250"/>
                </a:lnTo>
                <a:lnTo>
                  <a:pt x="3267075" y="266700"/>
                </a:lnTo>
                <a:lnTo>
                  <a:pt x="3371850" y="438150"/>
                </a:lnTo>
                <a:lnTo>
                  <a:pt x="3829050" y="542925"/>
                </a:lnTo>
                <a:lnTo>
                  <a:pt x="3914775" y="561975"/>
                </a:lnTo>
                <a:lnTo>
                  <a:pt x="4086225" y="733425"/>
                </a:lnTo>
                <a:lnTo>
                  <a:pt x="6496050" y="733425"/>
                </a:lnTo>
                <a:lnTo>
                  <a:pt x="6496050" y="1704975"/>
                </a:lnTo>
                <a:lnTo>
                  <a:pt x="7972425" y="1704975"/>
                </a:lnTo>
                <a:lnTo>
                  <a:pt x="7972425" y="2476500"/>
                </a:lnTo>
                <a:lnTo>
                  <a:pt x="6638925" y="2476500"/>
                </a:lnTo>
                <a:lnTo>
                  <a:pt x="6638925" y="2657475"/>
                </a:lnTo>
                <a:lnTo>
                  <a:pt x="6543675" y="2638425"/>
                </a:lnTo>
                <a:lnTo>
                  <a:pt x="4314825" y="2638425"/>
                </a:lnTo>
                <a:lnTo>
                  <a:pt x="3124200" y="1447800"/>
                </a:lnTo>
                <a:lnTo>
                  <a:pt x="3124200" y="1447800"/>
                </a:lnTo>
                <a:lnTo>
                  <a:pt x="3124200" y="971550"/>
                </a:lnTo>
                <a:lnTo>
                  <a:pt x="3038475" y="923925"/>
                </a:lnTo>
                <a:lnTo>
                  <a:pt x="2895600" y="762000"/>
                </a:lnTo>
                <a:lnTo>
                  <a:pt x="2733675" y="685800"/>
                </a:lnTo>
                <a:lnTo>
                  <a:pt x="2505075" y="619125"/>
                </a:lnTo>
                <a:lnTo>
                  <a:pt x="2209800" y="638175"/>
                </a:lnTo>
                <a:lnTo>
                  <a:pt x="0" y="638175"/>
                </a:lnTo>
                <a:lnTo>
                  <a:pt x="9525" y="0"/>
                </a:lnTo>
                <a:close/>
              </a:path>
            </a:pathLst>
          </a:custGeom>
          <a:solidFill>
            <a:srgbClr val="FFFF00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8269093" y="5371254"/>
            <a:ext cx="1557906" cy="456273"/>
          </a:xfrm>
          <a:prstGeom prst="rect">
            <a:avLst/>
          </a:prstGeom>
          <a:solidFill>
            <a:srgbClr val="3FD4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rgbClr val="002060"/>
                </a:solidFill>
              </a:rPr>
              <a:t>Interlink D2-DFM</a:t>
            </a:r>
            <a:endParaRPr lang="en-GB" sz="8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39" y="644689"/>
            <a:ext cx="11617291" cy="2675931"/>
          </a:xfrm>
          <a:solidFill>
            <a:schemeClr val="bg1"/>
          </a:solidFill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Key design features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Inclined design to perform Liquid – Gas separation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Dedicated vessel for vaporising LHE (allow to control the nominal level with more margin) : 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 DFM Vaporisation module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Basic </a:t>
            </a:r>
            <a:r>
              <a:rPr lang="en-GB" dirty="0">
                <a:sym typeface="Wingdings" panose="05000000000000000000" pitchFamily="2" charset="2"/>
              </a:rPr>
              <a:t>concept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err="1">
                <a:sym typeface="Wingdings" panose="05000000000000000000" pitchFamily="2" charset="2"/>
              </a:rPr>
              <a:t>Lhe</a:t>
            </a:r>
            <a:r>
              <a:rPr lang="en-GB" dirty="0">
                <a:sym typeface="Wingdings" panose="05000000000000000000" pitchFamily="2" charset="2"/>
              </a:rPr>
              <a:t> injection in splice volume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sym typeface="Wingdings" panose="05000000000000000000" pitchFamily="2" charset="2"/>
              </a:rPr>
              <a:t>Level flows in side reservoir by gravity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sym typeface="Wingdings" panose="05000000000000000000" pitchFamily="2" charset="2"/>
              </a:rPr>
              <a:t>Heater vaporises liquid (based on </a:t>
            </a:r>
            <a:r>
              <a:rPr lang="en-GB" dirty="0" err="1">
                <a:sym typeface="Wingdings" panose="05000000000000000000" pitchFamily="2" charset="2"/>
              </a:rPr>
              <a:t>DFHm</a:t>
            </a:r>
            <a:r>
              <a:rPr lang="en-GB" dirty="0">
                <a:sym typeface="Wingdings" panose="05000000000000000000" pitchFamily="2" charset="2"/>
              </a:rPr>
              <a:t> needs)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sym typeface="Wingdings" panose="05000000000000000000" pitchFamily="2" charset="2"/>
              </a:rPr>
              <a:t>Level gauge control LHE inlet to ensure level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6960096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 smtClean="0"/>
              <a:t>DFM concept</a:t>
            </a:r>
            <a:endParaRPr lang="en-GB" sz="3467" dirty="0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580" y="5541987"/>
            <a:ext cx="1873163" cy="699935"/>
          </a:xfrm>
          <a:prstGeom prst="rect">
            <a:avLst/>
          </a:prstGeom>
        </p:spPr>
      </p:pic>
      <p:sp>
        <p:nvSpPr>
          <p:cNvPr id="6" name="Freeform 5"/>
          <p:cNvSpPr/>
          <p:nvPr/>
        </p:nvSpPr>
        <p:spPr>
          <a:xfrm>
            <a:off x="5104609" y="4186412"/>
            <a:ext cx="3142407" cy="1641115"/>
          </a:xfrm>
          <a:custGeom>
            <a:avLst/>
            <a:gdLst>
              <a:gd name="connsiteX0" fmla="*/ 423863 w 2033588"/>
              <a:gd name="connsiteY0" fmla="*/ 0 h 1062037"/>
              <a:gd name="connsiteX1" fmla="*/ 1190625 w 2033588"/>
              <a:gd name="connsiteY1" fmla="*/ 766762 h 1062037"/>
              <a:gd name="connsiteX2" fmla="*/ 2033588 w 2033588"/>
              <a:gd name="connsiteY2" fmla="*/ 766762 h 1062037"/>
              <a:gd name="connsiteX3" fmla="*/ 2033588 w 2033588"/>
              <a:gd name="connsiteY3" fmla="*/ 1062037 h 1062037"/>
              <a:gd name="connsiteX4" fmla="*/ 695325 w 2033588"/>
              <a:gd name="connsiteY4" fmla="*/ 1062037 h 1062037"/>
              <a:gd name="connsiteX5" fmla="*/ 0 w 2033588"/>
              <a:gd name="connsiteY5" fmla="*/ 366712 h 1062037"/>
              <a:gd name="connsiteX6" fmla="*/ 423863 w 2033588"/>
              <a:gd name="connsiteY6" fmla="*/ 0 h 1062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33588" h="1062037">
                <a:moveTo>
                  <a:pt x="423863" y="0"/>
                </a:moveTo>
                <a:lnTo>
                  <a:pt x="1190625" y="766762"/>
                </a:lnTo>
                <a:lnTo>
                  <a:pt x="2033588" y="766762"/>
                </a:lnTo>
                <a:lnTo>
                  <a:pt x="2033588" y="1062037"/>
                </a:lnTo>
                <a:lnTo>
                  <a:pt x="695325" y="1062037"/>
                </a:lnTo>
                <a:lnTo>
                  <a:pt x="0" y="366712"/>
                </a:lnTo>
                <a:lnTo>
                  <a:pt x="423863" y="0"/>
                </a:lnTo>
                <a:close/>
              </a:path>
            </a:pathLst>
          </a:custGeom>
          <a:solidFill>
            <a:srgbClr val="BFF1FF"/>
          </a:solidFill>
          <a:ln w="12700" cap="flat" cmpd="sng" algn="ctr">
            <a:solidFill>
              <a:srgbClr val="BFF1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5129140" y="4782512"/>
            <a:ext cx="3139953" cy="1049922"/>
          </a:xfrm>
          <a:custGeom>
            <a:avLst/>
            <a:gdLst>
              <a:gd name="connsiteX0" fmla="*/ 793750 w 2032000"/>
              <a:gd name="connsiteY0" fmla="*/ 0 h 679450"/>
              <a:gd name="connsiteX1" fmla="*/ 0 w 2032000"/>
              <a:gd name="connsiteY1" fmla="*/ 0 h 679450"/>
              <a:gd name="connsiteX2" fmla="*/ 679450 w 2032000"/>
              <a:gd name="connsiteY2" fmla="*/ 679450 h 679450"/>
              <a:gd name="connsiteX3" fmla="*/ 2032000 w 2032000"/>
              <a:gd name="connsiteY3" fmla="*/ 679450 h 679450"/>
              <a:gd name="connsiteX4" fmla="*/ 2032000 w 2032000"/>
              <a:gd name="connsiteY4" fmla="*/ 381000 h 679450"/>
              <a:gd name="connsiteX5" fmla="*/ 1974850 w 2032000"/>
              <a:gd name="connsiteY5" fmla="*/ 381000 h 679450"/>
              <a:gd name="connsiteX6" fmla="*/ 1168400 w 2032000"/>
              <a:gd name="connsiteY6" fmla="*/ 381000 h 679450"/>
              <a:gd name="connsiteX7" fmla="*/ 793750 w 2032000"/>
              <a:gd name="connsiteY7" fmla="*/ 0 h 67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32000" h="679450">
                <a:moveTo>
                  <a:pt x="793750" y="0"/>
                </a:moveTo>
                <a:lnTo>
                  <a:pt x="0" y="0"/>
                </a:lnTo>
                <a:lnTo>
                  <a:pt x="679450" y="679450"/>
                </a:lnTo>
                <a:lnTo>
                  <a:pt x="2032000" y="679450"/>
                </a:lnTo>
                <a:lnTo>
                  <a:pt x="2032000" y="381000"/>
                </a:lnTo>
                <a:lnTo>
                  <a:pt x="1974850" y="381000"/>
                </a:lnTo>
                <a:lnTo>
                  <a:pt x="1168400" y="381000"/>
                </a:lnTo>
                <a:lnTo>
                  <a:pt x="793750" y="0"/>
                </a:lnTo>
                <a:close/>
              </a:path>
            </a:pathLst>
          </a:cu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5119327" y="4154521"/>
            <a:ext cx="573821" cy="536568"/>
          </a:xfrm>
          <a:custGeom>
            <a:avLst/>
            <a:gdLst>
              <a:gd name="connsiteX0" fmla="*/ 0 w 355600"/>
              <a:gd name="connsiteY0" fmla="*/ 76200 h 336550"/>
              <a:gd name="connsiteX1" fmla="*/ 25400 w 355600"/>
              <a:gd name="connsiteY1" fmla="*/ 336550 h 336550"/>
              <a:gd name="connsiteX2" fmla="*/ 355600 w 355600"/>
              <a:gd name="connsiteY2" fmla="*/ 63500 h 336550"/>
              <a:gd name="connsiteX3" fmla="*/ 95250 w 355600"/>
              <a:gd name="connsiteY3" fmla="*/ 0 h 336550"/>
              <a:gd name="connsiteX4" fmla="*/ 0 w 355600"/>
              <a:gd name="connsiteY4" fmla="*/ 7620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600" h="336550">
                <a:moveTo>
                  <a:pt x="0" y="76200"/>
                </a:moveTo>
                <a:lnTo>
                  <a:pt x="25400" y="336550"/>
                </a:lnTo>
                <a:lnTo>
                  <a:pt x="355600" y="63500"/>
                </a:lnTo>
                <a:lnTo>
                  <a:pt x="9525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BFF1FF"/>
          </a:solidFill>
          <a:ln w="12700" cap="flat" cmpd="sng" algn="ctr">
            <a:solidFill>
              <a:srgbClr val="BFF1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870298" y="3797844"/>
            <a:ext cx="3508742" cy="1987539"/>
            <a:chOff x="3134266" y="3363899"/>
            <a:chExt cx="2270659" cy="1286223"/>
          </a:xfrm>
        </p:grpSpPr>
        <p:sp>
          <p:nvSpPr>
            <p:cNvPr id="10" name="Arc 9"/>
            <p:cNvSpPr/>
            <p:nvPr/>
          </p:nvSpPr>
          <p:spPr>
            <a:xfrm rot="19977724">
              <a:off x="4118702" y="3363899"/>
              <a:ext cx="1286223" cy="1286223"/>
            </a:xfrm>
            <a:prstGeom prst="arc">
              <a:avLst>
                <a:gd name="adj1" fmla="val 17365060"/>
                <a:gd name="adj2" fmla="val 20160259"/>
              </a:avLst>
            </a:prstGeom>
            <a:noFill/>
            <a:ln w="228600" cap="flat" cmpd="sng" algn="ctr">
              <a:solidFill>
                <a:srgbClr val="BFF1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 flipH="1">
              <a:off x="3134266" y="3364289"/>
              <a:ext cx="1640263" cy="0"/>
            </a:xfrm>
            <a:prstGeom prst="line">
              <a:avLst/>
            </a:prstGeom>
            <a:noFill/>
            <a:ln w="228600" cap="flat" cmpd="sng" algn="ctr">
              <a:solidFill>
                <a:srgbClr val="BFF1FF"/>
              </a:solidFill>
              <a:prstDash val="solid"/>
              <a:miter lim="800000"/>
            </a:ln>
            <a:effectLst/>
          </p:spPr>
        </p:cxnSp>
        <p:cxnSp>
          <p:nvCxnSpPr>
            <p:cNvPr id="12" name="Straight Connector 11"/>
            <p:cNvCxnSpPr>
              <a:stCxn id="10" idx="2"/>
            </p:cNvCxnSpPr>
            <p:nvPr/>
          </p:nvCxnSpPr>
          <p:spPr>
            <a:xfrm>
              <a:off x="5166244" y="3506982"/>
              <a:ext cx="199520" cy="221389"/>
            </a:xfrm>
            <a:prstGeom prst="line">
              <a:avLst/>
            </a:prstGeom>
            <a:noFill/>
            <a:ln w="228600" cap="flat" cmpd="sng" algn="ctr">
              <a:solidFill>
                <a:srgbClr val="BFF1FF"/>
              </a:solidFill>
              <a:prstDash val="solid"/>
              <a:miter lim="800000"/>
            </a:ln>
            <a:effectLst/>
          </p:spPr>
        </p:cxnSp>
      </p:grpSp>
      <p:grpSp>
        <p:nvGrpSpPr>
          <p:cNvPr id="13" name="Group 12"/>
          <p:cNvGrpSpPr/>
          <p:nvPr/>
        </p:nvGrpSpPr>
        <p:grpSpPr>
          <a:xfrm>
            <a:off x="1867368" y="3798802"/>
            <a:ext cx="4147789" cy="1987539"/>
            <a:chOff x="2981866" y="3211499"/>
            <a:chExt cx="2684214" cy="1286223"/>
          </a:xfrm>
        </p:grpSpPr>
        <p:sp>
          <p:nvSpPr>
            <p:cNvPr id="14" name="Arc 13"/>
            <p:cNvSpPr/>
            <p:nvPr/>
          </p:nvSpPr>
          <p:spPr>
            <a:xfrm rot="19977724">
              <a:off x="3966302" y="3211499"/>
              <a:ext cx="1286223" cy="1286223"/>
            </a:xfrm>
            <a:prstGeom prst="arc">
              <a:avLst>
                <a:gd name="adj1" fmla="val 17365060"/>
                <a:gd name="adj2" fmla="val 20160259"/>
              </a:avLst>
            </a:prstGeom>
            <a:noFill/>
            <a:ln w="9525" cap="flat" cmpd="sng" algn="ctr">
              <a:solidFill>
                <a:srgbClr val="70AD47">
                  <a:lumMod val="75000"/>
                </a:srgb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H="1">
              <a:off x="2981866" y="3211889"/>
              <a:ext cx="1640263" cy="0"/>
            </a:xfrm>
            <a:prstGeom prst="line">
              <a:avLst/>
            </a:prstGeom>
            <a:noFill/>
            <a:ln w="9525" cap="flat" cmpd="sng" algn="ctr">
              <a:solidFill>
                <a:srgbClr val="70AD47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16" name="Straight Connector 15"/>
            <p:cNvCxnSpPr>
              <a:stCxn id="14" idx="2"/>
            </p:cNvCxnSpPr>
            <p:nvPr/>
          </p:nvCxnSpPr>
          <p:spPr>
            <a:xfrm>
              <a:off x="5013844" y="3354582"/>
              <a:ext cx="199520" cy="221389"/>
            </a:xfrm>
            <a:prstGeom prst="line">
              <a:avLst/>
            </a:prstGeom>
            <a:noFill/>
            <a:ln w="9525" cap="flat" cmpd="sng" algn="ctr">
              <a:solidFill>
                <a:srgbClr val="70AD47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>
            <a:xfrm>
              <a:off x="5213364" y="3583274"/>
              <a:ext cx="230859" cy="76953"/>
            </a:xfrm>
            <a:prstGeom prst="line">
              <a:avLst/>
            </a:prstGeom>
            <a:noFill/>
            <a:ln w="9525" cap="flat" cmpd="sng" algn="ctr">
              <a:solidFill>
                <a:srgbClr val="70AD47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>
            <a:xfrm>
              <a:off x="5213364" y="3583274"/>
              <a:ext cx="49884" cy="219125"/>
            </a:xfrm>
            <a:prstGeom prst="line">
              <a:avLst/>
            </a:prstGeom>
            <a:noFill/>
            <a:ln w="9525" cap="flat" cmpd="sng" algn="ctr">
              <a:solidFill>
                <a:srgbClr val="70AD47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>
            <a:xfrm>
              <a:off x="5444223" y="3654360"/>
              <a:ext cx="221857" cy="221857"/>
            </a:xfrm>
            <a:prstGeom prst="line">
              <a:avLst/>
            </a:prstGeom>
            <a:noFill/>
            <a:ln w="9525" cap="flat" cmpd="sng" algn="ctr">
              <a:solidFill>
                <a:srgbClr val="70AD47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>
            <a:xfrm>
              <a:off x="5263248" y="3802399"/>
              <a:ext cx="221857" cy="221857"/>
            </a:xfrm>
            <a:prstGeom prst="line">
              <a:avLst/>
            </a:prstGeom>
            <a:noFill/>
            <a:ln w="9525" cap="flat" cmpd="sng" algn="ctr">
              <a:solidFill>
                <a:srgbClr val="70AD47">
                  <a:lumMod val="75000"/>
                </a:srgbClr>
              </a:solidFill>
              <a:prstDash val="sysDash"/>
              <a:miter lim="800000"/>
            </a:ln>
            <a:effectLst/>
          </p:spPr>
        </p:cxnSp>
      </p:grpSp>
      <p:sp>
        <p:nvSpPr>
          <p:cNvPr id="21" name="Rectangle 20"/>
          <p:cNvSpPr/>
          <p:nvPr/>
        </p:nvSpPr>
        <p:spPr>
          <a:xfrm rot="2473898">
            <a:off x="5987875" y="4847979"/>
            <a:ext cx="176622" cy="70647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 rot="2473898">
            <a:off x="5724275" y="5089116"/>
            <a:ext cx="176622" cy="70647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3" name="Straight Connector 22"/>
          <p:cNvCxnSpPr>
            <a:stCxn id="21" idx="3"/>
          </p:cNvCxnSpPr>
          <p:nvPr/>
        </p:nvCxnSpPr>
        <p:spPr>
          <a:xfrm>
            <a:off x="6142600" y="4941510"/>
            <a:ext cx="353494" cy="359342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  <a:miter lim="800000"/>
          </a:ln>
          <a:effectLst/>
        </p:spPr>
      </p:cxnSp>
      <p:sp>
        <p:nvSpPr>
          <p:cNvPr id="24" name="Arc 23"/>
          <p:cNvSpPr/>
          <p:nvPr/>
        </p:nvSpPr>
        <p:spPr>
          <a:xfrm rot="8100000">
            <a:off x="6286098" y="4092042"/>
            <a:ext cx="1412979" cy="1412979"/>
          </a:xfrm>
          <a:prstGeom prst="arc">
            <a:avLst>
              <a:gd name="adj1" fmla="val 18873137"/>
              <a:gd name="adj2" fmla="val 0"/>
            </a:avLst>
          </a:prstGeom>
          <a:noFill/>
          <a:ln w="9525" cap="flat" cmpd="sng" algn="ctr">
            <a:solidFill>
              <a:srgbClr val="FFFF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5" name="Straight Connector 24"/>
          <p:cNvCxnSpPr>
            <a:stCxn id="24" idx="0"/>
          </p:cNvCxnSpPr>
          <p:nvPr/>
        </p:nvCxnSpPr>
        <p:spPr>
          <a:xfrm>
            <a:off x="6998108" y="5504999"/>
            <a:ext cx="829140" cy="0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  <a:miter lim="800000"/>
          </a:ln>
          <a:effectLst/>
        </p:spPr>
      </p:cxnSp>
      <p:cxnSp>
        <p:nvCxnSpPr>
          <p:cNvPr id="26" name="Straight Connector 25"/>
          <p:cNvCxnSpPr/>
          <p:nvPr/>
        </p:nvCxnSpPr>
        <p:spPr>
          <a:xfrm>
            <a:off x="5881876" y="5182645"/>
            <a:ext cx="353494" cy="359342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  <a:miter lim="800000"/>
          </a:ln>
          <a:effectLst/>
        </p:spPr>
      </p:cxnSp>
      <p:sp>
        <p:nvSpPr>
          <p:cNvPr id="27" name="Arc 26"/>
          <p:cNvSpPr/>
          <p:nvPr/>
        </p:nvSpPr>
        <p:spPr>
          <a:xfrm rot="8100000">
            <a:off x="6025374" y="4333177"/>
            <a:ext cx="1412979" cy="1412979"/>
          </a:xfrm>
          <a:prstGeom prst="arc">
            <a:avLst>
              <a:gd name="adj1" fmla="val 18873137"/>
              <a:gd name="adj2" fmla="val 0"/>
            </a:avLst>
          </a:prstGeom>
          <a:noFill/>
          <a:ln w="9525" cap="flat" cmpd="sng" algn="ctr">
            <a:solidFill>
              <a:srgbClr val="FFFF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8" name="Straight Connector 27"/>
          <p:cNvCxnSpPr>
            <a:stCxn id="27" idx="0"/>
          </p:cNvCxnSpPr>
          <p:nvPr/>
        </p:nvCxnSpPr>
        <p:spPr>
          <a:xfrm>
            <a:off x="6737384" y="5746134"/>
            <a:ext cx="1089864" cy="0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  <a:miter lim="800000"/>
          </a:ln>
          <a:effectLst/>
        </p:spPr>
      </p:cxnSp>
      <p:sp>
        <p:nvSpPr>
          <p:cNvPr id="29" name="Freeform 28"/>
          <p:cNvSpPr/>
          <p:nvPr/>
        </p:nvSpPr>
        <p:spPr>
          <a:xfrm>
            <a:off x="1873892" y="3652864"/>
            <a:ext cx="3867293" cy="588741"/>
          </a:xfrm>
          <a:custGeom>
            <a:avLst/>
            <a:gdLst>
              <a:gd name="connsiteX0" fmla="*/ 0 w 2502693"/>
              <a:gd name="connsiteY0" fmla="*/ 30957 h 381000"/>
              <a:gd name="connsiteX1" fmla="*/ 38100 w 2502693"/>
              <a:gd name="connsiteY1" fmla="*/ 7144 h 381000"/>
              <a:gd name="connsiteX2" fmla="*/ 95250 w 2502693"/>
              <a:gd name="connsiteY2" fmla="*/ 59532 h 381000"/>
              <a:gd name="connsiteX3" fmla="*/ 200025 w 2502693"/>
              <a:gd name="connsiteY3" fmla="*/ 7144 h 381000"/>
              <a:gd name="connsiteX4" fmla="*/ 278606 w 2502693"/>
              <a:gd name="connsiteY4" fmla="*/ 57150 h 381000"/>
              <a:gd name="connsiteX5" fmla="*/ 383381 w 2502693"/>
              <a:gd name="connsiteY5" fmla="*/ 9525 h 381000"/>
              <a:gd name="connsiteX6" fmla="*/ 481012 w 2502693"/>
              <a:gd name="connsiteY6" fmla="*/ 61913 h 381000"/>
              <a:gd name="connsiteX7" fmla="*/ 602456 w 2502693"/>
              <a:gd name="connsiteY7" fmla="*/ 4763 h 381000"/>
              <a:gd name="connsiteX8" fmla="*/ 678656 w 2502693"/>
              <a:gd name="connsiteY8" fmla="*/ 59532 h 381000"/>
              <a:gd name="connsiteX9" fmla="*/ 785812 w 2502693"/>
              <a:gd name="connsiteY9" fmla="*/ 2382 h 381000"/>
              <a:gd name="connsiteX10" fmla="*/ 900112 w 2502693"/>
              <a:gd name="connsiteY10" fmla="*/ 52388 h 381000"/>
              <a:gd name="connsiteX11" fmla="*/ 1028700 w 2502693"/>
              <a:gd name="connsiteY11" fmla="*/ 0 h 381000"/>
              <a:gd name="connsiteX12" fmla="*/ 1104900 w 2502693"/>
              <a:gd name="connsiteY12" fmla="*/ 57150 h 381000"/>
              <a:gd name="connsiteX13" fmla="*/ 1219200 w 2502693"/>
              <a:gd name="connsiteY13" fmla="*/ 2382 h 381000"/>
              <a:gd name="connsiteX14" fmla="*/ 1323975 w 2502693"/>
              <a:gd name="connsiteY14" fmla="*/ 57150 h 381000"/>
              <a:gd name="connsiteX15" fmla="*/ 1414462 w 2502693"/>
              <a:gd name="connsiteY15" fmla="*/ 0 h 381000"/>
              <a:gd name="connsiteX16" fmla="*/ 1519237 w 2502693"/>
              <a:gd name="connsiteY16" fmla="*/ 47625 h 381000"/>
              <a:gd name="connsiteX17" fmla="*/ 1597818 w 2502693"/>
              <a:gd name="connsiteY17" fmla="*/ 0 h 381000"/>
              <a:gd name="connsiteX18" fmla="*/ 1693068 w 2502693"/>
              <a:gd name="connsiteY18" fmla="*/ 47625 h 381000"/>
              <a:gd name="connsiteX19" fmla="*/ 1759743 w 2502693"/>
              <a:gd name="connsiteY19" fmla="*/ 26194 h 381000"/>
              <a:gd name="connsiteX20" fmla="*/ 1828800 w 2502693"/>
              <a:gd name="connsiteY20" fmla="*/ 71438 h 381000"/>
              <a:gd name="connsiteX21" fmla="*/ 1890712 w 2502693"/>
              <a:gd name="connsiteY21" fmla="*/ 57150 h 381000"/>
              <a:gd name="connsiteX22" fmla="*/ 1933575 w 2502693"/>
              <a:gd name="connsiteY22" fmla="*/ 119063 h 381000"/>
              <a:gd name="connsiteX23" fmla="*/ 2028825 w 2502693"/>
              <a:gd name="connsiteY23" fmla="*/ 123825 h 381000"/>
              <a:gd name="connsiteX24" fmla="*/ 2021681 w 2502693"/>
              <a:gd name="connsiteY24" fmla="*/ 166688 h 381000"/>
              <a:gd name="connsiteX25" fmla="*/ 2078831 w 2502693"/>
              <a:gd name="connsiteY25" fmla="*/ 180975 h 381000"/>
              <a:gd name="connsiteX26" fmla="*/ 2097881 w 2502693"/>
              <a:gd name="connsiteY26" fmla="*/ 233363 h 381000"/>
              <a:gd name="connsiteX27" fmla="*/ 2147887 w 2502693"/>
              <a:gd name="connsiteY27" fmla="*/ 238125 h 381000"/>
              <a:gd name="connsiteX28" fmla="*/ 2169318 w 2502693"/>
              <a:gd name="connsiteY28" fmla="*/ 314325 h 381000"/>
              <a:gd name="connsiteX29" fmla="*/ 2469356 w 2502693"/>
              <a:gd name="connsiteY29" fmla="*/ 381000 h 381000"/>
              <a:gd name="connsiteX30" fmla="*/ 2502693 w 2502693"/>
              <a:gd name="connsiteY30" fmla="*/ 354807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502693" h="381000">
                <a:moveTo>
                  <a:pt x="0" y="30957"/>
                </a:moveTo>
                <a:lnTo>
                  <a:pt x="38100" y="7144"/>
                </a:lnTo>
                <a:lnTo>
                  <a:pt x="95250" y="59532"/>
                </a:lnTo>
                <a:lnTo>
                  <a:pt x="200025" y="7144"/>
                </a:lnTo>
                <a:lnTo>
                  <a:pt x="278606" y="57150"/>
                </a:lnTo>
                <a:lnTo>
                  <a:pt x="383381" y="9525"/>
                </a:lnTo>
                <a:lnTo>
                  <a:pt x="481012" y="61913"/>
                </a:lnTo>
                <a:lnTo>
                  <a:pt x="602456" y="4763"/>
                </a:lnTo>
                <a:lnTo>
                  <a:pt x="678656" y="59532"/>
                </a:lnTo>
                <a:lnTo>
                  <a:pt x="785812" y="2382"/>
                </a:lnTo>
                <a:lnTo>
                  <a:pt x="900112" y="52388"/>
                </a:lnTo>
                <a:lnTo>
                  <a:pt x="1028700" y="0"/>
                </a:lnTo>
                <a:lnTo>
                  <a:pt x="1104900" y="57150"/>
                </a:lnTo>
                <a:lnTo>
                  <a:pt x="1219200" y="2382"/>
                </a:lnTo>
                <a:lnTo>
                  <a:pt x="1323975" y="57150"/>
                </a:lnTo>
                <a:lnTo>
                  <a:pt x="1414462" y="0"/>
                </a:lnTo>
                <a:lnTo>
                  <a:pt x="1519237" y="47625"/>
                </a:lnTo>
                <a:lnTo>
                  <a:pt x="1597818" y="0"/>
                </a:lnTo>
                <a:lnTo>
                  <a:pt x="1693068" y="47625"/>
                </a:lnTo>
                <a:lnTo>
                  <a:pt x="1759743" y="26194"/>
                </a:lnTo>
                <a:lnTo>
                  <a:pt x="1828800" y="71438"/>
                </a:lnTo>
                <a:lnTo>
                  <a:pt x="1890712" y="57150"/>
                </a:lnTo>
                <a:lnTo>
                  <a:pt x="1933575" y="119063"/>
                </a:lnTo>
                <a:lnTo>
                  <a:pt x="2028825" y="123825"/>
                </a:lnTo>
                <a:lnTo>
                  <a:pt x="2021681" y="166688"/>
                </a:lnTo>
                <a:lnTo>
                  <a:pt x="2078831" y="180975"/>
                </a:lnTo>
                <a:lnTo>
                  <a:pt x="2097881" y="233363"/>
                </a:lnTo>
                <a:lnTo>
                  <a:pt x="2147887" y="238125"/>
                </a:lnTo>
                <a:lnTo>
                  <a:pt x="2169318" y="314325"/>
                </a:lnTo>
                <a:lnTo>
                  <a:pt x="2469356" y="381000"/>
                </a:lnTo>
                <a:lnTo>
                  <a:pt x="2502693" y="354807"/>
                </a:lnTo>
              </a:path>
            </a:pathLst>
          </a:custGeom>
          <a:noFill/>
          <a:ln w="952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1873892" y="3873642"/>
            <a:ext cx="3274873" cy="861035"/>
          </a:xfrm>
          <a:custGeom>
            <a:avLst/>
            <a:gdLst>
              <a:gd name="connsiteX0" fmla="*/ 0 w 2119312"/>
              <a:gd name="connsiteY0" fmla="*/ 16669 h 557213"/>
              <a:gd name="connsiteX1" fmla="*/ 26193 w 2119312"/>
              <a:gd name="connsiteY1" fmla="*/ 40482 h 557213"/>
              <a:gd name="connsiteX2" fmla="*/ 80962 w 2119312"/>
              <a:gd name="connsiteY2" fmla="*/ 4763 h 557213"/>
              <a:gd name="connsiteX3" fmla="*/ 180975 w 2119312"/>
              <a:gd name="connsiteY3" fmla="*/ 38100 h 557213"/>
              <a:gd name="connsiteX4" fmla="*/ 264318 w 2119312"/>
              <a:gd name="connsiteY4" fmla="*/ 4763 h 557213"/>
              <a:gd name="connsiteX5" fmla="*/ 366712 w 2119312"/>
              <a:gd name="connsiteY5" fmla="*/ 45244 h 557213"/>
              <a:gd name="connsiteX6" fmla="*/ 461962 w 2119312"/>
              <a:gd name="connsiteY6" fmla="*/ 2382 h 557213"/>
              <a:gd name="connsiteX7" fmla="*/ 576262 w 2119312"/>
              <a:gd name="connsiteY7" fmla="*/ 42863 h 557213"/>
              <a:gd name="connsiteX8" fmla="*/ 664368 w 2119312"/>
              <a:gd name="connsiteY8" fmla="*/ 2382 h 557213"/>
              <a:gd name="connsiteX9" fmla="*/ 762000 w 2119312"/>
              <a:gd name="connsiteY9" fmla="*/ 50007 h 557213"/>
              <a:gd name="connsiteX10" fmla="*/ 876300 w 2119312"/>
              <a:gd name="connsiteY10" fmla="*/ 0 h 557213"/>
              <a:gd name="connsiteX11" fmla="*/ 1007268 w 2119312"/>
              <a:gd name="connsiteY11" fmla="*/ 38100 h 557213"/>
              <a:gd name="connsiteX12" fmla="*/ 1092993 w 2119312"/>
              <a:gd name="connsiteY12" fmla="*/ 4763 h 557213"/>
              <a:gd name="connsiteX13" fmla="*/ 1200150 w 2119312"/>
              <a:gd name="connsiteY13" fmla="*/ 52388 h 557213"/>
              <a:gd name="connsiteX14" fmla="*/ 1319212 w 2119312"/>
              <a:gd name="connsiteY14" fmla="*/ 14288 h 557213"/>
              <a:gd name="connsiteX15" fmla="*/ 1416843 w 2119312"/>
              <a:gd name="connsiteY15" fmla="*/ 52388 h 557213"/>
              <a:gd name="connsiteX16" fmla="*/ 1507331 w 2119312"/>
              <a:gd name="connsiteY16" fmla="*/ 11907 h 557213"/>
              <a:gd name="connsiteX17" fmla="*/ 1602581 w 2119312"/>
              <a:gd name="connsiteY17" fmla="*/ 45244 h 557213"/>
              <a:gd name="connsiteX18" fmla="*/ 1693068 w 2119312"/>
              <a:gd name="connsiteY18" fmla="*/ 11907 h 557213"/>
              <a:gd name="connsiteX19" fmla="*/ 1745456 w 2119312"/>
              <a:gd name="connsiteY19" fmla="*/ 47625 h 557213"/>
              <a:gd name="connsiteX20" fmla="*/ 1816893 w 2119312"/>
              <a:gd name="connsiteY20" fmla="*/ 42863 h 557213"/>
              <a:gd name="connsiteX21" fmla="*/ 1847850 w 2119312"/>
              <a:gd name="connsiteY21" fmla="*/ 85725 h 557213"/>
              <a:gd name="connsiteX22" fmla="*/ 1902618 w 2119312"/>
              <a:gd name="connsiteY22" fmla="*/ 76200 h 557213"/>
              <a:gd name="connsiteX23" fmla="*/ 1955006 w 2119312"/>
              <a:gd name="connsiteY23" fmla="*/ 145257 h 557213"/>
              <a:gd name="connsiteX24" fmla="*/ 2002631 w 2119312"/>
              <a:gd name="connsiteY24" fmla="*/ 145257 h 557213"/>
              <a:gd name="connsiteX25" fmla="*/ 2033587 w 2119312"/>
              <a:gd name="connsiteY25" fmla="*/ 238125 h 557213"/>
              <a:gd name="connsiteX26" fmla="*/ 2083593 w 2119312"/>
              <a:gd name="connsiteY26" fmla="*/ 238125 h 557213"/>
              <a:gd name="connsiteX27" fmla="*/ 2095500 w 2119312"/>
              <a:gd name="connsiteY27" fmla="*/ 257175 h 557213"/>
              <a:gd name="connsiteX28" fmla="*/ 2119312 w 2119312"/>
              <a:gd name="connsiteY28" fmla="*/ 533400 h 557213"/>
              <a:gd name="connsiteX29" fmla="*/ 2090737 w 2119312"/>
              <a:gd name="connsiteY29" fmla="*/ 557213 h 557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119312" h="557213">
                <a:moveTo>
                  <a:pt x="0" y="16669"/>
                </a:moveTo>
                <a:lnTo>
                  <a:pt x="26193" y="40482"/>
                </a:lnTo>
                <a:lnTo>
                  <a:pt x="80962" y="4763"/>
                </a:lnTo>
                <a:lnTo>
                  <a:pt x="180975" y="38100"/>
                </a:lnTo>
                <a:lnTo>
                  <a:pt x="264318" y="4763"/>
                </a:lnTo>
                <a:lnTo>
                  <a:pt x="366712" y="45244"/>
                </a:lnTo>
                <a:lnTo>
                  <a:pt x="461962" y="2382"/>
                </a:lnTo>
                <a:lnTo>
                  <a:pt x="576262" y="42863"/>
                </a:lnTo>
                <a:lnTo>
                  <a:pt x="664368" y="2382"/>
                </a:lnTo>
                <a:lnTo>
                  <a:pt x="762000" y="50007"/>
                </a:lnTo>
                <a:lnTo>
                  <a:pt x="876300" y="0"/>
                </a:lnTo>
                <a:lnTo>
                  <a:pt x="1007268" y="38100"/>
                </a:lnTo>
                <a:lnTo>
                  <a:pt x="1092993" y="4763"/>
                </a:lnTo>
                <a:lnTo>
                  <a:pt x="1200150" y="52388"/>
                </a:lnTo>
                <a:lnTo>
                  <a:pt x="1319212" y="14288"/>
                </a:lnTo>
                <a:lnTo>
                  <a:pt x="1416843" y="52388"/>
                </a:lnTo>
                <a:lnTo>
                  <a:pt x="1507331" y="11907"/>
                </a:lnTo>
                <a:lnTo>
                  <a:pt x="1602581" y="45244"/>
                </a:lnTo>
                <a:lnTo>
                  <a:pt x="1693068" y="11907"/>
                </a:lnTo>
                <a:lnTo>
                  <a:pt x="1745456" y="47625"/>
                </a:lnTo>
                <a:lnTo>
                  <a:pt x="1816893" y="42863"/>
                </a:lnTo>
                <a:lnTo>
                  <a:pt x="1847850" y="85725"/>
                </a:lnTo>
                <a:lnTo>
                  <a:pt x="1902618" y="76200"/>
                </a:lnTo>
                <a:lnTo>
                  <a:pt x="1955006" y="145257"/>
                </a:lnTo>
                <a:lnTo>
                  <a:pt x="2002631" y="145257"/>
                </a:lnTo>
                <a:lnTo>
                  <a:pt x="2033587" y="238125"/>
                </a:lnTo>
                <a:lnTo>
                  <a:pt x="2083593" y="238125"/>
                </a:lnTo>
                <a:lnTo>
                  <a:pt x="2095500" y="257175"/>
                </a:lnTo>
                <a:lnTo>
                  <a:pt x="2119312" y="533400"/>
                </a:lnTo>
                <a:lnTo>
                  <a:pt x="2090737" y="557213"/>
                </a:lnTo>
              </a:path>
            </a:pathLst>
          </a:custGeom>
          <a:noFill/>
          <a:ln w="952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1" name="Straight Connector 30"/>
          <p:cNvCxnSpPr>
            <a:stCxn id="8" idx="2"/>
          </p:cNvCxnSpPr>
          <p:nvPr/>
        </p:nvCxnSpPr>
        <p:spPr>
          <a:xfrm>
            <a:off x="5693148" y="4255760"/>
            <a:ext cx="920111" cy="953451"/>
          </a:xfrm>
          <a:prstGeom prst="line">
            <a:avLst/>
          </a:prstGeom>
          <a:noFill/>
          <a:ln w="3175" cap="flat" cmpd="sng" algn="ctr">
            <a:solidFill>
              <a:srgbClr val="C00000"/>
            </a:solidFill>
            <a:prstDash val="sysDash"/>
            <a:miter lim="800000"/>
          </a:ln>
          <a:effectLst/>
        </p:spPr>
      </p:cxnSp>
      <p:cxnSp>
        <p:nvCxnSpPr>
          <p:cNvPr id="32" name="Straight Connector 31"/>
          <p:cNvCxnSpPr/>
          <p:nvPr/>
        </p:nvCxnSpPr>
        <p:spPr>
          <a:xfrm>
            <a:off x="5176599" y="4667498"/>
            <a:ext cx="944440" cy="956567"/>
          </a:xfrm>
          <a:prstGeom prst="line">
            <a:avLst/>
          </a:prstGeom>
          <a:noFill/>
          <a:ln w="3175" cap="flat" cmpd="sng" algn="ctr">
            <a:solidFill>
              <a:srgbClr val="C00000"/>
            </a:solidFill>
            <a:prstDash val="sysDash"/>
            <a:miter lim="800000"/>
          </a:ln>
          <a:effectLst/>
        </p:spPr>
      </p:cxnSp>
      <p:grpSp>
        <p:nvGrpSpPr>
          <p:cNvPr id="33" name="Group 32"/>
          <p:cNvGrpSpPr/>
          <p:nvPr/>
        </p:nvGrpSpPr>
        <p:grpSpPr>
          <a:xfrm>
            <a:off x="5097251" y="4186412"/>
            <a:ext cx="3149766" cy="1641115"/>
            <a:chOff x="5072063" y="3462338"/>
            <a:chExt cx="2038350" cy="1062037"/>
          </a:xfrm>
        </p:grpSpPr>
        <p:sp>
          <p:nvSpPr>
            <p:cNvPr id="34" name="Freeform 33"/>
            <p:cNvSpPr/>
            <p:nvPr/>
          </p:nvSpPr>
          <p:spPr>
            <a:xfrm>
              <a:off x="5491163" y="3462338"/>
              <a:ext cx="1619250" cy="862012"/>
            </a:xfrm>
            <a:custGeom>
              <a:avLst/>
              <a:gdLst>
                <a:gd name="connsiteX0" fmla="*/ 0 w 1619250"/>
                <a:gd name="connsiteY0" fmla="*/ 0 h 862012"/>
                <a:gd name="connsiteX1" fmla="*/ 766762 w 1619250"/>
                <a:gd name="connsiteY1" fmla="*/ 766762 h 862012"/>
                <a:gd name="connsiteX2" fmla="*/ 1619250 w 1619250"/>
                <a:gd name="connsiteY2" fmla="*/ 766762 h 862012"/>
                <a:gd name="connsiteX3" fmla="*/ 1619250 w 1619250"/>
                <a:gd name="connsiteY3" fmla="*/ 862012 h 862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250" h="862012">
                  <a:moveTo>
                    <a:pt x="0" y="0"/>
                  </a:moveTo>
                  <a:lnTo>
                    <a:pt x="766762" y="766762"/>
                  </a:lnTo>
                  <a:lnTo>
                    <a:pt x="1619250" y="766762"/>
                  </a:lnTo>
                  <a:lnTo>
                    <a:pt x="1619250" y="862012"/>
                  </a:lnTo>
                </a:path>
              </a:pathLst>
            </a:custGeom>
            <a:noFill/>
            <a:ln w="9525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Freeform 34"/>
            <p:cNvSpPr/>
            <p:nvPr/>
          </p:nvSpPr>
          <p:spPr>
            <a:xfrm>
              <a:off x="5072063" y="3819525"/>
              <a:ext cx="2038350" cy="704850"/>
            </a:xfrm>
            <a:custGeom>
              <a:avLst/>
              <a:gdLst>
                <a:gd name="connsiteX0" fmla="*/ 0 w 2038350"/>
                <a:gd name="connsiteY0" fmla="*/ 0 h 704850"/>
                <a:gd name="connsiteX1" fmla="*/ 704850 w 2038350"/>
                <a:gd name="connsiteY1" fmla="*/ 704850 h 704850"/>
                <a:gd name="connsiteX2" fmla="*/ 2038350 w 2038350"/>
                <a:gd name="connsiteY2" fmla="*/ 704850 h 704850"/>
                <a:gd name="connsiteX3" fmla="*/ 2038350 w 2038350"/>
                <a:gd name="connsiteY3" fmla="*/ 671513 h 70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350" h="704850">
                  <a:moveTo>
                    <a:pt x="0" y="0"/>
                  </a:moveTo>
                  <a:lnTo>
                    <a:pt x="704850" y="704850"/>
                  </a:lnTo>
                  <a:lnTo>
                    <a:pt x="2038350" y="704850"/>
                  </a:lnTo>
                  <a:lnTo>
                    <a:pt x="2038350" y="671513"/>
                  </a:lnTo>
                </a:path>
              </a:pathLst>
            </a:custGeom>
            <a:noFill/>
            <a:ln w="9525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7419631" y="5476395"/>
            <a:ext cx="176622" cy="70647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419631" y="5717530"/>
            <a:ext cx="176622" cy="70647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218361" y="5371254"/>
            <a:ext cx="162316" cy="456273"/>
          </a:xfrm>
          <a:prstGeom prst="rect">
            <a:avLst/>
          </a:prstGeom>
          <a:solidFill>
            <a:srgbClr val="E64AD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484124" y="4397078"/>
            <a:ext cx="562837" cy="823158"/>
          </a:xfrm>
          <a:prstGeom prst="rect">
            <a:avLst/>
          </a:prstGeom>
          <a:solidFill>
            <a:srgbClr val="BFF1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484124" y="4968073"/>
            <a:ext cx="562837" cy="252595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6277494" y="4752264"/>
            <a:ext cx="1226262" cy="323808"/>
          </a:xfrm>
          <a:custGeom>
            <a:avLst/>
            <a:gdLst>
              <a:gd name="connsiteX0" fmla="*/ 0 w 762000"/>
              <a:gd name="connsiteY0" fmla="*/ 0 h 209550"/>
              <a:gd name="connsiteX1" fmla="*/ 190500 w 762000"/>
              <a:gd name="connsiteY1" fmla="*/ 0 h 209550"/>
              <a:gd name="connsiteX2" fmla="*/ 558800 w 762000"/>
              <a:gd name="connsiteY2" fmla="*/ 209550 h 209550"/>
              <a:gd name="connsiteX3" fmla="*/ 762000 w 762000"/>
              <a:gd name="connsiteY3" fmla="*/ 20955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0" h="209550">
                <a:moveTo>
                  <a:pt x="0" y="0"/>
                </a:moveTo>
                <a:lnTo>
                  <a:pt x="190500" y="0"/>
                </a:lnTo>
                <a:lnTo>
                  <a:pt x="558800" y="209550"/>
                </a:lnTo>
                <a:lnTo>
                  <a:pt x="762000" y="209550"/>
                </a:lnTo>
              </a:path>
            </a:pathLst>
          </a:custGeom>
          <a:noFill/>
          <a:ln w="57150" cap="flat" cmpd="sng" algn="ctr">
            <a:solidFill>
              <a:srgbClr val="BFF1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Freeform 41"/>
          <p:cNvSpPr/>
          <p:nvPr/>
        </p:nvSpPr>
        <p:spPr>
          <a:xfrm>
            <a:off x="6277468" y="4753075"/>
            <a:ext cx="1226262" cy="323808"/>
          </a:xfrm>
          <a:custGeom>
            <a:avLst/>
            <a:gdLst>
              <a:gd name="connsiteX0" fmla="*/ 0 w 762000"/>
              <a:gd name="connsiteY0" fmla="*/ 0 h 209550"/>
              <a:gd name="connsiteX1" fmla="*/ 190500 w 762000"/>
              <a:gd name="connsiteY1" fmla="*/ 0 h 209550"/>
              <a:gd name="connsiteX2" fmla="*/ 558800 w 762000"/>
              <a:gd name="connsiteY2" fmla="*/ 209550 h 209550"/>
              <a:gd name="connsiteX3" fmla="*/ 762000 w 762000"/>
              <a:gd name="connsiteY3" fmla="*/ 20955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0" h="209550">
                <a:moveTo>
                  <a:pt x="0" y="0"/>
                </a:moveTo>
                <a:lnTo>
                  <a:pt x="190500" y="0"/>
                </a:lnTo>
                <a:lnTo>
                  <a:pt x="558800" y="209550"/>
                </a:lnTo>
                <a:lnTo>
                  <a:pt x="762000" y="209550"/>
                </a:lnTo>
              </a:path>
            </a:pathLst>
          </a:custGeom>
          <a:noFill/>
          <a:ln w="5715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 42"/>
          <p:cNvSpPr/>
          <p:nvPr/>
        </p:nvSpPr>
        <p:spPr>
          <a:xfrm>
            <a:off x="6031876" y="4495501"/>
            <a:ext cx="1449776" cy="0"/>
          </a:xfrm>
          <a:custGeom>
            <a:avLst/>
            <a:gdLst>
              <a:gd name="connsiteX0" fmla="*/ 938213 w 938213"/>
              <a:gd name="connsiteY0" fmla="*/ 0 h 0"/>
              <a:gd name="connsiteX1" fmla="*/ 0 w 93821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38213">
                <a:moveTo>
                  <a:pt x="938213" y="0"/>
                </a:moveTo>
                <a:lnTo>
                  <a:pt x="0" y="0"/>
                </a:lnTo>
              </a:path>
            </a:pathLst>
          </a:custGeom>
          <a:noFill/>
          <a:ln w="57150" cap="flat" cmpd="sng" algn="ctr">
            <a:solidFill>
              <a:srgbClr val="BFF1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7400700" y="5827527"/>
            <a:ext cx="0" cy="300992"/>
          </a:xfrm>
          <a:prstGeom prst="straightConnector1">
            <a:avLst/>
          </a:prstGeom>
          <a:noFill/>
          <a:ln w="34925" cap="flat" cmpd="sng" algn="ctr">
            <a:solidFill>
              <a:srgbClr val="0070C0"/>
            </a:solidFill>
            <a:prstDash val="solid"/>
            <a:miter lim="800000"/>
            <a:tailEnd type="triangle" w="sm" len="med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7443599" y="5886231"/>
            <a:ext cx="1001222" cy="380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>
                <a:solidFill>
                  <a:prstClr val="black"/>
                </a:solidFill>
                <a:latin typeface="Calibri" panose="020F0502020204030204"/>
              </a:rPr>
              <a:t>LHe</a:t>
            </a:r>
            <a:r>
              <a:rPr lang="en-GB" sz="1000" dirty="0" smtClean="0">
                <a:solidFill>
                  <a:prstClr val="black"/>
                </a:solidFill>
                <a:latin typeface="Calibri" panose="020F0502020204030204"/>
              </a:rPr>
              <a:t> Inlet</a:t>
            </a:r>
            <a:endParaRPr lang="en-GB" sz="10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6756764" y="4730928"/>
            <a:ext cx="371644" cy="210582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 w="sm" len="med"/>
          </a:ln>
          <a:effectLst/>
        </p:spPr>
      </p:cxnSp>
      <p:cxnSp>
        <p:nvCxnSpPr>
          <p:cNvPr id="47" name="Straight Arrow Connector 46"/>
          <p:cNvCxnSpPr/>
          <p:nvPr/>
        </p:nvCxnSpPr>
        <p:spPr>
          <a:xfrm flipH="1">
            <a:off x="6710581" y="4413423"/>
            <a:ext cx="282007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 w="sm" len="med"/>
          </a:ln>
          <a:effectLst/>
        </p:spPr>
      </p:cxnSp>
      <p:grpSp>
        <p:nvGrpSpPr>
          <p:cNvPr id="48" name="Group 47"/>
          <p:cNvGrpSpPr/>
          <p:nvPr/>
        </p:nvGrpSpPr>
        <p:grpSpPr>
          <a:xfrm>
            <a:off x="7703509" y="5035761"/>
            <a:ext cx="212651" cy="146885"/>
            <a:chOff x="11316285" y="5564372"/>
            <a:chExt cx="212651" cy="146885"/>
          </a:xfrm>
        </p:grpSpPr>
        <p:sp>
          <p:nvSpPr>
            <p:cNvPr id="49" name="Oval 48"/>
            <p:cNvSpPr/>
            <p:nvPr/>
          </p:nvSpPr>
          <p:spPr>
            <a:xfrm>
              <a:off x="11316285" y="5568279"/>
              <a:ext cx="142978" cy="142978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11385958" y="5564372"/>
              <a:ext cx="142978" cy="142978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1" name="Oval 50"/>
          <p:cNvSpPr/>
          <p:nvPr/>
        </p:nvSpPr>
        <p:spPr>
          <a:xfrm>
            <a:off x="7643983" y="4827291"/>
            <a:ext cx="98528" cy="98528"/>
          </a:xfrm>
          <a:prstGeom prst="ellipse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7827248" y="4657896"/>
            <a:ext cx="98528" cy="98528"/>
          </a:xfrm>
          <a:prstGeom prst="ellipse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>
            <a:off x="7598121" y="4646637"/>
            <a:ext cx="0" cy="443343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miter lim="800000"/>
          </a:ln>
          <a:effectLst/>
        </p:spPr>
      </p:cxnSp>
      <p:sp>
        <p:nvSpPr>
          <p:cNvPr id="55" name="Freeform 54"/>
          <p:cNvSpPr/>
          <p:nvPr/>
        </p:nvSpPr>
        <p:spPr>
          <a:xfrm>
            <a:off x="5302624" y="4243414"/>
            <a:ext cx="2568250" cy="633413"/>
          </a:xfrm>
          <a:custGeom>
            <a:avLst/>
            <a:gdLst>
              <a:gd name="connsiteX0" fmla="*/ 2476500 w 2568250"/>
              <a:gd name="connsiteY0" fmla="*/ 633413 h 633413"/>
              <a:gd name="connsiteX1" fmla="*/ 2562225 w 2568250"/>
              <a:gd name="connsiteY1" fmla="*/ 533400 h 633413"/>
              <a:gd name="connsiteX2" fmla="*/ 2328863 w 2568250"/>
              <a:gd name="connsiteY2" fmla="*/ 338138 h 633413"/>
              <a:gd name="connsiteX3" fmla="*/ 2090738 w 2568250"/>
              <a:gd name="connsiteY3" fmla="*/ 238125 h 633413"/>
              <a:gd name="connsiteX4" fmla="*/ 1657350 w 2568250"/>
              <a:gd name="connsiteY4" fmla="*/ 252413 h 633413"/>
              <a:gd name="connsiteX5" fmla="*/ 1414463 w 2568250"/>
              <a:gd name="connsiteY5" fmla="*/ 238125 h 633413"/>
              <a:gd name="connsiteX6" fmla="*/ 976313 w 2568250"/>
              <a:gd name="connsiteY6" fmla="*/ 252413 h 633413"/>
              <a:gd name="connsiteX7" fmla="*/ 695325 w 2568250"/>
              <a:gd name="connsiteY7" fmla="*/ 252413 h 633413"/>
              <a:gd name="connsiteX8" fmla="*/ 328613 w 2568250"/>
              <a:gd name="connsiteY8" fmla="*/ 180975 h 633413"/>
              <a:gd name="connsiteX9" fmla="*/ 0 w 2568250"/>
              <a:gd name="connsiteY9" fmla="*/ 0 h 633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68250" h="633413">
                <a:moveTo>
                  <a:pt x="2476500" y="633413"/>
                </a:moveTo>
                <a:cubicBezTo>
                  <a:pt x="2531665" y="608012"/>
                  <a:pt x="2586831" y="582612"/>
                  <a:pt x="2562225" y="533400"/>
                </a:cubicBezTo>
                <a:cubicBezTo>
                  <a:pt x="2537619" y="484188"/>
                  <a:pt x="2407444" y="387350"/>
                  <a:pt x="2328863" y="338138"/>
                </a:cubicBezTo>
                <a:cubicBezTo>
                  <a:pt x="2250282" y="288926"/>
                  <a:pt x="2202657" y="252412"/>
                  <a:pt x="2090738" y="238125"/>
                </a:cubicBezTo>
                <a:cubicBezTo>
                  <a:pt x="1978819" y="223837"/>
                  <a:pt x="1770062" y="252413"/>
                  <a:pt x="1657350" y="252413"/>
                </a:cubicBezTo>
                <a:cubicBezTo>
                  <a:pt x="1544638" y="252413"/>
                  <a:pt x="1527969" y="238125"/>
                  <a:pt x="1414463" y="238125"/>
                </a:cubicBezTo>
                <a:cubicBezTo>
                  <a:pt x="1300957" y="238125"/>
                  <a:pt x="1096169" y="250032"/>
                  <a:pt x="976313" y="252413"/>
                </a:cubicBezTo>
                <a:cubicBezTo>
                  <a:pt x="856457" y="254794"/>
                  <a:pt x="803275" y="264319"/>
                  <a:pt x="695325" y="252413"/>
                </a:cubicBezTo>
                <a:cubicBezTo>
                  <a:pt x="587375" y="240507"/>
                  <a:pt x="444500" y="223044"/>
                  <a:pt x="328613" y="180975"/>
                </a:cubicBezTo>
                <a:cubicBezTo>
                  <a:pt x="212726" y="138906"/>
                  <a:pt x="106363" y="69453"/>
                  <a:pt x="0" y="0"/>
                </a:cubicBezTo>
              </a:path>
            </a:pathLst>
          </a:custGeom>
          <a:noFill/>
          <a:ln w="6350" cap="flat" cmpd="sng" algn="ctr">
            <a:solidFill>
              <a:srgbClr val="002060"/>
            </a:solidFill>
            <a:prstDash val="solid"/>
            <a:miter lim="800000"/>
            <a:tailEnd type="triangle" w="sm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TextBox 55"/>
          <p:cNvSpPr txBox="1"/>
          <p:nvPr/>
        </p:nvSpPr>
        <p:spPr>
          <a:xfrm rot="16200000">
            <a:off x="8084773" y="5496239"/>
            <a:ext cx="4074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prstClr val="black"/>
                </a:solidFill>
                <a:latin typeface="Calibri" panose="020F0502020204030204"/>
              </a:rPr>
              <a:t>Plug</a:t>
            </a:r>
            <a:endParaRPr lang="en-GB" sz="1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3" name="Freeform 62"/>
          <p:cNvSpPr/>
          <p:nvPr/>
        </p:nvSpPr>
        <p:spPr>
          <a:xfrm>
            <a:off x="7813297" y="5504617"/>
            <a:ext cx="407444" cy="56075"/>
          </a:xfrm>
          <a:custGeom>
            <a:avLst/>
            <a:gdLst>
              <a:gd name="connsiteX0" fmla="*/ 0 w 381000"/>
              <a:gd name="connsiteY0" fmla="*/ 0 h 109566"/>
              <a:gd name="connsiteX1" fmla="*/ 133350 w 381000"/>
              <a:gd name="connsiteY1" fmla="*/ 28575 h 109566"/>
              <a:gd name="connsiteX2" fmla="*/ 190500 w 381000"/>
              <a:gd name="connsiteY2" fmla="*/ 109538 h 109566"/>
              <a:gd name="connsiteX3" fmla="*/ 280988 w 381000"/>
              <a:gd name="connsiteY3" fmla="*/ 19050 h 109566"/>
              <a:gd name="connsiteX4" fmla="*/ 381000 w 381000"/>
              <a:gd name="connsiteY4" fmla="*/ 9525 h 10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00" h="109566">
                <a:moveTo>
                  <a:pt x="0" y="0"/>
                </a:moveTo>
                <a:cubicBezTo>
                  <a:pt x="50800" y="5159"/>
                  <a:pt x="101600" y="10319"/>
                  <a:pt x="133350" y="28575"/>
                </a:cubicBezTo>
                <a:cubicBezTo>
                  <a:pt x="165100" y="46831"/>
                  <a:pt x="165894" y="111125"/>
                  <a:pt x="190500" y="109538"/>
                </a:cubicBezTo>
                <a:cubicBezTo>
                  <a:pt x="215106" y="107951"/>
                  <a:pt x="249238" y="35719"/>
                  <a:pt x="280988" y="19050"/>
                </a:cubicBezTo>
                <a:cubicBezTo>
                  <a:pt x="312738" y="2381"/>
                  <a:pt x="346869" y="5953"/>
                  <a:pt x="381000" y="9525"/>
                </a:cubicBezTo>
              </a:path>
            </a:pathLst>
          </a:custGeom>
          <a:noFill/>
          <a:ln w="9525" cap="flat" cmpd="sng" algn="ctr">
            <a:solidFill>
              <a:srgbClr val="FFFF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Freeform 63"/>
          <p:cNvSpPr/>
          <p:nvPr/>
        </p:nvSpPr>
        <p:spPr>
          <a:xfrm>
            <a:off x="7810917" y="5745886"/>
            <a:ext cx="407444" cy="65948"/>
          </a:xfrm>
          <a:custGeom>
            <a:avLst/>
            <a:gdLst>
              <a:gd name="connsiteX0" fmla="*/ 0 w 381000"/>
              <a:gd name="connsiteY0" fmla="*/ 0 h 109566"/>
              <a:gd name="connsiteX1" fmla="*/ 133350 w 381000"/>
              <a:gd name="connsiteY1" fmla="*/ 28575 h 109566"/>
              <a:gd name="connsiteX2" fmla="*/ 190500 w 381000"/>
              <a:gd name="connsiteY2" fmla="*/ 109538 h 109566"/>
              <a:gd name="connsiteX3" fmla="*/ 280988 w 381000"/>
              <a:gd name="connsiteY3" fmla="*/ 19050 h 109566"/>
              <a:gd name="connsiteX4" fmla="*/ 381000 w 381000"/>
              <a:gd name="connsiteY4" fmla="*/ 9525 h 10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00" h="109566">
                <a:moveTo>
                  <a:pt x="0" y="0"/>
                </a:moveTo>
                <a:cubicBezTo>
                  <a:pt x="50800" y="5159"/>
                  <a:pt x="101600" y="10319"/>
                  <a:pt x="133350" y="28575"/>
                </a:cubicBezTo>
                <a:cubicBezTo>
                  <a:pt x="165100" y="46831"/>
                  <a:pt x="165894" y="111125"/>
                  <a:pt x="190500" y="109538"/>
                </a:cubicBezTo>
                <a:cubicBezTo>
                  <a:pt x="215106" y="107951"/>
                  <a:pt x="249238" y="35719"/>
                  <a:pt x="280988" y="19050"/>
                </a:cubicBezTo>
                <a:cubicBezTo>
                  <a:pt x="312738" y="2381"/>
                  <a:pt x="346869" y="5953"/>
                  <a:pt x="381000" y="9525"/>
                </a:cubicBezTo>
              </a:path>
            </a:pathLst>
          </a:custGeom>
          <a:noFill/>
          <a:ln w="9525" cap="flat" cmpd="sng" algn="ctr">
            <a:solidFill>
              <a:srgbClr val="FFFF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6" name="Straight Connector 65"/>
          <p:cNvCxnSpPr/>
          <p:nvPr/>
        </p:nvCxnSpPr>
        <p:spPr>
          <a:xfrm flipV="1">
            <a:off x="7503730" y="5361810"/>
            <a:ext cx="0" cy="1111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7503730" y="5788178"/>
            <a:ext cx="0" cy="442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Freeform 72"/>
          <p:cNvSpPr/>
          <p:nvPr/>
        </p:nvSpPr>
        <p:spPr>
          <a:xfrm>
            <a:off x="1878898" y="3453409"/>
            <a:ext cx="3867293" cy="588741"/>
          </a:xfrm>
          <a:custGeom>
            <a:avLst/>
            <a:gdLst>
              <a:gd name="connsiteX0" fmla="*/ 0 w 2502693"/>
              <a:gd name="connsiteY0" fmla="*/ 30957 h 381000"/>
              <a:gd name="connsiteX1" fmla="*/ 38100 w 2502693"/>
              <a:gd name="connsiteY1" fmla="*/ 7144 h 381000"/>
              <a:gd name="connsiteX2" fmla="*/ 95250 w 2502693"/>
              <a:gd name="connsiteY2" fmla="*/ 59532 h 381000"/>
              <a:gd name="connsiteX3" fmla="*/ 200025 w 2502693"/>
              <a:gd name="connsiteY3" fmla="*/ 7144 h 381000"/>
              <a:gd name="connsiteX4" fmla="*/ 278606 w 2502693"/>
              <a:gd name="connsiteY4" fmla="*/ 57150 h 381000"/>
              <a:gd name="connsiteX5" fmla="*/ 383381 w 2502693"/>
              <a:gd name="connsiteY5" fmla="*/ 9525 h 381000"/>
              <a:gd name="connsiteX6" fmla="*/ 481012 w 2502693"/>
              <a:gd name="connsiteY6" fmla="*/ 61913 h 381000"/>
              <a:gd name="connsiteX7" fmla="*/ 602456 w 2502693"/>
              <a:gd name="connsiteY7" fmla="*/ 4763 h 381000"/>
              <a:gd name="connsiteX8" fmla="*/ 678656 w 2502693"/>
              <a:gd name="connsiteY8" fmla="*/ 59532 h 381000"/>
              <a:gd name="connsiteX9" fmla="*/ 785812 w 2502693"/>
              <a:gd name="connsiteY9" fmla="*/ 2382 h 381000"/>
              <a:gd name="connsiteX10" fmla="*/ 900112 w 2502693"/>
              <a:gd name="connsiteY10" fmla="*/ 52388 h 381000"/>
              <a:gd name="connsiteX11" fmla="*/ 1028700 w 2502693"/>
              <a:gd name="connsiteY11" fmla="*/ 0 h 381000"/>
              <a:gd name="connsiteX12" fmla="*/ 1104900 w 2502693"/>
              <a:gd name="connsiteY12" fmla="*/ 57150 h 381000"/>
              <a:gd name="connsiteX13" fmla="*/ 1219200 w 2502693"/>
              <a:gd name="connsiteY13" fmla="*/ 2382 h 381000"/>
              <a:gd name="connsiteX14" fmla="*/ 1323975 w 2502693"/>
              <a:gd name="connsiteY14" fmla="*/ 57150 h 381000"/>
              <a:gd name="connsiteX15" fmla="*/ 1414462 w 2502693"/>
              <a:gd name="connsiteY15" fmla="*/ 0 h 381000"/>
              <a:gd name="connsiteX16" fmla="*/ 1519237 w 2502693"/>
              <a:gd name="connsiteY16" fmla="*/ 47625 h 381000"/>
              <a:gd name="connsiteX17" fmla="*/ 1597818 w 2502693"/>
              <a:gd name="connsiteY17" fmla="*/ 0 h 381000"/>
              <a:gd name="connsiteX18" fmla="*/ 1693068 w 2502693"/>
              <a:gd name="connsiteY18" fmla="*/ 47625 h 381000"/>
              <a:gd name="connsiteX19" fmla="*/ 1759743 w 2502693"/>
              <a:gd name="connsiteY19" fmla="*/ 26194 h 381000"/>
              <a:gd name="connsiteX20" fmla="*/ 1828800 w 2502693"/>
              <a:gd name="connsiteY20" fmla="*/ 71438 h 381000"/>
              <a:gd name="connsiteX21" fmla="*/ 1890712 w 2502693"/>
              <a:gd name="connsiteY21" fmla="*/ 57150 h 381000"/>
              <a:gd name="connsiteX22" fmla="*/ 1933575 w 2502693"/>
              <a:gd name="connsiteY22" fmla="*/ 119063 h 381000"/>
              <a:gd name="connsiteX23" fmla="*/ 2028825 w 2502693"/>
              <a:gd name="connsiteY23" fmla="*/ 123825 h 381000"/>
              <a:gd name="connsiteX24" fmla="*/ 2021681 w 2502693"/>
              <a:gd name="connsiteY24" fmla="*/ 166688 h 381000"/>
              <a:gd name="connsiteX25" fmla="*/ 2078831 w 2502693"/>
              <a:gd name="connsiteY25" fmla="*/ 180975 h 381000"/>
              <a:gd name="connsiteX26" fmla="*/ 2097881 w 2502693"/>
              <a:gd name="connsiteY26" fmla="*/ 233363 h 381000"/>
              <a:gd name="connsiteX27" fmla="*/ 2147887 w 2502693"/>
              <a:gd name="connsiteY27" fmla="*/ 238125 h 381000"/>
              <a:gd name="connsiteX28" fmla="*/ 2169318 w 2502693"/>
              <a:gd name="connsiteY28" fmla="*/ 314325 h 381000"/>
              <a:gd name="connsiteX29" fmla="*/ 2469356 w 2502693"/>
              <a:gd name="connsiteY29" fmla="*/ 381000 h 381000"/>
              <a:gd name="connsiteX30" fmla="*/ 2502693 w 2502693"/>
              <a:gd name="connsiteY30" fmla="*/ 354807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502693" h="381000">
                <a:moveTo>
                  <a:pt x="0" y="30957"/>
                </a:moveTo>
                <a:lnTo>
                  <a:pt x="38100" y="7144"/>
                </a:lnTo>
                <a:lnTo>
                  <a:pt x="95250" y="59532"/>
                </a:lnTo>
                <a:lnTo>
                  <a:pt x="200025" y="7144"/>
                </a:lnTo>
                <a:lnTo>
                  <a:pt x="278606" y="57150"/>
                </a:lnTo>
                <a:lnTo>
                  <a:pt x="383381" y="9525"/>
                </a:lnTo>
                <a:lnTo>
                  <a:pt x="481012" y="61913"/>
                </a:lnTo>
                <a:lnTo>
                  <a:pt x="602456" y="4763"/>
                </a:lnTo>
                <a:lnTo>
                  <a:pt x="678656" y="59532"/>
                </a:lnTo>
                <a:lnTo>
                  <a:pt x="785812" y="2382"/>
                </a:lnTo>
                <a:lnTo>
                  <a:pt x="900112" y="52388"/>
                </a:lnTo>
                <a:lnTo>
                  <a:pt x="1028700" y="0"/>
                </a:lnTo>
                <a:lnTo>
                  <a:pt x="1104900" y="57150"/>
                </a:lnTo>
                <a:lnTo>
                  <a:pt x="1219200" y="2382"/>
                </a:lnTo>
                <a:lnTo>
                  <a:pt x="1323975" y="57150"/>
                </a:lnTo>
                <a:lnTo>
                  <a:pt x="1414462" y="0"/>
                </a:lnTo>
                <a:lnTo>
                  <a:pt x="1519237" y="47625"/>
                </a:lnTo>
                <a:lnTo>
                  <a:pt x="1597818" y="0"/>
                </a:lnTo>
                <a:lnTo>
                  <a:pt x="1693068" y="47625"/>
                </a:lnTo>
                <a:lnTo>
                  <a:pt x="1759743" y="26194"/>
                </a:lnTo>
                <a:lnTo>
                  <a:pt x="1828800" y="71438"/>
                </a:lnTo>
                <a:lnTo>
                  <a:pt x="1890712" y="57150"/>
                </a:lnTo>
                <a:lnTo>
                  <a:pt x="1933575" y="119063"/>
                </a:lnTo>
                <a:lnTo>
                  <a:pt x="2028825" y="123825"/>
                </a:lnTo>
                <a:lnTo>
                  <a:pt x="2021681" y="166688"/>
                </a:lnTo>
                <a:lnTo>
                  <a:pt x="2078831" y="180975"/>
                </a:lnTo>
                <a:lnTo>
                  <a:pt x="2097881" y="233363"/>
                </a:lnTo>
                <a:lnTo>
                  <a:pt x="2147887" y="238125"/>
                </a:lnTo>
                <a:lnTo>
                  <a:pt x="2169318" y="314325"/>
                </a:lnTo>
                <a:lnTo>
                  <a:pt x="2469356" y="381000"/>
                </a:lnTo>
                <a:lnTo>
                  <a:pt x="2502693" y="354807"/>
                </a:lnTo>
              </a:path>
            </a:pathLst>
          </a:custGeom>
          <a:noFill/>
          <a:ln w="9525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Freeform 73"/>
          <p:cNvSpPr/>
          <p:nvPr/>
        </p:nvSpPr>
        <p:spPr>
          <a:xfrm>
            <a:off x="1873987" y="4094420"/>
            <a:ext cx="3135517" cy="861035"/>
          </a:xfrm>
          <a:custGeom>
            <a:avLst/>
            <a:gdLst>
              <a:gd name="connsiteX0" fmla="*/ 0 w 2119312"/>
              <a:gd name="connsiteY0" fmla="*/ 16669 h 557213"/>
              <a:gd name="connsiteX1" fmla="*/ 26193 w 2119312"/>
              <a:gd name="connsiteY1" fmla="*/ 40482 h 557213"/>
              <a:gd name="connsiteX2" fmla="*/ 80962 w 2119312"/>
              <a:gd name="connsiteY2" fmla="*/ 4763 h 557213"/>
              <a:gd name="connsiteX3" fmla="*/ 180975 w 2119312"/>
              <a:gd name="connsiteY3" fmla="*/ 38100 h 557213"/>
              <a:gd name="connsiteX4" fmla="*/ 264318 w 2119312"/>
              <a:gd name="connsiteY4" fmla="*/ 4763 h 557213"/>
              <a:gd name="connsiteX5" fmla="*/ 366712 w 2119312"/>
              <a:gd name="connsiteY5" fmla="*/ 45244 h 557213"/>
              <a:gd name="connsiteX6" fmla="*/ 461962 w 2119312"/>
              <a:gd name="connsiteY6" fmla="*/ 2382 h 557213"/>
              <a:gd name="connsiteX7" fmla="*/ 576262 w 2119312"/>
              <a:gd name="connsiteY7" fmla="*/ 42863 h 557213"/>
              <a:gd name="connsiteX8" fmla="*/ 664368 w 2119312"/>
              <a:gd name="connsiteY8" fmla="*/ 2382 h 557213"/>
              <a:gd name="connsiteX9" fmla="*/ 762000 w 2119312"/>
              <a:gd name="connsiteY9" fmla="*/ 50007 h 557213"/>
              <a:gd name="connsiteX10" fmla="*/ 876300 w 2119312"/>
              <a:gd name="connsiteY10" fmla="*/ 0 h 557213"/>
              <a:gd name="connsiteX11" fmla="*/ 1007268 w 2119312"/>
              <a:gd name="connsiteY11" fmla="*/ 38100 h 557213"/>
              <a:gd name="connsiteX12" fmla="*/ 1092993 w 2119312"/>
              <a:gd name="connsiteY12" fmla="*/ 4763 h 557213"/>
              <a:gd name="connsiteX13" fmla="*/ 1200150 w 2119312"/>
              <a:gd name="connsiteY13" fmla="*/ 52388 h 557213"/>
              <a:gd name="connsiteX14" fmla="*/ 1319212 w 2119312"/>
              <a:gd name="connsiteY14" fmla="*/ 14288 h 557213"/>
              <a:gd name="connsiteX15" fmla="*/ 1416843 w 2119312"/>
              <a:gd name="connsiteY15" fmla="*/ 52388 h 557213"/>
              <a:gd name="connsiteX16" fmla="*/ 1507331 w 2119312"/>
              <a:gd name="connsiteY16" fmla="*/ 11907 h 557213"/>
              <a:gd name="connsiteX17" fmla="*/ 1602581 w 2119312"/>
              <a:gd name="connsiteY17" fmla="*/ 45244 h 557213"/>
              <a:gd name="connsiteX18" fmla="*/ 1693068 w 2119312"/>
              <a:gd name="connsiteY18" fmla="*/ 11907 h 557213"/>
              <a:gd name="connsiteX19" fmla="*/ 1745456 w 2119312"/>
              <a:gd name="connsiteY19" fmla="*/ 47625 h 557213"/>
              <a:gd name="connsiteX20" fmla="*/ 1816893 w 2119312"/>
              <a:gd name="connsiteY20" fmla="*/ 42863 h 557213"/>
              <a:gd name="connsiteX21" fmla="*/ 1847850 w 2119312"/>
              <a:gd name="connsiteY21" fmla="*/ 85725 h 557213"/>
              <a:gd name="connsiteX22" fmla="*/ 1902618 w 2119312"/>
              <a:gd name="connsiteY22" fmla="*/ 76200 h 557213"/>
              <a:gd name="connsiteX23" fmla="*/ 1955006 w 2119312"/>
              <a:gd name="connsiteY23" fmla="*/ 145257 h 557213"/>
              <a:gd name="connsiteX24" fmla="*/ 2002631 w 2119312"/>
              <a:gd name="connsiteY24" fmla="*/ 145257 h 557213"/>
              <a:gd name="connsiteX25" fmla="*/ 2033587 w 2119312"/>
              <a:gd name="connsiteY25" fmla="*/ 238125 h 557213"/>
              <a:gd name="connsiteX26" fmla="*/ 2083593 w 2119312"/>
              <a:gd name="connsiteY26" fmla="*/ 238125 h 557213"/>
              <a:gd name="connsiteX27" fmla="*/ 2095500 w 2119312"/>
              <a:gd name="connsiteY27" fmla="*/ 257175 h 557213"/>
              <a:gd name="connsiteX28" fmla="*/ 2119312 w 2119312"/>
              <a:gd name="connsiteY28" fmla="*/ 533400 h 557213"/>
              <a:gd name="connsiteX29" fmla="*/ 2090737 w 2119312"/>
              <a:gd name="connsiteY29" fmla="*/ 557213 h 557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119312" h="557213">
                <a:moveTo>
                  <a:pt x="0" y="16669"/>
                </a:moveTo>
                <a:lnTo>
                  <a:pt x="26193" y="40482"/>
                </a:lnTo>
                <a:lnTo>
                  <a:pt x="80962" y="4763"/>
                </a:lnTo>
                <a:lnTo>
                  <a:pt x="180975" y="38100"/>
                </a:lnTo>
                <a:lnTo>
                  <a:pt x="264318" y="4763"/>
                </a:lnTo>
                <a:lnTo>
                  <a:pt x="366712" y="45244"/>
                </a:lnTo>
                <a:lnTo>
                  <a:pt x="461962" y="2382"/>
                </a:lnTo>
                <a:lnTo>
                  <a:pt x="576262" y="42863"/>
                </a:lnTo>
                <a:lnTo>
                  <a:pt x="664368" y="2382"/>
                </a:lnTo>
                <a:lnTo>
                  <a:pt x="762000" y="50007"/>
                </a:lnTo>
                <a:lnTo>
                  <a:pt x="876300" y="0"/>
                </a:lnTo>
                <a:lnTo>
                  <a:pt x="1007268" y="38100"/>
                </a:lnTo>
                <a:lnTo>
                  <a:pt x="1092993" y="4763"/>
                </a:lnTo>
                <a:lnTo>
                  <a:pt x="1200150" y="52388"/>
                </a:lnTo>
                <a:lnTo>
                  <a:pt x="1319212" y="14288"/>
                </a:lnTo>
                <a:lnTo>
                  <a:pt x="1416843" y="52388"/>
                </a:lnTo>
                <a:lnTo>
                  <a:pt x="1507331" y="11907"/>
                </a:lnTo>
                <a:lnTo>
                  <a:pt x="1602581" y="45244"/>
                </a:lnTo>
                <a:lnTo>
                  <a:pt x="1693068" y="11907"/>
                </a:lnTo>
                <a:lnTo>
                  <a:pt x="1745456" y="47625"/>
                </a:lnTo>
                <a:lnTo>
                  <a:pt x="1816893" y="42863"/>
                </a:lnTo>
                <a:lnTo>
                  <a:pt x="1847850" y="85725"/>
                </a:lnTo>
                <a:lnTo>
                  <a:pt x="1902618" y="76200"/>
                </a:lnTo>
                <a:lnTo>
                  <a:pt x="1955006" y="145257"/>
                </a:lnTo>
                <a:lnTo>
                  <a:pt x="2002631" y="145257"/>
                </a:lnTo>
                <a:lnTo>
                  <a:pt x="2033587" y="238125"/>
                </a:lnTo>
                <a:lnTo>
                  <a:pt x="2083593" y="238125"/>
                </a:lnTo>
                <a:lnTo>
                  <a:pt x="2095500" y="257175"/>
                </a:lnTo>
                <a:lnTo>
                  <a:pt x="2119312" y="533400"/>
                </a:lnTo>
                <a:lnTo>
                  <a:pt x="2090737" y="557213"/>
                </a:lnTo>
              </a:path>
            </a:pathLst>
          </a:custGeom>
          <a:noFill/>
          <a:ln w="9525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Freeform 74"/>
          <p:cNvSpPr/>
          <p:nvPr/>
        </p:nvSpPr>
        <p:spPr>
          <a:xfrm>
            <a:off x="5759824" y="4045179"/>
            <a:ext cx="4076700" cy="1171575"/>
          </a:xfrm>
          <a:custGeom>
            <a:avLst/>
            <a:gdLst>
              <a:gd name="connsiteX0" fmla="*/ 0 w 4076700"/>
              <a:gd name="connsiteY0" fmla="*/ 0 h 1171575"/>
              <a:gd name="connsiteX1" fmla="*/ 209550 w 4076700"/>
              <a:gd name="connsiteY1" fmla="*/ 209550 h 1171575"/>
              <a:gd name="connsiteX2" fmla="*/ 2600325 w 4076700"/>
              <a:gd name="connsiteY2" fmla="*/ 209550 h 1171575"/>
              <a:gd name="connsiteX3" fmla="*/ 2600325 w 4076700"/>
              <a:gd name="connsiteY3" fmla="*/ 1171575 h 1171575"/>
              <a:gd name="connsiteX4" fmla="*/ 4076700 w 4076700"/>
              <a:gd name="connsiteY4" fmla="*/ 1171575 h 117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76700" h="1171575">
                <a:moveTo>
                  <a:pt x="0" y="0"/>
                </a:moveTo>
                <a:lnTo>
                  <a:pt x="209550" y="209550"/>
                </a:lnTo>
                <a:lnTo>
                  <a:pt x="2600325" y="209550"/>
                </a:lnTo>
                <a:lnTo>
                  <a:pt x="2600325" y="1171575"/>
                </a:lnTo>
                <a:lnTo>
                  <a:pt x="4076700" y="1171575"/>
                </a:lnTo>
              </a:path>
            </a:pathLst>
          </a:custGeom>
          <a:noFill/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Freeform 75"/>
          <p:cNvSpPr/>
          <p:nvPr/>
        </p:nvSpPr>
        <p:spPr>
          <a:xfrm>
            <a:off x="4988299" y="4978629"/>
            <a:ext cx="4810125" cy="1181100"/>
          </a:xfrm>
          <a:custGeom>
            <a:avLst/>
            <a:gdLst>
              <a:gd name="connsiteX0" fmla="*/ 0 w 4810125"/>
              <a:gd name="connsiteY0" fmla="*/ 0 h 1181100"/>
              <a:gd name="connsiteX1" fmla="*/ 1181100 w 4810125"/>
              <a:gd name="connsiteY1" fmla="*/ 1181100 h 1181100"/>
              <a:gd name="connsiteX2" fmla="*/ 3514725 w 4810125"/>
              <a:gd name="connsiteY2" fmla="*/ 1181100 h 1181100"/>
              <a:gd name="connsiteX3" fmla="*/ 3514725 w 4810125"/>
              <a:gd name="connsiteY3" fmla="*/ 1000125 h 1181100"/>
              <a:gd name="connsiteX4" fmla="*/ 4810125 w 4810125"/>
              <a:gd name="connsiteY4" fmla="*/ 1000125 h 118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0125" h="1181100">
                <a:moveTo>
                  <a:pt x="0" y="0"/>
                </a:moveTo>
                <a:lnTo>
                  <a:pt x="1181100" y="1181100"/>
                </a:lnTo>
                <a:lnTo>
                  <a:pt x="3514725" y="1181100"/>
                </a:lnTo>
                <a:lnTo>
                  <a:pt x="3514725" y="1000125"/>
                </a:lnTo>
                <a:lnTo>
                  <a:pt x="4810125" y="1000125"/>
                </a:lnTo>
              </a:path>
            </a:pathLst>
          </a:custGeom>
          <a:noFill/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0" name="Straight Connector 59"/>
          <p:cNvCxnSpPr>
            <a:stCxn id="75" idx="3"/>
            <a:endCxn id="77" idx="11"/>
          </p:cNvCxnSpPr>
          <p:nvPr/>
        </p:nvCxnSpPr>
        <p:spPr>
          <a:xfrm>
            <a:off x="8360149" y="5216754"/>
            <a:ext cx="14859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endCxn id="77" idx="12"/>
          </p:cNvCxnSpPr>
          <p:nvPr/>
        </p:nvCxnSpPr>
        <p:spPr>
          <a:xfrm>
            <a:off x="8494620" y="5978754"/>
            <a:ext cx="1351429" cy="95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2043953" y="6302042"/>
            <a:ext cx="8077200" cy="555958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D2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8309316" y="4968073"/>
            <a:ext cx="15446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1000" b="1" dirty="0" smtClean="0">
                <a:solidFill>
                  <a:prstClr val="black"/>
                </a:solidFill>
                <a:latin typeface="Calibri" panose="020F0502020204030204"/>
              </a:rPr>
              <a:t>Interlink D2-DFM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558780" y="4170764"/>
            <a:ext cx="1356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1000" b="1" dirty="0" err="1" smtClean="0">
                <a:solidFill>
                  <a:prstClr val="black"/>
                </a:solidFill>
                <a:latin typeface="Calibri" panose="020F0502020204030204"/>
              </a:rPr>
              <a:t>SCLink</a:t>
            </a:r>
            <a:r>
              <a:rPr lang="en-GB" sz="1000" b="1" dirty="0" smtClean="0">
                <a:solidFill>
                  <a:prstClr val="black"/>
                </a:solidFill>
                <a:latin typeface="Calibri" panose="020F0502020204030204"/>
              </a:rPr>
              <a:t> DSHM</a:t>
            </a:r>
            <a:endParaRPr lang="en-GB" sz="1000" b="1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1915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0" grpId="0" animBg="1"/>
      <p:bldP spid="42" grpId="0" animBg="1"/>
      <p:bldP spid="51" grpId="0" animBg="1"/>
      <p:bldP spid="52" grpId="0" animBg="1"/>
      <p:bldP spid="5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Picture 23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5638" y="-4791"/>
            <a:ext cx="3877655" cy="40497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55" r="11498" b="15532"/>
          <a:stretch/>
        </p:blipFill>
        <p:spPr>
          <a:xfrm>
            <a:off x="-28282" y="3594755"/>
            <a:ext cx="11318582" cy="325054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80" name="Freeform 79"/>
          <p:cNvSpPr/>
          <p:nvPr/>
        </p:nvSpPr>
        <p:spPr>
          <a:xfrm>
            <a:off x="7900974" y="5238750"/>
            <a:ext cx="3511550" cy="463550"/>
          </a:xfrm>
          <a:custGeom>
            <a:avLst/>
            <a:gdLst>
              <a:gd name="connsiteX0" fmla="*/ 12700 w 3511550"/>
              <a:gd name="connsiteY0" fmla="*/ 0 h 463550"/>
              <a:gd name="connsiteX1" fmla="*/ 1257300 w 3511550"/>
              <a:gd name="connsiteY1" fmla="*/ 0 h 463550"/>
              <a:gd name="connsiteX2" fmla="*/ 1536700 w 3511550"/>
              <a:gd name="connsiteY2" fmla="*/ 133350 h 463550"/>
              <a:gd name="connsiteX3" fmla="*/ 2597150 w 3511550"/>
              <a:gd name="connsiteY3" fmla="*/ 133350 h 463550"/>
              <a:gd name="connsiteX4" fmla="*/ 2654300 w 3511550"/>
              <a:gd name="connsiteY4" fmla="*/ 107950 h 463550"/>
              <a:gd name="connsiteX5" fmla="*/ 2717800 w 3511550"/>
              <a:gd name="connsiteY5" fmla="*/ 146050 h 463550"/>
              <a:gd name="connsiteX6" fmla="*/ 2787650 w 3511550"/>
              <a:gd name="connsiteY6" fmla="*/ 101600 h 463550"/>
              <a:gd name="connsiteX7" fmla="*/ 2857500 w 3511550"/>
              <a:gd name="connsiteY7" fmla="*/ 133350 h 463550"/>
              <a:gd name="connsiteX8" fmla="*/ 3181350 w 3511550"/>
              <a:gd name="connsiteY8" fmla="*/ 133350 h 463550"/>
              <a:gd name="connsiteX9" fmla="*/ 3232150 w 3511550"/>
              <a:gd name="connsiteY9" fmla="*/ 101600 h 463550"/>
              <a:gd name="connsiteX10" fmla="*/ 3327400 w 3511550"/>
              <a:gd name="connsiteY10" fmla="*/ 146050 h 463550"/>
              <a:gd name="connsiteX11" fmla="*/ 3365500 w 3511550"/>
              <a:gd name="connsiteY11" fmla="*/ 107950 h 463550"/>
              <a:gd name="connsiteX12" fmla="*/ 3422650 w 3511550"/>
              <a:gd name="connsiteY12" fmla="*/ 139700 h 463550"/>
              <a:gd name="connsiteX13" fmla="*/ 3511550 w 3511550"/>
              <a:gd name="connsiteY13" fmla="*/ 139700 h 463550"/>
              <a:gd name="connsiteX14" fmla="*/ 3511550 w 3511550"/>
              <a:gd name="connsiteY14" fmla="*/ 323850 h 463550"/>
              <a:gd name="connsiteX15" fmla="*/ 3397250 w 3511550"/>
              <a:gd name="connsiteY15" fmla="*/ 323850 h 463550"/>
              <a:gd name="connsiteX16" fmla="*/ 3365500 w 3511550"/>
              <a:gd name="connsiteY16" fmla="*/ 336550 h 463550"/>
              <a:gd name="connsiteX17" fmla="*/ 3302000 w 3511550"/>
              <a:gd name="connsiteY17" fmla="*/ 304800 h 463550"/>
              <a:gd name="connsiteX18" fmla="*/ 3232150 w 3511550"/>
              <a:gd name="connsiteY18" fmla="*/ 355600 h 463550"/>
              <a:gd name="connsiteX19" fmla="*/ 3168650 w 3511550"/>
              <a:gd name="connsiteY19" fmla="*/ 323850 h 463550"/>
              <a:gd name="connsiteX20" fmla="*/ 2813050 w 3511550"/>
              <a:gd name="connsiteY20" fmla="*/ 323850 h 463550"/>
              <a:gd name="connsiteX21" fmla="*/ 2781300 w 3511550"/>
              <a:gd name="connsiteY21" fmla="*/ 349250 h 463550"/>
              <a:gd name="connsiteX22" fmla="*/ 2724150 w 3511550"/>
              <a:gd name="connsiteY22" fmla="*/ 311150 h 463550"/>
              <a:gd name="connsiteX23" fmla="*/ 2635250 w 3511550"/>
              <a:gd name="connsiteY23" fmla="*/ 349250 h 463550"/>
              <a:gd name="connsiteX24" fmla="*/ 2578100 w 3511550"/>
              <a:gd name="connsiteY24" fmla="*/ 323850 h 463550"/>
              <a:gd name="connsiteX25" fmla="*/ 1536700 w 3511550"/>
              <a:gd name="connsiteY25" fmla="*/ 323850 h 463550"/>
              <a:gd name="connsiteX26" fmla="*/ 1257300 w 3511550"/>
              <a:gd name="connsiteY26" fmla="*/ 463550 h 463550"/>
              <a:gd name="connsiteX27" fmla="*/ 0 w 3511550"/>
              <a:gd name="connsiteY27" fmla="*/ 463550 h 463550"/>
              <a:gd name="connsiteX28" fmla="*/ 12700 w 3511550"/>
              <a:gd name="connsiteY28" fmla="*/ 0 h 46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511550" h="463550">
                <a:moveTo>
                  <a:pt x="12700" y="0"/>
                </a:moveTo>
                <a:lnTo>
                  <a:pt x="1257300" y="0"/>
                </a:lnTo>
                <a:lnTo>
                  <a:pt x="1536700" y="133350"/>
                </a:lnTo>
                <a:lnTo>
                  <a:pt x="2597150" y="133350"/>
                </a:lnTo>
                <a:lnTo>
                  <a:pt x="2654300" y="107950"/>
                </a:lnTo>
                <a:lnTo>
                  <a:pt x="2717800" y="146050"/>
                </a:lnTo>
                <a:lnTo>
                  <a:pt x="2787650" y="101600"/>
                </a:lnTo>
                <a:lnTo>
                  <a:pt x="2857500" y="133350"/>
                </a:lnTo>
                <a:lnTo>
                  <a:pt x="3181350" y="133350"/>
                </a:lnTo>
                <a:lnTo>
                  <a:pt x="3232150" y="101600"/>
                </a:lnTo>
                <a:lnTo>
                  <a:pt x="3327400" y="146050"/>
                </a:lnTo>
                <a:lnTo>
                  <a:pt x="3365500" y="107950"/>
                </a:lnTo>
                <a:lnTo>
                  <a:pt x="3422650" y="139700"/>
                </a:lnTo>
                <a:lnTo>
                  <a:pt x="3511550" y="139700"/>
                </a:lnTo>
                <a:lnTo>
                  <a:pt x="3511550" y="323850"/>
                </a:lnTo>
                <a:lnTo>
                  <a:pt x="3397250" y="323850"/>
                </a:lnTo>
                <a:lnTo>
                  <a:pt x="3365500" y="336550"/>
                </a:lnTo>
                <a:lnTo>
                  <a:pt x="3302000" y="304800"/>
                </a:lnTo>
                <a:lnTo>
                  <a:pt x="3232150" y="355600"/>
                </a:lnTo>
                <a:lnTo>
                  <a:pt x="3168650" y="323850"/>
                </a:lnTo>
                <a:lnTo>
                  <a:pt x="2813050" y="323850"/>
                </a:lnTo>
                <a:lnTo>
                  <a:pt x="2781300" y="349250"/>
                </a:lnTo>
                <a:lnTo>
                  <a:pt x="2724150" y="311150"/>
                </a:lnTo>
                <a:lnTo>
                  <a:pt x="2635250" y="349250"/>
                </a:lnTo>
                <a:lnTo>
                  <a:pt x="2578100" y="323850"/>
                </a:lnTo>
                <a:lnTo>
                  <a:pt x="1536700" y="323850"/>
                </a:lnTo>
                <a:lnTo>
                  <a:pt x="1257300" y="463550"/>
                </a:lnTo>
                <a:lnTo>
                  <a:pt x="0" y="463550"/>
                </a:lnTo>
                <a:lnTo>
                  <a:pt x="12700" y="0"/>
                </a:lnTo>
                <a:close/>
              </a:path>
            </a:pathLst>
          </a:custGeom>
          <a:solidFill>
            <a:srgbClr val="DEEBF7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6210" y="3754042"/>
            <a:ext cx="12185790" cy="3091257"/>
          </a:xfrm>
          <a:prstGeom prst="rect">
            <a:avLst/>
          </a:prstGeom>
          <a:solidFill>
            <a:srgbClr val="FFFFFF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2" name="Freeform 81"/>
          <p:cNvSpPr/>
          <p:nvPr/>
        </p:nvSpPr>
        <p:spPr>
          <a:xfrm>
            <a:off x="1791093" y="4703800"/>
            <a:ext cx="5976594" cy="1093510"/>
          </a:xfrm>
          <a:custGeom>
            <a:avLst/>
            <a:gdLst>
              <a:gd name="connsiteX0" fmla="*/ 5957740 w 5976594"/>
              <a:gd name="connsiteY0" fmla="*/ 565609 h 1093510"/>
              <a:gd name="connsiteX1" fmla="*/ 5731497 w 5976594"/>
              <a:gd name="connsiteY1" fmla="*/ 461914 h 1093510"/>
              <a:gd name="connsiteX2" fmla="*/ 4581427 w 5976594"/>
              <a:gd name="connsiteY2" fmla="*/ 461914 h 1093510"/>
              <a:gd name="connsiteX3" fmla="*/ 4581427 w 5976594"/>
              <a:gd name="connsiteY3" fmla="*/ 443060 h 1093510"/>
              <a:gd name="connsiteX4" fmla="*/ 2611225 w 5976594"/>
              <a:gd name="connsiteY4" fmla="*/ 443060 h 1093510"/>
              <a:gd name="connsiteX5" fmla="*/ 1432874 w 5976594"/>
              <a:gd name="connsiteY5" fmla="*/ 0 h 1093510"/>
              <a:gd name="connsiteX6" fmla="*/ 0 w 5976594"/>
              <a:gd name="connsiteY6" fmla="*/ 0 h 1093510"/>
              <a:gd name="connsiteX7" fmla="*/ 282804 w 5976594"/>
              <a:gd name="connsiteY7" fmla="*/ 263951 h 1093510"/>
              <a:gd name="connsiteX8" fmla="*/ 452486 w 5976594"/>
              <a:gd name="connsiteY8" fmla="*/ 358219 h 1093510"/>
              <a:gd name="connsiteX9" fmla="*/ 2498103 w 5976594"/>
              <a:gd name="connsiteY9" fmla="*/ 1093510 h 1093510"/>
              <a:gd name="connsiteX10" fmla="*/ 4600280 w 5976594"/>
              <a:gd name="connsiteY10" fmla="*/ 1093510 h 1093510"/>
              <a:gd name="connsiteX11" fmla="*/ 4600280 w 5976594"/>
              <a:gd name="connsiteY11" fmla="*/ 1065229 h 1093510"/>
              <a:gd name="connsiteX12" fmla="*/ 5703216 w 5976594"/>
              <a:gd name="connsiteY12" fmla="*/ 1065229 h 1093510"/>
              <a:gd name="connsiteX13" fmla="*/ 5976594 w 5976594"/>
              <a:gd name="connsiteY13" fmla="*/ 933254 h 1093510"/>
              <a:gd name="connsiteX14" fmla="*/ 5957740 w 5976594"/>
              <a:gd name="connsiteY14" fmla="*/ 565609 h 1093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976594" h="1093510">
                <a:moveTo>
                  <a:pt x="5957740" y="565609"/>
                </a:moveTo>
                <a:lnTo>
                  <a:pt x="5731497" y="461914"/>
                </a:lnTo>
                <a:lnTo>
                  <a:pt x="4581427" y="461914"/>
                </a:lnTo>
                <a:lnTo>
                  <a:pt x="4581427" y="443060"/>
                </a:lnTo>
                <a:lnTo>
                  <a:pt x="2611225" y="443060"/>
                </a:lnTo>
                <a:lnTo>
                  <a:pt x="1432874" y="0"/>
                </a:lnTo>
                <a:lnTo>
                  <a:pt x="0" y="0"/>
                </a:lnTo>
                <a:lnTo>
                  <a:pt x="282804" y="263951"/>
                </a:lnTo>
                <a:lnTo>
                  <a:pt x="452486" y="358219"/>
                </a:lnTo>
                <a:lnTo>
                  <a:pt x="2498103" y="1093510"/>
                </a:lnTo>
                <a:lnTo>
                  <a:pt x="4600280" y="1093510"/>
                </a:lnTo>
                <a:lnTo>
                  <a:pt x="4600280" y="1065229"/>
                </a:lnTo>
                <a:lnTo>
                  <a:pt x="5703216" y="1065229"/>
                </a:lnTo>
                <a:lnTo>
                  <a:pt x="5976594" y="933254"/>
                </a:lnTo>
                <a:lnTo>
                  <a:pt x="5957740" y="565609"/>
                </a:lnTo>
                <a:close/>
              </a:path>
            </a:pathLst>
          </a:custGeom>
          <a:solidFill>
            <a:srgbClr val="DEEBF7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3908157" y="4510088"/>
            <a:ext cx="1038868" cy="1352550"/>
            <a:chOff x="3908157" y="4510088"/>
            <a:chExt cx="1038868" cy="1352550"/>
          </a:xfrm>
        </p:grpSpPr>
        <p:sp>
          <p:nvSpPr>
            <p:cNvPr id="37" name="Freeform 36"/>
            <p:cNvSpPr/>
            <p:nvPr/>
          </p:nvSpPr>
          <p:spPr>
            <a:xfrm>
              <a:off x="3908157" y="4510088"/>
              <a:ext cx="373332" cy="1352550"/>
            </a:xfrm>
            <a:custGeom>
              <a:avLst/>
              <a:gdLst>
                <a:gd name="connsiteX0" fmla="*/ 76200 w 328613"/>
                <a:gd name="connsiteY0" fmla="*/ 0 h 1352550"/>
                <a:gd name="connsiteX1" fmla="*/ 23813 w 328613"/>
                <a:gd name="connsiteY1" fmla="*/ 271462 h 1352550"/>
                <a:gd name="connsiteX2" fmla="*/ 0 w 328613"/>
                <a:gd name="connsiteY2" fmla="*/ 471487 h 1352550"/>
                <a:gd name="connsiteX3" fmla="*/ 214313 w 328613"/>
                <a:gd name="connsiteY3" fmla="*/ 1352550 h 1352550"/>
                <a:gd name="connsiteX4" fmla="*/ 328613 w 328613"/>
                <a:gd name="connsiteY4" fmla="*/ 1281112 h 135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8613" h="1352550">
                  <a:moveTo>
                    <a:pt x="76200" y="0"/>
                  </a:moveTo>
                  <a:lnTo>
                    <a:pt x="23813" y="271462"/>
                  </a:lnTo>
                  <a:lnTo>
                    <a:pt x="0" y="471487"/>
                  </a:lnTo>
                  <a:lnTo>
                    <a:pt x="214313" y="1352550"/>
                  </a:lnTo>
                  <a:lnTo>
                    <a:pt x="328613" y="1281112"/>
                  </a:lnTo>
                </a:path>
              </a:pathLst>
            </a:custGeom>
            <a:noFill/>
            <a:ln w="12700" cmpd="dbl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4148254" y="4618114"/>
              <a:ext cx="798771" cy="1179436"/>
            </a:xfrm>
            <a:custGeom>
              <a:avLst/>
              <a:gdLst>
                <a:gd name="connsiteX0" fmla="*/ 1130300 w 1130676"/>
                <a:gd name="connsiteY0" fmla="*/ 1282700 h 1282700"/>
                <a:gd name="connsiteX1" fmla="*/ 1022350 w 1130676"/>
                <a:gd name="connsiteY1" fmla="*/ 571500 h 1282700"/>
                <a:gd name="connsiteX2" fmla="*/ 463550 w 1130676"/>
                <a:gd name="connsiteY2" fmla="*/ 355600 h 1282700"/>
                <a:gd name="connsiteX3" fmla="*/ 82550 w 1130676"/>
                <a:gd name="connsiteY3" fmla="*/ 158750 h 1282700"/>
                <a:gd name="connsiteX4" fmla="*/ 0 w 1130676"/>
                <a:gd name="connsiteY4" fmla="*/ 0 h 128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676" h="1282700">
                  <a:moveTo>
                    <a:pt x="1130300" y="1282700"/>
                  </a:moveTo>
                  <a:cubicBezTo>
                    <a:pt x="1131887" y="1004358"/>
                    <a:pt x="1133475" y="726017"/>
                    <a:pt x="1022350" y="571500"/>
                  </a:cubicBezTo>
                  <a:cubicBezTo>
                    <a:pt x="911225" y="416983"/>
                    <a:pt x="620183" y="424392"/>
                    <a:pt x="463550" y="355600"/>
                  </a:cubicBezTo>
                  <a:cubicBezTo>
                    <a:pt x="306917" y="286808"/>
                    <a:pt x="159808" y="218017"/>
                    <a:pt x="82550" y="158750"/>
                  </a:cubicBezTo>
                  <a:cubicBezTo>
                    <a:pt x="5292" y="99483"/>
                    <a:pt x="2646" y="49741"/>
                    <a:pt x="0" y="0"/>
                  </a:cubicBezTo>
                </a:path>
              </a:pathLst>
            </a:custGeom>
            <a:noFill/>
            <a:ln w="3175">
              <a:solidFill>
                <a:srgbClr val="C39BE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3" name="Freeform 82"/>
          <p:cNvSpPr/>
          <p:nvPr/>
        </p:nvSpPr>
        <p:spPr>
          <a:xfrm>
            <a:off x="6209" y="4022071"/>
            <a:ext cx="3203716" cy="682485"/>
          </a:xfrm>
          <a:custGeom>
            <a:avLst/>
            <a:gdLst>
              <a:gd name="connsiteX0" fmla="*/ 3165475 w 3165475"/>
              <a:gd name="connsiteY0" fmla="*/ 615950 h 615950"/>
              <a:gd name="connsiteX1" fmla="*/ 1758950 w 3165475"/>
              <a:gd name="connsiteY1" fmla="*/ 615950 h 615950"/>
              <a:gd name="connsiteX2" fmla="*/ 1647825 w 3165475"/>
              <a:gd name="connsiteY2" fmla="*/ 539750 h 615950"/>
              <a:gd name="connsiteX3" fmla="*/ 1158875 w 3165475"/>
              <a:gd name="connsiteY3" fmla="*/ 358775 h 615950"/>
              <a:gd name="connsiteX4" fmla="*/ 1025525 w 3165475"/>
              <a:gd name="connsiteY4" fmla="*/ 323850 h 615950"/>
              <a:gd name="connsiteX5" fmla="*/ 831850 w 3165475"/>
              <a:gd name="connsiteY5" fmla="*/ 276225 h 615950"/>
              <a:gd name="connsiteX6" fmla="*/ 600075 w 3165475"/>
              <a:gd name="connsiteY6" fmla="*/ 247650 h 615950"/>
              <a:gd name="connsiteX7" fmla="*/ 327025 w 3165475"/>
              <a:gd name="connsiteY7" fmla="*/ 247650 h 615950"/>
              <a:gd name="connsiteX8" fmla="*/ 298450 w 3165475"/>
              <a:gd name="connsiteY8" fmla="*/ 244475 h 615950"/>
              <a:gd name="connsiteX9" fmla="*/ 279400 w 3165475"/>
              <a:gd name="connsiteY9" fmla="*/ 241300 h 615950"/>
              <a:gd name="connsiteX10" fmla="*/ 0 w 3165475"/>
              <a:gd name="connsiteY10" fmla="*/ 247650 h 615950"/>
              <a:gd name="connsiteX11" fmla="*/ 0 w 3165475"/>
              <a:gd name="connsiteY11" fmla="*/ 9525 h 615950"/>
              <a:gd name="connsiteX12" fmla="*/ 257175 w 3165475"/>
              <a:gd name="connsiteY12" fmla="*/ 6350 h 615950"/>
              <a:gd name="connsiteX13" fmla="*/ 514350 w 3165475"/>
              <a:gd name="connsiteY13" fmla="*/ 0 h 615950"/>
              <a:gd name="connsiteX14" fmla="*/ 762000 w 3165475"/>
              <a:gd name="connsiteY14" fmla="*/ 19050 h 615950"/>
              <a:gd name="connsiteX15" fmla="*/ 787400 w 3165475"/>
              <a:gd name="connsiteY15" fmla="*/ 28575 h 615950"/>
              <a:gd name="connsiteX16" fmla="*/ 965200 w 3165475"/>
              <a:gd name="connsiteY16" fmla="*/ 53975 h 615950"/>
              <a:gd name="connsiteX17" fmla="*/ 1273175 w 3165475"/>
              <a:gd name="connsiteY17" fmla="*/ 149225 h 615950"/>
              <a:gd name="connsiteX18" fmla="*/ 1739900 w 3165475"/>
              <a:gd name="connsiteY18" fmla="*/ 320675 h 615950"/>
              <a:gd name="connsiteX19" fmla="*/ 2241550 w 3165475"/>
              <a:gd name="connsiteY19" fmla="*/ 314325 h 615950"/>
              <a:gd name="connsiteX20" fmla="*/ 2374900 w 3165475"/>
              <a:gd name="connsiteY20" fmla="*/ 358775 h 615950"/>
              <a:gd name="connsiteX21" fmla="*/ 2374900 w 3165475"/>
              <a:gd name="connsiteY21" fmla="*/ 358775 h 615950"/>
              <a:gd name="connsiteX22" fmla="*/ 2416175 w 3165475"/>
              <a:gd name="connsiteY22" fmla="*/ 342900 h 615950"/>
              <a:gd name="connsiteX23" fmla="*/ 2501900 w 3165475"/>
              <a:gd name="connsiteY23" fmla="*/ 371475 h 615950"/>
              <a:gd name="connsiteX24" fmla="*/ 2520950 w 3165475"/>
              <a:gd name="connsiteY24" fmla="*/ 323850 h 615950"/>
              <a:gd name="connsiteX25" fmla="*/ 2568575 w 3165475"/>
              <a:gd name="connsiteY25" fmla="*/ 263525 h 615950"/>
              <a:gd name="connsiteX26" fmla="*/ 2625725 w 3165475"/>
              <a:gd name="connsiteY26" fmla="*/ 234950 h 615950"/>
              <a:gd name="connsiteX27" fmla="*/ 2695575 w 3165475"/>
              <a:gd name="connsiteY27" fmla="*/ 219075 h 615950"/>
              <a:gd name="connsiteX28" fmla="*/ 2790825 w 3165475"/>
              <a:gd name="connsiteY28" fmla="*/ 244475 h 615950"/>
              <a:gd name="connsiteX29" fmla="*/ 2892425 w 3165475"/>
              <a:gd name="connsiteY29" fmla="*/ 266700 h 615950"/>
              <a:gd name="connsiteX30" fmla="*/ 3073400 w 3165475"/>
              <a:gd name="connsiteY30" fmla="*/ 342900 h 615950"/>
              <a:gd name="connsiteX31" fmla="*/ 3143250 w 3165475"/>
              <a:gd name="connsiteY31" fmla="*/ 412750 h 615950"/>
              <a:gd name="connsiteX32" fmla="*/ 3162300 w 3165475"/>
              <a:gd name="connsiteY32" fmla="*/ 469900 h 615950"/>
              <a:gd name="connsiteX33" fmla="*/ 3127375 w 3165475"/>
              <a:gd name="connsiteY33" fmla="*/ 495300 h 615950"/>
              <a:gd name="connsiteX34" fmla="*/ 3060700 w 3165475"/>
              <a:gd name="connsiteY34" fmla="*/ 469900 h 615950"/>
              <a:gd name="connsiteX35" fmla="*/ 2949575 w 3165475"/>
              <a:gd name="connsiteY35" fmla="*/ 409575 h 615950"/>
              <a:gd name="connsiteX36" fmla="*/ 2844800 w 3165475"/>
              <a:gd name="connsiteY36" fmla="*/ 371475 h 615950"/>
              <a:gd name="connsiteX37" fmla="*/ 2755900 w 3165475"/>
              <a:gd name="connsiteY37" fmla="*/ 339725 h 615950"/>
              <a:gd name="connsiteX38" fmla="*/ 2730500 w 3165475"/>
              <a:gd name="connsiteY38" fmla="*/ 330200 h 615950"/>
              <a:gd name="connsiteX39" fmla="*/ 2692400 w 3165475"/>
              <a:gd name="connsiteY39" fmla="*/ 330200 h 615950"/>
              <a:gd name="connsiteX40" fmla="*/ 2641600 w 3165475"/>
              <a:gd name="connsiteY40" fmla="*/ 346075 h 615950"/>
              <a:gd name="connsiteX41" fmla="*/ 2600325 w 3165475"/>
              <a:gd name="connsiteY41" fmla="*/ 412750 h 615950"/>
              <a:gd name="connsiteX42" fmla="*/ 3165475 w 3165475"/>
              <a:gd name="connsiteY42" fmla="*/ 615950 h 615950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293034 w 3201334"/>
              <a:gd name="connsiteY12" fmla="*/ 113367 h 722967"/>
              <a:gd name="connsiteX13" fmla="*/ 550209 w 3201334"/>
              <a:gd name="connsiteY13" fmla="*/ 107017 h 722967"/>
              <a:gd name="connsiteX14" fmla="*/ 797859 w 3201334"/>
              <a:gd name="connsiteY14" fmla="*/ 126067 h 722967"/>
              <a:gd name="connsiteX15" fmla="*/ 823259 w 3201334"/>
              <a:gd name="connsiteY15" fmla="*/ 135592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550209 w 3201334"/>
              <a:gd name="connsiteY13" fmla="*/ 107017 h 722967"/>
              <a:gd name="connsiteX14" fmla="*/ 797859 w 3201334"/>
              <a:gd name="connsiteY14" fmla="*/ 126067 h 722967"/>
              <a:gd name="connsiteX15" fmla="*/ 823259 w 3201334"/>
              <a:gd name="connsiteY15" fmla="*/ 135592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21927 w 3201334"/>
              <a:gd name="connsiteY13" fmla="*/ 35300 h 722967"/>
              <a:gd name="connsiteX14" fmla="*/ 797859 w 3201334"/>
              <a:gd name="connsiteY14" fmla="*/ 126067 h 722967"/>
              <a:gd name="connsiteX15" fmla="*/ 823259 w 3201334"/>
              <a:gd name="connsiteY15" fmla="*/ 135592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21927 w 3201334"/>
              <a:gd name="connsiteY13" fmla="*/ 35300 h 722967"/>
              <a:gd name="connsiteX14" fmla="*/ 797859 w 3201334"/>
              <a:gd name="connsiteY14" fmla="*/ 126067 h 722967"/>
              <a:gd name="connsiteX15" fmla="*/ 894976 w 3201334"/>
              <a:gd name="connsiteY15" fmla="*/ 72839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21927 w 3201334"/>
              <a:gd name="connsiteY13" fmla="*/ 35300 h 722967"/>
              <a:gd name="connsiteX14" fmla="*/ 766903 w 3201334"/>
              <a:gd name="connsiteY14" fmla="*/ 99873 h 722967"/>
              <a:gd name="connsiteX15" fmla="*/ 894976 w 3201334"/>
              <a:gd name="connsiteY15" fmla="*/ 72839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21927 w 3201334"/>
              <a:gd name="connsiteY13" fmla="*/ 35300 h 722967"/>
              <a:gd name="connsiteX14" fmla="*/ 766903 w 3201334"/>
              <a:gd name="connsiteY14" fmla="*/ 99873 h 722967"/>
              <a:gd name="connsiteX15" fmla="*/ 902119 w 3201334"/>
              <a:gd name="connsiteY15" fmla="*/ 115701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21927 w 3201334"/>
              <a:gd name="connsiteY13" fmla="*/ 35300 h 722967"/>
              <a:gd name="connsiteX14" fmla="*/ 766903 w 3201334"/>
              <a:gd name="connsiteY14" fmla="*/ 99873 h 722967"/>
              <a:gd name="connsiteX15" fmla="*/ 902119 w 3201334"/>
              <a:gd name="connsiteY15" fmla="*/ 115701 h 722967"/>
              <a:gd name="connsiteX16" fmla="*/ 10391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19546 w 3201334"/>
              <a:gd name="connsiteY13" fmla="*/ 66257 h 722967"/>
              <a:gd name="connsiteX14" fmla="*/ 766903 w 3201334"/>
              <a:gd name="connsiteY14" fmla="*/ 99873 h 722967"/>
              <a:gd name="connsiteX15" fmla="*/ 902119 w 3201334"/>
              <a:gd name="connsiteY15" fmla="*/ 115701 h 722967"/>
              <a:gd name="connsiteX16" fmla="*/ 10391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19546 w 3201334"/>
              <a:gd name="connsiteY13" fmla="*/ 66257 h 722967"/>
              <a:gd name="connsiteX14" fmla="*/ 757378 w 3201334"/>
              <a:gd name="connsiteY14" fmla="*/ 87967 h 722967"/>
              <a:gd name="connsiteX15" fmla="*/ 902119 w 3201334"/>
              <a:gd name="connsiteY15" fmla="*/ 115701 h 722967"/>
              <a:gd name="connsiteX16" fmla="*/ 10391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21189 w 3201334"/>
              <a:gd name="connsiteY12" fmla="*/ 43330 h 722967"/>
              <a:gd name="connsiteX13" fmla="*/ 619546 w 3201334"/>
              <a:gd name="connsiteY13" fmla="*/ 66257 h 722967"/>
              <a:gd name="connsiteX14" fmla="*/ 757378 w 3201334"/>
              <a:gd name="connsiteY14" fmla="*/ 87967 h 722967"/>
              <a:gd name="connsiteX15" fmla="*/ 902119 w 3201334"/>
              <a:gd name="connsiteY15" fmla="*/ 115701 h 722967"/>
              <a:gd name="connsiteX16" fmla="*/ 10391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38316 w 3203716"/>
              <a:gd name="connsiteY6" fmla="*/ 311804 h 680104"/>
              <a:gd name="connsiteX7" fmla="*/ 365266 w 3203716"/>
              <a:gd name="connsiteY7" fmla="*/ 311804 h 680104"/>
              <a:gd name="connsiteX8" fmla="*/ 336691 w 3203716"/>
              <a:gd name="connsiteY8" fmla="*/ 308629 h 680104"/>
              <a:gd name="connsiteX9" fmla="*/ 317641 w 3203716"/>
              <a:gd name="connsiteY9" fmla="*/ 305454 h 680104"/>
              <a:gd name="connsiteX10" fmla="*/ 38241 w 3203716"/>
              <a:gd name="connsiteY10" fmla="*/ 311804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38316 w 3203716"/>
              <a:gd name="connsiteY6" fmla="*/ 311804 h 680104"/>
              <a:gd name="connsiteX7" fmla="*/ 365266 w 3203716"/>
              <a:gd name="connsiteY7" fmla="*/ 311804 h 680104"/>
              <a:gd name="connsiteX8" fmla="*/ 336691 w 3203716"/>
              <a:gd name="connsiteY8" fmla="*/ 308629 h 680104"/>
              <a:gd name="connsiteX9" fmla="*/ 317641 w 3203716"/>
              <a:gd name="connsiteY9" fmla="*/ 305454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38316 w 3203716"/>
              <a:gd name="connsiteY6" fmla="*/ 311804 h 680104"/>
              <a:gd name="connsiteX7" fmla="*/ 365266 w 3203716"/>
              <a:gd name="connsiteY7" fmla="*/ 311804 h 680104"/>
              <a:gd name="connsiteX8" fmla="*/ 336691 w 3203716"/>
              <a:gd name="connsiteY8" fmla="*/ 308629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38316 w 3203716"/>
              <a:gd name="connsiteY6" fmla="*/ 311804 h 680104"/>
              <a:gd name="connsiteX7" fmla="*/ 365266 w 3203716"/>
              <a:gd name="connsiteY7" fmla="*/ 311804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38316 w 3203716"/>
              <a:gd name="connsiteY6" fmla="*/ 311804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40698 w 3203716"/>
              <a:gd name="connsiteY6" fmla="*/ 299898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81997 w 3203716"/>
              <a:gd name="connsiteY5" fmla="*/ 357047 h 680104"/>
              <a:gd name="connsiteX6" fmla="*/ 640698 w 3203716"/>
              <a:gd name="connsiteY6" fmla="*/ 299898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81997 w 3203716"/>
              <a:gd name="connsiteY5" fmla="*/ 357047 h 680104"/>
              <a:gd name="connsiteX6" fmla="*/ 640698 w 3203716"/>
              <a:gd name="connsiteY6" fmla="*/ 299898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360754 w 3203716"/>
              <a:gd name="connsiteY21" fmla="*/ 434835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81997 w 3203716"/>
              <a:gd name="connsiteY5" fmla="*/ 357047 h 680104"/>
              <a:gd name="connsiteX6" fmla="*/ 640698 w 3203716"/>
              <a:gd name="connsiteY6" fmla="*/ 299898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120248 w 3203716"/>
              <a:gd name="connsiteY19" fmla="*/ 352285 h 680104"/>
              <a:gd name="connsiteX20" fmla="*/ 2413141 w 3203716"/>
              <a:gd name="connsiteY20" fmla="*/ 422929 h 680104"/>
              <a:gd name="connsiteX21" fmla="*/ 2360754 w 3203716"/>
              <a:gd name="connsiteY21" fmla="*/ 434835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81997 w 3203716"/>
              <a:gd name="connsiteY5" fmla="*/ 357047 h 680104"/>
              <a:gd name="connsiteX6" fmla="*/ 640698 w 3203716"/>
              <a:gd name="connsiteY6" fmla="*/ 299898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656698 w 3203716"/>
              <a:gd name="connsiteY18" fmla="*/ 351492 h 680104"/>
              <a:gd name="connsiteX19" fmla="*/ 2120248 w 3203716"/>
              <a:gd name="connsiteY19" fmla="*/ 352285 h 680104"/>
              <a:gd name="connsiteX20" fmla="*/ 2413141 w 3203716"/>
              <a:gd name="connsiteY20" fmla="*/ 422929 h 680104"/>
              <a:gd name="connsiteX21" fmla="*/ 2360754 w 3203716"/>
              <a:gd name="connsiteY21" fmla="*/ 434835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2485"/>
              <a:gd name="connsiteX1" fmla="*/ 1675747 w 3203716"/>
              <a:gd name="connsiteY1" fmla="*/ 682485 h 682485"/>
              <a:gd name="connsiteX2" fmla="*/ 1686066 w 3203716"/>
              <a:gd name="connsiteY2" fmla="*/ 603904 h 682485"/>
              <a:gd name="connsiteX3" fmla="*/ 1197116 w 3203716"/>
              <a:gd name="connsiteY3" fmla="*/ 422929 h 682485"/>
              <a:gd name="connsiteX4" fmla="*/ 1063766 w 3203716"/>
              <a:gd name="connsiteY4" fmla="*/ 388004 h 682485"/>
              <a:gd name="connsiteX5" fmla="*/ 881997 w 3203716"/>
              <a:gd name="connsiteY5" fmla="*/ 357047 h 682485"/>
              <a:gd name="connsiteX6" fmla="*/ 640698 w 3203716"/>
              <a:gd name="connsiteY6" fmla="*/ 299898 h 682485"/>
              <a:gd name="connsiteX7" fmla="*/ 465279 w 3203716"/>
              <a:gd name="connsiteY7" fmla="*/ 280848 h 682485"/>
              <a:gd name="connsiteX8" fmla="*/ 353360 w 3203716"/>
              <a:gd name="connsiteY8" fmla="*/ 277673 h 682485"/>
              <a:gd name="connsiteX9" fmla="*/ 248585 w 3203716"/>
              <a:gd name="connsiteY9" fmla="*/ 274498 h 682485"/>
              <a:gd name="connsiteX10" fmla="*/ 12048 w 3203716"/>
              <a:gd name="connsiteY10" fmla="*/ 278466 h 682485"/>
              <a:gd name="connsiteX11" fmla="*/ 0 w 3203716"/>
              <a:gd name="connsiteY11" fmla="*/ 0 h 682485"/>
              <a:gd name="connsiteX12" fmla="*/ 323571 w 3203716"/>
              <a:gd name="connsiteY12" fmla="*/ 467 h 682485"/>
              <a:gd name="connsiteX13" fmla="*/ 621928 w 3203716"/>
              <a:gd name="connsiteY13" fmla="*/ 23394 h 682485"/>
              <a:gd name="connsiteX14" fmla="*/ 759760 w 3203716"/>
              <a:gd name="connsiteY14" fmla="*/ 45104 h 682485"/>
              <a:gd name="connsiteX15" fmla="*/ 904501 w 3203716"/>
              <a:gd name="connsiteY15" fmla="*/ 72838 h 682485"/>
              <a:gd name="connsiteX16" fmla="*/ 1041541 w 3203716"/>
              <a:gd name="connsiteY16" fmla="*/ 118129 h 682485"/>
              <a:gd name="connsiteX17" fmla="*/ 1311416 w 3203716"/>
              <a:gd name="connsiteY17" fmla="*/ 213379 h 682485"/>
              <a:gd name="connsiteX18" fmla="*/ 1656698 w 3203716"/>
              <a:gd name="connsiteY18" fmla="*/ 351492 h 682485"/>
              <a:gd name="connsiteX19" fmla="*/ 2120248 w 3203716"/>
              <a:gd name="connsiteY19" fmla="*/ 352285 h 682485"/>
              <a:gd name="connsiteX20" fmla="*/ 2413141 w 3203716"/>
              <a:gd name="connsiteY20" fmla="*/ 422929 h 682485"/>
              <a:gd name="connsiteX21" fmla="*/ 2360754 w 3203716"/>
              <a:gd name="connsiteY21" fmla="*/ 434835 h 682485"/>
              <a:gd name="connsiteX22" fmla="*/ 2454416 w 3203716"/>
              <a:gd name="connsiteY22" fmla="*/ 407054 h 682485"/>
              <a:gd name="connsiteX23" fmla="*/ 2540141 w 3203716"/>
              <a:gd name="connsiteY23" fmla="*/ 435629 h 682485"/>
              <a:gd name="connsiteX24" fmla="*/ 2559191 w 3203716"/>
              <a:gd name="connsiteY24" fmla="*/ 388004 h 682485"/>
              <a:gd name="connsiteX25" fmla="*/ 2606816 w 3203716"/>
              <a:gd name="connsiteY25" fmla="*/ 327679 h 682485"/>
              <a:gd name="connsiteX26" fmla="*/ 2663966 w 3203716"/>
              <a:gd name="connsiteY26" fmla="*/ 299104 h 682485"/>
              <a:gd name="connsiteX27" fmla="*/ 2733816 w 3203716"/>
              <a:gd name="connsiteY27" fmla="*/ 283229 h 682485"/>
              <a:gd name="connsiteX28" fmla="*/ 2829066 w 3203716"/>
              <a:gd name="connsiteY28" fmla="*/ 308629 h 682485"/>
              <a:gd name="connsiteX29" fmla="*/ 2930666 w 3203716"/>
              <a:gd name="connsiteY29" fmla="*/ 330854 h 682485"/>
              <a:gd name="connsiteX30" fmla="*/ 3111641 w 3203716"/>
              <a:gd name="connsiteY30" fmla="*/ 407054 h 682485"/>
              <a:gd name="connsiteX31" fmla="*/ 3181491 w 3203716"/>
              <a:gd name="connsiteY31" fmla="*/ 476904 h 682485"/>
              <a:gd name="connsiteX32" fmla="*/ 3200541 w 3203716"/>
              <a:gd name="connsiteY32" fmla="*/ 534054 h 682485"/>
              <a:gd name="connsiteX33" fmla="*/ 3165616 w 3203716"/>
              <a:gd name="connsiteY33" fmla="*/ 559454 h 682485"/>
              <a:gd name="connsiteX34" fmla="*/ 3098941 w 3203716"/>
              <a:gd name="connsiteY34" fmla="*/ 534054 h 682485"/>
              <a:gd name="connsiteX35" fmla="*/ 2987816 w 3203716"/>
              <a:gd name="connsiteY35" fmla="*/ 473729 h 682485"/>
              <a:gd name="connsiteX36" fmla="*/ 2883041 w 3203716"/>
              <a:gd name="connsiteY36" fmla="*/ 435629 h 682485"/>
              <a:gd name="connsiteX37" fmla="*/ 2794141 w 3203716"/>
              <a:gd name="connsiteY37" fmla="*/ 403879 h 682485"/>
              <a:gd name="connsiteX38" fmla="*/ 2768741 w 3203716"/>
              <a:gd name="connsiteY38" fmla="*/ 394354 h 682485"/>
              <a:gd name="connsiteX39" fmla="*/ 2730641 w 3203716"/>
              <a:gd name="connsiteY39" fmla="*/ 394354 h 682485"/>
              <a:gd name="connsiteX40" fmla="*/ 2679841 w 3203716"/>
              <a:gd name="connsiteY40" fmla="*/ 410229 h 682485"/>
              <a:gd name="connsiteX41" fmla="*/ 2638566 w 3203716"/>
              <a:gd name="connsiteY41" fmla="*/ 476904 h 682485"/>
              <a:gd name="connsiteX42" fmla="*/ 3203716 w 3203716"/>
              <a:gd name="connsiteY42" fmla="*/ 680104 h 682485"/>
              <a:gd name="connsiteX0" fmla="*/ 3203716 w 3203716"/>
              <a:gd name="connsiteY0" fmla="*/ 680104 h 682485"/>
              <a:gd name="connsiteX1" fmla="*/ 1675747 w 3203716"/>
              <a:gd name="connsiteY1" fmla="*/ 682485 h 682485"/>
              <a:gd name="connsiteX2" fmla="*/ 1562241 w 3203716"/>
              <a:gd name="connsiteY2" fmla="*/ 580092 h 682485"/>
              <a:gd name="connsiteX3" fmla="*/ 1197116 w 3203716"/>
              <a:gd name="connsiteY3" fmla="*/ 422929 h 682485"/>
              <a:gd name="connsiteX4" fmla="*/ 1063766 w 3203716"/>
              <a:gd name="connsiteY4" fmla="*/ 388004 h 682485"/>
              <a:gd name="connsiteX5" fmla="*/ 881997 w 3203716"/>
              <a:gd name="connsiteY5" fmla="*/ 357047 h 682485"/>
              <a:gd name="connsiteX6" fmla="*/ 640698 w 3203716"/>
              <a:gd name="connsiteY6" fmla="*/ 299898 h 682485"/>
              <a:gd name="connsiteX7" fmla="*/ 465279 w 3203716"/>
              <a:gd name="connsiteY7" fmla="*/ 280848 h 682485"/>
              <a:gd name="connsiteX8" fmla="*/ 353360 w 3203716"/>
              <a:gd name="connsiteY8" fmla="*/ 277673 h 682485"/>
              <a:gd name="connsiteX9" fmla="*/ 248585 w 3203716"/>
              <a:gd name="connsiteY9" fmla="*/ 274498 h 682485"/>
              <a:gd name="connsiteX10" fmla="*/ 12048 w 3203716"/>
              <a:gd name="connsiteY10" fmla="*/ 278466 h 682485"/>
              <a:gd name="connsiteX11" fmla="*/ 0 w 3203716"/>
              <a:gd name="connsiteY11" fmla="*/ 0 h 682485"/>
              <a:gd name="connsiteX12" fmla="*/ 323571 w 3203716"/>
              <a:gd name="connsiteY12" fmla="*/ 467 h 682485"/>
              <a:gd name="connsiteX13" fmla="*/ 621928 w 3203716"/>
              <a:gd name="connsiteY13" fmla="*/ 23394 h 682485"/>
              <a:gd name="connsiteX14" fmla="*/ 759760 w 3203716"/>
              <a:gd name="connsiteY14" fmla="*/ 45104 h 682485"/>
              <a:gd name="connsiteX15" fmla="*/ 904501 w 3203716"/>
              <a:gd name="connsiteY15" fmla="*/ 72838 h 682485"/>
              <a:gd name="connsiteX16" fmla="*/ 1041541 w 3203716"/>
              <a:gd name="connsiteY16" fmla="*/ 118129 h 682485"/>
              <a:gd name="connsiteX17" fmla="*/ 1311416 w 3203716"/>
              <a:gd name="connsiteY17" fmla="*/ 213379 h 682485"/>
              <a:gd name="connsiteX18" fmla="*/ 1656698 w 3203716"/>
              <a:gd name="connsiteY18" fmla="*/ 351492 h 682485"/>
              <a:gd name="connsiteX19" fmla="*/ 2120248 w 3203716"/>
              <a:gd name="connsiteY19" fmla="*/ 352285 h 682485"/>
              <a:gd name="connsiteX20" fmla="*/ 2413141 w 3203716"/>
              <a:gd name="connsiteY20" fmla="*/ 422929 h 682485"/>
              <a:gd name="connsiteX21" fmla="*/ 2360754 w 3203716"/>
              <a:gd name="connsiteY21" fmla="*/ 434835 h 682485"/>
              <a:gd name="connsiteX22" fmla="*/ 2454416 w 3203716"/>
              <a:gd name="connsiteY22" fmla="*/ 407054 h 682485"/>
              <a:gd name="connsiteX23" fmla="*/ 2540141 w 3203716"/>
              <a:gd name="connsiteY23" fmla="*/ 435629 h 682485"/>
              <a:gd name="connsiteX24" fmla="*/ 2559191 w 3203716"/>
              <a:gd name="connsiteY24" fmla="*/ 388004 h 682485"/>
              <a:gd name="connsiteX25" fmla="*/ 2606816 w 3203716"/>
              <a:gd name="connsiteY25" fmla="*/ 327679 h 682485"/>
              <a:gd name="connsiteX26" fmla="*/ 2663966 w 3203716"/>
              <a:gd name="connsiteY26" fmla="*/ 299104 h 682485"/>
              <a:gd name="connsiteX27" fmla="*/ 2733816 w 3203716"/>
              <a:gd name="connsiteY27" fmla="*/ 283229 h 682485"/>
              <a:gd name="connsiteX28" fmla="*/ 2829066 w 3203716"/>
              <a:gd name="connsiteY28" fmla="*/ 308629 h 682485"/>
              <a:gd name="connsiteX29" fmla="*/ 2930666 w 3203716"/>
              <a:gd name="connsiteY29" fmla="*/ 330854 h 682485"/>
              <a:gd name="connsiteX30" fmla="*/ 3111641 w 3203716"/>
              <a:gd name="connsiteY30" fmla="*/ 407054 h 682485"/>
              <a:gd name="connsiteX31" fmla="*/ 3181491 w 3203716"/>
              <a:gd name="connsiteY31" fmla="*/ 476904 h 682485"/>
              <a:gd name="connsiteX32" fmla="*/ 3200541 w 3203716"/>
              <a:gd name="connsiteY32" fmla="*/ 534054 h 682485"/>
              <a:gd name="connsiteX33" fmla="*/ 3165616 w 3203716"/>
              <a:gd name="connsiteY33" fmla="*/ 559454 h 682485"/>
              <a:gd name="connsiteX34" fmla="*/ 3098941 w 3203716"/>
              <a:gd name="connsiteY34" fmla="*/ 534054 h 682485"/>
              <a:gd name="connsiteX35" fmla="*/ 2987816 w 3203716"/>
              <a:gd name="connsiteY35" fmla="*/ 473729 h 682485"/>
              <a:gd name="connsiteX36" fmla="*/ 2883041 w 3203716"/>
              <a:gd name="connsiteY36" fmla="*/ 435629 h 682485"/>
              <a:gd name="connsiteX37" fmla="*/ 2794141 w 3203716"/>
              <a:gd name="connsiteY37" fmla="*/ 403879 h 682485"/>
              <a:gd name="connsiteX38" fmla="*/ 2768741 w 3203716"/>
              <a:gd name="connsiteY38" fmla="*/ 394354 h 682485"/>
              <a:gd name="connsiteX39" fmla="*/ 2730641 w 3203716"/>
              <a:gd name="connsiteY39" fmla="*/ 394354 h 682485"/>
              <a:gd name="connsiteX40" fmla="*/ 2679841 w 3203716"/>
              <a:gd name="connsiteY40" fmla="*/ 410229 h 682485"/>
              <a:gd name="connsiteX41" fmla="*/ 2638566 w 3203716"/>
              <a:gd name="connsiteY41" fmla="*/ 476904 h 682485"/>
              <a:gd name="connsiteX42" fmla="*/ 3203716 w 3203716"/>
              <a:gd name="connsiteY42" fmla="*/ 680104 h 682485"/>
              <a:gd name="connsiteX0" fmla="*/ 3203716 w 3203716"/>
              <a:gd name="connsiteY0" fmla="*/ 680104 h 682485"/>
              <a:gd name="connsiteX1" fmla="*/ 1675747 w 3203716"/>
              <a:gd name="connsiteY1" fmla="*/ 682485 h 682485"/>
              <a:gd name="connsiteX2" fmla="*/ 1562241 w 3203716"/>
              <a:gd name="connsiteY2" fmla="*/ 580092 h 682485"/>
              <a:gd name="connsiteX3" fmla="*/ 1206641 w 3203716"/>
              <a:gd name="connsiteY3" fmla="*/ 446742 h 682485"/>
              <a:gd name="connsiteX4" fmla="*/ 1063766 w 3203716"/>
              <a:gd name="connsiteY4" fmla="*/ 388004 h 682485"/>
              <a:gd name="connsiteX5" fmla="*/ 881997 w 3203716"/>
              <a:gd name="connsiteY5" fmla="*/ 357047 h 682485"/>
              <a:gd name="connsiteX6" fmla="*/ 640698 w 3203716"/>
              <a:gd name="connsiteY6" fmla="*/ 299898 h 682485"/>
              <a:gd name="connsiteX7" fmla="*/ 465279 w 3203716"/>
              <a:gd name="connsiteY7" fmla="*/ 280848 h 682485"/>
              <a:gd name="connsiteX8" fmla="*/ 353360 w 3203716"/>
              <a:gd name="connsiteY8" fmla="*/ 277673 h 682485"/>
              <a:gd name="connsiteX9" fmla="*/ 248585 w 3203716"/>
              <a:gd name="connsiteY9" fmla="*/ 274498 h 682485"/>
              <a:gd name="connsiteX10" fmla="*/ 12048 w 3203716"/>
              <a:gd name="connsiteY10" fmla="*/ 278466 h 682485"/>
              <a:gd name="connsiteX11" fmla="*/ 0 w 3203716"/>
              <a:gd name="connsiteY11" fmla="*/ 0 h 682485"/>
              <a:gd name="connsiteX12" fmla="*/ 323571 w 3203716"/>
              <a:gd name="connsiteY12" fmla="*/ 467 h 682485"/>
              <a:gd name="connsiteX13" fmla="*/ 621928 w 3203716"/>
              <a:gd name="connsiteY13" fmla="*/ 23394 h 682485"/>
              <a:gd name="connsiteX14" fmla="*/ 759760 w 3203716"/>
              <a:gd name="connsiteY14" fmla="*/ 45104 h 682485"/>
              <a:gd name="connsiteX15" fmla="*/ 904501 w 3203716"/>
              <a:gd name="connsiteY15" fmla="*/ 72838 h 682485"/>
              <a:gd name="connsiteX16" fmla="*/ 1041541 w 3203716"/>
              <a:gd name="connsiteY16" fmla="*/ 118129 h 682485"/>
              <a:gd name="connsiteX17" fmla="*/ 1311416 w 3203716"/>
              <a:gd name="connsiteY17" fmla="*/ 213379 h 682485"/>
              <a:gd name="connsiteX18" fmla="*/ 1656698 w 3203716"/>
              <a:gd name="connsiteY18" fmla="*/ 351492 h 682485"/>
              <a:gd name="connsiteX19" fmla="*/ 2120248 w 3203716"/>
              <a:gd name="connsiteY19" fmla="*/ 352285 h 682485"/>
              <a:gd name="connsiteX20" fmla="*/ 2413141 w 3203716"/>
              <a:gd name="connsiteY20" fmla="*/ 422929 h 682485"/>
              <a:gd name="connsiteX21" fmla="*/ 2360754 w 3203716"/>
              <a:gd name="connsiteY21" fmla="*/ 434835 h 682485"/>
              <a:gd name="connsiteX22" fmla="*/ 2454416 w 3203716"/>
              <a:gd name="connsiteY22" fmla="*/ 407054 h 682485"/>
              <a:gd name="connsiteX23" fmla="*/ 2540141 w 3203716"/>
              <a:gd name="connsiteY23" fmla="*/ 435629 h 682485"/>
              <a:gd name="connsiteX24" fmla="*/ 2559191 w 3203716"/>
              <a:gd name="connsiteY24" fmla="*/ 388004 h 682485"/>
              <a:gd name="connsiteX25" fmla="*/ 2606816 w 3203716"/>
              <a:gd name="connsiteY25" fmla="*/ 327679 h 682485"/>
              <a:gd name="connsiteX26" fmla="*/ 2663966 w 3203716"/>
              <a:gd name="connsiteY26" fmla="*/ 299104 h 682485"/>
              <a:gd name="connsiteX27" fmla="*/ 2733816 w 3203716"/>
              <a:gd name="connsiteY27" fmla="*/ 283229 h 682485"/>
              <a:gd name="connsiteX28" fmla="*/ 2829066 w 3203716"/>
              <a:gd name="connsiteY28" fmla="*/ 308629 h 682485"/>
              <a:gd name="connsiteX29" fmla="*/ 2930666 w 3203716"/>
              <a:gd name="connsiteY29" fmla="*/ 330854 h 682485"/>
              <a:gd name="connsiteX30" fmla="*/ 3111641 w 3203716"/>
              <a:gd name="connsiteY30" fmla="*/ 407054 h 682485"/>
              <a:gd name="connsiteX31" fmla="*/ 3181491 w 3203716"/>
              <a:gd name="connsiteY31" fmla="*/ 476904 h 682485"/>
              <a:gd name="connsiteX32" fmla="*/ 3200541 w 3203716"/>
              <a:gd name="connsiteY32" fmla="*/ 534054 h 682485"/>
              <a:gd name="connsiteX33" fmla="*/ 3165616 w 3203716"/>
              <a:gd name="connsiteY33" fmla="*/ 559454 h 682485"/>
              <a:gd name="connsiteX34" fmla="*/ 3098941 w 3203716"/>
              <a:gd name="connsiteY34" fmla="*/ 534054 h 682485"/>
              <a:gd name="connsiteX35" fmla="*/ 2987816 w 3203716"/>
              <a:gd name="connsiteY35" fmla="*/ 473729 h 682485"/>
              <a:gd name="connsiteX36" fmla="*/ 2883041 w 3203716"/>
              <a:gd name="connsiteY36" fmla="*/ 435629 h 682485"/>
              <a:gd name="connsiteX37" fmla="*/ 2794141 w 3203716"/>
              <a:gd name="connsiteY37" fmla="*/ 403879 h 682485"/>
              <a:gd name="connsiteX38" fmla="*/ 2768741 w 3203716"/>
              <a:gd name="connsiteY38" fmla="*/ 394354 h 682485"/>
              <a:gd name="connsiteX39" fmla="*/ 2730641 w 3203716"/>
              <a:gd name="connsiteY39" fmla="*/ 394354 h 682485"/>
              <a:gd name="connsiteX40" fmla="*/ 2679841 w 3203716"/>
              <a:gd name="connsiteY40" fmla="*/ 410229 h 682485"/>
              <a:gd name="connsiteX41" fmla="*/ 2638566 w 3203716"/>
              <a:gd name="connsiteY41" fmla="*/ 476904 h 682485"/>
              <a:gd name="connsiteX42" fmla="*/ 3203716 w 3203716"/>
              <a:gd name="connsiteY42" fmla="*/ 680104 h 682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203716" h="682485">
                <a:moveTo>
                  <a:pt x="3203716" y="680104"/>
                </a:moveTo>
                <a:lnTo>
                  <a:pt x="1675747" y="682485"/>
                </a:lnTo>
                <a:lnTo>
                  <a:pt x="1562241" y="580092"/>
                </a:lnTo>
                <a:lnTo>
                  <a:pt x="1206641" y="446742"/>
                </a:lnTo>
                <a:lnTo>
                  <a:pt x="1063766" y="388004"/>
                </a:lnTo>
                <a:lnTo>
                  <a:pt x="881997" y="357047"/>
                </a:lnTo>
                <a:lnTo>
                  <a:pt x="640698" y="299898"/>
                </a:lnTo>
                <a:lnTo>
                  <a:pt x="465279" y="280848"/>
                </a:lnTo>
                <a:cubicBezTo>
                  <a:pt x="455754" y="279790"/>
                  <a:pt x="389476" y="278731"/>
                  <a:pt x="353360" y="277673"/>
                </a:cubicBezTo>
                <a:lnTo>
                  <a:pt x="248585" y="274498"/>
                </a:lnTo>
                <a:lnTo>
                  <a:pt x="12048" y="278466"/>
                </a:lnTo>
                <a:lnTo>
                  <a:pt x="0" y="0"/>
                </a:lnTo>
                <a:lnTo>
                  <a:pt x="323571" y="467"/>
                </a:lnTo>
                <a:lnTo>
                  <a:pt x="621928" y="23394"/>
                </a:lnTo>
                <a:lnTo>
                  <a:pt x="759760" y="45104"/>
                </a:lnTo>
                <a:lnTo>
                  <a:pt x="904501" y="72838"/>
                </a:lnTo>
                <a:lnTo>
                  <a:pt x="1041541" y="118129"/>
                </a:lnTo>
                <a:lnTo>
                  <a:pt x="1311416" y="213379"/>
                </a:lnTo>
                <a:lnTo>
                  <a:pt x="1656698" y="351492"/>
                </a:lnTo>
                <a:lnTo>
                  <a:pt x="2120248" y="352285"/>
                </a:lnTo>
                <a:lnTo>
                  <a:pt x="2413141" y="422929"/>
                </a:lnTo>
                <a:lnTo>
                  <a:pt x="2360754" y="434835"/>
                </a:lnTo>
                <a:lnTo>
                  <a:pt x="2454416" y="407054"/>
                </a:lnTo>
                <a:lnTo>
                  <a:pt x="2540141" y="435629"/>
                </a:lnTo>
                <a:lnTo>
                  <a:pt x="2559191" y="388004"/>
                </a:lnTo>
                <a:lnTo>
                  <a:pt x="2606816" y="327679"/>
                </a:lnTo>
                <a:lnTo>
                  <a:pt x="2663966" y="299104"/>
                </a:lnTo>
                <a:lnTo>
                  <a:pt x="2733816" y="283229"/>
                </a:lnTo>
                <a:lnTo>
                  <a:pt x="2829066" y="308629"/>
                </a:lnTo>
                <a:lnTo>
                  <a:pt x="2930666" y="330854"/>
                </a:lnTo>
                <a:lnTo>
                  <a:pt x="3111641" y="407054"/>
                </a:lnTo>
                <a:lnTo>
                  <a:pt x="3181491" y="476904"/>
                </a:lnTo>
                <a:lnTo>
                  <a:pt x="3200541" y="534054"/>
                </a:lnTo>
                <a:lnTo>
                  <a:pt x="3165616" y="559454"/>
                </a:lnTo>
                <a:lnTo>
                  <a:pt x="3098941" y="534054"/>
                </a:lnTo>
                <a:lnTo>
                  <a:pt x="2987816" y="473729"/>
                </a:lnTo>
                <a:lnTo>
                  <a:pt x="2883041" y="435629"/>
                </a:lnTo>
                <a:lnTo>
                  <a:pt x="2794141" y="403879"/>
                </a:lnTo>
                <a:lnTo>
                  <a:pt x="2768741" y="394354"/>
                </a:lnTo>
                <a:lnTo>
                  <a:pt x="2730641" y="394354"/>
                </a:lnTo>
                <a:lnTo>
                  <a:pt x="2679841" y="410229"/>
                </a:lnTo>
                <a:lnTo>
                  <a:pt x="2638566" y="476904"/>
                </a:lnTo>
                <a:lnTo>
                  <a:pt x="3203716" y="680104"/>
                </a:lnTo>
                <a:close/>
              </a:path>
            </a:pathLst>
          </a:custGeom>
          <a:solidFill>
            <a:srgbClr val="DEEBF7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" name="Freeform 83"/>
          <p:cNvSpPr/>
          <p:nvPr/>
        </p:nvSpPr>
        <p:spPr>
          <a:xfrm>
            <a:off x="1679173" y="4703975"/>
            <a:ext cx="6088513" cy="1093510"/>
          </a:xfrm>
          <a:custGeom>
            <a:avLst/>
            <a:gdLst>
              <a:gd name="connsiteX0" fmla="*/ 5957740 w 5976594"/>
              <a:gd name="connsiteY0" fmla="*/ 565609 h 1093510"/>
              <a:gd name="connsiteX1" fmla="*/ 5731497 w 5976594"/>
              <a:gd name="connsiteY1" fmla="*/ 461914 h 1093510"/>
              <a:gd name="connsiteX2" fmla="*/ 4581427 w 5976594"/>
              <a:gd name="connsiteY2" fmla="*/ 461914 h 1093510"/>
              <a:gd name="connsiteX3" fmla="*/ 4581427 w 5976594"/>
              <a:gd name="connsiteY3" fmla="*/ 443060 h 1093510"/>
              <a:gd name="connsiteX4" fmla="*/ 2611225 w 5976594"/>
              <a:gd name="connsiteY4" fmla="*/ 443060 h 1093510"/>
              <a:gd name="connsiteX5" fmla="*/ 1432874 w 5976594"/>
              <a:gd name="connsiteY5" fmla="*/ 0 h 1093510"/>
              <a:gd name="connsiteX6" fmla="*/ 0 w 5976594"/>
              <a:gd name="connsiteY6" fmla="*/ 0 h 1093510"/>
              <a:gd name="connsiteX7" fmla="*/ 282804 w 5976594"/>
              <a:gd name="connsiteY7" fmla="*/ 263951 h 1093510"/>
              <a:gd name="connsiteX8" fmla="*/ 452486 w 5976594"/>
              <a:gd name="connsiteY8" fmla="*/ 358219 h 1093510"/>
              <a:gd name="connsiteX9" fmla="*/ 2498103 w 5976594"/>
              <a:gd name="connsiteY9" fmla="*/ 1093510 h 1093510"/>
              <a:gd name="connsiteX10" fmla="*/ 4600280 w 5976594"/>
              <a:gd name="connsiteY10" fmla="*/ 1093510 h 1093510"/>
              <a:gd name="connsiteX11" fmla="*/ 4600280 w 5976594"/>
              <a:gd name="connsiteY11" fmla="*/ 1065229 h 1093510"/>
              <a:gd name="connsiteX12" fmla="*/ 5703216 w 5976594"/>
              <a:gd name="connsiteY12" fmla="*/ 1065229 h 1093510"/>
              <a:gd name="connsiteX13" fmla="*/ 5976594 w 5976594"/>
              <a:gd name="connsiteY13" fmla="*/ 933254 h 1093510"/>
              <a:gd name="connsiteX14" fmla="*/ 5957740 w 5976594"/>
              <a:gd name="connsiteY14" fmla="*/ 565609 h 1093510"/>
              <a:gd name="connsiteX0" fmla="*/ 6069659 w 6088513"/>
              <a:gd name="connsiteY0" fmla="*/ 565609 h 1093510"/>
              <a:gd name="connsiteX1" fmla="*/ 5843416 w 6088513"/>
              <a:gd name="connsiteY1" fmla="*/ 461914 h 1093510"/>
              <a:gd name="connsiteX2" fmla="*/ 4693346 w 6088513"/>
              <a:gd name="connsiteY2" fmla="*/ 461914 h 1093510"/>
              <a:gd name="connsiteX3" fmla="*/ 4693346 w 6088513"/>
              <a:gd name="connsiteY3" fmla="*/ 443060 h 1093510"/>
              <a:gd name="connsiteX4" fmla="*/ 2723144 w 6088513"/>
              <a:gd name="connsiteY4" fmla="*/ 443060 h 1093510"/>
              <a:gd name="connsiteX5" fmla="*/ 1544793 w 6088513"/>
              <a:gd name="connsiteY5" fmla="*/ 0 h 1093510"/>
              <a:gd name="connsiteX6" fmla="*/ 0 w 6088513"/>
              <a:gd name="connsiteY6" fmla="*/ 2381 h 1093510"/>
              <a:gd name="connsiteX7" fmla="*/ 394723 w 6088513"/>
              <a:gd name="connsiteY7" fmla="*/ 263951 h 1093510"/>
              <a:gd name="connsiteX8" fmla="*/ 564405 w 6088513"/>
              <a:gd name="connsiteY8" fmla="*/ 358219 h 1093510"/>
              <a:gd name="connsiteX9" fmla="*/ 2610022 w 6088513"/>
              <a:gd name="connsiteY9" fmla="*/ 1093510 h 1093510"/>
              <a:gd name="connsiteX10" fmla="*/ 4712199 w 6088513"/>
              <a:gd name="connsiteY10" fmla="*/ 1093510 h 1093510"/>
              <a:gd name="connsiteX11" fmla="*/ 4712199 w 6088513"/>
              <a:gd name="connsiteY11" fmla="*/ 1065229 h 1093510"/>
              <a:gd name="connsiteX12" fmla="*/ 5815135 w 6088513"/>
              <a:gd name="connsiteY12" fmla="*/ 1065229 h 1093510"/>
              <a:gd name="connsiteX13" fmla="*/ 6088513 w 6088513"/>
              <a:gd name="connsiteY13" fmla="*/ 933254 h 1093510"/>
              <a:gd name="connsiteX14" fmla="*/ 6069659 w 6088513"/>
              <a:gd name="connsiteY14" fmla="*/ 565609 h 1093510"/>
              <a:gd name="connsiteX0" fmla="*/ 6069659 w 6088513"/>
              <a:gd name="connsiteY0" fmla="*/ 565609 h 1093510"/>
              <a:gd name="connsiteX1" fmla="*/ 5843416 w 6088513"/>
              <a:gd name="connsiteY1" fmla="*/ 461914 h 1093510"/>
              <a:gd name="connsiteX2" fmla="*/ 4693346 w 6088513"/>
              <a:gd name="connsiteY2" fmla="*/ 461914 h 1093510"/>
              <a:gd name="connsiteX3" fmla="*/ 4693346 w 6088513"/>
              <a:gd name="connsiteY3" fmla="*/ 443060 h 1093510"/>
              <a:gd name="connsiteX4" fmla="*/ 2723144 w 6088513"/>
              <a:gd name="connsiteY4" fmla="*/ 443060 h 1093510"/>
              <a:gd name="connsiteX5" fmla="*/ 1544793 w 6088513"/>
              <a:gd name="connsiteY5" fmla="*/ 0 h 1093510"/>
              <a:gd name="connsiteX6" fmla="*/ 0 w 6088513"/>
              <a:gd name="connsiteY6" fmla="*/ 2381 h 1093510"/>
              <a:gd name="connsiteX7" fmla="*/ 251848 w 6088513"/>
              <a:gd name="connsiteY7" fmla="*/ 209182 h 1093510"/>
              <a:gd name="connsiteX8" fmla="*/ 564405 w 6088513"/>
              <a:gd name="connsiteY8" fmla="*/ 358219 h 1093510"/>
              <a:gd name="connsiteX9" fmla="*/ 2610022 w 6088513"/>
              <a:gd name="connsiteY9" fmla="*/ 1093510 h 1093510"/>
              <a:gd name="connsiteX10" fmla="*/ 4712199 w 6088513"/>
              <a:gd name="connsiteY10" fmla="*/ 1093510 h 1093510"/>
              <a:gd name="connsiteX11" fmla="*/ 4712199 w 6088513"/>
              <a:gd name="connsiteY11" fmla="*/ 1065229 h 1093510"/>
              <a:gd name="connsiteX12" fmla="*/ 5815135 w 6088513"/>
              <a:gd name="connsiteY12" fmla="*/ 1065229 h 1093510"/>
              <a:gd name="connsiteX13" fmla="*/ 6088513 w 6088513"/>
              <a:gd name="connsiteY13" fmla="*/ 933254 h 1093510"/>
              <a:gd name="connsiteX14" fmla="*/ 6069659 w 6088513"/>
              <a:gd name="connsiteY14" fmla="*/ 565609 h 1093510"/>
              <a:gd name="connsiteX0" fmla="*/ 6069659 w 6088513"/>
              <a:gd name="connsiteY0" fmla="*/ 565609 h 1093510"/>
              <a:gd name="connsiteX1" fmla="*/ 5843416 w 6088513"/>
              <a:gd name="connsiteY1" fmla="*/ 461914 h 1093510"/>
              <a:gd name="connsiteX2" fmla="*/ 4693346 w 6088513"/>
              <a:gd name="connsiteY2" fmla="*/ 461914 h 1093510"/>
              <a:gd name="connsiteX3" fmla="*/ 4693346 w 6088513"/>
              <a:gd name="connsiteY3" fmla="*/ 443060 h 1093510"/>
              <a:gd name="connsiteX4" fmla="*/ 2723144 w 6088513"/>
              <a:gd name="connsiteY4" fmla="*/ 443060 h 1093510"/>
              <a:gd name="connsiteX5" fmla="*/ 1544793 w 6088513"/>
              <a:gd name="connsiteY5" fmla="*/ 0 h 1093510"/>
              <a:gd name="connsiteX6" fmla="*/ 0 w 6088513"/>
              <a:gd name="connsiteY6" fmla="*/ 2381 h 1093510"/>
              <a:gd name="connsiteX7" fmla="*/ 251848 w 6088513"/>
              <a:gd name="connsiteY7" fmla="*/ 209182 h 1093510"/>
              <a:gd name="connsiteX8" fmla="*/ 559643 w 6088513"/>
              <a:gd name="connsiteY8" fmla="*/ 348694 h 1093510"/>
              <a:gd name="connsiteX9" fmla="*/ 2610022 w 6088513"/>
              <a:gd name="connsiteY9" fmla="*/ 1093510 h 1093510"/>
              <a:gd name="connsiteX10" fmla="*/ 4712199 w 6088513"/>
              <a:gd name="connsiteY10" fmla="*/ 1093510 h 1093510"/>
              <a:gd name="connsiteX11" fmla="*/ 4712199 w 6088513"/>
              <a:gd name="connsiteY11" fmla="*/ 1065229 h 1093510"/>
              <a:gd name="connsiteX12" fmla="*/ 5815135 w 6088513"/>
              <a:gd name="connsiteY12" fmla="*/ 1065229 h 1093510"/>
              <a:gd name="connsiteX13" fmla="*/ 6088513 w 6088513"/>
              <a:gd name="connsiteY13" fmla="*/ 933254 h 1093510"/>
              <a:gd name="connsiteX14" fmla="*/ 6069659 w 6088513"/>
              <a:gd name="connsiteY14" fmla="*/ 565609 h 1093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088513" h="1093510">
                <a:moveTo>
                  <a:pt x="6069659" y="565609"/>
                </a:moveTo>
                <a:lnTo>
                  <a:pt x="5843416" y="461914"/>
                </a:lnTo>
                <a:lnTo>
                  <a:pt x="4693346" y="461914"/>
                </a:lnTo>
                <a:lnTo>
                  <a:pt x="4693346" y="443060"/>
                </a:lnTo>
                <a:lnTo>
                  <a:pt x="2723144" y="443060"/>
                </a:lnTo>
                <a:lnTo>
                  <a:pt x="1544793" y="0"/>
                </a:lnTo>
                <a:lnTo>
                  <a:pt x="0" y="2381"/>
                </a:lnTo>
                <a:lnTo>
                  <a:pt x="251848" y="209182"/>
                </a:lnTo>
                <a:lnTo>
                  <a:pt x="559643" y="348694"/>
                </a:lnTo>
                <a:lnTo>
                  <a:pt x="2610022" y="1093510"/>
                </a:lnTo>
                <a:lnTo>
                  <a:pt x="4712199" y="1093510"/>
                </a:lnTo>
                <a:lnTo>
                  <a:pt x="4712199" y="1065229"/>
                </a:lnTo>
                <a:lnTo>
                  <a:pt x="5815135" y="1065229"/>
                </a:lnTo>
                <a:lnTo>
                  <a:pt x="6088513" y="933254"/>
                </a:lnTo>
                <a:lnTo>
                  <a:pt x="6069659" y="565609"/>
                </a:lnTo>
                <a:close/>
              </a:path>
            </a:pathLst>
          </a:custGeom>
          <a:solidFill>
            <a:srgbClr val="0070C0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7758260" y="5239506"/>
            <a:ext cx="141402" cy="416576"/>
          </a:xfrm>
          <a:prstGeom prst="rect">
            <a:avLst/>
          </a:prstGeom>
          <a:solidFill>
            <a:srgbClr val="E64AD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Freeform 85"/>
          <p:cNvSpPr/>
          <p:nvPr/>
        </p:nvSpPr>
        <p:spPr>
          <a:xfrm>
            <a:off x="7893050" y="5238750"/>
            <a:ext cx="3511550" cy="463550"/>
          </a:xfrm>
          <a:custGeom>
            <a:avLst/>
            <a:gdLst>
              <a:gd name="connsiteX0" fmla="*/ 12700 w 3511550"/>
              <a:gd name="connsiteY0" fmla="*/ 0 h 463550"/>
              <a:gd name="connsiteX1" fmla="*/ 1257300 w 3511550"/>
              <a:gd name="connsiteY1" fmla="*/ 0 h 463550"/>
              <a:gd name="connsiteX2" fmla="*/ 1536700 w 3511550"/>
              <a:gd name="connsiteY2" fmla="*/ 133350 h 463550"/>
              <a:gd name="connsiteX3" fmla="*/ 2597150 w 3511550"/>
              <a:gd name="connsiteY3" fmla="*/ 133350 h 463550"/>
              <a:gd name="connsiteX4" fmla="*/ 2654300 w 3511550"/>
              <a:gd name="connsiteY4" fmla="*/ 107950 h 463550"/>
              <a:gd name="connsiteX5" fmla="*/ 2717800 w 3511550"/>
              <a:gd name="connsiteY5" fmla="*/ 146050 h 463550"/>
              <a:gd name="connsiteX6" fmla="*/ 2787650 w 3511550"/>
              <a:gd name="connsiteY6" fmla="*/ 101600 h 463550"/>
              <a:gd name="connsiteX7" fmla="*/ 2857500 w 3511550"/>
              <a:gd name="connsiteY7" fmla="*/ 133350 h 463550"/>
              <a:gd name="connsiteX8" fmla="*/ 3181350 w 3511550"/>
              <a:gd name="connsiteY8" fmla="*/ 133350 h 463550"/>
              <a:gd name="connsiteX9" fmla="*/ 3232150 w 3511550"/>
              <a:gd name="connsiteY9" fmla="*/ 101600 h 463550"/>
              <a:gd name="connsiteX10" fmla="*/ 3327400 w 3511550"/>
              <a:gd name="connsiteY10" fmla="*/ 146050 h 463550"/>
              <a:gd name="connsiteX11" fmla="*/ 3365500 w 3511550"/>
              <a:gd name="connsiteY11" fmla="*/ 107950 h 463550"/>
              <a:gd name="connsiteX12" fmla="*/ 3422650 w 3511550"/>
              <a:gd name="connsiteY12" fmla="*/ 139700 h 463550"/>
              <a:gd name="connsiteX13" fmla="*/ 3511550 w 3511550"/>
              <a:gd name="connsiteY13" fmla="*/ 139700 h 463550"/>
              <a:gd name="connsiteX14" fmla="*/ 3511550 w 3511550"/>
              <a:gd name="connsiteY14" fmla="*/ 323850 h 463550"/>
              <a:gd name="connsiteX15" fmla="*/ 3397250 w 3511550"/>
              <a:gd name="connsiteY15" fmla="*/ 323850 h 463550"/>
              <a:gd name="connsiteX16" fmla="*/ 3365500 w 3511550"/>
              <a:gd name="connsiteY16" fmla="*/ 336550 h 463550"/>
              <a:gd name="connsiteX17" fmla="*/ 3302000 w 3511550"/>
              <a:gd name="connsiteY17" fmla="*/ 304800 h 463550"/>
              <a:gd name="connsiteX18" fmla="*/ 3232150 w 3511550"/>
              <a:gd name="connsiteY18" fmla="*/ 355600 h 463550"/>
              <a:gd name="connsiteX19" fmla="*/ 3168650 w 3511550"/>
              <a:gd name="connsiteY19" fmla="*/ 323850 h 463550"/>
              <a:gd name="connsiteX20" fmla="*/ 2813050 w 3511550"/>
              <a:gd name="connsiteY20" fmla="*/ 323850 h 463550"/>
              <a:gd name="connsiteX21" fmla="*/ 2781300 w 3511550"/>
              <a:gd name="connsiteY21" fmla="*/ 349250 h 463550"/>
              <a:gd name="connsiteX22" fmla="*/ 2724150 w 3511550"/>
              <a:gd name="connsiteY22" fmla="*/ 311150 h 463550"/>
              <a:gd name="connsiteX23" fmla="*/ 2635250 w 3511550"/>
              <a:gd name="connsiteY23" fmla="*/ 349250 h 463550"/>
              <a:gd name="connsiteX24" fmla="*/ 2578100 w 3511550"/>
              <a:gd name="connsiteY24" fmla="*/ 323850 h 463550"/>
              <a:gd name="connsiteX25" fmla="*/ 1536700 w 3511550"/>
              <a:gd name="connsiteY25" fmla="*/ 323850 h 463550"/>
              <a:gd name="connsiteX26" fmla="*/ 1257300 w 3511550"/>
              <a:gd name="connsiteY26" fmla="*/ 463550 h 463550"/>
              <a:gd name="connsiteX27" fmla="*/ 0 w 3511550"/>
              <a:gd name="connsiteY27" fmla="*/ 463550 h 463550"/>
              <a:gd name="connsiteX28" fmla="*/ 12700 w 3511550"/>
              <a:gd name="connsiteY28" fmla="*/ 0 h 46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511550" h="463550">
                <a:moveTo>
                  <a:pt x="12700" y="0"/>
                </a:moveTo>
                <a:lnTo>
                  <a:pt x="1257300" y="0"/>
                </a:lnTo>
                <a:lnTo>
                  <a:pt x="1536700" y="133350"/>
                </a:lnTo>
                <a:lnTo>
                  <a:pt x="2597150" y="133350"/>
                </a:lnTo>
                <a:lnTo>
                  <a:pt x="2654300" y="107950"/>
                </a:lnTo>
                <a:lnTo>
                  <a:pt x="2717800" y="146050"/>
                </a:lnTo>
                <a:lnTo>
                  <a:pt x="2787650" y="101600"/>
                </a:lnTo>
                <a:lnTo>
                  <a:pt x="2857500" y="133350"/>
                </a:lnTo>
                <a:lnTo>
                  <a:pt x="3181350" y="133350"/>
                </a:lnTo>
                <a:lnTo>
                  <a:pt x="3232150" y="101600"/>
                </a:lnTo>
                <a:lnTo>
                  <a:pt x="3327400" y="146050"/>
                </a:lnTo>
                <a:lnTo>
                  <a:pt x="3365500" y="107950"/>
                </a:lnTo>
                <a:lnTo>
                  <a:pt x="3422650" y="139700"/>
                </a:lnTo>
                <a:lnTo>
                  <a:pt x="3511550" y="139700"/>
                </a:lnTo>
                <a:lnTo>
                  <a:pt x="3511550" y="323850"/>
                </a:lnTo>
                <a:lnTo>
                  <a:pt x="3397250" y="323850"/>
                </a:lnTo>
                <a:lnTo>
                  <a:pt x="3365500" y="336550"/>
                </a:lnTo>
                <a:lnTo>
                  <a:pt x="3302000" y="304800"/>
                </a:lnTo>
                <a:lnTo>
                  <a:pt x="3232150" y="355600"/>
                </a:lnTo>
                <a:lnTo>
                  <a:pt x="3168650" y="323850"/>
                </a:lnTo>
                <a:lnTo>
                  <a:pt x="2813050" y="323850"/>
                </a:lnTo>
                <a:lnTo>
                  <a:pt x="2781300" y="349250"/>
                </a:lnTo>
                <a:lnTo>
                  <a:pt x="2724150" y="311150"/>
                </a:lnTo>
                <a:lnTo>
                  <a:pt x="2635250" y="349250"/>
                </a:lnTo>
                <a:lnTo>
                  <a:pt x="2578100" y="323850"/>
                </a:lnTo>
                <a:lnTo>
                  <a:pt x="1536700" y="323850"/>
                </a:lnTo>
                <a:lnTo>
                  <a:pt x="1257300" y="463550"/>
                </a:lnTo>
                <a:lnTo>
                  <a:pt x="0" y="463550"/>
                </a:lnTo>
                <a:lnTo>
                  <a:pt x="12700" y="0"/>
                </a:lnTo>
                <a:close/>
              </a:path>
            </a:pathLst>
          </a:custGeom>
          <a:solidFill>
            <a:srgbClr val="00B0F0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 flipV="1">
            <a:off x="4038600" y="3638550"/>
            <a:ext cx="0" cy="321945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Dot"/>
            <a:miter lim="800000"/>
          </a:ln>
          <a:effectLst/>
        </p:spPr>
      </p:cxnSp>
      <p:cxnSp>
        <p:nvCxnSpPr>
          <p:cNvPr id="96" name="Straight Arrow Connector 95"/>
          <p:cNvCxnSpPr/>
          <p:nvPr/>
        </p:nvCxnSpPr>
        <p:spPr>
          <a:xfrm flipH="1">
            <a:off x="4038600" y="3754043"/>
            <a:ext cx="238125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7" name="Straight Arrow Connector 96"/>
          <p:cNvCxnSpPr/>
          <p:nvPr/>
        </p:nvCxnSpPr>
        <p:spPr>
          <a:xfrm flipH="1">
            <a:off x="4038600" y="6782993"/>
            <a:ext cx="238125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0" name="Rectangle 99"/>
          <p:cNvSpPr/>
          <p:nvPr/>
        </p:nvSpPr>
        <p:spPr>
          <a:xfrm>
            <a:off x="1951653" y="217395"/>
            <a:ext cx="3736561" cy="3569904"/>
          </a:xfrm>
          <a:prstGeom prst="rect">
            <a:avLst/>
          </a:prstGeom>
          <a:solidFill>
            <a:srgbClr val="FFFFFF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1" name="Group 100"/>
          <p:cNvGrpSpPr/>
          <p:nvPr/>
        </p:nvGrpSpPr>
        <p:grpSpPr>
          <a:xfrm>
            <a:off x="2972492" y="1643844"/>
            <a:ext cx="545306" cy="577387"/>
            <a:chOff x="3121819" y="1796719"/>
            <a:chExt cx="545306" cy="577387"/>
          </a:xfrm>
        </p:grpSpPr>
        <p:sp>
          <p:nvSpPr>
            <p:cNvPr id="102" name="Oval 101"/>
            <p:cNvSpPr/>
            <p:nvPr/>
          </p:nvSpPr>
          <p:spPr>
            <a:xfrm>
              <a:off x="3121819" y="1798625"/>
              <a:ext cx="545306" cy="575481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03" name="Oval 102"/>
            <p:cNvSpPr/>
            <p:nvPr/>
          </p:nvSpPr>
          <p:spPr>
            <a:xfrm>
              <a:off x="3121819" y="1796719"/>
              <a:ext cx="545306" cy="575481"/>
            </a:xfrm>
            <a:prstGeom prst="ellipse">
              <a:avLst/>
            </a:prstGeom>
            <a:solidFill>
              <a:srgbClr val="70AD47">
                <a:lumMod val="60000"/>
                <a:lumOff val="40000"/>
                <a:alpha val="74902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MgB2-NbTi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Splices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04" name="Freeform 103"/>
          <p:cNvSpPr/>
          <p:nvPr/>
        </p:nvSpPr>
        <p:spPr>
          <a:xfrm>
            <a:off x="4248785" y="5744952"/>
            <a:ext cx="472440" cy="174428"/>
          </a:xfrm>
          <a:custGeom>
            <a:avLst/>
            <a:gdLst>
              <a:gd name="connsiteX0" fmla="*/ 0 w 472440"/>
              <a:gd name="connsiteY0" fmla="*/ 91440 h 91440"/>
              <a:gd name="connsiteX1" fmla="*/ 472440 w 472440"/>
              <a:gd name="connsiteY1" fmla="*/ 91440 h 91440"/>
              <a:gd name="connsiteX2" fmla="*/ 472440 w 472440"/>
              <a:gd name="connsiteY2" fmla="*/ 0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2440" h="91440">
                <a:moveTo>
                  <a:pt x="0" y="91440"/>
                </a:moveTo>
                <a:lnTo>
                  <a:pt x="472440" y="91440"/>
                </a:lnTo>
                <a:lnTo>
                  <a:pt x="472440" y="0"/>
                </a:lnTo>
              </a:path>
            </a:pathLst>
          </a:custGeom>
          <a:noFill/>
          <a:ln w="38100" cap="flat" cmpd="sng" algn="ctr">
            <a:solidFill>
              <a:srgbClr val="0070C0"/>
            </a:solidFill>
            <a:prstDash val="solid"/>
            <a:miter lim="800000"/>
            <a:tailEnd type="triangl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47625" y="4205288"/>
            <a:ext cx="4544895" cy="1567726"/>
            <a:chOff x="47625" y="4205288"/>
            <a:chExt cx="4544895" cy="1567726"/>
          </a:xfrm>
        </p:grpSpPr>
        <p:sp>
          <p:nvSpPr>
            <p:cNvPr id="106" name="Freeform 105"/>
            <p:cNvSpPr/>
            <p:nvPr/>
          </p:nvSpPr>
          <p:spPr>
            <a:xfrm>
              <a:off x="47625" y="4205288"/>
              <a:ext cx="2181225" cy="457200"/>
            </a:xfrm>
            <a:custGeom>
              <a:avLst/>
              <a:gdLst>
                <a:gd name="connsiteX0" fmla="*/ 0 w 2181225"/>
                <a:gd name="connsiteY0" fmla="*/ 0 h 457200"/>
                <a:gd name="connsiteX1" fmla="*/ 542925 w 2181225"/>
                <a:gd name="connsiteY1" fmla="*/ 9525 h 457200"/>
                <a:gd name="connsiteX2" fmla="*/ 947738 w 2181225"/>
                <a:gd name="connsiteY2" fmla="*/ 42862 h 457200"/>
                <a:gd name="connsiteX3" fmla="*/ 1533525 w 2181225"/>
                <a:gd name="connsiteY3" fmla="*/ 228600 h 457200"/>
                <a:gd name="connsiteX4" fmla="*/ 2181225 w 2181225"/>
                <a:gd name="connsiteY4" fmla="*/ 457200 h 457200"/>
                <a:gd name="connsiteX5" fmla="*/ 2181225 w 2181225"/>
                <a:gd name="connsiteY5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81225" h="457200">
                  <a:moveTo>
                    <a:pt x="0" y="0"/>
                  </a:moveTo>
                  <a:cubicBezTo>
                    <a:pt x="192484" y="1190"/>
                    <a:pt x="384969" y="2381"/>
                    <a:pt x="542925" y="9525"/>
                  </a:cubicBezTo>
                  <a:cubicBezTo>
                    <a:pt x="700881" y="16669"/>
                    <a:pt x="782638" y="6350"/>
                    <a:pt x="947738" y="42862"/>
                  </a:cubicBezTo>
                  <a:cubicBezTo>
                    <a:pt x="1112838" y="79374"/>
                    <a:pt x="1327944" y="159544"/>
                    <a:pt x="1533525" y="228600"/>
                  </a:cubicBezTo>
                  <a:cubicBezTo>
                    <a:pt x="1739106" y="297656"/>
                    <a:pt x="2181225" y="457200"/>
                    <a:pt x="2181225" y="457200"/>
                  </a:cubicBezTo>
                  <a:lnTo>
                    <a:pt x="2181225" y="457200"/>
                  </a:lnTo>
                </a:path>
              </a:pathLst>
            </a:custGeom>
            <a:noFill/>
            <a:ln w="63500" cap="flat" cmpd="sng" algn="ctr">
              <a:solidFill>
                <a:srgbClr val="00B050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07" name="Straight Connector 106"/>
            <p:cNvCxnSpPr>
              <a:stCxn id="106" idx="4"/>
            </p:cNvCxnSpPr>
            <p:nvPr/>
          </p:nvCxnSpPr>
          <p:spPr>
            <a:xfrm>
              <a:off x="2228850" y="4662488"/>
              <a:ext cx="476250" cy="195262"/>
            </a:xfrm>
            <a:prstGeom prst="line">
              <a:avLst/>
            </a:prstGeom>
            <a:noFill/>
            <a:ln w="63500" cap="flat" cmpd="sng" algn="ctr">
              <a:solidFill>
                <a:srgbClr val="00B050"/>
              </a:solidFill>
              <a:prstDash val="sysDash"/>
              <a:miter lim="800000"/>
            </a:ln>
            <a:effectLst/>
          </p:spPr>
        </p:cxnSp>
        <p:sp>
          <p:nvSpPr>
            <p:cNvPr id="108" name="Isosceles Triangle 107"/>
            <p:cNvSpPr/>
            <p:nvPr/>
          </p:nvSpPr>
          <p:spPr>
            <a:xfrm rot="17421323">
              <a:off x="2678342" y="4637263"/>
              <a:ext cx="508632" cy="626822"/>
            </a:xfrm>
            <a:prstGeom prst="triangle">
              <a:avLst/>
            </a:prstGeom>
            <a:solidFill>
              <a:srgbClr val="70AD47">
                <a:lumMod val="60000"/>
                <a:lumOff val="40000"/>
                <a:alpha val="74902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 rot="1206734">
              <a:off x="3179346" y="5036257"/>
              <a:ext cx="1345475" cy="503955"/>
            </a:xfrm>
            <a:prstGeom prst="rect">
              <a:avLst/>
            </a:prstGeom>
            <a:solidFill>
              <a:srgbClr val="70AD47">
                <a:lumMod val="60000"/>
                <a:lumOff val="40000"/>
                <a:alpha val="74902"/>
              </a:srgbClr>
            </a:solidFill>
            <a:ln w="6350" cap="flat" cmpd="sng" algn="ctr">
              <a:solidFill>
                <a:srgbClr val="70AD47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Ø250 x 600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MgB</a:t>
              </a:r>
              <a:r>
                <a:rPr kumimoji="0" lang="en-GB" sz="1000" b="0" i="0" u="none" strike="noStrike" kern="0" cap="none" spc="0" normalizeH="0" baseline="-2500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-NbTi splices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10" name="Straight Connector 109"/>
            <p:cNvCxnSpPr/>
            <p:nvPr/>
          </p:nvCxnSpPr>
          <p:spPr>
            <a:xfrm flipH="1" flipV="1">
              <a:off x="2411295" y="4471517"/>
              <a:ext cx="2181225" cy="786568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ysDash"/>
              <a:miter lim="800000"/>
            </a:ln>
            <a:effectLst/>
          </p:spPr>
        </p:cxnSp>
        <p:cxnSp>
          <p:nvCxnSpPr>
            <p:cNvPr id="111" name="Straight Connector 110"/>
            <p:cNvCxnSpPr/>
            <p:nvPr/>
          </p:nvCxnSpPr>
          <p:spPr>
            <a:xfrm flipH="1" flipV="1">
              <a:off x="2211666" y="4986446"/>
              <a:ext cx="2181225" cy="786568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ysDash"/>
              <a:miter lim="800000"/>
            </a:ln>
            <a:effectLst/>
          </p:spPr>
        </p:cxnSp>
      </p:grpSp>
      <p:sp>
        <p:nvSpPr>
          <p:cNvPr id="112" name="Oval 111"/>
          <p:cNvSpPr/>
          <p:nvPr/>
        </p:nvSpPr>
        <p:spPr>
          <a:xfrm>
            <a:off x="2666607" y="4573900"/>
            <a:ext cx="125577" cy="125577"/>
          </a:xfrm>
          <a:prstGeom prst="ellipse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3" name="Freeform 112"/>
          <p:cNvSpPr/>
          <p:nvPr/>
        </p:nvSpPr>
        <p:spPr>
          <a:xfrm>
            <a:off x="4748304" y="2876644"/>
            <a:ext cx="619114" cy="800100"/>
          </a:xfrm>
          <a:custGeom>
            <a:avLst/>
            <a:gdLst>
              <a:gd name="connsiteX0" fmla="*/ 333375 w 661988"/>
              <a:gd name="connsiteY0" fmla="*/ 792956 h 800100"/>
              <a:gd name="connsiteX1" fmla="*/ 252413 w 661988"/>
              <a:gd name="connsiteY1" fmla="*/ 800100 h 800100"/>
              <a:gd name="connsiteX2" fmla="*/ 230981 w 661988"/>
              <a:gd name="connsiteY2" fmla="*/ 800100 h 800100"/>
              <a:gd name="connsiteX3" fmla="*/ 150019 w 661988"/>
              <a:gd name="connsiteY3" fmla="*/ 773906 h 800100"/>
              <a:gd name="connsiteX4" fmla="*/ 130969 w 661988"/>
              <a:gd name="connsiteY4" fmla="*/ 766762 h 800100"/>
              <a:gd name="connsiteX5" fmla="*/ 61913 w 661988"/>
              <a:gd name="connsiteY5" fmla="*/ 742950 h 800100"/>
              <a:gd name="connsiteX6" fmla="*/ 4763 w 661988"/>
              <a:gd name="connsiteY6" fmla="*/ 697706 h 800100"/>
              <a:gd name="connsiteX7" fmla="*/ 0 w 661988"/>
              <a:gd name="connsiteY7" fmla="*/ 652462 h 800100"/>
              <a:gd name="connsiteX8" fmla="*/ 0 w 661988"/>
              <a:gd name="connsiteY8" fmla="*/ 0 h 800100"/>
              <a:gd name="connsiteX9" fmla="*/ 661988 w 661988"/>
              <a:gd name="connsiteY9" fmla="*/ 0 h 800100"/>
              <a:gd name="connsiteX10" fmla="*/ 661988 w 661988"/>
              <a:gd name="connsiteY10" fmla="*/ 688181 h 800100"/>
              <a:gd name="connsiteX11" fmla="*/ 638175 w 661988"/>
              <a:gd name="connsiteY11" fmla="*/ 726281 h 800100"/>
              <a:gd name="connsiteX12" fmla="*/ 597694 w 661988"/>
              <a:gd name="connsiteY12" fmla="*/ 740568 h 800100"/>
              <a:gd name="connsiteX13" fmla="*/ 547688 w 661988"/>
              <a:gd name="connsiteY13" fmla="*/ 764381 h 800100"/>
              <a:gd name="connsiteX14" fmla="*/ 495300 w 661988"/>
              <a:gd name="connsiteY14" fmla="*/ 776287 h 800100"/>
              <a:gd name="connsiteX15" fmla="*/ 440531 w 661988"/>
              <a:gd name="connsiteY15" fmla="*/ 792956 h 800100"/>
              <a:gd name="connsiteX16" fmla="*/ 333375 w 661988"/>
              <a:gd name="connsiteY16" fmla="*/ 792956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1988" h="800100">
                <a:moveTo>
                  <a:pt x="333375" y="792956"/>
                </a:moveTo>
                <a:lnTo>
                  <a:pt x="252413" y="800100"/>
                </a:lnTo>
                <a:lnTo>
                  <a:pt x="230981" y="800100"/>
                </a:lnTo>
                <a:lnTo>
                  <a:pt x="150019" y="773906"/>
                </a:lnTo>
                <a:lnTo>
                  <a:pt x="130969" y="766762"/>
                </a:lnTo>
                <a:lnTo>
                  <a:pt x="61913" y="742950"/>
                </a:lnTo>
                <a:lnTo>
                  <a:pt x="4763" y="697706"/>
                </a:lnTo>
                <a:lnTo>
                  <a:pt x="0" y="652462"/>
                </a:lnTo>
                <a:lnTo>
                  <a:pt x="0" y="0"/>
                </a:lnTo>
                <a:lnTo>
                  <a:pt x="661988" y="0"/>
                </a:lnTo>
                <a:lnTo>
                  <a:pt x="661988" y="688181"/>
                </a:lnTo>
                <a:lnTo>
                  <a:pt x="638175" y="726281"/>
                </a:lnTo>
                <a:lnTo>
                  <a:pt x="597694" y="740568"/>
                </a:lnTo>
                <a:lnTo>
                  <a:pt x="547688" y="764381"/>
                </a:lnTo>
                <a:lnTo>
                  <a:pt x="495300" y="776287"/>
                </a:lnTo>
                <a:lnTo>
                  <a:pt x="440531" y="792956"/>
                </a:lnTo>
                <a:lnTo>
                  <a:pt x="333375" y="792956"/>
                </a:lnTo>
                <a:close/>
              </a:path>
            </a:pathLst>
          </a:custGeom>
          <a:solidFill>
            <a:sysClr val="window" lastClr="FFFFFF"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4" name="Freeform 113"/>
          <p:cNvSpPr/>
          <p:nvPr/>
        </p:nvSpPr>
        <p:spPr>
          <a:xfrm>
            <a:off x="4743470" y="2876573"/>
            <a:ext cx="623948" cy="800100"/>
          </a:xfrm>
          <a:custGeom>
            <a:avLst/>
            <a:gdLst>
              <a:gd name="connsiteX0" fmla="*/ 333375 w 661988"/>
              <a:gd name="connsiteY0" fmla="*/ 792956 h 800100"/>
              <a:gd name="connsiteX1" fmla="*/ 252413 w 661988"/>
              <a:gd name="connsiteY1" fmla="*/ 800100 h 800100"/>
              <a:gd name="connsiteX2" fmla="*/ 230981 w 661988"/>
              <a:gd name="connsiteY2" fmla="*/ 800100 h 800100"/>
              <a:gd name="connsiteX3" fmla="*/ 150019 w 661988"/>
              <a:gd name="connsiteY3" fmla="*/ 773906 h 800100"/>
              <a:gd name="connsiteX4" fmla="*/ 130969 w 661988"/>
              <a:gd name="connsiteY4" fmla="*/ 766762 h 800100"/>
              <a:gd name="connsiteX5" fmla="*/ 61913 w 661988"/>
              <a:gd name="connsiteY5" fmla="*/ 742950 h 800100"/>
              <a:gd name="connsiteX6" fmla="*/ 4763 w 661988"/>
              <a:gd name="connsiteY6" fmla="*/ 697706 h 800100"/>
              <a:gd name="connsiteX7" fmla="*/ 0 w 661988"/>
              <a:gd name="connsiteY7" fmla="*/ 652462 h 800100"/>
              <a:gd name="connsiteX8" fmla="*/ 0 w 661988"/>
              <a:gd name="connsiteY8" fmla="*/ 0 h 800100"/>
              <a:gd name="connsiteX9" fmla="*/ 661988 w 661988"/>
              <a:gd name="connsiteY9" fmla="*/ 0 h 800100"/>
              <a:gd name="connsiteX10" fmla="*/ 661988 w 661988"/>
              <a:gd name="connsiteY10" fmla="*/ 688181 h 800100"/>
              <a:gd name="connsiteX11" fmla="*/ 638175 w 661988"/>
              <a:gd name="connsiteY11" fmla="*/ 726281 h 800100"/>
              <a:gd name="connsiteX12" fmla="*/ 597694 w 661988"/>
              <a:gd name="connsiteY12" fmla="*/ 740568 h 800100"/>
              <a:gd name="connsiteX13" fmla="*/ 547688 w 661988"/>
              <a:gd name="connsiteY13" fmla="*/ 764381 h 800100"/>
              <a:gd name="connsiteX14" fmla="*/ 495300 w 661988"/>
              <a:gd name="connsiteY14" fmla="*/ 776287 h 800100"/>
              <a:gd name="connsiteX15" fmla="*/ 440531 w 661988"/>
              <a:gd name="connsiteY15" fmla="*/ 792956 h 800100"/>
              <a:gd name="connsiteX16" fmla="*/ 333375 w 661988"/>
              <a:gd name="connsiteY16" fmla="*/ 792956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1988" h="800100">
                <a:moveTo>
                  <a:pt x="333375" y="792956"/>
                </a:moveTo>
                <a:lnTo>
                  <a:pt x="252413" y="800100"/>
                </a:lnTo>
                <a:lnTo>
                  <a:pt x="230981" y="800100"/>
                </a:lnTo>
                <a:lnTo>
                  <a:pt x="150019" y="773906"/>
                </a:lnTo>
                <a:lnTo>
                  <a:pt x="130969" y="766762"/>
                </a:lnTo>
                <a:lnTo>
                  <a:pt x="61913" y="742950"/>
                </a:lnTo>
                <a:lnTo>
                  <a:pt x="4763" y="697706"/>
                </a:lnTo>
                <a:lnTo>
                  <a:pt x="0" y="652462"/>
                </a:lnTo>
                <a:lnTo>
                  <a:pt x="0" y="0"/>
                </a:lnTo>
                <a:lnTo>
                  <a:pt x="661988" y="0"/>
                </a:lnTo>
                <a:lnTo>
                  <a:pt x="661988" y="688181"/>
                </a:lnTo>
                <a:lnTo>
                  <a:pt x="638175" y="726281"/>
                </a:lnTo>
                <a:lnTo>
                  <a:pt x="597694" y="740568"/>
                </a:lnTo>
                <a:lnTo>
                  <a:pt x="547688" y="764381"/>
                </a:lnTo>
                <a:lnTo>
                  <a:pt x="495300" y="776287"/>
                </a:lnTo>
                <a:lnTo>
                  <a:pt x="440531" y="792956"/>
                </a:lnTo>
                <a:lnTo>
                  <a:pt x="333375" y="792956"/>
                </a:lnTo>
                <a:close/>
              </a:path>
            </a:pathLst>
          </a:custGeom>
          <a:solidFill>
            <a:srgbClr val="0070C0">
              <a:alpha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5" name="Freeform 114"/>
          <p:cNvSpPr/>
          <p:nvPr/>
        </p:nvSpPr>
        <p:spPr>
          <a:xfrm>
            <a:off x="4769486" y="1839350"/>
            <a:ext cx="584009" cy="1034841"/>
          </a:xfrm>
          <a:custGeom>
            <a:avLst/>
            <a:gdLst>
              <a:gd name="connsiteX0" fmla="*/ 0 w 669131"/>
              <a:gd name="connsiteY0" fmla="*/ 1385887 h 1385887"/>
              <a:gd name="connsiteX1" fmla="*/ 669131 w 669131"/>
              <a:gd name="connsiteY1" fmla="*/ 1385887 h 1385887"/>
              <a:gd name="connsiteX2" fmla="*/ 669131 w 669131"/>
              <a:gd name="connsiteY2" fmla="*/ 850106 h 1385887"/>
              <a:gd name="connsiteX3" fmla="*/ 614362 w 669131"/>
              <a:gd name="connsiteY3" fmla="*/ 804862 h 1385887"/>
              <a:gd name="connsiteX4" fmla="*/ 531018 w 669131"/>
              <a:gd name="connsiteY4" fmla="*/ 773906 h 1385887"/>
              <a:gd name="connsiteX5" fmla="*/ 507206 w 669131"/>
              <a:gd name="connsiteY5" fmla="*/ 766762 h 1385887"/>
              <a:gd name="connsiteX6" fmla="*/ 495300 w 669131"/>
              <a:gd name="connsiteY6" fmla="*/ 764381 h 1385887"/>
              <a:gd name="connsiteX7" fmla="*/ 447675 w 669131"/>
              <a:gd name="connsiteY7" fmla="*/ 750094 h 1385887"/>
              <a:gd name="connsiteX8" fmla="*/ 447675 w 669131"/>
              <a:gd name="connsiteY8" fmla="*/ 95250 h 1385887"/>
              <a:gd name="connsiteX9" fmla="*/ 388143 w 669131"/>
              <a:gd name="connsiteY9" fmla="*/ 95250 h 1385887"/>
              <a:gd name="connsiteX10" fmla="*/ 388143 w 669131"/>
              <a:gd name="connsiteY10" fmla="*/ 0 h 1385887"/>
              <a:gd name="connsiteX11" fmla="*/ 271462 w 669131"/>
              <a:gd name="connsiteY11" fmla="*/ 0 h 1385887"/>
              <a:gd name="connsiteX12" fmla="*/ 292893 w 669131"/>
              <a:gd name="connsiteY12" fmla="*/ 47625 h 1385887"/>
              <a:gd name="connsiteX13" fmla="*/ 295275 w 669131"/>
              <a:gd name="connsiteY13" fmla="*/ 92869 h 1385887"/>
              <a:gd name="connsiteX14" fmla="*/ 230981 w 669131"/>
              <a:gd name="connsiteY14" fmla="*/ 92869 h 1385887"/>
              <a:gd name="connsiteX15" fmla="*/ 230981 w 669131"/>
              <a:gd name="connsiteY15" fmla="*/ 759619 h 1385887"/>
              <a:gd name="connsiteX16" fmla="*/ 135731 w 669131"/>
              <a:gd name="connsiteY16" fmla="*/ 783431 h 1385887"/>
              <a:gd name="connsiteX17" fmla="*/ 50006 w 669131"/>
              <a:gd name="connsiteY17" fmla="*/ 809625 h 1385887"/>
              <a:gd name="connsiteX18" fmla="*/ 7143 w 669131"/>
              <a:gd name="connsiteY18" fmla="*/ 857250 h 1385887"/>
              <a:gd name="connsiteX19" fmla="*/ 0 w 669131"/>
              <a:gd name="connsiteY19" fmla="*/ 1385887 h 1385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69131" h="1385887">
                <a:moveTo>
                  <a:pt x="0" y="1385887"/>
                </a:moveTo>
                <a:lnTo>
                  <a:pt x="669131" y="1385887"/>
                </a:lnTo>
                <a:lnTo>
                  <a:pt x="669131" y="850106"/>
                </a:lnTo>
                <a:lnTo>
                  <a:pt x="614362" y="804862"/>
                </a:lnTo>
                <a:lnTo>
                  <a:pt x="531018" y="773906"/>
                </a:lnTo>
                <a:cubicBezTo>
                  <a:pt x="523081" y="771525"/>
                  <a:pt x="515213" y="768897"/>
                  <a:pt x="507206" y="766762"/>
                </a:cubicBezTo>
                <a:cubicBezTo>
                  <a:pt x="503295" y="765719"/>
                  <a:pt x="495300" y="764381"/>
                  <a:pt x="495300" y="764381"/>
                </a:cubicBezTo>
                <a:lnTo>
                  <a:pt x="447675" y="750094"/>
                </a:lnTo>
                <a:lnTo>
                  <a:pt x="447675" y="95250"/>
                </a:lnTo>
                <a:lnTo>
                  <a:pt x="388143" y="95250"/>
                </a:lnTo>
                <a:lnTo>
                  <a:pt x="388143" y="0"/>
                </a:lnTo>
                <a:lnTo>
                  <a:pt x="271462" y="0"/>
                </a:lnTo>
                <a:lnTo>
                  <a:pt x="292893" y="47625"/>
                </a:lnTo>
                <a:lnTo>
                  <a:pt x="295275" y="92869"/>
                </a:lnTo>
                <a:lnTo>
                  <a:pt x="230981" y="92869"/>
                </a:lnTo>
                <a:lnTo>
                  <a:pt x="230981" y="759619"/>
                </a:lnTo>
                <a:lnTo>
                  <a:pt x="135731" y="783431"/>
                </a:lnTo>
                <a:lnTo>
                  <a:pt x="50006" y="809625"/>
                </a:lnTo>
                <a:lnTo>
                  <a:pt x="7143" y="857250"/>
                </a:lnTo>
                <a:lnTo>
                  <a:pt x="0" y="1385887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50196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6" name="Freeform 115"/>
          <p:cNvSpPr/>
          <p:nvPr/>
        </p:nvSpPr>
        <p:spPr>
          <a:xfrm>
            <a:off x="2209800" y="4352925"/>
            <a:ext cx="885825" cy="190500"/>
          </a:xfrm>
          <a:custGeom>
            <a:avLst/>
            <a:gdLst>
              <a:gd name="connsiteX0" fmla="*/ 885825 w 885825"/>
              <a:gd name="connsiteY0" fmla="*/ 123825 h 190500"/>
              <a:gd name="connsiteX1" fmla="*/ 638175 w 885825"/>
              <a:gd name="connsiteY1" fmla="*/ 38100 h 190500"/>
              <a:gd name="connsiteX2" fmla="*/ 504825 w 885825"/>
              <a:gd name="connsiteY2" fmla="*/ 0 h 190500"/>
              <a:gd name="connsiteX3" fmla="*/ 419100 w 885825"/>
              <a:gd name="connsiteY3" fmla="*/ 38100 h 190500"/>
              <a:gd name="connsiteX4" fmla="*/ 314325 w 885825"/>
              <a:gd name="connsiteY4" fmla="*/ 190500 h 190500"/>
              <a:gd name="connsiteX5" fmla="*/ 0 w 885825"/>
              <a:gd name="connsiteY5" fmla="*/ 17145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85825" h="190500">
                <a:moveTo>
                  <a:pt x="885825" y="123825"/>
                </a:moveTo>
                <a:lnTo>
                  <a:pt x="638175" y="38100"/>
                </a:lnTo>
                <a:lnTo>
                  <a:pt x="504825" y="0"/>
                </a:lnTo>
                <a:lnTo>
                  <a:pt x="419100" y="38100"/>
                </a:lnTo>
                <a:lnTo>
                  <a:pt x="314325" y="190500"/>
                </a:lnTo>
                <a:lnTo>
                  <a:pt x="0" y="171450"/>
                </a:lnTo>
              </a:path>
            </a:pathLst>
          </a:custGeom>
          <a:noFill/>
          <a:ln w="12700" cap="flat" cmpd="sng" algn="ctr">
            <a:solidFill>
              <a:srgbClr val="0070C0"/>
            </a:solidFill>
            <a:prstDash val="solid"/>
            <a:miter lim="800000"/>
            <a:tailEnd type="triangle" w="sm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7" name="Group 116"/>
          <p:cNvGrpSpPr/>
          <p:nvPr/>
        </p:nvGrpSpPr>
        <p:grpSpPr>
          <a:xfrm>
            <a:off x="-43168" y="4819650"/>
            <a:ext cx="1976744" cy="478477"/>
            <a:chOff x="-43168" y="4819650"/>
            <a:chExt cx="1976744" cy="478477"/>
          </a:xfrm>
        </p:grpSpPr>
        <p:cxnSp>
          <p:nvCxnSpPr>
            <p:cNvPr id="118" name="Straight Connector 117"/>
            <p:cNvCxnSpPr>
              <a:endCxn id="120" idx="0"/>
            </p:cNvCxnSpPr>
            <p:nvPr/>
          </p:nvCxnSpPr>
          <p:spPr>
            <a:xfrm flipH="1" flipV="1">
              <a:off x="1276350" y="4819650"/>
              <a:ext cx="657226" cy="644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</p:cxnSp>
        <p:sp>
          <p:nvSpPr>
            <p:cNvPr id="119" name="TextBox 118"/>
            <p:cNvSpPr txBox="1"/>
            <p:nvPr/>
          </p:nvSpPr>
          <p:spPr>
            <a:xfrm>
              <a:off x="-43168" y="5051906"/>
              <a:ext cx="7537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Top splices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20" name="Freeform 119"/>
            <p:cNvSpPr/>
            <p:nvPr/>
          </p:nvSpPr>
          <p:spPr>
            <a:xfrm>
              <a:off x="647700" y="4819650"/>
              <a:ext cx="628650" cy="382376"/>
            </a:xfrm>
            <a:custGeom>
              <a:avLst/>
              <a:gdLst>
                <a:gd name="connsiteX0" fmla="*/ 628650 w 628650"/>
                <a:gd name="connsiteY0" fmla="*/ 0 h 209550"/>
                <a:gd name="connsiteX1" fmla="*/ 438150 w 628650"/>
                <a:gd name="connsiteY1" fmla="*/ 209550 h 209550"/>
                <a:gd name="connsiteX2" fmla="*/ 0 w 628650"/>
                <a:gd name="connsiteY2" fmla="*/ 20955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28650" h="209550">
                  <a:moveTo>
                    <a:pt x="628650" y="0"/>
                  </a:moveTo>
                  <a:lnTo>
                    <a:pt x="438150" y="209550"/>
                  </a:lnTo>
                  <a:lnTo>
                    <a:pt x="0" y="209550"/>
                  </a:lnTo>
                </a:path>
              </a:pathLst>
            </a:cu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-36090" y="4652300"/>
            <a:ext cx="1858991" cy="246221"/>
            <a:chOff x="-36090" y="4652300"/>
            <a:chExt cx="1858991" cy="246221"/>
          </a:xfrm>
        </p:grpSpPr>
        <p:cxnSp>
          <p:nvCxnSpPr>
            <p:cNvPr id="122" name="Straight Connector 121"/>
            <p:cNvCxnSpPr/>
            <p:nvPr/>
          </p:nvCxnSpPr>
          <p:spPr>
            <a:xfrm flipH="1" flipV="1">
              <a:off x="1165675" y="4705081"/>
              <a:ext cx="657226" cy="644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</p:cxnSp>
        <p:sp>
          <p:nvSpPr>
            <p:cNvPr id="123" name="Freeform 122"/>
            <p:cNvSpPr/>
            <p:nvPr/>
          </p:nvSpPr>
          <p:spPr>
            <a:xfrm>
              <a:off x="679172" y="4702175"/>
              <a:ext cx="485775" cy="114300"/>
            </a:xfrm>
            <a:custGeom>
              <a:avLst/>
              <a:gdLst>
                <a:gd name="connsiteX0" fmla="*/ 485775 w 485775"/>
                <a:gd name="connsiteY0" fmla="*/ 0 h 114300"/>
                <a:gd name="connsiteX1" fmla="*/ 342900 w 485775"/>
                <a:gd name="connsiteY1" fmla="*/ 114300 h 114300"/>
                <a:gd name="connsiteX2" fmla="*/ 0 w 485775"/>
                <a:gd name="connsiteY2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5775" h="114300">
                  <a:moveTo>
                    <a:pt x="485775" y="0"/>
                  </a:moveTo>
                  <a:lnTo>
                    <a:pt x="342900" y="114300"/>
                  </a:lnTo>
                  <a:lnTo>
                    <a:pt x="0" y="114300"/>
                  </a:lnTo>
                </a:path>
              </a:pathLst>
            </a:cu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-36090" y="4652300"/>
              <a:ext cx="8258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Fill reservoir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5070891" y="3315975"/>
            <a:ext cx="212651" cy="242563"/>
            <a:chOff x="11316285" y="5564372"/>
            <a:chExt cx="212651" cy="146885"/>
          </a:xfrm>
        </p:grpSpPr>
        <p:sp>
          <p:nvSpPr>
            <p:cNvPr id="126" name="Oval 125"/>
            <p:cNvSpPr/>
            <p:nvPr/>
          </p:nvSpPr>
          <p:spPr>
            <a:xfrm>
              <a:off x="11316285" y="5568279"/>
              <a:ext cx="142978" cy="142978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11385958" y="5564372"/>
              <a:ext cx="142978" cy="142978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128" name="Straight Connector 127"/>
          <p:cNvCxnSpPr/>
          <p:nvPr/>
        </p:nvCxnSpPr>
        <p:spPr>
          <a:xfrm>
            <a:off x="5034965" y="2605110"/>
            <a:ext cx="0" cy="669925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miter lim="800000"/>
          </a:ln>
          <a:effectLst/>
        </p:spPr>
      </p:cxnSp>
      <p:grpSp>
        <p:nvGrpSpPr>
          <p:cNvPr id="129" name="Group 128"/>
          <p:cNvGrpSpPr/>
          <p:nvPr/>
        </p:nvGrpSpPr>
        <p:grpSpPr>
          <a:xfrm>
            <a:off x="4743470" y="2745828"/>
            <a:ext cx="2084245" cy="246221"/>
            <a:chOff x="4552950" y="2360043"/>
            <a:chExt cx="2084245" cy="246221"/>
          </a:xfrm>
        </p:grpSpPr>
        <p:cxnSp>
          <p:nvCxnSpPr>
            <p:cNvPr id="130" name="Straight Connector 129"/>
            <p:cNvCxnSpPr/>
            <p:nvPr/>
          </p:nvCxnSpPr>
          <p:spPr>
            <a:xfrm flipH="1">
              <a:off x="4552950" y="2486348"/>
              <a:ext cx="1240838" cy="2059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miter lim="800000"/>
            </a:ln>
            <a:effectLst/>
          </p:spPr>
        </p:cxnSp>
        <p:sp>
          <p:nvSpPr>
            <p:cNvPr id="131" name="TextBox 130"/>
            <p:cNvSpPr txBox="1"/>
            <p:nvPr/>
          </p:nvSpPr>
          <p:spPr>
            <a:xfrm>
              <a:off x="5740796" y="2360043"/>
              <a:ext cx="8963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Nominal level</a:t>
              </a: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5327082" y="2650015"/>
            <a:ext cx="1088672" cy="427280"/>
            <a:chOff x="5136562" y="2264230"/>
            <a:chExt cx="1088672" cy="427280"/>
          </a:xfrm>
        </p:grpSpPr>
        <p:cxnSp>
          <p:nvCxnSpPr>
            <p:cNvPr id="133" name="Straight Connector 132"/>
            <p:cNvCxnSpPr/>
            <p:nvPr/>
          </p:nvCxnSpPr>
          <p:spPr>
            <a:xfrm flipH="1" flipV="1">
              <a:off x="5137221" y="2379378"/>
              <a:ext cx="657226" cy="644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</p:cxnSp>
        <p:cxnSp>
          <p:nvCxnSpPr>
            <p:cNvPr id="134" name="Straight Connector 133"/>
            <p:cNvCxnSpPr/>
            <p:nvPr/>
          </p:nvCxnSpPr>
          <p:spPr>
            <a:xfrm flipH="1" flipV="1">
              <a:off x="5136562" y="2593691"/>
              <a:ext cx="657226" cy="644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</p:cxnSp>
        <p:sp>
          <p:nvSpPr>
            <p:cNvPr id="135" name="TextBox 134"/>
            <p:cNvSpPr txBox="1"/>
            <p:nvPr/>
          </p:nvSpPr>
          <p:spPr>
            <a:xfrm>
              <a:off x="5723173" y="2264230"/>
              <a:ext cx="50206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" panose="020F0502020204030204"/>
                </a:rPr>
                <a:t>+50mm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5725588" y="2476066"/>
              <a:ext cx="4828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" panose="020F0502020204030204"/>
                </a:rPr>
                <a:t>-</a:t>
              </a: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" panose="020F0502020204030204"/>
                </a:rPr>
                <a:t>50mm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5327082" y="2981688"/>
            <a:ext cx="1421784" cy="326173"/>
            <a:chOff x="5136562" y="2595903"/>
            <a:chExt cx="1421784" cy="326173"/>
          </a:xfrm>
        </p:grpSpPr>
        <p:cxnSp>
          <p:nvCxnSpPr>
            <p:cNvPr id="138" name="Straight Connector 137"/>
            <p:cNvCxnSpPr/>
            <p:nvPr/>
          </p:nvCxnSpPr>
          <p:spPr>
            <a:xfrm flipH="1" flipV="1">
              <a:off x="5136562" y="2921432"/>
              <a:ext cx="657226" cy="644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</p:cxnSp>
        <p:sp>
          <p:nvSpPr>
            <p:cNvPr id="139" name="TextBox 138"/>
            <p:cNvSpPr txBox="1"/>
            <p:nvPr/>
          </p:nvSpPr>
          <p:spPr>
            <a:xfrm>
              <a:off x="5730875" y="2653169"/>
              <a:ext cx="82747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</a:rPr>
                <a:t>10 min @ 2g.s</a:t>
              </a:r>
              <a:r>
                <a:rPr kumimoji="0" lang="en-GB" sz="800" b="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</a:rPr>
                <a:t>-1</a:t>
              </a:r>
              <a:endPara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140" name="Straight Arrow Connector 139"/>
            <p:cNvCxnSpPr/>
            <p:nvPr/>
          </p:nvCxnSpPr>
          <p:spPr>
            <a:xfrm>
              <a:off x="5730875" y="2595903"/>
              <a:ext cx="0" cy="325529"/>
            </a:xfrm>
            <a:prstGeom prst="straightConnector1">
              <a:avLst/>
            </a:prstGeom>
            <a:noFill/>
            <a:ln w="3175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  <a:headEnd type="triangle" w="sm" len="med"/>
              <a:tailEnd type="triangle" w="sm" len="med"/>
            </a:ln>
            <a:effectLst/>
          </p:spPr>
        </p:cxnSp>
        <p:sp>
          <p:nvSpPr>
            <p:cNvPr id="141" name="TextBox 140"/>
            <p:cNvSpPr txBox="1"/>
            <p:nvPr/>
          </p:nvSpPr>
          <p:spPr>
            <a:xfrm>
              <a:off x="5275697" y="2642279"/>
              <a:ext cx="51809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" panose="020F0502020204030204"/>
                </a:rPr>
                <a:t>10 litres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-36059" y="4810460"/>
            <a:ext cx="1220414" cy="381533"/>
            <a:chOff x="-36059" y="4810460"/>
            <a:chExt cx="1220414" cy="381533"/>
          </a:xfrm>
        </p:grpSpPr>
        <p:cxnSp>
          <p:nvCxnSpPr>
            <p:cNvPr id="143" name="Straight Arrow Connector 142"/>
            <p:cNvCxnSpPr/>
            <p:nvPr/>
          </p:nvCxnSpPr>
          <p:spPr>
            <a:xfrm>
              <a:off x="786602" y="4810460"/>
              <a:ext cx="0" cy="381533"/>
            </a:xfrm>
            <a:prstGeom prst="straightConnector1">
              <a:avLst/>
            </a:prstGeom>
            <a:noFill/>
            <a:ln w="3175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  <a:headEnd type="triangle" w="sm" len="med"/>
              <a:tailEnd type="triangle" w="sm" len="med"/>
            </a:ln>
            <a:effectLst/>
          </p:spPr>
        </p:cxnSp>
        <p:sp>
          <p:nvSpPr>
            <p:cNvPr id="144" name="TextBox 143"/>
            <p:cNvSpPr txBox="1"/>
            <p:nvPr/>
          </p:nvSpPr>
          <p:spPr>
            <a:xfrm>
              <a:off x="-36059" y="4893505"/>
              <a:ext cx="82266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800">
                  <a:solidFill>
                    <a:schemeClr val="accent2">
                      <a:lumMod val="75000"/>
                    </a:schemeClr>
                  </a:solidFill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</a:rPr>
                <a:t>16 min @ 20 W</a:t>
              </a: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717561" y="4898522"/>
              <a:ext cx="46679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8 litres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>
            <a:off x="1573941" y="1028659"/>
            <a:ext cx="2111981" cy="246221"/>
            <a:chOff x="1583720" y="1110663"/>
            <a:chExt cx="2111981" cy="246221"/>
          </a:xfrm>
        </p:grpSpPr>
        <p:cxnSp>
          <p:nvCxnSpPr>
            <p:cNvPr id="147" name="Straight Connector 146"/>
            <p:cNvCxnSpPr/>
            <p:nvPr/>
          </p:nvCxnSpPr>
          <p:spPr>
            <a:xfrm flipH="1">
              <a:off x="1961433" y="1307025"/>
              <a:ext cx="1734268" cy="0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</p:cxnSp>
        <p:sp>
          <p:nvSpPr>
            <p:cNvPr id="148" name="TextBox 147"/>
            <p:cNvSpPr txBox="1"/>
            <p:nvPr/>
          </p:nvSpPr>
          <p:spPr>
            <a:xfrm>
              <a:off x="1583720" y="1110663"/>
              <a:ext cx="8258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Fill reservoir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149" name="TextBox 148"/>
          <p:cNvSpPr txBox="1"/>
          <p:nvPr/>
        </p:nvSpPr>
        <p:spPr>
          <a:xfrm>
            <a:off x="4440025" y="5869872"/>
            <a:ext cx="6447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000" dirty="0" err="1" smtClean="0">
                <a:solidFill>
                  <a:prstClr val="black"/>
                </a:solidFill>
                <a:latin typeface="Calibri" panose="020F0502020204030204"/>
              </a:rPr>
              <a:t>LHe</a:t>
            </a:r>
            <a:r>
              <a:rPr lang="en-GB" sz="1000" dirty="0" smtClean="0">
                <a:solidFill>
                  <a:prstClr val="black"/>
                </a:solidFill>
                <a:latin typeface="Calibri" panose="020F0502020204030204"/>
              </a:rPr>
              <a:t> inlet</a:t>
            </a:r>
            <a:endParaRPr lang="en-GB" sz="1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0" name="TextBox 149"/>
          <p:cNvSpPr txBox="1"/>
          <p:nvPr/>
        </p:nvSpPr>
        <p:spPr>
          <a:xfrm rot="16200000">
            <a:off x="7613972" y="5314594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000" b="1" dirty="0" smtClean="0">
                <a:solidFill>
                  <a:prstClr val="black"/>
                </a:solidFill>
                <a:latin typeface="Calibri" panose="020F0502020204030204"/>
              </a:rPr>
              <a:t>Plug</a:t>
            </a:r>
            <a:endParaRPr lang="en-GB" sz="10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11555879" y="5266383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000" dirty="0" smtClean="0">
                <a:solidFill>
                  <a:srgbClr val="C00000"/>
                </a:solidFill>
                <a:latin typeface="Calibri" panose="020F0502020204030204"/>
              </a:rPr>
              <a:t>Interlink</a:t>
            </a:r>
          </a:p>
          <a:p>
            <a:pPr>
              <a:defRPr/>
            </a:pPr>
            <a:r>
              <a:rPr lang="en-GB" sz="1000" dirty="0" smtClean="0">
                <a:solidFill>
                  <a:srgbClr val="C00000"/>
                </a:solidFill>
                <a:latin typeface="Calibri" panose="020F0502020204030204"/>
              </a:rPr>
              <a:t>To D2 </a:t>
            </a:r>
            <a:r>
              <a:rPr lang="en-GB" sz="1000" dirty="0" smtClean="0">
                <a:solidFill>
                  <a:srgbClr val="C00000"/>
                </a:solidFill>
                <a:latin typeface="Calibri" panose="020F0502020204030204"/>
                <a:sym typeface="Wingdings" panose="05000000000000000000" pitchFamily="2" charset="2"/>
              </a:rPr>
              <a:t></a:t>
            </a:r>
            <a:endParaRPr lang="en-GB" sz="1000" dirty="0" smtClean="0">
              <a:solidFill>
                <a:srgbClr val="C00000"/>
              </a:solidFill>
              <a:latin typeface="Calibri" panose="020F0502020204030204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-25882" y="3610092"/>
            <a:ext cx="673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000" dirty="0" smtClean="0">
                <a:solidFill>
                  <a:srgbClr val="7030A0"/>
                </a:solidFill>
                <a:latin typeface="Calibri" panose="020F0502020204030204"/>
              </a:rPr>
              <a:t>← </a:t>
            </a:r>
            <a:r>
              <a:rPr lang="en-GB" sz="1000" dirty="0" err="1" smtClean="0">
                <a:solidFill>
                  <a:srgbClr val="7030A0"/>
                </a:solidFill>
                <a:latin typeface="Calibri" panose="020F0502020204030204"/>
              </a:rPr>
              <a:t>SCLink</a:t>
            </a:r>
            <a:endParaRPr lang="en-GB" sz="1000" dirty="0" smtClean="0">
              <a:solidFill>
                <a:srgbClr val="7030A0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en-GB" sz="1000" dirty="0" smtClean="0">
                <a:solidFill>
                  <a:srgbClr val="7030A0"/>
                </a:solidFill>
                <a:latin typeface="Calibri" panose="020F0502020204030204"/>
              </a:rPr>
              <a:t>to </a:t>
            </a:r>
            <a:r>
              <a:rPr lang="en-GB" sz="1000" dirty="0" err="1" smtClean="0">
                <a:solidFill>
                  <a:srgbClr val="7030A0"/>
                </a:solidFill>
                <a:latin typeface="Calibri" panose="020F0502020204030204"/>
              </a:rPr>
              <a:t>DFHm</a:t>
            </a:r>
            <a:endParaRPr lang="en-GB" sz="1000" dirty="0" smtClean="0">
              <a:solidFill>
                <a:srgbClr val="7030A0"/>
              </a:solidFill>
              <a:latin typeface="Calibri" panose="020F0502020204030204"/>
            </a:endParaRPr>
          </a:p>
        </p:txBody>
      </p:sp>
      <p:grpSp>
        <p:nvGrpSpPr>
          <p:cNvPr id="153" name="Group 152"/>
          <p:cNvGrpSpPr/>
          <p:nvPr/>
        </p:nvGrpSpPr>
        <p:grpSpPr>
          <a:xfrm rot="10800000">
            <a:off x="4913800" y="1454787"/>
            <a:ext cx="293872" cy="385067"/>
            <a:chOff x="9386370" y="507527"/>
            <a:chExt cx="319560" cy="499439"/>
          </a:xfrm>
        </p:grpSpPr>
        <p:cxnSp>
          <p:nvCxnSpPr>
            <p:cNvPr id="154" name="Straight Connector 153"/>
            <p:cNvCxnSpPr/>
            <p:nvPr/>
          </p:nvCxnSpPr>
          <p:spPr>
            <a:xfrm flipH="1" flipV="1">
              <a:off x="9386370" y="1006816"/>
              <a:ext cx="319560" cy="150"/>
            </a:xfrm>
            <a:prstGeom prst="line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  <p:sp>
          <p:nvSpPr>
            <p:cNvPr id="155" name="Freeform 154"/>
            <p:cNvSpPr/>
            <p:nvPr/>
          </p:nvSpPr>
          <p:spPr>
            <a:xfrm>
              <a:off x="9408160" y="904211"/>
              <a:ext cx="289560" cy="81309"/>
            </a:xfrm>
            <a:custGeom>
              <a:avLst/>
              <a:gdLst>
                <a:gd name="connsiteX0" fmla="*/ 289560 w 289560"/>
                <a:gd name="connsiteY0" fmla="*/ 81309 h 81309"/>
                <a:gd name="connsiteX1" fmla="*/ 185420 w 289560"/>
                <a:gd name="connsiteY1" fmla="*/ 29 h 81309"/>
                <a:gd name="connsiteX2" fmla="*/ 86360 w 289560"/>
                <a:gd name="connsiteY2" fmla="*/ 71149 h 81309"/>
                <a:gd name="connsiteX3" fmla="*/ 0 w 289560"/>
                <a:gd name="connsiteY3" fmla="*/ 10189 h 8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560" h="81309">
                  <a:moveTo>
                    <a:pt x="289560" y="81309"/>
                  </a:moveTo>
                  <a:cubicBezTo>
                    <a:pt x="254423" y="41515"/>
                    <a:pt x="219287" y="1722"/>
                    <a:pt x="185420" y="29"/>
                  </a:cubicBezTo>
                  <a:cubicBezTo>
                    <a:pt x="151553" y="-1664"/>
                    <a:pt x="117263" y="69456"/>
                    <a:pt x="86360" y="71149"/>
                  </a:cubicBezTo>
                  <a:cubicBezTo>
                    <a:pt x="55457" y="72842"/>
                    <a:pt x="27728" y="41515"/>
                    <a:pt x="0" y="10189"/>
                  </a:cubicBezTo>
                </a:path>
              </a:pathLst>
            </a:cu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533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56" name="Straight Connector 155"/>
            <p:cNvCxnSpPr/>
            <p:nvPr/>
          </p:nvCxnSpPr>
          <p:spPr>
            <a:xfrm rot="10800000">
              <a:off x="9546625" y="507527"/>
              <a:ext cx="0" cy="367870"/>
            </a:xfrm>
            <a:prstGeom prst="line">
              <a:avLst/>
            </a:prstGeom>
            <a:noFill/>
            <a:ln w="104775" cap="flat" cmpd="sng" algn="ctr">
              <a:solidFill>
                <a:srgbClr val="5B9BD5">
                  <a:lumMod val="40000"/>
                  <a:lumOff val="60000"/>
                  <a:alpha val="7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157" name="Straight Connector 156"/>
            <p:cNvCxnSpPr/>
            <p:nvPr/>
          </p:nvCxnSpPr>
          <p:spPr>
            <a:xfrm flipH="1" flipV="1">
              <a:off x="9386370" y="875396"/>
              <a:ext cx="319560" cy="150"/>
            </a:xfrm>
            <a:prstGeom prst="line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</p:grpSp>
      <p:grpSp>
        <p:nvGrpSpPr>
          <p:cNvPr id="158" name="Group 157"/>
          <p:cNvGrpSpPr/>
          <p:nvPr/>
        </p:nvGrpSpPr>
        <p:grpSpPr>
          <a:xfrm>
            <a:off x="1745456" y="3563718"/>
            <a:ext cx="2295525" cy="2353688"/>
            <a:chOff x="1745456" y="3563718"/>
            <a:chExt cx="2295525" cy="2353688"/>
          </a:xfrm>
        </p:grpSpPr>
        <p:sp>
          <p:nvSpPr>
            <p:cNvPr id="159" name="Freeform 158"/>
            <p:cNvSpPr/>
            <p:nvPr/>
          </p:nvSpPr>
          <p:spPr>
            <a:xfrm>
              <a:off x="1997869" y="3900487"/>
              <a:ext cx="1650206" cy="631031"/>
            </a:xfrm>
            <a:custGeom>
              <a:avLst/>
              <a:gdLst>
                <a:gd name="connsiteX0" fmla="*/ 171450 w 1485900"/>
                <a:gd name="connsiteY0" fmla="*/ 0 h 621506"/>
                <a:gd name="connsiteX1" fmla="*/ 697706 w 1485900"/>
                <a:gd name="connsiteY1" fmla="*/ 183356 h 621506"/>
                <a:gd name="connsiteX2" fmla="*/ 664369 w 1485900"/>
                <a:gd name="connsiteY2" fmla="*/ 292893 h 621506"/>
                <a:gd name="connsiteX3" fmla="*/ 1485900 w 1485900"/>
                <a:gd name="connsiteY3" fmla="*/ 583406 h 621506"/>
                <a:gd name="connsiteX4" fmla="*/ 1471613 w 1485900"/>
                <a:gd name="connsiteY4" fmla="*/ 621506 h 621506"/>
                <a:gd name="connsiteX5" fmla="*/ 411956 w 1485900"/>
                <a:gd name="connsiteY5" fmla="*/ 235743 h 621506"/>
                <a:gd name="connsiteX6" fmla="*/ 309563 w 1485900"/>
                <a:gd name="connsiteY6" fmla="*/ 516731 h 621506"/>
                <a:gd name="connsiteX7" fmla="*/ 254794 w 1485900"/>
                <a:gd name="connsiteY7" fmla="*/ 533400 h 621506"/>
                <a:gd name="connsiteX8" fmla="*/ 130969 w 1485900"/>
                <a:gd name="connsiteY8" fmla="*/ 488156 h 621506"/>
                <a:gd name="connsiteX9" fmla="*/ 0 w 1485900"/>
                <a:gd name="connsiteY9" fmla="*/ 485775 h 621506"/>
                <a:gd name="connsiteX10" fmla="*/ 171450 w 1485900"/>
                <a:gd name="connsiteY10" fmla="*/ 0 h 621506"/>
                <a:gd name="connsiteX0" fmla="*/ 171450 w 1485900"/>
                <a:gd name="connsiteY0" fmla="*/ 0 h 621506"/>
                <a:gd name="connsiteX1" fmla="*/ 685799 w 1485900"/>
                <a:gd name="connsiteY1" fmla="*/ 221456 h 621506"/>
                <a:gd name="connsiteX2" fmla="*/ 664369 w 1485900"/>
                <a:gd name="connsiteY2" fmla="*/ 292893 h 621506"/>
                <a:gd name="connsiteX3" fmla="*/ 1485900 w 1485900"/>
                <a:gd name="connsiteY3" fmla="*/ 583406 h 621506"/>
                <a:gd name="connsiteX4" fmla="*/ 1471613 w 1485900"/>
                <a:gd name="connsiteY4" fmla="*/ 621506 h 621506"/>
                <a:gd name="connsiteX5" fmla="*/ 411956 w 1485900"/>
                <a:gd name="connsiteY5" fmla="*/ 235743 h 621506"/>
                <a:gd name="connsiteX6" fmla="*/ 309563 w 1485900"/>
                <a:gd name="connsiteY6" fmla="*/ 516731 h 621506"/>
                <a:gd name="connsiteX7" fmla="*/ 254794 w 1485900"/>
                <a:gd name="connsiteY7" fmla="*/ 533400 h 621506"/>
                <a:gd name="connsiteX8" fmla="*/ 130969 w 1485900"/>
                <a:gd name="connsiteY8" fmla="*/ 488156 h 621506"/>
                <a:gd name="connsiteX9" fmla="*/ 0 w 1485900"/>
                <a:gd name="connsiteY9" fmla="*/ 485775 h 621506"/>
                <a:gd name="connsiteX10" fmla="*/ 171450 w 1485900"/>
                <a:gd name="connsiteY10" fmla="*/ 0 h 621506"/>
                <a:gd name="connsiteX0" fmla="*/ 147637 w 1485900"/>
                <a:gd name="connsiteY0" fmla="*/ 0 h 585788"/>
                <a:gd name="connsiteX1" fmla="*/ 685799 w 1485900"/>
                <a:gd name="connsiteY1" fmla="*/ 185738 h 585788"/>
                <a:gd name="connsiteX2" fmla="*/ 664369 w 1485900"/>
                <a:gd name="connsiteY2" fmla="*/ 257175 h 585788"/>
                <a:gd name="connsiteX3" fmla="*/ 1485900 w 1485900"/>
                <a:gd name="connsiteY3" fmla="*/ 547688 h 585788"/>
                <a:gd name="connsiteX4" fmla="*/ 1471613 w 1485900"/>
                <a:gd name="connsiteY4" fmla="*/ 585788 h 585788"/>
                <a:gd name="connsiteX5" fmla="*/ 411956 w 1485900"/>
                <a:gd name="connsiteY5" fmla="*/ 200025 h 585788"/>
                <a:gd name="connsiteX6" fmla="*/ 309563 w 1485900"/>
                <a:gd name="connsiteY6" fmla="*/ 481013 h 585788"/>
                <a:gd name="connsiteX7" fmla="*/ 254794 w 1485900"/>
                <a:gd name="connsiteY7" fmla="*/ 497682 h 585788"/>
                <a:gd name="connsiteX8" fmla="*/ 130969 w 1485900"/>
                <a:gd name="connsiteY8" fmla="*/ 452438 h 585788"/>
                <a:gd name="connsiteX9" fmla="*/ 0 w 1485900"/>
                <a:gd name="connsiteY9" fmla="*/ 450057 h 585788"/>
                <a:gd name="connsiteX10" fmla="*/ 147637 w 1485900"/>
                <a:gd name="connsiteY10" fmla="*/ 0 h 585788"/>
                <a:gd name="connsiteX0" fmla="*/ 7144 w 1485900"/>
                <a:gd name="connsiteY0" fmla="*/ 0 h 631031"/>
                <a:gd name="connsiteX1" fmla="*/ 685799 w 1485900"/>
                <a:gd name="connsiteY1" fmla="*/ 230981 h 631031"/>
                <a:gd name="connsiteX2" fmla="*/ 664369 w 1485900"/>
                <a:gd name="connsiteY2" fmla="*/ 302418 h 631031"/>
                <a:gd name="connsiteX3" fmla="*/ 1485900 w 1485900"/>
                <a:gd name="connsiteY3" fmla="*/ 592931 h 631031"/>
                <a:gd name="connsiteX4" fmla="*/ 1471613 w 1485900"/>
                <a:gd name="connsiteY4" fmla="*/ 631031 h 631031"/>
                <a:gd name="connsiteX5" fmla="*/ 411956 w 1485900"/>
                <a:gd name="connsiteY5" fmla="*/ 245268 h 631031"/>
                <a:gd name="connsiteX6" fmla="*/ 309563 w 1485900"/>
                <a:gd name="connsiteY6" fmla="*/ 526256 h 631031"/>
                <a:gd name="connsiteX7" fmla="*/ 254794 w 1485900"/>
                <a:gd name="connsiteY7" fmla="*/ 542925 h 631031"/>
                <a:gd name="connsiteX8" fmla="*/ 130969 w 1485900"/>
                <a:gd name="connsiteY8" fmla="*/ 497681 h 631031"/>
                <a:gd name="connsiteX9" fmla="*/ 0 w 1485900"/>
                <a:gd name="connsiteY9" fmla="*/ 495300 h 631031"/>
                <a:gd name="connsiteX10" fmla="*/ 7144 w 1485900"/>
                <a:gd name="connsiteY10" fmla="*/ 0 h 631031"/>
                <a:gd name="connsiteX0" fmla="*/ 152400 w 1631156"/>
                <a:gd name="connsiteY0" fmla="*/ 0 h 631031"/>
                <a:gd name="connsiteX1" fmla="*/ 831055 w 1631156"/>
                <a:gd name="connsiteY1" fmla="*/ 230981 h 631031"/>
                <a:gd name="connsiteX2" fmla="*/ 809625 w 1631156"/>
                <a:gd name="connsiteY2" fmla="*/ 302418 h 631031"/>
                <a:gd name="connsiteX3" fmla="*/ 1631156 w 1631156"/>
                <a:gd name="connsiteY3" fmla="*/ 592931 h 631031"/>
                <a:gd name="connsiteX4" fmla="*/ 1616869 w 1631156"/>
                <a:gd name="connsiteY4" fmla="*/ 631031 h 631031"/>
                <a:gd name="connsiteX5" fmla="*/ 557212 w 1631156"/>
                <a:gd name="connsiteY5" fmla="*/ 245268 h 631031"/>
                <a:gd name="connsiteX6" fmla="*/ 454819 w 1631156"/>
                <a:gd name="connsiteY6" fmla="*/ 526256 h 631031"/>
                <a:gd name="connsiteX7" fmla="*/ 400050 w 1631156"/>
                <a:gd name="connsiteY7" fmla="*/ 542925 h 631031"/>
                <a:gd name="connsiteX8" fmla="*/ 276225 w 1631156"/>
                <a:gd name="connsiteY8" fmla="*/ 497681 h 631031"/>
                <a:gd name="connsiteX9" fmla="*/ 0 w 1631156"/>
                <a:gd name="connsiteY9" fmla="*/ 433388 h 631031"/>
                <a:gd name="connsiteX10" fmla="*/ 152400 w 1631156"/>
                <a:gd name="connsiteY10" fmla="*/ 0 h 631031"/>
                <a:gd name="connsiteX0" fmla="*/ 152400 w 1631156"/>
                <a:gd name="connsiteY0" fmla="*/ 0 h 631031"/>
                <a:gd name="connsiteX1" fmla="*/ 831055 w 1631156"/>
                <a:gd name="connsiteY1" fmla="*/ 230981 h 631031"/>
                <a:gd name="connsiteX2" fmla="*/ 809625 w 1631156"/>
                <a:gd name="connsiteY2" fmla="*/ 302418 h 631031"/>
                <a:gd name="connsiteX3" fmla="*/ 1631156 w 1631156"/>
                <a:gd name="connsiteY3" fmla="*/ 592931 h 631031"/>
                <a:gd name="connsiteX4" fmla="*/ 1616869 w 1631156"/>
                <a:gd name="connsiteY4" fmla="*/ 631031 h 631031"/>
                <a:gd name="connsiteX5" fmla="*/ 557212 w 1631156"/>
                <a:gd name="connsiteY5" fmla="*/ 245268 h 631031"/>
                <a:gd name="connsiteX6" fmla="*/ 454819 w 1631156"/>
                <a:gd name="connsiteY6" fmla="*/ 526256 h 631031"/>
                <a:gd name="connsiteX7" fmla="*/ 400050 w 1631156"/>
                <a:gd name="connsiteY7" fmla="*/ 542925 h 631031"/>
                <a:gd name="connsiteX8" fmla="*/ 235744 w 1631156"/>
                <a:gd name="connsiteY8" fmla="*/ 502444 h 631031"/>
                <a:gd name="connsiteX9" fmla="*/ 0 w 1631156"/>
                <a:gd name="connsiteY9" fmla="*/ 433388 h 631031"/>
                <a:gd name="connsiteX10" fmla="*/ 152400 w 1631156"/>
                <a:gd name="connsiteY10" fmla="*/ 0 h 631031"/>
                <a:gd name="connsiteX0" fmla="*/ 152400 w 1631156"/>
                <a:gd name="connsiteY0" fmla="*/ 0 h 631031"/>
                <a:gd name="connsiteX1" fmla="*/ 831055 w 1631156"/>
                <a:gd name="connsiteY1" fmla="*/ 230981 h 631031"/>
                <a:gd name="connsiteX2" fmla="*/ 809625 w 1631156"/>
                <a:gd name="connsiteY2" fmla="*/ 302418 h 631031"/>
                <a:gd name="connsiteX3" fmla="*/ 1631156 w 1631156"/>
                <a:gd name="connsiteY3" fmla="*/ 592931 h 631031"/>
                <a:gd name="connsiteX4" fmla="*/ 1616869 w 1631156"/>
                <a:gd name="connsiteY4" fmla="*/ 631031 h 631031"/>
                <a:gd name="connsiteX5" fmla="*/ 557212 w 1631156"/>
                <a:gd name="connsiteY5" fmla="*/ 245268 h 631031"/>
                <a:gd name="connsiteX6" fmla="*/ 454819 w 1631156"/>
                <a:gd name="connsiteY6" fmla="*/ 526256 h 631031"/>
                <a:gd name="connsiteX7" fmla="*/ 400050 w 1631156"/>
                <a:gd name="connsiteY7" fmla="*/ 542925 h 631031"/>
                <a:gd name="connsiteX8" fmla="*/ 109538 w 1631156"/>
                <a:gd name="connsiteY8" fmla="*/ 466725 h 631031"/>
                <a:gd name="connsiteX9" fmla="*/ 0 w 1631156"/>
                <a:gd name="connsiteY9" fmla="*/ 433388 h 631031"/>
                <a:gd name="connsiteX10" fmla="*/ 152400 w 1631156"/>
                <a:gd name="connsiteY10" fmla="*/ 0 h 631031"/>
                <a:gd name="connsiteX0" fmla="*/ 171450 w 1650206"/>
                <a:gd name="connsiteY0" fmla="*/ 0 h 631031"/>
                <a:gd name="connsiteX1" fmla="*/ 850105 w 1650206"/>
                <a:gd name="connsiteY1" fmla="*/ 230981 h 631031"/>
                <a:gd name="connsiteX2" fmla="*/ 828675 w 1650206"/>
                <a:gd name="connsiteY2" fmla="*/ 302418 h 631031"/>
                <a:gd name="connsiteX3" fmla="*/ 1650206 w 1650206"/>
                <a:gd name="connsiteY3" fmla="*/ 592931 h 631031"/>
                <a:gd name="connsiteX4" fmla="*/ 1635919 w 1650206"/>
                <a:gd name="connsiteY4" fmla="*/ 631031 h 631031"/>
                <a:gd name="connsiteX5" fmla="*/ 576262 w 1650206"/>
                <a:gd name="connsiteY5" fmla="*/ 245268 h 631031"/>
                <a:gd name="connsiteX6" fmla="*/ 473869 w 1650206"/>
                <a:gd name="connsiteY6" fmla="*/ 526256 h 631031"/>
                <a:gd name="connsiteX7" fmla="*/ 419100 w 1650206"/>
                <a:gd name="connsiteY7" fmla="*/ 542925 h 631031"/>
                <a:gd name="connsiteX8" fmla="*/ 128588 w 1650206"/>
                <a:gd name="connsiteY8" fmla="*/ 466725 h 631031"/>
                <a:gd name="connsiteX9" fmla="*/ 0 w 1650206"/>
                <a:gd name="connsiteY9" fmla="*/ 473870 h 631031"/>
                <a:gd name="connsiteX10" fmla="*/ 171450 w 1650206"/>
                <a:gd name="connsiteY10" fmla="*/ 0 h 631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0206" h="631031">
                  <a:moveTo>
                    <a:pt x="171450" y="0"/>
                  </a:moveTo>
                  <a:lnTo>
                    <a:pt x="850105" y="230981"/>
                  </a:lnTo>
                  <a:lnTo>
                    <a:pt x="828675" y="302418"/>
                  </a:lnTo>
                  <a:lnTo>
                    <a:pt x="1650206" y="592931"/>
                  </a:lnTo>
                  <a:lnTo>
                    <a:pt x="1635919" y="631031"/>
                  </a:lnTo>
                  <a:lnTo>
                    <a:pt x="576262" y="245268"/>
                  </a:lnTo>
                  <a:lnTo>
                    <a:pt x="473869" y="526256"/>
                  </a:lnTo>
                  <a:lnTo>
                    <a:pt x="419100" y="542925"/>
                  </a:lnTo>
                  <a:lnTo>
                    <a:pt x="128588" y="466725"/>
                  </a:lnTo>
                  <a:lnTo>
                    <a:pt x="0" y="473870"/>
                  </a:lnTo>
                  <a:lnTo>
                    <a:pt x="171450" y="0"/>
                  </a:lnTo>
                  <a:close/>
                </a:path>
              </a:pathLst>
            </a:custGeom>
            <a:gradFill>
              <a:gsLst>
                <a:gs pos="0">
                  <a:srgbClr val="5B9BD5">
                    <a:lumMod val="5000"/>
                    <a:lumOff val="95000"/>
                    <a:alpha val="0"/>
                  </a:srgbClr>
                </a:gs>
                <a:gs pos="25000">
                  <a:srgbClr val="FFC000">
                    <a:lumMod val="20000"/>
                    <a:lumOff val="80000"/>
                    <a:alpha val="80000"/>
                  </a:srgbClr>
                </a:gs>
                <a:gs pos="100000">
                  <a:srgbClr val="FFC000">
                    <a:lumMod val="60000"/>
                    <a:lumOff val="40000"/>
                  </a:srgb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0" name="Freeform 159"/>
            <p:cNvSpPr/>
            <p:nvPr/>
          </p:nvSpPr>
          <p:spPr>
            <a:xfrm>
              <a:off x="2466975" y="4129087"/>
              <a:ext cx="1571854" cy="871538"/>
            </a:xfrm>
            <a:custGeom>
              <a:avLst/>
              <a:gdLst>
                <a:gd name="connsiteX0" fmla="*/ 390525 w 1574006"/>
                <a:gd name="connsiteY0" fmla="*/ 0 h 902494"/>
                <a:gd name="connsiteX1" fmla="*/ 359569 w 1574006"/>
                <a:gd name="connsiteY1" fmla="*/ 102394 h 902494"/>
                <a:gd name="connsiteX2" fmla="*/ 1185863 w 1574006"/>
                <a:gd name="connsiteY2" fmla="*/ 400050 h 902494"/>
                <a:gd name="connsiteX3" fmla="*/ 1166813 w 1574006"/>
                <a:gd name="connsiteY3" fmla="*/ 431007 h 902494"/>
                <a:gd name="connsiteX4" fmla="*/ 114300 w 1574006"/>
                <a:gd name="connsiteY4" fmla="*/ 47625 h 902494"/>
                <a:gd name="connsiteX5" fmla="*/ 0 w 1574006"/>
                <a:gd name="connsiteY5" fmla="*/ 335757 h 902494"/>
                <a:gd name="connsiteX6" fmla="*/ 80963 w 1574006"/>
                <a:gd name="connsiteY6" fmla="*/ 357188 h 902494"/>
                <a:gd name="connsiteX7" fmla="*/ 88106 w 1574006"/>
                <a:gd name="connsiteY7" fmla="*/ 333375 h 902494"/>
                <a:gd name="connsiteX8" fmla="*/ 109538 w 1574006"/>
                <a:gd name="connsiteY8" fmla="*/ 276225 h 902494"/>
                <a:gd name="connsiteX9" fmla="*/ 154781 w 1574006"/>
                <a:gd name="connsiteY9" fmla="*/ 235744 h 902494"/>
                <a:gd name="connsiteX10" fmla="*/ 209550 w 1574006"/>
                <a:gd name="connsiteY10" fmla="*/ 209550 h 902494"/>
                <a:gd name="connsiteX11" fmla="*/ 278606 w 1574006"/>
                <a:gd name="connsiteY11" fmla="*/ 195263 h 902494"/>
                <a:gd name="connsiteX12" fmla="*/ 392906 w 1574006"/>
                <a:gd name="connsiteY12" fmla="*/ 223838 h 902494"/>
                <a:gd name="connsiteX13" fmla="*/ 478631 w 1574006"/>
                <a:gd name="connsiteY13" fmla="*/ 247650 h 902494"/>
                <a:gd name="connsiteX14" fmla="*/ 654844 w 1574006"/>
                <a:gd name="connsiteY14" fmla="*/ 311944 h 902494"/>
                <a:gd name="connsiteX15" fmla="*/ 735806 w 1574006"/>
                <a:gd name="connsiteY15" fmla="*/ 378619 h 902494"/>
                <a:gd name="connsiteX16" fmla="*/ 773906 w 1574006"/>
                <a:gd name="connsiteY16" fmla="*/ 416719 h 902494"/>
                <a:gd name="connsiteX17" fmla="*/ 766763 w 1574006"/>
                <a:gd name="connsiteY17" fmla="*/ 473869 h 902494"/>
                <a:gd name="connsiteX18" fmla="*/ 714375 w 1574006"/>
                <a:gd name="connsiteY18" fmla="*/ 509588 h 902494"/>
                <a:gd name="connsiteX19" fmla="*/ 657225 w 1574006"/>
                <a:gd name="connsiteY19" fmla="*/ 497682 h 902494"/>
                <a:gd name="connsiteX20" fmla="*/ 635794 w 1574006"/>
                <a:gd name="connsiteY20" fmla="*/ 488157 h 902494"/>
                <a:gd name="connsiteX21" fmla="*/ 583406 w 1574006"/>
                <a:gd name="connsiteY21" fmla="*/ 452438 h 902494"/>
                <a:gd name="connsiteX22" fmla="*/ 502444 w 1574006"/>
                <a:gd name="connsiteY22" fmla="*/ 411957 h 902494"/>
                <a:gd name="connsiteX23" fmla="*/ 476250 w 1574006"/>
                <a:gd name="connsiteY23" fmla="*/ 407194 h 902494"/>
                <a:gd name="connsiteX24" fmla="*/ 466725 w 1574006"/>
                <a:gd name="connsiteY24" fmla="*/ 404813 h 902494"/>
                <a:gd name="connsiteX25" fmla="*/ 390525 w 1574006"/>
                <a:gd name="connsiteY25" fmla="*/ 369094 h 902494"/>
                <a:gd name="connsiteX26" fmla="*/ 333375 w 1574006"/>
                <a:gd name="connsiteY26" fmla="*/ 335757 h 902494"/>
                <a:gd name="connsiteX27" fmla="*/ 238125 w 1574006"/>
                <a:gd name="connsiteY27" fmla="*/ 328613 h 902494"/>
                <a:gd name="connsiteX28" fmla="*/ 195263 w 1574006"/>
                <a:gd name="connsiteY28" fmla="*/ 371475 h 902494"/>
                <a:gd name="connsiteX29" fmla="*/ 180975 w 1574006"/>
                <a:gd name="connsiteY29" fmla="*/ 395288 h 902494"/>
                <a:gd name="connsiteX30" fmla="*/ 1571625 w 1574006"/>
                <a:gd name="connsiteY30" fmla="*/ 902494 h 902494"/>
                <a:gd name="connsiteX31" fmla="*/ 1574006 w 1574006"/>
                <a:gd name="connsiteY31" fmla="*/ 428625 h 902494"/>
                <a:gd name="connsiteX32" fmla="*/ 390525 w 1574006"/>
                <a:gd name="connsiteY32" fmla="*/ 0 h 902494"/>
                <a:gd name="connsiteX0" fmla="*/ 390525 w 1571854"/>
                <a:gd name="connsiteY0" fmla="*/ 0 h 902494"/>
                <a:gd name="connsiteX1" fmla="*/ 359569 w 1571854"/>
                <a:gd name="connsiteY1" fmla="*/ 102394 h 902494"/>
                <a:gd name="connsiteX2" fmla="*/ 1185863 w 1571854"/>
                <a:gd name="connsiteY2" fmla="*/ 400050 h 902494"/>
                <a:gd name="connsiteX3" fmla="*/ 1166813 w 1571854"/>
                <a:gd name="connsiteY3" fmla="*/ 431007 h 902494"/>
                <a:gd name="connsiteX4" fmla="*/ 114300 w 1571854"/>
                <a:gd name="connsiteY4" fmla="*/ 47625 h 902494"/>
                <a:gd name="connsiteX5" fmla="*/ 0 w 1571854"/>
                <a:gd name="connsiteY5" fmla="*/ 335757 h 902494"/>
                <a:gd name="connsiteX6" fmla="*/ 80963 w 1571854"/>
                <a:gd name="connsiteY6" fmla="*/ 357188 h 902494"/>
                <a:gd name="connsiteX7" fmla="*/ 88106 w 1571854"/>
                <a:gd name="connsiteY7" fmla="*/ 333375 h 902494"/>
                <a:gd name="connsiteX8" fmla="*/ 109538 w 1571854"/>
                <a:gd name="connsiteY8" fmla="*/ 276225 h 902494"/>
                <a:gd name="connsiteX9" fmla="*/ 154781 w 1571854"/>
                <a:gd name="connsiteY9" fmla="*/ 235744 h 902494"/>
                <a:gd name="connsiteX10" fmla="*/ 209550 w 1571854"/>
                <a:gd name="connsiteY10" fmla="*/ 209550 h 902494"/>
                <a:gd name="connsiteX11" fmla="*/ 278606 w 1571854"/>
                <a:gd name="connsiteY11" fmla="*/ 195263 h 902494"/>
                <a:gd name="connsiteX12" fmla="*/ 392906 w 1571854"/>
                <a:gd name="connsiteY12" fmla="*/ 223838 h 902494"/>
                <a:gd name="connsiteX13" fmla="*/ 478631 w 1571854"/>
                <a:gd name="connsiteY13" fmla="*/ 247650 h 902494"/>
                <a:gd name="connsiteX14" fmla="*/ 654844 w 1571854"/>
                <a:gd name="connsiteY14" fmla="*/ 311944 h 902494"/>
                <a:gd name="connsiteX15" fmla="*/ 735806 w 1571854"/>
                <a:gd name="connsiteY15" fmla="*/ 378619 h 902494"/>
                <a:gd name="connsiteX16" fmla="*/ 773906 w 1571854"/>
                <a:gd name="connsiteY16" fmla="*/ 416719 h 902494"/>
                <a:gd name="connsiteX17" fmla="*/ 766763 w 1571854"/>
                <a:gd name="connsiteY17" fmla="*/ 473869 h 902494"/>
                <a:gd name="connsiteX18" fmla="*/ 714375 w 1571854"/>
                <a:gd name="connsiteY18" fmla="*/ 509588 h 902494"/>
                <a:gd name="connsiteX19" fmla="*/ 657225 w 1571854"/>
                <a:gd name="connsiteY19" fmla="*/ 497682 h 902494"/>
                <a:gd name="connsiteX20" fmla="*/ 635794 w 1571854"/>
                <a:gd name="connsiteY20" fmla="*/ 488157 h 902494"/>
                <a:gd name="connsiteX21" fmla="*/ 583406 w 1571854"/>
                <a:gd name="connsiteY21" fmla="*/ 452438 h 902494"/>
                <a:gd name="connsiteX22" fmla="*/ 502444 w 1571854"/>
                <a:gd name="connsiteY22" fmla="*/ 411957 h 902494"/>
                <a:gd name="connsiteX23" fmla="*/ 476250 w 1571854"/>
                <a:gd name="connsiteY23" fmla="*/ 407194 h 902494"/>
                <a:gd name="connsiteX24" fmla="*/ 466725 w 1571854"/>
                <a:gd name="connsiteY24" fmla="*/ 404813 h 902494"/>
                <a:gd name="connsiteX25" fmla="*/ 390525 w 1571854"/>
                <a:gd name="connsiteY25" fmla="*/ 369094 h 902494"/>
                <a:gd name="connsiteX26" fmla="*/ 333375 w 1571854"/>
                <a:gd name="connsiteY26" fmla="*/ 335757 h 902494"/>
                <a:gd name="connsiteX27" fmla="*/ 238125 w 1571854"/>
                <a:gd name="connsiteY27" fmla="*/ 328613 h 902494"/>
                <a:gd name="connsiteX28" fmla="*/ 195263 w 1571854"/>
                <a:gd name="connsiteY28" fmla="*/ 371475 h 902494"/>
                <a:gd name="connsiteX29" fmla="*/ 180975 w 1571854"/>
                <a:gd name="connsiteY29" fmla="*/ 395288 h 902494"/>
                <a:gd name="connsiteX30" fmla="*/ 1571625 w 1571854"/>
                <a:gd name="connsiteY30" fmla="*/ 902494 h 902494"/>
                <a:gd name="connsiteX31" fmla="*/ 1571624 w 1571854"/>
                <a:gd name="connsiteY31" fmla="*/ 473868 h 902494"/>
                <a:gd name="connsiteX32" fmla="*/ 390525 w 1571854"/>
                <a:gd name="connsiteY32" fmla="*/ 0 h 902494"/>
                <a:gd name="connsiteX0" fmla="*/ 383381 w 1571854"/>
                <a:gd name="connsiteY0" fmla="*/ 0 h 871538"/>
                <a:gd name="connsiteX1" fmla="*/ 359569 w 1571854"/>
                <a:gd name="connsiteY1" fmla="*/ 71438 h 871538"/>
                <a:gd name="connsiteX2" fmla="*/ 1185863 w 1571854"/>
                <a:gd name="connsiteY2" fmla="*/ 369094 h 871538"/>
                <a:gd name="connsiteX3" fmla="*/ 1166813 w 1571854"/>
                <a:gd name="connsiteY3" fmla="*/ 400051 h 871538"/>
                <a:gd name="connsiteX4" fmla="*/ 114300 w 1571854"/>
                <a:gd name="connsiteY4" fmla="*/ 16669 h 871538"/>
                <a:gd name="connsiteX5" fmla="*/ 0 w 1571854"/>
                <a:gd name="connsiteY5" fmla="*/ 304801 h 871538"/>
                <a:gd name="connsiteX6" fmla="*/ 80963 w 1571854"/>
                <a:gd name="connsiteY6" fmla="*/ 326232 h 871538"/>
                <a:gd name="connsiteX7" fmla="*/ 88106 w 1571854"/>
                <a:gd name="connsiteY7" fmla="*/ 302419 h 871538"/>
                <a:gd name="connsiteX8" fmla="*/ 109538 w 1571854"/>
                <a:gd name="connsiteY8" fmla="*/ 245269 h 871538"/>
                <a:gd name="connsiteX9" fmla="*/ 154781 w 1571854"/>
                <a:gd name="connsiteY9" fmla="*/ 204788 h 871538"/>
                <a:gd name="connsiteX10" fmla="*/ 209550 w 1571854"/>
                <a:gd name="connsiteY10" fmla="*/ 178594 h 871538"/>
                <a:gd name="connsiteX11" fmla="*/ 278606 w 1571854"/>
                <a:gd name="connsiteY11" fmla="*/ 164307 h 871538"/>
                <a:gd name="connsiteX12" fmla="*/ 392906 w 1571854"/>
                <a:gd name="connsiteY12" fmla="*/ 192882 h 871538"/>
                <a:gd name="connsiteX13" fmla="*/ 478631 w 1571854"/>
                <a:gd name="connsiteY13" fmla="*/ 216694 h 871538"/>
                <a:gd name="connsiteX14" fmla="*/ 654844 w 1571854"/>
                <a:gd name="connsiteY14" fmla="*/ 280988 h 871538"/>
                <a:gd name="connsiteX15" fmla="*/ 735806 w 1571854"/>
                <a:gd name="connsiteY15" fmla="*/ 347663 h 871538"/>
                <a:gd name="connsiteX16" fmla="*/ 773906 w 1571854"/>
                <a:gd name="connsiteY16" fmla="*/ 385763 h 871538"/>
                <a:gd name="connsiteX17" fmla="*/ 766763 w 1571854"/>
                <a:gd name="connsiteY17" fmla="*/ 442913 h 871538"/>
                <a:gd name="connsiteX18" fmla="*/ 714375 w 1571854"/>
                <a:gd name="connsiteY18" fmla="*/ 478632 h 871538"/>
                <a:gd name="connsiteX19" fmla="*/ 657225 w 1571854"/>
                <a:gd name="connsiteY19" fmla="*/ 466726 h 871538"/>
                <a:gd name="connsiteX20" fmla="*/ 635794 w 1571854"/>
                <a:gd name="connsiteY20" fmla="*/ 457201 h 871538"/>
                <a:gd name="connsiteX21" fmla="*/ 583406 w 1571854"/>
                <a:gd name="connsiteY21" fmla="*/ 421482 h 871538"/>
                <a:gd name="connsiteX22" fmla="*/ 502444 w 1571854"/>
                <a:gd name="connsiteY22" fmla="*/ 381001 h 871538"/>
                <a:gd name="connsiteX23" fmla="*/ 476250 w 1571854"/>
                <a:gd name="connsiteY23" fmla="*/ 376238 h 871538"/>
                <a:gd name="connsiteX24" fmla="*/ 466725 w 1571854"/>
                <a:gd name="connsiteY24" fmla="*/ 373857 h 871538"/>
                <a:gd name="connsiteX25" fmla="*/ 390525 w 1571854"/>
                <a:gd name="connsiteY25" fmla="*/ 338138 h 871538"/>
                <a:gd name="connsiteX26" fmla="*/ 333375 w 1571854"/>
                <a:gd name="connsiteY26" fmla="*/ 304801 h 871538"/>
                <a:gd name="connsiteX27" fmla="*/ 238125 w 1571854"/>
                <a:gd name="connsiteY27" fmla="*/ 297657 h 871538"/>
                <a:gd name="connsiteX28" fmla="*/ 195263 w 1571854"/>
                <a:gd name="connsiteY28" fmla="*/ 340519 h 871538"/>
                <a:gd name="connsiteX29" fmla="*/ 180975 w 1571854"/>
                <a:gd name="connsiteY29" fmla="*/ 364332 h 871538"/>
                <a:gd name="connsiteX30" fmla="*/ 1571625 w 1571854"/>
                <a:gd name="connsiteY30" fmla="*/ 871538 h 871538"/>
                <a:gd name="connsiteX31" fmla="*/ 1571624 w 1571854"/>
                <a:gd name="connsiteY31" fmla="*/ 442912 h 871538"/>
                <a:gd name="connsiteX32" fmla="*/ 383381 w 1571854"/>
                <a:gd name="connsiteY32" fmla="*/ 0 h 871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71854" h="871538">
                  <a:moveTo>
                    <a:pt x="383381" y="0"/>
                  </a:moveTo>
                  <a:lnTo>
                    <a:pt x="359569" y="71438"/>
                  </a:lnTo>
                  <a:lnTo>
                    <a:pt x="1185863" y="369094"/>
                  </a:lnTo>
                  <a:lnTo>
                    <a:pt x="1166813" y="400051"/>
                  </a:lnTo>
                  <a:lnTo>
                    <a:pt x="114300" y="16669"/>
                  </a:lnTo>
                  <a:lnTo>
                    <a:pt x="0" y="304801"/>
                  </a:lnTo>
                  <a:lnTo>
                    <a:pt x="80963" y="326232"/>
                  </a:lnTo>
                  <a:lnTo>
                    <a:pt x="88106" y="302419"/>
                  </a:lnTo>
                  <a:lnTo>
                    <a:pt x="109538" y="245269"/>
                  </a:lnTo>
                  <a:lnTo>
                    <a:pt x="154781" y="204788"/>
                  </a:lnTo>
                  <a:lnTo>
                    <a:pt x="209550" y="178594"/>
                  </a:lnTo>
                  <a:lnTo>
                    <a:pt x="278606" y="164307"/>
                  </a:lnTo>
                  <a:lnTo>
                    <a:pt x="392906" y="192882"/>
                  </a:lnTo>
                  <a:lnTo>
                    <a:pt x="478631" y="216694"/>
                  </a:lnTo>
                  <a:lnTo>
                    <a:pt x="654844" y="280988"/>
                  </a:lnTo>
                  <a:lnTo>
                    <a:pt x="735806" y="347663"/>
                  </a:lnTo>
                  <a:lnTo>
                    <a:pt x="773906" y="385763"/>
                  </a:lnTo>
                  <a:lnTo>
                    <a:pt x="766763" y="442913"/>
                  </a:lnTo>
                  <a:lnTo>
                    <a:pt x="714375" y="478632"/>
                  </a:lnTo>
                  <a:lnTo>
                    <a:pt x="657225" y="466726"/>
                  </a:lnTo>
                  <a:lnTo>
                    <a:pt x="635794" y="457201"/>
                  </a:lnTo>
                  <a:lnTo>
                    <a:pt x="583406" y="421482"/>
                  </a:lnTo>
                  <a:lnTo>
                    <a:pt x="502444" y="381001"/>
                  </a:lnTo>
                  <a:lnTo>
                    <a:pt x="476250" y="376238"/>
                  </a:lnTo>
                  <a:cubicBezTo>
                    <a:pt x="473041" y="375596"/>
                    <a:pt x="466725" y="373857"/>
                    <a:pt x="466725" y="373857"/>
                  </a:cubicBezTo>
                  <a:lnTo>
                    <a:pt x="390525" y="338138"/>
                  </a:lnTo>
                  <a:lnTo>
                    <a:pt x="333375" y="304801"/>
                  </a:lnTo>
                  <a:lnTo>
                    <a:pt x="238125" y="297657"/>
                  </a:lnTo>
                  <a:lnTo>
                    <a:pt x="195263" y="340519"/>
                  </a:lnTo>
                  <a:lnTo>
                    <a:pt x="180975" y="364332"/>
                  </a:lnTo>
                  <a:lnTo>
                    <a:pt x="1571625" y="871538"/>
                  </a:lnTo>
                  <a:cubicBezTo>
                    <a:pt x="1572419" y="713582"/>
                    <a:pt x="1570830" y="600868"/>
                    <a:pt x="1571624" y="442912"/>
                  </a:cubicBezTo>
                  <a:lnTo>
                    <a:pt x="383381" y="0"/>
                  </a:lnTo>
                  <a:close/>
                </a:path>
              </a:pathLst>
            </a:custGeom>
            <a:gradFill>
              <a:gsLst>
                <a:gs pos="0">
                  <a:srgbClr val="70AD47">
                    <a:lumMod val="60000"/>
                    <a:lumOff val="40000"/>
                  </a:srgbClr>
                </a:gs>
                <a:gs pos="68000">
                  <a:srgbClr val="70AD47">
                    <a:lumMod val="20000"/>
                    <a:lumOff val="80000"/>
                  </a:srgbClr>
                </a:gs>
                <a:gs pos="10000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1" name="Freeform 160"/>
            <p:cNvSpPr/>
            <p:nvPr/>
          </p:nvSpPr>
          <p:spPr>
            <a:xfrm>
              <a:off x="2464594" y="4095750"/>
              <a:ext cx="1183481" cy="435769"/>
            </a:xfrm>
            <a:custGeom>
              <a:avLst/>
              <a:gdLst>
                <a:gd name="connsiteX0" fmla="*/ 0 w 1183481"/>
                <a:gd name="connsiteY0" fmla="*/ 330994 h 435769"/>
                <a:gd name="connsiteX1" fmla="*/ 114300 w 1183481"/>
                <a:gd name="connsiteY1" fmla="*/ 50006 h 435769"/>
                <a:gd name="connsiteX2" fmla="*/ 1169194 w 1183481"/>
                <a:gd name="connsiteY2" fmla="*/ 435769 h 435769"/>
                <a:gd name="connsiteX3" fmla="*/ 1183481 w 1183481"/>
                <a:gd name="connsiteY3" fmla="*/ 400050 h 435769"/>
                <a:gd name="connsiteX4" fmla="*/ 361950 w 1183481"/>
                <a:gd name="connsiteY4" fmla="*/ 104775 h 435769"/>
                <a:gd name="connsiteX5" fmla="*/ 395287 w 1183481"/>
                <a:gd name="connsiteY5" fmla="*/ 0 h 435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3481" h="435769">
                  <a:moveTo>
                    <a:pt x="0" y="330994"/>
                  </a:moveTo>
                  <a:lnTo>
                    <a:pt x="114300" y="50006"/>
                  </a:lnTo>
                  <a:lnTo>
                    <a:pt x="1169194" y="435769"/>
                  </a:lnTo>
                  <a:lnTo>
                    <a:pt x="1183481" y="400050"/>
                  </a:lnTo>
                  <a:lnTo>
                    <a:pt x="361950" y="104775"/>
                  </a:lnTo>
                  <a:lnTo>
                    <a:pt x="395287" y="0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2" name="Freeform 161"/>
            <p:cNvSpPr/>
            <p:nvPr/>
          </p:nvSpPr>
          <p:spPr>
            <a:xfrm>
              <a:off x="1745456" y="4838700"/>
              <a:ext cx="1538287" cy="697706"/>
            </a:xfrm>
            <a:custGeom>
              <a:avLst/>
              <a:gdLst>
                <a:gd name="connsiteX0" fmla="*/ 97631 w 1393031"/>
                <a:gd name="connsiteY0" fmla="*/ 0 h 652462"/>
                <a:gd name="connsiteX1" fmla="*/ 0 w 1393031"/>
                <a:gd name="connsiteY1" fmla="*/ 250031 h 652462"/>
                <a:gd name="connsiteX2" fmla="*/ 511968 w 1393031"/>
                <a:gd name="connsiteY2" fmla="*/ 440531 h 652462"/>
                <a:gd name="connsiteX3" fmla="*/ 561975 w 1393031"/>
                <a:gd name="connsiteY3" fmla="*/ 350044 h 652462"/>
                <a:gd name="connsiteX4" fmla="*/ 1378743 w 1393031"/>
                <a:gd name="connsiteY4" fmla="*/ 652462 h 652462"/>
                <a:gd name="connsiteX5" fmla="*/ 1393031 w 1393031"/>
                <a:gd name="connsiteY5" fmla="*/ 611981 h 652462"/>
                <a:gd name="connsiteX6" fmla="*/ 330993 w 1393031"/>
                <a:gd name="connsiteY6" fmla="*/ 226219 h 652462"/>
                <a:gd name="connsiteX7" fmla="*/ 352425 w 1393031"/>
                <a:gd name="connsiteY7" fmla="*/ 171450 h 652462"/>
                <a:gd name="connsiteX8" fmla="*/ 314325 w 1393031"/>
                <a:gd name="connsiteY8" fmla="*/ 150019 h 652462"/>
                <a:gd name="connsiteX9" fmla="*/ 216693 w 1393031"/>
                <a:gd name="connsiteY9" fmla="*/ 97631 h 652462"/>
                <a:gd name="connsiteX10" fmla="*/ 178593 w 1393031"/>
                <a:gd name="connsiteY10" fmla="*/ 78581 h 652462"/>
                <a:gd name="connsiteX11" fmla="*/ 97631 w 1393031"/>
                <a:gd name="connsiteY11" fmla="*/ 0 h 652462"/>
                <a:gd name="connsiteX0" fmla="*/ 78581 w 1393031"/>
                <a:gd name="connsiteY0" fmla="*/ 0 h 600075"/>
                <a:gd name="connsiteX1" fmla="*/ 0 w 1393031"/>
                <a:gd name="connsiteY1" fmla="*/ 197644 h 600075"/>
                <a:gd name="connsiteX2" fmla="*/ 511968 w 1393031"/>
                <a:gd name="connsiteY2" fmla="*/ 388144 h 600075"/>
                <a:gd name="connsiteX3" fmla="*/ 561975 w 1393031"/>
                <a:gd name="connsiteY3" fmla="*/ 297657 h 600075"/>
                <a:gd name="connsiteX4" fmla="*/ 1378743 w 1393031"/>
                <a:gd name="connsiteY4" fmla="*/ 600075 h 600075"/>
                <a:gd name="connsiteX5" fmla="*/ 1393031 w 1393031"/>
                <a:gd name="connsiteY5" fmla="*/ 559594 h 600075"/>
                <a:gd name="connsiteX6" fmla="*/ 330993 w 1393031"/>
                <a:gd name="connsiteY6" fmla="*/ 173832 h 600075"/>
                <a:gd name="connsiteX7" fmla="*/ 352425 w 1393031"/>
                <a:gd name="connsiteY7" fmla="*/ 119063 h 600075"/>
                <a:gd name="connsiteX8" fmla="*/ 314325 w 1393031"/>
                <a:gd name="connsiteY8" fmla="*/ 97632 h 600075"/>
                <a:gd name="connsiteX9" fmla="*/ 216693 w 1393031"/>
                <a:gd name="connsiteY9" fmla="*/ 45244 h 600075"/>
                <a:gd name="connsiteX10" fmla="*/ 178593 w 1393031"/>
                <a:gd name="connsiteY10" fmla="*/ 26194 h 600075"/>
                <a:gd name="connsiteX11" fmla="*/ 78581 w 1393031"/>
                <a:gd name="connsiteY11" fmla="*/ 0 h 600075"/>
                <a:gd name="connsiteX0" fmla="*/ 78581 w 1393031"/>
                <a:gd name="connsiteY0" fmla="*/ 0 h 600075"/>
                <a:gd name="connsiteX1" fmla="*/ 0 w 1393031"/>
                <a:gd name="connsiteY1" fmla="*/ 197644 h 600075"/>
                <a:gd name="connsiteX2" fmla="*/ 511968 w 1393031"/>
                <a:gd name="connsiteY2" fmla="*/ 388144 h 600075"/>
                <a:gd name="connsiteX3" fmla="*/ 561975 w 1393031"/>
                <a:gd name="connsiteY3" fmla="*/ 297657 h 600075"/>
                <a:gd name="connsiteX4" fmla="*/ 1378743 w 1393031"/>
                <a:gd name="connsiteY4" fmla="*/ 600075 h 600075"/>
                <a:gd name="connsiteX5" fmla="*/ 1393031 w 1393031"/>
                <a:gd name="connsiteY5" fmla="*/ 559594 h 600075"/>
                <a:gd name="connsiteX6" fmla="*/ 330993 w 1393031"/>
                <a:gd name="connsiteY6" fmla="*/ 173832 h 600075"/>
                <a:gd name="connsiteX7" fmla="*/ 352425 w 1393031"/>
                <a:gd name="connsiteY7" fmla="*/ 119063 h 600075"/>
                <a:gd name="connsiteX8" fmla="*/ 314325 w 1393031"/>
                <a:gd name="connsiteY8" fmla="*/ 97632 h 600075"/>
                <a:gd name="connsiteX9" fmla="*/ 216693 w 1393031"/>
                <a:gd name="connsiteY9" fmla="*/ 45244 h 600075"/>
                <a:gd name="connsiteX10" fmla="*/ 176212 w 1393031"/>
                <a:gd name="connsiteY10" fmla="*/ 38101 h 600075"/>
                <a:gd name="connsiteX11" fmla="*/ 78581 w 1393031"/>
                <a:gd name="connsiteY11" fmla="*/ 0 h 600075"/>
                <a:gd name="connsiteX0" fmla="*/ 78581 w 1393031"/>
                <a:gd name="connsiteY0" fmla="*/ 0 h 600075"/>
                <a:gd name="connsiteX1" fmla="*/ 0 w 1393031"/>
                <a:gd name="connsiteY1" fmla="*/ 197644 h 600075"/>
                <a:gd name="connsiteX2" fmla="*/ 511968 w 1393031"/>
                <a:gd name="connsiteY2" fmla="*/ 388144 h 600075"/>
                <a:gd name="connsiteX3" fmla="*/ 561975 w 1393031"/>
                <a:gd name="connsiteY3" fmla="*/ 297657 h 600075"/>
                <a:gd name="connsiteX4" fmla="*/ 1378743 w 1393031"/>
                <a:gd name="connsiteY4" fmla="*/ 600075 h 600075"/>
                <a:gd name="connsiteX5" fmla="*/ 1393031 w 1393031"/>
                <a:gd name="connsiteY5" fmla="*/ 559594 h 600075"/>
                <a:gd name="connsiteX6" fmla="*/ 330993 w 1393031"/>
                <a:gd name="connsiteY6" fmla="*/ 173832 h 600075"/>
                <a:gd name="connsiteX7" fmla="*/ 352425 w 1393031"/>
                <a:gd name="connsiteY7" fmla="*/ 119063 h 600075"/>
                <a:gd name="connsiteX8" fmla="*/ 314325 w 1393031"/>
                <a:gd name="connsiteY8" fmla="*/ 97632 h 600075"/>
                <a:gd name="connsiteX9" fmla="*/ 221455 w 1393031"/>
                <a:gd name="connsiteY9" fmla="*/ 57150 h 600075"/>
                <a:gd name="connsiteX10" fmla="*/ 176212 w 1393031"/>
                <a:gd name="connsiteY10" fmla="*/ 38101 h 600075"/>
                <a:gd name="connsiteX11" fmla="*/ 78581 w 1393031"/>
                <a:gd name="connsiteY11" fmla="*/ 0 h 600075"/>
                <a:gd name="connsiteX0" fmla="*/ 0 w 1440656"/>
                <a:gd name="connsiteY0" fmla="*/ 0 h 695325"/>
                <a:gd name="connsiteX1" fmla="*/ 47625 w 1440656"/>
                <a:gd name="connsiteY1" fmla="*/ 292894 h 695325"/>
                <a:gd name="connsiteX2" fmla="*/ 559593 w 1440656"/>
                <a:gd name="connsiteY2" fmla="*/ 483394 h 695325"/>
                <a:gd name="connsiteX3" fmla="*/ 609600 w 1440656"/>
                <a:gd name="connsiteY3" fmla="*/ 392907 h 695325"/>
                <a:gd name="connsiteX4" fmla="*/ 1426368 w 1440656"/>
                <a:gd name="connsiteY4" fmla="*/ 695325 h 695325"/>
                <a:gd name="connsiteX5" fmla="*/ 1440656 w 1440656"/>
                <a:gd name="connsiteY5" fmla="*/ 654844 h 695325"/>
                <a:gd name="connsiteX6" fmla="*/ 378618 w 1440656"/>
                <a:gd name="connsiteY6" fmla="*/ 269082 h 695325"/>
                <a:gd name="connsiteX7" fmla="*/ 400050 w 1440656"/>
                <a:gd name="connsiteY7" fmla="*/ 214313 h 695325"/>
                <a:gd name="connsiteX8" fmla="*/ 361950 w 1440656"/>
                <a:gd name="connsiteY8" fmla="*/ 192882 h 695325"/>
                <a:gd name="connsiteX9" fmla="*/ 269080 w 1440656"/>
                <a:gd name="connsiteY9" fmla="*/ 152400 h 695325"/>
                <a:gd name="connsiteX10" fmla="*/ 223837 w 1440656"/>
                <a:gd name="connsiteY10" fmla="*/ 133351 h 695325"/>
                <a:gd name="connsiteX11" fmla="*/ 0 w 1440656"/>
                <a:gd name="connsiteY11" fmla="*/ 0 h 695325"/>
                <a:gd name="connsiteX0" fmla="*/ 97631 w 1538287"/>
                <a:gd name="connsiteY0" fmla="*/ 0 h 695325"/>
                <a:gd name="connsiteX1" fmla="*/ 0 w 1538287"/>
                <a:gd name="connsiteY1" fmla="*/ 240506 h 695325"/>
                <a:gd name="connsiteX2" fmla="*/ 657224 w 1538287"/>
                <a:gd name="connsiteY2" fmla="*/ 483394 h 695325"/>
                <a:gd name="connsiteX3" fmla="*/ 707231 w 1538287"/>
                <a:gd name="connsiteY3" fmla="*/ 392907 h 695325"/>
                <a:gd name="connsiteX4" fmla="*/ 1523999 w 1538287"/>
                <a:gd name="connsiteY4" fmla="*/ 695325 h 695325"/>
                <a:gd name="connsiteX5" fmla="*/ 1538287 w 1538287"/>
                <a:gd name="connsiteY5" fmla="*/ 654844 h 695325"/>
                <a:gd name="connsiteX6" fmla="*/ 476249 w 1538287"/>
                <a:gd name="connsiteY6" fmla="*/ 269082 h 695325"/>
                <a:gd name="connsiteX7" fmla="*/ 497681 w 1538287"/>
                <a:gd name="connsiteY7" fmla="*/ 214313 h 695325"/>
                <a:gd name="connsiteX8" fmla="*/ 459581 w 1538287"/>
                <a:gd name="connsiteY8" fmla="*/ 192882 h 695325"/>
                <a:gd name="connsiteX9" fmla="*/ 366711 w 1538287"/>
                <a:gd name="connsiteY9" fmla="*/ 152400 h 695325"/>
                <a:gd name="connsiteX10" fmla="*/ 321468 w 1538287"/>
                <a:gd name="connsiteY10" fmla="*/ 133351 h 695325"/>
                <a:gd name="connsiteX11" fmla="*/ 97631 w 1538287"/>
                <a:gd name="connsiteY11" fmla="*/ 0 h 695325"/>
                <a:gd name="connsiteX0" fmla="*/ 92868 w 1538287"/>
                <a:gd name="connsiteY0" fmla="*/ 0 h 697706"/>
                <a:gd name="connsiteX1" fmla="*/ 0 w 1538287"/>
                <a:gd name="connsiteY1" fmla="*/ 242887 h 697706"/>
                <a:gd name="connsiteX2" fmla="*/ 657224 w 1538287"/>
                <a:gd name="connsiteY2" fmla="*/ 485775 h 697706"/>
                <a:gd name="connsiteX3" fmla="*/ 707231 w 1538287"/>
                <a:gd name="connsiteY3" fmla="*/ 395288 h 697706"/>
                <a:gd name="connsiteX4" fmla="*/ 1523999 w 1538287"/>
                <a:gd name="connsiteY4" fmla="*/ 697706 h 697706"/>
                <a:gd name="connsiteX5" fmla="*/ 1538287 w 1538287"/>
                <a:gd name="connsiteY5" fmla="*/ 657225 h 697706"/>
                <a:gd name="connsiteX6" fmla="*/ 476249 w 1538287"/>
                <a:gd name="connsiteY6" fmla="*/ 271463 h 697706"/>
                <a:gd name="connsiteX7" fmla="*/ 497681 w 1538287"/>
                <a:gd name="connsiteY7" fmla="*/ 216694 h 697706"/>
                <a:gd name="connsiteX8" fmla="*/ 459581 w 1538287"/>
                <a:gd name="connsiteY8" fmla="*/ 195263 h 697706"/>
                <a:gd name="connsiteX9" fmla="*/ 366711 w 1538287"/>
                <a:gd name="connsiteY9" fmla="*/ 154781 h 697706"/>
                <a:gd name="connsiteX10" fmla="*/ 321468 w 1538287"/>
                <a:gd name="connsiteY10" fmla="*/ 135732 h 697706"/>
                <a:gd name="connsiteX11" fmla="*/ 92868 w 1538287"/>
                <a:gd name="connsiteY11" fmla="*/ 0 h 697706"/>
                <a:gd name="connsiteX0" fmla="*/ 92868 w 1538287"/>
                <a:gd name="connsiteY0" fmla="*/ 0 h 697706"/>
                <a:gd name="connsiteX1" fmla="*/ 0 w 1538287"/>
                <a:gd name="connsiteY1" fmla="*/ 242887 h 697706"/>
                <a:gd name="connsiteX2" fmla="*/ 657224 w 1538287"/>
                <a:gd name="connsiteY2" fmla="*/ 485775 h 697706"/>
                <a:gd name="connsiteX3" fmla="*/ 707231 w 1538287"/>
                <a:gd name="connsiteY3" fmla="*/ 395288 h 697706"/>
                <a:gd name="connsiteX4" fmla="*/ 1523999 w 1538287"/>
                <a:gd name="connsiteY4" fmla="*/ 697706 h 697706"/>
                <a:gd name="connsiteX5" fmla="*/ 1538287 w 1538287"/>
                <a:gd name="connsiteY5" fmla="*/ 657225 h 697706"/>
                <a:gd name="connsiteX6" fmla="*/ 476249 w 1538287"/>
                <a:gd name="connsiteY6" fmla="*/ 271463 h 697706"/>
                <a:gd name="connsiteX7" fmla="*/ 497681 w 1538287"/>
                <a:gd name="connsiteY7" fmla="*/ 216694 h 697706"/>
                <a:gd name="connsiteX8" fmla="*/ 459581 w 1538287"/>
                <a:gd name="connsiteY8" fmla="*/ 195263 h 697706"/>
                <a:gd name="connsiteX9" fmla="*/ 366711 w 1538287"/>
                <a:gd name="connsiteY9" fmla="*/ 154781 h 697706"/>
                <a:gd name="connsiteX10" fmla="*/ 185737 w 1538287"/>
                <a:gd name="connsiteY10" fmla="*/ 78582 h 697706"/>
                <a:gd name="connsiteX11" fmla="*/ 92868 w 1538287"/>
                <a:gd name="connsiteY11" fmla="*/ 0 h 697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38287" h="697706">
                  <a:moveTo>
                    <a:pt x="92868" y="0"/>
                  </a:moveTo>
                  <a:lnTo>
                    <a:pt x="0" y="242887"/>
                  </a:lnTo>
                  <a:lnTo>
                    <a:pt x="657224" y="485775"/>
                  </a:lnTo>
                  <a:lnTo>
                    <a:pt x="707231" y="395288"/>
                  </a:lnTo>
                  <a:lnTo>
                    <a:pt x="1523999" y="697706"/>
                  </a:lnTo>
                  <a:lnTo>
                    <a:pt x="1538287" y="657225"/>
                  </a:lnTo>
                  <a:lnTo>
                    <a:pt x="476249" y="271463"/>
                  </a:lnTo>
                  <a:lnTo>
                    <a:pt x="497681" y="216694"/>
                  </a:lnTo>
                  <a:lnTo>
                    <a:pt x="459581" y="195263"/>
                  </a:lnTo>
                  <a:lnTo>
                    <a:pt x="366711" y="154781"/>
                  </a:lnTo>
                  <a:lnTo>
                    <a:pt x="185737" y="78582"/>
                  </a:lnTo>
                  <a:lnTo>
                    <a:pt x="92868" y="0"/>
                  </a:lnTo>
                  <a:close/>
                </a:path>
              </a:pathLst>
            </a:custGeom>
            <a:gradFill>
              <a:gsLst>
                <a:gs pos="0">
                  <a:srgbClr val="5B9BD5">
                    <a:lumMod val="5000"/>
                    <a:lumOff val="95000"/>
                    <a:alpha val="0"/>
                  </a:srgbClr>
                </a:gs>
                <a:gs pos="25000">
                  <a:srgbClr val="FFC000">
                    <a:lumMod val="20000"/>
                    <a:lumOff val="80000"/>
                    <a:alpha val="80000"/>
                  </a:srgbClr>
                </a:gs>
                <a:gs pos="100000">
                  <a:srgbClr val="FFC000">
                    <a:lumMod val="60000"/>
                    <a:lumOff val="40000"/>
                  </a:srgb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3" name="Freeform 162"/>
            <p:cNvSpPr/>
            <p:nvPr/>
          </p:nvSpPr>
          <p:spPr>
            <a:xfrm>
              <a:off x="2221706" y="5055394"/>
              <a:ext cx="1819275" cy="862012"/>
            </a:xfrm>
            <a:custGeom>
              <a:avLst/>
              <a:gdLst>
                <a:gd name="connsiteX0" fmla="*/ 183357 w 1819275"/>
                <a:gd name="connsiteY0" fmla="*/ 266700 h 862012"/>
                <a:gd name="connsiteX1" fmla="*/ 228600 w 1819275"/>
                <a:gd name="connsiteY1" fmla="*/ 180975 h 862012"/>
                <a:gd name="connsiteX2" fmla="*/ 1052513 w 1819275"/>
                <a:gd name="connsiteY2" fmla="*/ 481012 h 862012"/>
                <a:gd name="connsiteX3" fmla="*/ 1062038 w 1819275"/>
                <a:gd name="connsiteY3" fmla="*/ 447675 h 862012"/>
                <a:gd name="connsiteX4" fmla="*/ 0 w 1819275"/>
                <a:gd name="connsiteY4" fmla="*/ 54769 h 862012"/>
                <a:gd name="connsiteX5" fmla="*/ 14288 w 1819275"/>
                <a:gd name="connsiteY5" fmla="*/ 0 h 862012"/>
                <a:gd name="connsiteX6" fmla="*/ 1819275 w 1819275"/>
                <a:gd name="connsiteY6" fmla="*/ 650081 h 862012"/>
                <a:gd name="connsiteX7" fmla="*/ 1816894 w 1819275"/>
                <a:gd name="connsiteY7" fmla="*/ 862012 h 862012"/>
                <a:gd name="connsiteX8" fmla="*/ 183357 w 1819275"/>
                <a:gd name="connsiteY8" fmla="*/ 266700 h 862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19275" h="862012">
                  <a:moveTo>
                    <a:pt x="183357" y="266700"/>
                  </a:moveTo>
                  <a:lnTo>
                    <a:pt x="228600" y="180975"/>
                  </a:lnTo>
                  <a:lnTo>
                    <a:pt x="1052513" y="481012"/>
                  </a:lnTo>
                  <a:lnTo>
                    <a:pt x="1062038" y="447675"/>
                  </a:lnTo>
                  <a:lnTo>
                    <a:pt x="0" y="54769"/>
                  </a:lnTo>
                  <a:lnTo>
                    <a:pt x="14288" y="0"/>
                  </a:lnTo>
                  <a:lnTo>
                    <a:pt x="1819275" y="650081"/>
                  </a:lnTo>
                  <a:cubicBezTo>
                    <a:pt x="1818481" y="720725"/>
                    <a:pt x="1817688" y="791368"/>
                    <a:pt x="1816894" y="862012"/>
                  </a:cubicBezTo>
                  <a:lnTo>
                    <a:pt x="183357" y="266700"/>
                  </a:lnTo>
                  <a:close/>
                </a:path>
              </a:pathLst>
            </a:custGeom>
            <a:gradFill>
              <a:gsLst>
                <a:gs pos="0">
                  <a:srgbClr val="70AD47">
                    <a:lumMod val="60000"/>
                    <a:lumOff val="40000"/>
                  </a:srgbClr>
                </a:gs>
                <a:gs pos="68000">
                  <a:srgbClr val="70AD47">
                    <a:lumMod val="20000"/>
                    <a:lumOff val="80000"/>
                  </a:srgbClr>
                </a:gs>
                <a:gs pos="10000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4" name="Freeform 163"/>
            <p:cNvSpPr/>
            <p:nvPr/>
          </p:nvSpPr>
          <p:spPr>
            <a:xfrm>
              <a:off x="2216150" y="5041900"/>
              <a:ext cx="1073150" cy="495300"/>
            </a:xfrm>
            <a:custGeom>
              <a:avLst/>
              <a:gdLst>
                <a:gd name="connsiteX0" fmla="*/ 25400 w 1073150"/>
                <a:gd name="connsiteY0" fmla="*/ 0 h 495300"/>
                <a:gd name="connsiteX1" fmla="*/ 0 w 1073150"/>
                <a:gd name="connsiteY1" fmla="*/ 69850 h 495300"/>
                <a:gd name="connsiteX2" fmla="*/ 1073150 w 1073150"/>
                <a:gd name="connsiteY2" fmla="*/ 463550 h 495300"/>
                <a:gd name="connsiteX3" fmla="*/ 1054100 w 1073150"/>
                <a:gd name="connsiteY3" fmla="*/ 495300 h 495300"/>
                <a:gd name="connsiteX4" fmla="*/ 234950 w 1073150"/>
                <a:gd name="connsiteY4" fmla="*/ 190500 h 495300"/>
                <a:gd name="connsiteX5" fmla="*/ 171450 w 1073150"/>
                <a:gd name="connsiteY5" fmla="*/ 3048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3150" h="495300">
                  <a:moveTo>
                    <a:pt x="25400" y="0"/>
                  </a:moveTo>
                  <a:lnTo>
                    <a:pt x="0" y="69850"/>
                  </a:lnTo>
                  <a:lnTo>
                    <a:pt x="1073150" y="463550"/>
                  </a:lnTo>
                  <a:lnTo>
                    <a:pt x="1054100" y="495300"/>
                  </a:lnTo>
                  <a:lnTo>
                    <a:pt x="234950" y="190500"/>
                  </a:lnTo>
                  <a:lnTo>
                    <a:pt x="171450" y="304800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65" name="Group 164"/>
            <p:cNvGrpSpPr/>
            <p:nvPr/>
          </p:nvGrpSpPr>
          <p:grpSpPr>
            <a:xfrm>
              <a:off x="2470313" y="3563718"/>
              <a:ext cx="1127974" cy="689195"/>
              <a:chOff x="2470313" y="3563718"/>
              <a:chExt cx="1127974" cy="689195"/>
            </a:xfrm>
          </p:grpSpPr>
          <p:sp>
            <p:nvSpPr>
              <p:cNvPr id="166" name="Freeform 165"/>
              <p:cNvSpPr/>
              <p:nvPr/>
            </p:nvSpPr>
            <p:spPr>
              <a:xfrm>
                <a:off x="2576513" y="3748088"/>
                <a:ext cx="809625" cy="504825"/>
              </a:xfrm>
              <a:custGeom>
                <a:avLst/>
                <a:gdLst>
                  <a:gd name="connsiteX0" fmla="*/ 719137 w 809625"/>
                  <a:gd name="connsiteY0" fmla="*/ 504825 h 504825"/>
                  <a:gd name="connsiteX1" fmla="*/ 719137 w 809625"/>
                  <a:gd name="connsiteY1" fmla="*/ 504825 h 504825"/>
                  <a:gd name="connsiteX2" fmla="*/ 809625 w 809625"/>
                  <a:gd name="connsiteY2" fmla="*/ 238125 h 504825"/>
                  <a:gd name="connsiteX3" fmla="*/ 95250 w 809625"/>
                  <a:gd name="connsiteY3" fmla="*/ 0 h 504825"/>
                  <a:gd name="connsiteX4" fmla="*/ 0 w 809625"/>
                  <a:gd name="connsiteY4" fmla="*/ 242887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9625" h="504825">
                    <a:moveTo>
                      <a:pt x="719137" y="504825"/>
                    </a:moveTo>
                    <a:lnTo>
                      <a:pt x="719137" y="504825"/>
                    </a:lnTo>
                    <a:lnTo>
                      <a:pt x="809625" y="238125"/>
                    </a:lnTo>
                    <a:lnTo>
                      <a:pt x="95250" y="0"/>
                    </a:lnTo>
                    <a:lnTo>
                      <a:pt x="0" y="242887"/>
                    </a:lnTo>
                  </a:path>
                </a:pathLst>
              </a:custGeom>
              <a:noFill/>
              <a:ln w="12700" cap="flat" cmpd="sng" algn="ctr">
                <a:solidFill>
                  <a:srgbClr val="FFC000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167" name="Group 166"/>
              <p:cNvGrpSpPr/>
              <p:nvPr/>
            </p:nvGrpSpPr>
            <p:grpSpPr>
              <a:xfrm>
                <a:off x="2470313" y="3563718"/>
                <a:ext cx="1127974" cy="583033"/>
                <a:chOff x="2470313" y="3563718"/>
                <a:chExt cx="1127974" cy="583033"/>
              </a:xfrm>
            </p:grpSpPr>
            <p:cxnSp>
              <p:nvCxnSpPr>
                <p:cNvPr id="168" name="Straight Connector 167"/>
                <p:cNvCxnSpPr/>
                <p:nvPr/>
              </p:nvCxnSpPr>
              <p:spPr>
                <a:xfrm flipH="1" flipV="1">
                  <a:off x="2569369" y="3713665"/>
                  <a:ext cx="109537" cy="3680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</p:cxnSp>
            <p:grpSp>
              <p:nvGrpSpPr>
                <p:cNvPr id="169" name="Group 168"/>
                <p:cNvGrpSpPr/>
                <p:nvPr/>
              </p:nvGrpSpPr>
              <p:grpSpPr>
                <a:xfrm>
                  <a:off x="2470313" y="3563718"/>
                  <a:ext cx="1127974" cy="583033"/>
                  <a:chOff x="2470313" y="3563718"/>
                  <a:chExt cx="1127974" cy="583033"/>
                </a:xfrm>
              </p:grpSpPr>
              <p:cxnSp>
                <p:nvCxnSpPr>
                  <p:cNvPr id="170" name="Straight Connector 169"/>
                  <p:cNvCxnSpPr/>
                  <p:nvPr/>
                </p:nvCxnSpPr>
                <p:spPr>
                  <a:xfrm flipH="1" flipV="1">
                    <a:off x="3391217" y="3982798"/>
                    <a:ext cx="109537" cy="36804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grpSp>
                <p:nvGrpSpPr>
                  <p:cNvPr id="171" name="Group 170"/>
                  <p:cNvGrpSpPr/>
                  <p:nvPr/>
                </p:nvGrpSpPr>
                <p:grpSpPr>
                  <a:xfrm rot="6560922">
                    <a:off x="2418264" y="3643813"/>
                    <a:ext cx="205537" cy="101440"/>
                    <a:chOff x="9386370" y="875396"/>
                    <a:chExt cx="319560" cy="131570"/>
                  </a:xfrm>
                </p:grpSpPr>
                <p:cxnSp>
                  <p:nvCxnSpPr>
                    <p:cNvPr id="185" name="Straight Connector 184"/>
                    <p:cNvCxnSpPr/>
                    <p:nvPr/>
                  </p:nvCxnSpPr>
                  <p:spPr>
                    <a:xfrm flipH="1" flipV="1">
                      <a:off x="9386370" y="1006816"/>
                      <a:ext cx="319560" cy="150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</p:cxnSp>
                <p:sp>
                  <p:nvSpPr>
                    <p:cNvPr id="186" name="Freeform 185"/>
                    <p:cNvSpPr/>
                    <p:nvPr/>
                  </p:nvSpPr>
                  <p:spPr>
                    <a:xfrm>
                      <a:off x="9408160" y="904211"/>
                      <a:ext cx="289560" cy="81309"/>
                    </a:xfrm>
                    <a:custGeom>
                      <a:avLst/>
                      <a:gdLst>
                        <a:gd name="connsiteX0" fmla="*/ 289560 w 289560"/>
                        <a:gd name="connsiteY0" fmla="*/ 81309 h 81309"/>
                        <a:gd name="connsiteX1" fmla="*/ 185420 w 289560"/>
                        <a:gd name="connsiteY1" fmla="*/ 29 h 81309"/>
                        <a:gd name="connsiteX2" fmla="*/ 86360 w 289560"/>
                        <a:gd name="connsiteY2" fmla="*/ 71149 h 81309"/>
                        <a:gd name="connsiteX3" fmla="*/ 0 w 289560"/>
                        <a:gd name="connsiteY3" fmla="*/ 10189 h 813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89560" h="81309">
                          <a:moveTo>
                            <a:pt x="289560" y="81309"/>
                          </a:moveTo>
                          <a:cubicBezTo>
                            <a:pt x="254423" y="41515"/>
                            <a:pt x="219287" y="1722"/>
                            <a:pt x="185420" y="29"/>
                          </a:cubicBezTo>
                          <a:cubicBezTo>
                            <a:pt x="151553" y="-1664"/>
                            <a:pt x="117263" y="69456"/>
                            <a:pt x="86360" y="71149"/>
                          </a:cubicBezTo>
                          <a:cubicBezTo>
                            <a:pt x="55457" y="72842"/>
                            <a:pt x="27728" y="41515"/>
                            <a:pt x="0" y="10189"/>
                          </a:cubicBezTo>
                        </a:path>
                      </a:pathLst>
                    </a:custGeom>
                    <a:noFill/>
                    <a:ln w="9525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121917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533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cxnSp>
                  <p:nvCxnSpPr>
                    <p:cNvPr id="187" name="Straight Connector 186"/>
                    <p:cNvCxnSpPr/>
                    <p:nvPr/>
                  </p:nvCxnSpPr>
                  <p:spPr>
                    <a:xfrm flipH="1" flipV="1">
                      <a:off x="9386370" y="875396"/>
                      <a:ext cx="319560" cy="150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  <p:grpSp>
                <p:nvGrpSpPr>
                  <p:cNvPr id="172" name="Group 171"/>
                  <p:cNvGrpSpPr/>
                  <p:nvPr/>
                </p:nvGrpSpPr>
                <p:grpSpPr>
                  <a:xfrm rot="6546150">
                    <a:off x="3444798" y="3993263"/>
                    <a:ext cx="205537" cy="101440"/>
                    <a:chOff x="9386370" y="875396"/>
                    <a:chExt cx="319560" cy="131570"/>
                  </a:xfrm>
                </p:grpSpPr>
                <p:cxnSp>
                  <p:nvCxnSpPr>
                    <p:cNvPr id="182" name="Straight Connector 181"/>
                    <p:cNvCxnSpPr/>
                    <p:nvPr/>
                  </p:nvCxnSpPr>
                  <p:spPr>
                    <a:xfrm flipH="1" flipV="1">
                      <a:off x="9386370" y="1006816"/>
                      <a:ext cx="319560" cy="150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</p:cxnSp>
                <p:sp>
                  <p:nvSpPr>
                    <p:cNvPr id="183" name="Freeform 182"/>
                    <p:cNvSpPr/>
                    <p:nvPr/>
                  </p:nvSpPr>
                  <p:spPr>
                    <a:xfrm>
                      <a:off x="9408160" y="904211"/>
                      <a:ext cx="289560" cy="81309"/>
                    </a:xfrm>
                    <a:custGeom>
                      <a:avLst/>
                      <a:gdLst>
                        <a:gd name="connsiteX0" fmla="*/ 289560 w 289560"/>
                        <a:gd name="connsiteY0" fmla="*/ 81309 h 81309"/>
                        <a:gd name="connsiteX1" fmla="*/ 185420 w 289560"/>
                        <a:gd name="connsiteY1" fmla="*/ 29 h 81309"/>
                        <a:gd name="connsiteX2" fmla="*/ 86360 w 289560"/>
                        <a:gd name="connsiteY2" fmla="*/ 71149 h 81309"/>
                        <a:gd name="connsiteX3" fmla="*/ 0 w 289560"/>
                        <a:gd name="connsiteY3" fmla="*/ 10189 h 813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89560" h="81309">
                          <a:moveTo>
                            <a:pt x="289560" y="81309"/>
                          </a:moveTo>
                          <a:cubicBezTo>
                            <a:pt x="254423" y="41515"/>
                            <a:pt x="219287" y="1722"/>
                            <a:pt x="185420" y="29"/>
                          </a:cubicBezTo>
                          <a:cubicBezTo>
                            <a:pt x="151553" y="-1664"/>
                            <a:pt x="117263" y="69456"/>
                            <a:pt x="86360" y="71149"/>
                          </a:cubicBezTo>
                          <a:cubicBezTo>
                            <a:pt x="55457" y="72842"/>
                            <a:pt x="27728" y="41515"/>
                            <a:pt x="0" y="10189"/>
                          </a:cubicBezTo>
                        </a:path>
                      </a:pathLst>
                    </a:custGeom>
                    <a:noFill/>
                    <a:ln w="9525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121917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533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cxnSp>
                  <p:nvCxnSpPr>
                    <p:cNvPr id="184" name="Straight Connector 183"/>
                    <p:cNvCxnSpPr/>
                    <p:nvPr/>
                  </p:nvCxnSpPr>
                  <p:spPr>
                    <a:xfrm flipH="1" flipV="1">
                      <a:off x="9386370" y="875396"/>
                      <a:ext cx="319560" cy="150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  <p:sp>
                <p:nvSpPr>
                  <p:cNvPr id="173" name="Isosceles Triangle 172"/>
                  <p:cNvSpPr/>
                  <p:nvPr/>
                </p:nvSpPr>
                <p:spPr>
                  <a:xfrm rot="17204412">
                    <a:off x="2798622" y="3761893"/>
                    <a:ext cx="87849" cy="79117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74" name="Isosceles Triangle 173"/>
                  <p:cNvSpPr/>
                  <p:nvPr/>
                </p:nvSpPr>
                <p:spPr>
                  <a:xfrm rot="6439417">
                    <a:off x="2729333" y="3739668"/>
                    <a:ext cx="87849" cy="79117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75" name="Isosceles Triangle 174"/>
                  <p:cNvSpPr/>
                  <p:nvPr/>
                </p:nvSpPr>
                <p:spPr>
                  <a:xfrm rot="17204412">
                    <a:off x="3275849" y="3921119"/>
                    <a:ext cx="87849" cy="79117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76" name="Isosceles Triangle 175"/>
                  <p:cNvSpPr/>
                  <p:nvPr/>
                </p:nvSpPr>
                <p:spPr>
                  <a:xfrm rot="6439417">
                    <a:off x="3206560" y="3898894"/>
                    <a:ext cx="87849" cy="79117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177" name="Straight Connector 176"/>
                  <p:cNvCxnSpPr/>
                  <p:nvPr/>
                </p:nvCxnSpPr>
                <p:spPr>
                  <a:xfrm flipV="1">
                    <a:off x="3048305" y="3723641"/>
                    <a:ext cx="47320" cy="144791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grpSp>
                <p:nvGrpSpPr>
                  <p:cNvPr id="178" name="Group 177"/>
                  <p:cNvGrpSpPr/>
                  <p:nvPr/>
                </p:nvGrpSpPr>
                <p:grpSpPr>
                  <a:xfrm rot="927959">
                    <a:off x="3037011" y="3563718"/>
                    <a:ext cx="163953" cy="164118"/>
                    <a:chOff x="2948889" y="3490738"/>
                    <a:chExt cx="238292" cy="238532"/>
                  </a:xfrm>
                </p:grpSpPr>
                <p:sp>
                  <p:nvSpPr>
                    <p:cNvPr id="179" name="Oval 178"/>
                    <p:cNvSpPr/>
                    <p:nvPr/>
                  </p:nvSpPr>
                  <p:spPr>
                    <a:xfrm>
                      <a:off x="2948889" y="3490738"/>
                      <a:ext cx="238292" cy="238532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  <p:cxnSp>
                  <p:nvCxnSpPr>
                    <p:cNvPr id="180" name="Straight Connector 179"/>
                    <p:cNvCxnSpPr>
                      <a:stCxn id="179" idx="6"/>
                      <a:endCxn id="179" idx="4"/>
                    </p:cNvCxnSpPr>
                    <p:nvPr/>
                  </p:nvCxnSpPr>
                  <p:spPr>
                    <a:xfrm flipH="1">
                      <a:off x="3068035" y="3610004"/>
                      <a:ext cx="119146" cy="119266"/>
                    </a:xfrm>
                    <a:prstGeom prst="line">
                      <a:avLst/>
                    </a:prstGeom>
                    <a:noFill/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181" name="Straight Connector 180"/>
                    <p:cNvCxnSpPr>
                      <a:stCxn id="179" idx="2"/>
                      <a:endCxn id="179" idx="4"/>
                    </p:cNvCxnSpPr>
                    <p:nvPr/>
                  </p:nvCxnSpPr>
                  <p:spPr>
                    <a:xfrm>
                      <a:off x="2948889" y="3610004"/>
                      <a:ext cx="119146" cy="119266"/>
                    </a:xfrm>
                    <a:prstGeom prst="line">
                      <a:avLst/>
                    </a:prstGeom>
                    <a:noFill/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</p:grpSp>
          </p:grpSp>
        </p:grpSp>
      </p:grpSp>
      <p:grpSp>
        <p:nvGrpSpPr>
          <p:cNvPr id="197" name="Group 196"/>
          <p:cNvGrpSpPr/>
          <p:nvPr/>
        </p:nvGrpSpPr>
        <p:grpSpPr>
          <a:xfrm>
            <a:off x="2129484" y="1225021"/>
            <a:ext cx="4637014" cy="2380468"/>
            <a:chOff x="1938964" y="839236"/>
            <a:chExt cx="4637014" cy="2380468"/>
          </a:xfrm>
        </p:grpSpPr>
        <p:grpSp>
          <p:nvGrpSpPr>
            <p:cNvPr id="198" name="Group 197"/>
            <p:cNvGrpSpPr/>
            <p:nvPr/>
          </p:nvGrpSpPr>
          <p:grpSpPr>
            <a:xfrm>
              <a:off x="1938964" y="839236"/>
              <a:ext cx="4637014" cy="2380468"/>
              <a:chOff x="1938964" y="839236"/>
              <a:chExt cx="4637014" cy="2380468"/>
            </a:xfrm>
          </p:grpSpPr>
          <p:cxnSp>
            <p:nvCxnSpPr>
              <p:cNvPr id="207" name="Straight Connector 206"/>
              <p:cNvCxnSpPr/>
              <p:nvPr/>
            </p:nvCxnSpPr>
            <p:spPr>
              <a:xfrm flipH="1" flipV="1">
                <a:off x="5128755" y="3183062"/>
                <a:ext cx="657226" cy="644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dash"/>
                <a:miter lim="800000"/>
              </a:ln>
              <a:effectLst/>
            </p:spPr>
          </p:cxnSp>
          <p:sp>
            <p:nvSpPr>
              <p:cNvPr id="208" name="TextBox 207"/>
              <p:cNvSpPr txBox="1"/>
              <p:nvPr/>
            </p:nvSpPr>
            <p:spPr>
              <a:xfrm rot="16200000">
                <a:off x="5477386" y="2942705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alibri" panose="020F0502020204030204"/>
                  </a:rPr>
                  <a:t>100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09" name="TextBox 208"/>
              <p:cNvSpPr txBox="1"/>
              <p:nvPr/>
            </p:nvSpPr>
            <p:spPr>
              <a:xfrm>
                <a:off x="5725588" y="2939652"/>
                <a:ext cx="8503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Calibri" panose="020F0502020204030204"/>
                  </a:rPr>
                  <a:t>Heaters volume</a:t>
                </a:r>
              </a:p>
            </p:txBody>
          </p:sp>
          <p:cxnSp>
            <p:nvCxnSpPr>
              <p:cNvPr id="210" name="Straight Connector 209"/>
              <p:cNvCxnSpPr/>
              <p:nvPr/>
            </p:nvCxnSpPr>
            <p:spPr>
              <a:xfrm flipH="1">
                <a:off x="1961433" y="2916750"/>
                <a:ext cx="2537555" cy="0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dash"/>
                <a:miter lim="800000"/>
              </a:ln>
              <a:effectLst/>
            </p:spPr>
          </p:cxnSp>
          <p:sp>
            <p:nvSpPr>
              <p:cNvPr id="211" name="TextBox 210"/>
              <p:cNvSpPr txBox="1"/>
              <p:nvPr/>
            </p:nvSpPr>
            <p:spPr>
              <a:xfrm rot="16200000">
                <a:off x="1851761" y="2043901"/>
                <a:ext cx="38985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alibri" panose="020F0502020204030204"/>
                  </a:rPr>
                  <a:t>1020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212" name="Straight Arrow Connector 211"/>
              <p:cNvCxnSpPr/>
              <p:nvPr/>
            </p:nvCxnSpPr>
            <p:spPr>
              <a:xfrm>
                <a:off x="2120208" y="839236"/>
                <a:ext cx="0" cy="2077514"/>
              </a:xfrm>
              <a:prstGeom prst="straightConnector1">
                <a:avLst/>
              </a:prstGeom>
              <a:noFill/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  <a:headEnd type="triangle" w="sm" len="med"/>
                <a:tailEnd type="triangle" w="sm" len="med"/>
              </a:ln>
              <a:effectLst/>
            </p:spPr>
          </p:cxnSp>
          <p:sp>
            <p:nvSpPr>
              <p:cNvPr id="213" name="TextBox 212"/>
              <p:cNvSpPr txBox="1"/>
              <p:nvPr/>
            </p:nvSpPr>
            <p:spPr>
              <a:xfrm>
                <a:off x="2819121" y="2712694"/>
                <a:ext cx="91563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Calibri" panose="020F0502020204030204"/>
                  </a:rPr>
                  <a:t>Inlet reservoir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199" name="Group 198"/>
            <p:cNvGrpSpPr/>
            <p:nvPr/>
          </p:nvGrpSpPr>
          <p:grpSpPr>
            <a:xfrm>
              <a:off x="4536495" y="1880715"/>
              <a:ext cx="1257293" cy="1308810"/>
              <a:chOff x="4536495" y="1880715"/>
              <a:chExt cx="1257293" cy="1308810"/>
            </a:xfrm>
          </p:grpSpPr>
          <p:sp>
            <p:nvSpPr>
              <p:cNvPr id="200" name="TextBox 199"/>
              <p:cNvSpPr txBox="1"/>
              <p:nvPr/>
            </p:nvSpPr>
            <p:spPr>
              <a:xfrm>
                <a:off x="4628396" y="1880715"/>
                <a:ext cx="51809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alibri" panose="020F0502020204030204"/>
                  </a:rPr>
                  <a:t>14 litres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01" name="Group 200"/>
              <p:cNvGrpSpPr/>
              <p:nvPr/>
            </p:nvGrpSpPr>
            <p:grpSpPr>
              <a:xfrm>
                <a:off x="4536495" y="2085166"/>
                <a:ext cx="1257293" cy="1104359"/>
                <a:chOff x="4536495" y="2085166"/>
                <a:chExt cx="1257293" cy="1104359"/>
              </a:xfrm>
            </p:grpSpPr>
            <p:grpSp>
              <p:nvGrpSpPr>
                <p:cNvPr id="202" name="Group 201"/>
                <p:cNvGrpSpPr/>
                <p:nvPr/>
              </p:nvGrpSpPr>
              <p:grpSpPr>
                <a:xfrm>
                  <a:off x="4536495" y="2085166"/>
                  <a:ext cx="1257293" cy="338554"/>
                  <a:chOff x="4536495" y="2085166"/>
                  <a:chExt cx="1257293" cy="338554"/>
                </a:xfrm>
              </p:grpSpPr>
              <p:cxnSp>
                <p:nvCxnSpPr>
                  <p:cNvPr id="204" name="Straight Connector 203"/>
                  <p:cNvCxnSpPr/>
                  <p:nvPr/>
                </p:nvCxnSpPr>
                <p:spPr>
                  <a:xfrm flipH="1">
                    <a:off x="4536495" y="2135301"/>
                    <a:ext cx="1257293" cy="0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205" name="TextBox 204"/>
                  <p:cNvSpPr txBox="1"/>
                  <p:nvPr/>
                </p:nvSpPr>
                <p:spPr>
                  <a:xfrm rot="16200000">
                    <a:off x="5477386" y="214672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100</a:t>
                    </a:r>
                    <a:endParaRPr kumimoji="0" lang="en-GB" sz="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206" name="Straight Arrow Connector 205"/>
                  <p:cNvCxnSpPr/>
                  <p:nvPr/>
                </p:nvCxnSpPr>
                <p:spPr>
                  <a:xfrm>
                    <a:off x="5730875" y="2132238"/>
                    <a:ext cx="0" cy="242378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65000"/>
                      </a:sysClr>
                    </a:solidFill>
                    <a:prstDash val="solid"/>
                    <a:miter lim="800000"/>
                    <a:headEnd type="triangle" w="sm" len="med"/>
                    <a:tailEnd type="triangle" w="sm" len="med"/>
                  </a:ln>
                  <a:effectLst/>
                </p:spPr>
              </p:cxnSp>
            </p:grpSp>
            <p:cxnSp>
              <p:nvCxnSpPr>
                <p:cNvPr id="203" name="Straight Arrow Connector 202"/>
                <p:cNvCxnSpPr/>
                <p:nvPr/>
              </p:nvCxnSpPr>
              <p:spPr>
                <a:xfrm>
                  <a:off x="5730875" y="2921432"/>
                  <a:ext cx="0" cy="268093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  <a:headEnd type="triangle" w="sm" len="med"/>
                  <a:tailEnd type="triangle" w="sm" len="med"/>
                </a:ln>
                <a:effectLst/>
              </p:spPr>
            </p:cxnSp>
          </p:grpSp>
        </p:grpSp>
      </p:grpSp>
      <p:grpSp>
        <p:nvGrpSpPr>
          <p:cNvPr id="47" name="Group 46"/>
          <p:cNvGrpSpPr/>
          <p:nvPr/>
        </p:nvGrpSpPr>
        <p:grpSpPr>
          <a:xfrm>
            <a:off x="3228553" y="890588"/>
            <a:ext cx="1557760" cy="2442208"/>
            <a:chOff x="3228553" y="890588"/>
            <a:chExt cx="1557760" cy="2442208"/>
          </a:xfrm>
        </p:grpSpPr>
        <p:sp>
          <p:nvSpPr>
            <p:cNvPr id="282" name="Freeform 281"/>
            <p:cNvSpPr/>
            <p:nvPr/>
          </p:nvSpPr>
          <p:spPr>
            <a:xfrm>
              <a:off x="3496176" y="1218162"/>
              <a:ext cx="1267834" cy="2114634"/>
            </a:xfrm>
            <a:custGeom>
              <a:avLst/>
              <a:gdLst>
                <a:gd name="connsiteX0" fmla="*/ 0 w 1034473"/>
                <a:gd name="connsiteY0" fmla="*/ 8887 h 1662196"/>
                <a:gd name="connsiteX1" fmla="*/ 110837 w 1034473"/>
                <a:gd name="connsiteY1" fmla="*/ 8887 h 1662196"/>
                <a:gd name="connsiteX2" fmla="*/ 147782 w 1034473"/>
                <a:gd name="connsiteY2" fmla="*/ 101250 h 1662196"/>
                <a:gd name="connsiteX3" fmla="*/ 157018 w 1034473"/>
                <a:gd name="connsiteY3" fmla="*/ 276741 h 1662196"/>
                <a:gd name="connsiteX4" fmla="*/ 120073 w 1034473"/>
                <a:gd name="connsiteY4" fmla="*/ 544596 h 1662196"/>
                <a:gd name="connsiteX5" fmla="*/ 129309 w 1034473"/>
                <a:gd name="connsiteY5" fmla="*/ 867869 h 1662196"/>
                <a:gd name="connsiteX6" fmla="*/ 193964 w 1034473"/>
                <a:gd name="connsiteY6" fmla="*/ 932523 h 1662196"/>
                <a:gd name="connsiteX7" fmla="*/ 323273 w 1034473"/>
                <a:gd name="connsiteY7" fmla="*/ 987941 h 1662196"/>
                <a:gd name="connsiteX8" fmla="*/ 554182 w 1034473"/>
                <a:gd name="connsiteY8" fmla="*/ 1052596 h 1662196"/>
                <a:gd name="connsiteX9" fmla="*/ 720437 w 1034473"/>
                <a:gd name="connsiteY9" fmla="*/ 1071069 h 1662196"/>
                <a:gd name="connsiteX10" fmla="*/ 923637 w 1034473"/>
                <a:gd name="connsiteY10" fmla="*/ 1089541 h 1662196"/>
                <a:gd name="connsiteX11" fmla="*/ 960582 w 1034473"/>
                <a:gd name="connsiteY11" fmla="*/ 1218850 h 1662196"/>
                <a:gd name="connsiteX12" fmla="*/ 951346 w 1034473"/>
                <a:gd name="connsiteY12" fmla="*/ 1486705 h 1662196"/>
                <a:gd name="connsiteX13" fmla="*/ 969818 w 1034473"/>
                <a:gd name="connsiteY13" fmla="*/ 1625250 h 1662196"/>
                <a:gd name="connsiteX14" fmla="*/ 1034473 w 1034473"/>
                <a:gd name="connsiteY14" fmla="*/ 1662196 h 1662196"/>
                <a:gd name="connsiteX0" fmla="*/ 0 w 1086860"/>
                <a:gd name="connsiteY0" fmla="*/ 8887 h 1676484"/>
                <a:gd name="connsiteX1" fmla="*/ 110837 w 1086860"/>
                <a:gd name="connsiteY1" fmla="*/ 8887 h 1676484"/>
                <a:gd name="connsiteX2" fmla="*/ 147782 w 1086860"/>
                <a:gd name="connsiteY2" fmla="*/ 101250 h 1676484"/>
                <a:gd name="connsiteX3" fmla="*/ 157018 w 1086860"/>
                <a:gd name="connsiteY3" fmla="*/ 276741 h 1676484"/>
                <a:gd name="connsiteX4" fmla="*/ 120073 w 1086860"/>
                <a:gd name="connsiteY4" fmla="*/ 544596 h 1676484"/>
                <a:gd name="connsiteX5" fmla="*/ 129309 w 1086860"/>
                <a:gd name="connsiteY5" fmla="*/ 867869 h 1676484"/>
                <a:gd name="connsiteX6" fmla="*/ 193964 w 1086860"/>
                <a:gd name="connsiteY6" fmla="*/ 932523 h 1676484"/>
                <a:gd name="connsiteX7" fmla="*/ 323273 w 1086860"/>
                <a:gd name="connsiteY7" fmla="*/ 987941 h 1676484"/>
                <a:gd name="connsiteX8" fmla="*/ 554182 w 1086860"/>
                <a:gd name="connsiteY8" fmla="*/ 1052596 h 1676484"/>
                <a:gd name="connsiteX9" fmla="*/ 720437 w 1086860"/>
                <a:gd name="connsiteY9" fmla="*/ 1071069 h 1676484"/>
                <a:gd name="connsiteX10" fmla="*/ 923637 w 1086860"/>
                <a:gd name="connsiteY10" fmla="*/ 1089541 h 1676484"/>
                <a:gd name="connsiteX11" fmla="*/ 960582 w 1086860"/>
                <a:gd name="connsiteY11" fmla="*/ 1218850 h 1676484"/>
                <a:gd name="connsiteX12" fmla="*/ 951346 w 1086860"/>
                <a:gd name="connsiteY12" fmla="*/ 1486705 h 1676484"/>
                <a:gd name="connsiteX13" fmla="*/ 969818 w 1086860"/>
                <a:gd name="connsiteY13" fmla="*/ 1625250 h 1676484"/>
                <a:gd name="connsiteX14" fmla="*/ 1086860 w 1086860"/>
                <a:gd name="connsiteY14" fmla="*/ 1676484 h 1676484"/>
                <a:gd name="connsiteX0" fmla="*/ 0 w 1086860"/>
                <a:gd name="connsiteY0" fmla="*/ 8887 h 1676484"/>
                <a:gd name="connsiteX1" fmla="*/ 110837 w 1086860"/>
                <a:gd name="connsiteY1" fmla="*/ 8887 h 1676484"/>
                <a:gd name="connsiteX2" fmla="*/ 147782 w 1086860"/>
                <a:gd name="connsiteY2" fmla="*/ 101250 h 1676484"/>
                <a:gd name="connsiteX3" fmla="*/ 157018 w 1086860"/>
                <a:gd name="connsiteY3" fmla="*/ 276741 h 1676484"/>
                <a:gd name="connsiteX4" fmla="*/ 120073 w 1086860"/>
                <a:gd name="connsiteY4" fmla="*/ 544596 h 1676484"/>
                <a:gd name="connsiteX5" fmla="*/ 129309 w 1086860"/>
                <a:gd name="connsiteY5" fmla="*/ 867869 h 1676484"/>
                <a:gd name="connsiteX6" fmla="*/ 193964 w 1086860"/>
                <a:gd name="connsiteY6" fmla="*/ 932523 h 1676484"/>
                <a:gd name="connsiteX7" fmla="*/ 323273 w 1086860"/>
                <a:gd name="connsiteY7" fmla="*/ 987941 h 1676484"/>
                <a:gd name="connsiteX8" fmla="*/ 554182 w 1086860"/>
                <a:gd name="connsiteY8" fmla="*/ 1052596 h 1676484"/>
                <a:gd name="connsiteX9" fmla="*/ 720437 w 1086860"/>
                <a:gd name="connsiteY9" fmla="*/ 1071069 h 1676484"/>
                <a:gd name="connsiteX10" fmla="*/ 923637 w 1086860"/>
                <a:gd name="connsiteY10" fmla="*/ 1089541 h 1676484"/>
                <a:gd name="connsiteX11" fmla="*/ 960582 w 1086860"/>
                <a:gd name="connsiteY11" fmla="*/ 1218850 h 1676484"/>
                <a:gd name="connsiteX12" fmla="*/ 951346 w 1086860"/>
                <a:gd name="connsiteY12" fmla="*/ 1486705 h 1676484"/>
                <a:gd name="connsiteX13" fmla="*/ 969818 w 1086860"/>
                <a:gd name="connsiteY13" fmla="*/ 1625250 h 1676484"/>
                <a:gd name="connsiteX14" fmla="*/ 1086860 w 1086860"/>
                <a:gd name="connsiteY14" fmla="*/ 1676484 h 1676484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20073 w 1063047"/>
                <a:gd name="connsiteY4" fmla="*/ 544596 h 1671721"/>
                <a:gd name="connsiteX5" fmla="*/ 129309 w 1063047"/>
                <a:gd name="connsiteY5" fmla="*/ 867869 h 1671721"/>
                <a:gd name="connsiteX6" fmla="*/ 193964 w 1063047"/>
                <a:gd name="connsiteY6" fmla="*/ 932523 h 1671721"/>
                <a:gd name="connsiteX7" fmla="*/ 323273 w 1063047"/>
                <a:gd name="connsiteY7" fmla="*/ 987941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20073 w 1063047"/>
                <a:gd name="connsiteY4" fmla="*/ 544596 h 1671721"/>
                <a:gd name="connsiteX5" fmla="*/ 129309 w 1063047"/>
                <a:gd name="connsiteY5" fmla="*/ 867869 h 1671721"/>
                <a:gd name="connsiteX6" fmla="*/ 205870 w 1063047"/>
                <a:gd name="connsiteY6" fmla="*/ 963480 h 1671721"/>
                <a:gd name="connsiteX7" fmla="*/ 323273 w 1063047"/>
                <a:gd name="connsiteY7" fmla="*/ 987941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20073 w 1063047"/>
                <a:gd name="connsiteY4" fmla="*/ 544596 h 1671721"/>
                <a:gd name="connsiteX5" fmla="*/ 129309 w 1063047"/>
                <a:gd name="connsiteY5" fmla="*/ 867869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20073 w 1063047"/>
                <a:gd name="connsiteY4" fmla="*/ 544596 h 1671721"/>
                <a:gd name="connsiteX5" fmla="*/ 162646 w 1063047"/>
                <a:gd name="connsiteY5" fmla="*/ 848819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20073 w 1063047"/>
                <a:gd name="connsiteY4" fmla="*/ 544596 h 1671721"/>
                <a:gd name="connsiteX5" fmla="*/ 143596 w 1063047"/>
                <a:gd name="connsiteY5" fmla="*/ 858344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48648 w 1063047"/>
                <a:gd name="connsiteY4" fmla="*/ 544596 h 1671721"/>
                <a:gd name="connsiteX5" fmla="*/ 143596 w 1063047"/>
                <a:gd name="connsiteY5" fmla="*/ 858344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48648 w 1063047"/>
                <a:gd name="connsiteY4" fmla="*/ 544596 h 1671721"/>
                <a:gd name="connsiteX5" fmla="*/ 143596 w 1063047"/>
                <a:gd name="connsiteY5" fmla="*/ 858344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43596 w 1063047"/>
                <a:gd name="connsiteY5" fmla="*/ 858344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8945 w 1063047"/>
                <a:gd name="connsiteY8" fmla="*/ 1028783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05870 w 1063047"/>
                <a:gd name="connsiteY6" fmla="*/ 963480 h 1671721"/>
                <a:gd name="connsiteX7" fmla="*/ 361373 w 1063047"/>
                <a:gd name="connsiteY7" fmla="*/ 987941 h 1671721"/>
                <a:gd name="connsiteX8" fmla="*/ 558945 w 1063047"/>
                <a:gd name="connsiteY8" fmla="*/ 1028783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24920 w 1063047"/>
                <a:gd name="connsiteY6" fmla="*/ 944430 h 1671721"/>
                <a:gd name="connsiteX7" fmla="*/ 361373 w 1063047"/>
                <a:gd name="connsiteY7" fmla="*/ 987941 h 1671721"/>
                <a:gd name="connsiteX8" fmla="*/ 558945 w 1063047"/>
                <a:gd name="connsiteY8" fmla="*/ 1028783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24920 w 1063047"/>
                <a:gd name="connsiteY6" fmla="*/ 944430 h 1671721"/>
                <a:gd name="connsiteX7" fmla="*/ 361373 w 1063047"/>
                <a:gd name="connsiteY7" fmla="*/ 987941 h 1671721"/>
                <a:gd name="connsiteX8" fmla="*/ 558945 w 1063047"/>
                <a:gd name="connsiteY8" fmla="*/ 1028783 h 1671721"/>
                <a:gd name="connsiteX9" fmla="*/ 720437 w 1063047"/>
                <a:gd name="connsiteY9" fmla="*/ 1071069 h 1671721"/>
                <a:gd name="connsiteX10" fmla="*/ 971262 w 1063047"/>
                <a:gd name="connsiteY10" fmla="*/ 1075253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24920 w 1063047"/>
                <a:gd name="connsiteY6" fmla="*/ 944430 h 1671721"/>
                <a:gd name="connsiteX7" fmla="*/ 361373 w 1063047"/>
                <a:gd name="connsiteY7" fmla="*/ 987941 h 1671721"/>
                <a:gd name="connsiteX8" fmla="*/ 558945 w 1063047"/>
                <a:gd name="connsiteY8" fmla="*/ 1028783 h 1671721"/>
                <a:gd name="connsiteX9" fmla="*/ 744249 w 1063047"/>
                <a:gd name="connsiteY9" fmla="*/ 1156794 h 1671721"/>
                <a:gd name="connsiteX10" fmla="*/ 971262 w 1063047"/>
                <a:gd name="connsiteY10" fmla="*/ 1075253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24920 w 1063047"/>
                <a:gd name="connsiteY6" fmla="*/ 944430 h 1671721"/>
                <a:gd name="connsiteX7" fmla="*/ 361373 w 1063047"/>
                <a:gd name="connsiteY7" fmla="*/ 987941 h 1671721"/>
                <a:gd name="connsiteX8" fmla="*/ 482745 w 1063047"/>
                <a:gd name="connsiteY8" fmla="*/ 1071645 h 1671721"/>
                <a:gd name="connsiteX9" fmla="*/ 744249 w 1063047"/>
                <a:gd name="connsiteY9" fmla="*/ 1156794 h 1671721"/>
                <a:gd name="connsiteX10" fmla="*/ 971262 w 1063047"/>
                <a:gd name="connsiteY10" fmla="*/ 1075253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24920 w 1063047"/>
                <a:gd name="connsiteY6" fmla="*/ 944430 h 1671721"/>
                <a:gd name="connsiteX7" fmla="*/ 308986 w 1063047"/>
                <a:gd name="connsiteY7" fmla="*/ 1011754 h 1671721"/>
                <a:gd name="connsiteX8" fmla="*/ 482745 w 1063047"/>
                <a:gd name="connsiteY8" fmla="*/ 1071645 h 1671721"/>
                <a:gd name="connsiteX9" fmla="*/ 744249 w 1063047"/>
                <a:gd name="connsiteY9" fmla="*/ 1156794 h 1671721"/>
                <a:gd name="connsiteX10" fmla="*/ 971262 w 1063047"/>
                <a:gd name="connsiteY10" fmla="*/ 1075253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71262 w 1267834"/>
                <a:gd name="connsiteY10" fmla="*/ 1075253 h 2114634"/>
                <a:gd name="connsiteX11" fmla="*/ 960582 w 1267834"/>
                <a:gd name="connsiteY11" fmla="*/ 1218850 h 2114634"/>
                <a:gd name="connsiteX12" fmla="*/ 951346 w 1267834"/>
                <a:gd name="connsiteY12" fmla="*/ 1486705 h 2114634"/>
                <a:gd name="connsiteX13" fmla="*/ 969818 w 1267834"/>
                <a:gd name="connsiteY13" fmla="*/ 1625250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71262 w 1267834"/>
                <a:gd name="connsiteY10" fmla="*/ 1075253 h 2114634"/>
                <a:gd name="connsiteX11" fmla="*/ 960582 w 1267834"/>
                <a:gd name="connsiteY11" fmla="*/ 1218850 h 2114634"/>
                <a:gd name="connsiteX12" fmla="*/ 951346 w 1267834"/>
                <a:gd name="connsiteY12" fmla="*/ 148670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71262 w 1267834"/>
                <a:gd name="connsiteY10" fmla="*/ 1075253 h 2114634"/>
                <a:gd name="connsiteX11" fmla="*/ 960582 w 1267834"/>
                <a:gd name="connsiteY11" fmla="*/ 1218850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71262 w 1267834"/>
                <a:gd name="connsiteY10" fmla="*/ 1075253 h 2114634"/>
                <a:gd name="connsiteX11" fmla="*/ 960582 w 1267834"/>
                <a:gd name="connsiteY11" fmla="*/ 1218850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71262 w 1267834"/>
                <a:gd name="connsiteY10" fmla="*/ 107525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10912 w 1267834"/>
                <a:gd name="connsiteY9" fmla="*/ 1209182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451861 w 1267834"/>
                <a:gd name="connsiteY7" fmla="*/ 1002229 h 2114634"/>
                <a:gd name="connsiteX8" fmla="*/ 482745 w 1267834"/>
                <a:gd name="connsiteY8" fmla="*/ 1071645 h 2114634"/>
                <a:gd name="connsiteX9" fmla="*/ 710912 w 1267834"/>
                <a:gd name="connsiteY9" fmla="*/ 1209182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451861 w 1267834"/>
                <a:gd name="connsiteY7" fmla="*/ 1002229 h 2114634"/>
                <a:gd name="connsiteX8" fmla="*/ 573233 w 1267834"/>
                <a:gd name="connsiteY8" fmla="*/ 1100220 h 2114634"/>
                <a:gd name="connsiteX9" fmla="*/ 710912 w 1267834"/>
                <a:gd name="connsiteY9" fmla="*/ 1209182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418523 w 1267834"/>
                <a:gd name="connsiteY7" fmla="*/ 1045091 h 2114634"/>
                <a:gd name="connsiteX8" fmla="*/ 573233 w 1267834"/>
                <a:gd name="connsiteY8" fmla="*/ 1100220 h 2114634"/>
                <a:gd name="connsiteX9" fmla="*/ 710912 w 1267834"/>
                <a:gd name="connsiteY9" fmla="*/ 1209182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418523 w 1267834"/>
                <a:gd name="connsiteY7" fmla="*/ 1045091 h 2114634"/>
                <a:gd name="connsiteX8" fmla="*/ 544658 w 1267834"/>
                <a:gd name="connsiteY8" fmla="*/ 1128795 h 2114634"/>
                <a:gd name="connsiteX9" fmla="*/ 710912 w 1267834"/>
                <a:gd name="connsiteY9" fmla="*/ 1209182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67834" h="2114634">
                  <a:moveTo>
                    <a:pt x="0" y="8887"/>
                  </a:moveTo>
                  <a:cubicBezTo>
                    <a:pt x="43103" y="1190"/>
                    <a:pt x="86207" y="-6507"/>
                    <a:pt x="110837" y="8887"/>
                  </a:cubicBezTo>
                  <a:cubicBezTo>
                    <a:pt x="135467" y="24281"/>
                    <a:pt x="145641" y="56608"/>
                    <a:pt x="147782" y="101250"/>
                  </a:cubicBezTo>
                  <a:cubicBezTo>
                    <a:pt x="149923" y="145892"/>
                    <a:pt x="127505" y="201263"/>
                    <a:pt x="123681" y="276741"/>
                  </a:cubicBezTo>
                  <a:cubicBezTo>
                    <a:pt x="119857" y="352219"/>
                    <a:pt x="124691" y="456393"/>
                    <a:pt x="124835" y="554121"/>
                  </a:cubicBezTo>
                  <a:cubicBezTo>
                    <a:pt x="124979" y="651849"/>
                    <a:pt x="107865" y="798056"/>
                    <a:pt x="124546" y="863107"/>
                  </a:cubicBezTo>
                  <a:cubicBezTo>
                    <a:pt x="141227" y="928158"/>
                    <a:pt x="175924" y="914099"/>
                    <a:pt x="224920" y="944430"/>
                  </a:cubicBezTo>
                  <a:cubicBezTo>
                    <a:pt x="273916" y="974761"/>
                    <a:pt x="365233" y="1014363"/>
                    <a:pt x="418523" y="1045091"/>
                  </a:cubicBezTo>
                  <a:cubicBezTo>
                    <a:pt x="471813" y="1075819"/>
                    <a:pt x="495927" y="1101447"/>
                    <a:pt x="544658" y="1128795"/>
                  </a:cubicBezTo>
                  <a:cubicBezTo>
                    <a:pt x="593390" y="1156144"/>
                    <a:pt x="642193" y="1176831"/>
                    <a:pt x="710912" y="1209182"/>
                  </a:cubicBezTo>
                  <a:cubicBezTo>
                    <a:pt x="779631" y="1241533"/>
                    <a:pt x="881231" y="1276048"/>
                    <a:pt x="956974" y="1322903"/>
                  </a:cubicBezTo>
                  <a:cubicBezTo>
                    <a:pt x="1032717" y="1369758"/>
                    <a:pt x="1130588" y="1421738"/>
                    <a:pt x="1165369" y="1490313"/>
                  </a:cubicBezTo>
                  <a:cubicBezTo>
                    <a:pt x="1200150" y="1558888"/>
                    <a:pt x="1162531" y="1638047"/>
                    <a:pt x="1165658" y="1734355"/>
                  </a:cubicBezTo>
                  <a:cubicBezTo>
                    <a:pt x="1168785" y="1830663"/>
                    <a:pt x="1165513" y="2037326"/>
                    <a:pt x="1184130" y="2068162"/>
                  </a:cubicBezTo>
                  <a:cubicBezTo>
                    <a:pt x="1202747" y="2098998"/>
                    <a:pt x="1225765" y="2108404"/>
                    <a:pt x="1267834" y="2114634"/>
                  </a:cubicBezTo>
                </a:path>
              </a:pathLst>
            </a:custGeom>
            <a:noFill/>
            <a:ln w="63500" cap="flat" cmpd="sng" algn="ctr">
              <a:solidFill>
                <a:schemeClr val="bg1">
                  <a:lumMod val="75000"/>
                  <a:alpha val="6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3" name="Freeform 282"/>
            <p:cNvSpPr/>
            <p:nvPr/>
          </p:nvSpPr>
          <p:spPr>
            <a:xfrm>
              <a:off x="3228553" y="890588"/>
              <a:ext cx="1557760" cy="1728788"/>
            </a:xfrm>
            <a:custGeom>
              <a:avLst/>
              <a:gdLst>
                <a:gd name="connsiteX0" fmla="*/ 1333922 w 1333922"/>
                <a:gd name="connsiteY0" fmla="*/ 1190625 h 1190930"/>
                <a:gd name="connsiteX1" fmla="*/ 910060 w 1333922"/>
                <a:gd name="connsiteY1" fmla="*/ 1190625 h 1190930"/>
                <a:gd name="connsiteX2" fmla="*/ 729085 w 1333922"/>
                <a:gd name="connsiteY2" fmla="*/ 1185862 h 1190930"/>
                <a:gd name="connsiteX3" fmla="*/ 590972 w 1333922"/>
                <a:gd name="connsiteY3" fmla="*/ 1143000 h 1190930"/>
                <a:gd name="connsiteX4" fmla="*/ 510010 w 1333922"/>
                <a:gd name="connsiteY4" fmla="*/ 1062037 h 1190930"/>
                <a:gd name="connsiteX5" fmla="*/ 481435 w 1333922"/>
                <a:gd name="connsiteY5" fmla="*/ 928687 h 1190930"/>
                <a:gd name="connsiteX6" fmla="*/ 490960 w 1333922"/>
                <a:gd name="connsiteY6" fmla="*/ 800100 h 1190930"/>
                <a:gd name="connsiteX7" fmla="*/ 486197 w 1333922"/>
                <a:gd name="connsiteY7" fmla="*/ 676275 h 1190930"/>
                <a:gd name="connsiteX8" fmla="*/ 457622 w 1333922"/>
                <a:gd name="connsiteY8" fmla="*/ 585787 h 1190930"/>
                <a:gd name="connsiteX9" fmla="*/ 348085 w 1333922"/>
                <a:gd name="connsiteY9" fmla="*/ 481012 h 1190930"/>
                <a:gd name="connsiteX10" fmla="*/ 229022 w 1333922"/>
                <a:gd name="connsiteY10" fmla="*/ 385762 h 1190930"/>
                <a:gd name="connsiteX11" fmla="*/ 100435 w 1333922"/>
                <a:gd name="connsiteY11" fmla="*/ 261937 h 1190930"/>
                <a:gd name="connsiteX12" fmla="*/ 14710 w 1333922"/>
                <a:gd name="connsiteY12" fmla="*/ 119062 h 1190930"/>
                <a:gd name="connsiteX13" fmla="*/ 422 w 1333922"/>
                <a:gd name="connsiteY13" fmla="*/ 28575 h 1190930"/>
                <a:gd name="connsiteX14" fmla="*/ 5185 w 1333922"/>
                <a:gd name="connsiteY14" fmla="*/ 0 h 1190930"/>
                <a:gd name="connsiteX0" fmla="*/ 1557760 w 1557760"/>
                <a:gd name="connsiteY0" fmla="*/ 1728788 h 1728788"/>
                <a:gd name="connsiteX1" fmla="*/ 910060 w 1557760"/>
                <a:gd name="connsiteY1" fmla="*/ 1190625 h 1728788"/>
                <a:gd name="connsiteX2" fmla="*/ 729085 w 1557760"/>
                <a:gd name="connsiteY2" fmla="*/ 1185862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  <a:gd name="connsiteX0" fmla="*/ 1557760 w 1557760"/>
                <a:gd name="connsiteY0" fmla="*/ 1728788 h 1728788"/>
                <a:gd name="connsiteX1" fmla="*/ 1210097 w 1557760"/>
                <a:gd name="connsiteY1" fmla="*/ 1704975 h 1728788"/>
                <a:gd name="connsiteX2" fmla="*/ 729085 w 1557760"/>
                <a:gd name="connsiteY2" fmla="*/ 1185862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  <a:gd name="connsiteX0" fmla="*/ 1557760 w 1557760"/>
                <a:gd name="connsiteY0" fmla="*/ 1728788 h 1728788"/>
                <a:gd name="connsiteX1" fmla="*/ 1210097 w 1557760"/>
                <a:gd name="connsiteY1" fmla="*/ 1704975 h 1728788"/>
                <a:gd name="connsiteX2" fmla="*/ 905297 w 1557760"/>
                <a:gd name="connsiteY2" fmla="*/ 1300162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  <a:gd name="connsiteX0" fmla="*/ 1557760 w 1557760"/>
                <a:gd name="connsiteY0" fmla="*/ 1728788 h 1728788"/>
                <a:gd name="connsiteX1" fmla="*/ 1262484 w 1557760"/>
                <a:gd name="connsiteY1" fmla="*/ 1571625 h 1728788"/>
                <a:gd name="connsiteX2" fmla="*/ 905297 w 1557760"/>
                <a:gd name="connsiteY2" fmla="*/ 1300162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  <a:gd name="connsiteX0" fmla="*/ 1557760 w 1557760"/>
                <a:gd name="connsiteY0" fmla="*/ 1728788 h 1728788"/>
                <a:gd name="connsiteX1" fmla="*/ 1262484 w 1557760"/>
                <a:gd name="connsiteY1" fmla="*/ 1466850 h 1728788"/>
                <a:gd name="connsiteX2" fmla="*/ 905297 w 1557760"/>
                <a:gd name="connsiteY2" fmla="*/ 1300162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  <a:gd name="connsiteX0" fmla="*/ 1557760 w 1557760"/>
                <a:gd name="connsiteY0" fmla="*/ 1728788 h 1728788"/>
                <a:gd name="connsiteX1" fmla="*/ 1262484 w 1557760"/>
                <a:gd name="connsiteY1" fmla="*/ 1466850 h 1728788"/>
                <a:gd name="connsiteX2" fmla="*/ 881484 w 1557760"/>
                <a:gd name="connsiteY2" fmla="*/ 1295400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57760" h="1728788">
                  <a:moveTo>
                    <a:pt x="1557760" y="1728788"/>
                  </a:moveTo>
                  <a:cubicBezTo>
                    <a:pt x="1416473" y="1728788"/>
                    <a:pt x="1403771" y="1466850"/>
                    <a:pt x="1262484" y="1466850"/>
                  </a:cubicBezTo>
                  <a:cubicBezTo>
                    <a:pt x="1161678" y="1466056"/>
                    <a:pt x="993403" y="1349375"/>
                    <a:pt x="881484" y="1295400"/>
                  </a:cubicBezTo>
                  <a:cubicBezTo>
                    <a:pt x="769565" y="1241425"/>
                    <a:pt x="652884" y="1181894"/>
                    <a:pt x="590972" y="1143000"/>
                  </a:cubicBezTo>
                  <a:cubicBezTo>
                    <a:pt x="529060" y="1104106"/>
                    <a:pt x="528266" y="1097756"/>
                    <a:pt x="510010" y="1062037"/>
                  </a:cubicBezTo>
                  <a:cubicBezTo>
                    <a:pt x="491754" y="1026318"/>
                    <a:pt x="484610" y="972343"/>
                    <a:pt x="481435" y="928687"/>
                  </a:cubicBezTo>
                  <a:cubicBezTo>
                    <a:pt x="478260" y="885031"/>
                    <a:pt x="490166" y="842169"/>
                    <a:pt x="490960" y="800100"/>
                  </a:cubicBezTo>
                  <a:cubicBezTo>
                    <a:pt x="491754" y="758031"/>
                    <a:pt x="491753" y="711994"/>
                    <a:pt x="486197" y="676275"/>
                  </a:cubicBezTo>
                  <a:cubicBezTo>
                    <a:pt x="480641" y="640556"/>
                    <a:pt x="480641" y="618331"/>
                    <a:pt x="457622" y="585787"/>
                  </a:cubicBezTo>
                  <a:cubicBezTo>
                    <a:pt x="434603" y="553243"/>
                    <a:pt x="386185" y="514349"/>
                    <a:pt x="348085" y="481012"/>
                  </a:cubicBezTo>
                  <a:cubicBezTo>
                    <a:pt x="309985" y="447675"/>
                    <a:pt x="270297" y="422274"/>
                    <a:pt x="229022" y="385762"/>
                  </a:cubicBezTo>
                  <a:cubicBezTo>
                    <a:pt x="187747" y="349250"/>
                    <a:pt x="136154" y="306387"/>
                    <a:pt x="100435" y="261937"/>
                  </a:cubicBezTo>
                  <a:cubicBezTo>
                    <a:pt x="64716" y="217487"/>
                    <a:pt x="31379" y="157956"/>
                    <a:pt x="14710" y="119062"/>
                  </a:cubicBezTo>
                  <a:cubicBezTo>
                    <a:pt x="-1959" y="80168"/>
                    <a:pt x="2009" y="48419"/>
                    <a:pt x="422" y="28575"/>
                  </a:cubicBezTo>
                  <a:cubicBezTo>
                    <a:pt x="-1166" y="8731"/>
                    <a:pt x="2009" y="4365"/>
                    <a:pt x="5185" y="0"/>
                  </a:cubicBezTo>
                </a:path>
              </a:pathLst>
            </a:custGeom>
            <a:noFill/>
            <a:ln w="88900" cap="flat" cmpd="sng" algn="ctr">
              <a:solidFill>
                <a:schemeClr val="bg1">
                  <a:lumMod val="75000"/>
                  <a:alpha val="6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17" name="Freeform 216"/>
          <p:cNvSpPr/>
          <p:nvPr/>
        </p:nvSpPr>
        <p:spPr>
          <a:xfrm>
            <a:off x="3496176" y="1218162"/>
            <a:ext cx="1267834" cy="2114634"/>
          </a:xfrm>
          <a:custGeom>
            <a:avLst/>
            <a:gdLst>
              <a:gd name="connsiteX0" fmla="*/ 0 w 1034473"/>
              <a:gd name="connsiteY0" fmla="*/ 8887 h 1662196"/>
              <a:gd name="connsiteX1" fmla="*/ 110837 w 1034473"/>
              <a:gd name="connsiteY1" fmla="*/ 8887 h 1662196"/>
              <a:gd name="connsiteX2" fmla="*/ 147782 w 1034473"/>
              <a:gd name="connsiteY2" fmla="*/ 101250 h 1662196"/>
              <a:gd name="connsiteX3" fmla="*/ 157018 w 1034473"/>
              <a:gd name="connsiteY3" fmla="*/ 276741 h 1662196"/>
              <a:gd name="connsiteX4" fmla="*/ 120073 w 1034473"/>
              <a:gd name="connsiteY4" fmla="*/ 544596 h 1662196"/>
              <a:gd name="connsiteX5" fmla="*/ 129309 w 1034473"/>
              <a:gd name="connsiteY5" fmla="*/ 867869 h 1662196"/>
              <a:gd name="connsiteX6" fmla="*/ 193964 w 1034473"/>
              <a:gd name="connsiteY6" fmla="*/ 932523 h 1662196"/>
              <a:gd name="connsiteX7" fmla="*/ 323273 w 1034473"/>
              <a:gd name="connsiteY7" fmla="*/ 987941 h 1662196"/>
              <a:gd name="connsiteX8" fmla="*/ 554182 w 1034473"/>
              <a:gd name="connsiteY8" fmla="*/ 1052596 h 1662196"/>
              <a:gd name="connsiteX9" fmla="*/ 720437 w 1034473"/>
              <a:gd name="connsiteY9" fmla="*/ 1071069 h 1662196"/>
              <a:gd name="connsiteX10" fmla="*/ 923637 w 1034473"/>
              <a:gd name="connsiteY10" fmla="*/ 1089541 h 1662196"/>
              <a:gd name="connsiteX11" fmla="*/ 960582 w 1034473"/>
              <a:gd name="connsiteY11" fmla="*/ 1218850 h 1662196"/>
              <a:gd name="connsiteX12" fmla="*/ 951346 w 1034473"/>
              <a:gd name="connsiteY12" fmla="*/ 1486705 h 1662196"/>
              <a:gd name="connsiteX13" fmla="*/ 969818 w 1034473"/>
              <a:gd name="connsiteY13" fmla="*/ 1625250 h 1662196"/>
              <a:gd name="connsiteX14" fmla="*/ 1034473 w 1034473"/>
              <a:gd name="connsiteY14" fmla="*/ 1662196 h 1662196"/>
              <a:gd name="connsiteX0" fmla="*/ 0 w 1086860"/>
              <a:gd name="connsiteY0" fmla="*/ 8887 h 1676484"/>
              <a:gd name="connsiteX1" fmla="*/ 110837 w 1086860"/>
              <a:gd name="connsiteY1" fmla="*/ 8887 h 1676484"/>
              <a:gd name="connsiteX2" fmla="*/ 147782 w 1086860"/>
              <a:gd name="connsiteY2" fmla="*/ 101250 h 1676484"/>
              <a:gd name="connsiteX3" fmla="*/ 157018 w 1086860"/>
              <a:gd name="connsiteY3" fmla="*/ 276741 h 1676484"/>
              <a:gd name="connsiteX4" fmla="*/ 120073 w 1086860"/>
              <a:gd name="connsiteY4" fmla="*/ 544596 h 1676484"/>
              <a:gd name="connsiteX5" fmla="*/ 129309 w 1086860"/>
              <a:gd name="connsiteY5" fmla="*/ 867869 h 1676484"/>
              <a:gd name="connsiteX6" fmla="*/ 193964 w 1086860"/>
              <a:gd name="connsiteY6" fmla="*/ 932523 h 1676484"/>
              <a:gd name="connsiteX7" fmla="*/ 323273 w 1086860"/>
              <a:gd name="connsiteY7" fmla="*/ 987941 h 1676484"/>
              <a:gd name="connsiteX8" fmla="*/ 554182 w 1086860"/>
              <a:gd name="connsiteY8" fmla="*/ 1052596 h 1676484"/>
              <a:gd name="connsiteX9" fmla="*/ 720437 w 1086860"/>
              <a:gd name="connsiteY9" fmla="*/ 1071069 h 1676484"/>
              <a:gd name="connsiteX10" fmla="*/ 923637 w 1086860"/>
              <a:gd name="connsiteY10" fmla="*/ 1089541 h 1676484"/>
              <a:gd name="connsiteX11" fmla="*/ 960582 w 1086860"/>
              <a:gd name="connsiteY11" fmla="*/ 1218850 h 1676484"/>
              <a:gd name="connsiteX12" fmla="*/ 951346 w 1086860"/>
              <a:gd name="connsiteY12" fmla="*/ 1486705 h 1676484"/>
              <a:gd name="connsiteX13" fmla="*/ 969818 w 1086860"/>
              <a:gd name="connsiteY13" fmla="*/ 1625250 h 1676484"/>
              <a:gd name="connsiteX14" fmla="*/ 1086860 w 1086860"/>
              <a:gd name="connsiteY14" fmla="*/ 1676484 h 1676484"/>
              <a:gd name="connsiteX0" fmla="*/ 0 w 1086860"/>
              <a:gd name="connsiteY0" fmla="*/ 8887 h 1676484"/>
              <a:gd name="connsiteX1" fmla="*/ 110837 w 1086860"/>
              <a:gd name="connsiteY1" fmla="*/ 8887 h 1676484"/>
              <a:gd name="connsiteX2" fmla="*/ 147782 w 1086860"/>
              <a:gd name="connsiteY2" fmla="*/ 101250 h 1676484"/>
              <a:gd name="connsiteX3" fmla="*/ 157018 w 1086860"/>
              <a:gd name="connsiteY3" fmla="*/ 276741 h 1676484"/>
              <a:gd name="connsiteX4" fmla="*/ 120073 w 1086860"/>
              <a:gd name="connsiteY4" fmla="*/ 544596 h 1676484"/>
              <a:gd name="connsiteX5" fmla="*/ 129309 w 1086860"/>
              <a:gd name="connsiteY5" fmla="*/ 867869 h 1676484"/>
              <a:gd name="connsiteX6" fmla="*/ 193964 w 1086860"/>
              <a:gd name="connsiteY6" fmla="*/ 932523 h 1676484"/>
              <a:gd name="connsiteX7" fmla="*/ 323273 w 1086860"/>
              <a:gd name="connsiteY7" fmla="*/ 987941 h 1676484"/>
              <a:gd name="connsiteX8" fmla="*/ 554182 w 1086860"/>
              <a:gd name="connsiteY8" fmla="*/ 1052596 h 1676484"/>
              <a:gd name="connsiteX9" fmla="*/ 720437 w 1086860"/>
              <a:gd name="connsiteY9" fmla="*/ 1071069 h 1676484"/>
              <a:gd name="connsiteX10" fmla="*/ 923637 w 1086860"/>
              <a:gd name="connsiteY10" fmla="*/ 1089541 h 1676484"/>
              <a:gd name="connsiteX11" fmla="*/ 960582 w 1086860"/>
              <a:gd name="connsiteY11" fmla="*/ 1218850 h 1676484"/>
              <a:gd name="connsiteX12" fmla="*/ 951346 w 1086860"/>
              <a:gd name="connsiteY12" fmla="*/ 1486705 h 1676484"/>
              <a:gd name="connsiteX13" fmla="*/ 969818 w 1086860"/>
              <a:gd name="connsiteY13" fmla="*/ 1625250 h 1676484"/>
              <a:gd name="connsiteX14" fmla="*/ 1086860 w 1086860"/>
              <a:gd name="connsiteY14" fmla="*/ 1676484 h 1676484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29309 w 1063047"/>
              <a:gd name="connsiteY5" fmla="*/ 867869 h 1671721"/>
              <a:gd name="connsiteX6" fmla="*/ 193964 w 1063047"/>
              <a:gd name="connsiteY6" fmla="*/ 932523 h 1671721"/>
              <a:gd name="connsiteX7" fmla="*/ 323273 w 1063047"/>
              <a:gd name="connsiteY7" fmla="*/ 987941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29309 w 1063047"/>
              <a:gd name="connsiteY5" fmla="*/ 867869 h 1671721"/>
              <a:gd name="connsiteX6" fmla="*/ 205870 w 1063047"/>
              <a:gd name="connsiteY6" fmla="*/ 963480 h 1671721"/>
              <a:gd name="connsiteX7" fmla="*/ 323273 w 1063047"/>
              <a:gd name="connsiteY7" fmla="*/ 987941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29309 w 1063047"/>
              <a:gd name="connsiteY5" fmla="*/ 867869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62646 w 1063047"/>
              <a:gd name="connsiteY5" fmla="*/ 848819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43596 w 1063047"/>
              <a:gd name="connsiteY5" fmla="*/ 858344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48648 w 1063047"/>
              <a:gd name="connsiteY4" fmla="*/ 544596 h 1671721"/>
              <a:gd name="connsiteX5" fmla="*/ 143596 w 1063047"/>
              <a:gd name="connsiteY5" fmla="*/ 858344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48648 w 1063047"/>
              <a:gd name="connsiteY4" fmla="*/ 544596 h 1671721"/>
              <a:gd name="connsiteX5" fmla="*/ 143596 w 1063047"/>
              <a:gd name="connsiteY5" fmla="*/ 858344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43596 w 1063047"/>
              <a:gd name="connsiteY5" fmla="*/ 858344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8945 w 1063047"/>
              <a:gd name="connsiteY8" fmla="*/ 1028783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05870 w 1063047"/>
              <a:gd name="connsiteY6" fmla="*/ 963480 h 1671721"/>
              <a:gd name="connsiteX7" fmla="*/ 361373 w 1063047"/>
              <a:gd name="connsiteY7" fmla="*/ 987941 h 1671721"/>
              <a:gd name="connsiteX8" fmla="*/ 558945 w 1063047"/>
              <a:gd name="connsiteY8" fmla="*/ 1028783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24920 w 1063047"/>
              <a:gd name="connsiteY6" fmla="*/ 944430 h 1671721"/>
              <a:gd name="connsiteX7" fmla="*/ 361373 w 1063047"/>
              <a:gd name="connsiteY7" fmla="*/ 987941 h 1671721"/>
              <a:gd name="connsiteX8" fmla="*/ 558945 w 1063047"/>
              <a:gd name="connsiteY8" fmla="*/ 1028783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24920 w 1063047"/>
              <a:gd name="connsiteY6" fmla="*/ 944430 h 1671721"/>
              <a:gd name="connsiteX7" fmla="*/ 361373 w 1063047"/>
              <a:gd name="connsiteY7" fmla="*/ 987941 h 1671721"/>
              <a:gd name="connsiteX8" fmla="*/ 558945 w 1063047"/>
              <a:gd name="connsiteY8" fmla="*/ 1028783 h 1671721"/>
              <a:gd name="connsiteX9" fmla="*/ 720437 w 1063047"/>
              <a:gd name="connsiteY9" fmla="*/ 1071069 h 1671721"/>
              <a:gd name="connsiteX10" fmla="*/ 971262 w 1063047"/>
              <a:gd name="connsiteY10" fmla="*/ 1075253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24920 w 1063047"/>
              <a:gd name="connsiteY6" fmla="*/ 944430 h 1671721"/>
              <a:gd name="connsiteX7" fmla="*/ 361373 w 1063047"/>
              <a:gd name="connsiteY7" fmla="*/ 987941 h 1671721"/>
              <a:gd name="connsiteX8" fmla="*/ 558945 w 1063047"/>
              <a:gd name="connsiteY8" fmla="*/ 1028783 h 1671721"/>
              <a:gd name="connsiteX9" fmla="*/ 744249 w 1063047"/>
              <a:gd name="connsiteY9" fmla="*/ 1156794 h 1671721"/>
              <a:gd name="connsiteX10" fmla="*/ 971262 w 1063047"/>
              <a:gd name="connsiteY10" fmla="*/ 1075253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24920 w 1063047"/>
              <a:gd name="connsiteY6" fmla="*/ 944430 h 1671721"/>
              <a:gd name="connsiteX7" fmla="*/ 361373 w 1063047"/>
              <a:gd name="connsiteY7" fmla="*/ 987941 h 1671721"/>
              <a:gd name="connsiteX8" fmla="*/ 482745 w 1063047"/>
              <a:gd name="connsiteY8" fmla="*/ 1071645 h 1671721"/>
              <a:gd name="connsiteX9" fmla="*/ 744249 w 1063047"/>
              <a:gd name="connsiteY9" fmla="*/ 1156794 h 1671721"/>
              <a:gd name="connsiteX10" fmla="*/ 971262 w 1063047"/>
              <a:gd name="connsiteY10" fmla="*/ 1075253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24920 w 1063047"/>
              <a:gd name="connsiteY6" fmla="*/ 944430 h 1671721"/>
              <a:gd name="connsiteX7" fmla="*/ 308986 w 1063047"/>
              <a:gd name="connsiteY7" fmla="*/ 1011754 h 1671721"/>
              <a:gd name="connsiteX8" fmla="*/ 482745 w 1063047"/>
              <a:gd name="connsiteY8" fmla="*/ 1071645 h 1671721"/>
              <a:gd name="connsiteX9" fmla="*/ 744249 w 1063047"/>
              <a:gd name="connsiteY9" fmla="*/ 1156794 h 1671721"/>
              <a:gd name="connsiteX10" fmla="*/ 971262 w 1063047"/>
              <a:gd name="connsiteY10" fmla="*/ 1075253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71262 w 1267834"/>
              <a:gd name="connsiteY10" fmla="*/ 1075253 h 2114634"/>
              <a:gd name="connsiteX11" fmla="*/ 960582 w 1267834"/>
              <a:gd name="connsiteY11" fmla="*/ 1218850 h 2114634"/>
              <a:gd name="connsiteX12" fmla="*/ 951346 w 1267834"/>
              <a:gd name="connsiteY12" fmla="*/ 1486705 h 2114634"/>
              <a:gd name="connsiteX13" fmla="*/ 969818 w 1267834"/>
              <a:gd name="connsiteY13" fmla="*/ 1625250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71262 w 1267834"/>
              <a:gd name="connsiteY10" fmla="*/ 1075253 h 2114634"/>
              <a:gd name="connsiteX11" fmla="*/ 960582 w 1267834"/>
              <a:gd name="connsiteY11" fmla="*/ 1218850 h 2114634"/>
              <a:gd name="connsiteX12" fmla="*/ 951346 w 1267834"/>
              <a:gd name="connsiteY12" fmla="*/ 148670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71262 w 1267834"/>
              <a:gd name="connsiteY10" fmla="*/ 1075253 h 2114634"/>
              <a:gd name="connsiteX11" fmla="*/ 960582 w 1267834"/>
              <a:gd name="connsiteY11" fmla="*/ 1218850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71262 w 1267834"/>
              <a:gd name="connsiteY10" fmla="*/ 1075253 h 2114634"/>
              <a:gd name="connsiteX11" fmla="*/ 960582 w 1267834"/>
              <a:gd name="connsiteY11" fmla="*/ 1218850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71262 w 1267834"/>
              <a:gd name="connsiteY10" fmla="*/ 107525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10912 w 1267834"/>
              <a:gd name="connsiteY9" fmla="*/ 1209182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451861 w 1267834"/>
              <a:gd name="connsiteY7" fmla="*/ 1002229 h 2114634"/>
              <a:gd name="connsiteX8" fmla="*/ 482745 w 1267834"/>
              <a:gd name="connsiteY8" fmla="*/ 1071645 h 2114634"/>
              <a:gd name="connsiteX9" fmla="*/ 710912 w 1267834"/>
              <a:gd name="connsiteY9" fmla="*/ 1209182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451861 w 1267834"/>
              <a:gd name="connsiteY7" fmla="*/ 1002229 h 2114634"/>
              <a:gd name="connsiteX8" fmla="*/ 573233 w 1267834"/>
              <a:gd name="connsiteY8" fmla="*/ 1100220 h 2114634"/>
              <a:gd name="connsiteX9" fmla="*/ 710912 w 1267834"/>
              <a:gd name="connsiteY9" fmla="*/ 1209182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418523 w 1267834"/>
              <a:gd name="connsiteY7" fmla="*/ 1045091 h 2114634"/>
              <a:gd name="connsiteX8" fmla="*/ 573233 w 1267834"/>
              <a:gd name="connsiteY8" fmla="*/ 1100220 h 2114634"/>
              <a:gd name="connsiteX9" fmla="*/ 710912 w 1267834"/>
              <a:gd name="connsiteY9" fmla="*/ 1209182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418523 w 1267834"/>
              <a:gd name="connsiteY7" fmla="*/ 1045091 h 2114634"/>
              <a:gd name="connsiteX8" fmla="*/ 544658 w 1267834"/>
              <a:gd name="connsiteY8" fmla="*/ 1128795 h 2114634"/>
              <a:gd name="connsiteX9" fmla="*/ 710912 w 1267834"/>
              <a:gd name="connsiteY9" fmla="*/ 1209182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67834" h="2114634">
                <a:moveTo>
                  <a:pt x="0" y="8887"/>
                </a:moveTo>
                <a:cubicBezTo>
                  <a:pt x="43103" y="1190"/>
                  <a:pt x="86207" y="-6507"/>
                  <a:pt x="110837" y="8887"/>
                </a:cubicBezTo>
                <a:cubicBezTo>
                  <a:pt x="135467" y="24281"/>
                  <a:pt x="145641" y="56608"/>
                  <a:pt x="147782" y="101250"/>
                </a:cubicBezTo>
                <a:cubicBezTo>
                  <a:pt x="149923" y="145892"/>
                  <a:pt x="127505" y="201263"/>
                  <a:pt x="123681" y="276741"/>
                </a:cubicBezTo>
                <a:cubicBezTo>
                  <a:pt x="119857" y="352219"/>
                  <a:pt x="124691" y="456393"/>
                  <a:pt x="124835" y="554121"/>
                </a:cubicBezTo>
                <a:cubicBezTo>
                  <a:pt x="124979" y="651849"/>
                  <a:pt x="107865" y="798056"/>
                  <a:pt x="124546" y="863107"/>
                </a:cubicBezTo>
                <a:cubicBezTo>
                  <a:pt x="141227" y="928158"/>
                  <a:pt x="175924" y="914099"/>
                  <a:pt x="224920" y="944430"/>
                </a:cubicBezTo>
                <a:cubicBezTo>
                  <a:pt x="273916" y="974761"/>
                  <a:pt x="365233" y="1014363"/>
                  <a:pt x="418523" y="1045091"/>
                </a:cubicBezTo>
                <a:cubicBezTo>
                  <a:pt x="471813" y="1075819"/>
                  <a:pt x="495927" y="1101447"/>
                  <a:pt x="544658" y="1128795"/>
                </a:cubicBezTo>
                <a:cubicBezTo>
                  <a:pt x="593390" y="1156144"/>
                  <a:pt x="642193" y="1176831"/>
                  <a:pt x="710912" y="1209182"/>
                </a:cubicBezTo>
                <a:cubicBezTo>
                  <a:pt x="779631" y="1241533"/>
                  <a:pt x="881231" y="1276048"/>
                  <a:pt x="956974" y="1322903"/>
                </a:cubicBezTo>
                <a:cubicBezTo>
                  <a:pt x="1032717" y="1369758"/>
                  <a:pt x="1130588" y="1421738"/>
                  <a:pt x="1165369" y="1490313"/>
                </a:cubicBezTo>
                <a:cubicBezTo>
                  <a:pt x="1200150" y="1558888"/>
                  <a:pt x="1162531" y="1638047"/>
                  <a:pt x="1165658" y="1734355"/>
                </a:cubicBezTo>
                <a:cubicBezTo>
                  <a:pt x="1168785" y="1830663"/>
                  <a:pt x="1165513" y="2037326"/>
                  <a:pt x="1184130" y="2068162"/>
                </a:cubicBezTo>
                <a:cubicBezTo>
                  <a:pt x="1202747" y="2098998"/>
                  <a:pt x="1225765" y="2108404"/>
                  <a:pt x="1267834" y="2114634"/>
                </a:cubicBezTo>
              </a:path>
            </a:pathLst>
          </a:custGeom>
          <a:noFill/>
          <a:ln w="63500" cap="flat" cmpd="sng" algn="ctr">
            <a:solidFill>
              <a:srgbClr val="0070C0">
                <a:alpha val="50196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18" name="Straight Arrow Connector 217"/>
          <p:cNvCxnSpPr>
            <a:stCxn id="217" idx="6"/>
            <a:endCxn id="217" idx="9"/>
          </p:cNvCxnSpPr>
          <p:nvPr/>
        </p:nvCxnSpPr>
        <p:spPr>
          <a:xfrm>
            <a:off x="3721096" y="2162592"/>
            <a:ext cx="485992" cy="264752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 w="sm" len="med"/>
          </a:ln>
          <a:effectLst/>
        </p:spPr>
      </p:cxnSp>
      <p:sp>
        <p:nvSpPr>
          <p:cNvPr id="219" name="Freeform 218"/>
          <p:cNvSpPr/>
          <p:nvPr/>
        </p:nvSpPr>
        <p:spPr>
          <a:xfrm>
            <a:off x="3228553" y="890588"/>
            <a:ext cx="1557760" cy="1728788"/>
          </a:xfrm>
          <a:custGeom>
            <a:avLst/>
            <a:gdLst>
              <a:gd name="connsiteX0" fmla="*/ 1333922 w 1333922"/>
              <a:gd name="connsiteY0" fmla="*/ 1190625 h 1190930"/>
              <a:gd name="connsiteX1" fmla="*/ 910060 w 1333922"/>
              <a:gd name="connsiteY1" fmla="*/ 1190625 h 1190930"/>
              <a:gd name="connsiteX2" fmla="*/ 729085 w 1333922"/>
              <a:gd name="connsiteY2" fmla="*/ 1185862 h 1190930"/>
              <a:gd name="connsiteX3" fmla="*/ 590972 w 1333922"/>
              <a:gd name="connsiteY3" fmla="*/ 1143000 h 1190930"/>
              <a:gd name="connsiteX4" fmla="*/ 510010 w 1333922"/>
              <a:gd name="connsiteY4" fmla="*/ 1062037 h 1190930"/>
              <a:gd name="connsiteX5" fmla="*/ 481435 w 1333922"/>
              <a:gd name="connsiteY5" fmla="*/ 928687 h 1190930"/>
              <a:gd name="connsiteX6" fmla="*/ 490960 w 1333922"/>
              <a:gd name="connsiteY6" fmla="*/ 800100 h 1190930"/>
              <a:gd name="connsiteX7" fmla="*/ 486197 w 1333922"/>
              <a:gd name="connsiteY7" fmla="*/ 676275 h 1190930"/>
              <a:gd name="connsiteX8" fmla="*/ 457622 w 1333922"/>
              <a:gd name="connsiteY8" fmla="*/ 585787 h 1190930"/>
              <a:gd name="connsiteX9" fmla="*/ 348085 w 1333922"/>
              <a:gd name="connsiteY9" fmla="*/ 481012 h 1190930"/>
              <a:gd name="connsiteX10" fmla="*/ 229022 w 1333922"/>
              <a:gd name="connsiteY10" fmla="*/ 385762 h 1190930"/>
              <a:gd name="connsiteX11" fmla="*/ 100435 w 1333922"/>
              <a:gd name="connsiteY11" fmla="*/ 261937 h 1190930"/>
              <a:gd name="connsiteX12" fmla="*/ 14710 w 1333922"/>
              <a:gd name="connsiteY12" fmla="*/ 119062 h 1190930"/>
              <a:gd name="connsiteX13" fmla="*/ 422 w 1333922"/>
              <a:gd name="connsiteY13" fmla="*/ 28575 h 1190930"/>
              <a:gd name="connsiteX14" fmla="*/ 5185 w 1333922"/>
              <a:gd name="connsiteY14" fmla="*/ 0 h 1190930"/>
              <a:gd name="connsiteX0" fmla="*/ 1557760 w 1557760"/>
              <a:gd name="connsiteY0" fmla="*/ 1728788 h 1728788"/>
              <a:gd name="connsiteX1" fmla="*/ 910060 w 1557760"/>
              <a:gd name="connsiteY1" fmla="*/ 1190625 h 1728788"/>
              <a:gd name="connsiteX2" fmla="*/ 729085 w 1557760"/>
              <a:gd name="connsiteY2" fmla="*/ 1185862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  <a:gd name="connsiteX0" fmla="*/ 1557760 w 1557760"/>
              <a:gd name="connsiteY0" fmla="*/ 1728788 h 1728788"/>
              <a:gd name="connsiteX1" fmla="*/ 1210097 w 1557760"/>
              <a:gd name="connsiteY1" fmla="*/ 1704975 h 1728788"/>
              <a:gd name="connsiteX2" fmla="*/ 729085 w 1557760"/>
              <a:gd name="connsiteY2" fmla="*/ 1185862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  <a:gd name="connsiteX0" fmla="*/ 1557760 w 1557760"/>
              <a:gd name="connsiteY0" fmla="*/ 1728788 h 1728788"/>
              <a:gd name="connsiteX1" fmla="*/ 1210097 w 1557760"/>
              <a:gd name="connsiteY1" fmla="*/ 1704975 h 1728788"/>
              <a:gd name="connsiteX2" fmla="*/ 905297 w 1557760"/>
              <a:gd name="connsiteY2" fmla="*/ 1300162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  <a:gd name="connsiteX0" fmla="*/ 1557760 w 1557760"/>
              <a:gd name="connsiteY0" fmla="*/ 1728788 h 1728788"/>
              <a:gd name="connsiteX1" fmla="*/ 1262484 w 1557760"/>
              <a:gd name="connsiteY1" fmla="*/ 1571625 h 1728788"/>
              <a:gd name="connsiteX2" fmla="*/ 905297 w 1557760"/>
              <a:gd name="connsiteY2" fmla="*/ 1300162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  <a:gd name="connsiteX0" fmla="*/ 1557760 w 1557760"/>
              <a:gd name="connsiteY0" fmla="*/ 1728788 h 1728788"/>
              <a:gd name="connsiteX1" fmla="*/ 1262484 w 1557760"/>
              <a:gd name="connsiteY1" fmla="*/ 1466850 h 1728788"/>
              <a:gd name="connsiteX2" fmla="*/ 905297 w 1557760"/>
              <a:gd name="connsiteY2" fmla="*/ 1300162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  <a:gd name="connsiteX0" fmla="*/ 1557760 w 1557760"/>
              <a:gd name="connsiteY0" fmla="*/ 1728788 h 1728788"/>
              <a:gd name="connsiteX1" fmla="*/ 1262484 w 1557760"/>
              <a:gd name="connsiteY1" fmla="*/ 1466850 h 1728788"/>
              <a:gd name="connsiteX2" fmla="*/ 881484 w 1557760"/>
              <a:gd name="connsiteY2" fmla="*/ 1295400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57760" h="1728788">
                <a:moveTo>
                  <a:pt x="1557760" y="1728788"/>
                </a:moveTo>
                <a:cubicBezTo>
                  <a:pt x="1416473" y="1728788"/>
                  <a:pt x="1403771" y="1466850"/>
                  <a:pt x="1262484" y="1466850"/>
                </a:cubicBezTo>
                <a:cubicBezTo>
                  <a:pt x="1161678" y="1466056"/>
                  <a:pt x="993403" y="1349375"/>
                  <a:pt x="881484" y="1295400"/>
                </a:cubicBezTo>
                <a:cubicBezTo>
                  <a:pt x="769565" y="1241425"/>
                  <a:pt x="652884" y="1181894"/>
                  <a:pt x="590972" y="1143000"/>
                </a:cubicBezTo>
                <a:cubicBezTo>
                  <a:pt x="529060" y="1104106"/>
                  <a:pt x="528266" y="1097756"/>
                  <a:pt x="510010" y="1062037"/>
                </a:cubicBezTo>
                <a:cubicBezTo>
                  <a:pt x="491754" y="1026318"/>
                  <a:pt x="484610" y="972343"/>
                  <a:pt x="481435" y="928687"/>
                </a:cubicBezTo>
                <a:cubicBezTo>
                  <a:pt x="478260" y="885031"/>
                  <a:pt x="490166" y="842169"/>
                  <a:pt x="490960" y="800100"/>
                </a:cubicBezTo>
                <a:cubicBezTo>
                  <a:pt x="491754" y="758031"/>
                  <a:pt x="491753" y="711994"/>
                  <a:pt x="486197" y="676275"/>
                </a:cubicBezTo>
                <a:cubicBezTo>
                  <a:pt x="480641" y="640556"/>
                  <a:pt x="480641" y="618331"/>
                  <a:pt x="457622" y="585787"/>
                </a:cubicBezTo>
                <a:cubicBezTo>
                  <a:pt x="434603" y="553243"/>
                  <a:pt x="386185" y="514349"/>
                  <a:pt x="348085" y="481012"/>
                </a:cubicBezTo>
                <a:cubicBezTo>
                  <a:pt x="309985" y="447675"/>
                  <a:pt x="270297" y="422274"/>
                  <a:pt x="229022" y="385762"/>
                </a:cubicBezTo>
                <a:cubicBezTo>
                  <a:pt x="187747" y="349250"/>
                  <a:pt x="136154" y="306387"/>
                  <a:pt x="100435" y="261937"/>
                </a:cubicBezTo>
                <a:cubicBezTo>
                  <a:pt x="64716" y="217487"/>
                  <a:pt x="31379" y="157956"/>
                  <a:pt x="14710" y="119062"/>
                </a:cubicBezTo>
                <a:cubicBezTo>
                  <a:pt x="-1959" y="80168"/>
                  <a:pt x="2009" y="48419"/>
                  <a:pt x="422" y="28575"/>
                </a:cubicBezTo>
                <a:cubicBezTo>
                  <a:pt x="-1166" y="8731"/>
                  <a:pt x="2009" y="4365"/>
                  <a:pt x="5185" y="0"/>
                </a:cubicBezTo>
              </a:path>
            </a:pathLst>
          </a:custGeom>
          <a:noFill/>
          <a:ln w="88900" cap="flat" cmpd="sng" algn="ctr">
            <a:solidFill>
              <a:srgbClr val="BFF1FF">
                <a:alpha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20" name="Straight Arrow Connector 219"/>
          <p:cNvCxnSpPr>
            <a:stCxn id="219" idx="2"/>
            <a:endCxn id="219" idx="3"/>
          </p:cNvCxnSpPr>
          <p:nvPr/>
        </p:nvCxnSpPr>
        <p:spPr>
          <a:xfrm flipH="1" flipV="1">
            <a:off x="3819525" y="2033588"/>
            <a:ext cx="290512" cy="152400"/>
          </a:xfrm>
          <a:prstGeom prst="straightConnector1">
            <a:avLst/>
          </a:prstGeom>
          <a:noFill/>
          <a:ln w="6350" cap="flat" cmpd="sng" algn="ctr">
            <a:solidFill>
              <a:srgbClr val="0070C0"/>
            </a:solidFill>
            <a:prstDash val="solid"/>
            <a:miter lim="800000"/>
            <a:tailEnd type="triangle" w="sm" len="med"/>
          </a:ln>
          <a:effectLst/>
        </p:spPr>
      </p:cxnSp>
      <p:cxnSp>
        <p:nvCxnSpPr>
          <p:cNvPr id="221" name="Straight Arrow Connector 220"/>
          <p:cNvCxnSpPr>
            <a:stCxn id="219" idx="10"/>
            <a:endCxn id="219" idx="11"/>
          </p:cNvCxnSpPr>
          <p:nvPr/>
        </p:nvCxnSpPr>
        <p:spPr>
          <a:xfrm flipH="1" flipV="1">
            <a:off x="3328988" y="1152525"/>
            <a:ext cx="128587" cy="123825"/>
          </a:xfrm>
          <a:prstGeom prst="straightConnector1">
            <a:avLst/>
          </a:prstGeom>
          <a:noFill/>
          <a:ln w="6350" cap="flat" cmpd="sng" algn="ctr">
            <a:solidFill>
              <a:srgbClr val="0070C0"/>
            </a:solidFill>
            <a:prstDash val="solid"/>
            <a:miter lim="800000"/>
            <a:tailEnd type="triangle" w="sm" len="med"/>
          </a:ln>
          <a:effectLst/>
        </p:spPr>
      </p:cxnSp>
      <p:grpSp>
        <p:nvGrpSpPr>
          <p:cNvPr id="222" name="Group 221"/>
          <p:cNvGrpSpPr/>
          <p:nvPr/>
        </p:nvGrpSpPr>
        <p:grpSpPr>
          <a:xfrm>
            <a:off x="7484268" y="4940300"/>
            <a:ext cx="2590007" cy="1044922"/>
            <a:chOff x="7484268" y="4940300"/>
            <a:chExt cx="2590007" cy="1044922"/>
          </a:xfrm>
        </p:grpSpPr>
        <p:sp>
          <p:nvSpPr>
            <p:cNvPr id="223" name="Freeform 222"/>
            <p:cNvSpPr/>
            <p:nvPr/>
          </p:nvSpPr>
          <p:spPr>
            <a:xfrm>
              <a:off x="7486650" y="4940300"/>
              <a:ext cx="2228850" cy="327025"/>
            </a:xfrm>
            <a:custGeom>
              <a:avLst/>
              <a:gdLst>
                <a:gd name="connsiteX0" fmla="*/ 714375 w 2228850"/>
                <a:gd name="connsiteY0" fmla="*/ 3175 h 327025"/>
                <a:gd name="connsiteX1" fmla="*/ 714375 w 2228850"/>
                <a:gd name="connsiteY1" fmla="*/ 165100 h 327025"/>
                <a:gd name="connsiteX2" fmla="*/ 2228850 w 2228850"/>
                <a:gd name="connsiteY2" fmla="*/ 165100 h 327025"/>
                <a:gd name="connsiteX3" fmla="*/ 2228850 w 2228850"/>
                <a:gd name="connsiteY3" fmla="*/ 212725 h 327025"/>
                <a:gd name="connsiteX4" fmla="*/ 612775 w 2228850"/>
                <a:gd name="connsiteY4" fmla="*/ 212725 h 327025"/>
                <a:gd name="connsiteX5" fmla="*/ 612775 w 2228850"/>
                <a:gd name="connsiteY5" fmla="*/ 295275 h 327025"/>
                <a:gd name="connsiteX6" fmla="*/ 276225 w 2228850"/>
                <a:gd name="connsiteY6" fmla="*/ 295275 h 327025"/>
                <a:gd name="connsiteX7" fmla="*/ 276225 w 2228850"/>
                <a:gd name="connsiteY7" fmla="*/ 327025 h 327025"/>
                <a:gd name="connsiteX8" fmla="*/ 0 w 2228850"/>
                <a:gd name="connsiteY8" fmla="*/ 206375 h 327025"/>
                <a:gd name="connsiteX9" fmla="*/ 0 w 2228850"/>
                <a:gd name="connsiteY9" fmla="*/ 0 h 327025"/>
                <a:gd name="connsiteX10" fmla="*/ 714375 w 2228850"/>
                <a:gd name="connsiteY10" fmla="*/ 3175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28850" h="327025">
                  <a:moveTo>
                    <a:pt x="714375" y="3175"/>
                  </a:moveTo>
                  <a:lnTo>
                    <a:pt x="714375" y="165100"/>
                  </a:lnTo>
                  <a:lnTo>
                    <a:pt x="2228850" y="165100"/>
                  </a:lnTo>
                  <a:lnTo>
                    <a:pt x="2228850" y="212725"/>
                  </a:lnTo>
                  <a:lnTo>
                    <a:pt x="612775" y="212725"/>
                  </a:lnTo>
                  <a:lnTo>
                    <a:pt x="612775" y="295275"/>
                  </a:lnTo>
                  <a:lnTo>
                    <a:pt x="276225" y="295275"/>
                  </a:lnTo>
                  <a:lnTo>
                    <a:pt x="276225" y="327025"/>
                  </a:lnTo>
                  <a:lnTo>
                    <a:pt x="0" y="206375"/>
                  </a:lnTo>
                  <a:lnTo>
                    <a:pt x="0" y="0"/>
                  </a:lnTo>
                  <a:lnTo>
                    <a:pt x="714375" y="3175"/>
                  </a:lnTo>
                  <a:close/>
                </a:path>
              </a:pathLst>
            </a:custGeom>
            <a:gradFill>
              <a:gsLst>
                <a:gs pos="100000">
                  <a:srgbClr val="70AD47">
                    <a:lumMod val="60000"/>
                    <a:lumOff val="40000"/>
                  </a:srgbClr>
                </a:gs>
                <a:gs pos="16000">
                  <a:srgbClr val="70AD47">
                    <a:lumMod val="20000"/>
                    <a:lumOff val="80000"/>
                  </a:srgbClr>
                </a:gs>
                <a:gs pos="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4" name="Freeform 223"/>
            <p:cNvSpPr/>
            <p:nvPr/>
          </p:nvSpPr>
          <p:spPr>
            <a:xfrm flipV="1">
              <a:off x="7484268" y="5647566"/>
              <a:ext cx="2228850" cy="327025"/>
            </a:xfrm>
            <a:custGeom>
              <a:avLst/>
              <a:gdLst>
                <a:gd name="connsiteX0" fmla="*/ 714375 w 2228850"/>
                <a:gd name="connsiteY0" fmla="*/ 3175 h 327025"/>
                <a:gd name="connsiteX1" fmla="*/ 714375 w 2228850"/>
                <a:gd name="connsiteY1" fmla="*/ 165100 h 327025"/>
                <a:gd name="connsiteX2" fmla="*/ 2228850 w 2228850"/>
                <a:gd name="connsiteY2" fmla="*/ 165100 h 327025"/>
                <a:gd name="connsiteX3" fmla="*/ 2228850 w 2228850"/>
                <a:gd name="connsiteY3" fmla="*/ 212725 h 327025"/>
                <a:gd name="connsiteX4" fmla="*/ 612775 w 2228850"/>
                <a:gd name="connsiteY4" fmla="*/ 212725 h 327025"/>
                <a:gd name="connsiteX5" fmla="*/ 612775 w 2228850"/>
                <a:gd name="connsiteY5" fmla="*/ 295275 h 327025"/>
                <a:gd name="connsiteX6" fmla="*/ 276225 w 2228850"/>
                <a:gd name="connsiteY6" fmla="*/ 295275 h 327025"/>
                <a:gd name="connsiteX7" fmla="*/ 276225 w 2228850"/>
                <a:gd name="connsiteY7" fmla="*/ 327025 h 327025"/>
                <a:gd name="connsiteX8" fmla="*/ 0 w 2228850"/>
                <a:gd name="connsiteY8" fmla="*/ 206375 h 327025"/>
                <a:gd name="connsiteX9" fmla="*/ 0 w 2228850"/>
                <a:gd name="connsiteY9" fmla="*/ 0 h 327025"/>
                <a:gd name="connsiteX10" fmla="*/ 714375 w 2228850"/>
                <a:gd name="connsiteY10" fmla="*/ 3175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28850" h="327025">
                  <a:moveTo>
                    <a:pt x="714375" y="3175"/>
                  </a:moveTo>
                  <a:lnTo>
                    <a:pt x="714375" y="165100"/>
                  </a:lnTo>
                  <a:lnTo>
                    <a:pt x="2228850" y="165100"/>
                  </a:lnTo>
                  <a:lnTo>
                    <a:pt x="2228850" y="212725"/>
                  </a:lnTo>
                  <a:lnTo>
                    <a:pt x="612775" y="212725"/>
                  </a:lnTo>
                  <a:lnTo>
                    <a:pt x="612775" y="295275"/>
                  </a:lnTo>
                  <a:lnTo>
                    <a:pt x="276225" y="295275"/>
                  </a:lnTo>
                  <a:lnTo>
                    <a:pt x="276225" y="327025"/>
                  </a:lnTo>
                  <a:lnTo>
                    <a:pt x="0" y="206375"/>
                  </a:lnTo>
                  <a:lnTo>
                    <a:pt x="0" y="0"/>
                  </a:lnTo>
                  <a:lnTo>
                    <a:pt x="714375" y="3175"/>
                  </a:lnTo>
                  <a:close/>
                </a:path>
              </a:pathLst>
            </a:custGeom>
            <a:gradFill>
              <a:gsLst>
                <a:gs pos="100000">
                  <a:srgbClr val="70AD47">
                    <a:lumMod val="60000"/>
                    <a:lumOff val="40000"/>
                  </a:srgbClr>
                </a:gs>
                <a:gs pos="17000">
                  <a:srgbClr val="70AD47">
                    <a:lumMod val="20000"/>
                    <a:lumOff val="80000"/>
                  </a:srgbClr>
                </a:gs>
                <a:gs pos="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5" name="Freeform 224"/>
            <p:cNvSpPr/>
            <p:nvPr/>
          </p:nvSpPr>
          <p:spPr>
            <a:xfrm flipV="1">
              <a:off x="8099425" y="5562947"/>
              <a:ext cx="1974850" cy="422275"/>
            </a:xfrm>
            <a:custGeom>
              <a:avLst/>
              <a:gdLst>
                <a:gd name="connsiteX0" fmla="*/ 98425 w 1974850"/>
                <a:gd name="connsiteY0" fmla="*/ 0 h 422275"/>
                <a:gd name="connsiteX1" fmla="*/ 98425 w 1974850"/>
                <a:gd name="connsiteY1" fmla="*/ 158750 h 422275"/>
                <a:gd name="connsiteX2" fmla="*/ 1616075 w 1974850"/>
                <a:gd name="connsiteY2" fmla="*/ 158750 h 422275"/>
                <a:gd name="connsiteX3" fmla="*/ 1616075 w 1974850"/>
                <a:gd name="connsiteY3" fmla="*/ 206375 h 422275"/>
                <a:gd name="connsiteX4" fmla="*/ 0 w 1974850"/>
                <a:gd name="connsiteY4" fmla="*/ 206375 h 422275"/>
                <a:gd name="connsiteX5" fmla="*/ 0 w 1974850"/>
                <a:gd name="connsiteY5" fmla="*/ 292100 h 422275"/>
                <a:gd name="connsiteX6" fmla="*/ 1057275 w 1974850"/>
                <a:gd name="connsiteY6" fmla="*/ 292100 h 422275"/>
                <a:gd name="connsiteX7" fmla="*/ 1339850 w 1974850"/>
                <a:gd name="connsiteY7" fmla="*/ 422275 h 422275"/>
                <a:gd name="connsiteX8" fmla="*/ 1974850 w 1974850"/>
                <a:gd name="connsiteY8" fmla="*/ 422275 h 422275"/>
                <a:gd name="connsiteX9" fmla="*/ 1974850 w 1974850"/>
                <a:gd name="connsiteY9" fmla="*/ 136525 h 422275"/>
                <a:gd name="connsiteX10" fmla="*/ 1771650 w 1974850"/>
                <a:gd name="connsiteY10" fmla="*/ 136525 h 422275"/>
                <a:gd name="connsiteX11" fmla="*/ 1771650 w 1974850"/>
                <a:gd name="connsiteY11" fmla="*/ 6350 h 422275"/>
                <a:gd name="connsiteX12" fmla="*/ 98425 w 1974850"/>
                <a:gd name="connsiteY12" fmla="*/ 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74850" h="422275">
                  <a:moveTo>
                    <a:pt x="98425" y="0"/>
                  </a:moveTo>
                  <a:lnTo>
                    <a:pt x="98425" y="158750"/>
                  </a:lnTo>
                  <a:lnTo>
                    <a:pt x="1616075" y="158750"/>
                  </a:lnTo>
                  <a:lnTo>
                    <a:pt x="1616075" y="206375"/>
                  </a:lnTo>
                  <a:lnTo>
                    <a:pt x="0" y="206375"/>
                  </a:lnTo>
                  <a:lnTo>
                    <a:pt x="0" y="292100"/>
                  </a:lnTo>
                  <a:lnTo>
                    <a:pt x="1057275" y="292100"/>
                  </a:lnTo>
                  <a:lnTo>
                    <a:pt x="1339850" y="422275"/>
                  </a:lnTo>
                  <a:lnTo>
                    <a:pt x="1974850" y="422275"/>
                  </a:lnTo>
                  <a:lnTo>
                    <a:pt x="1974850" y="136525"/>
                  </a:lnTo>
                  <a:lnTo>
                    <a:pt x="1771650" y="136525"/>
                  </a:lnTo>
                  <a:lnTo>
                    <a:pt x="1771650" y="6350"/>
                  </a:lnTo>
                  <a:lnTo>
                    <a:pt x="98425" y="0"/>
                  </a:lnTo>
                  <a:close/>
                </a:path>
              </a:pathLst>
            </a:custGeom>
            <a:gradFill>
              <a:gsLst>
                <a:gs pos="0">
                  <a:srgbClr val="FDCFF4"/>
                </a:gs>
                <a:gs pos="46000">
                  <a:srgbClr val="FFC000">
                    <a:lumMod val="20000"/>
                    <a:lumOff val="80000"/>
                  </a:srgbClr>
                </a:gs>
                <a:gs pos="10000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6" name="Freeform 225"/>
            <p:cNvSpPr/>
            <p:nvPr/>
          </p:nvSpPr>
          <p:spPr>
            <a:xfrm>
              <a:off x="8099425" y="4946650"/>
              <a:ext cx="1974850" cy="422275"/>
            </a:xfrm>
            <a:custGeom>
              <a:avLst/>
              <a:gdLst>
                <a:gd name="connsiteX0" fmla="*/ 98425 w 1974850"/>
                <a:gd name="connsiteY0" fmla="*/ 0 h 422275"/>
                <a:gd name="connsiteX1" fmla="*/ 98425 w 1974850"/>
                <a:gd name="connsiteY1" fmla="*/ 158750 h 422275"/>
                <a:gd name="connsiteX2" fmla="*/ 1616075 w 1974850"/>
                <a:gd name="connsiteY2" fmla="*/ 158750 h 422275"/>
                <a:gd name="connsiteX3" fmla="*/ 1616075 w 1974850"/>
                <a:gd name="connsiteY3" fmla="*/ 206375 h 422275"/>
                <a:gd name="connsiteX4" fmla="*/ 0 w 1974850"/>
                <a:gd name="connsiteY4" fmla="*/ 206375 h 422275"/>
                <a:gd name="connsiteX5" fmla="*/ 0 w 1974850"/>
                <a:gd name="connsiteY5" fmla="*/ 292100 h 422275"/>
                <a:gd name="connsiteX6" fmla="*/ 1057275 w 1974850"/>
                <a:gd name="connsiteY6" fmla="*/ 292100 h 422275"/>
                <a:gd name="connsiteX7" fmla="*/ 1339850 w 1974850"/>
                <a:gd name="connsiteY7" fmla="*/ 422275 h 422275"/>
                <a:gd name="connsiteX8" fmla="*/ 1974850 w 1974850"/>
                <a:gd name="connsiteY8" fmla="*/ 422275 h 422275"/>
                <a:gd name="connsiteX9" fmla="*/ 1974850 w 1974850"/>
                <a:gd name="connsiteY9" fmla="*/ 136525 h 422275"/>
                <a:gd name="connsiteX10" fmla="*/ 1771650 w 1974850"/>
                <a:gd name="connsiteY10" fmla="*/ 136525 h 422275"/>
                <a:gd name="connsiteX11" fmla="*/ 1771650 w 1974850"/>
                <a:gd name="connsiteY11" fmla="*/ 6350 h 422275"/>
                <a:gd name="connsiteX12" fmla="*/ 98425 w 1974850"/>
                <a:gd name="connsiteY12" fmla="*/ 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74850" h="422275">
                  <a:moveTo>
                    <a:pt x="98425" y="0"/>
                  </a:moveTo>
                  <a:lnTo>
                    <a:pt x="98425" y="158750"/>
                  </a:lnTo>
                  <a:lnTo>
                    <a:pt x="1616075" y="158750"/>
                  </a:lnTo>
                  <a:lnTo>
                    <a:pt x="1616075" y="206375"/>
                  </a:lnTo>
                  <a:lnTo>
                    <a:pt x="0" y="206375"/>
                  </a:lnTo>
                  <a:lnTo>
                    <a:pt x="0" y="292100"/>
                  </a:lnTo>
                  <a:lnTo>
                    <a:pt x="1057275" y="292100"/>
                  </a:lnTo>
                  <a:lnTo>
                    <a:pt x="1339850" y="422275"/>
                  </a:lnTo>
                  <a:lnTo>
                    <a:pt x="1974850" y="422275"/>
                  </a:lnTo>
                  <a:lnTo>
                    <a:pt x="1974850" y="136525"/>
                  </a:lnTo>
                  <a:lnTo>
                    <a:pt x="1771650" y="136525"/>
                  </a:lnTo>
                  <a:lnTo>
                    <a:pt x="1771650" y="6350"/>
                  </a:lnTo>
                  <a:lnTo>
                    <a:pt x="98425" y="0"/>
                  </a:lnTo>
                  <a:close/>
                </a:path>
              </a:pathLst>
            </a:custGeom>
            <a:gradFill>
              <a:gsLst>
                <a:gs pos="0">
                  <a:srgbClr val="FDCFF4"/>
                </a:gs>
                <a:gs pos="46000">
                  <a:srgbClr val="FFC000">
                    <a:lumMod val="20000"/>
                    <a:lumOff val="80000"/>
                  </a:srgbClr>
                </a:gs>
                <a:gs pos="10000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7" name="Freeform 226"/>
            <p:cNvSpPr/>
            <p:nvPr/>
          </p:nvSpPr>
          <p:spPr>
            <a:xfrm>
              <a:off x="8103394" y="4945856"/>
              <a:ext cx="1609725" cy="292894"/>
            </a:xfrm>
            <a:custGeom>
              <a:avLst/>
              <a:gdLst>
                <a:gd name="connsiteX0" fmla="*/ 100012 w 1609725"/>
                <a:gd name="connsiteY0" fmla="*/ 0 h 292894"/>
                <a:gd name="connsiteX1" fmla="*/ 100012 w 1609725"/>
                <a:gd name="connsiteY1" fmla="*/ 166688 h 292894"/>
                <a:gd name="connsiteX2" fmla="*/ 1609725 w 1609725"/>
                <a:gd name="connsiteY2" fmla="*/ 166688 h 292894"/>
                <a:gd name="connsiteX3" fmla="*/ 1609725 w 1609725"/>
                <a:gd name="connsiteY3" fmla="*/ 207169 h 292894"/>
                <a:gd name="connsiteX4" fmla="*/ 0 w 1609725"/>
                <a:gd name="connsiteY4" fmla="*/ 207169 h 292894"/>
                <a:gd name="connsiteX5" fmla="*/ 0 w 1609725"/>
                <a:gd name="connsiteY5" fmla="*/ 292894 h 29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9725" h="292894">
                  <a:moveTo>
                    <a:pt x="100012" y="0"/>
                  </a:moveTo>
                  <a:lnTo>
                    <a:pt x="100012" y="166688"/>
                  </a:lnTo>
                  <a:lnTo>
                    <a:pt x="1609725" y="166688"/>
                  </a:lnTo>
                  <a:lnTo>
                    <a:pt x="1609725" y="207169"/>
                  </a:lnTo>
                  <a:lnTo>
                    <a:pt x="0" y="207169"/>
                  </a:lnTo>
                  <a:lnTo>
                    <a:pt x="0" y="292894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8" name="Freeform 227"/>
            <p:cNvSpPr/>
            <p:nvPr/>
          </p:nvSpPr>
          <p:spPr>
            <a:xfrm flipV="1">
              <a:off x="8103393" y="5691250"/>
              <a:ext cx="1609725" cy="292894"/>
            </a:xfrm>
            <a:custGeom>
              <a:avLst/>
              <a:gdLst>
                <a:gd name="connsiteX0" fmla="*/ 100012 w 1609725"/>
                <a:gd name="connsiteY0" fmla="*/ 0 h 292894"/>
                <a:gd name="connsiteX1" fmla="*/ 100012 w 1609725"/>
                <a:gd name="connsiteY1" fmla="*/ 166688 h 292894"/>
                <a:gd name="connsiteX2" fmla="*/ 1609725 w 1609725"/>
                <a:gd name="connsiteY2" fmla="*/ 166688 h 292894"/>
                <a:gd name="connsiteX3" fmla="*/ 1609725 w 1609725"/>
                <a:gd name="connsiteY3" fmla="*/ 207169 h 292894"/>
                <a:gd name="connsiteX4" fmla="*/ 0 w 1609725"/>
                <a:gd name="connsiteY4" fmla="*/ 207169 h 292894"/>
                <a:gd name="connsiteX5" fmla="*/ 0 w 1609725"/>
                <a:gd name="connsiteY5" fmla="*/ 292894 h 29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9725" h="292894">
                  <a:moveTo>
                    <a:pt x="100012" y="0"/>
                  </a:moveTo>
                  <a:lnTo>
                    <a:pt x="100012" y="166688"/>
                  </a:lnTo>
                  <a:lnTo>
                    <a:pt x="1609725" y="166688"/>
                  </a:lnTo>
                  <a:lnTo>
                    <a:pt x="1609725" y="207169"/>
                  </a:lnTo>
                  <a:lnTo>
                    <a:pt x="0" y="207169"/>
                  </a:lnTo>
                  <a:lnTo>
                    <a:pt x="0" y="292894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229" name="Straight Connector 228"/>
          <p:cNvCxnSpPr/>
          <p:nvPr/>
        </p:nvCxnSpPr>
        <p:spPr>
          <a:xfrm>
            <a:off x="7086337" y="6259398"/>
            <a:ext cx="1454348" cy="413434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Dot"/>
            <a:miter lim="800000"/>
          </a:ln>
          <a:effectLst/>
        </p:spPr>
      </p:cxnSp>
      <p:cxnSp>
        <p:nvCxnSpPr>
          <p:cNvPr id="230" name="Straight Connector 229"/>
          <p:cNvCxnSpPr/>
          <p:nvPr/>
        </p:nvCxnSpPr>
        <p:spPr>
          <a:xfrm>
            <a:off x="7068412" y="6240544"/>
            <a:ext cx="1566541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Dot"/>
            <a:miter lim="800000"/>
          </a:ln>
          <a:effectLst/>
        </p:spPr>
      </p:cxnSp>
      <p:cxnSp>
        <p:nvCxnSpPr>
          <p:cNvPr id="231" name="Straight Arrow Connector 230"/>
          <p:cNvCxnSpPr/>
          <p:nvPr/>
        </p:nvCxnSpPr>
        <p:spPr>
          <a:xfrm flipH="1">
            <a:off x="8173039" y="6259398"/>
            <a:ext cx="84841" cy="311084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232" name="TextBox 231"/>
          <p:cNvSpPr txBox="1"/>
          <p:nvPr/>
        </p:nvSpPr>
        <p:spPr>
          <a:xfrm>
            <a:off x="8220857" y="6302805"/>
            <a:ext cx="394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200" dirty="0" smtClean="0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t>20</a:t>
            </a:r>
            <a:r>
              <a:rPr lang="en-GB" sz="1200" dirty="0" smtClean="0">
                <a:solidFill>
                  <a:prstClr val="white">
                    <a:lumMod val="50000"/>
                  </a:prstClr>
                </a:solidFill>
                <a:latin typeface="Calibri" panose="020F0502020204030204" pitchFamily="34" charset="0"/>
              </a:rPr>
              <a:t>°</a:t>
            </a:r>
            <a:endParaRPr lang="en-GB" sz="1200" dirty="0">
              <a:solidFill>
                <a:prstClr val="white">
                  <a:lumMod val="50000"/>
                </a:prstClr>
              </a:solidFill>
              <a:latin typeface="Calibri" panose="020F0502020204030204"/>
            </a:endParaRPr>
          </a:p>
        </p:txBody>
      </p:sp>
      <p:sp>
        <p:nvSpPr>
          <p:cNvPr id="234" name="Freeform 233"/>
          <p:cNvSpPr/>
          <p:nvPr/>
        </p:nvSpPr>
        <p:spPr>
          <a:xfrm>
            <a:off x="7068412" y="5405479"/>
            <a:ext cx="631830" cy="94129"/>
          </a:xfrm>
          <a:custGeom>
            <a:avLst/>
            <a:gdLst>
              <a:gd name="connsiteX0" fmla="*/ 0 w 523702"/>
              <a:gd name="connsiteY0" fmla="*/ 0 h 257731"/>
              <a:gd name="connsiteX1" fmla="*/ 199505 w 523702"/>
              <a:gd name="connsiteY1" fmla="*/ 58189 h 257731"/>
              <a:gd name="connsiteX2" fmla="*/ 299258 w 523702"/>
              <a:gd name="connsiteY2" fmla="*/ 257694 h 257731"/>
              <a:gd name="connsiteX3" fmla="*/ 423949 w 523702"/>
              <a:gd name="connsiteY3" fmla="*/ 74814 h 257731"/>
              <a:gd name="connsiteX4" fmla="*/ 523702 w 523702"/>
              <a:gd name="connsiteY4" fmla="*/ 58189 h 257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702" h="257731">
                <a:moveTo>
                  <a:pt x="0" y="0"/>
                </a:moveTo>
                <a:cubicBezTo>
                  <a:pt x="74814" y="7620"/>
                  <a:pt x="149629" y="15240"/>
                  <a:pt x="199505" y="58189"/>
                </a:cubicBezTo>
                <a:cubicBezTo>
                  <a:pt x="249381" y="101138"/>
                  <a:pt x="261851" y="254923"/>
                  <a:pt x="299258" y="257694"/>
                </a:cubicBezTo>
                <a:cubicBezTo>
                  <a:pt x="336665" y="260465"/>
                  <a:pt x="386542" y="108065"/>
                  <a:pt x="423949" y="74814"/>
                </a:cubicBezTo>
                <a:cubicBezTo>
                  <a:pt x="461356" y="41563"/>
                  <a:pt x="492529" y="49876"/>
                  <a:pt x="523702" y="58189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5" name="Freeform 234"/>
          <p:cNvSpPr/>
          <p:nvPr/>
        </p:nvSpPr>
        <p:spPr>
          <a:xfrm>
            <a:off x="7893975" y="5341770"/>
            <a:ext cx="571293" cy="158918"/>
          </a:xfrm>
          <a:custGeom>
            <a:avLst/>
            <a:gdLst>
              <a:gd name="connsiteX0" fmla="*/ 0 w 523702"/>
              <a:gd name="connsiteY0" fmla="*/ 0 h 257731"/>
              <a:gd name="connsiteX1" fmla="*/ 199505 w 523702"/>
              <a:gd name="connsiteY1" fmla="*/ 58189 h 257731"/>
              <a:gd name="connsiteX2" fmla="*/ 299258 w 523702"/>
              <a:gd name="connsiteY2" fmla="*/ 257694 h 257731"/>
              <a:gd name="connsiteX3" fmla="*/ 423949 w 523702"/>
              <a:gd name="connsiteY3" fmla="*/ 74814 h 257731"/>
              <a:gd name="connsiteX4" fmla="*/ 523702 w 523702"/>
              <a:gd name="connsiteY4" fmla="*/ 58189 h 257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702" h="257731">
                <a:moveTo>
                  <a:pt x="0" y="0"/>
                </a:moveTo>
                <a:cubicBezTo>
                  <a:pt x="74814" y="7620"/>
                  <a:pt x="149629" y="15240"/>
                  <a:pt x="199505" y="58189"/>
                </a:cubicBezTo>
                <a:cubicBezTo>
                  <a:pt x="249381" y="101138"/>
                  <a:pt x="261851" y="254923"/>
                  <a:pt x="299258" y="257694"/>
                </a:cubicBezTo>
                <a:cubicBezTo>
                  <a:pt x="336665" y="260465"/>
                  <a:pt x="386542" y="108065"/>
                  <a:pt x="423949" y="74814"/>
                </a:cubicBezTo>
                <a:cubicBezTo>
                  <a:pt x="461356" y="41563"/>
                  <a:pt x="492529" y="49876"/>
                  <a:pt x="523702" y="58189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2200"/>
            <a:ext cx="5320553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 smtClean="0"/>
              <a:t>DFM configuration</a:t>
            </a:r>
            <a:endParaRPr lang="en-GB" sz="3467" dirty="0"/>
          </a:p>
        </p:txBody>
      </p:sp>
      <p:sp>
        <p:nvSpPr>
          <p:cNvPr id="243" name="Freeform 242"/>
          <p:cNvSpPr/>
          <p:nvPr/>
        </p:nvSpPr>
        <p:spPr>
          <a:xfrm>
            <a:off x="4518212" y="5367901"/>
            <a:ext cx="2194560" cy="161659"/>
          </a:xfrm>
          <a:custGeom>
            <a:avLst/>
            <a:gdLst>
              <a:gd name="connsiteX0" fmla="*/ 0 w 2194560"/>
              <a:gd name="connsiteY0" fmla="*/ 21680 h 161659"/>
              <a:gd name="connsiteX1" fmla="*/ 516367 w 2194560"/>
              <a:gd name="connsiteY1" fmla="*/ 161530 h 161659"/>
              <a:gd name="connsiteX2" fmla="*/ 1140310 w 2194560"/>
              <a:gd name="connsiteY2" fmla="*/ 165 h 161659"/>
              <a:gd name="connsiteX3" fmla="*/ 1904103 w 2194560"/>
              <a:gd name="connsiteY3" fmla="*/ 129257 h 161659"/>
              <a:gd name="connsiteX4" fmla="*/ 2194560 w 2194560"/>
              <a:gd name="connsiteY4" fmla="*/ 43195 h 161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4560" h="161659">
                <a:moveTo>
                  <a:pt x="0" y="21680"/>
                </a:moveTo>
                <a:cubicBezTo>
                  <a:pt x="163157" y="93398"/>
                  <a:pt x="326315" y="165116"/>
                  <a:pt x="516367" y="161530"/>
                </a:cubicBezTo>
                <a:cubicBezTo>
                  <a:pt x="706419" y="157944"/>
                  <a:pt x="909021" y="5544"/>
                  <a:pt x="1140310" y="165"/>
                </a:cubicBezTo>
                <a:cubicBezTo>
                  <a:pt x="1371599" y="-5214"/>
                  <a:pt x="1728395" y="122085"/>
                  <a:pt x="1904103" y="129257"/>
                </a:cubicBezTo>
                <a:cubicBezTo>
                  <a:pt x="2079811" y="136429"/>
                  <a:pt x="2137185" y="89812"/>
                  <a:pt x="2194560" y="43195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45" name="Straight Connector 244"/>
          <p:cNvCxnSpPr>
            <a:endCxn id="92" idx="0"/>
          </p:cNvCxnSpPr>
          <p:nvPr/>
        </p:nvCxnSpPr>
        <p:spPr>
          <a:xfrm flipV="1">
            <a:off x="6884589" y="5373493"/>
            <a:ext cx="5233" cy="3826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8" name="Freeform 247"/>
          <p:cNvSpPr/>
          <p:nvPr/>
        </p:nvSpPr>
        <p:spPr>
          <a:xfrm>
            <a:off x="4447473" y="5571333"/>
            <a:ext cx="2245370" cy="161659"/>
          </a:xfrm>
          <a:custGeom>
            <a:avLst/>
            <a:gdLst>
              <a:gd name="connsiteX0" fmla="*/ 0 w 2194560"/>
              <a:gd name="connsiteY0" fmla="*/ 21680 h 161659"/>
              <a:gd name="connsiteX1" fmla="*/ 516367 w 2194560"/>
              <a:gd name="connsiteY1" fmla="*/ 161530 h 161659"/>
              <a:gd name="connsiteX2" fmla="*/ 1140310 w 2194560"/>
              <a:gd name="connsiteY2" fmla="*/ 165 h 161659"/>
              <a:gd name="connsiteX3" fmla="*/ 1904103 w 2194560"/>
              <a:gd name="connsiteY3" fmla="*/ 129257 h 161659"/>
              <a:gd name="connsiteX4" fmla="*/ 2194560 w 2194560"/>
              <a:gd name="connsiteY4" fmla="*/ 43195 h 161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4560" h="161659">
                <a:moveTo>
                  <a:pt x="0" y="21680"/>
                </a:moveTo>
                <a:cubicBezTo>
                  <a:pt x="163157" y="93398"/>
                  <a:pt x="326315" y="165116"/>
                  <a:pt x="516367" y="161530"/>
                </a:cubicBezTo>
                <a:cubicBezTo>
                  <a:pt x="706419" y="157944"/>
                  <a:pt x="909021" y="5544"/>
                  <a:pt x="1140310" y="165"/>
                </a:cubicBezTo>
                <a:cubicBezTo>
                  <a:pt x="1371599" y="-5214"/>
                  <a:pt x="1728395" y="122085"/>
                  <a:pt x="1904103" y="129257"/>
                </a:cubicBezTo>
                <a:cubicBezTo>
                  <a:pt x="2079811" y="136429"/>
                  <a:pt x="2137185" y="89812"/>
                  <a:pt x="2194560" y="43195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9" name="Freeform 248"/>
          <p:cNvSpPr/>
          <p:nvPr/>
        </p:nvSpPr>
        <p:spPr>
          <a:xfrm rot="21384470">
            <a:off x="7068411" y="5571334"/>
            <a:ext cx="677969" cy="132836"/>
          </a:xfrm>
          <a:custGeom>
            <a:avLst/>
            <a:gdLst>
              <a:gd name="connsiteX0" fmla="*/ 0 w 523702"/>
              <a:gd name="connsiteY0" fmla="*/ 0 h 257731"/>
              <a:gd name="connsiteX1" fmla="*/ 199505 w 523702"/>
              <a:gd name="connsiteY1" fmla="*/ 58189 h 257731"/>
              <a:gd name="connsiteX2" fmla="*/ 299258 w 523702"/>
              <a:gd name="connsiteY2" fmla="*/ 257694 h 257731"/>
              <a:gd name="connsiteX3" fmla="*/ 423949 w 523702"/>
              <a:gd name="connsiteY3" fmla="*/ 74814 h 257731"/>
              <a:gd name="connsiteX4" fmla="*/ 523702 w 523702"/>
              <a:gd name="connsiteY4" fmla="*/ 58189 h 257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702" h="257731">
                <a:moveTo>
                  <a:pt x="0" y="0"/>
                </a:moveTo>
                <a:cubicBezTo>
                  <a:pt x="74814" y="7620"/>
                  <a:pt x="149629" y="15240"/>
                  <a:pt x="199505" y="58189"/>
                </a:cubicBezTo>
                <a:cubicBezTo>
                  <a:pt x="249381" y="101138"/>
                  <a:pt x="261851" y="254923"/>
                  <a:pt x="299258" y="257694"/>
                </a:cubicBezTo>
                <a:cubicBezTo>
                  <a:pt x="336665" y="260465"/>
                  <a:pt x="386542" y="108065"/>
                  <a:pt x="423949" y="74814"/>
                </a:cubicBezTo>
                <a:cubicBezTo>
                  <a:pt x="461356" y="41563"/>
                  <a:pt x="492529" y="49876"/>
                  <a:pt x="523702" y="58189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0" name="Freeform 249"/>
          <p:cNvSpPr/>
          <p:nvPr/>
        </p:nvSpPr>
        <p:spPr>
          <a:xfrm>
            <a:off x="7887385" y="5513383"/>
            <a:ext cx="571293" cy="158918"/>
          </a:xfrm>
          <a:custGeom>
            <a:avLst/>
            <a:gdLst>
              <a:gd name="connsiteX0" fmla="*/ 0 w 523702"/>
              <a:gd name="connsiteY0" fmla="*/ 0 h 257731"/>
              <a:gd name="connsiteX1" fmla="*/ 199505 w 523702"/>
              <a:gd name="connsiteY1" fmla="*/ 58189 h 257731"/>
              <a:gd name="connsiteX2" fmla="*/ 299258 w 523702"/>
              <a:gd name="connsiteY2" fmla="*/ 257694 h 257731"/>
              <a:gd name="connsiteX3" fmla="*/ 423949 w 523702"/>
              <a:gd name="connsiteY3" fmla="*/ 74814 h 257731"/>
              <a:gd name="connsiteX4" fmla="*/ 523702 w 523702"/>
              <a:gd name="connsiteY4" fmla="*/ 58189 h 257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702" h="257731">
                <a:moveTo>
                  <a:pt x="0" y="0"/>
                </a:moveTo>
                <a:cubicBezTo>
                  <a:pt x="74814" y="7620"/>
                  <a:pt x="149629" y="15240"/>
                  <a:pt x="199505" y="58189"/>
                </a:cubicBezTo>
                <a:cubicBezTo>
                  <a:pt x="249381" y="101138"/>
                  <a:pt x="261851" y="254923"/>
                  <a:pt x="299258" y="257694"/>
                </a:cubicBezTo>
                <a:cubicBezTo>
                  <a:pt x="336665" y="260465"/>
                  <a:pt x="386542" y="108065"/>
                  <a:pt x="423949" y="74814"/>
                </a:cubicBezTo>
                <a:cubicBezTo>
                  <a:pt x="461356" y="41563"/>
                  <a:pt x="492529" y="49876"/>
                  <a:pt x="523702" y="58189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51" name="Straight Connector 250"/>
          <p:cNvCxnSpPr/>
          <p:nvPr/>
        </p:nvCxnSpPr>
        <p:spPr>
          <a:xfrm flipV="1">
            <a:off x="8657129" y="5328961"/>
            <a:ext cx="5233" cy="3826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7" name="Group 86"/>
          <p:cNvGrpSpPr/>
          <p:nvPr/>
        </p:nvGrpSpPr>
        <p:grpSpPr>
          <a:xfrm>
            <a:off x="6700767" y="5348607"/>
            <a:ext cx="2132148" cy="333165"/>
            <a:chOff x="6700767" y="5348607"/>
            <a:chExt cx="2132148" cy="333165"/>
          </a:xfrm>
        </p:grpSpPr>
        <p:sp>
          <p:nvSpPr>
            <p:cNvPr id="90" name="Rectangle 89"/>
            <p:cNvSpPr/>
            <p:nvPr/>
          </p:nvSpPr>
          <p:spPr>
            <a:xfrm>
              <a:off x="8465270" y="5348607"/>
              <a:ext cx="367645" cy="9918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8465269" y="5513354"/>
              <a:ext cx="367645" cy="9918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6705999" y="5373493"/>
              <a:ext cx="367645" cy="9918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6700767" y="5582585"/>
              <a:ext cx="367645" cy="9918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54" name="Freeform 253"/>
          <p:cNvSpPr/>
          <p:nvPr/>
        </p:nvSpPr>
        <p:spPr>
          <a:xfrm>
            <a:off x="8840839" y="5399829"/>
            <a:ext cx="2194560" cy="45719"/>
          </a:xfrm>
          <a:custGeom>
            <a:avLst/>
            <a:gdLst>
              <a:gd name="connsiteX0" fmla="*/ 0 w 2194560"/>
              <a:gd name="connsiteY0" fmla="*/ 21680 h 161659"/>
              <a:gd name="connsiteX1" fmla="*/ 516367 w 2194560"/>
              <a:gd name="connsiteY1" fmla="*/ 161530 h 161659"/>
              <a:gd name="connsiteX2" fmla="*/ 1140310 w 2194560"/>
              <a:gd name="connsiteY2" fmla="*/ 165 h 161659"/>
              <a:gd name="connsiteX3" fmla="*/ 1904103 w 2194560"/>
              <a:gd name="connsiteY3" fmla="*/ 129257 h 161659"/>
              <a:gd name="connsiteX4" fmla="*/ 2194560 w 2194560"/>
              <a:gd name="connsiteY4" fmla="*/ 43195 h 161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4560" h="161659">
                <a:moveTo>
                  <a:pt x="0" y="21680"/>
                </a:moveTo>
                <a:cubicBezTo>
                  <a:pt x="163157" y="93398"/>
                  <a:pt x="326315" y="165116"/>
                  <a:pt x="516367" y="161530"/>
                </a:cubicBezTo>
                <a:cubicBezTo>
                  <a:pt x="706419" y="157944"/>
                  <a:pt x="909021" y="5544"/>
                  <a:pt x="1140310" y="165"/>
                </a:cubicBezTo>
                <a:cubicBezTo>
                  <a:pt x="1371599" y="-5214"/>
                  <a:pt x="1728395" y="122085"/>
                  <a:pt x="1904103" y="129257"/>
                </a:cubicBezTo>
                <a:cubicBezTo>
                  <a:pt x="2079811" y="136429"/>
                  <a:pt x="2137185" y="89812"/>
                  <a:pt x="2194560" y="43195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5" name="Freeform 254"/>
          <p:cNvSpPr/>
          <p:nvPr/>
        </p:nvSpPr>
        <p:spPr>
          <a:xfrm>
            <a:off x="8826641" y="5476748"/>
            <a:ext cx="2194560" cy="45719"/>
          </a:xfrm>
          <a:custGeom>
            <a:avLst/>
            <a:gdLst>
              <a:gd name="connsiteX0" fmla="*/ 0 w 2194560"/>
              <a:gd name="connsiteY0" fmla="*/ 21680 h 161659"/>
              <a:gd name="connsiteX1" fmla="*/ 516367 w 2194560"/>
              <a:gd name="connsiteY1" fmla="*/ 161530 h 161659"/>
              <a:gd name="connsiteX2" fmla="*/ 1140310 w 2194560"/>
              <a:gd name="connsiteY2" fmla="*/ 165 h 161659"/>
              <a:gd name="connsiteX3" fmla="*/ 1904103 w 2194560"/>
              <a:gd name="connsiteY3" fmla="*/ 129257 h 161659"/>
              <a:gd name="connsiteX4" fmla="*/ 2194560 w 2194560"/>
              <a:gd name="connsiteY4" fmla="*/ 43195 h 161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4560" h="161659">
                <a:moveTo>
                  <a:pt x="0" y="21680"/>
                </a:moveTo>
                <a:cubicBezTo>
                  <a:pt x="163157" y="93398"/>
                  <a:pt x="326315" y="165116"/>
                  <a:pt x="516367" y="161530"/>
                </a:cubicBezTo>
                <a:cubicBezTo>
                  <a:pt x="706419" y="157944"/>
                  <a:pt x="909021" y="5544"/>
                  <a:pt x="1140310" y="165"/>
                </a:cubicBezTo>
                <a:cubicBezTo>
                  <a:pt x="1371599" y="-5214"/>
                  <a:pt x="1728395" y="122085"/>
                  <a:pt x="1904103" y="129257"/>
                </a:cubicBezTo>
                <a:cubicBezTo>
                  <a:pt x="2079811" y="136429"/>
                  <a:pt x="2137185" y="89812"/>
                  <a:pt x="2194560" y="43195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9130" y="668603"/>
            <a:ext cx="5232870" cy="4055604"/>
          </a:xfr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dirty="0"/>
              <a:t>Electrical:</a:t>
            </a:r>
          </a:p>
          <a:p>
            <a:pPr lvl="1"/>
            <a:r>
              <a:rPr lang="en-GB" dirty="0"/>
              <a:t>MgB</a:t>
            </a:r>
            <a:r>
              <a:rPr lang="en-GB" baseline="-25000" dirty="0"/>
              <a:t>2</a:t>
            </a:r>
            <a:r>
              <a:rPr lang="en-GB" dirty="0"/>
              <a:t>-NbTi Splices protected</a:t>
            </a:r>
          </a:p>
          <a:p>
            <a:pPr lvl="1"/>
            <a:r>
              <a:rPr lang="en-GB" dirty="0" err="1"/>
              <a:t>NbTi-NbTi</a:t>
            </a:r>
            <a:r>
              <a:rPr lang="en-GB" dirty="0"/>
              <a:t> splices on either side of plug</a:t>
            </a:r>
          </a:p>
          <a:p>
            <a:pPr marL="0" indent="0">
              <a:buNone/>
            </a:pPr>
            <a:r>
              <a:rPr lang="en-GB" dirty="0"/>
              <a:t>Cryogenics: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Superfluid in interlink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Splices immersed in LHE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Fountain </a:t>
            </a:r>
            <a:r>
              <a:rPr lang="en-GB" dirty="0" smtClean="0">
                <a:sym typeface="Wingdings" panose="05000000000000000000" pitchFamily="2" charset="2"/>
              </a:rPr>
              <a:t>principle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10 </a:t>
            </a:r>
            <a:r>
              <a:rPr lang="en-GB" dirty="0">
                <a:sym typeface="Wingdings" panose="05000000000000000000" pitchFamily="2" charset="2"/>
              </a:rPr>
              <a:t>min buffer at nominal conditions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Insulation vacuum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Vacuum barrier in DFM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Vacuum barrier at plug level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Thermal contraction </a:t>
            </a:r>
            <a:r>
              <a:rPr lang="en-GB" dirty="0" smtClean="0">
                <a:sym typeface="Wingdings" panose="05000000000000000000" pitchFamily="2" charset="2"/>
              </a:rPr>
              <a:t>proposal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Main vessel : 1 fixed point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Side vessel : suspended from 300K top</a:t>
            </a:r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Instrumentation layout proposal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Level gauges + V-taps + T-sensors + heaters + P gauges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8" name="Freeform 57"/>
          <p:cNvSpPr/>
          <p:nvPr/>
        </p:nvSpPr>
        <p:spPr>
          <a:xfrm>
            <a:off x="5708650" y="5095875"/>
            <a:ext cx="530225" cy="127000"/>
          </a:xfrm>
          <a:custGeom>
            <a:avLst/>
            <a:gdLst>
              <a:gd name="connsiteX0" fmla="*/ 530225 w 530225"/>
              <a:gd name="connsiteY0" fmla="*/ 53975 h 127000"/>
              <a:gd name="connsiteX1" fmla="*/ 441325 w 530225"/>
              <a:gd name="connsiteY1" fmla="*/ 101600 h 127000"/>
              <a:gd name="connsiteX2" fmla="*/ 384175 w 530225"/>
              <a:gd name="connsiteY2" fmla="*/ 44450 h 127000"/>
              <a:gd name="connsiteX3" fmla="*/ 323850 w 530225"/>
              <a:gd name="connsiteY3" fmla="*/ 104775 h 127000"/>
              <a:gd name="connsiteX4" fmla="*/ 219075 w 530225"/>
              <a:gd name="connsiteY4" fmla="*/ 0 h 127000"/>
              <a:gd name="connsiteX5" fmla="*/ 92075 w 530225"/>
              <a:gd name="connsiteY5" fmla="*/ 127000 h 127000"/>
              <a:gd name="connsiteX6" fmla="*/ 0 w 530225"/>
              <a:gd name="connsiteY6" fmla="*/ 34925 h 12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0225" h="127000">
                <a:moveTo>
                  <a:pt x="530225" y="53975"/>
                </a:moveTo>
                <a:lnTo>
                  <a:pt x="441325" y="101600"/>
                </a:lnTo>
                <a:lnTo>
                  <a:pt x="384175" y="44450"/>
                </a:lnTo>
                <a:lnTo>
                  <a:pt x="323850" y="104775"/>
                </a:lnTo>
                <a:lnTo>
                  <a:pt x="219075" y="0"/>
                </a:lnTo>
                <a:lnTo>
                  <a:pt x="92075" y="127000"/>
                </a:lnTo>
                <a:lnTo>
                  <a:pt x="0" y="3492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7" name="Freeform 256"/>
          <p:cNvSpPr/>
          <p:nvPr/>
        </p:nvSpPr>
        <p:spPr>
          <a:xfrm>
            <a:off x="5708649" y="5715109"/>
            <a:ext cx="530225" cy="127000"/>
          </a:xfrm>
          <a:custGeom>
            <a:avLst/>
            <a:gdLst>
              <a:gd name="connsiteX0" fmla="*/ 530225 w 530225"/>
              <a:gd name="connsiteY0" fmla="*/ 53975 h 127000"/>
              <a:gd name="connsiteX1" fmla="*/ 441325 w 530225"/>
              <a:gd name="connsiteY1" fmla="*/ 101600 h 127000"/>
              <a:gd name="connsiteX2" fmla="*/ 384175 w 530225"/>
              <a:gd name="connsiteY2" fmla="*/ 44450 h 127000"/>
              <a:gd name="connsiteX3" fmla="*/ 323850 w 530225"/>
              <a:gd name="connsiteY3" fmla="*/ 104775 h 127000"/>
              <a:gd name="connsiteX4" fmla="*/ 219075 w 530225"/>
              <a:gd name="connsiteY4" fmla="*/ 0 h 127000"/>
              <a:gd name="connsiteX5" fmla="*/ 92075 w 530225"/>
              <a:gd name="connsiteY5" fmla="*/ 127000 h 127000"/>
              <a:gd name="connsiteX6" fmla="*/ 0 w 530225"/>
              <a:gd name="connsiteY6" fmla="*/ 34925 h 12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0225" h="127000">
                <a:moveTo>
                  <a:pt x="530225" y="53975"/>
                </a:moveTo>
                <a:lnTo>
                  <a:pt x="441325" y="101600"/>
                </a:lnTo>
                <a:lnTo>
                  <a:pt x="384175" y="44450"/>
                </a:lnTo>
                <a:lnTo>
                  <a:pt x="323850" y="104775"/>
                </a:lnTo>
                <a:lnTo>
                  <a:pt x="219075" y="0"/>
                </a:lnTo>
                <a:lnTo>
                  <a:pt x="92075" y="127000"/>
                </a:lnTo>
                <a:lnTo>
                  <a:pt x="0" y="3492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6" name="Group 215"/>
          <p:cNvGrpSpPr/>
          <p:nvPr/>
        </p:nvGrpSpPr>
        <p:grpSpPr>
          <a:xfrm>
            <a:off x="5251803" y="5681772"/>
            <a:ext cx="303873" cy="121550"/>
            <a:chOff x="4572000" y="3062101"/>
            <a:chExt cx="434576" cy="173832"/>
          </a:xfrm>
        </p:grpSpPr>
        <p:sp>
          <p:nvSpPr>
            <p:cNvPr id="233" name="Oval 232"/>
            <p:cNvSpPr/>
            <p:nvPr/>
          </p:nvSpPr>
          <p:spPr>
            <a:xfrm>
              <a:off x="4572000" y="3062102"/>
              <a:ext cx="173831" cy="173831"/>
            </a:xfrm>
            <a:prstGeom prst="ellipse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6" name="Oval 235"/>
            <p:cNvSpPr/>
            <p:nvPr/>
          </p:nvSpPr>
          <p:spPr>
            <a:xfrm>
              <a:off x="4658915" y="3062102"/>
              <a:ext cx="173831" cy="173831"/>
            </a:xfrm>
            <a:prstGeom prst="ellipse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8" name="Oval 237"/>
            <p:cNvSpPr/>
            <p:nvPr/>
          </p:nvSpPr>
          <p:spPr>
            <a:xfrm>
              <a:off x="4745830" y="3062102"/>
              <a:ext cx="173831" cy="173831"/>
            </a:xfrm>
            <a:prstGeom prst="ellipse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9" name="Oval 238"/>
            <p:cNvSpPr/>
            <p:nvPr/>
          </p:nvSpPr>
          <p:spPr>
            <a:xfrm>
              <a:off x="4832745" y="3062101"/>
              <a:ext cx="173831" cy="173831"/>
            </a:xfrm>
            <a:prstGeom prst="ellipse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253" name="Straight Connector 252"/>
          <p:cNvCxnSpPr/>
          <p:nvPr/>
        </p:nvCxnSpPr>
        <p:spPr>
          <a:xfrm>
            <a:off x="4943477" y="2788527"/>
            <a:ext cx="0" cy="205846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miter lim="800000"/>
          </a:ln>
          <a:effectLst/>
        </p:spPr>
      </p:cxnSp>
      <p:grpSp>
        <p:nvGrpSpPr>
          <p:cNvPr id="263" name="Group 262"/>
          <p:cNvGrpSpPr/>
          <p:nvPr/>
        </p:nvGrpSpPr>
        <p:grpSpPr>
          <a:xfrm>
            <a:off x="4837063" y="2618041"/>
            <a:ext cx="145070" cy="919867"/>
            <a:chOff x="6255796" y="1210441"/>
            <a:chExt cx="249288" cy="875448"/>
          </a:xfrm>
        </p:grpSpPr>
        <p:cxnSp>
          <p:nvCxnSpPr>
            <p:cNvPr id="264" name="Straight Connector 263"/>
            <p:cNvCxnSpPr/>
            <p:nvPr/>
          </p:nvCxnSpPr>
          <p:spPr>
            <a:xfrm>
              <a:off x="6255796" y="1210441"/>
              <a:ext cx="0" cy="804097"/>
            </a:xfrm>
            <a:prstGeom prst="line">
              <a:avLst/>
            </a:prstGeom>
            <a:ln w="63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5" name="Group 264"/>
            <p:cNvGrpSpPr/>
            <p:nvPr/>
          </p:nvGrpSpPr>
          <p:grpSpPr>
            <a:xfrm>
              <a:off x="6255796" y="1962328"/>
              <a:ext cx="249036" cy="123561"/>
              <a:chOff x="6464663" y="1842241"/>
              <a:chExt cx="249036" cy="123561"/>
            </a:xfrm>
          </p:grpSpPr>
          <p:sp>
            <p:nvSpPr>
              <p:cNvPr id="267" name="Oval 266"/>
              <p:cNvSpPr/>
              <p:nvPr/>
            </p:nvSpPr>
            <p:spPr>
              <a:xfrm>
                <a:off x="6464663" y="1842241"/>
                <a:ext cx="123561" cy="123561"/>
              </a:xfrm>
              <a:prstGeom prst="ellipse">
                <a:avLst/>
              </a:prstGeom>
              <a:noFill/>
              <a:ln w="6350">
                <a:solidFill>
                  <a:schemeClr val="accent1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268" name="Oval 267"/>
              <p:cNvSpPr/>
              <p:nvPr/>
            </p:nvSpPr>
            <p:spPr>
              <a:xfrm>
                <a:off x="6522086" y="1842241"/>
                <a:ext cx="123561" cy="123561"/>
              </a:xfrm>
              <a:prstGeom prst="ellipse">
                <a:avLst/>
              </a:prstGeom>
              <a:noFill/>
              <a:ln w="6350">
                <a:solidFill>
                  <a:schemeClr val="accent1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269" name="Oval 268"/>
              <p:cNvSpPr/>
              <p:nvPr/>
            </p:nvSpPr>
            <p:spPr>
              <a:xfrm>
                <a:off x="6590138" y="1842241"/>
                <a:ext cx="123561" cy="123561"/>
              </a:xfrm>
              <a:prstGeom prst="ellipse">
                <a:avLst/>
              </a:prstGeom>
              <a:noFill/>
              <a:ln w="6350">
                <a:solidFill>
                  <a:schemeClr val="accent1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cxnSp>
          <p:nvCxnSpPr>
            <p:cNvPr id="266" name="Straight Connector 265"/>
            <p:cNvCxnSpPr/>
            <p:nvPr/>
          </p:nvCxnSpPr>
          <p:spPr>
            <a:xfrm>
              <a:off x="6505084" y="1210441"/>
              <a:ext cx="0" cy="814224"/>
            </a:xfrm>
            <a:prstGeom prst="line">
              <a:avLst/>
            </a:prstGeom>
            <a:ln w="6350">
              <a:solidFill>
                <a:schemeClr val="accent1">
                  <a:lumMod val="20000"/>
                  <a:lumOff val="80000"/>
                </a:schemeClr>
              </a:solidFill>
              <a:headEnd type="triangle" w="sm" len="med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2978944" y="4325888"/>
            <a:ext cx="2012539" cy="1562816"/>
            <a:chOff x="2978944" y="4325888"/>
            <a:chExt cx="2012539" cy="1562816"/>
          </a:xfrm>
        </p:grpSpPr>
        <p:grpSp>
          <p:nvGrpSpPr>
            <p:cNvPr id="19" name="Group 18"/>
            <p:cNvGrpSpPr/>
            <p:nvPr/>
          </p:nvGrpSpPr>
          <p:grpSpPr>
            <a:xfrm>
              <a:off x="3537940" y="4453711"/>
              <a:ext cx="1453543" cy="1434993"/>
              <a:chOff x="3537940" y="4453711"/>
              <a:chExt cx="1453543" cy="1434993"/>
            </a:xfrm>
          </p:grpSpPr>
          <p:sp>
            <p:nvSpPr>
              <p:cNvPr id="240" name="Rectangle 239"/>
              <p:cNvSpPr/>
              <p:nvPr/>
            </p:nvSpPr>
            <p:spPr>
              <a:xfrm>
                <a:off x="4895472" y="5792693"/>
                <a:ext cx="96011" cy="96011"/>
              </a:xfrm>
              <a:prstGeom prst="rect">
                <a:avLst/>
              </a:prstGeom>
              <a:solidFill>
                <a:srgbClr val="89FA7A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242" name="Rectangle 241"/>
              <p:cNvSpPr/>
              <p:nvPr/>
            </p:nvSpPr>
            <p:spPr>
              <a:xfrm rot="1243806">
                <a:off x="3537940" y="4738477"/>
                <a:ext cx="96011" cy="96011"/>
              </a:xfrm>
              <a:prstGeom prst="rect">
                <a:avLst/>
              </a:prstGeom>
              <a:solidFill>
                <a:srgbClr val="89FA7A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4124376" y="4453711"/>
                <a:ext cx="130969" cy="162740"/>
                <a:chOff x="4124376" y="4453711"/>
                <a:chExt cx="130969" cy="162740"/>
              </a:xfrm>
              <a:effectLst/>
            </p:grpSpPr>
            <p:cxnSp>
              <p:nvCxnSpPr>
                <p:cNvPr id="9" name="Straight Connector 8"/>
                <p:cNvCxnSpPr/>
                <p:nvPr/>
              </p:nvCxnSpPr>
              <p:spPr>
                <a:xfrm flipV="1">
                  <a:off x="4145013" y="4464692"/>
                  <a:ext cx="50006" cy="151759"/>
                </a:xfrm>
                <a:prstGeom prst="line">
                  <a:avLst/>
                </a:prstGeom>
                <a:ln>
                  <a:solidFill>
                    <a:srgbClr val="C39BE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/>
                <p:cNvCxnSpPr/>
                <p:nvPr/>
              </p:nvCxnSpPr>
              <p:spPr>
                <a:xfrm>
                  <a:off x="4124376" y="4453711"/>
                  <a:ext cx="130969" cy="42485"/>
                </a:xfrm>
                <a:prstGeom prst="line">
                  <a:avLst/>
                </a:prstGeom>
                <a:ln>
                  <a:solidFill>
                    <a:srgbClr val="C39BE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" name="Freeform 13"/>
              <p:cNvSpPr/>
              <p:nvPr/>
            </p:nvSpPr>
            <p:spPr>
              <a:xfrm>
                <a:off x="3610906" y="4624892"/>
                <a:ext cx="533267" cy="136237"/>
              </a:xfrm>
              <a:custGeom>
                <a:avLst/>
                <a:gdLst>
                  <a:gd name="connsiteX0" fmla="*/ 461962 w 478583"/>
                  <a:gd name="connsiteY0" fmla="*/ 0 h 185738"/>
                  <a:gd name="connsiteX1" fmla="*/ 450056 w 478583"/>
                  <a:gd name="connsiteY1" fmla="*/ 95250 h 185738"/>
                  <a:gd name="connsiteX2" fmla="*/ 197644 w 478583"/>
                  <a:gd name="connsiteY2" fmla="*/ 140494 h 185738"/>
                  <a:gd name="connsiteX3" fmla="*/ 0 w 478583"/>
                  <a:gd name="connsiteY3" fmla="*/ 185738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8583" h="185738">
                    <a:moveTo>
                      <a:pt x="461962" y="0"/>
                    </a:moveTo>
                    <a:cubicBezTo>
                      <a:pt x="478035" y="35917"/>
                      <a:pt x="494109" y="71834"/>
                      <a:pt x="450056" y="95250"/>
                    </a:cubicBezTo>
                    <a:cubicBezTo>
                      <a:pt x="406003" y="118666"/>
                      <a:pt x="272653" y="125413"/>
                      <a:pt x="197644" y="140494"/>
                    </a:cubicBezTo>
                    <a:cubicBezTo>
                      <a:pt x="122635" y="155575"/>
                      <a:pt x="61317" y="170656"/>
                      <a:pt x="0" y="185738"/>
                    </a:cubicBezTo>
                  </a:path>
                </a:pathLst>
              </a:custGeom>
              <a:noFill/>
              <a:ln w="3175">
                <a:solidFill>
                  <a:srgbClr val="C39BE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6" name="Freeform 35"/>
            <p:cNvSpPr/>
            <p:nvPr/>
          </p:nvSpPr>
          <p:spPr>
            <a:xfrm>
              <a:off x="2978944" y="4493419"/>
              <a:ext cx="950119" cy="184237"/>
            </a:xfrm>
            <a:custGeom>
              <a:avLst/>
              <a:gdLst>
                <a:gd name="connsiteX0" fmla="*/ 0 w 950119"/>
                <a:gd name="connsiteY0" fmla="*/ 123825 h 184237"/>
                <a:gd name="connsiteX1" fmla="*/ 102394 w 950119"/>
                <a:gd name="connsiteY1" fmla="*/ 114300 h 184237"/>
                <a:gd name="connsiteX2" fmla="*/ 316706 w 950119"/>
                <a:gd name="connsiteY2" fmla="*/ 183356 h 184237"/>
                <a:gd name="connsiteX3" fmla="*/ 800100 w 950119"/>
                <a:gd name="connsiteY3" fmla="*/ 142875 h 184237"/>
                <a:gd name="connsiteX4" fmla="*/ 950119 w 950119"/>
                <a:gd name="connsiteY4" fmla="*/ 0 h 18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119" h="184237">
                  <a:moveTo>
                    <a:pt x="0" y="123825"/>
                  </a:moveTo>
                  <a:cubicBezTo>
                    <a:pt x="24805" y="114101"/>
                    <a:pt x="49610" y="104378"/>
                    <a:pt x="102394" y="114300"/>
                  </a:cubicBezTo>
                  <a:cubicBezTo>
                    <a:pt x="155178" y="124222"/>
                    <a:pt x="200422" y="178594"/>
                    <a:pt x="316706" y="183356"/>
                  </a:cubicBezTo>
                  <a:cubicBezTo>
                    <a:pt x="432990" y="188118"/>
                    <a:pt x="694531" y="173434"/>
                    <a:pt x="800100" y="142875"/>
                  </a:cubicBezTo>
                  <a:cubicBezTo>
                    <a:pt x="905669" y="112316"/>
                    <a:pt x="927894" y="56158"/>
                    <a:pt x="950119" y="0"/>
                  </a:cubicBezTo>
                </a:path>
              </a:pathLst>
            </a:custGeom>
            <a:noFill/>
            <a:ln w="12700" cmpd="dbl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TextBox 37"/>
            <p:cNvSpPr txBox="1"/>
            <p:nvPr/>
          </p:nvSpPr>
          <p:spPr>
            <a:xfrm rot="1109065">
              <a:off x="3973552" y="4325888"/>
              <a:ext cx="6158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Vac. Inst.</a:t>
              </a:r>
              <a:endParaRPr lang="en-GB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70" name="TextBox 269"/>
          <p:cNvSpPr txBox="1"/>
          <p:nvPr/>
        </p:nvSpPr>
        <p:spPr>
          <a:xfrm rot="1109065">
            <a:off x="3760998" y="4306839"/>
            <a:ext cx="2952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∆P</a:t>
            </a:r>
            <a:endParaRPr lang="en-GB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4216400" y="4374308"/>
            <a:ext cx="3409950" cy="1420538"/>
            <a:chOff x="4216400" y="4374308"/>
            <a:chExt cx="3409950" cy="1420538"/>
          </a:xfrm>
        </p:grpSpPr>
        <p:grpSp>
          <p:nvGrpSpPr>
            <p:cNvPr id="35" name="Group 34"/>
            <p:cNvGrpSpPr/>
            <p:nvPr/>
          </p:nvGrpSpPr>
          <p:grpSpPr>
            <a:xfrm>
              <a:off x="4216400" y="4535423"/>
              <a:ext cx="3409950" cy="1259423"/>
              <a:chOff x="4216400" y="4535423"/>
              <a:chExt cx="3409950" cy="1259423"/>
            </a:xfrm>
          </p:grpSpPr>
          <p:grpSp>
            <p:nvGrpSpPr>
              <p:cNvPr id="188" name="Group 187"/>
              <p:cNvGrpSpPr/>
              <p:nvPr/>
            </p:nvGrpSpPr>
            <p:grpSpPr>
              <a:xfrm>
                <a:off x="5035550" y="4535423"/>
                <a:ext cx="1047750" cy="614427"/>
                <a:chOff x="5035550" y="4535423"/>
                <a:chExt cx="1047750" cy="614427"/>
              </a:xfrm>
            </p:grpSpPr>
            <p:grpSp>
              <p:nvGrpSpPr>
                <p:cNvPr id="189" name="Group 188"/>
                <p:cNvGrpSpPr/>
                <p:nvPr/>
              </p:nvGrpSpPr>
              <p:grpSpPr>
                <a:xfrm>
                  <a:off x="5289209" y="4535423"/>
                  <a:ext cx="490193" cy="239720"/>
                  <a:chOff x="5289209" y="4535423"/>
                  <a:chExt cx="490193" cy="239720"/>
                </a:xfrm>
              </p:grpSpPr>
              <p:sp>
                <p:nvSpPr>
                  <p:cNvPr id="191" name="Rectangle 190"/>
                  <p:cNvSpPr/>
                  <p:nvPr/>
                </p:nvSpPr>
                <p:spPr>
                  <a:xfrm>
                    <a:off x="5289209" y="4535423"/>
                    <a:ext cx="490193" cy="100012"/>
                  </a:xfrm>
                  <a:prstGeom prst="rect">
                    <a:avLst/>
                  </a:prstGeom>
                  <a:solidFill>
                    <a:srgbClr val="C34BF3">
                      <a:alpha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2" name="Rectangle 191"/>
                  <p:cNvSpPr/>
                  <p:nvPr/>
                </p:nvSpPr>
                <p:spPr>
                  <a:xfrm>
                    <a:off x="5399383" y="4636176"/>
                    <a:ext cx="279115" cy="138967"/>
                  </a:xfrm>
                  <a:prstGeom prst="rect">
                    <a:avLst/>
                  </a:prstGeom>
                  <a:solidFill>
                    <a:srgbClr val="C34BF3">
                      <a:alpha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IFS</a:t>
                    </a:r>
                    <a:endParaRPr kumimoji="0" lang="en-GB" sz="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90" name="Freeform 189"/>
                <p:cNvSpPr/>
                <p:nvPr/>
              </p:nvSpPr>
              <p:spPr>
                <a:xfrm>
                  <a:off x="5035550" y="4762500"/>
                  <a:ext cx="1047750" cy="387350"/>
                </a:xfrm>
                <a:custGeom>
                  <a:avLst/>
                  <a:gdLst>
                    <a:gd name="connsiteX0" fmla="*/ 508000 w 1047750"/>
                    <a:gd name="connsiteY0" fmla="*/ 0 h 387350"/>
                    <a:gd name="connsiteX1" fmla="*/ 508000 w 1047750"/>
                    <a:gd name="connsiteY1" fmla="*/ 114300 h 387350"/>
                    <a:gd name="connsiteX2" fmla="*/ 0 w 1047750"/>
                    <a:gd name="connsiteY2" fmla="*/ 114300 h 387350"/>
                    <a:gd name="connsiteX3" fmla="*/ 0 w 1047750"/>
                    <a:gd name="connsiteY3" fmla="*/ 190500 h 387350"/>
                    <a:gd name="connsiteX4" fmla="*/ 1047750 w 1047750"/>
                    <a:gd name="connsiteY4" fmla="*/ 190500 h 387350"/>
                    <a:gd name="connsiteX5" fmla="*/ 1047750 w 1047750"/>
                    <a:gd name="connsiteY5" fmla="*/ 260350 h 387350"/>
                    <a:gd name="connsiteX6" fmla="*/ 495300 w 1047750"/>
                    <a:gd name="connsiteY6" fmla="*/ 260350 h 387350"/>
                    <a:gd name="connsiteX7" fmla="*/ 495300 w 1047750"/>
                    <a:gd name="connsiteY7" fmla="*/ 38735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47750" h="387350">
                      <a:moveTo>
                        <a:pt x="508000" y="0"/>
                      </a:moveTo>
                      <a:lnTo>
                        <a:pt x="508000" y="114300"/>
                      </a:lnTo>
                      <a:lnTo>
                        <a:pt x="0" y="114300"/>
                      </a:lnTo>
                      <a:lnTo>
                        <a:pt x="0" y="190500"/>
                      </a:lnTo>
                      <a:lnTo>
                        <a:pt x="1047750" y="190500"/>
                      </a:lnTo>
                      <a:lnTo>
                        <a:pt x="1047750" y="260350"/>
                      </a:lnTo>
                      <a:lnTo>
                        <a:pt x="495300" y="260350"/>
                      </a:lnTo>
                      <a:lnTo>
                        <a:pt x="495300" y="387350"/>
                      </a:lnTo>
                    </a:path>
                  </a:pathLst>
                </a:custGeom>
                <a:noFill/>
                <a:ln w="12700" cap="flat" cmpd="sng" algn="ctr">
                  <a:solidFill>
                    <a:srgbClr val="C34BF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4" name="Group 33"/>
              <p:cNvGrpSpPr/>
              <p:nvPr/>
            </p:nvGrpSpPr>
            <p:grpSpPr>
              <a:xfrm>
                <a:off x="4216400" y="5130800"/>
                <a:ext cx="3409950" cy="664046"/>
                <a:chOff x="4216400" y="5130800"/>
                <a:chExt cx="3409950" cy="664046"/>
              </a:xfrm>
            </p:grpSpPr>
            <p:sp>
              <p:nvSpPr>
                <p:cNvPr id="244" name="Rectangle 243"/>
                <p:cNvSpPr/>
                <p:nvPr/>
              </p:nvSpPr>
              <p:spPr>
                <a:xfrm>
                  <a:off x="5357305" y="5698835"/>
                  <a:ext cx="96011" cy="96011"/>
                </a:xfrm>
                <a:prstGeom prst="rect">
                  <a:avLst/>
                </a:prstGeom>
                <a:solidFill>
                  <a:srgbClr val="89FA7A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47" name="Rectangle 246"/>
                <p:cNvSpPr/>
                <p:nvPr/>
              </p:nvSpPr>
              <p:spPr>
                <a:xfrm rot="1134757">
                  <a:off x="4230658" y="5284038"/>
                  <a:ext cx="96011" cy="96011"/>
                </a:xfrm>
                <a:prstGeom prst="rect">
                  <a:avLst/>
                </a:prstGeom>
                <a:solidFill>
                  <a:srgbClr val="89FA7A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52" name="Rectangle 251"/>
                <p:cNvSpPr/>
                <p:nvPr/>
              </p:nvSpPr>
              <p:spPr>
                <a:xfrm rot="1134757">
                  <a:off x="4290601" y="5507804"/>
                  <a:ext cx="96011" cy="96011"/>
                </a:xfrm>
                <a:prstGeom prst="rect">
                  <a:avLst/>
                </a:prstGeom>
                <a:solidFill>
                  <a:srgbClr val="89FA7A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>
                  <a:off x="4216400" y="5130800"/>
                  <a:ext cx="1323944" cy="421549"/>
                </a:xfrm>
                <a:custGeom>
                  <a:avLst/>
                  <a:gdLst>
                    <a:gd name="connsiteX0" fmla="*/ 0 w 1323944"/>
                    <a:gd name="connsiteY0" fmla="*/ 88900 h 421549"/>
                    <a:gd name="connsiteX1" fmla="*/ 114300 w 1323944"/>
                    <a:gd name="connsiteY1" fmla="*/ 419100 h 421549"/>
                    <a:gd name="connsiteX2" fmla="*/ 444500 w 1323944"/>
                    <a:gd name="connsiteY2" fmla="*/ 234950 h 421549"/>
                    <a:gd name="connsiteX3" fmla="*/ 1200150 w 1323944"/>
                    <a:gd name="connsiteY3" fmla="*/ 152400 h 421549"/>
                    <a:gd name="connsiteX4" fmla="*/ 1314450 w 1323944"/>
                    <a:gd name="connsiteY4" fmla="*/ 0 h 421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3944" h="421549">
                      <a:moveTo>
                        <a:pt x="0" y="88900"/>
                      </a:moveTo>
                      <a:cubicBezTo>
                        <a:pt x="20108" y="241829"/>
                        <a:pt x="40217" y="394758"/>
                        <a:pt x="114300" y="419100"/>
                      </a:cubicBezTo>
                      <a:cubicBezTo>
                        <a:pt x="188383" y="443442"/>
                        <a:pt x="263525" y="279400"/>
                        <a:pt x="444500" y="234950"/>
                      </a:cubicBezTo>
                      <a:cubicBezTo>
                        <a:pt x="625475" y="190500"/>
                        <a:pt x="1055159" y="191558"/>
                        <a:pt x="1200150" y="152400"/>
                      </a:cubicBezTo>
                      <a:cubicBezTo>
                        <a:pt x="1345141" y="113242"/>
                        <a:pt x="1329795" y="56621"/>
                        <a:pt x="1314450" y="0"/>
                      </a:cubicBezTo>
                    </a:path>
                  </a:pathLst>
                </a:custGeom>
                <a:noFill/>
                <a:ln w="3175"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Freeform 21"/>
                <p:cNvSpPr/>
                <p:nvPr/>
              </p:nvSpPr>
              <p:spPr>
                <a:xfrm>
                  <a:off x="5530850" y="5156200"/>
                  <a:ext cx="2095500" cy="336846"/>
                </a:xfrm>
                <a:custGeom>
                  <a:avLst/>
                  <a:gdLst>
                    <a:gd name="connsiteX0" fmla="*/ 2095500 w 2095500"/>
                    <a:gd name="connsiteY0" fmla="*/ 254000 h 336846"/>
                    <a:gd name="connsiteX1" fmla="*/ 1911350 w 2095500"/>
                    <a:gd name="connsiteY1" fmla="*/ 139700 h 336846"/>
                    <a:gd name="connsiteX2" fmla="*/ 1612900 w 2095500"/>
                    <a:gd name="connsiteY2" fmla="*/ 247650 h 336846"/>
                    <a:gd name="connsiteX3" fmla="*/ 1517650 w 2095500"/>
                    <a:gd name="connsiteY3" fmla="*/ 133350 h 336846"/>
                    <a:gd name="connsiteX4" fmla="*/ 1123950 w 2095500"/>
                    <a:gd name="connsiteY4" fmla="*/ 171450 h 336846"/>
                    <a:gd name="connsiteX5" fmla="*/ 996950 w 2095500"/>
                    <a:gd name="connsiteY5" fmla="*/ 336550 h 336846"/>
                    <a:gd name="connsiteX6" fmla="*/ 723900 w 2095500"/>
                    <a:gd name="connsiteY6" fmla="*/ 209550 h 336846"/>
                    <a:gd name="connsiteX7" fmla="*/ 133350 w 2095500"/>
                    <a:gd name="connsiteY7" fmla="*/ 120650 h 336846"/>
                    <a:gd name="connsiteX8" fmla="*/ 0 w 2095500"/>
                    <a:gd name="connsiteY8" fmla="*/ 0 h 3368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95500" h="336846">
                      <a:moveTo>
                        <a:pt x="2095500" y="254000"/>
                      </a:moveTo>
                      <a:cubicBezTo>
                        <a:pt x="2043641" y="197379"/>
                        <a:pt x="1991783" y="140758"/>
                        <a:pt x="1911350" y="139700"/>
                      </a:cubicBezTo>
                      <a:cubicBezTo>
                        <a:pt x="1830917" y="138642"/>
                        <a:pt x="1678517" y="248708"/>
                        <a:pt x="1612900" y="247650"/>
                      </a:cubicBezTo>
                      <a:cubicBezTo>
                        <a:pt x="1547283" y="246592"/>
                        <a:pt x="1599142" y="146050"/>
                        <a:pt x="1517650" y="133350"/>
                      </a:cubicBezTo>
                      <a:cubicBezTo>
                        <a:pt x="1436158" y="120650"/>
                        <a:pt x="1210733" y="137583"/>
                        <a:pt x="1123950" y="171450"/>
                      </a:cubicBezTo>
                      <a:cubicBezTo>
                        <a:pt x="1037167" y="205317"/>
                        <a:pt x="1063625" y="330200"/>
                        <a:pt x="996950" y="336550"/>
                      </a:cubicBezTo>
                      <a:cubicBezTo>
                        <a:pt x="930275" y="342900"/>
                        <a:pt x="867833" y="245533"/>
                        <a:pt x="723900" y="209550"/>
                      </a:cubicBezTo>
                      <a:cubicBezTo>
                        <a:pt x="579967" y="173567"/>
                        <a:pt x="254000" y="155575"/>
                        <a:pt x="133350" y="120650"/>
                      </a:cubicBezTo>
                      <a:cubicBezTo>
                        <a:pt x="12700" y="85725"/>
                        <a:pt x="6350" y="42862"/>
                        <a:pt x="0" y="0"/>
                      </a:cubicBezTo>
                    </a:path>
                  </a:pathLst>
                </a:custGeom>
                <a:noFill/>
                <a:ln w="3175"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>
                  <a:off x="5349568" y="5213350"/>
                  <a:ext cx="193982" cy="482600"/>
                </a:xfrm>
                <a:custGeom>
                  <a:avLst/>
                  <a:gdLst>
                    <a:gd name="connsiteX0" fmla="*/ 41582 w 193982"/>
                    <a:gd name="connsiteY0" fmla="*/ 482600 h 482600"/>
                    <a:gd name="connsiteX1" fmla="*/ 9832 w 193982"/>
                    <a:gd name="connsiteY1" fmla="*/ 292100 h 482600"/>
                    <a:gd name="connsiteX2" fmla="*/ 193982 w 193982"/>
                    <a:gd name="connsiteY2" fmla="*/ 0 h 48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93982" h="482600">
                      <a:moveTo>
                        <a:pt x="41582" y="482600"/>
                      </a:moveTo>
                      <a:cubicBezTo>
                        <a:pt x="13007" y="427566"/>
                        <a:pt x="-15568" y="372533"/>
                        <a:pt x="9832" y="292100"/>
                      </a:cubicBezTo>
                      <a:cubicBezTo>
                        <a:pt x="35232" y="211667"/>
                        <a:pt x="114607" y="105833"/>
                        <a:pt x="193982" y="0"/>
                      </a:cubicBezTo>
                    </a:path>
                  </a:pathLst>
                </a:custGeom>
                <a:noFill/>
                <a:ln w="3175"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71" name="TextBox 270"/>
            <p:cNvSpPr txBox="1"/>
            <p:nvPr/>
          </p:nvSpPr>
          <p:spPr>
            <a:xfrm>
              <a:off x="5257498" y="4374308"/>
              <a:ext cx="57259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</a:rPr>
                <a:t>Cold inst.</a:t>
              </a:r>
              <a:endParaRPr lang="en-GB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511628" y="1405304"/>
            <a:ext cx="1259438" cy="2074403"/>
            <a:chOff x="4511628" y="1405304"/>
            <a:chExt cx="1259438" cy="2074403"/>
          </a:xfrm>
        </p:grpSpPr>
        <p:grpSp>
          <p:nvGrpSpPr>
            <p:cNvPr id="33" name="Group 32"/>
            <p:cNvGrpSpPr/>
            <p:nvPr/>
          </p:nvGrpSpPr>
          <p:grpSpPr>
            <a:xfrm>
              <a:off x="4673238" y="1618132"/>
              <a:ext cx="813466" cy="1861575"/>
              <a:chOff x="4673238" y="1618132"/>
              <a:chExt cx="813466" cy="1861575"/>
            </a:xfrm>
          </p:grpSpPr>
          <p:sp>
            <p:nvSpPr>
              <p:cNvPr id="241" name="Rectangle 240"/>
              <p:cNvSpPr/>
              <p:nvPr/>
            </p:nvSpPr>
            <p:spPr>
              <a:xfrm>
                <a:off x="5357305" y="3048957"/>
                <a:ext cx="96011" cy="96011"/>
              </a:xfrm>
              <a:prstGeom prst="rect">
                <a:avLst/>
              </a:prstGeom>
              <a:solidFill>
                <a:srgbClr val="89FA7A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246" name="Rectangle 245"/>
              <p:cNvSpPr/>
              <p:nvPr/>
            </p:nvSpPr>
            <p:spPr>
              <a:xfrm>
                <a:off x="5126337" y="3383696"/>
                <a:ext cx="96011" cy="96011"/>
              </a:xfrm>
              <a:prstGeom prst="rect">
                <a:avLst/>
              </a:prstGeom>
              <a:solidFill>
                <a:srgbClr val="89FA7A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grpSp>
            <p:nvGrpSpPr>
              <p:cNvPr id="30" name="Group 29"/>
              <p:cNvGrpSpPr/>
              <p:nvPr/>
            </p:nvGrpSpPr>
            <p:grpSpPr>
              <a:xfrm>
                <a:off x="5325337" y="1939404"/>
                <a:ext cx="146942" cy="136787"/>
                <a:chOff x="5325337" y="1939404"/>
                <a:chExt cx="146942" cy="136787"/>
              </a:xfrm>
            </p:grpSpPr>
            <p:cxnSp>
              <p:nvCxnSpPr>
                <p:cNvPr id="258" name="Straight Connector 257"/>
                <p:cNvCxnSpPr/>
                <p:nvPr/>
              </p:nvCxnSpPr>
              <p:spPr>
                <a:xfrm flipV="1">
                  <a:off x="5393692" y="1939404"/>
                  <a:ext cx="2825" cy="136787"/>
                </a:xfrm>
                <a:prstGeom prst="line">
                  <a:avLst/>
                </a:prstGeom>
                <a:ln>
                  <a:solidFill>
                    <a:srgbClr val="C39BE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/>
                <p:cNvCxnSpPr/>
                <p:nvPr/>
              </p:nvCxnSpPr>
              <p:spPr>
                <a:xfrm flipV="1">
                  <a:off x="5325337" y="1947921"/>
                  <a:ext cx="146942" cy="1"/>
                </a:xfrm>
                <a:prstGeom prst="line">
                  <a:avLst/>
                </a:prstGeom>
                <a:ln>
                  <a:solidFill>
                    <a:srgbClr val="C39BE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Freeform 27"/>
              <p:cNvSpPr/>
              <p:nvPr/>
            </p:nvSpPr>
            <p:spPr>
              <a:xfrm>
                <a:off x="5388628" y="2062163"/>
                <a:ext cx="98076" cy="1000125"/>
              </a:xfrm>
              <a:custGeom>
                <a:avLst/>
                <a:gdLst>
                  <a:gd name="connsiteX0" fmla="*/ 12047 w 98076"/>
                  <a:gd name="connsiteY0" fmla="*/ 0 h 1000125"/>
                  <a:gd name="connsiteX1" fmla="*/ 7285 w 98076"/>
                  <a:gd name="connsiteY1" fmla="*/ 152400 h 1000125"/>
                  <a:gd name="connsiteX2" fmla="*/ 97772 w 98076"/>
                  <a:gd name="connsiteY2" fmla="*/ 376237 h 1000125"/>
                  <a:gd name="connsiteX3" fmla="*/ 35860 w 98076"/>
                  <a:gd name="connsiteY3" fmla="*/ 685800 h 1000125"/>
                  <a:gd name="connsiteX4" fmla="*/ 12047 w 98076"/>
                  <a:gd name="connsiteY4" fmla="*/ 1000125 h 1000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076" h="1000125">
                    <a:moveTo>
                      <a:pt x="12047" y="0"/>
                    </a:moveTo>
                    <a:cubicBezTo>
                      <a:pt x="2522" y="44847"/>
                      <a:pt x="-7002" y="89694"/>
                      <a:pt x="7285" y="152400"/>
                    </a:cubicBezTo>
                    <a:cubicBezTo>
                      <a:pt x="21572" y="215106"/>
                      <a:pt x="93010" y="287337"/>
                      <a:pt x="97772" y="376237"/>
                    </a:cubicBezTo>
                    <a:cubicBezTo>
                      <a:pt x="102535" y="465137"/>
                      <a:pt x="50147" y="581819"/>
                      <a:pt x="35860" y="685800"/>
                    </a:cubicBezTo>
                    <a:cubicBezTo>
                      <a:pt x="21573" y="789781"/>
                      <a:pt x="16810" y="894953"/>
                      <a:pt x="12047" y="1000125"/>
                    </a:cubicBezTo>
                  </a:path>
                </a:pathLst>
              </a:custGeom>
              <a:noFill/>
              <a:ln w="3175">
                <a:solidFill>
                  <a:srgbClr val="C39BE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4819650" y="1672954"/>
                <a:ext cx="400243" cy="1698896"/>
              </a:xfrm>
              <a:custGeom>
                <a:avLst/>
                <a:gdLst>
                  <a:gd name="connsiteX0" fmla="*/ 355600 w 400243"/>
                  <a:gd name="connsiteY0" fmla="*/ 1754240 h 1754240"/>
                  <a:gd name="connsiteX1" fmla="*/ 330200 w 400243"/>
                  <a:gd name="connsiteY1" fmla="*/ 1551040 h 1754240"/>
                  <a:gd name="connsiteX2" fmla="*/ 400050 w 400243"/>
                  <a:gd name="connsiteY2" fmla="*/ 1201790 h 1754240"/>
                  <a:gd name="connsiteX3" fmla="*/ 304800 w 400243"/>
                  <a:gd name="connsiteY3" fmla="*/ 814440 h 1754240"/>
                  <a:gd name="connsiteX4" fmla="*/ 209550 w 400243"/>
                  <a:gd name="connsiteY4" fmla="*/ 71490 h 1754240"/>
                  <a:gd name="connsiteX5" fmla="*/ 0 w 400243"/>
                  <a:gd name="connsiteY5" fmla="*/ 71490 h 1754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0243" h="1754240">
                    <a:moveTo>
                      <a:pt x="355600" y="1754240"/>
                    </a:moveTo>
                    <a:cubicBezTo>
                      <a:pt x="339196" y="1698677"/>
                      <a:pt x="322792" y="1643115"/>
                      <a:pt x="330200" y="1551040"/>
                    </a:cubicBezTo>
                    <a:cubicBezTo>
                      <a:pt x="337608" y="1458965"/>
                      <a:pt x="404283" y="1324557"/>
                      <a:pt x="400050" y="1201790"/>
                    </a:cubicBezTo>
                    <a:cubicBezTo>
                      <a:pt x="395817" y="1079023"/>
                      <a:pt x="336550" y="1002823"/>
                      <a:pt x="304800" y="814440"/>
                    </a:cubicBezTo>
                    <a:cubicBezTo>
                      <a:pt x="273050" y="626057"/>
                      <a:pt x="260350" y="195315"/>
                      <a:pt x="209550" y="71490"/>
                    </a:cubicBezTo>
                    <a:cubicBezTo>
                      <a:pt x="158750" y="-52335"/>
                      <a:pt x="79375" y="9577"/>
                      <a:pt x="0" y="71490"/>
                    </a:cubicBezTo>
                  </a:path>
                </a:pathLst>
              </a:custGeom>
              <a:noFill/>
              <a:ln w="3175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60" name="Group 259"/>
              <p:cNvGrpSpPr/>
              <p:nvPr/>
            </p:nvGrpSpPr>
            <p:grpSpPr>
              <a:xfrm rot="16200000">
                <a:off x="4668161" y="1623209"/>
                <a:ext cx="146942" cy="136787"/>
                <a:chOff x="5325337" y="1939404"/>
                <a:chExt cx="146942" cy="136787"/>
              </a:xfrm>
            </p:grpSpPr>
            <p:cxnSp>
              <p:nvCxnSpPr>
                <p:cNvPr id="261" name="Straight Connector 260"/>
                <p:cNvCxnSpPr/>
                <p:nvPr/>
              </p:nvCxnSpPr>
              <p:spPr>
                <a:xfrm flipV="1">
                  <a:off x="5393692" y="1939404"/>
                  <a:ext cx="2825" cy="136787"/>
                </a:xfrm>
                <a:prstGeom prst="line">
                  <a:avLst/>
                </a:prstGeom>
                <a:ln>
                  <a:solidFill>
                    <a:srgbClr val="C39BE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261"/>
                <p:cNvCxnSpPr/>
                <p:nvPr/>
              </p:nvCxnSpPr>
              <p:spPr>
                <a:xfrm flipV="1">
                  <a:off x="5325337" y="1947921"/>
                  <a:ext cx="146942" cy="1"/>
                </a:xfrm>
                <a:prstGeom prst="line">
                  <a:avLst/>
                </a:prstGeom>
                <a:ln>
                  <a:solidFill>
                    <a:srgbClr val="C39BE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Freeform 30"/>
              <p:cNvSpPr/>
              <p:nvPr/>
            </p:nvSpPr>
            <p:spPr>
              <a:xfrm>
                <a:off x="4946650" y="2317750"/>
                <a:ext cx="158750" cy="482600"/>
              </a:xfrm>
              <a:custGeom>
                <a:avLst/>
                <a:gdLst>
                  <a:gd name="connsiteX0" fmla="*/ 0 w 158750"/>
                  <a:gd name="connsiteY0" fmla="*/ 482600 h 482600"/>
                  <a:gd name="connsiteX1" fmla="*/ 19050 w 158750"/>
                  <a:gd name="connsiteY1" fmla="*/ 241300 h 482600"/>
                  <a:gd name="connsiteX2" fmla="*/ 82550 w 158750"/>
                  <a:gd name="connsiteY2" fmla="*/ 184150 h 482600"/>
                  <a:gd name="connsiteX3" fmla="*/ 158750 w 158750"/>
                  <a:gd name="connsiteY3" fmla="*/ 0 h 482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750" h="482600">
                    <a:moveTo>
                      <a:pt x="0" y="482600"/>
                    </a:moveTo>
                    <a:cubicBezTo>
                      <a:pt x="2646" y="386821"/>
                      <a:pt x="5292" y="291042"/>
                      <a:pt x="19050" y="241300"/>
                    </a:cubicBezTo>
                    <a:cubicBezTo>
                      <a:pt x="32808" y="191558"/>
                      <a:pt x="59267" y="224367"/>
                      <a:pt x="82550" y="184150"/>
                    </a:cubicBezTo>
                    <a:cubicBezTo>
                      <a:pt x="105833" y="143933"/>
                      <a:pt x="132291" y="71966"/>
                      <a:pt x="158750" y="0"/>
                    </a:cubicBezTo>
                  </a:path>
                </a:pathLst>
              </a:custGeom>
              <a:noFill/>
              <a:ln w="3175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5035550" y="2336800"/>
                <a:ext cx="57150" cy="279400"/>
              </a:xfrm>
              <a:custGeom>
                <a:avLst/>
                <a:gdLst>
                  <a:gd name="connsiteX0" fmla="*/ 0 w 57150"/>
                  <a:gd name="connsiteY0" fmla="*/ 279400 h 279400"/>
                  <a:gd name="connsiteX1" fmla="*/ 57150 w 57150"/>
                  <a:gd name="connsiteY1" fmla="*/ 0 h 279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150" h="279400">
                    <a:moveTo>
                      <a:pt x="0" y="279400"/>
                    </a:moveTo>
                    <a:lnTo>
                      <a:pt x="57150" y="0"/>
                    </a:lnTo>
                  </a:path>
                </a:pathLst>
              </a:custGeom>
              <a:noFill/>
              <a:ln w="3175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72" name="TextBox 271"/>
            <p:cNvSpPr txBox="1"/>
            <p:nvPr/>
          </p:nvSpPr>
          <p:spPr>
            <a:xfrm>
              <a:off x="5155192" y="1762838"/>
              <a:ext cx="6158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Vac. Inst.</a:t>
              </a:r>
              <a:endParaRPr lang="en-GB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3" name="TextBox 272"/>
            <p:cNvSpPr txBox="1"/>
            <p:nvPr/>
          </p:nvSpPr>
          <p:spPr>
            <a:xfrm rot="16200000">
              <a:off x="4333053" y="1583879"/>
              <a:ext cx="57259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</a:rPr>
                <a:t>Cold inst.</a:t>
              </a:r>
              <a:endParaRPr lang="en-GB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5065" y="5649380"/>
            <a:ext cx="2038947" cy="1133613"/>
            <a:chOff x="65065" y="5649380"/>
            <a:chExt cx="2038947" cy="1133613"/>
          </a:xfrm>
        </p:grpSpPr>
        <p:grpSp>
          <p:nvGrpSpPr>
            <p:cNvPr id="39" name="Group 38"/>
            <p:cNvGrpSpPr/>
            <p:nvPr/>
          </p:nvGrpSpPr>
          <p:grpSpPr>
            <a:xfrm>
              <a:off x="65065" y="5649380"/>
              <a:ext cx="2038947" cy="1121722"/>
              <a:chOff x="65065" y="5649380"/>
              <a:chExt cx="2038947" cy="1121722"/>
            </a:xfrm>
          </p:grpSpPr>
          <p:pic>
            <p:nvPicPr>
              <p:cNvPr id="94" name="Picture 9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065" y="5649380"/>
                <a:ext cx="2038947" cy="761883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274" name="Rectangle 273"/>
              <p:cNvSpPr/>
              <p:nvPr/>
            </p:nvSpPr>
            <p:spPr>
              <a:xfrm>
                <a:off x="83965" y="6488561"/>
                <a:ext cx="96011" cy="96011"/>
              </a:xfrm>
              <a:prstGeom prst="rect">
                <a:avLst/>
              </a:prstGeom>
              <a:solidFill>
                <a:srgbClr val="89FA7A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grpSp>
            <p:nvGrpSpPr>
              <p:cNvPr id="275" name="Group 274"/>
              <p:cNvGrpSpPr/>
              <p:nvPr/>
            </p:nvGrpSpPr>
            <p:grpSpPr>
              <a:xfrm>
                <a:off x="73188" y="6364479"/>
                <a:ext cx="279238" cy="89453"/>
                <a:chOff x="4572000" y="3062101"/>
                <a:chExt cx="434576" cy="173832"/>
              </a:xfrm>
            </p:grpSpPr>
            <p:sp>
              <p:nvSpPr>
                <p:cNvPr id="276" name="Oval 275"/>
                <p:cNvSpPr/>
                <p:nvPr/>
              </p:nvSpPr>
              <p:spPr>
                <a:xfrm>
                  <a:off x="4572000" y="3062102"/>
                  <a:ext cx="173831" cy="173831"/>
                </a:xfrm>
                <a:prstGeom prst="ellipse">
                  <a:avLst/>
                </a:prstGeom>
                <a:noFill/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7" name="Oval 276"/>
                <p:cNvSpPr/>
                <p:nvPr/>
              </p:nvSpPr>
              <p:spPr>
                <a:xfrm>
                  <a:off x="4658915" y="3062102"/>
                  <a:ext cx="173831" cy="173831"/>
                </a:xfrm>
                <a:prstGeom prst="ellipse">
                  <a:avLst/>
                </a:prstGeom>
                <a:noFill/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8" name="Oval 277"/>
                <p:cNvSpPr/>
                <p:nvPr/>
              </p:nvSpPr>
              <p:spPr>
                <a:xfrm>
                  <a:off x="4745830" y="3062102"/>
                  <a:ext cx="173831" cy="173831"/>
                </a:xfrm>
                <a:prstGeom prst="ellipse">
                  <a:avLst/>
                </a:prstGeom>
                <a:noFill/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9" name="Oval 278"/>
                <p:cNvSpPr/>
                <p:nvPr/>
              </p:nvSpPr>
              <p:spPr>
                <a:xfrm>
                  <a:off x="4832745" y="3062101"/>
                  <a:ext cx="173831" cy="173831"/>
                </a:xfrm>
                <a:prstGeom prst="ellipse">
                  <a:avLst/>
                </a:prstGeom>
                <a:noFill/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80" name="TextBox 279"/>
              <p:cNvSpPr txBox="1"/>
              <p:nvPr/>
            </p:nvSpPr>
            <p:spPr>
              <a:xfrm>
                <a:off x="322089" y="6309437"/>
                <a:ext cx="1674781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libri" panose="020F0502020204030204" pitchFamily="34" charset="0"/>
                  </a:rPr>
                  <a:t>Electrical Heater</a:t>
                </a:r>
              </a:p>
              <a:p>
                <a:r>
                  <a:rPr lang="en-GB" sz="8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libri" panose="020F0502020204030204" pitchFamily="34" charset="0"/>
                  </a:rPr>
                  <a:t>T-sensor</a:t>
                </a:r>
              </a:p>
              <a:p>
                <a:r>
                  <a:rPr lang="en-GB" sz="8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libri" panose="020F0502020204030204" pitchFamily="34" charset="0"/>
                  </a:rPr>
                  <a:t>L-gauge</a:t>
                </a:r>
                <a:endPara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cxnSp>
          <p:nvCxnSpPr>
            <p:cNvPr id="281" name="Straight Connector 280"/>
            <p:cNvCxnSpPr/>
            <p:nvPr/>
          </p:nvCxnSpPr>
          <p:spPr>
            <a:xfrm>
              <a:off x="142531" y="6614306"/>
              <a:ext cx="0" cy="168687"/>
            </a:xfrm>
            <a:prstGeom prst="line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270622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84" grpId="0" animBg="1"/>
      <p:bldP spid="86" grpId="0" animBg="1"/>
      <p:bldP spid="114" grpId="0" animBg="1"/>
      <p:bldP spid="116" grpId="0" animBg="1"/>
      <p:bldP spid="217" grpId="0" animBg="1"/>
      <p:bldP spid="219" grpId="0" animBg="1"/>
      <p:bldP spid="58" grpId="0" animBg="1"/>
      <p:bldP spid="257" grpId="0" animBg="1"/>
      <p:bldP spid="2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Picture 23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5638" y="-4791"/>
            <a:ext cx="3877655" cy="40497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55" r="11498" b="15532"/>
          <a:stretch/>
        </p:blipFill>
        <p:spPr>
          <a:xfrm>
            <a:off x="-28282" y="3594755"/>
            <a:ext cx="11318582" cy="325054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80" name="Freeform 79"/>
          <p:cNvSpPr/>
          <p:nvPr/>
        </p:nvSpPr>
        <p:spPr>
          <a:xfrm>
            <a:off x="7900974" y="5238750"/>
            <a:ext cx="3511550" cy="463550"/>
          </a:xfrm>
          <a:custGeom>
            <a:avLst/>
            <a:gdLst>
              <a:gd name="connsiteX0" fmla="*/ 12700 w 3511550"/>
              <a:gd name="connsiteY0" fmla="*/ 0 h 463550"/>
              <a:gd name="connsiteX1" fmla="*/ 1257300 w 3511550"/>
              <a:gd name="connsiteY1" fmla="*/ 0 h 463550"/>
              <a:gd name="connsiteX2" fmla="*/ 1536700 w 3511550"/>
              <a:gd name="connsiteY2" fmla="*/ 133350 h 463550"/>
              <a:gd name="connsiteX3" fmla="*/ 2597150 w 3511550"/>
              <a:gd name="connsiteY3" fmla="*/ 133350 h 463550"/>
              <a:gd name="connsiteX4" fmla="*/ 2654300 w 3511550"/>
              <a:gd name="connsiteY4" fmla="*/ 107950 h 463550"/>
              <a:gd name="connsiteX5" fmla="*/ 2717800 w 3511550"/>
              <a:gd name="connsiteY5" fmla="*/ 146050 h 463550"/>
              <a:gd name="connsiteX6" fmla="*/ 2787650 w 3511550"/>
              <a:gd name="connsiteY6" fmla="*/ 101600 h 463550"/>
              <a:gd name="connsiteX7" fmla="*/ 2857500 w 3511550"/>
              <a:gd name="connsiteY7" fmla="*/ 133350 h 463550"/>
              <a:gd name="connsiteX8" fmla="*/ 3181350 w 3511550"/>
              <a:gd name="connsiteY8" fmla="*/ 133350 h 463550"/>
              <a:gd name="connsiteX9" fmla="*/ 3232150 w 3511550"/>
              <a:gd name="connsiteY9" fmla="*/ 101600 h 463550"/>
              <a:gd name="connsiteX10" fmla="*/ 3327400 w 3511550"/>
              <a:gd name="connsiteY10" fmla="*/ 146050 h 463550"/>
              <a:gd name="connsiteX11" fmla="*/ 3365500 w 3511550"/>
              <a:gd name="connsiteY11" fmla="*/ 107950 h 463550"/>
              <a:gd name="connsiteX12" fmla="*/ 3422650 w 3511550"/>
              <a:gd name="connsiteY12" fmla="*/ 139700 h 463550"/>
              <a:gd name="connsiteX13" fmla="*/ 3511550 w 3511550"/>
              <a:gd name="connsiteY13" fmla="*/ 139700 h 463550"/>
              <a:gd name="connsiteX14" fmla="*/ 3511550 w 3511550"/>
              <a:gd name="connsiteY14" fmla="*/ 323850 h 463550"/>
              <a:gd name="connsiteX15" fmla="*/ 3397250 w 3511550"/>
              <a:gd name="connsiteY15" fmla="*/ 323850 h 463550"/>
              <a:gd name="connsiteX16" fmla="*/ 3365500 w 3511550"/>
              <a:gd name="connsiteY16" fmla="*/ 336550 h 463550"/>
              <a:gd name="connsiteX17" fmla="*/ 3302000 w 3511550"/>
              <a:gd name="connsiteY17" fmla="*/ 304800 h 463550"/>
              <a:gd name="connsiteX18" fmla="*/ 3232150 w 3511550"/>
              <a:gd name="connsiteY18" fmla="*/ 355600 h 463550"/>
              <a:gd name="connsiteX19" fmla="*/ 3168650 w 3511550"/>
              <a:gd name="connsiteY19" fmla="*/ 323850 h 463550"/>
              <a:gd name="connsiteX20" fmla="*/ 2813050 w 3511550"/>
              <a:gd name="connsiteY20" fmla="*/ 323850 h 463550"/>
              <a:gd name="connsiteX21" fmla="*/ 2781300 w 3511550"/>
              <a:gd name="connsiteY21" fmla="*/ 349250 h 463550"/>
              <a:gd name="connsiteX22" fmla="*/ 2724150 w 3511550"/>
              <a:gd name="connsiteY22" fmla="*/ 311150 h 463550"/>
              <a:gd name="connsiteX23" fmla="*/ 2635250 w 3511550"/>
              <a:gd name="connsiteY23" fmla="*/ 349250 h 463550"/>
              <a:gd name="connsiteX24" fmla="*/ 2578100 w 3511550"/>
              <a:gd name="connsiteY24" fmla="*/ 323850 h 463550"/>
              <a:gd name="connsiteX25" fmla="*/ 1536700 w 3511550"/>
              <a:gd name="connsiteY25" fmla="*/ 323850 h 463550"/>
              <a:gd name="connsiteX26" fmla="*/ 1257300 w 3511550"/>
              <a:gd name="connsiteY26" fmla="*/ 463550 h 463550"/>
              <a:gd name="connsiteX27" fmla="*/ 0 w 3511550"/>
              <a:gd name="connsiteY27" fmla="*/ 463550 h 463550"/>
              <a:gd name="connsiteX28" fmla="*/ 12700 w 3511550"/>
              <a:gd name="connsiteY28" fmla="*/ 0 h 46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511550" h="463550">
                <a:moveTo>
                  <a:pt x="12700" y="0"/>
                </a:moveTo>
                <a:lnTo>
                  <a:pt x="1257300" y="0"/>
                </a:lnTo>
                <a:lnTo>
                  <a:pt x="1536700" y="133350"/>
                </a:lnTo>
                <a:lnTo>
                  <a:pt x="2597150" y="133350"/>
                </a:lnTo>
                <a:lnTo>
                  <a:pt x="2654300" y="107950"/>
                </a:lnTo>
                <a:lnTo>
                  <a:pt x="2717800" y="146050"/>
                </a:lnTo>
                <a:lnTo>
                  <a:pt x="2787650" y="101600"/>
                </a:lnTo>
                <a:lnTo>
                  <a:pt x="2857500" y="133350"/>
                </a:lnTo>
                <a:lnTo>
                  <a:pt x="3181350" y="133350"/>
                </a:lnTo>
                <a:lnTo>
                  <a:pt x="3232150" y="101600"/>
                </a:lnTo>
                <a:lnTo>
                  <a:pt x="3327400" y="146050"/>
                </a:lnTo>
                <a:lnTo>
                  <a:pt x="3365500" y="107950"/>
                </a:lnTo>
                <a:lnTo>
                  <a:pt x="3422650" y="139700"/>
                </a:lnTo>
                <a:lnTo>
                  <a:pt x="3511550" y="139700"/>
                </a:lnTo>
                <a:lnTo>
                  <a:pt x="3511550" y="323850"/>
                </a:lnTo>
                <a:lnTo>
                  <a:pt x="3397250" y="323850"/>
                </a:lnTo>
                <a:lnTo>
                  <a:pt x="3365500" y="336550"/>
                </a:lnTo>
                <a:lnTo>
                  <a:pt x="3302000" y="304800"/>
                </a:lnTo>
                <a:lnTo>
                  <a:pt x="3232150" y="355600"/>
                </a:lnTo>
                <a:lnTo>
                  <a:pt x="3168650" y="323850"/>
                </a:lnTo>
                <a:lnTo>
                  <a:pt x="2813050" y="323850"/>
                </a:lnTo>
                <a:lnTo>
                  <a:pt x="2781300" y="349250"/>
                </a:lnTo>
                <a:lnTo>
                  <a:pt x="2724150" y="311150"/>
                </a:lnTo>
                <a:lnTo>
                  <a:pt x="2635250" y="349250"/>
                </a:lnTo>
                <a:lnTo>
                  <a:pt x="2578100" y="323850"/>
                </a:lnTo>
                <a:lnTo>
                  <a:pt x="1536700" y="323850"/>
                </a:lnTo>
                <a:lnTo>
                  <a:pt x="1257300" y="463550"/>
                </a:lnTo>
                <a:lnTo>
                  <a:pt x="0" y="463550"/>
                </a:lnTo>
                <a:lnTo>
                  <a:pt x="12700" y="0"/>
                </a:lnTo>
                <a:close/>
              </a:path>
            </a:pathLst>
          </a:custGeom>
          <a:solidFill>
            <a:srgbClr val="DEEBF7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6210" y="3754042"/>
            <a:ext cx="12185790" cy="3091257"/>
          </a:xfrm>
          <a:prstGeom prst="rect">
            <a:avLst/>
          </a:prstGeom>
          <a:solidFill>
            <a:srgbClr val="FFFFFF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2" name="Freeform 81"/>
          <p:cNvSpPr/>
          <p:nvPr/>
        </p:nvSpPr>
        <p:spPr>
          <a:xfrm>
            <a:off x="1791093" y="4703800"/>
            <a:ext cx="5976594" cy="1093510"/>
          </a:xfrm>
          <a:custGeom>
            <a:avLst/>
            <a:gdLst>
              <a:gd name="connsiteX0" fmla="*/ 5957740 w 5976594"/>
              <a:gd name="connsiteY0" fmla="*/ 565609 h 1093510"/>
              <a:gd name="connsiteX1" fmla="*/ 5731497 w 5976594"/>
              <a:gd name="connsiteY1" fmla="*/ 461914 h 1093510"/>
              <a:gd name="connsiteX2" fmla="*/ 4581427 w 5976594"/>
              <a:gd name="connsiteY2" fmla="*/ 461914 h 1093510"/>
              <a:gd name="connsiteX3" fmla="*/ 4581427 w 5976594"/>
              <a:gd name="connsiteY3" fmla="*/ 443060 h 1093510"/>
              <a:gd name="connsiteX4" fmla="*/ 2611225 w 5976594"/>
              <a:gd name="connsiteY4" fmla="*/ 443060 h 1093510"/>
              <a:gd name="connsiteX5" fmla="*/ 1432874 w 5976594"/>
              <a:gd name="connsiteY5" fmla="*/ 0 h 1093510"/>
              <a:gd name="connsiteX6" fmla="*/ 0 w 5976594"/>
              <a:gd name="connsiteY6" fmla="*/ 0 h 1093510"/>
              <a:gd name="connsiteX7" fmla="*/ 282804 w 5976594"/>
              <a:gd name="connsiteY7" fmla="*/ 263951 h 1093510"/>
              <a:gd name="connsiteX8" fmla="*/ 452486 w 5976594"/>
              <a:gd name="connsiteY8" fmla="*/ 358219 h 1093510"/>
              <a:gd name="connsiteX9" fmla="*/ 2498103 w 5976594"/>
              <a:gd name="connsiteY9" fmla="*/ 1093510 h 1093510"/>
              <a:gd name="connsiteX10" fmla="*/ 4600280 w 5976594"/>
              <a:gd name="connsiteY10" fmla="*/ 1093510 h 1093510"/>
              <a:gd name="connsiteX11" fmla="*/ 4600280 w 5976594"/>
              <a:gd name="connsiteY11" fmla="*/ 1065229 h 1093510"/>
              <a:gd name="connsiteX12" fmla="*/ 5703216 w 5976594"/>
              <a:gd name="connsiteY12" fmla="*/ 1065229 h 1093510"/>
              <a:gd name="connsiteX13" fmla="*/ 5976594 w 5976594"/>
              <a:gd name="connsiteY13" fmla="*/ 933254 h 1093510"/>
              <a:gd name="connsiteX14" fmla="*/ 5957740 w 5976594"/>
              <a:gd name="connsiteY14" fmla="*/ 565609 h 1093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976594" h="1093510">
                <a:moveTo>
                  <a:pt x="5957740" y="565609"/>
                </a:moveTo>
                <a:lnTo>
                  <a:pt x="5731497" y="461914"/>
                </a:lnTo>
                <a:lnTo>
                  <a:pt x="4581427" y="461914"/>
                </a:lnTo>
                <a:lnTo>
                  <a:pt x="4581427" y="443060"/>
                </a:lnTo>
                <a:lnTo>
                  <a:pt x="2611225" y="443060"/>
                </a:lnTo>
                <a:lnTo>
                  <a:pt x="1432874" y="0"/>
                </a:lnTo>
                <a:lnTo>
                  <a:pt x="0" y="0"/>
                </a:lnTo>
                <a:lnTo>
                  <a:pt x="282804" y="263951"/>
                </a:lnTo>
                <a:lnTo>
                  <a:pt x="452486" y="358219"/>
                </a:lnTo>
                <a:lnTo>
                  <a:pt x="2498103" y="1093510"/>
                </a:lnTo>
                <a:lnTo>
                  <a:pt x="4600280" y="1093510"/>
                </a:lnTo>
                <a:lnTo>
                  <a:pt x="4600280" y="1065229"/>
                </a:lnTo>
                <a:lnTo>
                  <a:pt x="5703216" y="1065229"/>
                </a:lnTo>
                <a:lnTo>
                  <a:pt x="5976594" y="933254"/>
                </a:lnTo>
                <a:lnTo>
                  <a:pt x="5957740" y="565609"/>
                </a:lnTo>
                <a:close/>
              </a:path>
            </a:pathLst>
          </a:custGeom>
          <a:solidFill>
            <a:srgbClr val="DEEBF7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Freeform 82"/>
          <p:cNvSpPr/>
          <p:nvPr/>
        </p:nvSpPr>
        <p:spPr>
          <a:xfrm>
            <a:off x="6209" y="4022071"/>
            <a:ext cx="3203716" cy="682485"/>
          </a:xfrm>
          <a:custGeom>
            <a:avLst/>
            <a:gdLst>
              <a:gd name="connsiteX0" fmla="*/ 3165475 w 3165475"/>
              <a:gd name="connsiteY0" fmla="*/ 615950 h 615950"/>
              <a:gd name="connsiteX1" fmla="*/ 1758950 w 3165475"/>
              <a:gd name="connsiteY1" fmla="*/ 615950 h 615950"/>
              <a:gd name="connsiteX2" fmla="*/ 1647825 w 3165475"/>
              <a:gd name="connsiteY2" fmla="*/ 539750 h 615950"/>
              <a:gd name="connsiteX3" fmla="*/ 1158875 w 3165475"/>
              <a:gd name="connsiteY3" fmla="*/ 358775 h 615950"/>
              <a:gd name="connsiteX4" fmla="*/ 1025525 w 3165475"/>
              <a:gd name="connsiteY4" fmla="*/ 323850 h 615950"/>
              <a:gd name="connsiteX5" fmla="*/ 831850 w 3165475"/>
              <a:gd name="connsiteY5" fmla="*/ 276225 h 615950"/>
              <a:gd name="connsiteX6" fmla="*/ 600075 w 3165475"/>
              <a:gd name="connsiteY6" fmla="*/ 247650 h 615950"/>
              <a:gd name="connsiteX7" fmla="*/ 327025 w 3165475"/>
              <a:gd name="connsiteY7" fmla="*/ 247650 h 615950"/>
              <a:gd name="connsiteX8" fmla="*/ 298450 w 3165475"/>
              <a:gd name="connsiteY8" fmla="*/ 244475 h 615950"/>
              <a:gd name="connsiteX9" fmla="*/ 279400 w 3165475"/>
              <a:gd name="connsiteY9" fmla="*/ 241300 h 615950"/>
              <a:gd name="connsiteX10" fmla="*/ 0 w 3165475"/>
              <a:gd name="connsiteY10" fmla="*/ 247650 h 615950"/>
              <a:gd name="connsiteX11" fmla="*/ 0 w 3165475"/>
              <a:gd name="connsiteY11" fmla="*/ 9525 h 615950"/>
              <a:gd name="connsiteX12" fmla="*/ 257175 w 3165475"/>
              <a:gd name="connsiteY12" fmla="*/ 6350 h 615950"/>
              <a:gd name="connsiteX13" fmla="*/ 514350 w 3165475"/>
              <a:gd name="connsiteY13" fmla="*/ 0 h 615950"/>
              <a:gd name="connsiteX14" fmla="*/ 762000 w 3165475"/>
              <a:gd name="connsiteY14" fmla="*/ 19050 h 615950"/>
              <a:gd name="connsiteX15" fmla="*/ 787400 w 3165475"/>
              <a:gd name="connsiteY15" fmla="*/ 28575 h 615950"/>
              <a:gd name="connsiteX16" fmla="*/ 965200 w 3165475"/>
              <a:gd name="connsiteY16" fmla="*/ 53975 h 615950"/>
              <a:gd name="connsiteX17" fmla="*/ 1273175 w 3165475"/>
              <a:gd name="connsiteY17" fmla="*/ 149225 h 615950"/>
              <a:gd name="connsiteX18" fmla="*/ 1739900 w 3165475"/>
              <a:gd name="connsiteY18" fmla="*/ 320675 h 615950"/>
              <a:gd name="connsiteX19" fmla="*/ 2241550 w 3165475"/>
              <a:gd name="connsiteY19" fmla="*/ 314325 h 615950"/>
              <a:gd name="connsiteX20" fmla="*/ 2374900 w 3165475"/>
              <a:gd name="connsiteY20" fmla="*/ 358775 h 615950"/>
              <a:gd name="connsiteX21" fmla="*/ 2374900 w 3165475"/>
              <a:gd name="connsiteY21" fmla="*/ 358775 h 615950"/>
              <a:gd name="connsiteX22" fmla="*/ 2416175 w 3165475"/>
              <a:gd name="connsiteY22" fmla="*/ 342900 h 615950"/>
              <a:gd name="connsiteX23" fmla="*/ 2501900 w 3165475"/>
              <a:gd name="connsiteY23" fmla="*/ 371475 h 615950"/>
              <a:gd name="connsiteX24" fmla="*/ 2520950 w 3165475"/>
              <a:gd name="connsiteY24" fmla="*/ 323850 h 615950"/>
              <a:gd name="connsiteX25" fmla="*/ 2568575 w 3165475"/>
              <a:gd name="connsiteY25" fmla="*/ 263525 h 615950"/>
              <a:gd name="connsiteX26" fmla="*/ 2625725 w 3165475"/>
              <a:gd name="connsiteY26" fmla="*/ 234950 h 615950"/>
              <a:gd name="connsiteX27" fmla="*/ 2695575 w 3165475"/>
              <a:gd name="connsiteY27" fmla="*/ 219075 h 615950"/>
              <a:gd name="connsiteX28" fmla="*/ 2790825 w 3165475"/>
              <a:gd name="connsiteY28" fmla="*/ 244475 h 615950"/>
              <a:gd name="connsiteX29" fmla="*/ 2892425 w 3165475"/>
              <a:gd name="connsiteY29" fmla="*/ 266700 h 615950"/>
              <a:gd name="connsiteX30" fmla="*/ 3073400 w 3165475"/>
              <a:gd name="connsiteY30" fmla="*/ 342900 h 615950"/>
              <a:gd name="connsiteX31" fmla="*/ 3143250 w 3165475"/>
              <a:gd name="connsiteY31" fmla="*/ 412750 h 615950"/>
              <a:gd name="connsiteX32" fmla="*/ 3162300 w 3165475"/>
              <a:gd name="connsiteY32" fmla="*/ 469900 h 615950"/>
              <a:gd name="connsiteX33" fmla="*/ 3127375 w 3165475"/>
              <a:gd name="connsiteY33" fmla="*/ 495300 h 615950"/>
              <a:gd name="connsiteX34" fmla="*/ 3060700 w 3165475"/>
              <a:gd name="connsiteY34" fmla="*/ 469900 h 615950"/>
              <a:gd name="connsiteX35" fmla="*/ 2949575 w 3165475"/>
              <a:gd name="connsiteY35" fmla="*/ 409575 h 615950"/>
              <a:gd name="connsiteX36" fmla="*/ 2844800 w 3165475"/>
              <a:gd name="connsiteY36" fmla="*/ 371475 h 615950"/>
              <a:gd name="connsiteX37" fmla="*/ 2755900 w 3165475"/>
              <a:gd name="connsiteY37" fmla="*/ 339725 h 615950"/>
              <a:gd name="connsiteX38" fmla="*/ 2730500 w 3165475"/>
              <a:gd name="connsiteY38" fmla="*/ 330200 h 615950"/>
              <a:gd name="connsiteX39" fmla="*/ 2692400 w 3165475"/>
              <a:gd name="connsiteY39" fmla="*/ 330200 h 615950"/>
              <a:gd name="connsiteX40" fmla="*/ 2641600 w 3165475"/>
              <a:gd name="connsiteY40" fmla="*/ 346075 h 615950"/>
              <a:gd name="connsiteX41" fmla="*/ 2600325 w 3165475"/>
              <a:gd name="connsiteY41" fmla="*/ 412750 h 615950"/>
              <a:gd name="connsiteX42" fmla="*/ 3165475 w 3165475"/>
              <a:gd name="connsiteY42" fmla="*/ 615950 h 615950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293034 w 3201334"/>
              <a:gd name="connsiteY12" fmla="*/ 113367 h 722967"/>
              <a:gd name="connsiteX13" fmla="*/ 550209 w 3201334"/>
              <a:gd name="connsiteY13" fmla="*/ 107017 h 722967"/>
              <a:gd name="connsiteX14" fmla="*/ 797859 w 3201334"/>
              <a:gd name="connsiteY14" fmla="*/ 126067 h 722967"/>
              <a:gd name="connsiteX15" fmla="*/ 823259 w 3201334"/>
              <a:gd name="connsiteY15" fmla="*/ 135592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550209 w 3201334"/>
              <a:gd name="connsiteY13" fmla="*/ 107017 h 722967"/>
              <a:gd name="connsiteX14" fmla="*/ 797859 w 3201334"/>
              <a:gd name="connsiteY14" fmla="*/ 126067 h 722967"/>
              <a:gd name="connsiteX15" fmla="*/ 823259 w 3201334"/>
              <a:gd name="connsiteY15" fmla="*/ 135592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21927 w 3201334"/>
              <a:gd name="connsiteY13" fmla="*/ 35300 h 722967"/>
              <a:gd name="connsiteX14" fmla="*/ 797859 w 3201334"/>
              <a:gd name="connsiteY14" fmla="*/ 126067 h 722967"/>
              <a:gd name="connsiteX15" fmla="*/ 823259 w 3201334"/>
              <a:gd name="connsiteY15" fmla="*/ 135592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21927 w 3201334"/>
              <a:gd name="connsiteY13" fmla="*/ 35300 h 722967"/>
              <a:gd name="connsiteX14" fmla="*/ 797859 w 3201334"/>
              <a:gd name="connsiteY14" fmla="*/ 126067 h 722967"/>
              <a:gd name="connsiteX15" fmla="*/ 894976 w 3201334"/>
              <a:gd name="connsiteY15" fmla="*/ 72839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21927 w 3201334"/>
              <a:gd name="connsiteY13" fmla="*/ 35300 h 722967"/>
              <a:gd name="connsiteX14" fmla="*/ 766903 w 3201334"/>
              <a:gd name="connsiteY14" fmla="*/ 99873 h 722967"/>
              <a:gd name="connsiteX15" fmla="*/ 894976 w 3201334"/>
              <a:gd name="connsiteY15" fmla="*/ 72839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21927 w 3201334"/>
              <a:gd name="connsiteY13" fmla="*/ 35300 h 722967"/>
              <a:gd name="connsiteX14" fmla="*/ 766903 w 3201334"/>
              <a:gd name="connsiteY14" fmla="*/ 99873 h 722967"/>
              <a:gd name="connsiteX15" fmla="*/ 902119 w 3201334"/>
              <a:gd name="connsiteY15" fmla="*/ 115701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21927 w 3201334"/>
              <a:gd name="connsiteY13" fmla="*/ 35300 h 722967"/>
              <a:gd name="connsiteX14" fmla="*/ 766903 w 3201334"/>
              <a:gd name="connsiteY14" fmla="*/ 99873 h 722967"/>
              <a:gd name="connsiteX15" fmla="*/ 902119 w 3201334"/>
              <a:gd name="connsiteY15" fmla="*/ 115701 h 722967"/>
              <a:gd name="connsiteX16" fmla="*/ 10391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19546 w 3201334"/>
              <a:gd name="connsiteY13" fmla="*/ 66257 h 722967"/>
              <a:gd name="connsiteX14" fmla="*/ 766903 w 3201334"/>
              <a:gd name="connsiteY14" fmla="*/ 99873 h 722967"/>
              <a:gd name="connsiteX15" fmla="*/ 902119 w 3201334"/>
              <a:gd name="connsiteY15" fmla="*/ 115701 h 722967"/>
              <a:gd name="connsiteX16" fmla="*/ 10391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19546 w 3201334"/>
              <a:gd name="connsiteY13" fmla="*/ 66257 h 722967"/>
              <a:gd name="connsiteX14" fmla="*/ 757378 w 3201334"/>
              <a:gd name="connsiteY14" fmla="*/ 87967 h 722967"/>
              <a:gd name="connsiteX15" fmla="*/ 902119 w 3201334"/>
              <a:gd name="connsiteY15" fmla="*/ 115701 h 722967"/>
              <a:gd name="connsiteX16" fmla="*/ 10391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21189 w 3201334"/>
              <a:gd name="connsiteY12" fmla="*/ 43330 h 722967"/>
              <a:gd name="connsiteX13" fmla="*/ 619546 w 3201334"/>
              <a:gd name="connsiteY13" fmla="*/ 66257 h 722967"/>
              <a:gd name="connsiteX14" fmla="*/ 757378 w 3201334"/>
              <a:gd name="connsiteY14" fmla="*/ 87967 h 722967"/>
              <a:gd name="connsiteX15" fmla="*/ 902119 w 3201334"/>
              <a:gd name="connsiteY15" fmla="*/ 115701 h 722967"/>
              <a:gd name="connsiteX16" fmla="*/ 10391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38316 w 3203716"/>
              <a:gd name="connsiteY6" fmla="*/ 311804 h 680104"/>
              <a:gd name="connsiteX7" fmla="*/ 365266 w 3203716"/>
              <a:gd name="connsiteY7" fmla="*/ 311804 h 680104"/>
              <a:gd name="connsiteX8" fmla="*/ 336691 w 3203716"/>
              <a:gd name="connsiteY8" fmla="*/ 308629 h 680104"/>
              <a:gd name="connsiteX9" fmla="*/ 317641 w 3203716"/>
              <a:gd name="connsiteY9" fmla="*/ 305454 h 680104"/>
              <a:gd name="connsiteX10" fmla="*/ 38241 w 3203716"/>
              <a:gd name="connsiteY10" fmla="*/ 311804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38316 w 3203716"/>
              <a:gd name="connsiteY6" fmla="*/ 311804 h 680104"/>
              <a:gd name="connsiteX7" fmla="*/ 365266 w 3203716"/>
              <a:gd name="connsiteY7" fmla="*/ 311804 h 680104"/>
              <a:gd name="connsiteX8" fmla="*/ 336691 w 3203716"/>
              <a:gd name="connsiteY8" fmla="*/ 308629 h 680104"/>
              <a:gd name="connsiteX9" fmla="*/ 317641 w 3203716"/>
              <a:gd name="connsiteY9" fmla="*/ 305454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38316 w 3203716"/>
              <a:gd name="connsiteY6" fmla="*/ 311804 h 680104"/>
              <a:gd name="connsiteX7" fmla="*/ 365266 w 3203716"/>
              <a:gd name="connsiteY7" fmla="*/ 311804 h 680104"/>
              <a:gd name="connsiteX8" fmla="*/ 336691 w 3203716"/>
              <a:gd name="connsiteY8" fmla="*/ 308629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38316 w 3203716"/>
              <a:gd name="connsiteY6" fmla="*/ 311804 h 680104"/>
              <a:gd name="connsiteX7" fmla="*/ 365266 w 3203716"/>
              <a:gd name="connsiteY7" fmla="*/ 311804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38316 w 3203716"/>
              <a:gd name="connsiteY6" fmla="*/ 311804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40698 w 3203716"/>
              <a:gd name="connsiteY6" fmla="*/ 299898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81997 w 3203716"/>
              <a:gd name="connsiteY5" fmla="*/ 357047 h 680104"/>
              <a:gd name="connsiteX6" fmla="*/ 640698 w 3203716"/>
              <a:gd name="connsiteY6" fmla="*/ 299898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81997 w 3203716"/>
              <a:gd name="connsiteY5" fmla="*/ 357047 h 680104"/>
              <a:gd name="connsiteX6" fmla="*/ 640698 w 3203716"/>
              <a:gd name="connsiteY6" fmla="*/ 299898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360754 w 3203716"/>
              <a:gd name="connsiteY21" fmla="*/ 434835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81997 w 3203716"/>
              <a:gd name="connsiteY5" fmla="*/ 357047 h 680104"/>
              <a:gd name="connsiteX6" fmla="*/ 640698 w 3203716"/>
              <a:gd name="connsiteY6" fmla="*/ 299898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120248 w 3203716"/>
              <a:gd name="connsiteY19" fmla="*/ 352285 h 680104"/>
              <a:gd name="connsiteX20" fmla="*/ 2413141 w 3203716"/>
              <a:gd name="connsiteY20" fmla="*/ 422929 h 680104"/>
              <a:gd name="connsiteX21" fmla="*/ 2360754 w 3203716"/>
              <a:gd name="connsiteY21" fmla="*/ 434835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81997 w 3203716"/>
              <a:gd name="connsiteY5" fmla="*/ 357047 h 680104"/>
              <a:gd name="connsiteX6" fmla="*/ 640698 w 3203716"/>
              <a:gd name="connsiteY6" fmla="*/ 299898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656698 w 3203716"/>
              <a:gd name="connsiteY18" fmla="*/ 351492 h 680104"/>
              <a:gd name="connsiteX19" fmla="*/ 2120248 w 3203716"/>
              <a:gd name="connsiteY19" fmla="*/ 352285 h 680104"/>
              <a:gd name="connsiteX20" fmla="*/ 2413141 w 3203716"/>
              <a:gd name="connsiteY20" fmla="*/ 422929 h 680104"/>
              <a:gd name="connsiteX21" fmla="*/ 2360754 w 3203716"/>
              <a:gd name="connsiteY21" fmla="*/ 434835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2485"/>
              <a:gd name="connsiteX1" fmla="*/ 1675747 w 3203716"/>
              <a:gd name="connsiteY1" fmla="*/ 682485 h 682485"/>
              <a:gd name="connsiteX2" fmla="*/ 1686066 w 3203716"/>
              <a:gd name="connsiteY2" fmla="*/ 603904 h 682485"/>
              <a:gd name="connsiteX3" fmla="*/ 1197116 w 3203716"/>
              <a:gd name="connsiteY3" fmla="*/ 422929 h 682485"/>
              <a:gd name="connsiteX4" fmla="*/ 1063766 w 3203716"/>
              <a:gd name="connsiteY4" fmla="*/ 388004 h 682485"/>
              <a:gd name="connsiteX5" fmla="*/ 881997 w 3203716"/>
              <a:gd name="connsiteY5" fmla="*/ 357047 h 682485"/>
              <a:gd name="connsiteX6" fmla="*/ 640698 w 3203716"/>
              <a:gd name="connsiteY6" fmla="*/ 299898 h 682485"/>
              <a:gd name="connsiteX7" fmla="*/ 465279 w 3203716"/>
              <a:gd name="connsiteY7" fmla="*/ 280848 h 682485"/>
              <a:gd name="connsiteX8" fmla="*/ 353360 w 3203716"/>
              <a:gd name="connsiteY8" fmla="*/ 277673 h 682485"/>
              <a:gd name="connsiteX9" fmla="*/ 248585 w 3203716"/>
              <a:gd name="connsiteY9" fmla="*/ 274498 h 682485"/>
              <a:gd name="connsiteX10" fmla="*/ 12048 w 3203716"/>
              <a:gd name="connsiteY10" fmla="*/ 278466 h 682485"/>
              <a:gd name="connsiteX11" fmla="*/ 0 w 3203716"/>
              <a:gd name="connsiteY11" fmla="*/ 0 h 682485"/>
              <a:gd name="connsiteX12" fmla="*/ 323571 w 3203716"/>
              <a:gd name="connsiteY12" fmla="*/ 467 h 682485"/>
              <a:gd name="connsiteX13" fmla="*/ 621928 w 3203716"/>
              <a:gd name="connsiteY13" fmla="*/ 23394 h 682485"/>
              <a:gd name="connsiteX14" fmla="*/ 759760 w 3203716"/>
              <a:gd name="connsiteY14" fmla="*/ 45104 h 682485"/>
              <a:gd name="connsiteX15" fmla="*/ 904501 w 3203716"/>
              <a:gd name="connsiteY15" fmla="*/ 72838 h 682485"/>
              <a:gd name="connsiteX16" fmla="*/ 1041541 w 3203716"/>
              <a:gd name="connsiteY16" fmla="*/ 118129 h 682485"/>
              <a:gd name="connsiteX17" fmla="*/ 1311416 w 3203716"/>
              <a:gd name="connsiteY17" fmla="*/ 213379 h 682485"/>
              <a:gd name="connsiteX18" fmla="*/ 1656698 w 3203716"/>
              <a:gd name="connsiteY18" fmla="*/ 351492 h 682485"/>
              <a:gd name="connsiteX19" fmla="*/ 2120248 w 3203716"/>
              <a:gd name="connsiteY19" fmla="*/ 352285 h 682485"/>
              <a:gd name="connsiteX20" fmla="*/ 2413141 w 3203716"/>
              <a:gd name="connsiteY20" fmla="*/ 422929 h 682485"/>
              <a:gd name="connsiteX21" fmla="*/ 2360754 w 3203716"/>
              <a:gd name="connsiteY21" fmla="*/ 434835 h 682485"/>
              <a:gd name="connsiteX22" fmla="*/ 2454416 w 3203716"/>
              <a:gd name="connsiteY22" fmla="*/ 407054 h 682485"/>
              <a:gd name="connsiteX23" fmla="*/ 2540141 w 3203716"/>
              <a:gd name="connsiteY23" fmla="*/ 435629 h 682485"/>
              <a:gd name="connsiteX24" fmla="*/ 2559191 w 3203716"/>
              <a:gd name="connsiteY24" fmla="*/ 388004 h 682485"/>
              <a:gd name="connsiteX25" fmla="*/ 2606816 w 3203716"/>
              <a:gd name="connsiteY25" fmla="*/ 327679 h 682485"/>
              <a:gd name="connsiteX26" fmla="*/ 2663966 w 3203716"/>
              <a:gd name="connsiteY26" fmla="*/ 299104 h 682485"/>
              <a:gd name="connsiteX27" fmla="*/ 2733816 w 3203716"/>
              <a:gd name="connsiteY27" fmla="*/ 283229 h 682485"/>
              <a:gd name="connsiteX28" fmla="*/ 2829066 w 3203716"/>
              <a:gd name="connsiteY28" fmla="*/ 308629 h 682485"/>
              <a:gd name="connsiteX29" fmla="*/ 2930666 w 3203716"/>
              <a:gd name="connsiteY29" fmla="*/ 330854 h 682485"/>
              <a:gd name="connsiteX30" fmla="*/ 3111641 w 3203716"/>
              <a:gd name="connsiteY30" fmla="*/ 407054 h 682485"/>
              <a:gd name="connsiteX31" fmla="*/ 3181491 w 3203716"/>
              <a:gd name="connsiteY31" fmla="*/ 476904 h 682485"/>
              <a:gd name="connsiteX32" fmla="*/ 3200541 w 3203716"/>
              <a:gd name="connsiteY32" fmla="*/ 534054 h 682485"/>
              <a:gd name="connsiteX33" fmla="*/ 3165616 w 3203716"/>
              <a:gd name="connsiteY33" fmla="*/ 559454 h 682485"/>
              <a:gd name="connsiteX34" fmla="*/ 3098941 w 3203716"/>
              <a:gd name="connsiteY34" fmla="*/ 534054 h 682485"/>
              <a:gd name="connsiteX35" fmla="*/ 2987816 w 3203716"/>
              <a:gd name="connsiteY35" fmla="*/ 473729 h 682485"/>
              <a:gd name="connsiteX36" fmla="*/ 2883041 w 3203716"/>
              <a:gd name="connsiteY36" fmla="*/ 435629 h 682485"/>
              <a:gd name="connsiteX37" fmla="*/ 2794141 w 3203716"/>
              <a:gd name="connsiteY37" fmla="*/ 403879 h 682485"/>
              <a:gd name="connsiteX38" fmla="*/ 2768741 w 3203716"/>
              <a:gd name="connsiteY38" fmla="*/ 394354 h 682485"/>
              <a:gd name="connsiteX39" fmla="*/ 2730641 w 3203716"/>
              <a:gd name="connsiteY39" fmla="*/ 394354 h 682485"/>
              <a:gd name="connsiteX40" fmla="*/ 2679841 w 3203716"/>
              <a:gd name="connsiteY40" fmla="*/ 410229 h 682485"/>
              <a:gd name="connsiteX41" fmla="*/ 2638566 w 3203716"/>
              <a:gd name="connsiteY41" fmla="*/ 476904 h 682485"/>
              <a:gd name="connsiteX42" fmla="*/ 3203716 w 3203716"/>
              <a:gd name="connsiteY42" fmla="*/ 680104 h 682485"/>
              <a:gd name="connsiteX0" fmla="*/ 3203716 w 3203716"/>
              <a:gd name="connsiteY0" fmla="*/ 680104 h 682485"/>
              <a:gd name="connsiteX1" fmla="*/ 1675747 w 3203716"/>
              <a:gd name="connsiteY1" fmla="*/ 682485 h 682485"/>
              <a:gd name="connsiteX2" fmla="*/ 1562241 w 3203716"/>
              <a:gd name="connsiteY2" fmla="*/ 580092 h 682485"/>
              <a:gd name="connsiteX3" fmla="*/ 1197116 w 3203716"/>
              <a:gd name="connsiteY3" fmla="*/ 422929 h 682485"/>
              <a:gd name="connsiteX4" fmla="*/ 1063766 w 3203716"/>
              <a:gd name="connsiteY4" fmla="*/ 388004 h 682485"/>
              <a:gd name="connsiteX5" fmla="*/ 881997 w 3203716"/>
              <a:gd name="connsiteY5" fmla="*/ 357047 h 682485"/>
              <a:gd name="connsiteX6" fmla="*/ 640698 w 3203716"/>
              <a:gd name="connsiteY6" fmla="*/ 299898 h 682485"/>
              <a:gd name="connsiteX7" fmla="*/ 465279 w 3203716"/>
              <a:gd name="connsiteY7" fmla="*/ 280848 h 682485"/>
              <a:gd name="connsiteX8" fmla="*/ 353360 w 3203716"/>
              <a:gd name="connsiteY8" fmla="*/ 277673 h 682485"/>
              <a:gd name="connsiteX9" fmla="*/ 248585 w 3203716"/>
              <a:gd name="connsiteY9" fmla="*/ 274498 h 682485"/>
              <a:gd name="connsiteX10" fmla="*/ 12048 w 3203716"/>
              <a:gd name="connsiteY10" fmla="*/ 278466 h 682485"/>
              <a:gd name="connsiteX11" fmla="*/ 0 w 3203716"/>
              <a:gd name="connsiteY11" fmla="*/ 0 h 682485"/>
              <a:gd name="connsiteX12" fmla="*/ 323571 w 3203716"/>
              <a:gd name="connsiteY12" fmla="*/ 467 h 682485"/>
              <a:gd name="connsiteX13" fmla="*/ 621928 w 3203716"/>
              <a:gd name="connsiteY13" fmla="*/ 23394 h 682485"/>
              <a:gd name="connsiteX14" fmla="*/ 759760 w 3203716"/>
              <a:gd name="connsiteY14" fmla="*/ 45104 h 682485"/>
              <a:gd name="connsiteX15" fmla="*/ 904501 w 3203716"/>
              <a:gd name="connsiteY15" fmla="*/ 72838 h 682485"/>
              <a:gd name="connsiteX16" fmla="*/ 1041541 w 3203716"/>
              <a:gd name="connsiteY16" fmla="*/ 118129 h 682485"/>
              <a:gd name="connsiteX17" fmla="*/ 1311416 w 3203716"/>
              <a:gd name="connsiteY17" fmla="*/ 213379 h 682485"/>
              <a:gd name="connsiteX18" fmla="*/ 1656698 w 3203716"/>
              <a:gd name="connsiteY18" fmla="*/ 351492 h 682485"/>
              <a:gd name="connsiteX19" fmla="*/ 2120248 w 3203716"/>
              <a:gd name="connsiteY19" fmla="*/ 352285 h 682485"/>
              <a:gd name="connsiteX20" fmla="*/ 2413141 w 3203716"/>
              <a:gd name="connsiteY20" fmla="*/ 422929 h 682485"/>
              <a:gd name="connsiteX21" fmla="*/ 2360754 w 3203716"/>
              <a:gd name="connsiteY21" fmla="*/ 434835 h 682485"/>
              <a:gd name="connsiteX22" fmla="*/ 2454416 w 3203716"/>
              <a:gd name="connsiteY22" fmla="*/ 407054 h 682485"/>
              <a:gd name="connsiteX23" fmla="*/ 2540141 w 3203716"/>
              <a:gd name="connsiteY23" fmla="*/ 435629 h 682485"/>
              <a:gd name="connsiteX24" fmla="*/ 2559191 w 3203716"/>
              <a:gd name="connsiteY24" fmla="*/ 388004 h 682485"/>
              <a:gd name="connsiteX25" fmla="*/ 2606816 w 3203716"/>
              <a:gd name="connsiteY25" fmla="*/ 327679 h 682485"/>
              <a:gd name="connsiteX26" fmla="*/ 2663966 w 3203716"/>
              <a:gd name="connsiteY26" fmla="*/ 299104 h 682485"/>
              <a:gd name="connsiteX27" fmla="*/ 2733816 w 3203716"/>
              <a:gd name="connsiteY27" fmla="*/ 283229 h 682485"/>
              <a:gd name="connsiteX28" fmla="*/ 2829066 w 3203716"/>
              <a:gd name="connsiteY28" fmla="*/ 308629 h 682485"/>
              <a:gd name="connsiteX29" fmla="*/ 2930666 w 3203716"/>
              <a:gd name="connsiteY29" fmla="*/ 330854 h 682485"/>
              <a:gd name="connsiteX30" fmla="*/ 3111641 w 3203716"/>
              <a:gd name="connsiteY30" fmla="*/ 407054 h 682485"/>
              <a:gd name="connsiteX31" fmla="*/ 3181491 w 3203716"/>
              <a:gd name="connsiteY31" fmla="*/ 476904 h 682485"/>
              <a:gd name="connsiteX32" fmla="*/ 3200541 w 3203716"/>
              <a:gd name="connsiteY32" fmla="*/ 534054 h 682485"/>
              <a:gd name="connsiteX33" fmla="*/ 3165616 w 3203716"/>
              <a:gd name="connsiteY33" fmla="*/ 559454 h 682485"/>
              <a:gd name="connsiteX34" fmla="*/ 3098941 w 3203716"/>
              <a:gd name="connsiteY34" fmla="*/ 534054 h 682485"/>
              <a:gd name="connsiteX35" fmla="*/ 2987816 w 3203716"/>
              <a:gd name="connsiteY35" fmla="*/ 473729 h 682485"/>
              <a:gd name="connsiteX36" fmla="*/ 2883041 w 3203716"/>
              <a:gd name="connsiteY36" fmla="*/ 435629 h 682485"/>
              <a:gd name="connsiteX37" fmla="*/ 2794141 w 3203716"/>
              <a:gd name="connsiteY37" fmla="*/ 403879 h 682485"/>
              <a:gd name="connsiteX38" fmla="*/ 2768741 w 3203716"/>
              <a:gd name="connsiteY38" fmla="*/ 394354 h 682485"/>
              <a:gd name="connsiteX39" fmla="*/ 2730641 w 3203716"/>
              <a:gd name="connsiteY39" fmla="*/ 394354 h 682485"/>
              <a:gd name="connsiteX40" fmla="*/ 2679841 w 3203716"/>
              <a:gd name="connsiteY40" fmla="*/ 410229 h 682485"/>
              <a:gd name="connsiteX41" fmla="*/ 2638566 w 3203716"/>
              <a:gd name="connsiteY41" fmla="*/ 476904 h 682485"/>
              <a:gd name="connsiteX42" fmla="*/ 3203716 w 3203716"/>
              <a:gd name="connsiteY42" fmla="*/ 680104 h 682485"/>
              <a:gd name="connsiteX0" fmla="*/ 3203716 w 3203716"/>
              <a:gd name="connsiteY0" fmla="*/ 680104 h 682485"/>
              <a:gd name="connsiteX1" fmla="*/ 1675747 w 3203716"/>
              <a:gd name="connsiteY1" fmla="*/ 682485 h 682485"/>
              <a:gd name="connsiteX2" fmla="*/ 1562241 w 3203716"/>
              <a:gd name="connsiteY2" fmla="*/ 580092 h 682485"/>
              <a:gd name="connsiteX3" fmla="*/ 1206641 w 3203716"/>
              <a:gd name="connsiteY3" fmla="*/ 446742 h 682485"/>
              <a:gd name="connsiteX4" fmla="*/ 1063766 w 3203716"/>
              <a:gd name="connsiteY4" fmla="*/ 388004 h 682485"/>
              <a:gd name="connsiteX5" fmla="*/ 881997 w 3203716"/>
              <a:gd name="connsiteY5" fmla="*/ 357047 h 682485"/>
              <a:gd name="connsiteX6" fmla="*/ 640698 w 3203716"/>
              <a:gd name="connsiteY6" fmla="*/ 299898 h 682485"/>
              <a:gd name="connsiteX7" fmla="*/ 465279 w 3203716"/>
              <a:gd name="connsiteY7" fmla="*/ 280848 h 682485"/>
              <a:gd name="connsiteX8" fmla="*/ 353360 w 3203716"/>
              <a:gd name="connsiteY8" fmla="*/ 277673 h 682485"/>
              <a:gd name="connsiteX9" fmla="*/ 248585 w 3203716"/>
              <a:gd name="connsiteY9" fmla="*/ 274498 h 682485"/>
              <a:gd name="connsiteX10" fmla="*/ 12048 w 3203716"/>
              <a:gd name="connsiteY10" fmla="*/ 278466 h 682485"/>
              <a:gd name="connsiteX11" fmla="*/ 0 w 3203716"/>
              <a:gd name="connsiteY11" fmla="*/ 0 h 682485"/>
              <a:gd name="connsiteX12" fmla="*/ 323571 w 3203716"/>
              <a:gd name="connsiteY12" fmla="*/ 467 h 682485"/>
              <a:gd name="connsiteX13" fmla="*/ 621928 w 3203716"/>
              <a:gd name="connsiteY13" fmla="*/ 23394 h 682485"/>
              <a:gd name="connsiteX14" fmla="*/ 759760 w 3203716"/>
              <a:gd name="connsiteY14" fmla="*/ 45104 h 682485"/>
              <a:gd name="connsiteX15" fmla="*/ 904501 w 3203716"/>
              <a:gd name="connsiteY15" fmla="*/ 72838 h 682485"/>
              <a:gd name="connsiteX16" fmla="*/ 1041541 w 3203716"/>
              <a:gd name="connsiteY16" fmla="*/ 118129 h 682485"/>
              <a:gd name="connsiteX17" fmla="*/ 1311416 w 3203716"/>
              <a:gd name="connsiteY17" fmla="*/ 213379 h 682485"/>
              <a:gd name="connsiteX18" fmla="*/ 1656698 w 3203716"/>
              <a:gd name="connsiteY18" fmla="*/ 351492 h 682485"/>
              <a:gd name="connsiteX19" fmla="*/ 2120248 w 3203716"/>
              <a:gd name="connsiteY19" fmla="*/ 352285 h 682485"/>
              <a:gd name="connsiteX20" fmla="*/ 2413141 w 3203716"/>
              <a:gd name="connsiteY20" fmla="*/ 422929 h 682485"/>
              <a:gd name="connsiteX21" fmla="*/ 2360754 w 3203716"/>
              <a:gd name="connsiteY21" fmla="*/ 434835 h 682485"/>
              <a:gd name="connsiteX22" fmla="*/ 2454416 w 3203716"/>
              <a:gd name="connsiteY22" fmla="*/ 407054 h 682485"/>
              <a:gd name="connsiteX23" fmla="*/ 2540141 w 3203716"/>
              <a:gd name="connsiteY23" fmla="*/ 435629 h 682485"/>
              <a:gd name="connsiteX24" fmla="*/ 2559191 w 3203716"/>
              <a:gd name="connsiteY24" fmla="*/ 388004 h 682485"/>
              <a:gd name="connsiteX25" fmla="*/ 2606816 w 3203716"/>
              <a:gd name="connsiteY25" fmla="*/ 327679 h 682485"/>
              <a:gd name="connsiteX26" fmla="*/ 2663966 w 3203716"/>
              <a:gd name="connsiteY26" fmla="*/ 299104 h 682485"/>
              <a:gd name="connsiteX27" fmla="*/ 2733816 w 3203716"/>
              <a:gd name="connsiteY27" fmla="*/ 283229 h 682485"/>
              <a:gd name="connsiteX28" fmla="*/ 2829066 w 3203716"/>
              <a:gd name="connsiteY28" fmla="*/ 308629 h 682485"/>
              <a:gd name="connsiteX29" fmla="*/ 2930666 w 3203716"/>
              <a:gd name="connsiteY29" fmla="*/ 330854 h 682485"/>
              <a:gd name="connsiteX30" fmla="*/ 3111641 w 3203716"/>
              <a:gd name="connsiteY30" fmla="*/ 407054 h 682485"/>
              <a:gd name="connsiteX31" fmla="*/ 3181491 w 3203716"/>
              <a:gd name="connsiteY31" fmla="*/ 476904 h 682485"/>
              <a:gd name="connsiteX32" fmla="*/ 3200541 w 3203716"/>
              <a:gd name="connsiteY32" fmla="*/ 534054 h 682485"/>
              <a:gd name="connsiteX33" fmla="*/ 3165616 w 3203716"/>
              <a:gd name="connsiteY33" fmla="*/ 559454 h 682485"/>
              <a:gd name="connsiteX34" fmla="*/ 3098941 w 3203716"/>
              <a:gd name="connsiteY34" fmla="*/ 534054 h 682485"/>
              <a:gd name="connsiteX35" fmla="*/ 2987816 w 3203716"/>
              <a:gd name="connsiteY35" fmla="*/ 473729 h 682485"/>
              <a:gd name="connsiteX36" fmla="*/ 2883041 w 3203716"/>
              <a:gd name="connsiteY36" fmla="*/ 435629 h 682485"/>
              <a:gd name="connsiteX37" fmla="*/ 2794141 w 3203716"/>
              <a:gd name="connsiteY37" fmla="*/ 403879 h 682485"/>
              <a:gd name="connsiteX38" fmla="*/ 2768741 w 3203716"/>
              <a:gd name="connsiteY38" fmla="*/ 394354 h 682485"/>
              <a:gd name="connsiteX39" fmla="*/ 2730641 w 3203716"/>
              <a:gd name="connsiteY39" fmla="*/ 394354 h 682485"/>
              <a:gd name="connsiteX40" fmla="*/ 2679841 w 3203716"/>
              <a:gd name="connsiteY40" fmla="*/ 410229 h 682485"/>
              <a:gd name="connsiteX41" fmla="*/ 2638566 w 3203716"/>
              <a:gd name="connsiteY41" fmla="*/ 476904 h 682485"/>
              <a:gd name="connsiteX42" fmla="*/ 3203716 w 3203716"/>
              <a:gd name="connsiteY42" fmla="*/ 680104 h 682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203716" h="682485">
                <a:moveTo>
                  <a:pt x="3203716" y="680104"/>
                </a:moveTo>
                <a:lnTo>
                  <a:pt x="1675747" y="682485"/>
                </a:lnTo>
                <a:lnTo>
                  <a:pt x="1562241" y="580092"/>
                </a:lnTo>
                <a:lnTo>
                  <a:pt x="1206641" y="446742"/>
                </a:lnTo>
                <a:lnTo>
                  <a:pt x="1063766" y="388004"/>
                </a:lnTo>
                <a:lnTo>
                  <a:pt x="881997" y="357047"/>
                </a:lnTo>
                <a:lnTo>
                  <a:pt x="640698" y="299898"/>
                </a:lnTo>
                <a:lnTo>
                  <a:pt x="465279" y="280848"/>
                </a:lnTo>
                <a:cubicBezTo>
                  <a:pt x="455754" y="279790"/>
                  <a:pt x="389476" y="278731"/>
                  <a:pt x="353360" y="277673"/>
                </a:cubicBezTo>
                <a:lnTo>
                  <a:pt x="248585" y="274498"/>
                </a:lnTo>
                <a:lnTo>
                  <a:pt x="12048" y="278466"/>
                </a:lnTo>
                <a:lnTo>
                  <a:pt x="0" y="0"/>
                </a:lnTo>
                <a:lnTo>
                  <a:pt x="323571" y="467"/>
                </a:lnTo>
                <a:lnTo>
                  <a:pt x="621928" y="23394"/>
                </a:lnTo>
                <a:lnTo>
                  <a:pt x="759760" y="45104"/>
                </a:lnTo>
                <a:lnTo>
                  <a:pt x="904501" y="72838"/>
                </a:lnTo>
                <a:lnTo>
                  <a:pt x="1041541" y="118129"/>
                </a:lnTo>
                <a:lnTo>
                  <a:pt x="1311416" y="213379"/>
                </a:lnTo>
                <a:lnTo>
                  <a:pt x="1656698" y="351492"/>
                </a:lnTo>
                <a:lnTo>
                  <a:pt x="2120248" y="352285"/>
                </a:lnTo>
                <a:lnTo>
                  <a:pt x="2413141" y="422929"/>
                </a:lnTo>
                <a:lnTo>
                  <a:pt x="2360754" y="434835"/>
                </a:lnTo>
                <a:lnTo>
                  <a:pt x="2454416" y="407054"/>
                </a:lnTo>
                <a:lnTo>
                  <a:pt x="2540141" y="435629"/>
                </a:lnTo>
                <a:lnTo>
                  <a:pt x="2559191" y="388004"/>
                </a:lnTo>
                <a:lnTo>
                  <a:pt x="2606816" y="327679"/>
                </a:lnTo>
                <a:lnTo>
                  <a:pt x="2663966" y="299104"/>
                </a:lnTo>
                <a:lnTo>
                  <a:pt x="2733816" y="283229"/>
                </a:lnTo>
                <a:lnTo>
                  <a:pt x="2829066" y="308629"/>
                </a:lnTo>
                <a:lnTo>
                  <a:pt x="2930666" y="330854"/>
                </a:lnTo>
                <a:lnTo>
                  <a:pt x="3111641" y="407054"/>
                </a:lnTo>
                <a:lnTo>
                  <a:pt x="3181491" y="476904"/>
                </a:lnTo>
                <a:lnTo>
                  <a:pt x="3200541" y="534054"/>
                </a:lnTo>
                <a:lnTo>
                  <a:pt x="3165616" y="559454"/>
                </a:lnTo>
                <a:lnTo>
                  <a:pt x="3098941" y="534054"/>
                </a:lnTo>
                <a:lnTo>
                  <a:pt x="2987816" y="473729"/>
                </a:lnTo>
                <a:lnTo>
                  <a:pt x="2883041" y="435629"/>
                </a:lnTo>
                <a:lnTo>
                  <a:pt x="2794141" y="403879"/>
                </a:lnTo>
                <a:lnTo>
                  <a:pt x="2768741" y="394354"/>
                </a:lnTo>
                <a:lnTo>
                  <a:pt x="2730641" y="394354"/>
                </a:lnTo>
                <a:lnTo>
                  <a:pt x="2679841" y="410229"/>
                </a:lnTo>
                <a:lnTo>
                  <a:pt x="2638566" y="476904"/>
                </a:lnTo>
                <a:lnTo>
                  <a:pt x="3203716" y="680104"/>
                </a:lnTo>
                <a:close/>
              </a:path>
            </a:pathLst>
          </a:custGeom>
          <a:solidFill>
            <a:srgbClr val="DEEBF7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" name="Freeform 83"/>
          <p:cNvSpPr/>
          <p:nvPr/>
        </p:nvSpPr>
        <p:spPr>
          <a:xfrm>
            <a:off x="1679173" y="4703975"/>
            <a:ext cx="6088513" cy="1093510"/>
          </a:xfrm>
          <a:custGeom>
            <a:avLst/>
            <a:gdLst>
              <a:gd name="connsiteX0" fmla="*/ 5957740 w 5976594"/>
              <a:gd name="connsiteY0" fmla="*/ 565609 h 1093510"/>
              <a:gd name="connsiteX1" fmla="*/ 5731497 w 5976594"/>
              <a:gd name="connsiteY1" fmla="*/ 461914 h 1093510"/>
              <a:gd name="connsiteX2" fmla="*/ 4581427 w 5976594"/>
              <a:gd name="connsiteY2" fmla="*/ 461914 h 1093510"/>
              <a:gd name="connsiteX3" fmla="*/ 4581427 w 5976594"/>
              <a:gd name="connsiteY3" fmla="*/ 443060 h 1093510"/>
              <a:gd name="connsiteX4" fmla="*/ 2611225 w 5976594"/>
              <a:gd name="connsiteY4" fmla="*/ 443060 h 1093510"/>
              <a:gd name="connsiteX5" fmla="*/ 1432874 w 5976594"/>
              <a:gd name="connsiteY5" fmla="*/ 0 h 1093510"/>
              <a:gd name="connsiteX6" fmla="*/ 0 w 5976594"/>
              <a:gd name="connsiteY6" fmla="*/ 0 h 1093510"/>
              <a:gd name="connsiteX7" fmla="*/ 282804 w 5976594"/>
              <a:gd name="connsiteY7" fmla="*/ 263951 h 1093510"/>
              <a:gd name="connsiteX8" fmla="*/ 452486 w 5976594"/>
              <a:gd name="connsiteY8" fmla="*/ 358219 h 1093510"/>
              <a:gd name="connsiteX9" fmla="*/ 2498103 w 5976594"/>
              <a:gd name="connsiteY9" fmla="*/ 1093510 h 1093510"/>
              <a:gd name="connsiteX10" fmla="*/ 4600280 w 5976594"/>
              <a:gd name="connsiteY10" fmla="*/ 1093510 h 1093510"/>
              <a:gd name="connsiteX11" fmla="*/ 4600280 w 5976594"/>
              <a:gd name="connsiteY11" fmla="*/ 1065229 h 1093510"/>
              <a:gd name="connsiteX12" fmla="*/ 5703216 w 5976594"/>
              <a:gd name="connsiteY12" fmla="*/ 1065229 h 1093510"/>
              <a:gd name="connsiteX13" fmla="*/ 5976594 w 5976594"/>
              <a:gd name="connsiteY13" fmla="*/ 933254 h 1093510"/>
              <a:gd name="connsiteX14" fmla="*/ 5957740 w 5976594"/>
              <a:gd name="connsiteY14" fmla="*/ 565609 h 1093510"/>
              <a:gd name="connsiteX0" fmla="*/ 6069659 w 6088513"/>
              <a:gd name="connsiteY0" fmla="*/ 565609 h 1093510"/>
              <a:gd name="connsiteX1" fmla="*/ 5843416 w 6088513"/>
              <a:gd name="connsiteY1" fmla="*/ 461914 h 1093510"/>
              <a:gd name="connsiteX2" fmla="*/ 4693346 w 6088513"/>
              <a:gd name="connsiteY2" fmla="*/ 461914 h 1093510"/>
              <a:gd name="connsiteX3" fmla="*/ 4693346 w 6088513"/>
              <a:gd name="connsiteY3" fmla="*/ 443060 h 1093510"/>
              <a:gd name="connsiteX4" fmla="*/ 2723144 w 6088513"/>
              <a:gd name="connsiteY4" fmla="*/ 443060 h 1093510"/>
              <a:gd name="connsiteX5" fmla="*/ 1544793 w 6088513"/>
              <a:gd name="connsiteY5" fmla="*/ 0 h 1093510"/>
              <a:gd name="connsiteX6" fmla="*/ 0 w 6088513"/>
              <a:gd name="connsiteY6" fmla="*/ 2381 h 1093510"/>
              <a:gd name="connsiteX7" fmla="*/ 394723 w 6088513"/>
              <a:gd name="connsiteY7" fmla="*/ 263951 h 1093510"/>
              <a:gd name="connsiteX8" fmla="*/ 564405 w 6088513"/>
              <a:gd name="connsiteY8" fmla="*/ 358219 h 1093510"/>
              <a:gd name="connsiteX9" fmla="*/ 2610022 w 6088513"/>
              <a:gd name="connsiteY9" fmla="*/ 1093510 h 1093510"/>
              <a:gd name="connsiteX10" fmla="*/ 4712199 w 6088513"/>
              <a:gd name="connsiteY10" fmla="*/ 1093510 h 1093510"/>
              <a:gd name="connsiteX11" fmla="*/ 4712199 w 6088513"/>
              <a:gd name="connsiteY11" fmla="*/ 1065229 h 1093510"/>
              <a:gd name="connsiteX12" fmla="*/ 5815135 w 6088513"/>
              <a:gd name="connsiteY12" fmla="*/ 1065229 h 1093510"/>
              <a:gd name="connsiteX13" fmla="*/ 6088513 w 6088513"/>
              <a:gd name="connsiteY13" fmla="*/ 933254 h 1093510"/>
              <a:gd name="connsiteX14" fmla="*/ 6069659 w 6088513"/>
              <a:gd name="connsiteY14" fmla="*/ 565609 h 1093510"/>
              <a:gd name="connsiteX0" fmla="*/ 6069659 w 6088513"/>
              <a:gd name="connsiteY0" fmla="*/ 565609 h 1093510"/>
              <a:gd name="connsiteX1" fmla="*/ 5843416 w 6088513"/>
              <a:gd name="connsiteY1" fmla="*/ 461914 h 1093510"/>
              <a:gd name="connsiteX2" fmla="*/ 4693346 w 6088513"/>
              <a:gd name="connsiteY2" fmla="*/ 461914 h 1093510"/>
              <a:gd name="connsiteX3" fmla="*/ 4693346 w 6088513"/>
              <a:gd name="connsiteY3" fmla="*/ 443060 h 1093510"/>
              <a:gd name="connsiteX4" fmla="*/ 2723144 w 6088513"/>
              <a:gd name="connsiteY4" fmla="*/ 443060 h 1093510"/>
              <a:gd name="connsiteX5" fmla="*/ 1544793 w 6088513"/>
              <a:gd name="connsiteY5" fmla="*/ 0 h 1093510"/>
              <a:gd name="connsiteX6" fmla="*/ 0 w 6088513"/>
              <a:gd name="connsiteY6" fmla="*/ 2381 h 1093510"/>
              <a:gd name="connsiteX7" fmla="*/ 251848 w 6088513"/>
              <a:gd name="connsiteY7" fmla="*/ 209182 h 1093510"/>
              <a:gd name="connsiteX8" fmla="*/ 564405 w 6088513"/>
              <a:gd name="connsiteY8" fmla="*/ 358219 h 1093510"/>
              <a:gd name="connsiteX9" fmla="*/ 2610022 w 6088513"/>
              <a:gd name="connsiteY9" fmla="*/ 1093510 h 1093510"/>
              <a:gd name="connsiteX10" fmla="*/ 4712199 w 6088513"/>
              <a:gd name="connsiteY10" fmla="*/ 1093510 h 1093510"/>
              <a:gd name="connsiteX11" fmla="*/ 4712199 w 6088513"/>
              <a:gd name="connsiteY11" fmla="*/ 1065229 h 1093510"/>
              <a:gd name="connsiteX12" fmla="*/ 5815135 w 6088513"/>
              <a:gd name="connsiteY12" fmla="*/ 1065229 h 1093510"/>
              <a:gd name="connsiteX13" fmla="*/ 6088513 w 6088513"/>
              <a:gd name="connsiteY13" fmla="*/ 933254 h 1093510"/>
              <a:gd name="connsiteX14" fmla="*/ 6069659 w 6088513"/>
              <a:gd name="connsiteY14" fmla="*/ 565609 h 1093510"/>
              <a:gd name="connsiteX0" fmla="*/ 6069659 w 6088513"/>
              <a:gd name="connsiteY0" fmla="*/ 565609 h 1093510"/>
              <a:gd name="connsiteX1" fmla="*/ 5843416 w 6088513"/>
              <a:gd name="connsiteY1" fmla="*/ 461914 h 1093510"/>
              <a:gd name="connsiteX2" fmla="*/ 4693346 w 6088513"/>
              <a:gd name="connsiteY2" fmla="*/ 461914 h 1093510"/>
              <a:gd name="connsiteX3" fmla="*/ 4693346 w 6088513"/>
              <a:gd name="connsiteY3" fmla="*/ 443060 h 1093510"/>
              <a:gd name="connsiteX4" fmla="*/ 2723144 w 6088513"/>
              <a:gd name="connsiteY4" fmla="*/ 443060 h 1093510"/>
              <a:gd name="connsiteX5" fmla="*/ 1544793 w 6088513"/>
              <a:gd name="connsiteY5" fmla="*/ 0 h 1093510"/>
              <a:gd name="connsiteX6" fmla="*/ 0 w 6088513"/>
              <a:gd name="connsiteY6" fmla="*/ 2381 h 1093510"/>
              <a:gd name="connsiteX7" fmla="*/ 251848 w 6088513"/>
              <a:gd name="connsiteY7" fmla="*/ 209182 h 1093510"/>
              <a:gd name="connsiteX8" fmla="*/ 559643 w 6088513"/>
              <a:gd name="connsiteY8" fmla="*/ 348694 h 1093510"/>
              <a:gd name="connsiteX9" fmla="*/ 2610022 w 6088513"/>
              <a:gd name="connsiteY9" fmla="*/ 1093510 h 1093510"/>
              <a:gd name="connsiteX10" fmla="*/ 4712199 w 6088513"/>
              <a:gd name="connsiteY10" fmla="*/ 1093510 h 1093510"/>
              <a:gd name="connsiteX11" fmla="*/ 4712199 w 6088513"/>
              <a:gd name="connsiteY11" fmla="*/ 1065229 h 1093510"/>
              <a:gd name="connsiteX12" fmla="*/ 5815135 w 6088513"/>
              <a:gd name="connsiteY12" fmla="*/ 1065229 h 1093510"/>
              <a:gd name="connsiteX13" fmla="*/ 6088513 w 6088513"/>
              <a:gd name="connsiteY13" fmla="*/ 933254 h 1093510"/>
              <a:gd name="connsiteX14" fmla="*/ 6069659 w 6088513"/>
              <a:gd name="connsiteY14" fmla="*/ 565609 h 1093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088513" h="1093510">
                <a:moveTo>
                  <a:pt x="6069659" y="565609"/>
                </a:moveTo>
                <a:lnTo>
                  <a:pt x="5843416" y="461914"/>
                </a:lnTo>
                <a:lnTo>
                  <a:pt x="4693346" y="461914"/>
                </a:lnTo>
                <a:lnTo>
                  <a:pt x="4693346" y="443060"/>
                </a:lnTo>
                <a:lnTo>
                  <a:pt x="2723144" y="443060"/>
                </a:lnTo>
                <a:lnTo>
                  <a:pt x="1544793" y="0"/>
                </a:lnTo>
                <a:lnTo>
                  <a:pt x="0" y="2381"/>
                </a:lnTo>
                <a:lnTo>
                  <a:pt x="251848" y="209182"/>
                </a:lnTo>
                <a:lnTo>
                  <a:pt x="559643" y="348694"/>
                </a:lnTo>
                <a:lnTo>
                  <a:pt x="2610022" y="1093510"/>
                </a:lnTo>
                <a:lnTo>
                  <a:pt x="4712199" y="1093510"/>
                </a:lnTo>
                <a:lnTo>
                  <a:pt x="4712199" y="1065229"/>
                </a:lnTo>
                <a:lnTo>
                  <a:pt x="5815135" y="1065229"/>
                </a:lnTo>
                <a:lnTo>
                  <a:pt x="6088513" y="933254"/>
                </a:lnTo>
                <a:lnTo>
                  <a:pt x="6069659" y="565609"/>
                </a:lnTo>
                <a:close/>
              </a:path>
            </a:pathLst>
          </a:custGeom>
          <a:solidFill>
            <a:srgbClr val="0070C0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7758260" y="5239506"/>
            <a:ext cx="141402" cy="416576"/>
          </a:xfrm>
          <a:prstGeom prst="rect">
            <a:avLst/>
          </a:prstGeom>
          <a:solidFill>
            <a:srgbClr val="E64AD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Freeform 85"/>
          <p:cNvSpPr/>
          <p:nvPr/>
        </p:nvSpPr>
        <p:spPr>
          <a:xfrm>
            <a:off x="7893050" y="5238750"/>
            <a:ext cx="3511550" cy="463550"/>
          </a:xfrm>
          <a:custGeom>
            <a:avLst/>
            <a:gdLst>
              <a:gd name="connsiteX0" fmla="*/ 12700 w 3511550"/>
              <a:gd name="connsiteY0" fmla="*/ 0 h 463550"/>
              <a:gd name="connsiteX1" fmla="*/ 1257300 w 3511550"/>
              <a:gd name="connsiteY1" fmla="*/ 0 h 463550"/>
              <a:gd name="connsiteX2" fmla="*/ 1536700 w 3511550"/>
              <a:gd name="connsiteY2" fmla="*/ 133350 h 463550"/>
              <a:gd name="connsiteX3" fmla="*/ 2597150 w 3511550"/>
              <a:gd name="connsiteY3" fmla="*/ 133350 h 463550"/>
              <a:gd name="connsiteX4" fmla="*/ 2654300 w 3511550"/>
              <a:gd name="connsiteY4" fmla="*/ 107950 h 463550"/>
              <a:gd name="connsiteX5" fmla="*/ 2717800 w 3511550"/>
              <a:gd name="connsiteY5" fmla="*/ 146050 h 463550"/>
              <a:gd name="connsiteX6" fmla="*/ 2787650 w 3511550"/>
              <a:gd name="connsiteY6" fmla="*/ 101600 h 463550"/>
              <a:gd name="connsiteX7" fmla="*/ 2857500 w 3511550"/>
              <a:gd name="connsiteY7" fmla="*/ 133350 h 463550"/>
              <a:gd name="connsiteX8" fmla="*/ 3181350 w 3511550"/>
              <a:gd name="connsiteY8" fmla="*/ 133350 h 463550"/>
              <a:gd name="connsiteX9" fmla="*/ 3232150 w 3511550"/>
              <a:gd name="connsiteY9" fmla="*/ 101600 h 463550"/>
              <a:gd name="connsiteX10" fmla="*/ 3327400 w 3511550"/>
              <a:gd name="connsiteY10" fmla="*/ 146050 h 463550"/>
              <a:gd name="connsiteX11" fmla="*/ 3365500 w 3511550"/>
              <a:gd name="connsiteY11" fmla="*/ 107950 h 463550"/>
              <a:gd name="connsiteX12" fmla="*/ 3422650 w 3511550"/>
              <a:gd name="connsiteY12" fmla="*/ 139700 h 463550"/>
              <a:gd name="connsiteX13" fmla="*/ 3511550 w 3511550"/>
              <a:gd name="connsiteY13" fmla="*/ 139700 h 463550"/>
              <a:gd name="connsiteX14" fmla="*/ 3511550 w 3511550"/>
              <a:gd name="connsiteY14" fmla="*/ 323850 h 463550"/>
              <a:gd name="connsiteX15" fmla="*/ 3397250 w 3511550"/>
              <a:gd name="connsiteY15" fmla="*/ 323850 h 463550"/>
              <a:gd name="connsiteX16" fmla="*/ 3365500 w 3511550"/>
              <a:gd name="connsiteY16" fmla="*/ 336550 h 463550"/>
              <a:gd name="connsiteX17" fmla="*/ 3302000 w 3511550"/>
              <a:gd name="connsiteY17" fmla="*/ 304800 h 463550"/>
              <a:gd name="connsiteX18" fmla="*/ 3232150 w 3511550"/>
              <a:gd name="connsiteY18" fmla="*/ 355600 h 463550"/>
              <a:gd name="connsiteX19" fmla="*/ 3168650 w 3511550"/>
              <a:gd name="connsiteY19" fmla="*/ 323850 h 463550"/>
              <a:gd name="connsiteX20" fmla="*/ 2813050 w 3511550"/>
              <a:gd name="connsiteY20" fmla="*/ 323850 h 463550"/>
              <a:gd name="connsiteX21" fmla="*/ 2781300 w 3511550"/>
              <a:gd name="connsiteY21" fmla="*/ 349250 h 463550"/>
              <a:gd name="connsiteX22" fmla="*/ 2724150 w 3511550"/>
              <a:gd name="connsiteY22" fmla="*/ 311150 h 463550"/>
              <a:gd name="connsiteX23" fmla="*/ 2635250 w 3511550"/>
              <a:gd name="connsiteY23" fmla="*/ 349250 h 463550"/>
              <a:gd name="connsiteX24" fmla="*/ 2578100 w 3511550"/>
              <a:gd name="connsiteY24" fmla="*/ 323850 h 463550"/>
              <a:gd name="connsiteX25" fmla="*/ 1536700 w 3511550"/>
              <a:gd name="connsiteY25" fmla="*/ 323850 h 463550"/>
              <a:gd name="connsiteX26" fmla="*/ 1257300 w 3511550"/>
              <a:gd name="connsiteY26" fmla="*/ 463550 h 463550"/>
              <a:gd name="connsiteX27" fmla="*/ 0 w 3511550"/>
              <a:gd name="connsiteY27" fmla="*/ 463550 h 463550"/>
              <a:gd name="connsiteX28" fmla="*/ 12700 w 3511550"/>
              <a:gd name="connsiteY28" fmla="*/ 0 h 46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511550" h="463550">
                <a:moveTo>
                  <a:pt x="12700" y="0"/>
                </a:moveTo>
                <a:lnTo>
                  <a:pt x="1257300" y="0"/>
                </a:lnTo>
                <a:lnTo>
                  <a:pt x="1536700" y="133350"/>
                </a:lnTo>
                <a:lnTo>
                  <a:pt x="2597150" y="133350"/>
                </a:lnTo>
                <a:lnTo>
                  <a:pt x="2654300" y="107950"/>
                </a:lnTo>
                <a:lnTo>
                  <a:pt x="2717800" y="146050"/>
                </a:lnTo>
                <a:lnTo>
                  <a:pt x="2787650" y="101600"/>
                </a:lnTo>
                <a:lnTo>
                  <a:pt x="2857500" y="133350"/>
                </a:lnTo>
                <a:lnTo>
                  <a:pt x="3181350" y="133350"/>
                </a:lnTo>
                <a:lnTo>
                  <a:pt x="3232150" y="101600"/>
                </a:lnTo>
                <a:lnTo>
                  <a:pt x="3327400" y="146050"/>
                </a:lnTo>
                <a:lnTo>
                  <a:pt x="3365500" y="107950"/>
                </a:lnTo>
                <a:lnTo>
                  <a:pt x="3422650" y="139700"/>
                </a:lnTo>
                <a:lnTo>
                  <a:pt x="3511550" y="139700"/>
                </a:lnTo>
                <a:lnTo>
                  <a:pt x="3511550" y="323850"/>
                </a:lnTo>
                <a:lnTo>
                  <a:pt x="3397250" y="323850"/>
                </a:lnTo>
                <a:lnTo>
                  <a:pt x="3365500" y="336550"/>
                </a:lnTo>
                <a:lnTo>
                  <a:pt x="3302000" y="304800"/>
                </a:lnTo>
                <a:lnTo>
                  <a:pt x="3232150" y="355600"/>
                </a:lnTo>
                <a:lnTo>
                  <a:pt x="3168650" y="323850"/>
                </a:lnTo>
                <a:lnTo>
                  <a:pt x="2813050" y="323850"/>
                </a:lnTo>
                <a:lnTo>
                  <a:pt x="2781300" y="349250"/>
                </a:lnTo>
                <a:lnTo>
                  <a:pt x="2724150" y="311150"/>
                </a:lnTo>
                <a:lnTo>
                  <a:pt x="2635250" y="349250"/>
                </a:lnTo>
                <a:lnTo>
                  <a:pt x="2578100" y="323850"/>
                </a:lnTo>
                <a:lnTo>
                  <a:pt x="1536700" y="323850"/>
                </a:lnTo>
                <a:lnTo>
                  <a:pt x="1257300" y="463550"/>
                </a:lnTo>
                <a:lnTo>
                  <a:pt x="0" y="463550"/>
                </a:lnTo>
                <a:lnTo>
                  <a:pt x="12700" y="0"/>
                </a:lnTo>
                <a:close/>
              </a:path>
            </a:pathLst>
          </a:custGeom>
          <a:solidFill>
            <a:srgbClr val="00B0F0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 flipV="1">
            <a:off x="4038600" y="3638550"/>
            <a:ext cx="0" cy="321945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Dot"/>
            <a:miter lim="800000"/>
          </a:ln>
          <a:effectLst/>
        </p:spPr>
      </p:cxnSp>
      <p:cxnSp>
        <p:nvCxnSpPr>
          <p:cNvPr id="96" name="Straight Arrow Connector 95"/>
          <p:cNvCxnSpPr/>
          <p:nvPr/>
        </p:nvCxnSpPr>
        <p:spPr>
          <a:xfrm flipH="1">
            <a:off x="4038600" y="3754043"/>
            <a:ext cx="238125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7" name="Straight Arrow Connector 96"/>
          <p:cNvCxnSpPr/>
          <p:nvPr/>
        </p:nvCxnSpPr>
        <p:spPr>
          <a:xfrm flipH="1">
            <a:off x="4038600" y="6782993"/>
            <a:ext cx="238125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0" name="Rectangle 99"/>
          <p:cNvSpPr/>
          <p:nvPr/>
        </p:nvSpPr>
        <p:spPr>
          <a:xfrm>
            <a:off x="1951653" y="217395"/>
            <a:ext cx="3736561" cy="3569904"/>
          </a:xfrm>
          <a:prstGeom prst="rect">
            <a:avLst/>
          </a:prstGeom>
          <a:solidFill>
            <a:srgbClr val="FFFFFF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1" name="Group 100"/>
          <p:cNvGrpSpPr/>
          <p:nvPr/>
        </p:nvGrpSpPr>
        <p:grpSpPr>
          <a:xfrm>
            <a:off x="2987732" y="1659084"/>
            <a:ext cx="545306" cy="577387"/>
            <a:chOff x="3121819" y="1796719"/>
            <a:chExt cx="545306" cy="577387"/>
          </a:xfrm>
        </p:grpSpPr>
        <p:sp>
          <p:nvSpPr>
            <p:cNvPr id="102" name="Oval 101"/>
            <p:cNvSpPr/>
            <p:nvPr/>
          </p:nvSpPr>
          <p:spPr>
            <a:xfrm>
              <a:off x="3121819" y="1798625"/>
              <a:ext cx="545306" cy="575481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03" name="Oval 102"/>
            <p:cNvSpPr/>
            <p:nvPr/>
          </p:nvSpPr>
          <p:spPr>
            <a:xfrm>
              <a:off x="3121819" y="1796719"/>
              <a:ext cx="545306" cy="575481"/>
            </a:xfrm>
            <a:prstGeom prst="ellipse">
              <a:avLst/>
            </a:prstGeom>
            <a:solidFill>
              <a:srgbClr val="70AD47">
                <a:lumMod val="60000"/>
                <a:lumOff val="40000"/>
                <a:alpha val="74902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MgB2-NbTi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Splices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04" name="Freeform 103"/>
          <p:cNvSpPr/>
          <p:nvPr/>
        </p:nvSpPr>
        <p:spPr>
          <a:xfrm>
            <a:off x="4248785" y="5744952"/>
            <a:ext cx="472440" cy="174428"/>
          </a:xfrm>
          <a:custGeom>
            <a:avLst/>
            <a:gdLst>
              <a:gd name="connsiteX0" fmla="*/ 0 w 472440"/>
              <a:gd name="connsiteY0" fmla="*/ 91440 h 91440"/>
              <a:gd name="connsiteX1" fmla="*/ 472440 w 472440"/>
              <a:gd name="connsiteY1" fmla="*/ 91440 h 91440"/>
              <a:gd name="connsiteX2" fmla="*/ 472440 w 472440"/>
              <a:gd name="connsiteY2" fmla="*/ 0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2440" h="91440">
                <a:moveTo>
                  <a:pt x="0" y="91440"/>
                </a:moveTo>
                <a:lnTo>
                  <a:pt x="472440" y="91440"/>
                </a:lnTo>
                <a:lnTo>
                  <a:pt x="472440" y="0"/>
                </a:lnTo>
              </a:path>
            </a:pathLst>
          </a:custGeom>
          <a:noFill/>
          <a:ln w="38100" cap="flat" cmpd="sng" algn="ctr">
            <a:solidFill>
              <a:srgbClr val="0070C0"/>
            </a:solidFill>
            <a:prstDash val="solid"/>
            <a:miter lim="800000"/>
            <a:tailEnd type="triangl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47625" y="4205288"/>
            <a:ext cx="4544895" cy="1567726"/>
            <a:chOff x="47625" y="4205288"/>
            <a:chExt cx="4544895" cy="1567726"/>
          </a:xfrm>
        </p:grpSpPr>
        <p:sp>
          <p:nvSpPr>
            <p:cNvPr id="106" name="Freeform 105"/>
            <p:cNvSpPr/>
            <p:nvPr/>
          </p:nvSpPr>
          <p:spPr>
            <a:xfrm>
              <a:off x="47625" y="4205288"/>
              <a:ext cx="2181225" cy="457200"/>
            </a:xfrm>
            <a:custGeom>
              <a:avLst/>
              <a:gdLst>
                <a:gd name="connsiteX0" fmla="*/ 0 w 2181225"/>
                <a:gd name="connsiteY0" fmla="*/ 0 h 457200"/>
                <a:gd name="connsiteX1" fmla="*/ 542925 w 2181225"/>
                <a:gd name="connsiteY1" fmla="*/ 9525 h 457200"/>
                <a:gd name="connsiteX2" fmla="*/ 947738 w 2181225"/>
                <a:gd name="connsiteY2" fmla="*/ 42862 h 457200"/>
                <a:gd name="connsiteX3" fmla="*/ 1533525 w 2181225"/>
                <a:gd name="connsiteY3" fmla="*/ 228600 h 457200"/>
                <a:gd name="connsiteX4" fmla="*/ 2181225 w 2181225"/>
                <a:gd name="connsiteY4" fmla="*/ 457200 h 457200"/>
                <a:gd name="connsiteX5" fmla="*/ 2181225 w 2181225"/>
                <a:gd name="connsiteY5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81225" h="457200">
                  <a:moveTo>
                    <a:pt x="0" y="0"/>
                  </a:moveTo>
                  <a:cubicBezTo>
                    <a:pt x="192484" y="1190"/>
                    <a:pt x="384969" y="2381"/>
                    <a:pt x="542925" y="9525"/>
                  </a:cubicBezTo>
                  <a:cubicBezTo>
                    <a:pt x="700881" y="16669"/>
                    <a:pt x="782638" y="6350"/>
                    <a:pt x="947738" y="42862"/>
                  </a:cubicBezTo>
                  <a:cubicBezTo>
                    <a:pt x="1112838" y="79374"/>
                    <a:pt x="1327944" y="159544"/>
                    <a:pt x="1533525" y="228600"/>
                  </a:cubicBezTo>
                  <a:cubicBezTo>
                    <a:pt x="1739106" y="297656"/>
                    <a:pt x="2181225" y="457200"/>
                    <a:pt x="2181225" y="457200"/>
                  </a:cubicBezTo>
                  <a:lnTo>
                    <a:pt x="2181225" y="457200"/>
                  </a:lnTo>
                </a:path>
              </a:pathLst>
            </a:custGeom>
            <a:noFill/>
            <a:ln w="63500" cap="flat" cmpd="sng" algn="ctr">
              <a:solidFill>
                <a:srgbClr val="00B050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07" name="Straight Connector 106"/>
            <p:cNvCxnSpPr>
              <a:stCxn id="106" idx="4"/>
            </p:cNvCxnSpPr>
            <p:nvPr/>
          </p:nvCxnSpPr>
          <p:spPr>
            <a:xfrm>
              <a:off x="2228850" y="4662488"/>
              <a:ext cx="476250" cy="195262"/>
            </a:xfrm>
            <a:prstGeom prst="line">
              <a:avLst/>
            </a:prstGeom>
            <a:noFill/>
            <a:ln w="63500" cap="flat" cmpd="sng" algn="ctr">
              <a:solidFill>
                <a:srgbClr val="00B050"/>
              </a:solidFill>
              <a:prstDash val="sysDash"/>
              <a:miter lim="800000"/>
            </a:ln>
            <a:effectLst/>
          </p:spPr>
        </p:cxnSp>
        <p:sp>
          <p:nvSpPr>
            <p:cNvPr id="108" name="Isosceles Triangle 107"/>
            <p:cNvSpPr/>
            <p:nvPr/>
          </p:nvSpPr>
          <p:spPr>
            <a:xfrm rot="17421323">
              <a:off x="2678342" y="4637263"/>
              <a:ext cx="508632" cy="626822"/>
            </a:xfrm>
            <a:prstGeom prst="triangle">
              <a:avLst/>
            </a:prstGeom>
            <a:solidFill>
              <a:srgbClr val="70AD47">
                <a:lumMod val="60000"/>
                <a:lumOff val="40000"/>
                <a:alpha val="74902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 rot="1206734">
              <a:off x="3179346" y="5036257"/>
              <a:ext cx="1345475" cy="503955"/>
            </a:xfrm>
            <a:prstGeom prst="rect">
              <a:avLst/>
            </a:prstGeom>
            <a:solidFill>
              <a:srgbClr val="70AD47">
                <a:lumMod val="60000"/>
                <a:lumOff val="40000"/>
                <a:alpha val="74902"/>
              </a:srgbClr>
            </a:solidFill>
            <a:ln w="6350" cap="flat" cmpd="sng" algn="ctr">
              <a:solidFill>
                <a:srgbClr val="70AD47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Ø250 x 600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MgB</a:t>
              </a:r>
              <a:r>
                <a:rPr kumimoji="0" lang="en-GB" sz="1000" b="0" i="0" u="none" strike="noStrike" kern="0" cap="none" spc="0" normalizeH="0" baseline="-2500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-NbTi splices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10" name="Straight Connector 109"/>
            <p:cNvCxnSpPr/>
            <p:nvPr/>
          </p:nvCxnSpPr>
          <p:spPr>
            <a:xfrm flipH="1" flipV="1">
              <a:off x="2411295" y="4471517"/>
              <a:ext cx="2181225" cy="786568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ysDash"/>
              <a:miter lim="800000"/>
            </a:ln>
            <a:effectLst/>
          </p:spPr>
        </p:cxnSp>
        <p:cxnSp>
          <p:nvCxnSpPr>
            <p:cNvPr id="111" name="Straight Connector 110"/>
            <p:cNvCxnSpPr/>
            <p:nvPr/>
          </p:nvCxnSpPr>
          <p:spPr>
            <a:xfrm flipH="1" flipV="1">
              <a:off x="2211666" y="4986446"/>
              <a:ext cx="2181225" cy="786568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ysDash"/>
              <a:miter lim="800000"/>
            </a:ln>
            <a:effectLst/>
          </p:spPr>
        </p:cxnSp>
      </p:grpSp>
      <p:sp>
        <p:nvSpPr>
          <p:cNvPr id="112" name="Oval 111"/>
          <p:cNvSpPr/>
          <p:nvPr/>
        </p:nvSpPr>
        <p:spPr>
          <a:xfrm>
            <a:off x="2666607" y="4573900"/>
            <a:ext cx="125577" cy="125577"/>
          </a:xfrm>
          <a:prstGeom prst="ellipse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3" name="Freeform 112"/>
          <p:cNvSpPr/>
          <p:nvPr/>
        </p:nvSpPr>
        <p:spPr>
          <a:xfrm>
            <a:off x="4748304" y="2876644"/>
            <a:ext cx="619114" cy="800100"/>
          </a:xfrm>
          <a:custGeom>
            <a:avLst/>
            <a:gdLst>
              <a:gd name="connsiteX0" fmla="*/ 333375 w 661988"/>
              <a:gd name="connsiteY0" fmla="*/ 792956 h 800100"/>
              <a:gd name="connsiteX1" fmla="*/ 252413 w 661988"/>
              <a:gd name="connsiteY1" fmla="*/ 800100 h 800100"/>
              <a:gd name="connsiteX2" fmla="*/ 230981 w 661988"/>
              <a:gd name="connsiteY2" fmla="*/ 800100 h 800100"/>
              <a:gd name="connsiteX3" fmla="*/ 150019 w 661988"/>
              <a:gd name="connsiteY3" fmla="*/ 773906 h 800100"/>
              <a:gd name="connsiteX4" fmla="*/ 130969 w 661988"/>
              <a:gd name="connsiteY4" fmla="*/ 766762 h 800100"/>
              <a:gd name="connsiteX5" fmla="*/ 61913 w 661988"/>
              <a:gd name="connsiteY5" fmla="*/ 742950 h 800100"/>
              <a:gd name="connsiteX6" fmla="*/ 4763 w 661988"/>
              <a:gd name="connsiteY6" fmla="*/ 697706 h 800100"/>
              <a:gd name="connsiteX7" fmla="*/ 0 w 661988"/>
              <a:gd name="connsiteY7" fmla="*/ 652462 h 800100"/>
              <a:gd name="connsiteX8" fmla="*/ 0 w 661988"/>
              <a:gd name="connsiteY8" fmla="*/ 0 h 800100"/>
              <a:gd name="connsiteX9" fmla="*/ 661988 w 661988"/>
              <a:gd name="connsiteY9" fmla="*/ 0 h 800100"/>
              <a:gd name="connsiteX10" fmla="*/ 661988 w 661988"/>
              <a:gd name="connsiteY10" fmla="*/ 688181 h 800100"/>
              <a:gd name="connsiteX11" fmla="*/ 638175 w 661988"/>
              <a:gd name="connsiteY11" fmla="*/ 726281 h 800100"/>
              <a:gd name="connsiteX12" fmla="*/ 597694 w 661988"/>
              <a:gd name="connsiteY12" fmla="*/ 740568 h 800100"/>
              <a:gd name="connsiteX13" fmla="*/ 547688 w 661988"/>
              <a:gd name="connsiteY13" fmla="*/ 764381 h 800100"/>
              <a:gd name="connsiteX14" fmla="*/ 495300 w 661988"/>
              <a:gd name="connsiteY14" fmla="*/ 776287 h 800100"/>
              <a:gd name="connsiteX15" fmla="*/ 440531 w 661988"/>
              <a:gd name="connsiteY15" fmla="*/ 792956 h 800100"/>
              <a:gd name="connsiteX16" fmla="*/ 333375 w 661988"/>
              <a:gd name="connsiteY16" fmla="*/ 792956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1988" h="800100">
                <a:moveTo>
                  <a:pt x="333375" y="792956"/>
                </a:moveTo>
                <a:lnTo>
                  <a:pt x="252413" y="800100"/>
                </a:lnTo>
                <a:lnTo>
                  <a:pt x="230981" y="800100"/>
                </a:lnTo>
                <a:lnTo>
                  <a:pt x="150019" y="773906"/>
                </a:lnTo>
                <a:lnTo>
                  <a:pt x="130969" y="766762"/>
                </a:lnTo>
                <a:lnTo>
                  <a:pt x="61913" y="742950"/>
                </a:lnTo>
                <a:lnTo>
                  <a:pt x="4763" y="697706"/>
                </a:lnTo>
                <a:lnTo>
                  <a:pt x="0" y="652462"/>
                </a:lnTo>
                <a:lnTo>
                  <a:pt x="0" y="0"/>
                </a:lnTo>
                <a:lnTo>
                  <a:pt x="661988" y="0"/>
                </a:lnTo>
                <a:lnTo>
                  <a:pt x="661988" y="688181"/>
                </a:lnTo>
                <a:lnTo>
                  <a:pt x="638175" y="726281"/>
                </a:lnTo>
                <a:lnTo>
                  <a:pt x="597694" y="740568"/>
                </a:lnTo>
                <a:lnTo>
                  <a:pt x="547688" y="764381"/>
                </a:lnTo>
                <a:lnTo>
                  <a:pt x="495300" y="776287"/>
                </a:lnTo>
                <a:lnTo>
                  <a:pt x="440531" y="792956"/>
                </a:lnTo>
                <a:lnTo>
                  <a:pt x="333375" y="792956"/>
                </a:lnTo>
                <a:close/>
              </a:path>
            </a:pathLst>
          </a:custGeom>
          <a:solidFill>
            <a:sysClr val="window" lastClr="FFFFFF"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4" name="Freeform 113"/>
          <p:cNvSpPr/>
          <p:nvPr/>
        </p:nvSpPr>
        <p:spPr>
          <a:xfrm>
            <a:off x="4743470" y="2876573"/>
            <a:ext cx="623948" cy="800100"/>
          </a:xfrm>
          <a:custGeom>
            <a:avLst/>
            <a:gdLst>
              <a:gd name="connsiteX0" fmla="*/ 333375 w 661988"/>
              <a:gd name="connsiteY0" fmla="*/ 792956 h 800100"/>
              <a:gd name="connsiteX1" fmla="*/ 252413 w 661988"/>
              <a:gd name="connsiteY1" fmla="*/ 800100 h 800100"/>
              <a:gd name="connsiteX2" fmla="*/ 230981 w 661988"/>
              <a:gd name="connsiteY2" fmla="*/ 800100 h 800100"/>
              <a:gd name="connsiteX3" fmla="*/ 150019 w 661988"/>
              <a:gd name="connsiteY3" fmla="*/ 773906 h 800100"/>
              <a:gd name="connsiteX4" fmla="*/ 130969 w 661988"/>
              <a:gd name="connsiteY4" fmla="*/ 766762 h 800100"/>
              <a:gd name="connsiteX5" fmla="*/ 61913 w 661988"/>
              <a:gd name="connsiteY5" fmla="*/ 742950 h 800100"/>
              <a:gd name="connsiteX6" fmla="*/ 4763 w 661988"/>
              <a:gd name="connsiteY6" fmla="*/ 697706 h 800100"/>
              <a:gd name="connsiteX7" fmla="*/ 0 w 661988"/>
              <a:gd name="connsiteY7" fmla="*/ 652462 h 800100"/>
              <a:gd name="connsiteX8" fmla="*/ 0 w 661988"/>
              <a:gd name="connsiteY8" fmla="*/ 0 h 800100"/>
              <a:gd name="connsiteX9" fmla="*/ 661988 w 661988"/>
              <a:gd name="connsiteY9" fmla="*/ 0 h 800100"/>
              <a:gd name="connsiteX10" fmla="*/ 661988 w 661988"/>
              <a:gd name="connsiteY10" fmla="*/ 688181 h 800100"/>
              <a:gd name="connsiteX11" fmla="*/ 638175 w 661988"/>
              <a:gd name="connsiteY11" fmla="*/ 726281 h 800100"/>
              <a:gd name="connsiteX12" fmla="*/ 597694 w 661988"/>
              <a:gd name="connsiteY12" fmla="*/ 740568 h 800100"/>
              <a:gd name="connsiteX13" fmla="*/ 547688 w 661988"/>
              <a:gd name="connsiteY13" fmla="*/ 764381 h 800100"/>
              <a:gd name="connsiteX14" fmla="*/ 495300 w 661988"/>
              <a:gd name="connsiteY14" fmla="*/ 776287 h 800100"/>
              <a:gd name="connsiteX15" fmla="*/ 440531 w 661988"/>
              <a:gd name="connsiteY15" fmla="*/ 792956 h 800100"/>
              <a:gd name="connsiteX16" fmla="*/ 333375 w 661988"/>
              <a:gd name="connsiteY16" fmla="*/ 792956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1988" h="800100">
                <a:moveTo>
                  <a:pt x="333375" y="792956"/>
                </a:moveTo>
                <a:lnTo>
                  <a:pt x="252413" y="800100"/>
                </a:lnTo>
                <a:lnTo>
                  <a:pt x="230981" y="800100"/>
                </a:lnTo>
                <a:lnTo>
                  <a:pt x="150019" y="773906"/>
                </a:lnTo>
                <a:lnTo>
                  <a:pt x="130969" y="766762"/>
                </a:lnTo>
                <a:lnTo>
                  <a:pt x="61913" y="742950"/>
                </a:lnTo>
                <a:lnTo>
                  <a:pt x="4763" y="697706"/>
                </a:lnTo>
                <a:lnTo>
                  <a:pt x="0" y="652462"/>
                </a:lnTo>
                <a:lnTo>
                  <a:pt x="0" y="0"/>
                </a:lnTo>
                <a:lnTo>
                  <a:pt x="661988" y="0"/>
                </a:lnTo>
                <a:lnTo>
                  <a:pt x="661988" y="688181"/>
                </a:lnTo>
                <a:lnTo>
                  <a:pt x="638175" y="726281"/>
                </a:lnTo>
                <a:lnTo>
                  <a:pt x="597694" y="740568"/>
                </a:lnTo>
                <a:lnTo>
                  <a:pt x="547688" y="764381"/>
                </a:lnTo>
                <a:lnTo>
                  <a:pt x="495300" y="776287"/>
                </a:lnTo>
                <a:lnTo>
                  <a:pt x="440531" y="792956"/>
                </a:lnTo>
                <a:lnTo>
                  <a:pt x="333375" y="792956"/>
                </a:lnTo>
                <a:close/>
              </a:path>
            </a:pathLst>
          </a:custGeom>
          <a:solidFill>
            <a:srgbClr val="0070C0">
              <a:alpha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5" name="Freeform 114"/>
          <p:cNvSpPr/>
          <p:nvPr/>
        </p:nvSpPr>
        <p:spPr>
          <a:xfrm>
            <a:off x="4769486" y="1839350"/>
            <a:ext cx="584009" cy="1034841"/>
          </a:xfrm>
          <a:custGeom>
            <a:avLst/>
            <a:gdLst>
              <a:gd name="connsiteX0" fmla="*/ 0 w 669131"/>
              <a:gd name="connsiteY0" fmla="*/ 1385887 h 1385887"/>
              <a:gd name="connsiteX1" fmla="*/ 669131 w 669131"/>
              <a:gd name="connsiteY1" fmla="*/ 1385887 h 1385887"/>
              <a:gd name="connsiteX2" fmla="*/ 669131 w 669131"/>
              <a:gd name="connsiteY2" fmla="*/ 850106 h 1385887"/>
              <a:gd name="connsiteX3" fmla="*/ 614362 w 669131"/>
              <a:gd name="connsiteY3" fmla="*/ 804862 h 1385887"/>
              <a:gd name="connsiteX4" fmla="*/ 531018 w 669131"/>
              <a:gd name="connsiteY4" fmla="*/ 773906 h 1385887"/>
              <a:gd name="connsiteX5" fmla="*/ 507206 w 669131"/>
              <a:gd name="connsiteY5" fmla="*/ 766762 h 1385887"/>
              <a:gd name="connsiteX6" fmla="*/ 495300 w 669131"/>
              <a:gd name="connsiteY6" fmla="*/ 764381 h 1385887"/>
              <a:gd name="connsiteX7" fmla="*/ 447675 w 669131"/>
              <a:gd name="connsiteY7" fmla="*/ 750094 h 1385887"/>
              <a:gd name="connsiteX8" fmla="*/ 447675 w 669131"/>
              <a:gd name="connsiteY8" fmla="*/ 95250 h 1385887"/>
              <a:gd name="connsiteX9" fmla="*/ 388143 w 669131"/>
              <a:gd name="connsiteY9" fmla="*/ 95250 h 1385887"/>
              <a:gd name="connsiteX10" fmla="*/ 388143 w 669131"/>
              <a:gd name="connsiteY10" fmla="*/ 0 h 1385887"/>
              <a:gd name="connsiteX11" fmla="*/ 271462 w 669131"/>
              <a:gd name="connsiteY11" fmla="*/ 0 h 1385887"/>
              <a:gd name="connsiteX12" fmla="*/ 292893 w 669131"/>
              <a:gd name="connsiteY12" fmla="*/ 47625 h 1385887"/>
              <a:gd name="connsiteX13" fmla="*/ 295275 w 669131"/>
              <a:gd name="connsiteY13" fmla="*/ 92869 h 1385887"/>
              <a:gd name="connsiteX14" fmla="*/ 230981 w 669131"/>
              <a:gd name="connsiteY14" fmla="*/ 92869 h 1385887"/>
              <a:gd name="connsiteX15" fmla="*/ 230981 w 669131"/>
              <a:gd name="connsiteY15" fmla="*/ 759619 h 1385887"/>
              <a:gd name="connsiteX16" fmla="*/ 135731 w 669131"/>
              <a:gd name="connsiteY16" fmla="*/ 783431 h 1385887"/>
              <a:gd name="connsiteX17" fmla="*/ 50006 w 669131"/>
              <a:gd name="connsiteY17" fmla="*/ 809625 h 1385887"/>
              <a:gd name="connsiteX18" fmla="*/ 7143 w 669131"/>
              <a:gd name="connsiteY18" fmla="*/ 857250 h 1385887"/>
              <a:gd name="connsiteX19" fmla="*/ 0 w 669131"/>
              <a:gd name="connsiteY19" fmla="*/ 1385887 h 1385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69131" h="1385887">
                <a:moveTo>
                  <a:pt x="0" y="1385887"/>
                </a:moveTo>
                <a:lnTo>
                  <a:pt x="669131" y="1385887"/>
                </a:lnTo>
                <a:lnTo>
                  <a:pt x="669131" y="850106"/>
                </a:lnTo>
                <a:lnTo>
                  <a:pt x="614362" y="804862"/>
                </a:lnTo>
                <a:lnTo>
                  <a:pt x="531018" y="773906"/>
                </a:lnTo>
                <a:cubicBezTo>
                  <a:pt x="523081" y="771525"/>
                  <a:pt x="515213" y="768897"/>
                  <a:pt x="507206" y="766762"/>
                </a:cubicBezTo>
                <a:cubicBezTo>
                  <a:pt x="503295" y="765719"/>
                  <a:pt x="495300" y="764381"/>
                  <a:pt x="495300" y="764381"/>
                </a:cubicBezTo>
                <a:lnTo>
                  <a:pt x="447675" y="750094"/>
                </a:lnTo>
                <a:lnTo>
                  <a:pt x="447675" y="95250"/>
                </a:lnTo>
                <a:lnTo>
                  <a:pt x="388143" y="95250"/>
                </a:lnTo>
                <a:lnTo>
                  <a:pt x="388143" y="0"/>
                </a:lnTo>
                <a:lnTo>
                  <a:pt x="271462" y="0"/>
                </a:lnTo>
                <a:lnTo>
                  <a:pt x="292893" y="47625"/>
                </a:lnTo>
                <a:lnTo>
                  <a:pt x="295275" y="92869"/>
                </a:lnTo>
                <a:lnTo>
                  <a:pt x="230981" y="92869"/>
                </a:lnTo>
                <a:lnTo>
                  <a:pt x="230981" y="759619"/>
                </a:lnTo>
                <a:lnTo>
                  <a:pt x="135731" y="783431"/>
                </a:lnTo>
                <a:lnTo>
                  <a:pt x="50006" y="809625"/>
                </a:lnTo>
                <a:lnTo>
                  <a:pt x="7143" y="857250"/>
                </a:lnTo>
                <a:lnTo>
                  <a:pt x="0" y="1385887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50196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6" name="Freeform 115"/>
          <p:cNvSpPr/>
          <p:nvPr/>
        </p:nvSpPr>
        <p:spPr>
          <a:xfrm>
            <a:off x="2209800" y="4352925"/>
            <a:ext cx="885825" cy="190500"/>
          </a:xfrm>
          <a:custGeom>
            <a:avLst/>
            <a:gdLst>
              <a:gd name="connsiteX0" fmla="*/ 885825 w 885825"/>
              <a:gd name="connsiteY0" fmla="*/ 123825 h 190500"/>
              <a:gd name="connsiteX1" fmla="*/ 638175 w 885825"/>
              <a:gd name="connsiteY1" fmla="*/ 38100 h 190500"/>
              <a:gd name="connsiteX2" fmla="*/ 504825 w 885825"/>
              <a:gd name="connsiteY2" fmla="*/ 0 h 190500"/>
              <a:gd name="connsiteX3" fmla="*/ 419100 w 885825"/>
              <a:gd name="connsiteY3" fmla="*/ 38100 h 190500"/>
              <a:gd name="connsiteX4" fmla="*/ 314325 w 885825"/>
              <a:gd name="connsiteY4" fmla="*/ 190500 h 190500"/>
              <a:gd name="connsiteX5" fmla="*/ 0 w 885825"/>
              <a:gd name="connsiteY5" fmla="*/ 17145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85825" h="190500">
                <a:moveTo>
                  <a:pt x="885825" y="123825"/>
                </a:moveTo>
                <a:lnTo>
                  <a:pt x="638175" y="38100"/>
                </a:lnTo>
                <a:lnTo>
                  <a:pt x="504825" y="0"/>
                </a:lnTo>
                <a:lnTo>
                  <a:pt x="419100" y="38100"/>
                </a:lnTo>
                <a:lnTo>
                  <a:pt x="314325" y="190500"/>
                </a:lnTo>
                <a:lnTo>
                  <a:pt x="0" y="171450"/>
                </a:lnTo>
              </a:path>
            </a:pathLst>
          </a:custGeom>
          <a:noFill/>
          <a:ln w="12700" cap="flat" cmpd="sng" algn="ctr">
            <a:solidFill>
              <a:srgbClr val="0070C0"/>
            </a:solidFill>
            <a:prstDash val="solid"/>
            <a:miter lim="800000"/>
            <a:tailEnd type="triangle" w="sm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5" name="Group 124"/>
          <p:cNvGrpSpPr/>
          <p:nvPr/>
        </p:nvGrpSpPr>
        <p:grpSpPr>
          <a:xfrm>
            <a:off x="5070891" y="3315975"/>
            <a:ext cx="212651" cy="242563"/>
            <a:chOff x="11316285" y="5564372"/>
            <a:chExt cx="212651" cy="146885"/>
          </a:xfrm>
        </p:grpSpPr>
        <p:sp>
          <p:nvSpPr>
            <p:cNvPr id="126" name="Oval 125"/>
            <p:cNvSpPr/>
            <p:nvPr/>
          </p:nvSpPr>
          <p:spPr>
            <a:xfrm>
              <a:off x="11316285" y="5568279"/>
              <a:ext cx="142978" cy="142978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11385958" y="5564372"/>
              <a:ext cx="142978" cy="142978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4743470" y="2745828"/>
            <a:ext cx="2084245" cy="246221"/>
            <a:chOff x="4552950" y="2360043"/>
            <a:chExt cx="2084245" cy="246221"/>
          </a:xfrm>
        </p:grpSpPr>
        <p:cxnSp>
          <p:nvCxnSpPr>
            <p:cNvPr id="130" name="Straight Connector 129"/>
            <p:cNvCxnSpPr/>
            <p:nvPr/>
          </p:nvCxnSpPr>
          <p:spPr>
            <a:xfrm flipH="1">
              <a:off x="4552950" y="2486348"/>
              <a:ext cx="1240838" cy="2059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miter lim="800000"/>
            </a:ln>
            <a:effectLst/>
          </p:spPr>
        </p:cxnSp>
        <p:sp>
          <p:nvSpPr>
            <p:cNvPr id="131" name="TextBox 130"/>
            <p:cNvSpPr txBox="1"/>
            <p:nvPr/>
          </p:nvSpPr>
          <p:spPr>
            <a:xfrm>
              <a:off x="5740796" y="2360043"/>
              <a:ext cx="8963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Nominal level</a:t>
              </a: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5327082" y="2650015"/>
            <a:ext cx="1088672" cy="427280"/>
            <a:chOff x="5136562" y="2264230"/>
            <a:chExt cx="1088672" cy="427280"/>
          </a:xfrm>
        </p:grpSpPr>
        <p:cxnSp>
          <p:nvCxnSpPr>
            <p:cNvPr id="133" name="Straight Connector 132"/>
            <p:cNvCxnSpPr/>
            <p:nvPr/>
          </p:nvCxnSpPr>
          <p:spPr>
            <a:xfrm flipH="1" flipV="1">
              <a:off x="5137221" y="2379378"/>
              <a:ext cx="657226" cy="644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</p:cxnSp>
        <p:cxnSp>
          <p:nvCxnSpPr>
            <p:cNvPr id="134" name="Straight Connector 133"/>
            <p:cNvCxnSpPr/>
            <p:nvPr/>
          </p:nvCxnSpPr>
          <p:spPr>
            <a:xfrm flipH="1" flipV="1">
              <a:off x="5136562" y="2593691"/>
              <a:ext cx="657226" cy="644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</p:cxnSp>
        <p:sp>
          <p:nvSpPr>
            <p:cNvPr id="135" name="TextBox 134"/>
            <p:cNvSpPr txBox="1"/>
            <p:nvPr/>
          </p:nvSpPr>
          <p:spPr>
            <a:xfrm>
              <a:off x="5723173" y="2264230"/>
              <a:ext cx="50206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</a:rPr>
                <a:t>+50mm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5725588" y="2476066"/>
              <a:ext cx="4828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</a:rPr>
                <a:t>-</a:t>
              </a: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</a:rPr>
                <a:t>50mm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149" name="TextBox 148"/>
          <p:cNvSpPr txBox="1"/>
          <p:nvPr/>
        </p:nvSpPr>
        <p:spPr>
          <a:xfrm>
            <a:off x="4440025" y="5869872"/>
            <a:ext cx="6447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000" dirty="0" err="1" smtClean="0">
                <a:solidFill>
                  <a:prstClr val="black"/>
                </a:solidFill>
                <a:latin typeface="Calibri" panose="020F0502020204030204"/>
              </a:rPr>
              <a:t>LHe</a:t>
            </a:r>
            <a:r>
              <a:rPr lang="en-GB" sz="1000" dirty="0" smtClean="0">
                <a:solidFill>
                  <a:prstClr val="black"/>
                </a:solidFill>
                <a:latin typeface="Calibri" panose="020F0502020204030204"/>
              </a:rPr>
              <a:t> inlet</a:t>
            </a:r>
            <a:endParaRPr lang="en-GB" sz="1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0" name="TextBox 149"/>
          <p:cNvSpPr txBox="1"/>
          <p:nvPr/>
        </p:nvSpPr>
        <p:spPr>
          <a:xfrm rot="16200000">
            <a:off x="7613972" y="5314594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000" b="1" dirty="0" smtClean="0">
                <a:solidFill>
                  <a:prstClr val="black"/>
                </a:solidFill>
                <a:latin typeface="Calibri" panose="020F0502020204030204"/>
              </a:rPr>
              <a:t>Plug</a:t>
            </a:r>
            <a:endParaRPr lang="en-GB" sz="10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11555879" y="5266383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000" dirty="0" smtClean="0">
                <a:solidFill>
                  <a:srgbClr val="C00000"/>
                </a:solidFill>
                <a:latin typeface="Calibri" panose="020F0502020204030204"/>
              </a:rPr>
              <a:t>Interlink</a:t>
            </a:r>
          </a:p>
          <a:p>
            <a:pPr>
              <a:defRPr/>
            </a:pPr>
            <a:r>
              <a:rPr lang="en-GB" sz="1000" dirty="0" smtClean="0">
                <a:solidFill>
                  <a:srgbClr val="C00000"/>
                </a:solidFill>
                <a:latin typeface="Calibri" panose="020F0502020204030204"/>
              </a:rPr>
              <a:t>To D2 </a:t>
            </a:r>
            <a:r>
              <a:rPr lang="en-GB" sz="1000" dirty="0" smtClean="0">
                <a:solidFill>
                  <a:srgbClr val="C00000"/>
                </a:solidFill>
                <a:latin typeface="Calibri" panose="020F0502020204030204"/>
                <a:sym typeface="Wingdings" panose="05000000000000000000" pitchFamily="2" charset="2"/>
              </a:rPr>
              <a:t></a:t>
            </a:r>
            <a:endParaRPr lang="en-GB" sz="1000" dirty="0" smtClean="0">
              <a:solidFill>
                <a:srgbClr val="C00000"/>
              </a:solidFill>
              <a:latin typeface="Calibri" panose="020F0502020204030204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-25882" y="3610092"/>
            <a:ext cx="673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000" dirty="0" smtClean="0">
                <a:solidFill>
                  <a:srgbClr val="7030A0"/>
                </a:solidFill>
                <a:latin typeface="Calibri" panose="020F0502020204030204"/>
              </a:rPr>
              <a:t>← </a:t>
            </a:r>
            <a:r>
              <a:rPr lang="en-GB" sz="1000" dirty="0" err="1" smtClean="0">
                <a:solidFill>
                  <a:srgbClr val="7030A0"/>
                </a:solidFill>
                <a:latin typeface="Calibri" panose="020F0502020204030204"/>
              </a:rPr>
              <a:t>SCLink</a:t>
            </a:r>
            <a:endParaRPr lang="en-GB" sz="1000" dirty="0" smtClean="0">
              <a:solidFill>
                <a:srgbClr val="7030A0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en-GB" sz="1000" dirty="0" smtClean="0">
                <a:solidFill>
                  <a:srgbClr val="7030A0"/>
                </a:solidFill>
                <a:latin typeface="Calibri" panose="020F0502020204030204"/>
              </a:rPr>
              <a:t>to </a:t>
            </a:r>
            <a:r>
              <a:rPr lang="en-GB" sz="1000" dirty="0" err="1" smtClean="0">
                <a:solidFill>
                  <a:srgbClr val="7030A0"/>
                </a:solidFill>
                <a:latin typeface="Calibri" panose="020F0502020204030204"/>
              </a:rPr>
              <a:t>DFHm</a:t>
            </a:r>
            <a:endParaRPr lang="en-GB" sz="1000" dirty="0" smtClean="0">
              <a:solidFill>
                <a:srgbClr val="7030A0"/>
              </a:solidFill>
              <a:latin typeface="Calibri" panose="020F0502020204030204"/>
            </a:endParaRPr>
          </a:p>
        </p:txBody>
      </p:sp>
      <p:grpSp>
        <p:nvGrpSpPr>
          <p:cNvPr id="153" name="Group 152"/>
          <p:cNvGrpSpPr/>
          <p:nvPr/>
        </p:nvGrpSpPr>
        <p:grpSpPr>
          <a:xfrm rot="10800000">
            <a:off x="4913800" y="1454787"/>
            <a:ext cx="293872" cy="385067"/>
            <a:chOff x="9386370" y="507527"/>
            <a:chExt cx="319560" cy="499439"/>
          </a:xfrm>
        </p:grpSpPr>
        <p:cxnSp>
          <p:nvCxnSpPr>
            <p:cNvPr id="154" name="Straight Connector 153"/>
            <p:cNvCxnSpPr/>
            <p:nvPr/>
          </p:nvCxnSpPr>
          <p:spPr>
            <a:xfrm flipH="1" flipV="1">
              <a:off x="9386370" y="1006816"/>
              <a:ext cx="319560" cy="150"/>
            </a:xfrm>
            <a:prstGeom prst="line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  <p:sp>
          <p:nvSpPr>
            <p:cNvPr id="155" name="Freeform 154"/>
            <p:cNvSpPr/>
            <p:nvPr/>
          </p:nvSpPr>
          <p:spPr>
            <a:xfrm>
              <a:off x="9408160" y="904211"/>
              <a:ext cx="289560" cy="81309"/>
            </a:xfrm>
            <a:custGeom>
              <a:avLst/>
              <a:gdLst>
                <a:gd name="connsiteX0" fmla="*/ 289560 w 289560"/>
                <a:gd name="connsiteY0" fmla="*/ 81309 h 81309"/>
                <a:gd name="connsiteX1" fmla="*/ 185420 w 289560"/>
                <a:gd name="connsiteY1" fmla="*/ 29 h 81309"/>
                <a:gd name="connsiteX2" fmla="*/ 86360 w 289560"/>
                <a:gd name="connsiteY2" fmla="*/ 71149 h 81309"/>
                <a:gd name="connsiteX3" fmla="*/ 0 w 289560"/>
                <a:gd name="connsiteY3" fmla="*/ 10189 h 8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560" h="81309">
                  <a:moveTo>
                    <a:pt x="289560" y="81309"/>
                  </a:moveTo>
                  <a:cubicBezTo>
                    <a:pt x="254423" y="41515"/>
                    <a:pt x="219287" y="1722"/>
                    <a:pt x="185420" y="29"/>
                  </a:cubicBezTo>
                  <a:cubicBezTo>
                    <a:pt x="151553" y="-1664"/>
                    <a:pt x="117263" y="69456"/>
                    <a:pt x="86360" y="71149"/>
                  </a:cubicBezTo>
                  <a:cubicBezTo>
                    <a:pt x="55457" y="72842"/>
                    <a:pt x="27728" y="41515"/>
                    <a:pt x="0" y="10189"/>
                  </a:cubicBezTo>
                </a:path>
              </a:pathLst>
            </a:cu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533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56" name="Straight Connector 155"/>
            <p:cNvCxnSpPr/>
            <p:nvPr/>
          </p:nvCxnSpPr>
          <p:spPr>
            <a:xfrm rot="10800000">
              <a:off x="9546625" y="507527"/>
              <a:ext cx="0" cy="367870"/>
            </a:xfrm>
            <a:prstGeom prst="line">
              <a:avLst/>
            </a:prstGeom>
            <a:noFill/>
            <a:ln w="104775" cap="flat" cmpd="sng" algn="ctr">
              <a:solidFill>
                <a:srgbClr val="5B9BD5">
                  <a:lumMod val="40000"/>
                  <a:lumOff val="60000"/>
                  <a:alpha val="7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157" name="Straight Connector 156"/>
            <p:cNvCxnSpPr/>
            <p:nvPr/>
          </p:nvCxnSpPr>
          <p:spPr>
            <a:xfrm flipH="1" flipV="1">
              <a:off x="9386370" y="875396"/>
              <a:ext cx="319560" cy="150"/>
            </a:xfrm>
            <a:prstGeom prst="line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</p:grpSp>
      <p:grpSp>
        <p:nvGrpSpPr>
          <p:cNvPr id="158" name="Group 157"/>
          <p:cNvGrpSpPr/>
          <p:nvPr/>
        </p:nvGrpSpPr>
        <p:grpSpPr>
          <a:xfrm>
            <a:off x="1745456" y="3563718"/>
            <a:ext cx="2295525" cy="2353688"/>
            <a:chOff x="1745456" y="3563718"/>
            <a:chExt cx="2295525" cy="2353688"/>
          </a:xfrm>
        </p:grpSpPr>
        <p:sp>
          <p:nvSpPr>
            <p:cNvPr id="159" name="Freeform 158"/>
            <p:cNvSpPr/>
            <p:nvPr/>
          </p:nvSpPr>
          <p:spPr>
            <a:xfrm>
              <a:off x="1997869" y="3900487"/>
              <a:ext cx="1650206" cy="631031"/>
            </a:xfrm>
            <a:custGeom>
              <a:avLst/>
              <a:gdLst>
                <a:gd name="connsiteX0" fmla="*/ 171450 w 1485900"/>
                <a:gd name="connsiteY0" fmla="*/ 0 h 621506"/>
                <a:gd name="connsiteX1" fmla="*/ 697706 w 1485900"/>
                <a:gd name="connsiteY1" fmla="*/ 183356 h 621506"/>
                <a:gd name="connsiteX2" fmla="*/ 664369 w 1485900"/>
                <a:gd name="connsiteY2" fmla="*/ 292893 h 621506"/>
                <a:gd name="connsiteX3" fmla="*/ 1485900 w 1485900"/>
                <a:gd name="connsiteY3" fmla="*/ 583406 h 621506"/>
                <a:gd name="connsiteX4" fmla="*/ 1471613 w 1485900"/>
                <a:gd name="connsiteY4" fmla="*/ 621506 h 621506"/>
                <a:gd name="connsiteX5" fmla="*/ 411956 w 1485900"/>
                <a:gd name="connsiteY5" fmla="*/ 235743 h 621506"/>
                <a:gd name="connsiteX6" fmla="*/ 309563 w 1485900"/>
                <a:gd name="connsiteY6" fmla="*/ 516731 h 621506"/>
                <a:gd name="connsiteX7" fmla="*/ 254794 w 1485900"/>
                <a:gd name="connsiteY7" fmla="*/ 533400 h 621506"/>
                <a:gd name="connsiteX8" fmla="*/ 130969 w 1485900"/>
                <a:gd name="connsiteY8" fmla="*/ 488156 h 621506"/>
                <a:gd name="connsiteX9" fmla="*/ 0 w 1485900"/>
                <a:gd name="connsiteY9" fmla="*/ 485775 h 621506"/>
                <a:gd name="connsiteX10" fmla="*/ 171450 w 1485900"/>
                <a:gd name="connsiteY10" fmla="*/ 0 h 621506"/>
                <a:gd name="connsiteX0" fmla="*/ 171450 w 1485900"/>
                <a:gd name="connsiteY0" fmla="*/ 0 h 621506"/>
                <a:gd name="connsiteX1" fmla="*/ 685799 w 1485900"/>
                <a:gd name="connsiteY1" fmla="*/ 221456 h 621506"/>
                <a:gd name="connsiteX2" fmla="*/ 664369 w 1485900"/>
                <a:gd name="connsiteY2" fmla="*/ 292893 h 621506"/>
                <a:gd name="connsiteX3" fmla="*/ 1485900 w 1485900"/>
                <a:gd name="connsiteY3" fmla="*/ 583406 h 621506"/>
                <a:gd name="connsiteX4" fmla="*/ 1471613 w 1485900"/>
                <a:gd name="connsiteY4" fmla="*/ 621506 h 621506"/>
                <a:gd name="connsiteX5" fmla="*/ 411956 w 1485900"/>
                <a:gd name="connsiteY5" fmla="*/ 235743 h 621506"/>
                <a:gd name="connsiteX6" fmla="*/ 309563 w 1485900"/>
                <a:gd name="connsiteY6" fmla="*/ 516731 h 621506"/>
                <a:gd name="connsiteX7" fmla="*/ 254794 w 1485900"/>
                <a:gd name="connsiteY7" fmla="*/ 533400 h 621506"/>
                <a:gd name="connsiteX8" fmla="*/ 130969 w 1485900"/>
                <a:gd name="connsiteY8" fmla="*/ 488156 h 621506"/>
                <a:gd name="connsiteX9" fmla="*/ 0 w 1485900"/>
                <a:gd name="connsiteY9" fmla="*/ 485775 h 621506"/>
                <a:gd name="connsiteX10" fmla="*/ 171450 w 1485900"/>
                <a:gd name="connsiteY10" fmla="*/ 0 h 621506"/>
                <a:gd name="connsiteX0" fmla="*/ 147637 w 1485900"/>
                <a:gd name="connsiteY0" fmla="*/ 0 h 585788"/>
                <a:gd name="connsiteX1" fmla="*/ 685799 w 1485900"/>
                <a:gd name="connsiteY1" fmla="*/ 185738 h 585788"/>
                <a:gd name="connsiteX2" fmla="*/ 664369 w 1485900"/>
                <a:gd name="connsiteY2" fmla="*/ 257175 h 585788"/>
                <a:gd name="connsiteX3" fmla="*/ 1485900 w 1485900"/>
                <a:gd name="connsiteY3" fmla="*/ 547688 h 585788"/>
                <a:gd name="connsiteX4" fmla="*/ 1471613 w 1485900"/>
                <a:gd name="connsiteY4" fmla="*/ 585788 h 585788"/>
                <a:gd name="connsiteX5" fmla="*/ 411956 w 1485900"/>
                <a:gd name="connsiteY5" fmla="*/ 200025 h 585788"/>
                <a:gd name="connsiteX6" fmla="*/ 309563 w 1485900"/>
                <a:gd name="connsiteY6" fmla="*/ 481013 h 585788"/>
                <a:gd name="connsiteX7" fmla="*/ 254794 w 1485900"/>
                <a:gd name="connsiteY7" fmla="*/ 497682 h 585788"/>
                <a:gd name="connsiteX8" fmla="*/ 130969 w 1485900"/>
                <a:gd name="connsiteY8" fmla="*/ 452438 h 585788"/>
                <a:gd name="connsiteX9" fmla="*/ 0 w 1485900"/>
                <a:gd name="connsiteY9" fmla="*/ 450057 h 585788"/>
                <a:gd name="connsiteX10" fmla="*/ 147637 w 1485900"/>
                <a:gd name="connsiteY10" fmla="*/ 0 h 585788"/>
                <a:gd name="connsiteX0" fmla="*/ 7144 w 1485900"/>
                <a:gd name="connsiteY0" fmla="*/ 0 h 631031"/>
                <a:gd name="connsiteX1" fmla="*/ 685799 w 1485900"/>
                <a:gd name="connsiteY1" fmla="*/ 230981 h 631031"/>
                <a:gd name="connsiteX2" fmla="*/ 664369 w 1485900"/>
                <a:gd name="connsiteY2" fmla="*/ 302418 h 631031"/>
                <a:gd name="connsiteX3" fmla="*/ 1485900 w 1485900"/>
                <a:gd name="connsiteY3" fmla="*/ 592931 h 631031"/>
                <a:gd name="connsiteX4" fmla="*/ 1471613 w 1485900"/>
                <a:gd name="connsiteY4" fmla="*/ 631031 h 631031"/>
                <a:gd name="connsiteX5" fmla="*/ 411956 w 1485900"/>
                <a:gd name="connsiteY5" fmla="*/ 245268 h 631031"/>
                <a:gd name="connsiteX6" fmla="*/ 309563 w 1485900"/>
                <a:gd name="connsiteY6" fmla="*/ 526256 h 631031"/>
                <a:gd name="connsiteX7" fmla="*/ 254794 w 1485900"/>
                <a:gd name="connsiteY7" fmla="*/ 542925 h 631031"/>
                <a:gd name="connsiteX8" fmla="*/ 130969 w 1485900"/>
                <a:gd name="connsiteY8" fmla="*/ 497681 h 631031"/>
                <a:gd name="connsiteX9" fmla="*/ 0 w 1485900"/>
                <a:gd name="connsiteY9" fmla="*/ 495300 h 631031"/>
                <a:gd name="connsiteX10" fmla="*/ 7144 w 1485900"/>
                <a:gd name="connsiteY10" fmla="*/ 0 h 631031"/>
                <a:gd name="connsiteX0" fmla="*/ 152400 w 1631156"/>
                <a:gd name="connsiteY0" fmla="*/ 0 h 631031"/>
                <a:gd name="connsiteX1" fmla="*/ 831055 w 1631156"/>
                <a:gd name="connsiteY1" fmla="*/ 230981 h 631031"/>
                <a:gd name="connsiteX2" fmla="*/ 809625 w 1631156"/>
                <a:gd name="connsiteY2" fmla="*/ 302418 h 631031"/>
                <a:gd name="connsiteX3" fmla="*/ 1631156 w 1631156"/>
                <a:gd name="connsiteY3" fmla="*/ 592931 h 631031"/>
                <a:gd name="connsiteX4" fmla="*/ 1616869 w 1631156"/>
                <a:gd name="connsiteY4" fmla="*/ 631031 h 631031"/>
                <a:gd name="connsiteX5" fmla="*/ 557212 w 1631156"/>
                <a:gd name="connsiteY5" fmla="*/ 245268 h 631031"/>
                <a:gd name="connsiteX6" fmla="*/ 454819 w 1631156"/>
                <a:gd name="connsiteY6" fmla="*/ 526256 h 631031"/>
                <a:gd name="connsiteX7" fmla="*/ 400050 w 1631156"/>
                <a:gd name="connsiteY7" fmla="*/ 542925 h 631031"/>
                <a:gd name="connsiteX8" fmla="*/ 276225 w 1631156"/>
                <a:gd name="connsiteY8" fmla="*/ 497681 h 631031"/>
                <a:gd name="connsiteX9" fmla="*/ 0 w 1631156"/>
                <a:gd name="connsiteY9" fmla="*/ 433388 h 631031"/>
                <a:gd name="connsiteX10" fmla="*/ 152400 w 1631156"/>
                <a:gd name="connsiteY10" fmla="*/ 0 h 631031"/>
                <a:gd name="connsiteX0" fmla="*/ 152400 w 1631156"/>
                <a:gd name="connsiteY0" fmla="*/ 0 h 631031"/>
                <a:gd name="connsiteX1" fmla="*/ 831055 w 1631156"/>
                <a:gd name="connsiteY1" fmla="*/ 230981 h 631031"/>
                <a:gd name="connsiteX2" fmla="*/ 809625 w 1631156"/>
                <a:gd name="connsiteY2" fmla="*/ 302418 h 631031"/>
                <a:gd name="connsiteX3" fmla="*/ 1631156 w 1631156"/>
                <a:gd name="connsiteY3" fmla="*/ 592931 h 631031"/>
                <a:gd name="connsiteX4" fmla="*/ 1616869 w 1631156"/>
                <a:gd name="connsiteY4" fmla="*/ 631031 h 631031"/>
                <a:gd name="connsiteX5" fmla="*/ 557212 w 1631156"/>
                <a:gd name="connsiteY5" fmla="*/ 245268 h 631031"/>
                <a:gd name="connsiteX6" fmla="*/ 454819 w 1631156"/>
                <a:gd name="connsiteY6" fmla="*/ 526256 h 631031"/>
                <a:gd name="connsiteX7" fmla="*/ 400050 w 1631156"/>
                <a:gd name="connsiteY7" fmla="*/ 542925 h 631031"/>
                <a:gd name="connsiteX8" fmla="*/ 235744 w 1631156"/>
                <a:gd name="connsiteY8" fmla="*/ 502444 h 631031"/>
                <a:gd name="connsiteX9" fmla="*/ 0 w 1631156"/>
                <a:gd name="connsiteY9" fmla="*/ 433388 h 631031"/>
                <a:gd name="connsiteX10" fmla="*/ 152400 w 1631156"/>
                <a:gd name="connsiteY10" fmla="*/ 0 h 631031"/>
                <a:gd name="connsiteX0" fmla="*/ 152400 w 1631156"/>
                <a:gd name="connsiteY0" fmla="*/ 0 h 631031"/>
                <a:gd name="connsiteX1" fmla="*/ 831055 w 1631156"/>
                <a:gd name="connsiteY1" fmla="*/ 230981 h 631031"/>
                <a:gd name="connsiteX2" fmla="*/ 809625 w 1631156"/>
                <a:gd name="connsiteY2" fmla="*/ 302418 h 631031"/>
                <a:gd name="connsiteX3" fmla="*/ 1631156 w 1631156"/>
                <a:gd name="connsiteY3" fmla="*/ 592931 h 631031"/>
                <a:gd name="connsiteX4" fmla="*/ 1616869 w 1631156"/>
                <a:gd name="connsiteY4" fmla="*/ 631031 h 631031"/>
                <a:gd name="connsiteX5" fmla="*/ 557212 w 1631156"/>
                <a:gd name="connsiteY5" fmla="*/ 245268 h 631031"/>
                <a:gd name="connsiteX6" fmla="*/ 454819 w 1631156"/>
                <a:gd name="connsiteY6" fmla="*/ 526256 h 631031"/>
                <a:gd name="connsiteX7" fmla="*/ 400050 w 1631156"/>
                <a:gd name="connsiteY7" fmla="*/ 542925 h 631031"/>
                <a:gd name="connsiteX8" fmla="*/ 109538 w 1631156"/>
                <a:gd name="connsiteY8" fmla="*/ 466725 h 631031"/>
                <a:gd name="connsiteX9" fmla="*/ 0 w 1631156"/>
                <a:gd name="connsiteY9" fmla="*/ 433388 h 631031"/>
                <a:gd name="connsiteX10" fmla="*/ 152400 w 1631156"/>
                <a:gd name="connsiteY10" fmla="*/ 0 h 631031"/>
                <a:gd name="connsiteX0" fmla="*/ 171450 w 1650206"/>
                <a:gd name="connsiteY0" fmla="*/ 0 h 631031"/>
                <a:gd name="connsiteX1" fmla="*/ 850105 w 1650206"/>
                <a:gd name="connsiteY1" fmla="*/ 230981 h 631031"/>
                <a:gd name="connsiteX2" fmla="*/ 828675 w 1650206"/>
                <a:gd name="connsiteY2" fmla="*/ 302418 h 631031"/>
                <a:gd name="connsiteX3" fmla="*/ 1650206 w 1650206"/>
                <a:gd name="connsiteY3" fmla="*/ 592931 h 631031"/>
                <a:gd name="connsiteX4" fmla="*/ 1635919 w 1650206"/>
                <a:gd name="connsiteY4" fmla="*/ 631031 h 631031"/>
                <a:gd name="connsiteX5" fmla="*/ 576262 w 1650206"/>
                <a:gd name="connsiteY5" fmla="*/ 245268 h 631031"/>
                <a:gd name="connsiteX6" fmla="*/ 473869 w 1650206"/>
                <a:gd name="connsiteY6" fmla="*/ 526256 h 631031"/>
                <a:gd name="connsiteX7" fmla="*/ 419100 w 1650206"/>
                <a:gd name="connsiteY7" fmla="*/ 542925 h 631031"/>
                <a:gd name="connsiteX8" fmla="*/ 128588 w 1650206"/>
                <a:gd name="connsiteY8" fmla="*/ 466725 h 631031"/>
                <a:gd name="connsiteX9" fmla="*/ 0 w 1650206"/>
                <a:gd name="connsiteY9" fmla="*/ 473870 h 631031"/>
                <a:gd name="connsiteX10" fmla="*/ 171450 w 1650206"/>
                <a:gd name="connsiteY10" fmla="*/ 0 h 631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0206" h="631031">
                  <a:moveTo>
                    <a:pt x="171450" y="0"/>
                  </a:moveTo>
                  <a:lnTo>
                    <a:pt x="850105" y="230981"/>
                  </a:lnTo>
                  <a:lnTo>
                    <a:pt x="828675" y="302418"/>
                  </a:lnTo>
                  <a:lnTo>
                    <a:pt x="1650206" y="592931"/>
                  </a:lnTo>
                  <a:lnTo>
                    <a:pt x="1635919" y="631031"/>
                  </a:lnTo>
                  <a:lnTo>
                    <a:pt x="576262" y="245268"/>
                  </a:lnTo>
                  <a:lnTo>
                    <a:pt x="473869" y="526256"/>
                  </a:lnTo>
                  <a:lnTo>
                    <a:pt x="419100" y="542925"/>
                  </a:lnTo>
                  <a:lnTo>
                    <a:pt x="128588" y="466725"/>
                  </a:lnTo>
                  <a:lnTo>
                    <a:pt x="0" y="473870"/>
                  </a:lnTo>
                  <a:lnTo>
                    <a:pt x="171450" y="0"/>
                  </a:lnTo>
                  <a:close/>
                </a:path>
              </a:pathLst>
            </a:custGeom>
            <a:gradFill>
              <a:gsLst>
                <a:gs pos="0">
                  <a:srgbClr val="5B9BD5">
                    <a:lumMod val="5000"/>
                    <a:lumOff val="95000"/>
                    <a:alpha val="0"/>
                  </a:srgbClr>
                </a:gs>
                <a:gs pos="25000">
                  <a:srgbClr val="FFC000">
                    <a:lumMod val="20000"/>
                    <a:lumOff val="80000"/>
                    <a:alpha val="80000"/>
                  </a:srgbClr>
                </a:gs>
                <a:gs pos="100000">
                  <a:srgbClr val="FFC000">
                    <a:lumMod val="60000"/>
                    <a:lumOff val="40000"/>
                  </a:srgb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0" name="Freeform 159"/>
            <p:cNvSpPr/>
            <p:nvPr/>
          </p:nvSpPr>
          <p:spPr>
            <a:xfrm>
              <a:off x="2466975" y="4129087"/>
              <a:ext cx="1571854" cy="871538"/>
            </a:xfrm>
            <a:custGeom>
              <a:avLst/>
              <a:gdLst>
                <a:gd name="connsiteX0" fmla="*/ 390525 w 1574006"/>
                <a:gd name="connsiteY0" fmla="*/ 0 h 902494"/>
                <a:gd name="connsiteX1" fmla="*/ 359569 w 1574006"/>
                <a:gd name="connsiteY1" fmla="*/ 102394 h 902494"/>
                <a:gd name="connsiteX2" fmla="*/ 1185863 w 1574006"/>
                <a:gd name="connsiteY2" fmla="*/ 400050 h 902494"/>
                <a:gd name="connsiteX3" fmla="*/ 1166813 w 1574006"/>
                <a:gd name="connsiteY3" fmla="*/ 431007 h 902494"/>
                <a:gd name="connsiteX4" fmla="*/ 114300 w 1574006"/>
                <a:gd name="connsiteY4" fmla="*/ 47625 h 902494"/>
                <a:gd name="connsiteX5" fmla="*/ 0 w 1574006"/>
                <a:gd name="connsiteY5" fmla="*/ 335757 h 902494"/>
                <a:gd name="connsiteX6" fmla="*/ 80963 w 1574006"/>
                <a:gd name="connsiteY6" fmla="*/ 357188 h 902494"/>
                <a:gd name="connsiteX7" fmla="*/ 88106 w 1574006"/>
                <a:gd name="connsiteY7" fmla="*/ 333375 h 902494"/>
                <a:gd name="connsiteX8" fmla="*/ 109538 w 1574006"/>
                <a:gd name="connsiteY8" fmla="*/ 276225 h 902494"/>
                <a:gd name="connsiteX9" fmla="*/ 154781 w 1574006"/>
                <a:gd name="connsiteY9" fmla="*/ 235744 h 902494"/>
                <a:gd name="connsiteX10" fmla="*/ 209550 w 1574006"/>
                <a:gd name="connsiteY10" fmla="*/ 209550 h 902494"/>
                <a:gd name="connsiteX11" fmla="*/ 278606 w 1574006"/>
                <a:gd name="connsiteY11" fmla="*/ 195263 h 902494"/>
                <a:gd name="connsiteX12" fmla="*/ 392906 w 1574006"/>
                <a:gd name="connsiteY12" fmla="*/ 223838 h 902494"/>
                <a:gd name="connsiteX13" fmla="*/ 478631 w 1574006"/>
                <a:gd name="connsiteY13" fmla="*/ 247650 h 902494"/>
                <a:gd name="connsiteX14" fmla="*/ 654844 w 1574006"/>
                <a:gd name="connsiteY14" fmla="*/ 311944 h 902494"/>
                <a:gd name="connsiteX15" fmla="*/ 735806 w 1574006"/>
                <a:gd name="connsiteY15" fmla="*/ 378619 h 902494"/>
                <a:gd name="connsiteX16" fmla="*/ 773906 w 1574006"/>
                <a:gd name="connsiteY16" fmla="*/ 416719 h 902494"/>
                <a:gd name="connsiteX17" fmla="*/ 766763 w 1574006"/>
                <a:gd name="connsiteY17" fmla="*/ 473869 h 902494"/>
                <a:gd name="connsiteX18" fmla="*/ 714375 w 1574006"/>
                <a:gd name="connsiteY18" fmla="*/ 509588 h 902494"/>
                <a:gd name="connsiteX19" fmla="*/ 657225 w 1574006"/>
                <a:gd name="connsiteY19" fmla="*/ 497682 h 902494"/>
                <a:gd name="connsiteX20" fmla="*/ 635794 w 1574006"/>
                <a:gd name="connsiteY20" fmla="*/ 488157 h 902494"/>
                <a:gd name="connsiteX21" fmla="*/ 583406 w 1574006"/>
                <a:gd name="connsiteY21" fmla="*/ 452438 h 902494"/>
                <a:gd name="connsiteX22" fmla="*/ 502444 w 1574006"/>
                <a:gd name="connsiteY22" fmla="*/ 411957 h 902494"/>
                <a:gd name="connsiteX23" fmla="*/ 476250 w 1574006"/>
                <a:gd name="connsiteY23" fmla="*/ 407194 h 902494"/>
                <a:gd name="connsiteX24" fmla="*/ 466725 w 1574006"/>
                <a:gd name="connsiteY24" fmla="*/ 404813 h 902494"/>
                <a:gd name="connsiteX25" fmla="*/ 390525 w 1574006"/>
                <a:gd name="connsiteY25" fmla="*/ 369094 h 902494"/>
                <a:gd name="connsiteX26" fmla="*/ 333375 w 1574006"/>
                <a:gd name="connsiteY26" fmla="*/ 335757 h 902494"/>
                <a:gd name="connsiteX27" fmla="*/ 238125 w 1574006"/>
                <a:gd name="connsiteY27" fmla="*/ 328613 h 902494"/>
                <a:gd name="connsiteX28" fmla="*/ 195263 w 1574006"/>
                <a:gd name="connsiteY28" fmla="*/ 371475 h 902494"/>
                <a:gd name="connsiteX29" fmla="*/ 180975 w 1574006"/>
                <a:gd name="connsiteY29" fmla="*/ 395288 h 902494"/>
                <a:gd name="connsiteX30" fmla="*/ 1571625 w 1574006"/>
                <a:gd name="connsiteY30" fmla="*/ 902494 h 902494"/>
                <a:gd name="connsiteX31" fmla="*/ 1574006 w 1574006"/>
                <a:gd name="connsiteY31" fmla="*/ 428625 h 902494"/>
                <a:gd name="connsiteX32" fmla="*/ 390525 w 1574006"/>
                <a:gd name="connsiteY32" fmla="*/ 0 h 902494"/>
                <a:gd name="connsiteX0" fmla="*/ 390525 w 1571854"/>
                <a:gd name="connsiteY0" fmla="*/ 0 h 902494"/>
                <a:gd name="connsiteX1" fmla="*/ 359569 w 1571854"/>
                <a:gd name="connsiteY1" fmla="*/ 102394 h 902494"/>
                <a:gd name="connsiteX2" fmla="*/ 1185863 w 1571854"/>
                <a:gd name="connsiteY2" fmla="*/ 400050 h 902494"/>
                <a:gd name="connsiteX3" fmla="*/ 1166813 w 1571854"/>
                <a:gd name="connsiteY3" fmla="*/ 431007 h 902494"/>
                <a:gd name="connsiteX4" fmla="*/ 114300 w 1571854"/>
                <a:gd name="connsiteY4" fmla="*/ 47625 h 902494"/>
                <a:gd name="connsiteX5" fmla="*/ 0 w 1571854"/>
                <a:gd name="connsiteY5" fmla="*/ 335757 h 902494"/>
                <a:gd name="connsiteX6" fmla="*/ 80963 w 1571854"/>
                <a:gd name="connsiteY6" fmla="*/ 357188 h 902494"/>
                <a:gd name="connsiteX7" fmla="*/ 88106 w 1571854"/>
                <a:gd name="connsiteY7" fmla="*/ 333375 h 902494"/>
                <a:gd name="connsiteX8" fmla="*/ 109538 w 1571854"/>
                <a:gd name="connsiteY8" fmla="*/ 276225 h 902494"/>
                <a:gd name="connsiteX9" fmla="*/ 154781 w 1571854"/>
                <a:gd name="connsiteY9" fmla="*/ 235744 h 902494"/>
                <a:gd name="connsiteX10" fmla="*/ 209550 w 1571854"/>
                <a:gd name="connsiteY10" fmla="*/ 209550 h 902494"/>
                <a:gd name="connsiteX11" fmla="*/ 278606 w 1571854"/>
                <a:gd name="connsiteY11" fmla="*/ 195263 h 902494"/>
                <a:gd name="connsiteX12" fmla="*/ 392906 w 1571854"/>
                <a:gd name="connsiteY12" fmla="*/ 223838 h 902494"/>
                <a:gd name="connsiteX13" fmla="*/ 478631 w 1571854"/>
                <a:gd name="connsiteY13" fmla="*/ 247650 h 902494"/>
                <a:gd name="connsiteX14" fmla="*/ 654844 w 1571854"/>
                <a:gd name="connsiteY14" fmla="*/ 311944 h 902494"/>
                <a:gd name="connsiteX15" fmla="*/ 735806 w 1571854"/>
                <a:gd name="connsiteY15" fmla="*/ 378619 h 902494"/>
                <a:gd name="connsiteX16" fmla="*/ 773906 w 1571854"/>
                <a:gd name="connsiteY16" fmla="*/ 416719 h 902494"/>
                <a:gd name="connsiteX17" fmla="*/ 766763 w 1571854"/>
                <a:gd name="connsiteY17" fmla="*/ 473869 h 902494"/>
                <a:gd name="connsiteX18" fmla="*/ 714375 w 1571854"/>
                <a:gd name="connsiteY18" fmla="*/ 509588 h 902494"/>
                <a:gd name="connsiteX19" fmla="*/ 657225 w 1571854"/>
                <a:gd name="connsiteY19" fmla="*/ 497682 h 902494"/>
                <a:gd name="connsiteX20" fmla="*/ 635794 w 1571854"/>
                <a:gd name="connsiteY20" fmla="*/ 488157 h 902494"/>
                <a:gd name="connsiteX21" fmla="*/ 583406 w 1571854"/>
                <a:gd name="connsiteY21" fmla="*/ 452438 h 902494"/>
                <a:gd name="connsiteX22" fmla="*/ 502444 w 1571854"/>
                <a:gd name="connsiteY22" fmla="*/ 411957 h 902494"/>
                <a:gd name="connsiteX23" fmla="*/ 476250 w 1571854"/>
                <a:gd name="connsiteY23" fmla="*/ 407194 h 902494"/>
                <a:gd name="connsiteX24" fmla="*/ 466725 w 1571854"/>
                <a:gd name="connsiteY24" fmla="*/ 404813 h 902494"/>
                <a:gd name="connsiteX25" fmla="*/ 390525 w 1571854"/>
                <a:gd name="connsiteY25" fmla="*/ 369094 h 902494"/>
                <a:gd name="connsiteX26" fmla="*/ 333375 w 1571854"/>
                <a:gd name="connsiteY26" fmla="*/ 335757 h 902494"/>
                <a:gd name="connsiteX27" fmla="*/ 238125 w 1571854"/>
                <a:gd name="connsiteY27" fmla="*/ 328613 h 902494"/>
                <a:gd name="connsiteX28" fmla="*/ 195263 w 1571854"/>
                <a:gd name="connsiteY28" fmla="*/ 371475 h 902494"/>
                <a:gd name="connsiteX29" fmla="*/ 180975 w 1571854"/>
                <a:gd name="connsiteY29" fmla="*/ 395288 h 902494"/>
                <a:gd name="connsiteX30" fmla="*/ 1571625 w 1571854"/>
                <a:gd name="connsiteY30" fmla="*/ 902494 h 902494"/>
                <a:gd name="connsiteX31" fmla="*/ 1571624 w 1571854"/>
                <a:gd name="connsiteY31" fmla="*/ 473868 h 902494"/>
                <a:gd name="connsiteX32" fmla="*/ 390525 w 1571854"/>
                <a:gd name="connsiteY32" fmla="*/ 0 h 902494"/>
                <a:gd name="connsiteX0" fmla="*/ 383381 w 1571854"/>
                <a:gd name="connsiteY0" fmla="*/ 0 h 871538"/>
                <a:gd name="connsiteX1" fmla="*/ 359569 w 1571854"/>
                <a:gd name="connsiteY1" fmla="*/ 71438 h 871538"/>
                <a:gd name="connsiteX2" fmla="*/ 1185863 w 1571854"/>
                <a:gd name="connsiteY2" fmla="*/ 369094 h 871538"/>
                <a:gd name="connsiteX3" fmla="*/ 1166813 w 1571854"/>
                <a:gd name="connsiteY3" fmla="*/ 400051 h 871538"/>
                <a:gd name="connsiteX4" fmla="*/ 114300 w 1571854"/>
                <a:gd name="connsiteY4" fmla="*/ 16669 h 871538"/>
                <a:gd name="connsiteX5" fmla="*/ 0 w 1571854"/>
                <a:gd name="connsiteY5" fmla="*/ 304801 h 871538"/>
                <a:gd name="connsiteX6" fmla="*/ 80963 w 1571854"/>
                <a:gd name="connsiteY6" fmla="*/ 326232 h 871538"/>
                <a:gd name="connsiteX7" fmla="*/ 88106 w 1571854"/>
                <a:gd name="connsiteY7" fmla="*/ 302419 h 871538"/>
                <a:gd name="connsiteX8" fmla="*/ 109538 w 1571854"/>
                <a:gd name="connsiteY8" fmla="*/ 245269 h 871538"/>
                <a:gd name="connsiteX9" fmla="*/ 154781 w 1571854"/>
                <a:gd name="connsiteY9" fmla="*/ 204788 h 871538"/>
                <a:gd name="connsiteX10" fmla="*/ 209550 w 1571854"/>
                <a:gd name="connsiteY10" fmla="*/ 178594 h 871538"/>
                <a:gd name="connsiteX11" fmla="*/ 278606 w 1571854"/>
                <a:gd name="connsiteY11" fmla="*/ 164307 h 871538"/>
                <a:gd name="connsiteX12" fmla="*/ 392906 w 1571854"/>
                <a:gd name="connsiteY12" fmla="*/ 192882 h 871538"/>
                <a:gd name="connsiteX13" fmla="*/ 478631 w 1571854"/>
                <a:gd name="connsiteY13" fmla="*/ 216694 h 871538"/>
                <a:gd name="connsiteX14" fmla="*/ 654844 w 1571854"/>
                <a:gd name="connsiteY14" fmla="*/ 280988 h 871538"/>
                <a:gd name="connsiteX15" fmla="*/ 735806 w 1571854"/>
                <a:gd name="connsiteY15" fmla="*/ 347663 h 871538"/>
                <a:gd name="connsiteX16" fmla="*/ 773906 w 1571854"/>
                <a:gd name="connsiteY16" fmla="*/ 385763 h 871538"/>
                <a:gd name="connsiteX17" fmla="*/ 766763 w 1571854"/>
                <a:gd name="connsiteY17" fmla="*/ 442913 h 871538"/>
                <a:gd name="connsiteX18" fmla="*/ 714375 w 1571854"/>
                <a:gd name="connsiteY18" fmla="*/ 478632 h 871538"/>
                <a:gd name="connsiteX19" fmla="*/ 657225 w 1571854"/>
                <a:gd name="connsiteY19" fmla="*/ 466726 h 871538"/>
                <a:gd name="connsiteX20" fmla="*/ 635794 w 1571854"/>
                <a:gd name="connsiteY20" fmla="*/ 457201 h 871538"/>
                <a:gd name="connsiteX21" fmla="*/ 583406 w 1571854"/>
                <a:gd name="connsiteY21" fmla="*/ 421482 h 871538"/>
                <a:gd name="connsiteX22" fmla="*/ 502444 w 1571854"/>
                <a:gd name="connsiteY22" fmla="*/ 381001 h 871538"/>
                <a:gd name="connsiteX23" fmla="*/ 476250 w 1571854"/>
                <a:gd name="connsiteY23" fmla="*/ 376238 h 871538"/>
                <a:gd name="connsiteX24" fmla="*/ 466725 w 1571854"/>
                <a:gd name="connsiteY24" fmla="*/ 373857 h 871538"/>
                <a:gd name="connsiteX25" fmla="*/ 390525 w 1571854"/>
                <a:gd name="connsiteY25" fmla="*/ 338138 h 871538"/>
                <a:gd name="connsiteX26" fmla="*/ 333375 w 1571854"/>
                <a:gd name="connsiteY26" fmla="*/ 304801 h 871538"/>
                <a:gd name="connsiteX27" fmla="*/ 238125 w 1571854"/>
                <a:gd name="connsiteY27" fmla="*/ 297657 h 871538"/>
                <a:gd name="connsiteX28" fmla="*/ 195263 w 1571854"/>
                <a:gd name="connsiteY28" fmla="*/ 340519 h 871538"/>
                <a:gd name="connsiteX29" fmla="*/ 180975 w 1571854"/>
                <a:gd name="connsiteY29" fmla="*/ 364332 h 871538"/>
                <a:gd name="connsiteX30" fmla="*/ 1571625 w 1571854"/>
                <a:gd name="connsiteY30" fmla="*/ 871538 h 871538"/>
                <a:gd name="connsiteX31" fmla="*/ 1571624 w 1571854"/>
                <a:gd name="connsiteY31" fmla="*/ 442912 h 871538"/>
                <a:gd name="connsiteX32" fmla="*/ 383381 w 1571854"/>
                <a:gd name="connsiteY32" fmla="*/ 0 h 871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71854" h="871538">
                  <a:moveTo>
                    <a:pt x="383381" y="0"/>
                  </a:moveTo>
                  <a:lnTo>
                    <a:pt x="359569" y="71438"/>
                  </a:lnTo>
                  <a:lnTo>
                    <a:pt x="1185863" y="369094"/>
                  </a:lnTo>
                  <a:lnTo>
                    <a:pt x="1166813" y="400051"/>
                  </a:lnTo>
                  <a:lnTo>
                    <a:pt x="114300" y="16669"/>
                  </a:lnTo>
                  <a:lnTo>
                    <a:pt x="0" y="304801"/>
                  </a:lnTo>
                  <a:lnTo>
                    <a:pt x="80963" y="326232"/>
                  </a:lnTo>
                  <a:lnTo>
                    <a:pt x="88106" y="302419"/>
                  </a:lnTo>
                  <a:lnTo>
                    <a:pt x="109538" y="245269"/>
                  </a:lnTo>
                  <a:lnTo>
                    <a:pt x="154781" y="204788"/>
                  </a:lnTo>
                  <a:lnTo>
                    <a:pt x="209550" y="178594"/>
                  </a:lnTo>
                  <a:lnTo>
                    <a:pt x="278606" y="164307"/>
                  </a:lnTo>
                  <a:lnTo>
                    <a:pt x="392906" y="192882"/>
                  </a:lnTo>
                  <a:lnTo>
                    <a:pt x="478631" y="216694"/>
                  </a:lnTo>
                  <a:lnTo>
                    <a:pt x="654844" y="280988"/>
                  </a:lnTo>
                  <a:lnTo>
                    <a:pt x="735806" y="347663"/>
                  </a:lnTo>
                  <a:lnTo>
                    <a:pt x="773906" y="385763"/>
                  </a:lnTo>
                  <a:lnTo>
                    <a:pt x="766763" y="442913"/>
                  </a:lnTo>
                  <a:lnTo>
                    <a:pt x="714375" y="478632"/>
                  </a:lnTo>
                  <a:lnTo>
                    <a:pt x="657225" y="466726"/>
                  </a:lnTo>
                  <a:lnTo>
                    <a:pt x="635794" y="457201"/>
                  </a:lnTo>
                  <a:lnTo>
                    <a:pt x="583406" y="421482"/>
                  </a:lnTo>
                  <a:lnTo>
                    <a:pt x="502444" y="381001"/>
                  </a:lnTo>
                  <a:lnTo>
                    <a:pt x="476250" y="376238"/>
                  </a:lnTo>
                  <a:cubicBezTo>
                    <a:pt x="473041" y="375596"/>
                    <a:pt x="466725" y="373857"/>
                    <a:pt x="466725" y="373857"/>
                  </a:cubicBezTo>
                  <a:lnTo>
                    <a:pt x="390525" y="338138"/>
                  </a:lnTo>
                  <a:lnTo>
                    <a:pt x="333375" y="304801"/>
                  </a:lnTo>
                  <a:lnTo>
                    <a:pt x="238125" y="297657"/>
                  </a:lnTo>
                  <a:lnTo>
                    <a:pt x="195263" y="340519"/>
                  </a:lnTo>
                  <a:lnTo>
                    <a:pt x="180975" y="364332"/>
                  </a:lnTo>
                  <a:lnTo>
                    <a:pt x="1571625" y="871538"/>
                  </a:lnTo>
                  <a:cubicBezTo>
                    <a:pt x="1572419" y="713582"/>
                    <a:pt x="1570830" y="600868"/>
                    <a:pt x="1571624" y="442912"/>
                  </a:cubicBezTo>
                  <a:lnTo>
                    <a:pt x="383381" y="0"/>
                  </a:lnTo>
                  <a:close/>
                </a:path>
              </a:pathLst>
            </a:custGeom>
            <a:gradFill>
              <a:gsLst>
                <a:gs pos="0">
                  <a:srgbClr val="70AD47">
                    <a:lumMod val="60000"/>
                    <a:lumOff val="40000"/>
                  </a:srgbClr>
                </a:gs>
                <a:gs pos="68000">
                  <a:srgbClr val="70AD47">
                    <a:lumMod val="20000"/>
                    <a:lumOff val="80000"/>
                  </a:srgbClr>
                </a:gs>
                <a:gs pos="10000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1" name="Freeform 160"/>
            <p:cNvSpPr/>
            <p:nvPr/>
          </p:nvSpPr>
          <p:spPr>
            <a:xfrm>
              <a:off x="2464594" y="4095750"/>
              <a:ext cx="1183481" cy="435769"/>
            </a:xfrm>
            <a:custGeom>
              <a:avLst/>
              <a:gdLst>
                <a:gd name="connsiteX0" fmla="*/ 0 w 1183481"/>
                <a:gd name="connsiteY0" fmla="*/ 330994 h 435769"/>
                <a:gd name="connsiteX1" fmla="*/ 114300 w 1183481"/>
                <a:gd name="connsiteY1" fmla="*/ 50006 h 435769"/>
                <a:gd name="connsiteX2" fmla="*/ 1169194 w 1183481"/>
                <a:gd name="connsiteY2" fmla="*/ 435769 h 435769"/>
                <a:gd name="connsiteX3" fmla="*/ 1183481 w 1183481"/>
                <a:gd name="connsiteY3" fmla="*/ 400050 h 435769"/>
                <a:gd name="connsiteX4" fmla="*/ 361950 w 1183481"/>
                <a:gd name="connsiteY4" fmla="*/ 104775 h 435769"/>
                <a:gd name="connsiteX5" fmla="*/ 395287 w 1183481"/>
                <a:gd name="connsiteY5" fmla="*/ 0 h 435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3481" h="435769">
                  <a:moveTo>
                    <a:pt x="0" y="330994"/>
                  </a:moveTo>
                  <a:lnTo>
                    <a:pt x="114300" y="50006"/>
                  </a:lnTo>
                  <a:lnTo>
                    <a:pt x="1169194" y="435769"/>
                  </a:lnTo>
                  <a:lnTo>
                    <a:pt x="1183481" y="400050"/>
                  </a:lnTo>
                  <a:lnTo>
                    <a:pt x="361950" y="104775"/>
                  </a:lnTo>
                  <a:lnTo>
                    <a:pt x="395287" y="0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2" name="Freeform 161"/>
            <p:cNvSpPr/>
            <p:nvPr/>
          </p:nvSpPr>
          <p:spPr>
            <a:xfrm>
              <a:off x="1745456" y="4838700"/>
              <a:ext cx="1538287" cy="697706"/>
            </a:xfrm>
            <a:custGeom>
              <a:avLst/>
              <a:gdLst>
                <a:gd name="connsiteX0" fmla="*/ 97631 w 1393031"/>
                <a:gd name="connsiteY0" fmla="*/ 0 h 652462"/>
                <a:gd name="connsiteX1" fmla="*/ 0 w 1393031"/>
                <a:gd name="connsiteY1" fmla="*/ 250031 h 652462"/>
                <a:gd name="connsiteX2" fmla="*/ 511968 w 1393031"/>
                <a:gd name="connsiteY2" fmla="*/ 440531 h 652462"/>
                <a:gd name="connsiteX3" fmla="*/ 561975 w 1393031"/>
                <a:gd name="connsiteY3" fmla="*/ 350044 h 652462"/>
                <a:gd name="connsiteX4" fmla="*/ 1378743 w 1393031"/>
                <a:gd name="connsiteY4" fmla="*/ 652462 h 652462"/>
                <a:gd name="connsiteX5" fmla="*/ 1393031 w 1393031"/>
                <a:gd name="connsiteY5" fmla="*/ 611981 h 652462"/>
                <a:gd name="connsiteX6" fmla="*/ 330993 w 1393031"/>
                <a:gd name="connsiteY6" fmla="*/ 226219 h 652462"/>
                <a:gd name="connsiteX7" fmla="*/ 352425 w 1393031"/>
                <a:gd name="connsiteY7" fmla="*/ 171450 h 652462"/>
                <a:gd name="connsiteX8" fmla="*/ 314325 w 1393031"/>
                <a:gd name="connsiteY8" fmla="*/ 150019 h 652462"/>
                <a:gd name="connsiteX9" fmla="*/ 216693 w 1393031"/>
                <a:gd name="connsiteY9" fmla="*/ 97631 h 652462"/>
                <a:gd name="connsiteX10" fmla="*/ 178593 w 1393031"/>
                <a:gd name="connsiteY10" fmla="*/ 78581 h 652462"/>
                <a:gd name="connsiteX11" fmla="*/ 97631 w 1393031"/>
                <a:gd name="connsiteY11" fmla="*/ 0 h 652462"/>
                <a:gd name="connsiteX0" fmla="*/ 78581 w 1393031"/>
                <a:gd name="connsiteY0" fmla="*/ 0 h 600075"/>
                <a:gd name="connsiteX1" fmla="*/ 0 w 1393031"/>
                <a:gd name="connsiteY1" fmla="*/ 197644 h 600075"/>
                <a:gd name="connsiteX2" fmla="*/ 511968 w 1393031"/>
                <a:gd name="connsiteY2" fmla="*/ 388144 h 600075"/>
                <a:gd name="connsiteX3" fmla="*/ 561975 w 1393031"/>
                <a:gd name="connsiteY3" fmla="*/ 297657 h 600075"/>
                <a:gd name="connsiteX4" fmla="*/ 1378743 w 1393031"/>
                <a:gd name="connsiteY4" fmla="*/ 600075 h 600075"/>
                <a:gd name="connsiteX5" fmla="*/ 1393031 w 1393031"/>
                <a:gd name="connsiteY5" fmla="*/ 559594 h 600075"/>
                <a:gd name="connsiteX6" fmla="*/ 330993 w 1393031"/>
                <a:gd name="connsiteY6" fmla="*/ 173832 h 600075"/>
                <a:gd name="connsiteX7" fmla="*/ 352425 w 1393031"/>
                <a:gd name="connsiteY7" fmla="*/ 119063 h 600075"/>
                <a:gd name="connsiteX8" fmla="*/ 314325 w 1393031"/>
                <a:gd name="connsiteY8" fmla="*/ 97632 h 600075"/>
                <a:gd name="connsiteX9" fmla="*/ 216693 w 1393031"/>
                <a:gd name="connsiteY9" fmla="*/ 45244 h 600075"/>
                <a:gd name="connsiteX10" fmla="*/ 178593 w 1393031"/>
                <a:gd name="connsiteY10" fmla="*/ 26194 h 600075"/>
                <a:gd name="connsiteX11" fmla="*/ 78581 w 1393031"/>
                <a:gd name="connsiteY11" fmla="*/ 0 h 600075"/>
                <a:gd name="connsiteX0" fmla="*/ 78581 w 1393031"/>
                <a:gd name="connsiteY0" fmla="*/ 0 h 600075"/>
                <a:gd name="connsiteX1" fmla="*/ 0 w 1393031"/>
                <a:gd name="connsiteY1" fmla="*/ 197644 h 600075"/>
                <a:gd name="connsiteX2" fmla="*/ 511968 w 1393031"/>
                <a:gd name="connsiteY2" fmla="*/ 388144 h 600075"/>
                <a:gd name="connsiteX3" fmla="*/ 561975 w 1393031"/>
                <a:gd name="connsiteY3" fmla="*/ 297657 h 600075"/>
                <a:gd name="connsiteX4" fmla="*/ 1378743 w 1393031"/>
                <a:gd name="connsiteY4" fmla="*/ 600075 h 600075"/>
                <a:gd name="connsiteX5" fmla="*/ 1393031 w 1393031"/>
                <a:gd name="connsiteY5" fmla="*/ 559594 h 600075"/>
                <a:gd name="connsiteX6" fmla="*/ 330993 w 1393031"/>
                <a:gd name="connsiteY6" fmla="*/ 173832 h 600075"/>
                <a:gd name="connsiteX7" fmla="*/ 352425 w 1393031"/>
                <a:gd name="connsiteY7" fmla="*/ 119063 h 600075"/>
                <a:gd name="connsiteX8" fmla="*/ 314325 w 1393031"/>
                <a:gd name="connsiteY8" fmla="*/ 97632 h 600075"/>
                <a:gd name="connsiteX9" fmla="*/ 216693 w 1393031"/>
                <a:gd name="connsiteY9" fmla="*/ 45244 h 600075"/>
                <a:gd name="connsiteX10" fmla="*/ 176212 w 1393031"/>
                <a:gd name="connsiteY10" fmla="*/ 38101 h 600075"/>
                <a:gd name="connsiteX11" fmla="*/ 78581 w 1393031"/>
                <a:gd name="connsiteY11" fmla="*/ 0 h 600075"/>
                <a:gd name="connsiteX0" fmla="*/ 78581 w 1393031"/>
                <a:gd name="connsiteY0" fmla="*/ 0 h 600075"/>
                <a:gd name="connsiteX1" fmla="*/ 0 w 1393031"/>
                <a:gd name="connsiteY1" fmla="*/ 197644 h 600075"/>
                <a:gd name="connsiteX2" fmla="*/ 511968 w 1393031"/>
                <a:gd name="connsiteY2" fmla="*/ 388144 h 600075"/>
                <a:gd name="connsiteX3" fmla="*/ 561975 w 1393031"/>
                <a:gd name="connsiteY3" fmla="*/ 297657 h 600075"/>
                <a:gd name="connsiteX4" fmla="*/ 1378743 w 1393031"/>
                <a:gd name="connsiteY4" fmla="*/ 600075 h 600075"/>
                <a:gd name="connsiteX5" fmla="*/ 1393031 w 1393031"/>
                <a:gd name="connsiteY5" fmla="*/ 559594 h 600075"/>
                <a:gd name="connsiteX6" fmla="*/ 330993 w 1393031"/>
                <a:gd name="connsiteY6" fmla="*/ 173832 h 600075"/>
                <a:gd name="connsiteX7" fmla="*/ 352425 w 1393031"/>
                <a:gd name="connsiteY7" fmla="*/ 119063 h 600075"/>
                <a:gd name="connsiteX8" fmla="*/ 314325 w 1393031"/>
                <a:gd name="connsiteY8" fmla="*/ 97632 h 600075"/>
                <a:gd name="connsiteX9" fmla="*/ 221455 w 1393031"/>
                <a:gd name="connsiteY9" fmla="*/ 57150 h 600075"/>
                <a:gd name="connsiteX10" fmla="*/ 176212 w 1393031"/>
                <a:gd name="connsiteY10" fmla="*/ 38101 h 600075"/>
                <a:gd name="connsiteX11" fmla="*/ 78581 w 1393031"/>
                <a:gd name="connsiteY11" fmla="*/ 0 h 600075"/>
                <a:gd name="connsiteX0" fmla="*/ 0 w 1440656"/>
                <a:gd name="connsiteY0" fmla="*/ 0 h 695325"/>
                <a:gd name="connsiteX1" fmla="*/ 47625 w 1440656"/>
                <a:gd name="connsiteY1" fmla="*/ 292894 h 695325"/>
                <a:gd name="connsiteX2" fmla="*/ 559593 w 1440656"/>
                <a:gd name="connsiteY2" fmla="*/ 483394 h 695325"/>
                <a:gd name="connsiteX3" fmla="*/ 609600 w 1440656"/>
                <a:gd name="connsiteY3" fmla="*/ 392907 h 695325"/>
                <a:gd name="connsiteX4" fmla="*/ 1426368 w 1440656"/>
                <a:gd name="connsiteY4" fmla="*/ 695325 h 695325"/>
                <a:gd name="connsiteX5" fmla="*/ 1440656 w 1440656"/>
                <a:gd name="connsiteY5" fmla="*/ 654844 h 695325"/>
                <a:gd name="connsiteX6" fmla="*/ 378618 w 1440656"/>
                <a:gd name="connsiteY6" fmla="*/ 269082 h 695325"/>
                <a:gd name="connsiteX7" fmla="*/ 400050 w 1440656"/>
                <a:gd name="connsiteY7" fmla="*/ 214313 h 695325"/>
                <a:gd name="connsiteX8" fmla="*/ 361950 w 1440656"/>
                <a:gd name="connsiteY8" fmla="*/ 192882 h 695325"/>
                <a:gd name="connsiteX9" fmla="*/ 269080 w 1440656"/>
                <a:gd name="connsiteY9" fmla="*/ 152400 h 695325"/>
                <a:gd name="connsiteX10" fmla="*/ 223837 w 1440656"/>
                <a:gd name="connsiteY10" fmla="*/ 133351 h 695325"/>
                <a:gd name="connsiteX11" fmla="*/ 0 w 1440656"/>
                <a:gd name="connsiteY11" fmla="*/ 0 h 695325"/>
                <a:gd name="connsiteX0" fmla="*/ 97631 w 1538287"/>
                <a:gd name="connsiteY0" fmla="*/ 0 h 695325"/>
                <a:gd name="connsiteX1" fmla="*/ 0 w 1538287"/>
                <a:gd name="connsiteY1" fmla="*/ 240506 h 695325"/>
                <a:gd name="connsiteX2" fmla="*/ 657224 w 1538287"/>
                <a:gd name="connsiteY2" fmla="*/ 483394 h 695325"/>
                <a:gd name="connsiteX3" fmla="*/ 707231 w 1538287"/>
                <a:gd name="connsiteY3" fmla="*/ 392907 h 695325"/>
                <a:gd name="connsiteX4" fmla="*/ 1523999 w 1538287"/>
                <a:gd name="connsiteY4" fmla="*/ 695325 h 695325"/>
                <a:gd name="connsiteX5" fmla="*/ 1538287 w 1538287"/>
                <a:gd name="connsiteY5" fmla="*/ 654844 h 695325"/>
                <a:gd name="connsiteX6" fmla="*/ 476249 w 1538287"/>
                <a:gd name="connsiteY6" fmla="*/ 269082 h 695325"/>
                <a:gd name="connsiteX7" fmla="*/ 497681 w 1538287"/>
                <a:gd name="connsiteY7" fmla="*/ 214313 h 695325"/>
                <a:gd name="connsiteX8" fmla="*/ 459581 w 1538287"/>
                <a:gd name="connsiteY8" fmla="*/ 192882 h 695325"/>
                <a:gd name="connsiteX9" fmla="*/ 366711 w 1538287"/>
                <a:gd name="connsiteY9" fmla="*/ 152400 h 695325"/>
                <a:gd name="connsiteX10" fmla="*/ 321468 w 1538287"/>
                <a:gd name="connsiteY10" fmla="*/ 133351 h 695325"/>
                <a:gd name="connsiteX11" fmla="*/ 97631 w 1538287"/>
                <a:gd name="connsiteY11" fmla="*/ 0 h 695325"/>
                <a:gd name="connsiteX0" fmla="*/ 92868 w 1538287"/>
                <a:gd name="connsiteY0" fmla="*/ 0 h 697706"/>
                <a:gd name="connsiteX1" fmla="*/ 0 w 1538287"/>
                <a:gd name="connsiteY1" fmla="*/ 242887 h 697706"/>
                <a:gd name="connsiteX2" fmla="*/ 657224 w 1538287"/>
                <a:gd name="connsiteY2" fmla="*/ 485775 h 697706"/>
                <a:gd name="connsiteX3" fmla="*/ 707231 w 1538287"/>
                <a:gd name="connsiteY3" fmla="*/ 395288 h 697706"/>
                <a:gd name="connsiteX4" fmla="*/ 1523999 w 1538287"/>
                <a:gd name="connsiteY4" fmla="*/ 697706 h 697706"/>
                <a:gd name="connsiteX5" fmla="*/ 1538287 w 1538287"/>
                <a:gd name="connsiteY5" fmla="*/ 657225 h 697706"/>
                <a:gd name="connsiteX6" fmla="*/ 476249 w 1538287"/>
                <a:gd name="connsiteY6" fmla="*/ 271463 h 697706"/>
                <a:gd name="connsiteX7" fmla="*/ 497681 w 1538287"/>
                <a:gd name="connsiteY7" fmla="*/ 216694 h 697706"/>
                <a:gd name="connsiteX8" fmla="*/ 459581 w 1538287"/>
                <a:gd name="connsiteY8" fmla="*/ 195263 h 697706"/>
                <a:gd name="connsiteX9" fmla="*/ 366711 w 1538287"/>
                <a:gd name="connsiteY9" fmla="*/ 154781 h 697706"/>
                <a:gd name="connsiteX10" fmla="*/ 321468 w 1538287"/>
                <a:gd name="connsiteY10" fmla="*/ 135732 h 697706"/>
                <a:gd name="connsiteX11" fmla="*/ 92868 w 1538287"/>
                <a:gd name="connsiteY11" fmla="*/ 0 h 697706"/>
                <a:gd name="connsiteX0" fmla="*/ 92868 w 1538287"/>
                <a:gd name="connsiteY0" fmla="*/ 0 h 697706"/>
                <a:gd name="connsiteX1" fmla="*/ 0 w 1538287"/>
                <a:gd name="connsiteY1" fmla="*/ 242887 h 697706"/>
                <a:gd name="connsiteX2" fmla="*/ 657224 w 1538287"/>
                <a:gd name="connsiteY2" fmla="*/ 485775 h 697706"/>
                <a:gd name="connsiteX3" fmla="*/ 707231 w 1538287"/>
                <a:gd name="connsiteY3" fmla="*/ 395288 h 697706"/>
                <a:gd name="connsiteX4" fmla="*/ 1523999 w 1538287"/>
                <a:gd name="connsiteY4" fmla="*/ 697706 h 697706"/>
                <a:gd name="connsiteX5" fmla="*/ 1538287 w 1538287"/>
                <a:gd name="connsiteY5" fmla="*/ 657225 h 697706"/>
                <a:gd name="connsiteX6" fmla="*/ 476249 w 1538287"/>
                <a:gd name="connsiteY6" fmla="*/ 271463 h 697706"/>
                <a:gd name="connsiteX7" fmla="*/ 497681 w 1538287"/>
                <a:gd name="connsiteY7" fmla="*/ 216694 h 697706"/>
                <a:gd name="connsiteX8" fmla="*/ 459581 w 1538287"/>
                <a:gd name="connsiteY8" fmla="*/ 195263 h 697706"/>
                <a:gd name="connsiteX9" fmla="*/ 366711 w 1538287"/>
                <a:gd name="connsiteY9" fmla="*/ 154781 h 697706"/>
                <a:gd name="connsiteX10" fmla="*/ 185737 w 1538287"/>
                <a:gd name="connsiteY10" fmla="*/ 78582 h 697706"/>
                <a:gd name="connsiteX11" fmla="*/ 92868 w 1538287"/>
                <a:gd name="connsiteY11" fmla="*/ 0 h 697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38287" h="697706">
                  <a:moveTo>
                    <a:pt x="92868" y="0"/>
                  </a:moveTo>
                  <a:lnTo>
                    <a:pt x="0" y="242887"/>
                  </a:lnTo>
                  <a:lnTo>
                    <a:pt x="657224" y="485775"/>
                  </a:lnTo>
                  <a:lnTo>
                    <a:pt x="707231" y="395288"/>
                  </a:lnTo>
                  <a:lnTo>
                    <a:pt x="1523999" y="697706"/>
                  </a:lnTo>
                  <a:lnTo>
                    <a:pt x="1538287" y="657225"/>
                  </a:lnTo>
                  <a:lnTo>
                    <a:pt x="476249" y="271463"/>
                  </a:lnTo>
                  <a:lnTo>
                    <a:pt x="497681" y="216694"/>
                  </a:lnTo>
                  <a:lnTo>
                    <a:pt x="459581" y="195263"/>
                  </a:lnTo>
                  <a:lnTo>
                    <a:pt x="366711" y="154781"/>
                  </a:lnTo>
                  <a:lnTo>
                    <a:pt x="185737" y="78582"/>
                  </a:lnTo>
                  <a:lnTo>
                    <a:pt x="92868" y="0"/>
                  </a:lnTo>
                  <a:close/>
                </a:path>
              </a:pathLst>
            </a:custGeom>
            <a:gradFill>
              <a:gsLst>
                <a:gs pos="0">
                  <a:srgbClr val="5B9BD5">
                    <a:lumMod val="5000"/>
                    <a:lumOff val="95000"/>
                    <a:alpha val="0"/>
                  </a:srgbClr>
                </a:gs>
                <a:gs pos="25000">
                  <a:srgbClr val="FFC000">
                    <a:lumMod val="20000"/>
                    <a:lumOff val="80000"/>
                    <a:alpha val="80000"/>
                  </a:srgbClr>
                </a:gs>
                <a:gs pos="100000">
                  <a:srgbClr val="FFC000">
                    <a:lumMod val="60000"/>
                    <a:lumOff val="40000"/>
                  </a:srgb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3" name="Freeform 162"/>
            <p:cNvSpPr/>
            <p:nvPr/>
          </p:nvSpPr>
          <p:spPr>
            <a:xfrm>
              <a:off x="2221706" y="5055394"/>
              <a:ext cx="1819275" cy="862012"/>
            </a:xfrm>
            <a:custGeom>
              <a:avLst/>
              <a:gdLst>
                <a:gd name="connsiteX0" fmla="*/ 183357 w 1819275"/>
                <a:gd name="connsiteY0" fmla="*/ 266700 h 862012"/>
                <a:gd name="connsiteX1" fmla="*/ 228600 w 1819275"/>
                <a:gd name="connsiteY1" fmla="*/ 180975 h 862012"/>
                <a:gd name="connsiteX2" fmla="*/ 1052513 w 1819275"/>
                <a:gd name="connsiteY2" fmla="*/ 481012 h 862012"/>
                <a:gd name="connsiteX3" fmla="*/ 1062038 w 1819275"/>
                <a:gd name="connsiteY3" fmla="*/ 447675 h 862012"/>
                <a:gd name="connsiteX4" fmla="*/ 0 w 1819275"/>
                <a:gd name="connsiteY4" fmla="*/ 54769 h 862012"/>
                <a:gd name="connsiteX5" fmla="*/ 14288 w 1819275"/>
                <a:gd name="connsiteY5" fmla="*/ 0 h 862012"/>
                <a:gd name="connsiteX6" fmla="*/ 1819275 w 1819275"/>
                <a:gd name="connsiteY6" fmla="*/ 650081 h 862012"/>
                <a:gd name="connsiteX7" fmla="*/ 1816894 w 1819275"/>
                <a:gd name="connsiteY7" fmla="*/ 862012 h 862012"/>
                <a:gd name="connsiteX8" fmla="*/ 183357 w 1819275"/>
                <a:gd name="connsiteY8" fmla="*/ 266700 h 862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19275" h="862012">
                  <a:moveTo>
                    <a:pt x="183357" y="266700"/>
                  </a:moveTo>
                  <a:lnTo>
                    <a:pt x="228600" y="180975"/>
                  </a:lnTo>
                  <a:lnTo>
                    <a:pt x="1052513" y="481012"/>
                  </a:lnTo>
                  <a:lnTo>
                    <a:pt x="1062038" y="447675"/>
                  </a:lnTo>
                  <a:lnTo>
                    <a:pt x="0" y="54769"/>
                  </a:lnTo>
                  <a:lnTo>
                    <a:pt x="14288" y="0"/>
                  </a:lnTo>
                  <a:lnTo>
                    <a:pt x="1819275" y="650081"/>
                  </a:lnTo>
                  <a:cubicBezTo>
                    <a:pt x="1818481" y="720725"/>
                    <a:pt x="1817688" y="791368"/>
                    <a:pt x="1816894" y="862012"/>
                  </a:cubicBezTo>
                  <a:lnTo>
                    <a:pt x="183357" y="266700"/>
                  </a:lnTo>
                  <a:close/>
                </a:path>
              </a:pathLst>
            </a:custGeom>
            <a:gradFill>
              <a:gsLst>
                <a:gs pos="0">
                  <a:srgbClr val="70AD47">
                    <a:lumMod val="60000"/>
                    <a:lumOff val="40000"/>
                  </a:srgbClr>
                </a:gs>
                <a:gs pos="68000">
                  <a:srgbClr val="70AD47">
                    <a:lumMod val="20000"/>
                    <a:lumOff val="80000"/>
                  </a:srgbClr>
                </a:gs>
                <a:gs pos="10000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4" name="Freeform 163"/>
            <p:cNvSpPr/>
            <p:nvPr/>
          </p:nvSpPr>
          <p:spPr>
            <a:xfrm>
              <a:off x="2216150" y="5041900"/>
              <a:ext cx="1073150" cy="495300"/>
            </a:xfrm>
            <a:custGeom>
              <a:avLst/>
              <a:gdLst>
                <a:gd name="connsiteX0" fmla="*/ 25400 w 1073150"/>
                <a:gd name="connsiteY0" fmla="*/ 0 h 495300"/>
                <a:gd name="connsiteX1" fmla="*/ 0 w 1073150"/>
                <a:gd name="connsiteY1" fmla="*/ 69850 h 495300"/>
                <a:gd name="connsiteX2" fmla="*/ 1073150 w 1073150"/>
                <a:gd name="connsiteY2" fmla="*/ 463550 h 495300"/>
                <a:gd name="connsiteX3" fmla="*/ 1054100 w 1073150"/>
                <a:gd name="connsiteY3" fmla="*/ 495300 h 495300"/>
                <a:gd name="connsiteX4" fmla="*/ 234950 w 1073150"/>
                <a:gd name="connsiteY4" fmla="*/ 190500 h 495300"/>
                <a:gd name="connsiteX5" fmla="*/ 171450 w 1073150"/>
                <a:gd name="connsiteY5" fmla="*/ 3048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3150" h="495300">
                  <a:moveTo>
                    <a:pt x="25400" y="0"/>
                  </a:moveTo>
                  <a:lnTo>
                    <a:pt x="0" y="69850"/>
                  </a:lnTo>
                  <a:lnTo>
                    <a:pt x="1073150" y="463550"/>
                  </a:lnTo>
                  <a:lnTo>
                    <a:pt x="1054100" y="495300"/>
                  </a:lnTo>
                  <a:lnTo>
                    <a:pt x="234950" y="190500"/>
                  </a:lnTo>
                  <a:lnTo>
                    <a:pt x="171450" y="304800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65" name="Group 164"/>
            <p:cNvGrpSpPr/>
            <p:nvPr/>
          </p:nvGrpSpPr>
          <p:grpSpPr>
            <a:xfrm>
              <a:off x="2470313" y="3563718"/>
              <a:ext cx="1127974" cy="689195"/>
              <a:chOff x="2470313" y="3563718"/>
              <a:chExt cx="1127974" cy="689195"/>
            </a:xfrm>
          </p:grpSpPr>
          <p:sp>
            <p:nvSpPr>
              <p:cNvPr id="166" name="Freeform 165"/>
              <p:cNvSpPr/>
              <p:nvPr/>
            </p:nvSpPr>
            <p:spPr>
              <a:xfrm>
                <a:off x="2576513" y="3748088"/>
                <a:ext cx="809625" cy="504825"/>
              </a:xfrm>
              <a:custGeom>
                <a:avLst/>
                <a:gdLst>
                  <a:gd name="connsiteX0" fmla="*/ 719137 w 809625"/>
                  <a:gd name="connsiteY0" fmla="*/ 504825 h 504825"/>
                  <a:gd name="connsiteX1" fmla="*/ 719137 w 809625"/>
                  <a:gd name="connsiteY1" fmla="*/ 504825 h 504825"/>
                  <a:gd name="connsiteX2" fmla="*/ 809625 w 809625"/>
                  <a:gd name="connsiteY2" fmla="*/ 238125 h 504825"/>
                  <a:gd name="connsiteX3" fmla="*/ 95250 w 809625"/>
                  <a:gd name="connsiteY3" fmla="*/ 0 h 504825"/>
                  <a:gd name="connsiteX4" fmla="*/ 0 w 809625"/>
                  <a:gd name="connsiteY4" fmla="*/ 242887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9625" h="504825">
                    <a:moveTo>
                      <a:pt x="719137" y="504825"/>
                    </a:moveTo>
                    <a:lnTo>
                      <a:pt x="719137" y="504825"/>
                    </a:lnTo>
                    <a:lnTo>
                      <a:pt x="809625" y="238125"/>
                    </a:lnTo>
                    <a:lnTo>
                      <a:pt x="95250" y="0"/>
                    </a:lnTo>
                    <a:lnTo>
                      <a:pt x="0" y="242887"/>
                    </a:lnTo>
                  </a:path>
                </a:pathLst>
              </a:custGeom>
              <a:noFill/>
              <a:ln w="12700" cap="flat" cmpd="sng" algn="ctr">
                <a:solidFill>
                  <a:srgbClr val="FFC000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167" name="Group 166"/>
              <p:cNvGrpSpPr/>
              <p:nvPr/>
            </p:nvGrpSpPr>
            <p:grpSpPr>
              <a:xfrm>
                <a:off x="2470313" y="3563718"/>
                <a:ext cx="1127974" cy="583033"/>
                <a:chOff x="2470313" y="3563718"/>
                <a:chExt cx="1127974" cy="583033"/>
              </a:xfrm>
            </p:grpSpPr>
            <p:cxnSp>
              <p:nvCxnSpPr>
                <p:cNvPr id="168" name="Straight Connector 167"/>
                <p:cNvCxnSpPr/>
                <p:nvPr/>
              </p:nvCxnSpPr>
              <p:spPr>
                <a:xfrm flipH="1" flipV="1">
                  <a:off x="2569369" y="3713665"/>
                  <a:ext cx="109537" cy="3680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</p:cxnSp>
            <p:grpSp>
              <p:nvGrpSpPr>
                <p:cNvPr id="169" name="Group 168"/>
                <p:cNvGrpSpPr/>
                <p:nvPr/>
              </p:nvGrpSpPr>
              <p:grpSpPr>
                <a:xfrm>
                  <a:off x="2470313" y="3563718"/>
                  <a:ext cx="1127974" cy="583033"/>
                  <a:chOff x="2470313" y="3563718"/>
                  <a:chExt cx="1127974" cy="583033"/>
                </a:xfrm>
              </p:grpSpPr>
              <p:cxnSp>
                <p:nvCxnSpPr>
                  <p:cNvPr id="170" name="Straight Connector 169"/>
                  <p:cNvCxnSpPr/>
                  <p:nvPr/>
                </p:nvCxnSpPr>
                <p:spPr>
                  <a:xfrm flipH="1" flipV="1">
                    <a:off x="3391217" y="3982798"/>
                    <a:ext cx="109537" cy="36804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grpSp>
                <p:nvGrpSpPr>
                  <p:cNvPr id="171" name="Group 170"/>
                  <p:cNvGrpSpPr/>
                  <p:nvPr/>
                </p:nvGrpSpPr>
                <p:grpSpPr>
                  <a:xfrm rot="6560922">
                    <a:off x="2418264" y="3643813"/>
                    <a:ext cx="205537" cy="101440"/>
                    <a:chOff x="9386370" y="875396"/>
                    <a:chExt cx="319560" cy="131570"/>
                  </a:xfrm>
                </p:grpSpPr>
                <p:cxnSp>
                  <p:nvCxnSpPr>
                    <p:cNvPr id="185" name="Straight Connector 184"/>
                    <p:cNvCxnSpPr/>
                    <p:nvPr/>
                  </p:nvCxnSpPr>
                  <p:spPr>
                    <a:xfrm flipH="1" flipV="1">
                      <a:off x="9386370" y="1006816"/>
                      <a:ext cx="319560" cy="150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</p:cxnSp>
                <p:sp>
                  <p:nvSpPr>
                    <p:cNvPr id="186" name="Freeform 185"/>
                    <p:cNvSpPr/>
                    <p:nvPr/>
                  </p:nvSpPr>
                  <p:spPr>
                    <a:xfrm>
                      <a:off x="9408160" y="904211"/>
                      <a:ext cx="289560" cy="81309"/>
                    </a:xfrm>
                    <a:custGeom>
                      <a:avLst/>
                      <a:gdLst>
                        <a:gd name="connsiteX0" fmla="*/ 289560 w 289560"/>
                        <a:gd name="connsiteY0" fmla="*/ 81309 h 81309"/>
                        <a:gd name="connsiteX1" fmla="*/ 185420 w 289560"/>
                        <a:gd name="connsiteY1" fmla="*/ 29 h 81309"/>
                        <a:gd name="connsiteX2" fmla="*/ 86360 w 289560"/>
                        <a:gd name="connsiteY2" fmla="*/ 71149 h 81309"/>
                        <a:gd name="connsiteX3" fmla="*/ 0 w 289560"/>
                        <a:gd name="connsiteY3" fmla="*/ 10189 h 813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89560" h="81309">
                          <a:moveTo>
                            <a:pt x="289560" y="81309"/>
                          </a:moveTo>
                          <a:cubicBezTo>
                            <a:pt x="254423" y="41515"/>
                            <a:pt x="219287" y="1722"/>
                            <a:pt x="185420" y="29"/>
                          </a:cubicBezTo>
                          <a:cubicBezTo>
                            <a:pt x="151553" y="-1664"/>
                            <a:pt x="117263" y="69456"/>
                            <a:pt x="86360" y="71149"/>
                          </a:cubicBezTo>
                          <a:cubicBezTo>
                            <a:pt x="55457" y="72842"/>
                            <a:pt x="27728" y="41515"/>
                            <a:pt x="0" y="10189"/>
                          </a:cubicBezTo>
                        </a:path>
                      </a:pathLst>
                    </a:custGeom>
                    <a:noFill/>
                    <a:ln w="9525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121917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533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cxnSp>
                  <p:nvCxnSpPr>
                    <p:cNvPr id="187" name="Straight Connector 186"/>
                    <p:cNvCxnSpPr/>
                    <p:nvPr/>
                  </p:nvCxnSpPr>
                  <p:spPr>
                    <a:xfrm flipH="1" flipV="1">
                      <a:off x="9386370" y="875396"/>
                      <a:ext cx="319560" cy="150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  <p:grpSp>
                <p:nvGrpSpPr>
                  <p:cNvPr id="172" name="Group 171"/>
                  <p:cNvGrpSpPr/>
                  <p:nvPr/>
                </p:nvGrpSpPr>
                <p:grpSpPr>
                  <a:xfrm rot="6546150">
                    <a:off x="3444798" y="3993263"/>
                    <a:ext cx="205537" cy="101440"/>
                    <a:chOff x="9386370" y="875396"/>
                    <a:chExt cx="319560" cy="131570"/>
                  </a:xfrm>
                </p:grpSpPr>
                <p:cxnSp>
                  <p:nvCxnSpPr>
                    <p:cNvPr id="182" name="Straight Connector 181"/>
                    <p:cNvCxnSpPr/>
                    <p:nvPr/>
                  </p:nvCxnSpPr>
                  <p:spPr>
                    <a:xfrm flipH="1" flipV="1">
                      <a:off x="9386370" y="1006816"/>
                      <a:ext cx="319560" cy="150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</p:cxnSp>
                <p:sp>
                  <p:nvSpPr>
                    <p:cNvPr id="183" name="Freeform 182"/>
                    <p:cNvSpPr/>
                    <p:nvPr/>
                  </p:nvSpPr>
                  <p:spPr>
                    <a:xfrm>
                      <a:off x="9408160" y="904211"/>
                      <a:ext cx="289560" cy="81309"/>
                    </a:xfrm>
                    <a:custGeom>
                      <a:avLst/>
                      <a:gdLst>
                        <a:gd name="connsiteX0" fmla="*/ 289560 w 289560"/>
                        <a:gd name="connsiteY0" fmla="*/ 81309 h 81309"/>
                        <a:gd name="connsiteX1" fmla="*/ 185420 w 289560"/>
                        <a:gd name="connsiteY1" fmla="*/ 29 h 81309"/>
                        <a:gd name="connsiteX2" fmla="*/ 86360 w 289560"/>
                        <a:gd name="connsiteY2" fmla="*/ 71149 h 81309"/>
                        <a:gd name="connsiteX3" fmla="*/ 0 w 289560"/>
                        <a:gd name="connsiteY3" fmla="*/ 10189 h 813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89560" h="81309">
                          <a:moveTo>
                            <a:pt x="289560" y="81309"/>
                          </a:moveTo>
                          <a:cubicBezTo>
                            <a:pt x="254423" y="41515"/>
                            <a:pt x="219287" y="1722"/>
                            <a:pt x="185420" y="29"/>
                          </a:cubicBezTo>
                          <a:cubicBezTo>
                            <a:pt x="151553" y="-1664"/>
                            <a:pt x="117263" y="69456"/>
                            <a:pt x="86360" y="71149"/>
                          </a:cubicBezTo>
                          <a:cubicBezTo>
                            <a:pt x="55457" y="72842"/>
                            <a:pt x="27728" y="41515"/>
                            <a:pt x="0" y="10189"/>
                          </a:cubicBezTo>
                        </a:path>
                      </a:pathLst>
                    </a:custGeom>
                    <a:noFill/>
                    <a:ln w="9525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121917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533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cxnSp>
                  <p:nvCxnSpPr>
                    <p:cNvPr id="184" name="Straight Connector 183"/>
                    <p:cNvCxnSpPr/>
                    <p:nvPr/>
                  </p:nvCxnSpPr>
                  <p:spPr>
                    <a:xfrm flipH="1" flipV="1">
                      <a:off x="9386370" y="875396"/>
                      <a:ext cx="319560" cy="150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  <p:sp>
                <p:nvSpPr>
                  <p:cNvPr id="173" name="Isosceles Triangle 172"/>
                  <p:cNvSpPr/>
                  <p:nvPr/>
                </p:nvSpPr>
                <p:spPr>
                  <a:xfrm rot="17204412">
                    <a:off x="2798622" y="3761893"/>
                    <a:ext cx="87849" cy="79117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74" name="Isosceles Triangle 173"/>
                  <p:cNvSpPr/>
                  <p:nvPr/>
                </p:nvSpPr>
                <p:spPr>
                  <a:xfrm rot="6439417">
                    <a:off x="2729333" y="3739668"/>
                    <a:ext cx="87849" cy="79117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75" name="Isosceles Triangle 174"/>
                  <p:cNvSpPr/>
                  <p:nvPr/>
                </p:nvSpPr>
                <p:spPr>
                  <a:xfrm rot="17204412">
                    <a:off x="3275849" y="3921119"/>
                    <a:ext cx="87849" cy="79117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76" name="Isosceles Triangle 175"/>
                  <p:cNvSpPr/>
                  <p:nvPr/>
                </p:nvSpPr>
                <p:spPr>
                  <a:xfrm rot="6439417">
                    <a:off x="3206560" y="3898894"/>
                    <a:ext cx="87849" cy="79117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177" name="Straight Connector 176"/>
                  <p:cNvCxnSpPr/>
                  <p:nvPr/>
                </p:nvCxnSpPr>
                <p:spPr>
                  <a:xfrm flipV="1">
                    <a:off x="3048305" y="3723641"/>
                    <a:ext cx="47320" cy="144791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grpSp>
                <p:nvGrpSpPr>
                  <p:cNvPr id="178" name="Group 177"/>
                  <p:cNvGrpSpPr/>
                  <p:nvPr/>
                </p:nvGrpSpPr>
                <p:grpSpPr>
                  <a:xfrm rot="927959">
                    <a:off x="3037011" y="3563718"/>
                    <a:ext cx="163953" cy="164118"/>
                    <a:chOff x="2948889" y="3490738"/>
                    <a:chExt cx="238292" cy="238532"/>
                  </a:xfrm>
                </p:grpSpPr>
                <p:sp>
                  <p:nvSpPr>
                    <p:cNvPr id="179" name="Oval 178"/>
                    <p:cNvSpPr/>
                    <p:nvPr/>
                  </p:nvSpPr>
                  <p:spPr>
                    <a:xfrm>
                      <a:off x="2948889" y="3490738"/>
                      <a:ext cx="238292" cy="238532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  <p:cxnSp>
                  <p:nvCxnSpPr>
                    <p:cNvPr id="180" name="Straight Connector 179"/>
                    <p:cNvCxnSpPr>
                      <a:stCxn id="179" idx="6"/>
                      <a:endCxn id="179" idx="4"/>
                    </p:cNvCxnSpPr>
                    <p:nvPr/>
                  </p:nvCxnSpPr>
                  <p:spPr>
                    <a:xfrm flipH="1">
                      <a:off x="3068035" y="3610004"/>
                      <a:ext cx="119146" cy="119266"/>
                    </a:xfrm>
                    <a:prstGeom prst="line">
                      <a:avLst/>
                    </a:prstGeom>
                    <a:noFill/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181" name="Straight Connector 180"/>
                    <p:cNvCxnSpPr>
                      <a:stCxn id="179" idx="2"/>
                      <a:endCxn id="179" idx="4"/>
                    </p:cNvCxnSpPr>
                    <p:nvPr/>
                  </p:nvCxnSpPr>
                  <p:spPr>
                    <a:xfrm>
                      <a:off x="2948889" y="3610004"/>
                      <a:ext cx="119146" cy="119266"/>
                    </a:xfrm>
                    <a:prstGeom prst="line">
                      <a:avLst/>
                    </a:prstGeom>
                    <a:noFill/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</p:grpSp>
          </p:grpSp>
        </p:grpSp>
      </p:grpSp>
      <p:grpSp>
        <p:nvGrpSpPr>
          <p:cNvPr id="47" name="Group 46"/>
          <p:cNvGrpSpPr/>
          <p:nvPr/>
        </p:nvGrpSpPr>
        <p:grpSpPr>
          <a:xfrm>
            <a:off x="3228553" y="890588"/>
            <a:ext cx="1557760" cy="2442208"/>
            <a:chOff x="3228553" y="890588"/>
            <a:chExt cx="1557760" cy="2442208"/>
          </a:xfrm>
        </p:grpSpPr>
        <p:sp>
          <p:nvSpPr>
            <p:cNvPr id="282" name="Freeform 281"/>
            <p:cNvSpPr/>
            <p:nvPr/>
          </p:nvSpPr>
          <p:spPr>
            <a:xfrm>
              <a:off x="3496176" y="1218162"/>
              <a:ext cx="1267834" cy="2114634"/>
            </a:xfrm>
            <a:custGeom>
              <a:avLst/>
              <a:gdLst>
                <a:gd name="connsiteX0" fmla="*/ 0 w 1034473"/>
                <a:gd name="connsiteY0" fmla="*/ 8887 h 1662196"/>
                <a:gd name="connsiteX1" fmla="*/ 110837 w 1034473"/>
                <a:gd name="connsiteY1" fmla="*/ 8887 h 1662196"/>
                <a:gd name="connsiteX2" fmla="*/ 147782 w 1034473"/>
                <a:gd name="connsiteY2" fmla="*/ 101250 h 1662196"/>
                <a:gd name="connsiteX3" fmla="*/ 157018 w 1034473"/>
                <a:gd name="connsiteY3" fmla="*/ 276741 h 1662196"/>
                <a:gd name="connsiteX4" fmla="*/ 120073 w 1034473"/>
                <a:gd name="connsiteY4" fmla="*/ 544596 h 1662196"/>
                <a:gd name="connsiteX5" fmla="*/ 129309 w 1034473"/>
                <a:gd name="connsiteY5" fmla="*/ 867869 h 1662196"/>
                <a:gd name="connsiteX6" fmla="*/ 193964 w 1034473"/>
                <a:gd name="connsiteY6" fmla="*/ 932523 h 1662196"/>
                <a:gd name="connsiteX7" fmla="*/ 323273 w 1034473"/>
                <a:gd name="connsiteY7" fmla="*/ 987941 h 1662196"/>
                <a:gd name="connsiteX8" fmla="*/ 554182 w 1034473"/>
                <a:gd name="connsiteY8" fmla="*/ 1052596 h 1662196"/>
                <a:gd name="connsiteX9" fmla="*/ 720437 w 1034473"/>
                <a:gd name="connsiteY9" fmla="*/ 1071069 h 1662196"/>
                <a:gd name="connsiteX10" fmla="*/ 923637 w 1034473"/>
                <a:gd name="connsiteY10" fmla="*/ 1089541 h 1662196"/>
                <a:gd name="connsiteX11" fmla="*/ 960582 w 1034473"/>
                <a:gd name="connsiteY11" fmla="*/ 1218850 h 1662196"/>
                <a:gd name="connsiteX12" fmla="*/ 951346 w 1034473"/>
                <a:gd name="connsiteY12" fmla="*/ 1486705 h 1662196"/>
                <a:gd name="connsiteX13" fmla="*/ 969818 w 1034473"/>
                <a:gd name="connsiteY13" fmla="*/ 1625250 h 1662196"/>
                <a:gd name="connsiteX14" fmla="*/ 1034473 w 1034473"/>
                <a:gd name="connsiteY14" fmla="*/ 1662196 h 1662196"/>
                <a:gd name="connsiteX0" fmla="*/ 0 w 1086860"/>
                <a:gd name="connsiteY0" fmla="*/ 8887 h 1676484"/>
                <a:gd name="connsiteX1" fmla="*/ 110837 w 1086860"/>
                <a:gd name="connsiteY1" fmla="*/ 8887 h 1676484"/>
                <a:gd name="connsiteX2" fmla="*/ 147782 w 1086860"/>
                <a:gd name="connsiteY2" fmla="*/ 101250 h 1676484"/>
                <a:gd name="connsiteX3" fmla="*/ 157018 w 1086860"/>
                <a:gd name="connsiteY3" fmla="*/ 276741 h 1676484"/>
                <a:gd name="connsiteX4" fmla="*/ 120073 w 1086860"/>
                <a:gd name="connsiteY4" fmla="*/ 544596 h 1676484"/>
                <a:gd name="connsiteX5" fmla="*/ 129309 w 1086860"/>
                <a:gd name="connsiteY5" fmla="*/ 867869 h 1676484"/>
                <a:gd name="connsiteX6" fmla="*/ 193964 w 1086860"/>
                <a:gd name="connsiteY6" fmla="*/ 932523 h 1676484"/>
                <a:gd name="connsiteX7" fmla="*/ 323273 w 1086860"/>
                <a:gd name="connsiteY7" fmla="*/ 987941 h 1676484"/>
                <a:gd name="connsiteX8" fmla="*/ 554182 w 1086860"/>
                <a:gd name="connsiteY8" fmla="*/ 1052596 h 1676484"/>
                <a:gd name="connsiteX9" fmla="*/ 720437 w 1086860"/>
                <a:gd name="connsiteY9" fmla="*/ 1071069 h 1676484"/>
                <a:gd name="connsiteX10" fmla="*/ 923637 w 1086860"/>
                <a:gd name="connsiteY10" fmla="*/ 1089541 h 1676484"/>
                <a:gd name="connsiteX11" fmla="*/ 960582 w 1086860"/>
                <a:gd name="connsiteY11" fmla="*/ 1218850 h 1676484"/>
                <a:gd name="connsiteX12" fmla="*/ 951346 w 1086860"/>
                <a:gd name="connsiteY12" fmla="*/ 1486705 h 1676484"/>
                <a:gd name="connsiteX13" fmla="*/ 969818 w 1086860"/>
                <a:gd name="connsiteY13" fmla="*/ 1625250 h 1676484"/>
                <a:gd name="connsiteX14" fmla="*/ 1086860 w 1086860"/>
                <a:gd name="connsiteY14" fmla="*/ 1676484 h 1676484"/>
                <a:gd name="connsiteX0" fmla="*/ 0 w 1086860"/>
                <a:gd name="connsiteY0" fmla="*/ 8887 h 1676484"/>
                <a:gd name="connsiteX1" fmla="*/ 110837 w 1086860"/>
                <a:gd name="connsiteY1" fmla="*/ 8887 h 1676484"/>
                <a:gd name="connsiteX2" fmla="*/ 147782 w 1086860"/>
                <a:gd name="connsiteY2" fmla="*/ 101250 h 1676484"/>
                <a:gd name="connsiteX3" fmla="*/ 157018 w 1086860"/>
                <a:gd name="connsiteY3" fmla="*/ 276741 h 1676484"/>
                <a:gd name="connsiteX4" fmla="*/ 120073 w 1086860"/>
                <a:gd name="connsiteY4" fmla="*/ 544596 h 1676484"/>
                <a:gd name="connsiteX5" fmla="*/ 129309 w 1086860"/>
                <a:gd name="connsiteY5" fmla="*/ 867869 h 1676484"/>
                <a:gd name="connsiteX6" fmla="*/ 193964 w 1086860"/>
                <a:gd name="connsiteY6" fmla="*/ 932523 h 1676484"/>
                <a:gd name="connsiteX7" fmla="*/ 323273 w 1086860"/>
                <a:gd name="connsiteY7" fmla="*/ 987941 h 1676484"/>
                <a:gd name="connsiteX8" fmla="*/ 554182 w 1086860"/>
                <a:gd name="connsiteY8" fmla="*/ 1052596 h 1676484"/>
                <a:gd name="connsiteX9" fmla="*/ 720437 w 1086860"/>
                <a:gd name="connsiteY9" fmla="*/ 1071069 h 1676484"/>
                <a:gd name="connsiteX10" fmla="*/ 923637 w 1086860"/>
                <a:gd name="connsiteY10" fmla="*/ 1089541 h 1676484"/>
                <a:gd name="connsiteX11" fmla="*/ 960582 w 1086860"/>
                <a:gd name="connsiteY11" fmla="*/ 1218850 h 1676484"/>
                <a:gd name="connsiteX12" fmla="*/ 951346 w 1086860"/>
                <a:gd name="connsiteY12" fmla="*/ 1486705 h 1676484"/>
                <a:gd name="connsiteX13" fmla="*/ 969818 w 1086860"/>
                <a:gd name="connsiteY13" fmla="*/ 1625250 h 1676484"/>
                <a:gd name="connsiteX14" fmla="*/ 1086860 w 1086860"/>
                <a:gd name="connsiteY14" fmla="*/ 1676484 h 1676484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20073 w 1063047"/>
                <a:gd name="connsiteY4" fmla="*/ 544596 h 1671721"/>
                <a:gd name="connsiteX5" fmla="*/ 129309 w 1063047"/>
                <a:gd name="connsiteY5" fmla="*/ 867869 h 1671721"/>
                <a:gd name="connsiteX6" fmla="*/ 193964 w 1063047"/>
                <a:gd name="connsiteY6" fmla="*/ 932523 h 1671721"/>
                <a:gd name="connsiteX7" fmla="*/ 323273 w 1063047"/>
                <a:gd name="connsiteY7" fmla="*/ 987941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20073 w 1063047"/>
                <a:gd name="connsiteY4" fmla="*/ 544596 h 1671721"/>
                <a:gd name="connsiteX5" fmla="*/ 129309 w 1063047"/>
                <a:gd name="connsiteY5" fmla="*/ 867869 h 1671721"/>
                <a:gd name="connsiteX6" fmla="*/ 205870 w 1063047"/>
                <a:gd name="connsiteY6" fmla="*/ 963480 h 1671721"/>
                <a:gd name="connsiteX7" fmla="*/ 323273 w 1063047"/>
                <a:gd name="connsiteY7" fmla="*/ 987941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20073 w 1063047"/>
                <a:gd name="connsiteY4" fmla="*/ 544596 h 1671721"/>
                <a:gd name="connsiteX5" fmla="*/ 129309 w 1063047"/>
                <a:gd name="connsiteY5" fmla="*/ 867869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20073 w 1063047"/>
                <a:gd name="connsiteY4" fmla="*/ 544596 h 1671721"/>
                <a:gd name="connsiteX5" fmla="*/ 162646 w 1063047"/>
                <a:gd name="connsiteY5" fmla="*/ 848819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20073 w 1063047"/>
                <a:gd name="connsiteY4" fmla="*/ 544596 h 1671721"/>
                <a:gd name="connsiteX5" fmla="*/ 143596 w 1063047"/>
                <a:gd name="connsiteY5" fmla="*/ 858344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48648 w 1063047"/>
                <a:gd name="connsiteY4" fmla="*/ 544596 h 1671721"/>
                <a:gd name="connsiteX5" fmla="*/ 143596 w 1063047"/>
                <a:gd name="connsiteY5" fmla="*/ 858344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48648 w 1063047"/>
                <a:gd name="connsiteY4" fmla="*/ 544596 h 1671721"/>
                <a:gd name="connsiteX5" fmla="*/ 143596 w 1063047"/>
                <a:gd name="connsiteY5" fmla="*/ 858344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43596 w 1063047"/>
                <a:gd name="connsiteY5" fmla="*/ 858344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8945 w 1063047"/>
                <a:gd name="connsiteY8" fmla="*/ 1028783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05870 w 1063047"/>
                <a:gd name="connsiteY6" fmla="*/ 963480 h 1671721"/>
                <a:gd name="connsiteX7" fmla="*/ 361373 w 1063047"/>
                <a:gd name="connsiteY7" fmla="*/ 987941 h 1671721"/>
                <a:gd name="connsiteX8" fmla="*/ 558945 w 1063047"/>
                <a:gd name="connsiteY8" fmla="*/ 1028783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24920 w 1063047"/>
                <a:gd name="connsiteY6" fmla="*/ 944430 h 1671721"/>
                <a:gd name="connsiteX7" fmla="*/ 361373 w 1063047"/>
                <a:gd name="connsiteY7" fmla="*/ 987941 h 1671721"/>
                <a:gd name="connsiteX8" fmla="*/ 558945 w 1063047"/>
                <a:gd name="connsiteY8" fmla="*/ 1028783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24920 w 1063047"/>
                <a:gd name="connsiteY6" fmla="*/ 944430 h 1671721"/>
                <a:gd name="connsiteX7" fmla="*/ 361373 w 1063047"/>
                <a:gd name="connsiteY7" fmla="*/ 987941 h 1671721"/>
                <a:gd name="connsiteX8" fmla="*/ 558945 w 1063047"/>
                <a:gd name="connsiteY8" fmla="*/ 1028783 h 1671721"/>
                <a:gd name="connsiteX9" fmla="*/ 720437 w 1063047"/>
                <a:gd name="connsiteY9" fmla="*/ 1071069 h 1671721"/>
                <a:gd name="connsiteX10" fmla="*/ 971262 w 1063047"/>
                <a:gd name="connsiteY10" fmla="*/ 1075253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24920 w 1063047"/>
                <a:gd name="connsiteY6" fmla="*/ 944430 h 1671721"/>
                <a:gd name="connsiteX7" fmla="*/ 361373 w 1063047"/>
                <a:gd name="connsiteY7" fmla="*/ 987941 h 1671721"/>
                <a:gd name="connsiteX8" fmla="*/ 558945 w 1063047"/>
                <a:gd name="connsiteY8" fmla="*/ 1028783 h 1671721"/>
                <a:gd name="connsiteX9" fmla="*/ 744249 w 1063047"/>
                <a:gd name="connsiteY9" fmla="*/ 1156794 h 1671721"/>
                <a:gd name="connsiteX10" fmla="*/ 971262 w 1063047"/>
                <a:gd name="connsiteY10" fmla="*/ 1075253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24920 w 1063047"/>
                <a:gd name="connsiteY6" fmla="*/ 944430 h 1671721"/>
                <a:gd name="connsiteX7" fmla="*/ 361373 w 1063047"/>
                <a:gd name="connsiteY7" fmla="*/ 987941 h 1671721"/>
                <a:gd name="connsiteX8" fmla="*/ 482745 w 1063047"/>
                <a:gd name="connsiteY8" fmla="*/ 1071645 h 1671721"/>
                <a:gd name="connsiteX9" fmla="*/ 744249 w 1063047"/>
                <a:gd name="connsiteY9" fmla="*/ 1156794 h 1671721"/>
                <a:gd name="connsiteX10" fmla="*/ 971262 w 1063047"/>
                <a:gd name="connsiteY10" fmla="*/ 1075253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24920 w 1063047"/>
                <a:gd name="connsiteY6" fmla="*/ 944430 h 1671721"/>
                <a:gd name="connsiteX7" fmla="*/ 308986 w 1063047"/>
                <a:gd name="connsiteY7" fmla="*/ 1011754 h 1671721"/>
                <a:gd name="connsiteX8" fmla="*/ 482745 w 1063047"/>
                <a:gd name="connsiteY8" fmla="*/ 1071645 h 1671721"/>
                <a:gd name="connsiteX9" fmla="*/ 744249 w 1063047"/>
                <a:gd name="connsiteY9" fmla="*/ 1156794 h 1671721"/>
                <a:gd name="connsiteX10" fmla="*/ 971262 w 1063047"/>
                <a:gd name="connsiteY10" fmla="*/ 1075253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71262 w 1267834"/>
                <a:gd name="connsiteY10" fmla="*/ 1075253 h 2114634"/>
                <a:gd name="connsiteX11" fmla="*/ 960582 w 1267834"/>
                <a:gd name="connsiteY11" fmla="*/ 1218850 h 2114634"/>
                <a:gd name="connsiteX12" fmla="*/ 951346 w 1267834"/>
                <a:gd name="connsiteY12" fmla="*/ 1486705 h 2114634"/>
                <a:gd name="connsiteX13" fmla="*/ 969818 w 1267834"/>
                <a:gd name="connsiteY13" fmla="*/ 1625250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71262 w 1267834"/>
                <a:gd name="connsiteY10" fmla="*/ 1075253 h 2114634"/>
                <a:gd name="connsiteX11" fmla="*/ 960582 w 1267834"/>
                <a:gd name="connsiteY11" fmla="*/ 1218850 h 2114634"/>
                <a:gd name="connsiteX12" fmla="*/ 951346 w 1267834"/>
                <a:gd name="connsiteY12" fmla="*/ 148670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71262 w 1267834"/>
                <a:gd name="connsiteY10" fmla="*/ 1075253 h 2114634"/>
                <a:gd name="connsiteX11" fmla="*/ 960582 w 1267834"/>
                <a:gd name="connsiteY11" fmla="*/ 1218850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71262 w 1267834"/>
                <a:gd name="connsiteY10" fmla="*/ 1075253 h 2114634"/>
                <a:gd name="connsiteX11" fmla="*/ 960582 w 1267834"/>
                <a:gd name="connsiteY11" fmla="*/ 1218850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71262 w 1267834"/>
                <a:gd name="connsiteY10" fmla="*/ 107525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10912 w 1267834"/>
                <a:gd name="connsiteY9" fmla="*/ 1209182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451861 w 1267834"/>
                <a:gd name="connsiteY7" fmla="*/ 1002229 h 2114634"/>
                <a:gd name="connsiteX8" fmla="*/ 482745 w 1267834"/>
                <a:gd name="connsiteY8" fmla="*/ 1071645 h 2114634"/>
                <a:gd name="connsiteX9" fmla="*/ 710912 w 1267834"/>
                <a:gd name="connsiteY9" fmla="*/ 1209182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451861 w 1267834"/>
                <a:gd name="connsiteY7" fmla="*/ 1002229 h 2114634"/>
                <a:gd name="connsiteX8" fmla="*/ 573233 w 1267834"/>
                <a:gd name="connsiteY8" fmla="*/ 1100220 h 2114634"/>
                <a:gd name="connsiteX9" fmla="*/ 710912 w 1267834"/>
                <a:gd name="connsiteY9" fmla="*/ 1209182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418523 w 1267834"/>
                <a:gd name="connsiteY7" fmla="*/ 1045091 h 2114634"/>
                <a:gd name="connsiteX8" fmla="*/ 573233 w 1267834"/>
                <a:gd name="connsiteY8" fmla="*/ 1100220 h 2114634"/>
                <a:gd name="connsiteX9" fmla="*/ 710912 w 1267834"/>
                <a:gd name="connsiteY9" fmla="*/ 1209182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418523 w 1267834"/>
                <a:gd name="connsiteY7" fmla="*/ 1045091 h 2114634"/>
                <a:gd name="connsiteX8" fmla="*/ 544658 w 1267834"/>
                <a:gd name="connsiteY8" fmla="*/ 1128795 h 2114634"/>
                <a:gd name="connsiteX9" fmla="*/ 710912 w 1267834"/>
                <a:gd name="connsiteY9" fmla="*/ 1209182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67834" h="2114634">
                  <a:moveTo>
                    <a:pt x="0" y="8887"/>
                  </a:moveTo>
                  <a:cubicBezTo>
                    <a:pt x="43103" y="1190"/>
                    <a:pt x="86207" y="-6507"/>
                    <a:pt x="110837" y="8887"/>
                  </a:cubicBezTo>
                  <a:cubicBezTo>
                    <a:pt x="135467" y="24281"/>
                    <a:pt x="145641" y="56608"/>
                    <a:pt x="147782" y="101250"/>
                  </a:cubicBezTo>
                  <a:cubicBezTo>
                    <a:pt x="149923" y="145892"/>
                    <a:pt x="127505" y="201263"/>
                    <a:pt x="123681" y="276741"/>
                  </a:cubicBezTo>
                  <a:cubicBezTo>
                    <a:pt x="119857" y="352219"/>
                    <a:pt x="124691" y="456393"/>
                    <a:pt x="124835" y="554121"/>
                  </a:cubicBezTo>
                  <a:cubicBezTo>
                    <a:pt x="124979" y="651849"/>
                    <a:pt x="107865" y="798056"/>
                    <a:pt x="124546" y="863107"/>
                  </a:cubicBezTo>
                  <a:cubicBezTo>
                    <a:pt x="141227" y="928158"/>
                    <a:pt x="175924" y="914099"/>
                    <a:pt x="224920" y="944430"/>
                  </a:cubicBezTo>
                  <a:cubicBezTo>
                    <a:pt x="273916" y="974761"/>
                    <a:pt x="365233" y="1014363"/>
                    <a:pt x="418523" y="1045091"/>
                  </a:cubicBezTo>
                  <a:cubicBezTo>
                    <a:pt x="471813" y="1075819"/>
                    <a:pt x="495927" y="1101447"/>
                    <a:pt x="544658" y="1128795"/>
                  </a:cubicBezTo>
                  <a:cubicBezTo>
                    <a:pt x="593390" y="1156144"/>
                    <a:pt x="642193" y="1176831"/>
                    <a:pt x="710912" y="1209182"/>
                  </a:cubicBezTo>
                  <a:cubicBezTo>
                    <a:pt x="779631" y="1241533"/>
                    <a:pt x="881231" y="1276048"/>
                    <a:pt x="956974" y="1322903"/>
                  </a:cubicBezTo>
                  <a:cubicBezTo>
                    <a:pt x="1032717" y="1369758"/>
                    <a:pt x="1130588" y="1421738"/>
                    <a:pt x="1165369" y="1490313"/>
                  </a:cubicBezTo>
                  <a:cubicBezTo>
                    <a:pt x="1200150" y="1558888"/>
                    <a:pt x="1162531" y="1638047"/>
                    <a:pt x="1165658" y="1734355"/>
                  </a:cubicBezTo>
                  <a:cubicBezTo>
                    <a:pt x="1168785" y="1830663"/>
                    <a:pt x="1165513" y="2037326"/>
                    <a:pt x="1184130" y="2068162"/>
                  </a:cubicBezTo>
                  <a:cubicBezTo>
                    <a:pt x="1202747" y="2098998"/>
                    <a:pt x="1225765" y="2108404"/>
                    <a:pt x="1267834" y="2114634"/>
                  </a:cubicBezTo>
                </a:path>
              </a:pathLst>
            </a:custGeom>
            <a:noFill/>
            <a:ln w="63500" cap="flat" cmpd="sng" algn="ctr">
              <a:solidFill>
                <a:schemeClr val="bg1">
                  <a:lumMod val="75000"/>
                  <a:alpha val="6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3" name="Freeform 282"/>
            <p:cNvSpPr/>
            <p:nvPr/>
          </p:nvSpPr>
          <p:spPr>
            <a:xfrm>
              <a:off x="3228553" y="890588"/>
              <a:ext cx="1557760" cy="1728788"/>
            </a:xfrm>
            <a:custGeom>
              <a:avLst/>
              <a:gdLst>
                <a:gd name="connsiteX0" fmla="*/ 1333922 w 1333922"/>
                <a:gd name="connsiteY0" fmla="*/ 1190625 h 1190930"/>
                <a:gd name="connsiteX1" fmla="*/ 910060 w 1333922"/>
                <a:gd name="connsiteY1" fmla="*/ 1190625 h 1190930"/>
                <a:gd name="connsiteX2" fmla="*/ 729085 w 1333922"/>
                <a:gd name="connsiteY2" fmla="*/ 1185862 h 1190930"/>
                <a:gd name="connsiteX3" fmla="*/ 590972 w 1333922"/>
                <a:gd name="connsiteY3" fmla="*/ 1143000 h 1190930"/>
                <a:gd name="connsiteX4" fmla="*/ 510010 w 1333922"/>
                <a:gd name="connsiteY4" fmla="*/ 1062037 h 1190930"/>
                <a:gd name="connsiteX5" fmla="*/ 481435 w 1333922"/>
                <a:gd name="connsiteY5" fmla="*/ 928687 h 1190930"/>
                <a:gd name="connsiteX6" fmla="*/ 490960 w 1333922"/>
                <a:gd name="connsiteY6" fmla="*/ 800100 h 1190930"/>
                <a:gd name="connsiteX7" fmla="*/ 486197 w 1333922"/>
                <a:gd name="connsiteY7" fmla="*/ 676275 h 1190930"/>
                <a:gd name="connsiteX8" fmla="*/ 457622 w 1333922"/>
                <a:gd name="connsiteY8" fmla="*/ 585787 h 1190930"/>
                <a:gd name="connsiteX9" fmla="*/ 348085 w 1333922"/>
                <a:gd name="connsiteY9" fmla="*/ 481012 h 1190930"/>
                <a:gd name="connsiteX10" fmla="*/ 229022 w 1333922"/>
                <a:gd name="connsiteY10" fmla="*/ 385762 h 1190930"/>
                <a:gd name="connsiteX11" fmla="*/ 100435 w 1333922"/>
                <a:gd name="connsiteY11" fmla="*/ 261937 h 1190930"/>
                <a:gd name="connsiteX12" fmla="*/ 14710 w 1333922"/>
                <a:gd name="connsiteY12" fmla="*/ 119062 h 1190930"/>
                <a:gd name="connsiteX13" fmla="*/ 422 w 1333922"/>
                <a:gd name="connsiteY13" fmla="*/ 28575 h 1190930"/>
                <a:gd name="connsiteX14" fmla="*/ 5185 w 1333922"/>
                <a:gd name="connsiteY14" fmla="*/ 0 h 1190930"/>
                <a:gd name="connsiteX0" fmla="*/ 1557760 w 1557760"/>
                <a:gd name="connsiteY0" fmla="*/ 1728788 h 1728788"/>
                <a:gd name="connsiteX1" fmla="*/ 910060 w 1557760"/>
                <a:gd name="connsiteY1" fmla="*/ 1190625 h 1728788"/>
                <a:gd name="connsiteX2" fmla="*/ 729085 w 1557760"/>
                <a:gd name="connsiteY2" fmla="*/ 1185862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  <a:gd name="connsiteX0" fmla="*/ 1557760 w 1557760"/>
                <a:gd name="connsiteY0" fmla="*/ 1728788 h 1728788"/>
                <a:gd name="connsiteX1" fmla="*/ 1210097 w 1557760"/>
                <a:gd name="connsiteY1" fmla="*/ 1704975 h 1728788"/>
                <a:gd name="connsiteX2" fmla="*/ 729085 w 1557760"/>
                <a:gd name="connsiteY2" fmla="*/ 1185862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  <a:gd name="connsiteX0" fmla="*/ 1557760 w 1557760"/>
                <a:gd name="connsiteY0" fmla="*/ 1728788 h 1728788"/>
                <a:gd name="connsiteX1" fmla="*/ 1210097 w 1557760"/>
                <a:gd name="connsiteY1" fmla="*/ 1704975 h 1728788"/>
                <a:gd name="connsiteX2" fmla="*/ 905297 w 1557760"/>
                <a:gd name="connsiteY2" fmla="*/ 1300162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  <a:gd name="connsiteX0" fmla="*/ 1557760 w 1557760"/>
                <a:gd name="connsiteY0" fmla="*/ 1728788 h 1728788"/>
                <a:gd name="connsiteX1" fmla="*/ 1262484 w 1557760"/>
                <a:gd name="connsiteY1" fmla="*/ 1571625 h 1728788"/>
                <a:gd name="connsiteX2" fmla="*/ 905297 w 1557760"/>
                <a:gd name="connsiteY2" fmla="*/ 1300162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  <a:gd name="connsiteX0" fmla="*/ 1557760 w 1557760"/>
                <a:gd name="connsiteY0" fmla="*/ 1728788 h 1728788"/>
                <a:gd name="connsiteX1" fmla="*/ 1262484 w 1557760"/>
                <a:gd name="connsiteY1" fmla="*/ 1466850 h 1728788"/>
                <a:gd name="connsiteX2" fmla="*/ 905297 w 1557760"/>
                <a:gd name="connsiteY2" fmla="*/ 1300162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  <a:gd name="connsiteX0" fmla="*/ 1557760 w 1557760"/>
                <a:gd name="connsiteY0" fmla="*/ 1728788 h 1728788"/>
                <a:gd name="connsiteX1" fmla="*/ 1262484 w 1557760"/>
                <a:gd name="connsiteY1" fmla="*/ 1466850 h 1728788"/>
                <a:gd name="connsiteX2" fmla="*/ 881484 w 1557760"/>
                <a:gd name="connsiteY2" fmla="*/ 1295400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57760" h="1728788">
                  <a:moveTo>
                    <a:pt x="1557760" y="1728788"/>
                  </a:moveTo>
                  <a:cubicBezTo>
                    <a:pt x="1416473" y="1728788"/>
                    <a:pt x="1403771" y="1466850"/>
                    <a:pt x="1262484" y="1466850"/>
                  </a:cubicBezTo>
                  <a:cubicBezTo>
                    <a:pt x="1161678" y="1466056"/>
                    <a:pt x="993403" y="1349375"/>
                    <a:pt x="881484" y="1295400"/>
                  </a:cubicBezTo>
                  <a:cubicBezTo>
                    <a:pt x="769565" y="1241425"/>
                    <a:pt x="652884" y="1181894"/>
                    <a:pt x="590972" y="1143000"/>
                  </a:cubicBezTo>
                  <a:cubicBezTo>
                    <a:pt x="529060" y="1104106"/>
                    <a:pt x="528266" y="1097756"/>
                    <a:pt x="510010" y="1062037"/>
                  </a:cubicBezTo>
                  <a:cubicBezTo>
                    <a:pt x="491754" y="1026318"/>
                    <a:pt x="484610" y="972343"/>
                    <a:pt x="481435" y="928687"/>
                  </a:cubicBezTo>
                  <a:cubicBezTo>
                    <a:pt x="478260" y="885031"/>
                    <a:pt x="490166" y="842169"/>
                    <a:pt x="490960" y="800100"/>
                  </a:cubicBezTo>
                  <a:cubicBezTo>
                    <a:pt x="491754" y="758031"/>
                    <a:pt x="491753" y="711994"/>
                    <a:pt x="486197" y="676275"/>
                  </a:cubicBezTo>
                  <a:cubicBezTo>
                    <a:pt x="480641" y="640556"/>
                    <a:pt x="480641" y="618331"/>
                    <a:pt x="457622" y="585787"/>
                  </a:cubicBezTo>
                  <a:cubicBezTo>
                    <a:pt x="434603" y="553243"/>
                    <a:pt x="386185" y="514349"/>
                    <a:pt x="348085" y="481012"/>
                  </a:cubicBezTo>
                  <a:cubicBezTo>
                    <a:pt x="309985" y="447675"/>
                    <a:pt x="270297" y="422274"/>
                    <a:pt x="229022" y="385762"/>
                  </a:cubicBezTo>
                  <a:cubicBezTo>
                    <a:pt x="187747" y="349250"/>
                    <a:pt x="136154" y="306387"/>
                    <a:pt x="100435" y="261937"/>
                  </a:cubicBezTo>
                  <a:cubicBezTo>
                    <a:pt x="64716" y="217487"/>
                    <a:pt x="31379" y="157956"/>
                    <a:pt x="14710" y="119062"/>
                  </a:cubicBezTo>
                  <a:cubicBezTo>
                    <a:pt x="-1959" y="80168"/>
                    <a:pt x="2009" y="48419"/>
                    <a:pt x="422" y="28575"/>
                  </a:cubicBezTo>
                  <a:cubicBezTo>
                    <a:pt x="-1166" y="8731"/>
                    <a:pt x="2009" y="4365"/>
                    <a:pt x="5185" y="0"/>
                  </a:cubicBezTo>
                </a:path>
              </a:pathLst>
            </a:custGeom>
            <a:noFill/>
            <a:ln w="88900" cap="flat" cmpd="sng" algn="ctr">
              <a:solidFill>
                <a:schemeClr val="bg1">
                  <a:lumMod val="75000"/>
                  <a:alpha val="6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17" name="Freeform 216"/>
          <p:cNvSpPr/>
          <p:nvPr/>
        </p:nvSpPr>
        <p:spPr>
          <a:xfrm>
            <a:off x="3496176" y="1218162"/>
            <a:ext cx="1267834" cy="2114634"/>
          </a:xfrm>
          <a:custGeom>
            <a:avLst/>
            <a:gdLst>
              <a:gd name="connsiteX0" fmla="*/ 0 w 1034473"/>
              <a:gd name="connsiteY0" fmla="*/ 8887 h 1662196"/>
              <a:gd name="connsiteX1" fmla="*/ 110837 w 1034473"/>
              <a:gd name="connsiteY1" fmla="*/ 8887 h 1662196"/>
              <a:gd name="connsiteX2" fmla="*/ 147782 w 1034473"/>
              <a:gd name="connsiteY2" fmla="*/ 101250 h 1662196"/>
              <a:gd name="connsiteX3" fmla="*/ 157018 w 1034473"/>
              <a:gd name="connsiteY3" fmla="*/ 276741 h 1662196"/>
              <a:gd name="connsiteX4" fmla="*/ 120073 w 1034473"/>
              <a:gd name="connsiteY4" fmla="*/ 544596 h 1662196"/>
              <a:gd name="connsiteX5" fmla="*/ 129309 w 1034473"/>
              <a:gd name="connsiteY5" fmla="*/ 867869 h 1662196"/>
              <a:gd name="connsiteX6" fmla="*/ 193964 w 1034473"/>
              <a:gd name="connsiteY6" fmla="*/ 932523 h 1662196"/>
              <a:gd name="connsiteX7" fmla="*/ 323273 w 1034473"/>
              <a:gd name="connsiteY7" fmla="*/ 987941 h 1662196"/>
              <a:gd name="connsiteX8" fmla="*/ 554182 w 1034473"/>
              <a:gd name="connsiteY8" fmla="*/ 1052596 h 1662196"/>
              <a:gd name="connsiteX9" fmla="*/ 720437 w 1034473"/>
              <a:gd name="connsiteY9" fmla="*/ 1071069 h 1662196"/>
              <a:gd name="connsiteX10" fmla="*/ 923637 w 1034473"/>
              <a:gd name="connsiteY10" fmla="*/ 1089541 h 1662196"/>
              <a:gd name="connsiteX11" fmla="*/ 960582 w 1034473"/>
              <a:gd name="connsiteY11" fmla="*/ 1218850 h 1662196"/>
              <a:gd name="connsiteX12" fmla="*/ 951346 w 1034473"/>
              <a:gd name="connsiteY12" fmla="*/ 1486705 h 1662196"/>
              <a:gd name="connsiteX13" fmla="*/ 969818 w 1034473"/>
              <a:gd name="connsiteY13" fmla="*/ 1625250 h 1662196"/>
              <a:gd name="connsiteX14" fmla="*/ 1034473 w 1034473"/>
              <a:gd name="connsiteY14" fmla="*/ 1662196 h 1662196"/>
              <a:gd name="connsiteX0" fmla="*/ 0 w 1086860"/>
              <a:gd name="connsiteY0" fmla="*/ 8887 h 1676484"/>
              <a:gd name="connsiteX1" fmla="*/ 110837 w 1086860"/>
              <a:gd name="connsiteY1" fmla="*/ 8887 h 1676484"/>
              <a:gd name="connsiteX2" fmla="*/ 147782 w 1086860"/>
              <a:gd name="connsiteY2" fmla="*/ 101250 h 1676484"/>
              <a:gd name="connsiteX3" fmla="*/ 157018 w 1086860"/>
              <a:gd name="connsiteY3" fmla="*/ 276741 h 1676484"/>
              <a:gd name="connsiteX4" fmla="*/ 120073 w 1086860"/>
              <a:gd name="connsiteY4" fmla="*/ 544596 h 1676484"/>
              <a:gd name="connsiteX5" fmla="*/ 129309 w 1086860"/>
              <a:gd name="connsiteY5" fmla="*/ 867869 h 1676484"/>
              <a:gd name="connsiteX6" fmla="*/ 193964 w 1086860"/>
              <a:gd name="connsiteY6" fmla="*/ 932523 h 1676484"/>
              <a:gd name="connsiteX7" fmla="*/ 323273 w 1086860"/>
              <a:gd name="connsiteY7" fmla="*/ 987941 h 1676484"/>
              <a:gd name="connsiteX8" fmla="*/ 554182 w 1086860"/>
              <a:gd name="connsiteY8" fmla="*/ 1052596 h 1676484"/>
              <a:gd name="connsiteX9" fmla="*/ 720437 w 1086860"/>
              <a:gd name="connsiteY9" fmla="*/ 1071069 h 1676484"/>
              <a:gd name="connsiteX10" fmla="*/ 923637 w 1086860"/>
              <a:gd name="connsiteY10" fmla="*/ 1089541 h 1676484"/>
              <a:gd name="connsiteX11" fmla="*/ 960582 w 1086860"/>
              <a:gd name="connsiteY11" fmla="*/ 1218850 h 1676484"/>
              <a:gd name="connsiteX12" fmla="*/ 951346 w 1086860"/>
              <a:gd name="connsiteY12" fmla="*/ 1486705 h 1676484"/>
              <a:gd name="connsiteX13" fmla="*/ 969818 w 1086860"/>
              <a:gd name="connsiteY13" fmla="*/ 1625250 h 1676484"/>
              <a:gd name="connsiteX14" fmla="*/ 1086860 w 1086860"/>
              <a:gd name="connsiteY14" fmla="*/ 1676484 h 1676484"/>
              <a:gd name="connsiteX0" fmla="*/ 0 w 1086860"/>
              <a:gd name="connsiteY0" fmla="*/ 8887 h 1676484"/>
              <a:gd name="connsiteX1" fmla="*/ 110837 w 1086860"/>
              <a:gd name="connsiteY1" fmla="*/ 8887 h 1676484"/>
              <a:gd name="connsiteX2" fmla="*/ 147782 w 1086860"/>
              <a:gd name="connsiteY2" fmla="*/ 101250 h 1676484"/>
              <a:gd name="connsiteX3" fmla="*/ 157018 w 1086860"/>
              <a:gd name="connsiteY3" fmla="*/ 276741 h 1676484"/>
              <a:gd name="connsiteX4" fmla="*/ 120073 w 1086860"/>
              <a:gd name="connsiteY4" fmla="*/ 544596 h 1676484"/>
              <a:gd name="connsiteX5" fmla="*/ 129309 w 1086860"/>
              <a:gd name="connsiteY5" fmla="*/ 867869 h 1676484"/>
              <a:gd name="connsiteX6" fmla="*/ 193964 w 1086860"/>
              <a:gd name="connsiteY6" fmla="*/ 932523 h 1676484"/>
              <a:gd name="connsiteX7" fmla="*/ 323273 w 1086860"/>
              <a:gd name="connsiteY7" fmla="*/ 987941 h 1676484"/>
              <a:gd name="connsiteX8" fmla="*/ 554182 w 1086860"/>
              <a:gd name="connsiteY8" fmla="*/ 1052596 h 1676484"/>
              <a:gd name="connsiteX9" fmla="*/ 720437 w 1086860"/>
              <a:gd name="connsiteY9" fmla="*/ 1071069 h 1676484"/>
              <a:gd name="connsiteX10" fmla="*/ 923637 w 1086860"/>
              <a:gd name="connsiteY10" fmla="*/ 1089541 h 1676484"/>
              <a:gd name="connsiteX11" fmla="*/ 960582 w 1086860"/>
              <a:gd name="connsiteY11" fmla="*/ 1218850 h 1676484"/>
              <a:gd name="connsiteX12" fmla="*/ 951346 w 1086860"/>
              <a:gd name="connsiteY12" fmla="*/ 1486705 h 1676484"/>
              <a:gd name="connsiteX13" fmla="*/ 969818 w 1086860"/>
              <a:gd name="connsiteY13" fmla="*/ 1625250 h 1676484"/>
              <a:gd name="connsiteX14" fmla="*/ 1086860 w 1086860"/>
              <a:gd name="connsiteY14" fmla="*/ 1676484 h 1676484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29309 w 1063047"/>
              <a:gd name="connsiteY5" fmla="*/ 867869 h 1671721"/>
              <a:gd name="connsiteX6" fmla="*/ 193964 w 1063047"/>
              <a:gd name="connsiteY6" fmla="*/ 932523 h 1671721"/>
              <a:gd name="connsiteX7" fmla="*/ 323273 w 1063047"/>
              <a:gd name="connsiteY7" fmla="*/ 987941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29309 w 1063047"/>
              <a:gd name="connsiteY5" fmla="*/ 867869 h 1671721"/>
              <a:gd name="connsiteX6" fmla="*/ 205870 w 1063047"/>
              <a:gd name="connsiteY6" fmla="*/ 963480 h 1671721"/>
              <a:gd name="connsiteX7" fmla="*/ 323273 w 1063047"/>
              <a:gd name="connsiteY7" fmla="*/ 987941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29309 w 1063047"/>
              <a:gd name="connsiteY5" fmla="*/ 867869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62646 w 1063047"/>
              <a:gd name="connsiteY5" fmla="*/ 848819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43596 w 1063047"/>
              <a:gd name="connsiteY5" fmla="*/ 858344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48648 w 1063047"/>
              <a:gd name="connsiteY4" fmla="*/ 544596 h 1671721"/>
              <a:gd name="connsiteX5" fmla="*/ 143596 w 1063047"/>
              <a:gd name="connsiteY5" fmla="*/ 858344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48648 w 1063047"/>
              <a:gd name="connsiteY4" fmla="*/ 544596 h 1671721"/>
              <a:gd name="connsiteX5" fmla="*/ 143596 w 1063047"/>
              <a:gd name="connsiteY5" fmla="*/ 858344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43596 w 1063047"/>
              <a:gd name="connsiteY5" fmla="*/ 858344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8945 w 1063047"/>
              <a:gd name="connsiteY8" fmla="*/ 1028783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05870 w 1063047"/>
              <a:gd name="connsiteY6" fmla="*/ 963480 h 1671721"/>
              <a:gd name="connsiteX7" fmla="*/ 361373 w 1063047"/>
              <a:gd name="connsiteY7" fmla="*/ 987941 h 1671721"/>
              <a:gd name="connsiteX8" fmla="*/ 558945 w 1063047"/>
              <a:gd name="connsiteY8" fmla="*/ 1028783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24920 w 1063047"/>
              <a:gd name="connsiteY6" fmla="*/ 944430 h 1671721"/>
              <a:gd name="connsiteX7" fmla="*/ 361373 w 1063047"/>
              <a:gd name="connsiteY7" fmla="*/ 987941 h 1671721"/>
              <a:gd name="connsiteX8" fmla="*/ 558945 w 1063047"/>
              <a:gd name="connsiteY8" fmla="*/ 1028783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24920 w 1063047"/>
              <a:gd name="connsiteY6" fmla="*/ 944430 h 1671721"/>
              <a:gd name="connsiteX7" fmla="*/ 361373 w 1063047"/>
              <a:gd name="connsiteY7" fmla="*/ 987941 h 1671721"/>
              <a:gd name="connsiteX8" fmla="*/ 558945 w 1063047"/>
              <a:gd name="connsiteY8" fmla="*/ 1028783 h 1671721"/>
              <a:gd name="connsiteX9" fmla="*/ 720437 w 1063047"/>
              <a:gd name="connsiteY9" fmla="*/ 1071069 h 1671721"/>
              <a:gd name="connsiteX10" fmla="*/ 971262 w 1063047"/>
              <a:gd name="connsiteY10" fmla="*/ 1075253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24920 w 1063047"/>
              <a:gd name="connsiteY6" fmla="*/ 944430 h 1671721"/>
              <a:gd name="connsiteX7" fmla="*/ 361373 w 1063047"/>
              <a:gd name="connsiteY7" fmla="*/ 987941 h 1671721"/>
              <a:gd name="connsiteX8" fmla="*/ 558945 w 1063047"/>
              <a:gd name="connsiteY8" fmla="*/ 1028783 h 1671721"/>
              <a:gd name="connsiteX9" fmla="*/ 744249 w 1063047"/>
              <a:gd name="connsiteY9" fmla="*/ 1156794 h 1671721"/>
              <a:gd name="connsiteX10" fmla="*/ 971262 w 1063047"/>
              <a:gd name="connsiteY10" fmla="*/ 1075253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24920 w 1063047"/>
              <a:gd name="connsiteY6" fmla="*/ 944430 h 1671721"/>
              <a:gd name="connsiteX7" fmla="*/ 361373 w 1063047"/>
              <a:gd name="connsiteY7" fmla="*/ 987941 h 1671721"/>
              <a:gd name="connsiteX8" fmla="*/ 482745 w 1063047"/>
              <a:gd name="connsiteY8" fmla="*/ 1071645 h 1671721"/>
              <a:gd name="connsiteX9" fmla="*/ 744249 w 1063047"/>
              <a:gd name="connsiteY9" fmla="*/ 1156794 h 1671721"/>
              <a:gd name="connsiteX10" fmla="*/ 971262 w 1063047"/>
              <a:gd name="connsiteY10" fmla="*/ 1075253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24920 w 1063047"/>
              <a:gd name="connsiteY6" fmla="*/ 944430 h 1671721"/>
              <a:gd name="connsiteX7" fmla="*/ 308986 w 1063047"/>
              <a:gd name="connsiteY7" fmla="*/ 1011754 h 1671721"/>
              <a:gd name="connsiteX8" fmla="*/ 482745 w 1063047"/>
              <a:gd name="connsiteY8" fmla="*/ 1071645 h 1671721"/>
              <a:gd name="connsiteX9" fmla="*/ 744249 w 1063047"/>
              <a:gd name="connsiteY9" fmla="*/ 1156794 h 1671721"/>
              <a:gd name="connsiteX10" fmla="*/ 971262 w 1063047"/>
              <a:gd name="connsiteY10" fmla="*/ 1075253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71262 w 1267834"/>
              <a:gd name="connsiteY10" fmla="*/ 1075253 h 2114634"/>
              <a:gd name="connsiteX11" fmla="*/ 960582 w 1267834"/>
              <a:gd name="connsiteY11" fmla="*/ 1218850 h 2114634"/>
              <a:gd name="connsiteX12" fmla="*/ 951346 w 1267834"/>
              <a:gd name="connsiteY12" fmla="*/ 1486705 h 2114634"/>
              <a:gd name="connsiteX13" fmla="*/ 969818 w 1267834"/>
              <a:gd name="connsiteY13" fmla="*/ 1625250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71262 w 1267834"/>
              <a:gd name="connsiteY10" fmla="*/ 1075253 h 2114634"/>
              <a:gd name="connsiteX11" fmla="*/ 960582 w 1267834"/>
              <a:gd name="connsiteY11" fmla="*/ 1218850 h 2114634"/>
              <a:gd name="connsiteX12" fmla="*/ 951346 w 1267834"/>
              <a:gd name="connsiteY12" fmla="*/ 148670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71262 w 1267834"/>
              <a:gd name="connsiteY10" fmla="*/ 1075253 h 2114634"/>
              <a:gd name="connsiteX11" fmla="*/ 960582 w 1267834"/>
              <a:gd name="connsiteY11" fmla="*/ 1218850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71262 w 1267834"/>
              <a:gd name="connsiteY10" fmla="*/ 1075253 h 2114634"/>
              <a:gd name="connsiteX11" fmla="*/ 960582 w 1267834"/>
              <a:gd name="connsiteY11" fmla="*/ 1218850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71262 w 1267834"/>
              <a:gd name="connsiteY10" fmla="*/ 107525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10912 w 1267834"/>
              <a:gd name="connsiteY9" fmla="*/ 1209182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451861 w 1267834"/>
              <a:gd name="connsiteY7" fmla="*/ 1002229 h 2114634"/>
              <a:gd name="connsiteX8" fmla="*/ 482745 w 1267834"/>
              <a:gd name="connsiteY8" fmla="*/ 1071645 h 2114634"/>
              <a:gd name="connsiteX9" fmla="*/ 710912 w 1267834"/>
              <a:gd name="connsiteY9" fmla="*/ 1209182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451861 w 1267834"/>
              <a:gd name="connsiteY7" fmla="*/ 1002229 h 2114634"/>
              <a:gd name="connsiteX8" fmla="*/ 573233 w 1267834"/>
              <a:gd name="connsiteY8" fmla="*/ 1100220 h 2114634"/>
              <a:gd name="connsiteX9" fmla="*/ 710912 w 1267834"/>
              <a:gd name="connsiteY9" fmla="*/ 1209182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418523 w 1267834"/>
              <a:gd name="connsiteY7" fmla="*/ 1045091 h 2114634"/>
              <a:gd name="connsiteX8" fmla="*/ 573233 w 1267834"/>
              <a:gd name="connsiteY8" fmla="*/ 1100220 h 2114634"/>
              <a:gd name="connsiteX9" fmla="*/ 710912 w 1267834"/>
              <a:gd name="connsiteY9" fmla="*/ 1209182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418523 w 1267834"/>
              <a:gd name="connsiteY7" fmla="*/ 1045091 h 2114634"/>
              <a:gd name="connsiteX8" fmla="*/ 544658 w 1267834"/>
              <a:gd name="connsiteY8" fmla="*/ 1128795 h 2114634"/>
              <a:gd name="connsiteX9" fmla="*/ 710912 w 1267834"/>
              <a:gd name="connsiteY9" fmla="*/ 1209182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67834" h="2114634">
                <a:moveTo>
                  <a:pt x="0" y="8887"/>
                </a:moveTo>
                <a:cubicBezTo>
                  <a:pt x="43103" y="1190"/>
                  <a:pt x="86207" y="-6507"/>
                  <a:pt x="110837" y="8887"/>
                </a:cubicBezTo>
                <a:cubicBezTo>
                  <a:pt x="135467" y="24281"/>
                  <a:pt x="145641" y="56608"/>
                  <a:pt x="147782" y="101250"/>
                </a:cubicBezTo>
                <a:cubicBezTo>
                  <a:pt x="149923" y="145892"/>
                  <a:pt x="127505" y="201263"/>
                  <a:pt x="123681" y="276741"/>
                </a:cubicBezTo>
                <a:cubicBezTo>
                  <a:pt x="119857" y="352219"/>
                  <a:pt x="124691" y="456393"/>
                  <a:pt x="124835" y="554121"/>
                </a:cubicBezTo>
                <a:cubicBezTo>
                  <a:pt x="124979" y="651849"/>
                  <a:pt x="107865" y="798056"/>
                  <a:pt x="124546" y="863107"/>
                </a:cubicBezTo>
                <a:cubicBezTo>
                  <a:pt x="141227" y="928158"/>
                  <a:pt x="175924" y="914099"/>
                  <a:pt x="224920" y="944430"/>
                </a:cubicBezTo>
                <a:cubicBezTo>
                  <a:pt x="273916" y="974761"/>
                  <a:pt x="365233" y="1014363"/>
                  <a:pt x="418523" y="1045091"/>
                </a:cubicBezTo>
                <a:cubicBezTo>
                  <a:pt x="471813" y="1075819"/>
                  <a:pt x="495927" y="1101447"/>
                  <a:pt x="544658" y="1128795"/>
                </a:cubicBezTo>
                <a:cubicBezTo>
                  <a:pt x="593390" y="1156144"/>
                  <a:pt x="642193" y="1176831"/>
                  <a:pt x="710912" y="1209182"/>
                </a:cubicBezTo>
                <a:cubicBezTo>
                  <a:pt x="779631" y="1241533"/>
                  <a:pt x="881231" y="1276048"/>
                  <a:pt x="956974" y="1322903"/>
                </a:cubicBezTo>
                <a:cubicBezTo>
                  <a:pt x="1032717" y="1369758"/>
                  <a:pt x="1130588" y="1421738"/>
                  <a:pt x="1165369" y="1490313"/>
                </a:cubicBezTo>
                <a:cubicBezTo>
                  <a:pt x="1200150" y="1558888"/>
                  <a:pt x="1162531" y="1638047"/>
                  <a:pt x="1165658" y="1734355"/>
                </a:cubicBezTo>
                <a:cubicBezTo>
                  <a:pt x="1168785" y="1830663"/>
                  <a:pt x="1165513" y="2037326"/>
                  <a:pt x="1184130" y="2068162"/>
                </a:cubicBezTo>
                <a:cubicBezTo>
                  <a:pt x="1202747" y="2098998"/>
                  <a:pt x="1225765" y="2108404"/>
                  <a:pt x="1267834" y="2114634"/>
                </a:cubicBezTo>
              </a:path>
            </a:pathLst>
          </a:custGeom>
          <a:noFill/>
          <a:ln w="63500" cap="flat" cmpd="sng" algn="ctr">
            <a:solidFill>
              <a:srgbClr val="0070C0">
                <a:alpha val="50196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18" name="Straight Arrow Connector 217"/>
          <p:cNvCxnSpPr>
            <a:stCxn id="217" idx="6"/>
            <a:endCxn id="217" idx="9"/>
          </p:cNvCxnSpPr>
          <p:nvPr/>
        </p:nvCxnSpPr>
        <p:spPr>
          <a:xfrm>
            <a:off x="3721096" y="2162592"/>
            <a:ext cx="485992" cy="264752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 w="sm" len="med"/>
          </a:ln>
          <a:effectLst/>
        </p:spPr>
      </p:cxnSp>
      <p:sp>
        <p:nvSpPr>
          <p:cNvPr id="219" name="Freeform 218"/>
          <p:cNvSpPr/>
          <p:nvPr/>
        </p:nvSpPr>
        <p:spPr>
          <a:xfrm>
            <a:off x="3228553" y="890588"/>
            <a:ext cx="1557760" cy="1728788"/>
          </a:xfrm>
          <a:custGeom>
            <a:avLst/>
            <a:gdLst>
              <a:gd name="connsiteX0" fmla="*/ 1333922 w 1333922"/>
              <a:gd name="connsiteY0" fmla="*/ 1190625 h 1190930"/>
              <a:gd name="connsiteX1" fmla="*/ 910060 w 1333922"/>
              <a:gd name="connsiteY1" fmla="*/ 1190625 h 1190930"/>
              <a:gd name="connsiteX2" fmla="*/ 729085 w 1333922"/>
              <a:gd name="connsiteY2" fmla="*/ 1185862 h 1190930"/>
              <a:gd name="connsiteX3" fmla="*/ 590972 w 1333922"/>
              <a:gd name="connsiteY3" fmla="*/ 1143000 h 1190930"/>
              <a:gd name="connsiteX4" fmla="*/ 510010 w 1333922"/>
              <a:gd name="connsiteY4" fmla="*/ 1062037 h 1190930"/>
              <a:gd name="connsiteX5" fmla="*/ 481435 w 1333922"/>
              <a:gd name="connsiteY5" fmla="*/ 928687 h 1190930"/>
              <a:gd name="connsiteX6" fmla="*/ 490960 w 1333922"/>
              <a:gd name="connsiteY6" fmla="*/ 800100 h 1190930"/>
              <a:gd name="connsiteX7" fmla="*/ 486197 w 1333922"/>
              <a:gd name="connsiteY7" fmla="*/ 676275 h 1190930"/>
              <a:gd name="connsiteX8" fmla="*/ 457622 w 1333922"/>
              <a:gd name="connsiteY8" fmla="*/ 585787 h 1190930"/>
              <a:gd name="connsiteX9" fmla="*/ 348085 w 1333922"/>
              <a:gd name="connsiteY9" fmla="*/ 481012 h 1190930"/>
              <a:gd name="connsiteX10" fmla="*/ 229022 w 1333922"/>
              <a:gd name="connsiteY10" fmla="*/ 385762 h 1190930"/>
              <a:gd name="connsiteX11" fmla="*/ 100435 w 1333922"/>
              <a:gd name="connsiteY11" fmla="*/ 261937 h 1190930"/>
              <a:gd name="connsiteX12" fmla="*/ 14710 w 1333922"/>
              <a:gd name="connsiteY12" fmla="*/ 119062 h 1190930"/>
              <a:gd name="connsiteX13" fmla="*/ 422 w 1333922"/>
              <a:gd name="connsiteY13" fmla="*/ 28575 h 1190930"/>
              <a:gd name="connsiteX14" fmla="*/ 5185 w 1333922"/>
              <a:gd name="connsiteY14" fmla="*/ 0 h 1190930"/>
              <a:gd name="connsiteX0" fmla="*/ 1557760 w 1557760"/>
              <a:gd name="connsiteY0" fmla="*/ 1728788 h 1728788"/>
              <a:gd name="connsiteX1" fmla="*/ 910060 w 1557760"/>
              <a:gd name="connsiteY1" fmla="*/ 1190625 h 1728788"/>
              <a:gd name="connsiteX2" fmla="*/ 729085 w 1557760"/>
              <a:gd name="connsiteY2" fmla="*/ 1185862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  <a:gd name="connsiteX0" fmla="*/ 1557760 w 1557760"/>
              <a:gd name="connsiteY0" fmla="*/ 1728788 h 1728788"/>
              <a:gd name="connsiteX1" fmla="*/ 1210097 w 1557760"/>
              <a:gd name="connsiteY1" fmla="*/ 1704975 h 1728788"/>
              <a:gd name="connsiteX2" fmla="*/ 729085 w 1557760"/>
              <a:gd name="connsiteY2" fmla="*/ 1185862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  <a:gd name="connsiteX0" fmla="*/ 1557760 w 1557760"/>
              <a:gd name="connsiteY0" fmla="*/ 1728788 h 1728788"/>
              <a:gd name="connsiteX1" fmla="*/ 1210097 w 1557760"/>
              <a:gd name="connsiteY1" fmla="*/ 1704975 h 1728788"/>
              <a:gd name="connsiteX2" fmla="*/ 905297 w 1557760"/>
              <a:gd name="connsiteY2" fmla="*/ 1300162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  <a:gd name="connsiteX0" fmla="*/ 1557760 w 1557760"/>
              <a:gd name="connsiteY0" fmla="*/ 1728788 h 1728788"/>
              <a:gd name="connsiteX1" fmla="*/ 1262484 w 1557760"/>
              <a:gd name="connsiteY1" fmla="*/ 1571625 h 1728788"/>
              <a:gd name="connsiteX2" fmla="*/ 905297 w 1557760"/>
              <a:gd name="connsiteY2" fmla="*/ 1300162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  <a:gd name="connsiteX0" fmla="*/ 1557760 w 1557760"/>
              <a:gd name="connsiteY0" fmla="*/ 1728788 h 1728788"/>
              <a:gd name="connsiteX1" fmla="*/ 1262484 w 1557760"/>
              <a:gd name="connsiteY1" fmla="*/ 1466850 h 1728788"/>
              <a:gd name="connsiteX2" fmla="*/ 905297 w 1557760"/>
              <a:gd name="connsiteY2" fmla="*/ 1300162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  <a:gd name="connsiteX0" fmla="*/ 1557760 w 1557760"/>
              <a:gd name="connsiteY0" fmla="*/ 1728788 h 1728788"/>
              <a:gd name="connsiteX1" fmla="*/ 1262484 w 1557760"/>
              <a:gd name="connsiteY1" fmla="*/ 1466850 h 1728788"/>
              <a:gd name="connsiteX2" fmla="*/ 881484 w 1557760"/>
              <a:gd name="connsiteY2" fmla="*/ 1295400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57760" h="1728788">
                <a:moveTo>
                  <a:pt x="1557760" y="1728788"/>
                </a:moveTo>
                <a:cubicBezTo>
                  <a:pt x="1416473" y="1728788"/>
                  <a:pt x="1403771" y="1466850"/>
                  <a:pt x="1262484" y="1466850"/>
                </a:cubicBezTo>
                <a:cubicBezTo>
                  <a:pt x="1161678" y="1466056"/>
                  <a:pt x="993403" y="1349375"/>
                  <a:pt x="881484" y="1295400"/>
                </a:cubicBezTo>
                <a:cubicBezTo>
                  <a:pt x="769565" y="1241425"/>
                  <a:pt x="652884" y="1181894"/>
                  <a:pt x="590972" y="1143000"/>
                </a:cubicBezTo>
                <a:cubicBezTo>
                  <a:pt x="529060" y="1104106"/>
                  <a:pt x="528266" y="1097756"/>
                  <a:pt x="510010" y="1062037"/>
                </a:cubicBezTo>
                <a:cubicBezTo>
                  <a:pt x="491754" y="1026318"/>
                  <a:pt x="484610" y="972343"/>
                  <a:pt x="481435" y="928687"/>
                </a:cubicBezTo>
                <a:cubicBezTo>
                  <a:pt x="478260" y="885031"/>
                  <a:pt x="490166" y="842169"/>
                  <a:pt x="490960" y="800100"/>
                </a:cubicBezTo>
                <a:cubicBezTo>
                  <a:pt x="491754" y="758031"/>
                  <a:pt x="491753" y="711994"/>
                  <a:pt x="486197" y="676275"/>
                </a:cubicBezTo>
                <a:cubicBezTo>
                  <a:pt x="480641" y="640556"/>
                  <a:pt x="480641" y="618331"/>
                  <a:pt x="457622" y="585787"/>
                </a:cubicBezTo>
                <a:cubicBezTo>
                  <a:pt x="434603" y="553243"/>
                  <a:pt x="386185" y="514349"/>
                  <a:pt x="348085" y="481012"/>
                </a:cubicBezTo>
                <a:cubicBezTo>
                  <a:pt x="309985" y="447675"/>
                  <a:pt x="270297" y="422274"/>
                  <a:pt x="229022" y="385762"/>
                </a:cubicBezTo>
                <a:cubicBezTo>
                  <a:pt x="187747" y="349250"/>
                  <a:pt x="136154" y="306387"/>
                  <a:pt x="100435" y="261937"/>
                </a:cubicBezTo>
                <a:cubicBezTo>
                  <a:pt x="64716" y="217487"/>
                  <a:pt x="31379" y="157956"/>
                  <a:pt x="14710" y="119062"/>
                </a:cubicBezTo>
                <a:cubicBezTo>
                  <a:pt x="-1959" y="80168"/>
                  <a:pt x="2009" y="48419"/>
                  <a:pt x="422" y="28575"/>
                </a:cubicBezTo>
                <a:cubicBezTo>
                  <a:pt x="-1166" y="8731"/>
                  <a:pt x="2009" y="4365"/>
                  <a:pt x="5185" y="0"/>
                </a:cubicBezTo>
              </a:path>
            </a:pathLst>
          </a:custGeom>
          <a:noFill/>
          <a:ln w="88900" cap="flat" cmpd="sng" algn="ctr">
            <a:solidFill>
              <a:srgbClr val="BFF1FF">
                <a:alpha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20" name="Straight Arrow Connector 219"/>
          <p:cNvCxnSpPr>
            <a:stCxn id="219" idx="2"/>
            <a:endCxn id="219" idx="3"/>
          </p:cNvCxnSpPr>
          <p:nvPr/>
        </p:nvCxnSpPr>
        <p:spPr>
          <a:xfrm flipH="1" flipV="1">
            <a:off x="3819525" y="2033588"/>
            <a:ext cx="290512" cy="152400"/>
          </a:xfrm>
          <a:prstGeom prst="straightConnector1">
            <a:avLst/>
          </a:prstGeom>
          <a:noFill/>
          <a:ln w="6350" cap="flat" cmpd="sng" algn="ctr">
            <a:solidFill>
              <a:srgbClr val="0070C0"/>
            </a:solidFill>
            <a:prstDash val="solid"/>
            <a:miter lim="800000"/>
            <a:tailEnd type="triangle" w="sm" len="med"/>
          </a:ln>
          <a:effectLst/>
        </p:spPr>
      </p:cxnSp>
      <p:cxnSp>
        <p:nvCxnSpPr>
          <p:cNvPr id="221" name="Straight Arrow Connector 220"/>
          <p:cNvCxnSpPr>
            <a:stCxn id="219" idx="10"/>
            <a:endCxn id="219" idx="11"/>
          </p:cNvCxnSpPr>
          <p:nvPr/>
        </p:nvCxnSpPr>
        <p:spPr>
          <a:xfrm flipH="1" flipV="1">
            <a:off x="3328988" y="1152525"/>
            <a:ext cx="128587" cy="123825"/>
          </a:xfrm>
          <a:prstGeom prst="straightConnector1">
            <a:avLst/>
          </a:prstGeom>
          <a:noFill/>
          <a:ln w="6350" cap="flat" cmpd="sng" algn="ctr">
            <a:solidFill>
              <a:srgbClr val="0070C0"/>
            </a:solidFill>
            <a:prstDash val="solid"/>
            <a:miter lim="800000"/>
            <a:tailEnd type="triangle" w="sm" len="med"/>
          </a:ln>
          <a:effectLst/>
        </p:spPr>
      </p:cxnSp>
      <p:grpSp>
        <p:nvGrpSpPr>
          <p:cNvPr id="222" name="Group 221"/>
          <p:cNvGrpSpPr/>
          <p:nvPr/>
        </p:nvGrpSpPr>
        <p:grpSpPr>
          <a:xfrm>
            <a:off x="7484268" y="4940300"/>
            <a:ext cx="2590007" cy="1044922"/>
            <a:chOff x="7484268" y="4940300"/>
            <a:chExt cx="2590007" cy="1044922"/>
          </a:xfrm>
        </p:grpSpPr>
        <p:sp>
          <p:nvSpPr>
            <p:cNvPr id="223" name="Freeform 222"/>
            <p:cNvSpPr/>
            <p:nvPr/>
          </p:nvSpPr>
          <p:spPr>
            <a:xfrm>
              <a:off x="7486650" y="4940300"/>
              <a:ext cx="2228850" cy="327025"/>
            </a:xfrm>
            <a:custGeom>
              <a:avLst/>
              <a:gdLst>
                <a:gd name="connsiteX0" fmla="*/ 714375 w 2228850"/>
                <a:gd name="connsiteY0" fmla="*/ 3175 h 327025"/>
                <a:gd name="connsiteX1" fmla="*/ 714375 w 2228850"/>
                <a:gd name="connsiteY1" fmla="*/ 165100 h 327025"/>
                <a:gd name="connsiteX2" fmla="*/ 2228850 w 2228850"/>
                <a:gd name="connsiteY2" fmla="*/ 165100 h 327025"/>
                <a:gd name="connsiteX3" fmla="*/ 2228850 w 2228850"/>
                <a:gd name="connsiteY3" fmla="*/ 212725 h 327025"/>
                <a:gd name="connsiteX4" fmla="*/ 612775 w 2228850"/>
                <a:gd name="connsiteY4" fmla="*/ 212725 h 327025"/>
                <a:gd name="connsiteX5" fmla="*/ 612775 w 2228850"/>
                <a:gd name="connsiteY5" fmla="*/ 295275 h 327025"/>
                <a:gd name="connsiteX6" fmla="*/ 276225 w 2228850"/>
                <a:gd name="connsiteY6" fmla="*/ 295275 h 327025"/>
                <a:gd name="connsiteX7" fmla="*/ 276225 w 2228850"/>
                <a:gd name="connsiteY7" fmla="*/ 327025 h 327025"/>
                <a:gd name="connsiteX8" fmla="*/ 0 w 2228850"/>
                <a:gd name="connsiteY8" fmla="*/ 206375 h 327025"/>
                <a:gd name="connsiteX9" fmla="*/ 0 w 2228850"/>
                <a:gd name="connsiteY9" fmla="*/ 0 h 327025"/>
                <a:gd name="connsiteX10" fmla="*/ 714375 w 2228850"/>
                <a:gd name="connsiteY10" fmla="*/ 3175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28850" h="327025">
                  <a:moveTo>
                    <a:pt x="714375" y="3175"/>
                  </a:moveTo>
                  <a:lnTo>
                    <a:pt x="714375" y="165100"/>
                  </a:lnTo>
                  <a:lnTo>
                    <a:pt x="2228850" y="165100"/>
                  </a:lnTo>
                  <a:lnTo>
                    <a:pt x="2228850" y="212725"/>
                  </a:lnTo>
                  <a:lnTo>
                    <a:pt x="612775" y="212725"/>
                  </a:lnTo>
                  <a:lnTo>
                    <a:pt x="612775" y="295275"/>
                  </a:lnTo>
                  <a:lnTo>
                    <a:pt x="276225" y="295275"/>
                  </a:lnTo>
                  <a:lnTo>
                    <a:pt x="276225" y="327025"/>
                  </a:lnTo>
                  <a:lnTo>
                    <a:pt x="0" y="206375"/>
                  </a:lnTo>
                  <a:lnTo>
                    <a:pt x="0" y="0"/>
                  </a:lnTo>
                  <a:lnTo>
                    <a:pt x="714375" y="3175"/>
                  </a:lnTo>
                  <a:close/>
                </a:path>
              </a:pathLst>
            </a:custGeom>
            <a:gradFill>
              <a:gsLst>
                <a:gs pos="100000">
                  <a:srgbClr val="70AD47">
                    <a:lumMod val="60000"/>
                    <a:lumOff val="40000"/>
                  </a:srgbClr>
                </a:gs>
                <a:gs pos="16000">
                  <a:srgbClr val="70AD47">
                    <a:lumMod val="20000"/>
                    <a:lumOff val="80000"/>
                  </a:srgbClr>
                </a:gs>
                <a:gs pos="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4" name="Freeform 223"/>
            <p:cNvSpPr/>
            <p:nvPr/>
          </p:nvSpPr>
          <p:spPr>
            <a:xfrm flipV="1">
              <a:off x="7484268" y="5647566"/>
              <a:ext cx="2228850" cy="327025"/>
            </a:xfrm>
            <a:custGeom>
              <a:avLst/>
              <a:gdLst>
                <a:gd name="connsiteX0" fmla="*/ 714375 w 2228850"/>
                <a:gd name="connsiteY0" fmla="*/ 3175 h 327025"/>
                <a:gd name="connsiteX1" fmla="*/ 714375 w 2228850"/>
                <a:gd name="connsiteY1" fmla="*/ 165100 h 327025"/>
                <a:gd name="connsiteX2" fmla="*/ 2228850 w 2228850"/>
                <a:gd name="connsiteY2" fmla="*/ 165100 h 327025"/>
                <a:gd name="connsiteX3" fmla="*/ 2228850 w 2228850"/>
                <a:gd name="connsiteY3" fmla="*/ 212725 h 327025"/>
                <a:gd name="connsiteX4" fmla="*/ 612775 w 2228850"/>
                <a:gd name="connsiteY4" fmla="*/ 212725 h 327025"/>
                <a:gd name="connsiteX5" fmla="*/ 612775 w 2228850"/>
                <a:gd name="connsiteY5" fmla="*/ 295275 h 327025"/>
                <a:gd name="connsiteX6" fmla="*/ 276225 w 2228850"/>
                <a:gd name="connsiteY6" fmla="*/ 295275 h 327025"/>
                <a:gd name="connsiteX7" fmla="*/ 276225 w 2228850"/>
                <a:gd name="connsiteY7" fmla="*/ 327025 h 327025"/>
                <a:gd name="connsiteX8" fmla="*/ 0 w 2228850"/>
                <a:gd name="connsiteY8" fmla="*/ 206375 h 327025"/>
                <a:gd name="connsiteX9" fmla="*/ 0 w 2228850"/>
                <a:gd name="connsiteY9" fmla="*/ 0 h 327025"/>
                <a:gd name="connsiteX10" fmla="*/ 714375 w 2228850"/>
                <a:gd name="connsiteY10" fmla="*/ 3175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28850" h="327025">
                  <a:moveTo>
                    <a:pt x="714375" y="3175"/>
                  </a:moveTo>
                  <a:lnTo>
                    <a:pt x="714375" y="165100"/>
                  </a:lnTo>
                  <a:lnTo>
                    <a:pt x="2228850" y="165100"/>
                  </a:lnTo>
                  <a:lnTo>
                    <a:pt x="2228850" y="212725"/>
                  </a:lnTo>
                  <a:lnTo>
                    <a:pt x="612775" y="212725"/>
                  </a:lnTo>
                  <a:lnTo>
                    <a:pt x="612775" y="295275"/>
                  </a:lnTo>
                  <a:lnTo>
                    <a:pt x="276225" y="295275"/>
                  </a:lnTo>
                  <a:lnTo>
                    <a:pt x="276225" y="327025"/>
                  </a:lnTo>
                  <a:lnTo>
                    <a:pt x="0" y="206375"/>
                  </a:lnTo>
                  <a:lnTo>
                    <a:pt x="0" y="0"/>
                  </a:lnTo>
                  <a:lnTo>
                    <a:pt x="714375" y="3175"/>
                  </a:lnTo>
                  <a:close/>
                </a:path>
              </a:pathLst>
            </a:custGeom>
            <a:gradFill>
              <a:gsLst>
                <a:gs pos="100000">
                  <a:srgbClr val="70AD47">
                    <a:lumMod val="60000"/>
                    <a:lumOff val="40000"/>
                  </a:srgbClr>
                </a:gs>
                <a:gs pos="17000">
                  <a:srgbClr val="70AD47">
                    <a:lumMod val="20000"/>
                    <a:lumOff val="80000"/>
                  </a:srgbClr>
                </a:gs>
                <a:gs pos="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5" name="Freeform 224"/>
            <p:cNvSpPr/>
            <p:nvPr/>
          </p:nvSpPr>
          <p:spPr>
            <a:xfrm flipV="1">
              <a:off x="8099425" y="5562947"/>
              <a:ext cx="1974850" cy="422275"/>
            </a:xfrm>
            <a:custGeom>
              <a:avLst/>
              <a:gdLst>
                <a:gd name="connsiteX0" fmla="*/ 98425 w 1974850"/>
                <a:gd name="connsiteY0" fmla="*/ 0 h 422275"/>
                <a:gd name="connsiteX1" fmla="*/ 98425 w 1974850"/>
                <a:gd name="connsiteY1" fmla="*/ 158750 h 422275"/>
                <a:gd name="connsiteX2" fmla="*/ 1616075 w 1974850"/>
                <a:gd name="connsiteY2" fmla="*/ 158750 h 422275"/>
                <a:gd name="connsiteX3" fmla="*/ 1616075 w 1974850"/>
                <a:gd name="connsiteY3" fmla="*/ 206375 h 422275"/>
                <a:gd name="connsiteX4" fmla="*/ 0 w 1974850"/>
                <a:gd name="connsiteY4" fmla="*/ 206375 h 422275"/>
                <a:gd name="connsiteX5" fmla="*/ 0 w 1974850"/>
                <a:gd name="connsiteY5" fmla="*/ 292100 h 422275"/>
                <a:gd name="connsiteX6" fmla="*/ 1057275 w 1974850"/>
                <a:gd name="connsiteY6" fmla="*/ 292100 h 422275"/>
                <a:gd name="connsiteX7" fmla="*/ 1339850 w 1974850"/>
                <a:gd name="connsiteY7" fmla="*/ 422275 h 422275"/>
                <a:gd name="connsiteX8" fmla="*/ 1974850 w 1974850"/>
                <a:gd name="connsiteY8" fmla="*/ 422275 h 422275"/>
                <a:gd name="connsiteX9" fmla="*/ 1974850 w 1974850"/>
                <a:gd name="connsiteY9" fmla="*/ 136525 h 422275"/>
                <a:gd name="connsiteX10" fmla="*/ 1771650 w 1974850"/>
                <a:gd name="connsiteY10" fmla="*/ 136525 h 422275"/>
                <a:gd name="connsiteX11" fmla="*/ 1771650 w 1974850"/>
                <a:gd name="connsiteY11" fmla="*/ 6350 h 422275"/>
                <a:gd name="connsiteX12" fmla="*/ 98425 w 1974850"/>
                <a:gd name="connsiteY12" fmla="*/ 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74850" h="422275">
                  <a:moveTo>
                    <a:pt x="98425" y="0"/>
                  </a:moveTo>
                  <a:lnTo>
                    <a:pt x="98425" y="158750"/>
                  </a:lnTo>
                  <a:lnTo>
                    <a:pt x="1616075" y="158750"/>
                  </a:lnTo>
                  <a:lnTo>
                    <a:pt x="1616075" y="206375"/>
                  </a:lnTo>
                  <a:lnTo>
                    <a:pt x="0" y="206375"/>
                  </a:lnTo>
                  <a:lnTo>
                    <a:pt x="0" y="292100"/>
                  </a:lnTo>
                  <a:lnTo>
                    <a:pt x="1057275" y="292100"/>
                  </a:lnTo>
                  <a:lnTo>
                    <a:pt x="1339850" y="422275"/>
                  </a:lnTo>
                  <a:lnTo>
                    <a:pt x="1974850" y="422275"/>
                  </a:lnTo>
                  <a:lnTo>
                    <a:pt x="1974850" y="136525"/>
                  </a:lnTo>
                  <a:lnTo>
                    <a:pt x="1771650" y="136525"/>
                  </a:lnTo>
                  <a:lnTo>
                    <a:pt x="1771650" y="6350"/>
                  </a:lnTo>
                  <a:lnTo>
                    <a:pt x="98425" y="0"/>
                  </a:lnTo>
                  <a:close/>
                </a:path>
              </a:pathLst>
            </a:custGeom>
            <a:gradFill>
              <a:gsLst>
                <a:gs pos="0">
                  <a:srgbClr val="FDCFF4"/>
                </a:gs>
                <a:gs pos="46000">
                  <a:srgbClr val="FFC000">
                    <a:lumMod val="20000"/>
                    <a:lumOff val="80000"/>
                  </a:srgbClr>
                </a:gs>
                <a:gs pos="10000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6" name="Freeform 225"/>
            <p:cNvSpPr/>
            <p:nvPr/>
          </p:nvSpPr>
          <p:spPr>
            <a:xfrm>
              <a:off x="8099425" y="4946650"/>
              <a:ext cx="1974850" cy="422275"/>
            </a:xfrm>
            <a:custGeom>
              <a:avLst/>
              <a:gdLst>
                <a:gd name="connsiteX0" fmla="*/ 98425 w 1974850"/>
                <a:gd name="connsiteY0" fmla="*/ 0 h 422275"/>
                <a:gd name="connsiteX1" fmla="*/ 98425 w 1974850"/>
                <a:gd name="connsiteY1" fmla="*/ 158750 h 422275"/>
                <a:gd name="connsiteX2" fmla="*/ 1616075 w 1974850"/>
                <a:gd name="connsiteY2" fmla="*/ 158750 h 422275"/>
                <a:gd name="connsiteX3" fmla="*/ 1616075 w 1974850"/>
                <a:gd name="connsiteY3" fmla="*/ 206375 h 422275"/>
                <a:gd name="connsiteX4" fmla="*/ 0 w 1974850"/>
                <a:gd name="connsiteY4" fmla="*/ 206375 h 422275"/>
                <a:gd name="connsiteX5" fmla="*/ 0 w 1974850"/>
                <a:gd name="connsiteY5" fmla="*/ 292100 h 422275"/>
                <a:gd name="connsiteX6" fmla="*/ 1057275 w 1974850"/>
                <a:gd name="connsiteY6" fmla="*/ 292100 h 422275"/>
                <a:gd name="connsiteX7" fmla="*/ 1339850 w 1974850"/>
                <a:gd name="connsiteY7" fmla="*/ 422275 h 422275"/>
                <a:gd name="connsiteX8" fmla="*/ 1974850 w 1974850"/>
                <a:gd name="connsiteY8" fmla="*/ 422275 h 422275"/>
                <a:gd name="connsiteX9" fmla="*/ 1974850 w 1974850"/>
                <a:gd name="connsiteY9" fmla="*/ 136525 h 422275"/>
                <a:gd name="connsiteX10" fmla="*/ 1771650 w 1974850"/>
                <a:gd name="connsiteY10" fmla="*/ 136525 h 422275"/>
                <a:gd name="connsiteX11" fmla="*/ 1771650 w 1974850"/>
                <a:gd name="connsiteY11" fmla="*/ 6350 h 422275"/>
                <a:gd name="connsiteX12" fmla="*/ 98425 w 1974850"/>
                <a:gd name="connsiteY12" fmla="*/ 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74850" h="422275">
                  <a:moveTo>
                    <a:pt x="98425" y="0"/>
                  </a:moveTo>
                  <a:lnTo>
                    <a:pt x="98425" y="158750"/>
                  </a:lnTo>
                  <a:lnTo>
                    <a:pt x="1616075" y="158750"/>
                  </a:lnTo>
                  <a:lnTo>
                    <a:pt x="1616075" y="206375"/>
                  </a:lnTo>
                  <a:lnTo>
                    <a:pt x="0" y="206375"/>
                  </a:lnTo>
                  <a:lnTo>
                    <a:pt x="0" y="292100"/>
                  </a:lnTo>
                  <a:lnTo>
                    <a:pt x="1057275" y="292100"/>
                  </a:lnTo>
                  <a:lnTo>
                    <a:pt x="1339850" y="422275"/>
                  </a:lnTo>
                  <a:lnTo>
                    <a:pt x="1974850" y="422275"/>
                  </a:lnTo>
                  <a:lnTo>
                    <a:pt x="1974850" y="136525"/>
                  </a:lnTo>
                  <a:lnTo>
                    <a:pt x="1771650" y="136525"/>
                  </a:lnTo>
                  <a:lnTo>
                    <a:pt x="1771650" y="6350"/>
                  </a:lnTo>
                  <a:lnTo>
                    <a:pt x="98425" y="0"/>
                  </a:lnTo>
                  <a:close/>
                </a:path>
              </a:pathLst>
            </a:custGeom>
            <a:gradFill>
              <a:gsLst>
                <a:gs pos="0">
                  <a:srgbClr val="FDCFF4"/>
                </a:gs>
                <a:gs pos="46000">
                  <a:srgbClr val="FFC000">
                    <a:lumMod val="20000"/>
                    <a:lumOff val="80000"/>
                  </a:srgbClr>
                </a:gs>
                <a:gs pos="10000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7" name="Freeform 226"/>
            <p:cNvSpPr/>
            <p:nvPr/>
          </p:nvSpPr>
          <p:spPr>
            <a:xfrm>
              <a:off x="8103394" y="4945856"/>
              <a:ext cx="1609725" cy="292894"/>
            </a:xfrm>
            <a:custGeom>
              <a:avLst/>
              <a:gdLst>
                <a:gd name="connsiteX0" fmla="*/ 100012 w 1609725"/>
                <a:gd name="connsiteY0" fmla="*/ 0 h 292894"/>
                <a:gd name="connsiteX1" fmla="*/ 100012 w 1609725"/>
                <a:gd name="connsiteY1" fmla="*/ 166688 h 292894"/>
                <a:gd name="connsiteX2" fmla="*/ 1609725 w 1609725"/>
                <a:gd name="connsiteY2" fmla="*/ 166688 h 292894"/>
                <a:gd name="connsiteX3" fmla="*/ 1609725 w 1609725"/>
                <a:gd name="connsiteY3" fmla="*/ 207169 h 292894"/>
                <a:gd name="connsiteX4" fmla="*/ 0 w 1609725"/>
                <a:gd name="connsiteY4" fmla="*/ 207169 h 292894"/>
                <a:gd name="connsiteX5" fmla="*/ 0 w 1609725"/>
                <a:gd name="connsiteY5" fmla="*/ 292894 h 29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9725" h="292894">
                  <a:moveTo>
                    <a:pt x="100012" y="0"/>
                  </a:moveTo>
                  <a:lnTo>
                    <a:pt x="100012" y="166688"/>
                  </a:lnTo>
                  <a:lnTo>
                    <a:pt x="1609725" y="166688"/>
                  </a:lnTo>
                  <a:lnTo>
                    <a:pt x="1609725" y="207169"/>
                  </a:lnTo>
                  <a:lnTo>
                    <a:pt x="0" y="207169"/>
                  </a:lnTo>
                  <a:lnTo>
                    <a:pt x="0" y="292894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8" name="Freeform 227"/>
            <p:cNvSpPr/>
            <p:nvPr/>
          </p:nvSpPr>
          <p:spPr>
            <a:xfrm flipV="1">
              <a:off x="8103393" y="5691250"/>
              <a:ext cx="1609725" cy="292894"/>
            </a:xfrm>
            <a:custGeom>
              <a:avLst/>
              <a:gdLst>
                <a:gd name="connsiteX0" fmla="*/ 100012 w 1609725"/>
                <a:gd name="connsiteY0" fmla="*/ 0 h 292894"/>
                <a:gd name="connsiteX1" fmla="*/ 100012 w 1609725"/>
                <a:gd name="connsiteY1" fmla="*/ 166688 h 292894"/>
                <a:gd name="connsiteX2" fmla="*/ 1609725 w 1609725"/>
                <a:gd name="connsiteY2" fmla="*/ 166688 h 292894"/>
                <a:gd name="connsiteX3" fmla="*/ 1609725 w 1609725"/>
                <a:gd name="connsiteY3" fmla="*/ 207169 h 292894"/>
                <a:gd name="connsiteX4" fmla="*/ 0 w 1609725"/>
                <a:gd name="connsiteY4" fmla="*/ 207169 h 292894"/>
                <a:gd name="connsiteX5" fmla="*/ 0 w 1609725"/>
                <a:gd name="connsiteY5" fmla="*/ 292894 h 29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9725" h="292894">
                  <a:moveTo>
                    <a:pt x="100012" y="0"/>
                  </a:moveTo>
                  <a:lnTo>
                    <a:pt x="100012" y="166688"/>
                  </a:lnTo>
                  <a:lnTo>
                    <a:pt x="1609725" y="166688"/>
                  </a:lnTo>
                  <a:lnTo>
                    <a:pt x="1609725" y="207169"/>
                  </a:lnTo>
                  <a:lnTo>
                    <a:pt x="0" y="207169"/>
                  </a:lnTo>
                  <a:lnTo>
                    <a:pt x="0" y="292894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34" name="Freeform 233"/>
          <p:cNvSpPr/>
          <p:nvPr/>
        </p:nvSpPr>
        <p:spPr>
          <a:xfrm>
            <a:off x="7068412" y="5405479"/>
            <a:ext cx="631830" cy="94129"/>
          </a:xfrm>
          <a:custGeom>
            <a:avLst/>
            <a:gdLst>
              <a:gd name="connsiteX0" fmla="*/ 0 w 523702"/>
              <a:gd name="connsiteY0" fmla="*/ 0 h 257731"/>
              <a:gd name="connsiteX1" fmla="*/ 199505 w 523702"/>
              <a:gd name="connsiteY1" fmla="*/ 58189 h 257731"/>
              <a:gd name="connsiteX2" fmla="*/ 299258 w 523702"/>
              <a:gd name="connsiteY2" fmla="*/ 257694 h 257731"/>
              <a:gd name="connsiteX3" fmla="*/ 423949 w 523702"/>
              <a:gd name="connsiteY3" fmla="*/ 74814 h 257731"/>
              <a:gd name="connsiteX4" fmla="*/ 523702 w 523702"/>
              <a:gd name="connsiteY4" fmla="*/ 58189 h 257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702" h="257731">
                <a:moveTo>
                  <a:pt x="0" y="0"/>
                </a:moveTo>
                <a:cubicBezTo>
                  <a:pt x="74814" y="7620"/>
                  <a:pt x="149629" y="15240"/>
                  <a:pt x="199505" y="58189"/>
                </a:cubicBezTo>
                <a:cubicBezTo>
                  <a:pt x="249381" y="101138"/>
                  <a:pt x="261851" y="254923"/>
                  <a:pt x="299258" y="257694"/>
                </a:cubicBezTo>
                <a:cubicBezTo>
                  <a:pt x="336665" y="260465"/>
                  <a:pt x="386542" y="108065"/>
                  <a:pt x="423949" y="74814"/>
                </a:cubicBezTo>
                <a:cubicBezTo>
                  <a:pt x="461356" y="41563"/>
                  <a:pt x="492529" y="49876"/>
                  <a:pt x="523702" y="58189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5" name="Freeform 234"/>
          <p:cNvSpPr/>
          <p:nvPr/>
        </p:nvSpPr>
        <p:spPr>
          <a:xfrm>
            <a:off x="7893975" y="5341770"/>
            <a:ext cx="571293" cy="158918"/>
          </a:xfrm>
          <a:custGeom>
            <a:avLst/>
            <a:gdLst>
              <a:gd name="connsiteX0" fmla="*/ 0 w 523702"/>
              <a:gd name="connsiteY0" fmla="*/ 0 h 257731"/>
              <a:gd name="connsiteX1" fmla="*/ 199505 w 523702"/>
              <a:gd name="connsiteY1" fmla="*/ 58189 h 257731"/>
              <a:gd name="connsiteX2" fmla="*/ 299258 w 523702"/>
              <a:gd name="connsiteY2" fmla="*/ 257694 h 257731"/>
              <a:gd name="connsiteX3" fmla="*/ 423949 w 523702"/>
              <a:gd name="connsiteY3" fmla="*/ 74814 h 257731"/>
              <a:gd name="connsiteX4" fmla="*/ 523702 w 523702"/>
              <a:gd name="connsiteY4" fmla="*/ 58189 h 257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702" h="257731">
                <a:moveTo>
                  <a:pt x="0" y="0"/>
                </a:moveTo>
                <a:cubicBezTo>
                  <a:pt x="74814" y="7620"/>
                  <a:pt x="149629" y="15240"/>
                  <a:pt x="199505" y="58189"/>
                </a:cubicBezTo>
                <a:cubicBezTo>
                  <a:pt x="249381" y="101138"/>
                  <a:pt x="261851" y="254923"/>
                  <a:pt x="299258" y="257694"/>
                </a:cubicBezTo>
                <a:cubicBezTo>
                  <a:pt x="336665" y="260465"/>
                  <a:pt x="386542" y="108065"/>
                  <a:pt x="423949" y="74814"/>
                </a:cubicBezTo>
                <a:cubicBezTo>
                  <a:pt x="461356" y="41563"/>
                  <a:pt x="492529" y="49876"/>
                  <a:pt x="523702" y="58189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2200"/>
            <a:ext cx="7366000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 smtClean="0"/>
              <a:t>Nominal configuration proposal</a:t>
            </a:r>
            <a:endParaRPr lang="en-GB" sz="3467" dirty="0"/>
          </a:p>
        </p:txBody>
      </p:sp>
      <p:sp>
        <p:nvSpPr>
          <p:cNvPr id="243" name="Freeform 242"/>
          <p:cNvSpPr/>
          <p:nvPr/>
        </p:nvSpPr>
        <p:spPr>
          <a:xfrm>
            <a:off x="4518212" y="5367901"/>
            <a:ext cx="2194560" cy="161659"/>
          </a:xfrm>
          <a:custGeom>
            <a:avLst/>
            <a:gdLst>
              <a:gd name="connsiteX0" fmla="*/ 0 w 2194560"/>
              <a:gd name="connsiteY0" fmla="*/ 21680 h 161659"/>
              <a:gd name="connsiteX1" fmla="*/ 516367 w 2194560"/>
              <a:gd name="connsiteY1" fmla="*/ 161530 h 161659"/>
              <a:gd name="connsiteX2" fmla="*/ 1140310 w 2194560"/>
              <a:gd name="connsiteY2" fmla="*/ 165 h 161659"/>
              <a:gd name="connsiteX3" fmla="*/ 1904103 w 2194560"/>
              <a:gd name="connsiteY3" fmla="*/ 129257 h 161659"/>
              <a:gd name="connsiteX4" fmla="*/ 2194560 w 2194560"/>
              <a:gd name="connsiteY4" fmla="*/ 43195 h 161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4560" h="161659">
                <a:moveTo>
                  <a:pt x="0" y="21680"/>
                </a:moveTo>
                <a:cubicBezTo>
                  <a:pt x="163157" y="93398"/>
                  <a:pt x="326315" y="165116"/>
                  <a:pt x="516367" y="161530"/>
                </a:cubicBezTo>
                <a:cubicBezTo>
                  <a:pt x="706419" y="157944"/>
                  <a:pt x="909021" y="5544"/>
                  <a:pt x="1140310" y="165"/>
                </a:cubicBezTo>
                <a:cubicBezTo>
                  <a:pt x="1371599" y="-5214"/>
                  <a:pt x="1728395" y="122085"/>
                  <a:pt x="1904103" y="129257"/>
                </a:cubicBezTo>
                <a:cubicBezTo>
                  <a:pt x="2079811" y="136429"/>
                  <a:pt x="2137185" y="89812"/>
                  <a:pt x="2194560" y="43195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45" name="Straight Connector 244"/>
          <p:cNvCxnSpPr>
            <a:endCxn id="92" idx="0"/>
          </p:cNvCxnSpPr>
          <p:nvPr/>
        </p:nvCxnSpPr>
        <p:spPr>
          <a:xfrm flipV="1">
            <a:off x="6884589" y="5373493"/>
            <a:ext cx="5233" cy="3826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8" name="Freeform 247"/>
          <p:cNvSpPr/>
          <p:nvPr/>
        </p:nvSpPr>
        <p:spPr>
          <a:xfrm>
            <a:off x="4447473" y="5571333"/>
            <a:ext cx="2245370" cy="161659"/>
          </a:xfrm>
          <a:custGeom>
            <a:avLst/>
            <a:gdLst>
              <a:gd name="connsiteX0" fmla="*/ 0 w 2194560"/>
              <a:gd name="connsiteY0" fmla="*/ 21680 h 161659"/>
              <a:gd name="connsiteX1" fmla="*/ 516367 w 2194560"/>
              <a:gd name="connsiteY1" fmla="*/ 161530 h 161659"/>
              <a:gd name="connsiteX2" fmla="*/ 1140310 w 2194560"/>
              <a:gd name="connsiteY2" fmla="*/ 165 h 161659"/>
              <a:gd name="connsiteX3" fmla="*/ 1904103 w 2194560"/>
              <a:gd name="connsiteY3" fmla="*/ 129257 h 161659"/>
              <a:gd name="connsiteX4" fmla="*/ 2194560 w 2194560"/>
              <a:gd name="connsiteY4" fmla="*/ 43195 h 161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4560" h="161659">
                <a:moveTo>
                  <a:pt x="0" y="21680"/>
                </a:moveTo>
                <a:cubicBezTo>
                  <a:pt x="163157" y="93398"/>
                  <a:pt x="326315" y="165116"/>
                  <a:pt x="516367" y="161530"/>
                </a:cubicBezTo>
                <a:cubicBezTo>
                  <a:pt x="706419" y="157944"/>
                  <a:pt x="909021" y="5544"/>
                  <a:pt x="1140310" y="165"/>
                </a:cubicBezTo>
                <a:cubicBezTo>
                  <a:pt x="1371599" y="-5214"/>
                  <a:pt x="1728395" y="122085"/>
                  <a:pt x="1904103" y="129257"/>
                </a:cubicBezTo>
                <a:cubicBezTo>
                  <a:pt x="2079811" y="136429"/>
                  <a:pt x="2137185" y="89812"/>
                  <a:pt x="2194560" y="43195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9" name="Freeform 248"/>
          <p:cNvSpPr/>
          <p:nvPr/>
        </p:nvSpPr>
        <p:spPr>
          <a:xfrm rot="21384470">
            <a:off x="7068411" y="5571334"/>
            <a:ext cx="677969" cy="132836"/>
          </a:xfrm>
          <a:custGeom>
            <a:avLst/>
            <a:gdLst>
              <a:gd name="connsiteX0" fmla="*/ 0 w 523702"/>
              <a:gd name="connsiteY0" fmla="*/ 0 h 257731"/>
              <a:gd name="connsiteX1" fmla="*/ 199505 w 523702"/>
              <a:gd name="connsiteY1" fmla="*/ 58189 h 257731"/>
              <a:gd name="connsiteX2" fmla="*/ 299258 w 523702"/>
              <a:gd name="connsiteY2" fmla="*/ 257694 h 257731"/>
              <a:gd name="connsiteX3" fmla="*/ 423949 w 523702"/>
              <a:gd name="connsiteY3" fmla="*/ 74814 h 257731"/>
              <a:gd name="connsiteX4" fmla="*/ 523702 w 523702"/>
              <a:gd name="connsiteY4" fmla="*/ 58189 h 257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702" h="257731">
                <a:moveTo>
                  <a:pt x="0" y="0"/>
                </a:moveTo>
                <a:cubicBezTo>
                  <a:pt x="74814" y="7620"/>
                  <a:pt x="149629" y="15240"/>
                  <a:pt x="199505" y="58189"/>
                </a:cubicBezTo>
                <a:cubicBezTo>
                  <a:pt x="249381" y="101138"/>
                  <a:pt x="261851" y="254923"/>
                  <a:pt x="299258" y="257694"/>
                </a:cubicBezTo>
                <a:cubicBezTo>
                  <a:pt x="336665" y="260465"/>
                  <a:pt x="386542" y="108065"/>
                  <a:pt x="423949" y="74814"/>
                </a:cubicBezTo>
                <a:cubicBezTo>
                  <a:pt x="461356" y="41563"/>
                  <a:pt x="492529" y="49876"/>
                  <a:pt x="523702" y="58189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0" name="Freeform 249"/>
          <p:cNvSpPr/>
          <p:nvPr/>
        </p:nvSpPr>
        <p:spPr>
          <a:xfrm>
            <a:off x="7887385" y="5513383"/>
            <a:ext cx="571293" cy="158918"/>
          </a:xfrm>
          <a:custGeom>
            <a:avLst/>
            <a:gdLst>
              <a:gd name="connsiteX0" fmla="*/ 0 w 523702"/>
              <a:gd name="connsiteY0" fmla="*/ 0 h 257731"/>
              <a:gd name="connsiteX1" fmla="*/ 199505 w 523702"/>
              <a:gd name="connsiteY1" fmla="*/ 58189 h 257731"/>
              <a:gd name="connsiteX2" fmla="*/ 299258 w 523702"/>
              <a:gd name="connsiteY2" fmla="*/ 257694 h 257731"/>
              <a:gd name="connsiteX3" fmla="*/ 423949 w 523702"/>
              <a:gd name="connsiteY3" fmla="*/ 74814 h 257731"/>
              <a:gd name="connsiteX4" fmla="*/ 523702 w 523702"/>
              <a:gd name="connsiteY4" fmla="*/ 58189 h 257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702" h="257731">
                <a:moveTo>
                  <a:pt x="0" y="0"/>
                </a:moveTo>
                <a:cubicBezTo>
                  <a:pt x="74814" y="7620"/>
                  <a:pt x="149629" y="15240"/>
                  <a:pt x="199505" y="58189"/>
                </a:cubicBezTo>
                <a:cubicBezTo>
                  <a:pt x="249381" y="101138"/>
                  <a:pt x="261851" y="254923"/>
                  <a:pt x="299258" y="257694"/>
                </a:cubicBezTo>
                <a:cubicBezTo>
                  <a:pt x="336665" y="260465"/>
                  <a:pt x="386542" y="108065"/>
                  <a:pt x="423949" y="74814"/>
                </a:cubicBezTo>
                <a:cubicBezTo>
                  <a:pt x="461356" y="41563"/>
                  <a:pt x="492529" y="49876"/>
                  <a:pt x="523702" y="58189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51" name="Straight Connector 250"/>
          <p:cNvCxnSpPr/>
          <p:nvPr/>
        </p:nvCxnSpPr>
        <p:spPr>
          <a:xfrm flipV="1">
            <a:off x="8657129" y="5328961"/>
            <a:ext cx="5233" cy="3826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7" name="Group 86"/>
          <p:cNvGrpSpPr/>
          <p:nvPr/>
        </p:nvGrpSpPr>
        <p:grpSpPr>
          <a:xfrm>
            <a:off x="6700767" y="5348607"/>
            <a:ext cx="2132148" cy="333165"/>
            <a:chOff x="6700767" y="5348607"/>
            <a:chExt cx="2132148" cy="333165"/>
          </a:xfrm>
        </p:grpSpPr>
        <p:sp>
          <p:nvSpPr>
            <p:cNvPr id="90" name="Rectangle 89"/>
            <p:cNvSpPr/>
            <p:nvPr/>
          </p:nvSpPr>
          <p:spPr>
            <a:xfrm>
              <a:off x="8465270" y="5348607"/>
              <a:ext cx="367645" cy="9918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8465269" y="5513354"/>
              <a:ext cx="367645" cy="9918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6705999" y="5373493"/>
              <a:ext cx="367645" cy="9918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6700767" y="5582585"/>
              <a:ext cx="367645" cy="9918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54" name="Freeform 253"/>
          <p:cNvSpPr/>
          <p:nvPr/>
        </p:nvSpPr>
        <p:spPr>
          <a:xfrm>
            <a:off x="8840839" y="5399829"/>
            <a:ext cx="2194560" cy="45719"/>
          </a:xfrm>
          <a:custGeom>
            <a:avLst/>
            <a:gdLst>
              <a:gd name="connsiteX0" fmla="*/ 0 w 2194560"/>
              <a:gd name="connsiteY0" fmla="*/ 21680 h 161659"/>
              <a:gd name="connsiteX1" fmla="*/ 516367 w 2194560"/>
              <a:gd name="connsiteY1" fmla="*/ 161530 h 161659"/>
              <a:gd name="connsiteX2" fmla="*/ 1140310 w 2194560"/>
              <a:gd name="connsiteY2" fmla="*/ 165 h 161659"/>
              <a:gd name="connsiteX3" fmla="*/ 1904103 w 2194560"/>
              <a:gd name="connsiteY3" fmla="*/ 129257 h 161659"/>
              <a:gd name="connsiteX4" fmla="*/ 2194560 w 2194560"/>
              <a:gd name="connsiteY4" fmla="*/ 43195 h 161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4560" h="161659">
                <a:moveTo>
                  <a:pt x="0" y="21680"/>
                </a:moveTo>
                <a:cubicBezTo>
                  <a:pt x="163157" y="93398"/>
                  <a:pt x="326315" y="165116"/>
                  <a:pt x="516367" y="161530"/>
                </a:cubicBezTo>
                <a:cubicBezTo>
                  <a:pt x="706419" y="157944"/>
                  <a:pt x="909021" y="5544"/>
                  <a:pt x="1140310" y="165"/>
                </a:cubicBezTo>
                <a:cubicBezTo>
                  <a:pt x="1371599" y="-5214"/>
                  <a:pt x="1728395" y="122085"/>
                  <a:pt x="1904103" y="129257"/>
                </a:cubicBezTo>
                <a:cubicBezTo>
                  <a:pt x="2079811" y="136429"/>
                  <a:pt x="2137185" y="89812"/>
                  <a:pt x="2194560" y="43195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5" name="Freeform 254"/>
          <p:cNvSpPr/>
          <p:nvPr/>
        </p:nvSpPr>
        <p:spPr>
          <a:xfrm>
            <a:off x="8826641" y="5476748"/>
            <a:ext cx="2194560" cy="45719"/>
          </a:xfrm>
          <a:custGeom>
            <a:avLst/>
            <a:gdLst>
              <a:gd name="connsiteX0" fmla="*/ 0 w 2194560"/>
              <a:gd name="connsiteY0" fmla="*/ 21680 h 161659"/>
              <a:gd name="connsiteX1" fmla="*/ 516367 w 2194560"/>
              <a:gd name="connsiteY1" fmla="*/ 161530 h 161659"/>
              <a:gd name="connsiteX2" fmla="*/ 1140310 w 2194560"/>
              <a:gd name="connsiteY2" fmla="*/ 165 h 161659"/>
              <a:gd name="connsiteX3" fmla="*/ 1904103 w 2194560"/>
              <a:gd name="connsiteY3" fmla="*/ 129257 h 161659"/>
              <a:gd name="connsiteX4" fmla="*/ 2194560 w 2194560"/>
              <a:gd name="connsiteY4" fmla="*/ 43195 h 161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4560" h="161659">
                <a:moveTo>
                  <a:pt x="0" y="21680"/>
                </a:moveTo>
                <a:cubicBezTo>
                  <a:pt x="163157" y="93398"/>
                  <a:pt x="326315" y="165116"/>
                  <a:pt x="516367" y="161530"/>
                </a:cubicBezTo>
                <a:cubicBezTo>
                  <a:pt x="706419" y="157944"/>
                  <a:pt x="909021" y="5544"/>
                  <a:pt x="1140310" y="165"/>
                </a:cubicBezTo>
                <a:cubicBezTo>
                  <a:pt x="1371599" y="-5214"/>
                  <a:pt x="1728395" y="122085"/>
                  <a:pt x="1904103" y="129257"/>
                </a:cubicBezTo>
                <a:cubicBezTo>
                  <a:pt x="2079811" y="136429"/>
                  <a:pt x="2137185" y="89812"/>
                  <a:pt x="2194560" y="43195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9130" y="668603"/>
            <a:ext cx="5232870" cy="4055604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 smtClean="0"/>
              <a:t>Electrical</a:t>
            </a:r>
          </a:p>
          <a:p>
            <a:pPr lvl="1"/>
            <a:r>
              <a:rPr lang="en-GB" dirty="0" smtClean="0"/>
              <a:t>Monitored by V-taps</a:t>
            </a:r>
          </a:p>
          <a:p>
            <a:pPr lvl="1"/>
            <a:r>
              <a:rPr lang="en-GB" dirty="0" smtClean="0"/>
              <a:t>Bus-bars supported together toward Lorentz forces</a:t>
            </a:r>
          </a:p>
          <a:p>
            <a:pPr marL="0" indent="0">
              <a:buNone/>
            </a:pPr>
            <a:r>
              <a:rPr lang="en-GB" dirty="0" smtClean="0"/>
              <a:t>Cryogenics operating proposal:</a:t>
            </a:r>
            <a:endParaRPr lang="en-GB" dirty="0"/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DFH (inlet Gas, Splice</a:t>
            </a:r>
            <a:r>
              <a:rPr lang="en-GB" dirty="0" smtClean="0">
                <a:sym typeface="Wingdings" panose="05000000000000000000" pitchFamily="2" charset="2"/>
              </a:rPr>
              <a:t>) &amp; Current leads </a:t>
            </a:r>
            <a:r>
              <a:rPr lang="en-GB" dirty="0" smtClean="0">
                <a:sym typeface="Wingdings" panose="05000000000000000000" pitchFamily="2" charset="2"/>
              </a:rPr>
              <a:t>controls power dissipated in the heaters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Level gauge controls inlet valve</a:t>
            </a:r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Insulation </a:t>
            </a:r>
            <a:r>
              <a:rPr lang="en-GB" dirty="0">
                <a:sym typeface="Wingdings" panose="05000000000000000000" pitchFamily="2" charset="2"/>
              </a:rPr>
              <a:t>vacuum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Static vacuum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8" name="Freeform 57"/>
          <p:cNvSpPr/>
          <p:nvPr/>
        </p:nvSpPr>
        <p:spPr>
          <a:xfrm>
            <a:off x="5708650" y="5095875"/>
            <a:ext cx="530225" cy="127000"/>
          </a:xfrm>
          <a:custGeom>
            <a:avLst/>
            <a:gdLst>
              <a:gd name="connsiteX0" fmla="*/ 530225 w 530225"/>
              <a:gd name="connsiteY0" fmla="*/ 53975 h 127000"/>
              <a:gd name="connsiteX1" fmla="*/ 441325 w 530225"/>
              <a:gd name="connsiteY1" fmla="*/ 101600 h 127000"/>
              <a:gd name="connsiteX2" fmla="*/ 384175 w 530225"/>
              <a:gd name="connsiteY2" fmla="*/ 44450 h 127000"/>
              <a:gd name="connsiteX3" fmla="*/ 323850 w 530225"/>
              <a:gd name="connsiteY3" fmla="*/ 104775 h 127000"/>
              <a:gd name="connsiteX4" fmla="*/ 219075 w 530225"/>
              <a:gd name="connsiteY4" fmla="*/ 0 h 127000"/>
              <a:gd name="connsiteX5" fmla="*/ 92075 w 530225"/>
              <a:gd name="connsiteY5" fmla="*/ 127000 h 127000"/>
              <a:gd name="connsiteX6" fmla="*/ 0 w 530225"/>
              <a:gd name="connsiteY6" fmla="*/ 34925 h 12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0225" h="127000">
                <a:moveTo>
                  <a:pt x="530225" y="53975"/>
                </a:moveTo>
                <a:lnTo>
                  <a:pt x="441325" y="101600"/>
                </a:lnTo>
                <a:lnTo>
                  <a:pt x="384175" y="44450"/>
                </a:lnTo>
                <a:lnTo>
                  <a:pt x="323850" y="104775"/>
                </a:lnTo>
                <a:lnTo>
                  <a:pt x="219075" y="0"/>
                </a:lnTo>
                <a:lnTo>
                  <a:pt x="92075" y="127000"/>
                </a:lnTo>
                <a:lnTo>
                  <a:pt x="0" y="3492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7" name="Freeform 256"/>
          <p:cNvSpPr/>
          <p:nvPr/>
        </p:nvSpPr>
        <p:spPr>
          <a:xfrm>
            <a:off x="5708649" y="5715109"/>
            <a:ext cx="530225" cy="127000"/>
          </a:xfrm>
          <a:custGeom>
            <a:avLst/>
            <a:gdLst>
              <a:gd name="connsiteX0" fmla="*/ 530225 w 530225"/>
              <a:gd name="connsiteY0" fmla="*/ 53975 h 127000"/>
              <a:gd name="connsiteX1" fmla="*/ 441325 w 530225"/>
              <a:gd name="connsiteY1" fmla="*/ 101600 h 127000"/>
              <a:gd name="connsiteX2" fmla="*/ 384175 w 530225"/>
              <a:gd name="connsiteY2" fmla="*/ 44450 h 127000"/>
              <a:gd name="connsiteX3" fmla="*/ 323850 w 530225"/>
              <a:gd name="connsiteY3" fmla="*/ 104775 h 127000"/>
              <a:gd name="connsiteX4" fmla="*/ 219075 w 530225"/>
              <a:gd name="connsiteY4" fmla="*/ 0 h 127000"/>
              <a:gd name="connsiteX5" fmla="*/ 92075 w 530225"/>
              <a:gd name="connsiteY5" fmla="*/ 127000 h 127000"/>
              <a:gd name="connsiteX6" fmla="*/ 0 w 530225"/>
              <a:gd name="connsiteY6" fmla="*/ 34925 h 12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0225" h="127000">
                <a:moveTo>
                  <a:pt x="530225" y="53975"/>
                </a:moveTo>
                <a:lnTo>
                  <a:pt x="441325" y="101600"/>
                </a:lnTo>
                <a:lnTo>
                  <a:pt x="384175" y="44450"/>
                </a:lnTo>
                <a:lnTo>
                  <a:pt x="323850" y="104775"/>
                </a:lnTo>
                <a:lnTo>
                  <a:pt x="219075" y="0"/>
                </a:lnTo>
                <a:lnTo>
                  <a:pt x="92075" y="127000"/>
                </a:lnTo>
                <a:lnTo>
                  <a:pt x="0" y="3492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3" name="Straight Connector 252"/>
          <p:cNvCxnSpPr/>
          <p:nvPr/>
        </p:nvCxnSpPr>
        <p:spPr>
          <a:xfrm>
            <a:off x="4943477" y="2788527"/>
            <a:ext cx="0" cy="205846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miter lim="800000"/>
          </a:ln>
          <a:effectLst/>
        </p:spPr>
      </p:cxnSp>
      <p:grpSp>
        <p:nvGrpSpPr>
          <p:cNvPr id="263" name="Group 262"/>
          <p:cNvGrpSpPr/>
          <p:nvPr/>
        </p:nvGrpSpPr>
        <p:grpSpPr>
          <a:xfrm>
            <a:off x="4837063" y="2618041"/>
            <a:ext cx="145070" cy="919867"/>
            <a:chOff x="6255796" y="1210441"/>
            <a:chExt cx="249288" cy="875448"/>
          </a:xfrm>
        </p:grpSpPr>
        <p:cxnSp>
          <p:nvCxnSpPr>
            <p:cNvPr id="264" name="Straight Connector 263"/>
            <p:cNvCxnSpPr/>
            <p:nvPr/>
          </p:nvCxnSpPr>
          <p:spPr>
            <a:xfrm>
              <a:off x="6255796" y="1210441"/>
              <a:ext cx="0" cy="804097"/>
            </a:xfrm>
            <a:prstGeom prst="line">
              <a:avLst/>
            </a:prstGeom>
            <a:ln w="63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5" name="Group 264"/>
            <p:cNvGrpSpPr/>
            <p:nvPr/>
          </p:nvGrpSpPr>
          <p:grpSpPr>
            <a:xfrm>
              <a:off x="6255796" y="1962328"/>
              <a:ext cx="249036" cy="123561"/>
              <a:chOff x="6464663" y="1842241"/>
              <a:chExt cx="249036" cy="123561"/>
            </a:xfrm>
          </p:grpSpPr>
          <p:sp>
            <p:nvSpPr>
              <p:cNvPr id="267" name="Oval 266"/>
              <p:cNvSpPr/>
              <p:nvPr/>
            </p:nvSpPr>
            <p:spPr>
              <a:xfrm>
                <a:off x="6464663" y="1842241"/>
                <a:ext cx="123561" cy="123561"/>
              </a:xfrm>
              <a:prstGeom prst="ellipse">
                <a:avLst/>
              </a:prstGeom>
              <a:noFill/>
              <a:ln w="6350">
                <a:solidFill>
                  <a:schemeClr val="accent1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268" name="Oval 267"/>
              <p:cNvSpPr/>
              <p:nvPr/>
            </p:nvSpPr>
            <p:spPr>
              <a:xfrm>
                <a:off x="6522086" y="1842241"/>
                <a:ext cx="123561" cy="123561"/>
              </a:xfrm>
              <a:prstGeom prst="ellipse">
                <a:avLst/>
              </a:prstGeom>
              <a:noFill/>
              <a:ln w="6350">
                <a:solidFill>
                  <a:schemeClr val="accent1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269" name="Oval 268"/>
              <p:cNvSpPr/>
              <p:nvPr/>
            </p:nvSpPr>
            <p:spPr>
              <a:xfrm>
                <a:off x="6590138" y="1842241"/>
                <a:ext cx="123561" cy="123561"/>
              </a:xfrm>
              <a:prstGeom prst="ellipse">
                <a:avLst/>
              </a:prstGeom>
              <a:noFill/>
              <a:ln w="6350">
                <a:solidFill>
                  <a:schemeClr val="accent1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cxnSp>
          <p:nvCxnSpPr>
            <p:cNvPr id="266" name="Straight Connector 265"/>
            <p:cNvCxnSpPr/>
            <p:nvPr/>
          </p:nvCxnSpPr>
          <p:spPr>
            <a:xfrm>
              <a:off x="6505084" y="1210441"/>
              <a:ext cx="0" cy="814224"/>
            </a:xfrm>
            <a:prstGeom prst="line">
              <a:avLst/>
            </a:prstGeom>
            <a:ln w="6350">
              <a:solidFill>
                <a:schemeClr val="accent1">
                  <a:lumMod val="20000"/>
                  <a:lumOff val="80000"/>
                </a:schemeClr>
              </a:solidFill>
              <a:headEnd type="triangle" w="sm" len="med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4216400" y="4374308"/>
            <a:ext cx="3409950" cy="1229507"/>
            <a:chOff x="4216400" y="4374308"/>
            <a:chExt cx="3409950" cy="1229507"/>
          </a:xfrm>
        </p:grpSpPr>
        <p:grpSp>
          <p:nvGrpSpPr>
            <p:cNvPr id="35" name="Group 34"/>
            <p:cNvGrpSpPr/>
            <p:nvPr/>
          </p:nvGrpSpPr>
          <p:grpSpPr>
            <a:xfrm>
              <a:off x="4216400" y="4535423"/>
              <a:ext cx="3409950" cy="1068392"/>
              <a:chOff x="4216400" y="4535423"/>
              <a:chExt cx="3409950" cy="1068392"/>
            </a:xfrm>
          </p:grpSpPr>
          <p:grpSp>
            <p:nvGrpSpPr>
              <p:cNvPr id="188" name="Group 187"/>
              <p:cNvGrpSpPr/>
              <p:nvPr/>
            </p:nvGrpSpPr>
            <p:grpSpPr>
              <a:xfrm>
                <a:off x="5035550" y="4535423"/>
                <a:ext cx="1047750" cy="614427"/>
                <a:chOff x="5035550" y="4535423"/>
                <a:chExt cx="1047750" cy="614427"/>
              </a:xfrm>
            </p:grpSpPr>
            <p:grpSp>
              <p:nvGrpSpPr>
                <p:cNvPr id="189" name="Group 188"/>
                <p:cNvGrpSpPr/>
                <p:nvPr/>
              </p:nvGrpSpPr>
              <p:grpSpPr>
                <a:xfrm>
                  <a:off x="5289209" y="4535423"/>
                  <a:ext cx="490193" cy="239720"/>
                  <a:chOff x="5289209" y="4535423"/>
                  <a:chExt cx="490193" cy="239720"/>
                </a:xfrm>
              </p:grpSpPr>
              <p:sp>
                <p:nvSpPr>
                  <p:cNvPr id="191" name="Rectangle 190"/>
                  <p:cNvSpPr/>
                  <p:nvPr/>
                </p:nvSpPr>
                <p:spPr>
                  <a:xfrm>
                    <a:off x="5289209" y="4535423"/>
                    <a:ext cx="490193" cy="100012"/>
                  </a:xfrm>
                  <a:prstGeom prst="rect">
                    <a:avLst/>
                  </a:prstGeom>
                  <a:solidFill>
                    <a:srgbClr val="C34BF3">
                      <a:alpha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2" name="Rectangle 191"/>
                  <p:cNvSpPr/>
                  <p:nvPr/>
                </p:nvSpPr>
                <p:spPr>
                  <a:xfrm>
                    <a:off x="5399383" y="4636176"/>
                    <a:ext cx="279115" cy="138967"/>
                  </a:xfrm>
                  <a:prstGeom prst="rect">
                    <a:avLst/>
                  </a:prstGeom>
                  <a:solidFill>
                    <a:srgbClr val="C34BF3">
                      <a:alpha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IFS</a:t>
                    </a:r>
                    <a:endParaRPr kumimoji="0" lang="en-GB" sz="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90" name="Freeform 189"/>
                <p:cNvSpPr/>
                <p:nvPr/>
              </p:nvSpPr>
              <p:spPr>
                <a:xfrm>
                  <a:off x="5035550" y="4762500"/>
                  <a:ext cx="1047750" cy="387350"/>
                </a:xfrm>
                <a:custGeom>
                  <a:avLst/>
                  <a:gdLst>
                    <a:gd name="connsiteX0" fmla="*/ 508000 w 1047750"/>
                    <a:gd name="connsiteY0" fmla="*/ 0 h 387350"/>
                    <a:gd name="connsiteX1" fmla="*/ 508000 w 1047750"/>
                    <a:gd name="connsiteY1" fmla="*/ 114300 h 387350"/>
                    <a:gd name="connsiteX2" fmla="*/ 0 w 1047750"/>
                    <a:gd name="connsiteY2" fmla="*/ 114300 h 387350"/>
                    <a:gd name="connsiteX3" fmla="*/ 0 w 1047750"/>
                    <a:gd name="connsiteY3" fmla="*/ 190500 h 387350"/>
                    <a:gd name="connsiteX4" fmla="*/ 1047750 w 1047750"/>
                    <a:gd name="connsiteY4" fmla="*/ 190500 h 387350"/>
                    <a:gd name="connsiteX5" fmla="*/ 1047750 w 1047750"/>
                    <a:gd name="connsiteY5" fmla="*/ 260350 h 387350"/>
                    <a:gd name="connsiteX6" fmla="*/ 495300 w 1047750"/>
                    <a:gd name="connsiteY6" fmla="*/ 260350 h 387350"/>
                    <a:gd name="connsiteX7" fmla="*/ 495300 w 1047750"/>
                    <a:gd name="connsiteY7" fmla="*/ 38735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47750" h="387350">
                      <a:moveTo>
                        <a:pt x="508000" y="0"/>
                      </a:moveTo>
                      <a:lnTo>
                        <a:pt x="508000" y="114300"/>
                      </a:lnTo>
                      <a:lnTo>
                        <a:pt x="0" y="114300"/>
                      </a:lnTo>
                      <a:lnTo>
                        <a:pt x="0" y="190500"/>
                      </a:lnTo>
                      <a:lnTo>
                        <a:pt x="1047750" y="190500"/>
                      </a:lnTo>
                      <a:lnTo>
                        <a:pt x="1047750" y="260350"/>
                      </a:lnTo>
                      <a:lnTo>
                        <a:pt x="495300" y="260350"/>
                      </a:lnTo>
                      <a:lnTo>
                        <a:pt x="495300" y="387350"/>
                      </a:lnTo>
                    </a:path>
                  </a:pathLst>
                </a:custGeom>
                <a:noFill/>
                <a:ln w="12700" cap="flat" cmpd="sng" algn="ctr">
                  <a:solidFill>
                    <a:srgbClr val="C34BF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4" name="Group 33"/>
              <p:cNvGrpSpPr/>
              <p:nvPr/>
            </p:nvGrpSpPr>
            <p:grpSpPr>
              <a:xfrm>
                <a:off x="4216400" y="5130800"/>
                <a:ext cx="3409950" cy="473015"/>
                <a:chOff x="4216400" y="5130800"/>
                <a:chExt cx="3409950" cy="473015"/>
              </a:xfrm>
            </p:grpSpPr>
            <p:sp>
              <p:nvSpPr>
                <p:cNvPr id="247" name="Rectangle 246"/>
                <p:cNvSpPr/>
                <p:nvPr/>
              </p:nvSpPr>
              <p:spPr>
                <a:xfrm rot="1134757">
                  <a:off x="4230658" y="5284038"/>
                  <a:ext cx="96011" cy="96011"/>
                </a:xfrm>
                <a:prstGeom prst="rect">
                  <a:avLst/>
                </a:prstGeom>
                <a:solidFill>
                  <a:srgbClr val="89FA7A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52" name="Rectangle 251"/>
                <p:cNvSpPr/>
                <p:nvPr/>
              </p:nvSpPr>
              <p:spPr>
                <a:xfrm rot="1134757">
                  <a:off x="4290601" y="5507804"/>
                  <a:ext cx="96011" cy="96011"/>
                </a:xfrm>
                <a:prstGeom prst="rect">
                  <a:avLst/>
                </a:prstGeom>
                <a:solidFill>
                  <a:srgbClr val="89FA7A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>
                  <a:off x="4216400" y="5130800"/>
                  <a:ext cx="1323944" cy="421549"/>
                </a:xfrm>
                <a:custGeom>
                  <a:avLst/>
                  <a:gdLst>
                    <a:gd name="connsiteX0" fmla="*/ 0 w 1323944"/>
                    <a:gd name="connsiteY0" fmla="*/ 88900 h 421549"/>
                    <a:gd name="connsiteX1" fmla="*/ 114300 w 1323944"/>
                    <a:gd name="connsiteY1" fmla="*/ 419100 h 421549"/>
                    <a:gd name="connsiteX2" fmla="*/ 444500 w 1323944"/>
                    <a:gd name="connsiteY2" fmla="*/ 234950 h 421549"/>
                    <a:gd name="connsiteX3" fmla="*/ 1200150 w 1323944"/>
                    <a:gd name="connsiteY3" fmla="*/ 152400 h 421549"/>
                    <a:gd name="connsiteX4" fmla="*/ 1314450 w 1323944"/>
                    <a:gd name="connsiteY4" fmla="*/ 0 h 421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3944" h="421549">
                      <a:moveTo>
                        <a:pt x="0" y="88900"/>
                      </a:moveTo>
                      <a:cubicBezTo>
                        <a:pt x="20108" y="241829"/>
                        <a:pt x="40217" y="394758"/>
                        <a:pt x="114300" y="419100"/>
                      </a:cubicBezTo>
                      <a:cubicBezTo>
                        <a:pt x="188383" y="443442"/>
                        <a:pt x="263525" y="279400"/>
                        <a:pt x="444500" y="234950"/>
                      </a:cubicBezTo>
                      <a:cubicBezTo>
                        <a:pt x="625475" y="190500"/>
                        <a:pt x="1055159" y="191558"/>
                        <a:pt x="1200150" y="152400"/>
                      </a:cubicBezTo>
                      <a:cubicBezTo>
                        <a:pt x="1345141" y="113242"/>
                        <a:pt x="1329795" y="56621"/>
                        <a:pt x="1314450" y="0"/>
                      </a:cubicBezTo>
                    </a:path>
                  </a:pathLst>
                </a:custGeom>
                <a:noFill/>
                <a:ln w="3175"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Freeform 21"/>
                <p:cNvSpPr/>
                <p:nvPr/>
              </p:nvSpPr>
              <p:spPr>
                <a:xfrm>
                  <a:off x="5530850" y="5156200"/>
                  <a:ext cx="2095500" cy="336846"/>
                </a:xfrm>
                <a:custGeom>
                  <a:avLst/>
                  <a:gdLst>
                    <a:gd name="connsiteX0" fmla="*/ 2095500 w 2095500"/>
                    <a:gd name="connsiteY0" fmla="*/ 254000 h 336846"/>
                    <a:gd name="connsiteX1" fmla="*/ 1911350 w 2095500"/>
                    <a:gd name="connsiteY1" fmla="*/ 139700 h 336846"/>
                    <a:gd name="connsiteX2" fmla="*/ 1612900 w 2095500"/>
                    <a:gd name="connsiteY2" fmla="*/ 247650 h 336846"/>
                    <a:gd name="connsiteX3" fmla="*/ 1517650 w 2095500"/>
                    <a:gd name="connsiteY3" fmla="*/ 133350 h 336846"/>
                    <a:gd name="connsiteX4" fmla="*/ 1123950 w 2095500"/>
                    <a:gd name="connsiteY4" fmla="*/ 171450 h 336846"/>
                    <a:gd name="connsiteX5" fmla="*/ 996950 w 2095500"/>
                    <a:gd name="connsiteY5" fmla="*/ 336550 h 336846"/>
                    <a:gd name="connsiteX6" fmla="*/ 723900 w 2095500"/>
                    <a:gd name="connsiteY6" fmla="*/ 209550 h 336846"/>
                    <a:gd name="connsiteX7" fmla="*/ 133350 w 2095500"/>
                    <a:gd name="connsiteY7" fmla="*/ 120650 h 336846"/>
                    <a:gd name="connsiteX8" fmla="*/ 0 w 2095500"/>
                    <a:gd name="connsiteY8" fmla="*/ 0 h 3368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95500" h="336846">
                      <a:moveTo>
                        <a:pt x="2095500" y="254000"/>
                      </a:moveTo>
                      <a:cubicBezTo>
                        <a:pt x="2043641" y="197379"/>
                        <a:pt x="1991783" y="140758"/>
                        <a:pt x="1911350" y="139700"/>
                      </a:cubicBezTo>
                      <a:cubicBezTo>
                        <a:pt x="1830917" y="138642"/>
                        <a:pt x="1678517" y="248708"/>
                        <a:pt x="1612900" y="247650"/>
                      </a:cubicBezTo>
                      <a:cubicBezTo>
                        <a:pt x="1547283" y="246592"/>
                        <a:pt x="1599142" y="146050"/>
                        <a:pt x="1517650" y="133350"/>
                      </a:cubicBezTo>
                      <a:cubicBezTo>
                        <a:pt x="1436158" y="120650"/>
                        <a:pt x="1210733" y="137583"/>
                        <a:pt x="1123950" y="171450"/>
                      </a:cubicBezTo>
                      <a:cubicBezTo>
                        <a:pt x="1037167" y="205317"/>
                        <a:pt x="1063625" y="330200"/>
                        <a:pt x="996950" y="336550"/>
                      </a:cubicBezTo>
                      <a:cubicBezTo>
                        <a:pt x="930275" y="342900"/>
                        <a:pt x="867833" y="245533"/>
                        <a:pt x="723900" y="209550"/>
                      </a:cubicBezTo>
                      <a:cubicBezTo>
                        <a:pt x="579967" y="173567"/>
                        <a:pt x="254000" y="155575"/>
                        <a:pt x="133350" y="120650"/>
                      </a:cubicBezTo>
                      <a:cubicBezTo>
                        <a:pt x="12700" y="85725"/>
                        <a:pt x="6350" y="42862"/>
                        <a:pt x="0" y="0"/>
                      </a:cubicBezTo>
                    </a:path>
                  </a:pathLst>
                </a:custGeom>
                <a:noFill/>
                <a:ln w="3175"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71" name="TextBox 270"/>
            <p:cNvSpPr txBox="1"/>
            <p:nvPr/>
          </p:nvSpPr>
          <p:spPr>
            <a:xfrm>
              <a:off x="5257498" y="4374308"/>
              <a:ext cx="57259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</a:rPr>
                <a:t>Cold inst.</a:t>
              </a:r>
              <a:endParaRPr lang="en-GB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511628" y="1405304"/>
            <a:ext cx="708265" cy="1966546"/>
            <a:chOff x="4511628" y="1405304"/>
            <a:chExt cx="708265" cy="1966546"/>
          </a:xfrm>
        </p:grpSpPr>
        <p:grpSp>
          <p:nvGrpSpPr>
            <p:cNvPr id="33" name="Group 32"/>
            <p:cNvGrpSpPr/>
            <p:nvPr/>
          </p:nvGrpSpPr>
          <p:grpSpPr>
            <a:xfrm>
              <a:off x="4673238" y="1618132"/>
              <a:ext cx="546655" cy="1753718"/>
              <a:chOff x="4673238" y="1618132"/>
              <a:chExt cx="546655" cy="1753718"/>
            </a:xfrm>
          </p:grpSpPr>
          <p:sp>
            <p:nvSpPr>
              <p:cNvPr id="29" name="Freeform 28"/>
              <p:cNvSpPr/>
              <p:nvPr/>
            </p:nvSpPr>
            <p:spPr>
              <a:xfrm>
                <a:off x="4819650" y="1672954"/>
                <a:ext cx="400243" cy="1698896"/>
              </a:xfrm>
              <a:custGeom>
                <a:avLst/>
                <a:gdLst>
                  <a:gd name="connsiteX0" fmla="*/ 355600 w 400243"/>
                  <a:gd name="connsiteY0" fmla="*/ 1754240 h 1754240"/>
                  <a:gd name="connsiteX1" fmla="*/ 330200 w 400243"/>
                  <a:gd name="connsiteY1" fmla="*/ 1551040 h 1754240"/>
                  <a:gd name="connsiteX2" fmla="*/ 400050 w 400243"/>
                  <a:gd name="connsiteY2" fmla="*/ 1201790 h 1754240"/>
                  <a:gd name="connsiteX3" fmla="*/ 304800 w 400243"/>
                  <a:gd name="connsiteY3" fmla="*/ 814440 h 1754240"/>
                  <a:gd name="connsiteX4" fmla="*/ 209550 w 400243"/>
                  <a:gd name="connsiteY4" fmla="*/ 71490 h 1754240"/>
                  <a:gd name="connsiteX5" fmla="*/ 0 w 400243"/>
                  <a:gd name="connsiteY5" fmla="*/ 71490 h 1754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0243" h="1754240">
                    <a:moveTo>
                      <a:pt x="355600" y="1754240"/>
                    </a:moveTo>
                    <a:cubicBezTo>
                      <a:pt x="339196" y="1698677"/>
                      <a:pt x="322792" y="1643115"/>
                      <a:pt x="330200" y="1551040"/>
                    </a:cubicBezTo>
                    <a:cubicBezTo>
                      <a:pt x="337608" y="1458965"/>
                      <a:pt x="404283" y="1324557"/>
                      <a:pt x="400050" y="1201790"/>
                    </a:cubicBezTo>
                    <a:cubicBezTo>
                      <a:pt x="395817" y="1079023"/>
                      <a:pt x="336550" y="1002823"/>
                      <a:pt x="304800" y="814440"/>
                    </a:cubicBezTo>
                    <a:cubicBezTo>
                      <a:pt x="273050" y="626057"/>
                      <a:pt x="260350" y="195315"/>
                      <a:pt x="209550" y="71490"/>
                    </a:cubicBezTo>
                    <a:cubicBezTo>
                      <a:pt x="158750" y="-52335"/>
                      <a:pt x="79375" y="9577"/>
                      <a:pt x="0" y="71490"/>
                    </a:cubicBezTo>
                  </a:path>
                </a:pathLst>
              </a:custGeom>
              <a:noFill/>
              <a:ln w="3175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60" name="Group 259"/>
              <p:cNvGrpSpPr/>
              <p:nvPr/>
            </p:nvGrpSpPr>
            <p:grpSpPr>
              <a:xfrm rot="16200000">
                <a:off x="4668161" y="1623209"/>
                <a:ext cx="146942" cy="136787"/>
                <a:chOff x="5325337" y="1939404"/>
                <a:chExt cx="146942" cy="136787"/>
              </a:xfrm>
            </p:grpSpPr>
            <p:cxnSp>
              <p:nvCxnSpPr>
                <p:cNvPr id="261" name="Straight Connector 260"/>
                <p:cNvCxnSpPr/>
                <p:nvPr/>
              </p:nvCxnSpPr>
              <p:spPr>
                <a:xfrm flipV="1">
                  <a:off x="5393692" y="1939404"/>
                  <a:ext cx="2825" cy="136787"/>
                </a:xfrm>
                <a:prstGeom prst="line">
                  <a:avLst/>
                </a:prstGeom>
                <a:ln>
                  <a:solidFill>
                    <a:srgbClr val="C39BE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261"/>
                <p:cNvCxnSpPr/>
                <p:nvPr/>
              </p:nvCxnSpPr>
              <p:spPr>
                <a:xfrm flipV="1">
                  <a:off x="5325337" y="1947921"/>
                  <a:ext cx="146942" cy="1"/>
                </a:xfrm>
                <a:prstGeom prst="line">
                  <a:avLst/>
                </a:prstGeom>
                <a:ln>
                  <a:solidFill>
                    <a:srgbClr val="C39BE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Freeform 30"/>
              <p:cNvSpPr/>
              <p:nvPr/>
            </p:nvSpPr>
            <p:spPr>
              <a:xfrm>
                <a:off x="4946650" y="2317750"/>
                <a:ext cx="158750" cy="482600"/>
              </a:xfrm>
              <a:custGeom>
                <a:avLst/>
                <a:gdLst>
                  <a:gd name="connsiteX0" fmla="*/ 0 w 158750"/>
                  <a:gd name="connsiteY0" fmla="*/ 482600 h 482600"/>
                  <a:gd name="connsiteX1" fmla="*/ 19050 w 158750"/>
                  <a:gd name="connsiteY1" fmla="*/ 241300 h 482600"/>
                  <a:gd name="connsiteX2" fmla="*/ 82550 w 158750"/>
                  <a:gd name="connsiteY2" fmla="*/ 184150 h 482600"/>
                  <a:gd name="connsiteX3" fmla="*/ 158750 w 158750"/>
                  <a:gd name="connsiteY3" fmla="*/ 0 h 482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750" h="482600">
                    <a:moveTo>
                      <a:pt x="0" y="482600"/>
                    </a:moveTo>
                    <a:cubicBezTo>
                      <a:pt x="2646" y="386821"/>
                      <a:pt x="5292" y="291042"/>
                      <a:pt x="19050" y="241300"/>
                    </a:cubicBezTo>
                    <a:cubicBezTo>
                      <a:pt x="32808" y="191558"/>
                      <a:pt x="59267" y="224367"/>
                      <a:pt x="82550" y="184150"/>
                    </a:cubicBezTo>
                    <a:cubicBezTo>
                      <a:pt x="105833" y="143933"/>
                      <a:pt x="132291" y="71966"/>
                      <a:pt x="158750" y="0"/>
                    </a:cubicBezTo>
                  </a:path>
                </a:pathLst>
              </a:custGeom>
              <a:noFill/>
              <a:ln w="3175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73" name="TextBox 272"/>
            <p:cNvSpPr txBox="1"/>
            <p:nvPr/>
          </p:nvSpPr>
          <p:spPr>
            <a:xfrm rot="16200000">
              <a:off x="4333053" y="1583879"/>
              <a:ext cx="57259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</a:rPr>
                <a:t>Cold inst.</a:t>
              </a:r>
              <a:endParaRPr lang="en-GB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5065" y="5649380"/>
            <a:ext cx="2038947" cy="1133613"/>
            <a:chOff x="65065" y="5649380"/>
            <a:chExt cx="2038947" cy="1133613"/>
          </a:xfrm>
        </p:grpSpPr>
        <p:grpSp>
          <p:nvGrpSpPr>
            <p:cNvPr id="39" name="Group 38"/>
            <p:cNvGrpSpPr/>
            <p:nvPr/>
          </p:nvGrpSpPr>
          <p:grpSpPr>
            <a:xfrm>
              <a:off x="65065" y="5649380"/>
              <a:ext cx="2038947" cy="1121722"/>
              <a:chOff x="65065" y="5649380"/>
              <a:chExt cx="2038947" cy="1121722"/>
            </a:xfrm>
          </p:grpSpPr>
          <p:pic>
            <p:nvPicPr>
              <p:cNvPr id="94" name="Picture 9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065" y="5649380"/>
                <a:ext cx="2038947" cy="761883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274" name="Rectangle 273"/>
              <p:cNvSpPr/>
              <p:nvPr/>
            </p:nvSpPr>
            <p:spPr>
              <a:xfrm>
                <a:off x="83965" y="6488561"/>
                <a:ext cx="96011" cy="96011"/>
              </a:xfrm>
              <a:prstGeom prst="rect">
                <a:avLst/>
              </a:prstGeom>
              <a:solidFill>
                <a:srgbClr val="89FA7A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grpSp>
            <p:nvGrpSpPr>
              <p:cNvPr id="275" name="Group 274"/>
              <p:cNvGrpSpPr/>
              <p:nvPr/>
            </p:nvGrpSpPr>
            <p:grpSpPr>
              <a:xfrm>
                <a:off x="73188" y="6364479"/>
                <a:ext cx="279238" cy="89453"/>
                <a:chOff x="4572000" y="3062101"/>
                <a:chExt cx="434576" cy="173832"/>
              </a:xfrm>
            </p:grpSpPr>
            <p:sp>
              <p:nvSpPr>
                <p:cNvPr id="276" name="Oval 275"/>
                <p:cNvSpPr/>
                <p:nvPr/>
              </p:nvSpPr>
              <p:spPr>
                <a:xfrm>
                  <a:off x="4572000" y="3062102"/>
                  <a:ext cx="173831" cy="173831"/>
                </a:xfrm>
                <a:prstGeom prst="ellipse">
                  <a:avLst/>
                </a:prstGeom>
                <a:noFill/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7" name="Oval 276"/>
                <p:cNvSpPr/>
                <p:nvPr/>
              </p:nvSpPr>
              <p:spPr>
                <a:xfrm>
                  <a:off x="4658915" y="3062102"/>
                  <a:ext cx="173831" cy="173831"/>
                </a:xfrm>
                <a:prstGeom prst="ellipse">
                  <a:avLst/>
                </a:prstGeom>
                <a:noFill/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8" name="Oval 277"/>
                <p:cNvSpPr/>
                <p:nvPr/>
              </p:nvSpPr>
              <p:spPr>
                <a:xfrm>
                  <a:off x="4745830" y="3062102"/>
                  <a:ext cx="173831" cy="173831"/>
                </a:xfrm>
                <a:prstGeom prst="ellipse">
                  <a:avLst/>
                </a:prstGeom>
                <a:noFill/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9" name="Oval 278"/>
                <p:cNvSpPr/>
                <p:nvPr/>
              </p:nvSpPr>
              <p:spPr>
                <a:xfrm>
                  <a:off x="4832745" y="3062101"/>
                  <a:ext cx="173831" cy="173831"/>
                </a:xfrm>
                <a:prstGeom prst="ellipse">
                  <a:avLst/>
                </a:prstGeom>
                <a:noFill/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80" name="TextBox 279"/>
              <p:cNvSpPr txBox="1"/>
              <p:nvPr/>
            </p:nvSpPr>
            <p:spPr>
              <a:xfrm>
                <a:off x="322089" y="6309437"/>
                <a:ext cx="1674781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libri" panose="020F0502020204030204" pitchFamily="34" charset="0"/>
                  </a:rPr>
                  <a:t>Electrical Heater</a:t>
                </a:r>
              </a:p>
              <a:p>
                <a:r>
                  <a:rPr lang="en-GB" sz="8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libri" panose="020F0502020204030204" pitchFamily="34" charset="0"/>
                  </a:rPr>
                  <a:t>T-sensor</a:t>
                </a:r>
              </a:p>
              <a:p>
                <a:r>
                  <a:rPr lang="en-GB" sz="8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libri" panose="020F0502020204030204" pitchFamily="34" charset="0"/>
                  </a:rPr>
                  <a:t>L-gauge</a:t>
                </a:r>
                <a:endPara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cxnSp>
          <p:nvCxnSpPr>
            <p:cNvPr id="281" name="Straight Connector 280"/>
            <p:cNvCxnSpPr/>
            <p:nvPr/>
          </p:nvCxnSpPr>
          <p:spPr>
            <a:xfrm>
              <a:off x="142531" y="6614306"/>
              <a:ext cx="0" cy="168687"/>
            </a:xfrm>
            <a:prstGeom prst="line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</p:cxnSp>
      </p:grpSp>
      <p:cxnSp>
        <p:nvCxnSpPr>
          <p:cNvPr id="7" name="Straight Connector 6"/>
          <p:cNvCxnSpPr/>
          <p:nvPr/>
        </p:nvCxnSpPr>
        <p:spPr>
          <a:xfrm flipH="1">
            <a:off x="4790281" y="5368570"/>
            <a:ext cx="9710" cy="35176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flipH="1">
            <a:off x="6222176" y="5381230"/>
            <a:ext cx="9710" cy="35176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5366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1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84" grpId="0" animBg="1"/>
      <p:bldP spid="86" grpId="0" animBg="1"/>
      <p:bldP spid="114" grpId="0" animBg="1"/>
      <p:bldP spid="116" grpId="0" animBg="1"/>
      <p:bldP spid="217" grpId="0" animBg="1"/>
      <p:bldP spid="219" grpId="0" animBg="1"/>
      <p:bldP spid="58" grpId="0" animBg="1"/>
      <p:bldP spid="25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Picture 23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5638" y="-4791"/>
            <a:ext cx="3877655" cy="40497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55" r="11498" b="15532"/>
          <a:stretch/>
        </p:blipFill>
        <p:spPr>
          <a:xfrm>
            <a:off x="-28282" y="3594755"/>
            <a:ext cx="11318582" cy="325054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80" name="Freeform 79"/>
          <p:cNvSpPr/>
          <p:nvPr/>
        </p:nvSpPr>
        <p:spPr>
          <a:xfrm>
            <a:off x="7900974" y="5238750"/>
            <a:ext cx="3511550" cy="463550"/>
          </a:xfrm>
          <a:custGeom>
            <a:avLst/>
            <a:gdLst>
              <a:gd name="connsiteX0" fmla="*/ 12700 w 3511550"/>
              <a:gd name="connsiteY0" fmla="*/ 0 h 463550"/>
              <a:gd name="connsiteX1" fmla="*/ 1257300 w 3511550"/>
              <a:gd name="connsiteY1" fmla="*/ 0 h 463550"/>
              <a:gd name="connsiteX2" fmla="*/ 1536700 w 3511550"/>
              <a:gd name="connsiteY2" fmla="*/ 133350 h 463550"/>
              <a:gd name="connsiteX3" fmla="*/ 2597150 w 3511550"/>
              <a:gd name="connsiteY3" fmla="*/ 133350 h 463550"/>
              <a:gd name="connsiteX4" fmla="*/ 2654300 w 3511550"/>
              <a:gd name="connsiteY4" fmla="*/ 107950 h 463550"/>
              <a:gd name="connsiteX5" fmla="*/ 2717800 w 3511550"/>
              <a:gd name="connsiteY5" fmla="*/ 146050 h 463550"/>
              <a:gd name="connsiteX6" fmla="*/ 2787650 w 3511550"/>
              <a:gd name="connsiteY6" fmla="*/ 101600 h 463550"/>
              <a:gd name="connsiteX7" fmla="*/ 2857500 w 3511550"/>
              <a:gd name="connsiteY7" fmla="*/ 133350 h 463550"/>
              <a:gd name="connsiteX8" fmla="*/ 3181350 w 3511550"/>
              <a:gd name="connsiteY8" fmla="*/ 133350 h 463550"/>
              <a:gd name="connsiteX9" fmla="*/ 3232150 w 3511550"/>
              <a:gd name="connsiteY9" fmla="*/ 101600 h 463550"/>
              <a:gd name="connsiteX10" fmla="*/ 3327400 w 3511550"/>
              <a:gd name="connsiteY10" fmla="*/ 146050 h 463550"/>
              <a:gd name="connsiteX11" fmla="*/ 3365500 w 3511550"/>
              <a:gd name="connsiteY11" fmla="*/ 107950 h 463550"/>
              <a:gd name="connsiteX12" fmla="*/ 3422650 w 3511550"/>
              <a:gd name="connsiteY12" fmla="*/ 139700 h 463550"/>
              <a:gd name="connsiteX13" fmla="*/ 3511550 w 3511550"/>
              <a:gd name="connsiteY13" fmla="*/ 139700 h 463550"/>
              <a:gd name="connsiteX14" fmla="*/ 3511550 w 3511550"/>
              <a:gd name="connsiteY14" fmla="*/ 323850 h 463550"/>
              <a:gd name="connsiteX15" fmla="*/ 3397250 w 3511550"/>
              <a:gd name="connsiteY15" fmla="*/ 323850 h 463550"/>
              <a:gd name="connsiteX16" fmla="*/ 3365500 w 3511550"/>
              <a:gd name="connsiteY16" fmla="*/ 336550 h 463550"/>
              <a:gd name="connsiteX17" fmla="*/ 3302000 w 3511550"/>
              <a:gd name="connsiteY17" fmla="*/ 304800 h 463550"/>
              <a:gd name="connsiteX18" fmla="*/ 3232150 w 3511550"/>
              <a:gd name="connsiteY18" fmla="*/ 355600 h 463550"/>
              <a:gd name="connsiteX19" fmla="*/ 3168650 w 3511550"/>
              <a:gd name="connsiteY19" fmla="*/ 323850 h 463550"/>
              <a:gd name="connsiteX20" fmla="*/ 2813050 w 3511550"/>
              <a:gd name="connsiteY20" fmla="*/ 323850 h 463550"/>
              <a:gd name="connsiteX21" fmla="*/ 2781300 w 3511550"/>
              <a:gd name="connsiteY21" fmla="*/ 349250 h 463550"/>
              <a:gd name="connsiteX22" fmla="*/ 2724150 w 3511550"/>
              <a:gd name="connsiteY22" fmla="*/ 311150 h 463550"/>
              <a:gd name="connsiteX23" fmla="*/ 2635250 w 3511550"/>
              <a:gd name="connsiteY23" fmla="*/ 349250 h 463550"/>
              <a:gd name="connsiteX24" fmla="*/ 2578100 w 3511550"/>
              <a:gd name="connsiteY24" fmla="*/ 323850 h 463550"/>
              <a:gd name="connsiteX25" fmla="*/ 1536700 w 3511550"/>
              <a:gd name="connsiteY25" fmla="*/ 323850 h 463550"/>
              <a:gd name="connsiteX26" fmla="*/ 1257300 w 3511550"/>
              <a:gd name="connsiteY26" fmla="*/ 463550 h 463550"/>
              <a:gd name="connsiteX27" fmla="*/ 0 w 3511550"/>
              <a:gd name="connsiteY27" fmla="*/ 463550 h 463550"/>
              <a:gd name="connsiteX28" fmla="*/ 12700 w 3511550"/>
              <a:gd name="connsiteY28" fmla="*/ 0 h 46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511550" h="463550">
                <a:moveTo>
                  <a:pt x="12700" y="0"/>
                </a:moveTo>
                <a:lnTo>
                  <a:pt x="1257300" y="0"/>
                </a:lnTo>
                <a:lnTo>
                  <a:pt x="1536700" y="133350"/>
                </a:lnTo>
                <a:lnTo>
                  <a:pt x="2597150" y="133350"/>
                </a:lnTo>
                <a:lnTo>
                  <a:pt x="2654300" y="107950"/>
                </a:lnTo>
                <a:lnTo>
                  <a:pt x="2717800" y="146050"/>
                </a:lnTo>
                <a:lnTo>
                  <a:pt x="2787650" y="101600"/>
                </a:lnTo>
                <a:lnTo>
                  <a:pt x="2857500" y="133350"/>
                </a:lnTo>
                <a:lnTo>
                  <a:pt x="3181350" y="133350"/>
                </a:lnTo>
                <a:lnTo>
                  <a:pt x="3232150" y="101600"/>
                </a:lnTo>
                <a:lnTo>
                  <a:pt x="3327400" y="146050"/>
                </a:lnTo>
                <a:lnTo>
                  <a:pt x="3365500" y="107950"/>
                </a:lnTo>
                <a:lnTo>
                  <a:pt x="3422650" y="139700"/>
                </a:lnTo>
                <a:lnTo>
                  <a:pt x="3511550" y="139700"/>
                </a:lnTo>
                <a:lnTo>
                  <a:pt x="3511550" y="323850"/>
                </a:lnTo>
                <a:lnTo>
                  <a:pt x="3397250" y="323850"/>
                </a:lnTo>
                <a:lnTo>
                  <a:pt x="3365500" y="336550"/>
                </a:lnTo>
                <a:lnTo>
                  <a:pt x="3302000" y="304800"/>
                </a:lnTo>
                <a:lnTo>
                  <a:pt x="3232150" y="355600"/>
                </a:lnTo>
                <a:lnTo>
                  <a:pt x="3168650" y="323850"/>
                </a:lnTo>
                <a:lnTo>
                  <a:pt x="2813050" y="323850"/>
                </a:lnTo>
                <a:lnTo>
                  <a:pt x="2781300" y="349250"/>
                </a:lnTo>
                <a:lnTo>
                  <a:pt x="2724150" y="311150"/>
                </a:lnTo>
                <a:lnTo>
                  <a:pt x="2635250" y="349250"/>
                </a:lnTo>
                <a:lnTo>
                  <a:pt x="2578100" y="323850"/>
                </a:lnTo>
                <a:lnTo>
                  <a:pt x="1536700" y="323850"/>
                </a:lnTo>
                <a:lnTo>
                  <a:pt x="1257300" y="463550"/>
                </a:lnTo>
                <a:lnTo>
                  <a:pt x="0" y="463550"/>
                </a:lnTo>
                <a:lnTo>
                  <a:pt x="12700" y="0"/>
                </a:lnTo>
                <a:close/>
              </a:path>
            </a:pathLst>
          </a:custGeom>
          <a:solidFill>
            <a:srgbClr val="DEEBF7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6210" y="3754042"/>
            <a:ext cx="12185790" cy="3091257"/>
          </a:xfrm>
          <a:prstGeom prst="rect">
            <a:avLst/>
          </a:prstGeom>
          <a:solidFill>
            <a:srgbClr val="FFFFFF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2" name="Freeform 81"/>
          <p:cNvSpPr/>
          <p:nvPr/>
        </p:nvSpPr>
        <p:spPr>
          <a:xfrm>
            <a:off x="1791093" y="4703800"/>
            <a:ext cx="5976594" cy="1093510"/>
          </a:xfrm>
          <a:custGeom>
            <a:avLst/>
            <a:gdLst>
              <a:gd name="connsiteX0" fmla="*/ 5957740 w 5976594"/>
              <a:gd name="connsiteY0" fmla="*/ 565609 h 1093510"/>
              <a:gd name="connsiteX1" fmla="*/ 5731497 w 5976594"/>
              <a:gd name="connsiteY1" fmla="*/ 461914 h 1093510"/>
              <a:gd name="connsiteX2" fmla="*/ 4581427 w 5976594"/>
              <a:gd name="connsiteY2" fmla="*/ 461914 h 1093510"/>
              <a:gd name="connsiteX3" fmla="*/ 4581427 w 5976594"/>
              <a:gd name="connsiteY3" fmla="*/ 443060 h 1093510"/>
              <a:gd name="connsiteX4" fmla="*/ 2611225 w 5976594"/>
              <a:gd name="connsiteY4" fmla="*/ 443060 h 1093510"/>
              <a:gd name="connsiteX5" fmla="*/ 1432874 w 5976594"/>
              <a:gd name="connsiteY5" fmla="*/ 0 h 1093510"/>
              <a:gd name="connsiteX6" fmla="*/ 0 w 5976594"/>
              <a:gd name="connsiteY6" fmla="*/ 0 h 1093510"/>
              <a:gd name="connsiteX7" fmla="*/ 282804 w 5976594"/>
              <a:gd name="connsiteY7" fmla="*/ 263951 h 1093510"/>
              <a:gd name="connsiteX8" fmla="*/ 452486 w 5976594"/>
              <a:gd name="connsiteY8" fmla="*/ 358219 h 1093510"/>
              <a:gd name="connsiteX9" fmla="*/ 2498103 w 5976594"/>
              <a:gd name="connsiteY9" fmla="*/ 1093510 h 1093510"/>
              <a:gd name="connsiteX10" fmla="*/ 4600280 w 5976594"/>
              <a:gd name="connsiteY10" fmla="*/ 1093510 h 1093510"/>
              <a:gd name="connsiteX11" fmla="*/ 4600280 w 5976594"/>
              <a:gd name="connsiteY11" fmla="*/ 1065229 h 1093510"/>
              <a:gd name="connsiteX12" fmla="*/ 5703216 w 5976594"/>
              <a:gd name="connsiteY12" fmla="*/ 1065229 h 1093510"/>
              <a:gd name="connsiteX13" fmla="*/ 5976594 w 5976594"/>
              <a:gd name="connsiteY13" fmla="*/ 933254 h 1093510"/>
              <a:gd name="connsiteX14" fmla="*/ 5957740 w 5976594"/>
              <a:gd name="connsiteY14" fmla="*/ 565609 h 1093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976594" h="1093510">
                <a:moveTo>
                  <a:pt x="5957740" y="565609"/>
                </a:moveTo>
                <a:lnTo>
                  <a:pt x="5731497" y="461914"/>
                </a:lnTo>
                <a:lnTo>
                  <a:pt x="4581427" y="461914"/>
                </a:lnTo>
                <a:lnTo>
                  <a:pt x="4581427" y="443060"/>
                </a:lnTo>
                <a:lnTo>
                  <a:pt x="2611225" y="443060"/>
                </a:lnTo>
                <a:lnTo>
                  <a:pt x="1432874" y="0"/>
                </a:lnTo>
                <a:lnTo>
                  <a:pt x="0" y="0"/>
                </a:lnTo>
                <a:lnTo>
                  <a:pt x="282804" y="263951"/>
                </a:lnTo>
                <a:lnTo>
                  <a:pt x="452486" y="358219"/>
                </a:lnTo>
                <a:lnTo>
                  <a:pt x="2498103" y="1093510"/>
                </a:lnTo>
                <a:lnTo>
                  <a:pt x="4600280" y="1093510"/>
                </a:lnTo>
                <a:lnTo>
                  <a:pt x="4600280" y="1065229"/>
                </a:lnTo>
                <a:lnTo>
                  <a:pt x="5703216" y="1065229"/>
                </a:lnTo>
                <a:lnTo>
                  <a:pt x="5976594" y="933254"/>
                </a:lnTo>
                <a:lnTo>
                  <a:pt x="5957740" y="565609"/>
                </a:lnTo>
                <a:close/>
              </a:path>
            </a:pathLst>
          </a:custGeom>
          <a:solidFill>
            <a:srgbClr val="DEEBF7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3908157" y="4510088"/>
            <a:ext cx="373332" cy="1352550"/>
          </a:xfrm>
          <a:custGeom>
            <a:avLst/>
            <a:gdLst>
              <a:gd name="connsiteX0" fmla="*/ 76200 w 328613"/>
              <a:gd name="connsiteY0" fmla="*/ 0 h 1352550"/>
              <a:gd name="connsiteX1" fmla="*/ 23813 w 328613"/>
              <a:gd name="connsiteY1" fmla="*/ 271462 h 1352550"/>
              <a:gd name="connsiteX2" fmla="*/ 0 w 328613"/>
              <a:gd name="connsiteY2" fmla="*/ 471487 h 1352550"/>
              <a:gd name="connsiteX3" fmla="*/ 214313 w 328613"/>
              <a:gd name="connsiteY3" fmla="*/ 1352550 h 1352550"/>
              <a:gd name="connsiteX4" fmla="*/ 328613 w 328613"/>
              <a:gd name="connsiteY4" fmla="*/ 1281112 h 135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8613" h="1352550">
                <a:moveTo>
                  <a:pt x="76200" y="0"/>
                </a:moveTo>
                <a:lnTo>
                  <a:pt x="23813" y="271462"/>
                </a:lnTo>
                <a:lnTo>
                  <a:pt x="0" y="471487"/>
                </a:lnTo>
                <a:lnTo>
                  <a:pt x="214313" y="1352550"/>
                </a:lnTo>
                <a:lnTo>
                  <a:pt x="328613" y="1281112"/>
                </a:lnTo>
              </a:path>
            </a:pathLst>
          </a:custGeom>
          <a:noFill/>
          <a:ln w="12700" cmpd="dbl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reeform 16"/>
          <p:cNvSpPr/>
          <p:nvPr/>
        </p:nvSpPr>
        <p:spPr>
          <a:xfrm>
            <a:off x="4148254" y="4618114"/>
            <a:ext cx="798771" cy="1179436"/>
          </a:xfrm>
          <a:custGeom>
            <a:avLst/>
            <a:gdLst>
              <a:gd name="connsiteX0" fmla="*/ 1130300 w 1130676"/>
              <a:gd name="connsiteY0" fmla="*/ 1282700 h 1282700"/>
              <a:gd name="connsiteX1" fmla="*/ 1022350 w 1130676"/>
              <a:gd name="connsiteY1" fmla="*/ 571500 h 1282700"/>
              <a:gd name="connsiteX2" fmla="*/ 463550 w 1130676"/>
              <a:gd name="connsiteY2" fmla="*/ 355600 h 1282700"/>
              <a:gd name="connsiteX3" fmla="*/ 82550 w 1130676"/>
              <a:gd name="connsiteY3" fmla="*/ 158750 h 1282700"/>
              <a:gd name="connsiteX4" fmla="*/ 0 w 1130676"/>
              <a:gd name="connsiteY4" fmla="*/ 0 h 128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0676" h="1282700">
                <a:moveTo>
                  <a:pt x="1130300" y="1282700"/>
                </a:moveTo>
                <a:cubicBezTo>
                  <a:pt x="1131887" y="1004358"/>
                  <a:pt x="1133475" y="726017"/>
                  <a:pt x="1022350" y="571500"/>
                </a:cubicBezTo>
                <a:cubicBezTo>
                  <a:pt x="911225" y="416983"/>
                  <a:pt x="620183" y="424392"/>
                  <a:pt x="463550" y="355600"/>
                </a:cubicBezTo>
                <a:cubicBezTo>
                  <a:pt x="306917" y="286808"/>
                  <a:pt x="159808" y="218017"/>
                  <a:pt x="82550" y="158750"/>
                </a:cubicBezTo>
                <a:cubicBezTo>
                  <a:pt x="5292" y="99483"/>
                  <a:pt x="2646" y="49741"/>
                  <a:pt x="0" y="0"/>
                </a:cubicBezTo>
              </a:path>
            </a:pathLst>
          </a:custGeom>
          <a:noFill/>
          <a:ln w="3175">
            <a:solidFill>
              <a:srgbClr val="C39BE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Freeform 82"/>
          <p:cNvSpPr/>
          <p:nvPr/>
        </p:nvSpPr>
        <p:spPr>
          <a:xfrm>
            <a:off x="6209" y="4022071"/>
            <a:ext cx="3203716" cy="682485"/>
          </a:xfrm>
          <a:custGeom>
            <a:avLst/>
            <a:gdLst>
              <a:gd name="connsiteX0" fmla="*/ 3165475 w 3165475"/>
              <a:gd name="connsiteY0" fmla="*/ 615950 h 615950"/>
              <a:gd name="connsiteX1" fmla="*/ 1758950 w 3165475"/>
              <a:gd name="connsiteY1" fmla="*/ 615950 h 615950"/>
              <a:gd name="connsiteX2" fmla="*/ 1647825 w 3165475"/>
              <a:gd name="connsiteY2" fmla="*/ 539750 h 615950"/>
              <a:gd name="connsiteX3" fmla="*/ 1158875 w 3165475"/>
              <a:gd name="connsiteY3" fmla="*/ 358775 h 615950"/>
              <a:gd name="connsiteX4" fmla="*/ 1025525 w 3165475"/>
              <a:gd name="connsiteY4" fmla="*/ 323850 h 615950"/>
              <a:gd name="connsiteX5" fmla="*/ 831850 w 3165475"/>
              <a:gd name="connsiteY5" fmla="*/ 276225 h 615950"/>
              <a:gd name="connsiteX6" fmla="*/ 600075 w 3165475"/>
              <a:gd name="connsiteY6" fmla="*/ 247650 h 615950"/>
              <a:gd name="connsiteX7" fmla="*/ 327025 w 3165475"/>
              <a:gd name="connsiteY7" fmla="*/ 247650 h 615950"/>
              <a:gd name="connsiteX8" fmla="*/ 298450 w 3165475"/>
              <a:gd name="connsiteY8" fmla="*/ 244475 h 615950"/>
              <a:gd name="connsiteX9" fmla="*/ 279400 w 3165475"/>
              <a:gd name="connsiteY9" fmla="*/ 241300 h 615950"/>
              <a:gd name="connsiteX10" fmla="*/ 0 w 3165475"/>
              <a:gd name="connsiteY10" fmla="*/ 247650 h 615950"/>
              <a:gd name="connsiteX11" fmla="*/ 0 w 3165475"/>
              <a:gd name="connsiteY11" fmla="*/ 9525 h 615950"/>
              <a:gd name="connsiteX12" fmla="*/ 257175 w 3165475"/>
              <a:gd name="connsiteY12" fmla="*/ 6350 h 615950"/>
              <a:gd name="connsiteX13" fmla="*/ 514350 w 3165475"/>
              <a:gd name="connsiteY13" fmla="*/ 0 h 615950"/>
              <a:gd name="connsiteX14" fmla="*/ 762000 w 3165475"/>
              <a:gd name="connsiteY14" fmla="*/ 19050 h 615950"/>
              <a:gd name="connsiteX15" fmla="*/ 787400 w 3165475"/>
              <a:gd name="connsiteY15" fmla="*/ 28575 h 615950"/>
              <a:gd name="connsiteX16" fmla="*/ 965200 w 3165475"/>
              <a:gd name="connsiteY16" fmla="*/ 53975 h 615950"/>
              <a:gd name="connsiteX17" fmla="*/ 1273175 w 3165475"/>
              <a:gd name="connsiteY17" fmla="*/ 149225 h 615950"/>
              <a:gd name="connsiteX18" fmla="*/ 1739900 w 3165475"/>
              <a:gd name="connsiteY18" fmla="*/ 320675 h 615950"/>
              <a:gd name="connsiteX19" fmla="*/ 2241550 w 3165475"/>
              <a:gd name="connsiteY19" fmla="*/ 314325 h 615950"/>
              <a:gd name="connsiteX20" fmla="*/ 2374900 w 3165475"/>
              <a:gd name="connsiteY20" fmla="*/ 358775 h 615950"/>
              <a:gd name="connsiteX21" fmla="*/ 2374900 w 3165475"/>
              <a:gd name="connsiteY21" fmla="*/ 358775 h 615950"/>
              <a:gd name="connsiteX22" fmla="*/ 2416175 w 3165475"/>
              <a:gd name="connsiteY22" fmla="*/ 342900 h 615950"/>
              <a:gd name="connsiteX23" fmla="*/ 2501900 w 3165475"/>
              <a:gd name="connsiteY23" fmla="*/ 371475 h 615950"/>
              <a:gd name="connsiteX24" fmla="*/ 2520950 w 3165475"/>
              <a:gd name="connsiteY24" fmla="*/ 323850 h 615950"/>
              <a:gd name="connsiteX25" fmla="*/ 2568575 w 3165475"/>
              <a:gd name="connsiteY25" fmla="*/ 263525 h 615950"/>
              <a:gd name="connsiteX26" fmla="*/ 2625725 w 3165475"/>
              <a:gd name="connsiteY26" fmla="*/ 234950 h 615950"/>
              <a:gd name="connsiteX27" fmla="*/ 2695575 w 3165475"/>
              <a:gd name="connsiteY27" fmla="*/ 219075 h 615950"/>
              <a:gd name="connsiteX28" fmla="*/ 2790825 w 3165475"/>
              <a:gd name="connsiteY28" fmla="*/ 244475 h 615950"/>
              <a:gd name="connsiteX29" fmla="*/ 2892425 w 3165475"/>
              <a:gd name="connsiteY29" fmla="*/ 266700 h 615950"/>
              <a:gd name="connsiteX30" fmla="*/ 3073400 w 3165475"/>
              <a:gd name="connsiteY30" fmla="*/ 342900 h 615950"/>
              <a:gd name="connsiteX31" fmla="*/ 3143250 w 3165475"/>
              <a:gd name="connsiteY31" fmla="*/ 412750 h 615950"/>
              <a:gd name="connsiteX32" fmla="*/ 3162300 w 3165475"/>
              <a:gd name="connsiteY32" fmla="*/ 469900 h 615950"/>
              <a:gd name="connsiteX33" fmla="*/ 3127375 w 3165475"/>
              <a:gd name="connsiteY33" fmla="*/ 495300 h 615950"/>
              <a:gd name="connsiteX34" fmla="*/ 3060700 w 3165475"/>
              <a:gd name="connsiteY34" fmla="*/ 469900 h 615950"/>
              <a:gd name="connsiteX35" fmla="*/ 2949575 w 3165475"/>
              <a:gd name="connsiteY35" fmla="*/ 409575 h 615950"/>
              <a:gd name="connsiteX36" fmla="*/ 2844800 w 3165475"/>
              <a:gd name="connsiteY36" fmla="*/ 371475 h 615950"/>
              <a:gd name="connsiteX37" fmla="*/ 2755900 w 3165475"/>
              <a:gd name="connsiteY37" fmla="*/ 339725 h 615950"/>
              <a:gd name="connsiteX38" fmla="*/ 2730500 w 3165475"/>
              <a:gd name="connsiteY38" fmla="*/ 330200 h 615950"/>
              <a:gd name="connsiteX39" fmla="*/ 2692400 w 3165475"/>
              <a:gd name="connsiteY39" fmla="*/ 330200 h 615950"/>
              <a:gd name="connsiteX40" fmla="*/ 2641600 w 3165475"/>
              <a:gd name="connsiteY40" fmla="*/ 346075 h 615950"/>
              <a:gd name="connsiteX41" fmla="*/ 2600325 w 3165475"/>
              <a:gd name="connsiteY41" fmla="*/ 412750 h 615950"/>
              <a:gd name="connsiteX42" fmla="*/ 3165475 w 3165475"/>
              <a:gd name="connsiteY42" fmla="*/ 615950 h 615950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293034 w 3201334"/>
              <a:gd name="connsiteY12" fmla="*/ 113367 h 722967"/>
              <a:gd name="connsiteX13" fmla="*/ 550209 w 3201334"/>
              <a:gd name="connsiteY13" fmla="*/ 107017 h 722967"/>
              <a:gd name="connsiteX14" fmla="*/ 797859 w 3201334"/>
              <a:gd name="connsiteY14" fmla="*/ 126067 h 722967"/>
              <a:gd name="connsiteX15" fmla="*/ 823259 w 3201334"/>
              <a:gd name="connsiteY15" fmla="*/ 135592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550209 w 3201334"/>
              <a:gd name="connsiteY13" fmla="*/ 107017 h 722967"/>
              <a:gd name="connsiteX14" fmla="*/ 797859 w 3201334"/>
              <a:gd name="connsiteY14" fmla="*/ 126067 h 722967"/>
              <a:gd name="connsiteX15" fmla="*/ 823259 w 3201334"/>
              <a:gd name="connsiteY15" fmla="*/ 135592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21927 w 3201334"/>
              <a:gd name="connsiteY13" fmla="*/ 35300 h 722967"/>
              <a:gd name="connsiteX14" fmla="*/ 797859 w 3201334"/>
              <a:gd name="connsiteY14" fmla="*/ 126067 h 722967"/>
              <a:gd name="connsiteX15" fmla="*/ 823259 w 3201334"/>
              <a:gd name="connsiteY15" fmla="*/ 135592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21927 w 3201334"/>
              <a:gd name="connsiteY13" fmla="*/ 35300 h 722967"/>
              <a:gd name="connsiteX14" fmla="*/ 797859 w 3201334"/>
              <a:gd name="connsiteY14" fmla="*/ 126067 h 722967"/>
              <a:gd name="connsiteX15" fmla="*/ 894976 w 3201334"/>
              <a:gd name="connsiteY15" fmla="*/ 72839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21927 w 3201334"/>
              <a:gd name="connsiteY13" fmla="*/ 35300 h 722967"/>
              <a:gd name="connsiteX14" fmla="*/ 766903 w 3201334"/>
              <a:gd name="connsiteY14" fmla="*/ 99873 h 722967"/>
              <a:gd name="connsiteX15" fmla="*/ 894976 w 3201334"/>
              <a:gd name="connsiteY15" fmla="*/ 72839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21927 w 3201334"/>
              <a:gd name="connsiteY13" fmla="*/ 35300 h 722967"/>
              <a:gd name="connsiteX14" fmla="*/ 766903 w 3201334"/>
              <a:gd name="connsiteY14" fmla="*/ 99873 h 722967"/>
              <a:gd name="connsiteX15" fmla="*/ 902119 w 3201334"/>
              <a:gd name="connsiteY15" fmla="*/ 115701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21927 w 3201334"/>
              <a:gd name="connsiteY13" fmla="*/ 35300 h 722967"/>
              <a:gd name="connsiteX14" fmla="*/ 766903 w 3201334"/>
              <a:gd name="connsiteY14" fmla="*/ 99873 h 722967"/>
              <a:gd name="connsiteX15" fmla="*/ 902119 w 3201334"/>
              <a:gd name="connsiteY15" fmla="*/ 115701 h 722967"/>
              <a:gd name="connsiteX16" fmla="*/ 10391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19546 w 3201334"/>
              <a:gd name="connsiteY13" fmla="*/ 66257 h 722967"/>
              <a:gd name="connsiteX14" fmla="*/ 766903 w 3201334"/>
              <a:gd name="connsiteY14" fmla="*/ 99873 h 722967"/>
              <a:gd name="connsiteX15" fmla="*/ 902119 w 3201334"/>
              <a:gd name="connsiteY15" fmla="*/ 115701 h 722967"/>
              <a:gd name="connsiteX16" fmla="*/ 10391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19546 w 3201334"/>
              <a:gd name="connsiteY13" fmla="*/ 66257 h 722967"/>
              <a:gd name="connsiteX14" fmla="*/ 757378 w 3201334"/>
              <a:gd name="connsiteY14" fmla="*/ 87967 h 722967"/>
              <a:gd name="connsiteX15" fmla="*/ 902119 w 3201334"/>
              <a:gd name="connsiteY15" fmla="*/ 115701 h 722967"/>
              <a:gd name="connsiteX16" fmla="*/ 10391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21189 w 3201334"/>
              <a:gd name="connsiteY12" fmla="*/ 43330 h 722967"/>
              <a:gd name="connsiteX13" fmla="*/ 619546 w 3201334"/>
              <a:gd name="connsiteY13" fmla="*/ 66257 h 722967"/>
              <a:gd name="connsiteX14" fmla="*/ 757378 w 3201334"/>
              <a:gd name="connsiteY14" fmla="*/ 87967 h 722967"/>
              <a:gd name="connsiteX15" fmla="*/ 902119 w 3201334"/>
              <a:gd name="connsiteY15" fmla="*/ 115701 h 722967"/>
              <a:gd name="connsiteX16" fmla="*/ 10391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38316 w 3203716"/>
              <a:gd name="connsiteY6" fmla="*/ 311804 h 680104"/>
              <a:gd name="connsiteX7" fmla="*/ 365266 w 3203716"/>
              <a:gd name="connsiteY7" fmla="*/ 311804 h 680104"/>
              <a:gd name="connsiteX8" fmla="*/ 336691 w 3203716"/>
              <a:gd name="connsiteY8" fmla="*/ 308629 h 680104"/>
              <a:gd name="connsiteX9" fmla="*/ 317641 w 3203716"/>
              <a:gd name="connsiteY9" fmla="*/ 305454 h 680104"/>
              <a:gd name="connsiteX10" fmla="*/ 38241 w 3203716"/>
              <a:gd name="connsiteY10" fmla="*/ 311804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38316 w 3203716"/>
              <a:gd name="connsiteY6" fmla="*/ 311804 h 680104"/>
              <a:gd name="connsiteX7" fmla="*/ 365266 w 3203716"/>
              <a:gd name="connsiteY7" fmla="*/ 311804 h 680104"/>
              <a:gd name="connsiteX8" fmla="*/ 336691 w 3203716"/>
              <a:gd name="connsiteY8" fmla="*/ 308629 h 680104"/>
              <a:gd name="connsiteX9" fmla="*/ 317641 w 3203716"/>
              <a:gd name="connsiteY9" fmla="*/ 305454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38316 w 3203716"/>
              <a:gd name="connsiteY6" fmla="*/ 311804 h 680104"/>
              <a:gd name="connsiteX7" fmla="*/ 365266 w 3203716"/>
              <a:gd name="connsiteY7" fmla="*/ 311804 h 680104"/>
              <a:gd name="connsiteX8" fmla="*/ 336691 w 3203716"/>
              <a:gd name="connsiteY8" fmla="*/ 308629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38316 w 3203716"/>
              <a:gd name="connsiteY6" fmla="*/ 311804 h 680104"/>
              <a:gd name="connsiteX7" fmla="*/ 365266 w 3203716"/>
              <a:gd name="connsiteY7" fmla="*/ 311804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38316 w 3203716"/>
              <a:gd name="connsiteY6" fmla="*/ 311804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40698 w 3203716"/>
              <a:gd name="connsiteY6" fmla="*/ 299898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81997 w 3203716"/>
              <a:gd name="connsiteY5" fmla="*/ 357047 h 680104"/>
              <a:gd name="connsiteX6" fmla="*/ 640698 w 3203716"/>
              <a:gd name="connsiteY6" fmla="*/ 299898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81997 w 3203716"/>
              <a:gd name="connsiteY5" fmla="*/ 357047 h 680104"/>
              <a:gd name="connsiteX6" fmla="*/ 640698 w 3203716"/>
              <a:gd name="connsiteY6" fmla="*/ 299898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360754 w 3203716"/>
              <a:gd name="connsiteY21" fmla="*/ 434835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81997 w 3203716"/>
              <a:gd name="connsiteY5" fmla="*/ 357047 h 680104"/>
              <a:gd name="connsiteX6" fmla="*/ 640698 w 3203716"/>
              <a:gd name="connsiteY6" fmla="*/ 299898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120248 w 3203716"/>
              <a:gd name="connsiteY19" fmla="*/ 352285 h 680104"/>
              <a:gd name="connsiteX20" fmla="*/ 2413141 w 3203716"/>
              <a:gd name="connsiteY20" fmla="*/ 422929 h 680104"/>
              <a:gd name="connsiteX21" fmla="*/ 2360754 w 3203716"/>
              <a:gd name="connsiteY21" fmla="*/ 434835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81997 w 3203716"/>
              <a:gd name="connsiteY5" fmla="*/ 357047 h 680104"/>
              <a:gd name="connsiteX6" fmla="*/ 640698 w 3203716"/>
              <a:gd name="connsiteY6" fmla="*/ 299898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656698 w 3203716"/>
              <a:gd name="connsiteY18" fmla="*/ 351492 h 680104"/>
              <a:gd name="connsiteX19" fmla="*/ 2120248 w 3203716"/>
              <a:gd name="connsiteY19" fmla="*/ 352285 h 680104"/>
              <a:gd name="connsiteX20" fmla="*/ 2413141 w 3203716"/>
              <a:gd name="connsiteY20" fmla="*/ 422929 h 680104"/>
              <a:gd name="connsiteX21" fmla="*/ 2360754 w 3203716"/>
              <a:gd name="connsiteY21" fmla="*/ 434835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2485"/>
              <a:gd name="connsiteX1" fmla="*/ 1675747 w 3203716"/>
              <a:gd name="connsiteY1" fmla="*/ 682485 h 682485"/>
              <a:gd name="connsiteX2" fmla="*/ 1686066 w 3203716"/>
              <a:gd name="connsiteY2" fmla="*/ 603904 h 682485"/>
              <a:gd name="connsiteX3" fmla="*/ 1197116 w 3203716"/>
              <a:gd name="connsiteY3" fmla="*/ 422929 h 682485"/>
              <a:gd name="connsiteX4" fmla="*/ 1063766 w 3203716"/>
              <a:gd name="connsiteY4" fmla="*/ 388004 h 682485"/>
              <a:gd name="connsiteX5" fmla="*/ 881997 w 3203716"/>
              <a:gd name="connsiteY5" fmla="*/ 357047 h 682485"/>
              <a:gd name="connsiteX6" fmla="*/ 640698 w 3203716"/>
              <a:gd name="connsiteY6" fmla="*/ 299898 h 682485"/>
              <a:gd name="connsiteX7" fmla="*/ 465279 w 3203716"/>
              <a:gd name="connsiteY7" fmla="*/ 280848 h 682485"/>
              <a:gd name="connsiteX8" fmla="*/ 353360 w 3203716"/>
              <a:gd name="connsiteY8" fmla="*/ 277673 h 682485"/>
              <a:gd name="connsiteX9" fmla="*/ 248585 w 3203716"/>
              <a:gd name="connsiteY9" fmla="*/ 274498 h 682485"/>
              <a:gd name="connsiteX10" fmla="*/ 12048 w 3203716"/>
              <a:gd name="connsiteY10" fmla="*/ 278466 h 682485"/>
              <a:gd name="connsiteX11" fmla="*/ 0 w 3203716"/>
              <a:gd name="connsiteY11" fmla="*/ 0 h 682485"/>
              <a:gd name="connsiteX12" fmla="*/ 323571 w 3203716"/>
              <a:gd name="connsiteY12" fmla="*/ 467 h 682485"/>
              <a:gd name="connsiteX13" fmla="*/ 621928 w 3203716"/>
              <a:gd name="connsiteY13" fmla="*/ 23394 h 682485"/>
              <a:gd name="connsiteX14" fmla="*/ 759760 w 3203716"/>
              <a:gd name="connsiteY14" fmla="*/ 45104 h 682485"/>
              <a:gd name="connsiteX15" fmla="*/ 904501 w 3203716"/>
              <a:gd name="connsiteY15" fmla="*/ 72838 h 682485"/>
              <a:gd name="connsiteX16" fmla="*/ 1041541 w 3203716"/>
              <a:gd name="connsiteY16" fmla="*/ 118129 h 682485"/>
              <a:gd name="connsiteX17" fmla="*/ 1311416 w 3203716"/>
              <a:gd name="connsiteY17" fmla="*/ 213379 h 682485"/>
              <a:gd name="connsiteX18" fmla="*/ 1656698 w 3203716"/>
              <a:gd name="connsiteY18" fmla="*/ 351492 h 682485"/>
              <a:gd name="connsiteX19" fmla="*/ 2120248 w 3203716"/>
              <a:gd name="connsiteY19" fmla="*/ 352285 h 682485"/>
              <a:gd name="connsiteX20" fmla="*/ 2413141 w 3203716"/>
              <a:gd name="connsiteY20" fmla="*/ 422929 h 682485"/>
              <a:gd name="connsiteX21" fmla="*/ 2360754 w 3203716"/>
              <a:gd name="connsiteY21" fmla="*/ 434835 h 682485"/>
              <a:gd name="connsiteX22" fmla="*/ 2454416 w 3203716"/>
              <a:gd name="connsiteY22" fmla="*/ 407054 h 682485"/>
              <a:gd name="connsiteX23" fmla="*/ 2540141 w 3203716"/>
              <a:gd name="connsiteY23" fmla="*/ 435629 h 682485"/>
              <a:gd name="connsiteX24" fmla="*/ 2559191 w 3203716"/>
              <a:gd name="connsiteY24" fmla="*/ 388004 h 682485"/>
              <a:gd name="connsiteX25" fmla="*/ 2606816 w 3203716"/>
              <a:gd name="connsiteY25" fmla="*/ 327679 h 682485"/>
              <a:gd name="connsiteX26" fmla="*/ 2663966 w 3203716"/>
              <a:gd name="connsiteY26" fmla="*/ 299104 h 682485"/>
              <a:gd name="connsiteX27" fmla="*/ 2733816 w 3203716"/>
              <a:gd name="connsiteY27" fmla="*/ 283229 h 682485"/>
              <a:gd name="connsiteX28" fmla="*/ 2829066 w 3203716"/>
              <a:gd name="connsiteY28" fmla="*/ 308629 h 682485"/>
              <a:gd name="connsiteX29" fmla="*/ 2930666 w 3203716"/>
              <a:gd name="connsiteY29" fmla="*/ 330854 h 682485"/>
              <a:gd name="connsiteX30" fmla="*/ 3111641 w 3203716"/>
              <a:gd name="connsiteY30" fmla="*/ 407054 h 682485"/>
              <a:gd name="connsiteX31" fmla="*/ 3181491 w 3203716"/>
              <a:gd name="connsiteY31" fmla="*/ 476904 h 682485"/>
              <a:gd name="connsiteX32" fmla="*/ 3200541 w 3203716"/>
              <a:gd name="connsiteY32" fmla="*/ 534054 h 682485"/>
              <a:gd name="connsiteX33" fmla="*/ 3165616 w 3203716"/>
              <a:gd name="connsiteY33" fmla="*/ 559454 h 682485"/>
              <a:gd name="connsiteX34" fmla="*/ 3098941 w 3203716"/>
              <a:gd name="connsiteY34" fmla="*/ 534054 h 682485"/>
              <a:gd name="connsiteX35" fmla="*/ 2987816 w 3203716"/>
              <a:gd name="connsiteY35" fmla="*/ 473729 h 682485"/>
              <a:gd name="connsiteX36" fmla="*/ 2883041 w 3203716"/>
              <a:gd name="connsiteY36" fmla="*/ 435629 h 682485"/>
              <a:gd name="connsiteX37" fmla="*/ 2794141 w 3203716"/>
              <a:gd name="connsiteY37" fmla="*/ 403879 h 682485"/>
              <a:gd name="connsiteX38" fmla="*/ 2768741 w 3203716"/>
              <a:gd name="connsiteY38" fmla="*/ 394354 h 682485"/>
              <a:gd name="connsiteX39" fmla="*/ 2730641 w 3203716"/>
              <a:gd name="connsiteY39" fmla="*/ 394354 h 682485"/>
              <a:gd name="connsiteX40" fmla="*/ 2679841 w 3203716"/>
              <a:gd name="connsiteY40" fmla="*/ 410229 h 682485"/>
              <a:gd name="connsiteX41" fmla="*/ 2638566 w 3203716"/>
              <a:gd name="connsiteY41" fmla="*/ 476904 h 682485"/>
              <a:gd name="connsiteX42" fmla="*/ 3203716 w 3203716"/>
              <a:gd name="connsiteY42" fmla="*/ 680104 h 682485"/>
              <a:gd name="connsiteX0" fmla="*/ 3203716 w 3203716"/>
              <a:gd name="connsiteY0" fmla="*/ 680104 h 682485"/>
              <a:gd name="connsiteX1" fmla="*/ 1675747 w 3203716"/>
              <a:gd name="connsiteY1" fmla="*/ 682485 h 682485"/>
              <a:gd name="connsiteX2" fmla="*/ 1562241 w 3203716"/>
              <a:gd name="connsiteY2" fmla="*/ 580092 h 682485"/>
              <a:gd name="connsiteX3" fmla="*/ 1197116 w 3203716"/>
              <a:gd name="connsiteY3" fmla="*/ 422929 h 682485"/>
              <a:gd name="connsiteX4" fmla="*/ 1063766 w 3203716"/>
              <a:gd name="connsiteY4" fmla="*/ 388004 h 682485"/>
              <a:gd name="connsiteX5" fmla="*/ 881997 w 3203716"/>
              <a:gd name="connsiteY5" fmla="*/ 357047 h 682485"/>
              <a:gd name="connsiteX6" fmla="*/ 640698 w 3203716"/>
              <a:gd name="connsiteY6" fmla="*/ 299898 h 682485"/>
              <a:gd name="connsiteX7" fmla="*/ 465279 w 3203716"/>
              <a:gd name="connsiteY7" fmla="*/ 280848 h 682485"/>
              <a:gd name="connsiteX8" fmla="*/ 353360 w 3203716"/>
              <a:gd name="connsiteY8" fmla="*/ 277673 h 682485"/>
              <a:gd name="connsiteX9" fmla="*/ 248585 w 3203716"/>
              <a:gd name="connsiteY9" fmla="*/ 274498 h 682485"/>
              <a:gd name="connsiteX10" fmla="*/ 12048 w 3203716"/>
              <a:gd name="connsiteY10" fmla="*/ 278466 h 682485"/>
              <a:gd name="connsiteX11" fmla="*/ 0 w 3203716"/>
              <a:gd name="connsiteY11" fmla="*/ 0 h 682485"/>
              <a:gd name="connsiteX12" fmla="*/ 323571 w 3203716"/>
              <a:gd name="connsiteY12" fmla="*/ 467 h 682485"/>
              <a:gd name="connsiteX13" fmla="*/ 621928 w 3203716"/>
              <a:gd name="connsiteY13" fmla="*/ 23394 h 682485"/>
              <a:gd name="connsiteX14" fmla="*/ 759760 w 3203716"/>
              <a:gd name="connsiteY14" fmla="*/ 45104 h 682485"/>
              <a:gd name="connsiteX15" fmla="*/ 904501 w 3203716"/>
              <a:gd name="connsiteY15" fmla="*/ 72838 h 682485"/>
              <a:gd name="connsiteX16" fmla="*/ 1041541 w 3203716"/>
              <a:gd name="connsiteY16" fmla="*/ 118129 h 682485"/>
              <a:gd name="connsiteX17" fmla="*/ 1311416 w 3203716"/>
              <a:gd name="connsiteY17" fmla="*/ 213379 h 682485"/>
              <a:gd name="connsiteX18" fmla="*/ 1656698 w 3203716"/>
              <a:gd name="connsiteY18" fmla="*/ 351492 h 682485"/>
              <a:gd name="connsiteX19" fmla="*/ 2120248 w 3203716"/>
              <a:gd name="connsiteY19" fmla="*/ 352285 h 682485"/>
              <a:gd name="connsiteX20" fmla="*/ 2413141 w 3203716"/>
              <a:gd name="connsiteY20" fmla="*/ 422929 h 682485"/>
              <a:gd name="connsiteX21" fmla="*/ 2360754 w 3203716"/>
              <a:gd name="connsiteY21" fmla="*/ 434835 h 682485"/>
              <a:gd name="connsiteX22" fmla="*/ 2454416 w 3203716"/>
              <a:gd name="connsiteY22" fmla="*/ 407054 h 682485"/>
              <a:gd name="connsiteX23" fmla="*/ 2540141 w 3203716"/>
              <a:gd name="connsiteY23" fmla="*/ 435629 h 682485"/>
              <a:gd name="connsiteX24" fmla="*/ 2559191 w 3203716"/>
              <a:gd name="connsiteY24" fmla="*/ 388004 h 682485"/>
              <a:gd name="connsiteX25" fmla="*/ 2606816 w 3203716"/>
              <a:gd name="connsiteY25" fmla="*/ 327679 h 682485"/>
              <a:gd name="connsiteX26" fmla="*/ 2663966 w 3203716"/>
              <a:gd name="connsiteY26" fmla="*/ 299104 h 682485"/>
              <a:gd name="connsiteX27" fmla="*/ 2733816 w 3203716"/>
              <a:gd name="connsiteY27" fmla="*/ 283229 h 682485"/>
              <a:gd name="connsiteX28" fmla="*/ 2829066 w 3203716"/>
              <a:gd name="connsiteY28" fmla="*/ 308629 h 682485"/>
              <a:gd name="connsiteX29" fmla="*/ 2930666 w 3203716"/>
              <a:gd name="connsiteY29" fmla="*/ 330854 h 682485"/>
              <a:gd name="connsiteX30" fmla="*/ 3111641 w 3203716"/>
              <a:gd name="connsiteY30" fmla="*/ 407054 h 682485"/>
              <a:gd name="connsiteX31" fmla="*/ 3181491 w 3203716"/>
              <a:gd name="connsiteY31" fmla="*/ 476904 h 682485"/>
              <a:gd name="connsiteX32" fmla="*/ 3200541 w 3203716"/>
              <a:gd name="connsiteY32" fmla="*/ 534054 h 682485"/>
              <a:gd name="connsiteX33" fmla="*/ 3165616 w 3203716"/>
              <a:gd name="connsiteY33" fmla="*/ 559454 h 682485"/>
              <a:gd name="connsiteX34" fmla="*/ 3098941 w 3203716"/>
              <a:gd name="connsiteY34" fmla="*/ 534054 h 682485"/>
              <a:gd name="connsiteX35" fmla="*/ 2987816 w 3203716"/>
              <a:gd name="connsiteY35" fmla="*/ 473729 h 682485"/>
              <a:gd name="connsiteX36" fmla="*/ 2883041 w 3203716"/>
              <a:gd name="connsiteY36" fmla="*/ 435629 h 682485"/>
              <a:gd name="connsiteX37" fmla="*/ 2794141 w 3203716"/>
              <a:gd name="connsiteY37" fmla="*/ 403879 h 682485"/>
              <a:gd name="connsiteX38" fmla="*/ 2768741 w 3203716"/>
              <a:gd name="connsiteY38" fmla="*/ 394354 h 682485"/>
              <a:gd name="connsiteX39" fmla="*/ 2730641 w 3203716"/>
              <a:gd name="connsiteY39" fmla="*/ 394354 h 682485"/>
              <a:gd name="connsiteX40" fmla="*/ 2679841 w 3203716"/>
              <a:gd name="connsiteY40" fmla="*/ 410229 h 682485"/>
              <a:gd name="connsiteX41" fmla="*/ 2638566 w 3203716"/>
              <a:gd name="connsiteY41" fmla="*/ 476904 h 682485"/>
              <a:gd name="connsiteX42" fmla="*/ 3203716 w 3203716"/>
              <a:gd name="connsiteY42" fmla="*/ 680104 h 682485"/>
              <a:gd name="connsiteX0" fmla="*/ 3203716 w 3203716"/>
              <a:gd name="connsiteY0" fmla="*/ 680104 h 682485"/>
              <a:gd name="connsiteX1" fmla="*/ 1675747 w 3203716"/>
              <a:gd name="connsiteY1" fmla="*/ 682485 h 682485"/>
              <a:gd name="connsiteX2" fmla="*/ 1562241 w 3203716"/>
              <a:gd name="connsiteY2" fmla="*/ 580092 h 682485"/>
              <a:gd name="connsiteX3" fmla="*/ 1206641 w 3203716"/>
              <a:gd name="connsiteY3" fmla="*/ 446742 h 682485"/>
              <a:gd name="connsiteX4" fmla="*/ 1063766 w 3203716"/>
              <a:gd name="connsiteY4" fmla="*/ 388004 h 682485"/>
              <a:gd name="connsiteX5" fmla="*/ 881997 w 3203716"/>
              <a:gd name="connsiteY5" fmla="*/ 357047 h 682485"/>
              <a:gd name="connsiteX6" fmla="*/ 640698 w 3203716"/>
              <a:gd name="connsiteY6" fmla="*/ 299898 h 682485"/>
              <a:gd name="connsiteX7" fmla="*/ 465279 w 3203716"/>
              <a:gd name="connsiteY7" fmla="*/ 280848 h 682485"/>
              <a:gd name="connsiteX8" fmla="*/ 353360 w 3203716"/>
              <a:gd name="connsiteY8" fmla="*/ 277673 h 682485"/>
              <a:gd name="connsiteX9" fmla="*/ 248585 w 3203716"/>
              <a:gd name="connsiteY9" fmla="*/ 274498 h 682485"/>
              <a:gd name="connsiteX10" fmla="*/ 12048 w 3203716"/>
              <a:gd name="connsiteY10" fmla="*/ 278466 h 682485"/>
              <a:gd name="connsiteX11" fmla="*/ 0 w 3203716"/>
              <a:gd name="connsiteY11" fmla="*/ 0 h 682485"/>
              <a:gd name="connsiteX12" fmla="*/ 323571 w 3203716"/>
              <a:gd name="connsiteY12" fmla="*/ 467 h 682485"/>
              <a:gd name="connsiteX13" fmla="*/ 621928 w 3203716"/>
              <a:gd name="connsiteY13" fmla="*/ 23394 h 682485"/>
              <a:gd name="connsiteX14" fmla="*/ 759760 w 3203716"/>
              <a:gd name="connsiteY14" fmla="*/ 45104 h 682485"/>
              <a:gd name="connsiteX15" fmla="*/ 904501 w 3203716"/>
              <a:gd name="connsiteY15" fmla="*/ 72838 h 682485"/>
              <a:gd name="connsiteX16" fmla="*/ 1041541 w 3203716"/>
              <a:gd name="connsiteY16" fmla="*/ 118129 h 682485"/>
              <a:gd name="connsiteX17" fmla="*/ 1311416 w 3203716"/>
              <a:gd name="connsiteY17" fmla="*/ 213379 h 682485"/>
              <a:gd name="connsiteX18" fmla="*/ 1656698 w 3203716"/>
              <a:gd name="connsiteY18" fmla="*/ 351492 h 682485"/>
              <a:gd name="connsiteX19" fmla="*/ 2120248 w 3203716"/>
              <a:gd name="connsiteY19" fmla="*/ 352285 h 682485"/>
              <a:gd name="connsiteX20" fmla="*/ 2413141 w 3203716"/>
              <a:gd name="connsiteY20" fmla="*/ 422929 h 682485"/>
              <a:gd name="connsiteX21" fmla="*/ 2360754 w 3203716"/>
              <a:gd name="connsiteY21" fmla="*/ 434835 h 682485"/>
              <a:gd name="connsiteX22" fmla="*/ 2454416 w 3203716"/>
              <a:gd name="connsiteY22" fmla="*/ 407054 h 682485"/>
              <a:gd name="connsiteX23" fmla="*/ 2540141 w 3203716"/>
              <a:gd name="connsiteY23" fmla="*/ 435629 h 682485"/>
              <a:gd name="connsiteX24" fmla="*/ 2559191 w 3203716"/>
              <a:gd name="connsiteY24" fmla="*/ 388004 h 682485"/>
              <a:gd name="connsiteX25" fmla="*/ 2606816 w 3203716"/>
              <a:gd name="connsiteY25" fmla="*/ 327679 h 682485"/>
              <a:gd name="connsiteX26" fmla="*/ 2663966 w 3203716"/>
              <a:gd name="connsiteY26" fmla="*/ 299104 h 682485"/>
              <a:gd name="connsiteX27" fmla="*/ 2733816 w 3203716"/>
              <a:gd name="connsiteY27" fmla="*/ 283229 h 682485"/>
              <a:gd name="connsiteX28" fmla="*/ 2829066 w 3203716"/>
              <a:gd name="connsiteY28" fmla="*/ 308629 h 682485"/>
              <a:gd name="connsiteX29" fmla="*/ 2930666 w 3203716"/>
              <a:gd name="connsiteY29" fmla="*/ 330854 h 682485"/>
              <a:gd name="connsiteX30" fmla="*/ 3111641 w 3203716"/>
              <a:gd name="connsiteY30" fmla="*/ 407054 h 682485"/>
              <a:gd name="connsiteX31" fmla="*/ 3181491 w 3203716"/>
              <a:gd name="connsiteY31" fmla="*/ 476904 h 682485"/>
              <a:gd name="connsiteX32" fmla="*/ 3200541 w 3203716"/>
              <a:gd name="connsiteY32" fmla="*/ 534054 h 682485"/>
              <a:gd name="connsiteX33" fmla="*/ 3165616 w 3203716"/>
              <a:gd name="connsiteY33" fmla="*/ 559454 h 682485"/>
              <a:gd name="connsiteX34" fmla="*/ 3098941 w 3203716"/>
              <a:gd name="connsiteY34" fmla="*/ 534054 h 682485"/>
              <a:gd name="connsiteX35" fmla="*/ 2987816 w 3203716"/>
              <a:gd name="connsiteY35" fmla="*/ 473729 h 682485"/>
              <a:gd name="connsiteX36" fmla="*/ 2883041 w 3203716"/>
              <a:gd name="connsiteY36" fmla="*/ 435629 h 682485"/>
              <a:gd name="connsiteX37" fmla="*/ 2794141 w 3203716"/>
              <a:gd name="connsiteY37" fmla="*/ 403879 h 682485"/>
              <a:gd name="connsiteX38" fmla="*/ 2768741 w 3203716"/>
              <a:gd name="connsiteY38" fmla="*/ 394354 h 682485"/>
              <a:gd name="connsiteX39" fmla="*/ 2730641 w 3203716"/>
              <a:gd name="connsiteY39" fmla="*/ 394354 h 682485"/>
              <a:gd name="connsiteX40" fmla="*/ 2679841 w 3203716"/>
              <a:gd name="connsiteY40" fmla="*/ 410229 h 682485"/>
              <a:gd name="connsiteX41" fmla="*/ 2638566 w 3203716"/>
              <a:gd name="connsiteY41" fmla="*/ 476904 h 682485"/>
              <a:gd name="connsiteX42" fmla="*/ 3203716 w 3203716"/>
              <a:gd name="connsiteY42" fmla="*/ 680104 h 682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203716" h="682485">
                <a:moveTo>
                  <a:pt x="3203716" y="680104"/>
                </a:moveTo>
                <a:lnTo>
                  <a:pt x="1675747" y="682485"/>
                </a:lnTo>
                <a:lnTo>
                  <a:pt x="1562241" y="580092"/>
                </a:lnTo>
                <a:lnTo>
                  <a:pt x="1206641" y="446742"/>
                </a:lnTo>
                <a:lnTo>
                  <a:pt x="1063766" y="388004"/>
                </a:lnTo>
                <a:lnTo>
                  <a:pt x="881997" y="357047"/>
                </a:lnTo>
                <a:lnTo>
                  <a:pt x="640698" y="299898"/>
                </a:lnTo>
                <a:lnTo>
                  <a:pt x="465279" y="280848"/>
                </a:lnTo>
                <a:cubicBezTo>
                  <a:pt x="455754" y="279790"/>
                  <a:pt x="389476" y="278731"/>
                  <a:pt x="353360" y="277673"/>
                </a:cubicBezTo>
                <a:lnTo>
                  <a:pt x="248585" y="274498"/>
                </a:lnTo>
                <a:lnTo>
                  <a:pt x="12048" y="278466"/>
                </a:lnTo>
                <a:lnTo>
                  <a:pt x="0" y="0"/>
                </a:lnTo>
                <a:lnTo>
                  <a:pt x="323571" y="467"/>
                </a:lnTo>
                <a:lnTo>
                  <a:pt x="621928" y="23394"/>
                </a:lnTo>
                <a:lnTo>
                  <a:pt x="759760" y="45104"/>
                </a:lnTo>
                <a:lnTo>
                  <a:pt x="904501" y="72838"/>
                </a:lnTo>
                <a:lnTo>
                  <a:pt x="1041541" y="118129"/>
                </a:lnTo>
                <a:lnTo>
                  <a:pt x="1311416" y="213379"/>
                </a:lnTo>
                <a:lnTo>
                  <a:pt x="1656698" y="351492"/>
                </a:lnTo>
                <a:lnTo>
                  <a:pt x="2120248" y="352285"/>
                </a:lnTo>
                <a:lnTo>
                  <a:pt x="2413141" y="422929"/>
                </a:lnTo>
                <a:lnTo>
                  <a:pt x="2360754" y="434835"/>
                </a:lnTo>
                <a:lnTo>
                  <a:pt x="2454416" y="407054"/>
                </a:lnTo>
                <a:lnTo>
                  <a:pt x="2540141" y="435629"/>
                </a:lnTo>
                <a:lnTo>
                  <a:pt x="2559191" y="388004"/>
                </a:lnTo>
                <a:lnTo>
                  <a:pt x="2606816" y="327679"/>
                </a:lnTo>
                <a:lnTo>
                  <a:pt x="2663966" y="299104"/>
                </a:lnTo>
                <a:lnTo>
                  <a:pt x="2733816" y="283229"/>
                </a:lnTo>
                <a:lnTo>
                  <a:pt x="2829066" y="308629"/>
                </a:lnTo>
                <a:lnTo>
                  <a:pt x="2930666" y="330854"/>
                </a:lnTo>
                <a:lnTo>
                  <a:pt x="3111641" y="407054"/>
                </a:lnTo>
                <a:lnTo>
                  <a:pt x="3181491" y="476904"/>
                </a:lnTo>
                <a:lnTo>
                  <a:pt x="3200541" y="534054"/>
                </a:lnTo>
                <a:lnTo>
                  <a:pt x="3165616" y="559454"/>
                </a:lnTo>
                <a:lnTo>
                  <a:pt x="3098941" y="534054"/>
                </a:lnTo>
                <a:lnTo>
                  <a:pt x="2987816" y="473729"/>
                </a:lnTo>
                <a:lnTo>
                  <a:pt x="2883041" y="435629"/>
                </a:lnTo>
                <a:lnTo>
                  <a:pt x="2794141" y="403879"/>
                </a:lnTo>
                <a:lnTo>
                  <a:pt x="2768741" y="394354"/>
                </a:lnTo>
                <a:lnTo>
                  <a:pt x="2730641" y="394354"/>
                </a:lnTo>
                <a:lnTo>
                  <a:pt x="2679841" y="410229"/>
                </a:lnTo>
                <a:lnTo>
                  <a:pt x="2638566" y="476904"/>
                </a:lnTo>
                <a:lnTo>
                  <a:pt x="3203716" y="680104"/>
                </a:lnTo>
                <a:close/>
              </a:path>
            </a:pathLst>
          </a:custGeom>
          <a:solidFill>
            <a:srgbClr val="DEEBF7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" name="Freeform 83"/>
          <p:cNvSpPr/>
          <p:nvPr/>
        </p:nvSpPr>
        <p:spPr>
          <a:xfrm>
            <a:off x="1679173" y="4703975"/>
            <a:ext cx="6088513" cy="1093510"/>
          </a:xfrm>
          <a:custGeom>
            <a:avLst/>
            <a:gdLst>
              <a:gd name="connsiteX0" fmla="*/ 5957740 w 5976594"/>
              <a:gd name="connsiteY0" fmla="*/ 565609 h 1093510"/>
              <a:gd name="connsiteX1" fmla="*/ 5731497 w 5976594"/>
              <a:gd name="connsiteY1" fmla="*/ 461914 h 1093510"/>
              <a:gd name="connsiteX2" fmla="*/ 4581427 w 5976594"/>
              <a:gd name="connsiteY2" fmla="*/ 461914 h 1093510"/>
              <a:gd name="connsiteX3" fmla="*/ 4581427 w 5976594"/>
              <a:gd name="connsiteY3" fmla="*/ 443060 h 1093510"/>
              <a:gd name="connsiteX4" fmla="*/ 2611225 w 5976594"/>
              <a:gd name="connsiteY4" fmla="*/ 443060 h 1093510"/>
              <a:gd name="connsiteX5" fmla="*/ 1432874 w 5976594"/>
              <a:gd name="connsiteY5" fmla="*/ 0 h 1093510"/>
              <a:gd name="connsiteX6" fmla="*/ 0 w 5976594"/>
              <a:gd name="connsiteY6" fmla="*/ 0 h 1093510"/>
              <a:gd name="connsiteX7" fmla="*/ 282804 w 5976594"/>
              <a:gd name="connsiteY7" fmla="*/ 263951 h 1093510"/>
              <a:gd name="connsiteX8" fmla="*/ 452486 w 5976594"/>
              <a:gd name="connsiteY8" fmla="*/ 358219 h 1093510"/>
              <a:gd name="connsiteX9" fmla="*/ 2498103 w 5976594"/>
              <a:gd name="connsiteY9" fmla="*/ 1093510 h 1093510"/>
              <a:gd name="connsiteX10" fmla="*/ 4600280 w 5976594"/>
              <a:gd name="connsiteY10" fmla="*/ 1093510 h 1093510"/>
              <a:gd name="connsiteX11" fmla="*/ 4600280 w 5976594"/>
              <a:gd name="connsiteY11" fmla="*/ 1065229 h 1093510"/>
              <a:gd name="connsiteX12" fmla="*/ 5703216 w 5976594"/>
              <a:gd name="connsiteY12" fmla="*/ 1065229 h 1093510"/>
              <a:gd name="connsiteX13" fmla="*/ 5976594 w 5976594"/>
              <a:gd name="connsiteY13" fmla="*/ 933254 h 1093510"/>
              <a:gd name="connsiteX14" fmla="*/ 5957740 w 5976594"/>
              <a:gd name="connsiteY14" fmla="*/ 565609 h 1093510"/>
              <a:gd name="connsiteX0" fmla="*/ 6069659 w 6088513"/>
              <a:gd name="connsiteY0" fmla="*/ 565609 h 1093510"/>
              <a:gd name="connsiteX1" fmla="*/ 5843416 w 6088513"/>
              <a:gd name="connsiteY1" fmla="*/ 461914 h 1093510"/>
              <a:gd name="connsiteX2" fmla="*/ 4693346 w 6088513"/>
              <a:gd name="connsiteY2" fmla="*/ 461914 h 1093510"/>
              <a:gd name="connsiteX3" fmla="*/ 4693346 w 6088513"/>
              <a:gd name="connsiteY3" fmla="*/ 443060 h 1093510"/>
              <a:gd name="connsiteX4" fmla="*/ 2723144 w 6088513"/>
              <a:gd name="connsiteY4" fmla="*/ 443060 h 1093510"/>
              <a:gd name="connsiteX5" fmla="*/ 1544793 w 6088513"/>
              <a:gd name="connsiteY5" fmla="*/ 0 h 1093510"/>
              <a:gd name="connsiteX6" fmla="*/ 0 w 6088513"/>
              <a:gd name="connsiteY6" fmla="*/ 2381 h 1093510"/>
              <a:gd name="connsiteX7" fmla="*/ 394723 w 6088513"/>
              <a:gd name="connsiteY7" fmla="*/ 263951 h 1093510"/>
              <a:gd name="connsiteX8" fmla="*/ 564405 w 6088513"/>
              <a:gd name="connsiteY8" fmla="*/ 358219 h 1093510"/>
              <a:gd name="connsiteX9" fmla="*/ 2610022 w 6088513"/>
              <a:gd name="connsiteY9" fmla="*/ 1093510 h 1093510"/>
              <a:gd name="connsiteX10" fmla="*/ 4712199 w 6088513"/>
              <a:gd name="connsiteY10" fmla="*/ 1093510 h 1093510"/>
              <a:gd name="connsiteX11" fmla="*/ 4712199 w 6088513"/>
              <a:gd name="connsiteY11" fmla="*/ 1065229 h 1093510"/>
              <a:gd name="connsiteX12" fmla="*/ 5815135 w 6088513"/>
              <a:gd name="connsiteY12" fmla="*/ 1065229 h 1093510"/>
              <a:gd name="connsiteX13" fmla="*/ 6088513 w 6088513"/>
              <a:gd name="connsiteY13" fmla="*/ 933254 h 1093510"/>
              <a:gd name="connsiteX14" fmla="*/ 6069659 w 6088513"/>
              <a:gd name="connsiteY14" fmla="*/ 565609 h 1093510"/>
              <a:gd name="connsiteX0" fmla="*/ 6069659 w 6088513"/>
              <a:gd name="connsiteY0" fmla="*/ 565609 h 1093510"/>
              <a:gd name="connsiteX1" fmla="*/ 5843416 w 6088513"/>
              <a:gd name="connsiteY1" fmla="*/ 461914 h 1093510"/>
              <a:gd name="connsiteX2" fmla="*/ 4693346 w 6088513"/>
              <a:gd name="connsiteY2" fmla="*/ 461914 h 1093510"/>
              <a:gd name="connsiteX3" fmla="*/ 4693346 w 6088513"/>
              <a:gd name="connsiteY3" fmla="*/ 443060 h 1093510"/>
              <a:gd name="connsiteX4" fmla="*/ 2723144 w 6088513"/>
              <a:gd name="connsiteY4" fmla="*/ 443060 h 1093510"/>
              <a:gd name="connsiteX5" fmla="*/ 1544793 w 6088513"/>
              <a:gd name="connsiteY5" fmla="*/ 0 h 1093510"/>
              <a:gd name="connsiteX6" fmla="*/ 0 w 6088513"/>
              <a:gd name="connsiteY6" fmla="*/ 2381 h 1093510"/>
              <a:gd name="connsiteX7" fmla="*/ 251848 w 6088513"/>
              <a:gd name="connsiteY7" fmla="*/ 209182 h 1093510"/>
              <a:gd name="connsiteX8" fmla="*/ 564405 w 6088513"/>
              <a:gd name="connsiteY8" fmla="*/ 358219 h 1093510"/>
              <a:gd name="connsiteX9" fmla="*/ 2610022 w 6088513"/>
              <a:gd name="connsiteY9" fmla="*/ 1093510 h 1093510"/>
              <a:gd name="connsiteX10" fmla="*/ 4712199 w 6088513"/>
              <a:gd name="connsiteY10" fmla="*/ 1093510 h 1093510"/>
              <a:gd name="connsiteX11" fmla="*/ 4712199 w 6088513"/>
              <a:gd name="connsiteY11" fmla="*/ 1065229 h 1093510"/>
              <a:gd name="connsiteX12" fmla="*/ 5815135 w 6088513"/>
              <a:gd name="connsiteY12" fmla="*/ 1065229 h 1093510"/>
              <a:gd name="connsiteX13" fmla="*/ 6088513 w 6088513"/>
              <a:gd name="connsiteY13" fmla="*/ 933254 h 1093510"/>
              <a:gd name="connsiteX14" fmla="*/ 6069659 w 6088513"/>
              <a:gd name="connsiteY14" fmla="*/ 565609 h 1093510"/>
              <a:gd name="connsiteX0" fmla="*/ 6069659 w 6088513"/>
              <a:gd name="connsiteY0" fmla="*/ 565609 h 1093510"/>
              <a:gd name="connsiteX1" fmla="*/ 5843416 w 6088513"/>
              <a:gd name="connsiteY1" fmla="*/ 461914 h 1093510"/>
              <a:gd name="connsiteX2" fmla="*/ 4693346 w 6088513"/>
              <a:gd name="connsiteY2" fmla="*/ 461914 h 1093510"/>
              <a:gd name="connsiteX3" fmla="*/ 4693346 w 6088513"/>
              <a:gd name="connsiteY3" fmla="*/ 443060 h 1093510"/>
              <a:gd name="connsiteX4" fmla="*/ 2723144 w 6088513"/>
              <a:gd name="connsiteY4" fmla="*/ 443060 h 1093510"/>
              <a:gd name="connsiteX5" fmla="*/ 1544793 w 6088513"/>
              <a:gd name="connsiteY5" fmla="*/ 0 h 1093510"/>
              <a:gd name="connsiteX6" fmla="*/ 0 w 6088513"/>
              <a:gd name="connsiteY6" fmla="*/ 2381 h 1093510"/>
              <a:gd name="connsiteX7" fmla="*/ 251848 w 6088513"/>
              <a:gd name="connsiteY7" fmla="*/ 209182 h 1093510"/>
              <a:gd name="connsiteX8" fmla="*/ 559643 w 6088513"/>
              <a:gd name="connsiteY8" fmla="*/ 348694 h 1093510"/>
              <a:gd name="connsiteX9" fmla="*/ 2610022 w 6088513"/>
              <a:gd name="connsiteY9" fmla="*/ 1093510 h 1093510"/>
              <a:gd name="connsiteX10" fmla="*/ 4712199 w 6088513"/>
              <a:gd name="connsiteY10" fmla="*/ 1093510 h 1093510"/>
              <a:gd name="connsiteX11" fmla="*/ 4712199 w 6088513"/>
              <a:gd name="connsiteY11" fmla="*/ 1065229 h 1093510"/>
              <a:gd name="connsiteX12" fmla="*/ 5815135 w 6088513"/>
              <a:gd name="connsiteY12" fmla="*/ 1065229 h 1093510"/>
              <a:gd name="connsiteX13" fmla="*/ 6088513 w 6088513"/>
              <a:gd name="connsiteY13" fmla="*/ 933254 h 1093510"/>
              <a:gd name="connsiteX14" fmla="*/ 6069659 w 6088513"/>
              <a:gd name="connsiteY14" fmla="*/ 565609 h 1093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088513" h="1093510">
                <a:moveTo>
                  <a:pt x="6069659" y="565609"/>
                </a:moveTo>
                <a:lnTo>
                  <a:pt x="5843416" y="461914"/>
                </a:lnTo>
                <a:lnTo>
                  <a:pt x="4693346" y="461914"/>
                </a:lnTo>
                <a:lnTo>
                  <a:pt x="4693346" y="443060"/>
                </a:lnTo>
                <a:lnTo>
                  <a:pt x="2723144" y="443060"/>
                </a:lnTo>
                <a:lnTo>
                  <a:pt x="1544793" y="0"/>
                </a:lnTo>
                <a:lnTo>
                  <a:pt x="0" y="2381"/>
                </a:lnTo>
                <a:lnTo>
                  <a:pt x="251848" y="209182"/>
                </a:lnTo>
                <a:lnTo>
                  <a:pt x="559643" y="348694"/>
                </a:lnTo>
                <a:lnTo>
                  <a:pt x="2610022" y="1093510"/>
                </a:lnTo>
                <a:lnTo>
                  <a:pt x="4712199" y="1093510"/>
                </a:lnTo>
                <a:lnTo>
                  <a:pt x="4712199" y="1065229"/>
                </a:lnTo>
                <a:lnTo>
                  <a:pt x="5815135" y="1065229"/>
                </a:lnTo>
                <a:lnTo>
                  <a:pt x="6088513" y="933254"/>
                </a:lnTo>
                <a:lnTo>
                  <a:pt x="6069659" y="565609"/>
                </a:lnTo>
                <a:close/>
              </a:path>
            </a:pathLst>
          </a:custGeom>
          <a:solidFill>
            <a:srgbClr val="0070C0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7758260" y="5239506"/>
            <a:ext cx="141402" cy="416576"/>
          </a:xfrm>
          <a:prstGeom prst="rect">
            <a:avLst/>
          </a:prstGeom>
          <a:solidFill>
            <a:srgbClr val="E64AD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Freeform 85"/>
          <p:cNvSpPr/>
          <p:nvPr/>
        </p:nvSpPr>
        <p:spPr>
          <a:xfrm>
            <a:off x="7893050" y="5238750"/>
            <a:ext cx="3511550" cy="463550"/>
          </a:xfrm>
          <a:custGeom>
            <a:avLst/>
            <a:gdLst>
              <a:gd name="connsiteX0" fmla="*/ 12700 w 3511550"/>
              <a:gd name="connsiteY0" fmla="*/ 0 h 463550"/>
              <a:gd name="connsiteX1" fmla="*/ 1257300 w 3511550"/>
              <a:gd name="connsiteY1" fmla="*/ 0 h 463550"/>
              <a:gd name="connsiteX2" fmla="*/ 1536700 w 3511550"/>
              <a:gd name="connsiteY2" fmla="*/ 133350 h 463550"/>
              <a:gd name="connsiteX3" fmla="*/ 2597150 w 3511550"/>
              <a:gd name="connsiteY3" fmla="*/ 133350 h 463550"/>
              <a:gd name="connsiteX4" fmla="*/ 2654300 w 3511550"/>
              <a:gd name="connsiteY4" fmla="*/ 107950 h 463550"/>
              <a:gd name="connsiteX5" fmla="*/ 2717800 w 3511550"/>
              <a:gd name="connsiteY5" fmla="*/ 146050 h 463550"/>
              <a:gd name="connsiteX6" fmla="*/ 2787650 w 3511550"/>
              <a:gd name="connsiteY6" fmla="*/ 101600 h 463550"/>
              <a:gd name="connsiteX7" fmla="*/ 2857500 w 3511550"/>
              <a:gd name="connsiteY7" fmla="*/ 133350 h 463550"/>
              <a:gd name="connsiteX8" fmla="*/ 3181350 w 3511550"/>
              <a:gd name="connsiteY8" fmla="*/ 133350 h 463550"/>
              <a:gd name="connsiteX9" fmla="*/ 3232150 w 3511550"/>
              <a:gd name="connsiteY9" fmla="*/ 101600 h 463550"/>
              <a:gd name="connsiteX10" fmla="*/ 3327400 w 3511550"/>
              <a:gd name="connsiteY10" fmla="*/ 146050 h 463550"/>
              <a:gd name="connsiteX11" fmla="*/ 3365500 w 3511550"/>
              <a:gd name="connsiteY11" fmla="*/ 107950 h 463550"/>
              <a:gd name="connsiteX12" fmla="*/ 3422650 w 3511550"/>
              <a:gd name="connsiteY12" fmla="*/ 139700 h 463550"/>
              <a:gd name="connsiteX13" fmla="*/ 3511550 w 3511550"/>
              <a:gd name="connsiteY13" fmla="*/ 139700 h 463550"/>
              <a:gd name="connsiteX14" fmla="*/ 3511550 w 3511550"/>
              <a:gd name="connsiteY14" fmla="*/ 323850 h 463550"/>
              <a:gd name="connsiteX15" fmla="*/ 3397250 w 3511550"/>
              <a:gd name="connsiteY15" fmla="*/ 323850 h 463550"/>
              <a:gd name="connsiteX16" fmla="*/ 3365500 w 3511550"/>
              <a:gd name="connsiteY16" fmla="*/ 336550 h 463550"/>
              <a:gd name="connsiteX17" fmla="*/ 3302000 w 3511550"/>
              <a:gd name="connsiteY17" fmla="*/ 304800 h 463550"/>
              <a:gd name="connsiteX18" fmla="*/ 3232150 w 3511550"/>
              <a:gd name="connsiteY18" fmla="*/ 355600 h 463550"/>
              <a:gd name="connsiteX19" fmla="*/ 3168650 w 3511550"/>
              <a:gd name="connsiteY19" fmla="*/ 323850 h 463550"/>
              <a:gd name="connsiteX20" fmla="*/ 2813050 w 3511550"/>
              <a:gd name="connsiteY20" fmla="*/ 323850 h 463550"/>
              <a:gd name="connsiteX21" fmla="*/ 2781300 w 3511550"/>
              <a:gd name="connsiteY21" fmla="*/ 349250 h 463550"/>
              <a:gd name="connsiteX22" fmla="*/ 2724150 w 3511550"/>
              <a:gd name="connsiteY22" fmla="*/ 311150 h 463550"/>
              <a:gd name="connsiteX23" fmla="*/ 2635250 w 3511550"/>
              <a:gd name="connsiteY23" fmla="*/ 349250 h 463550"/>
              <a:gd name="connsiteX24" fmla="*/ 2578100 w 3511550"/>
              <a:gd name="connsiteY24" fmla="*/ 323850 h 463550"/>
              <a:gd name="connsiteX25" fmla="*/ 1536700 w 3511550"/>
              <a:gd name="connsiteY25" fmla="*/ 323850 h 463550"/>
              <a:gd name="connsiteX26" fmla="*/ 1257300 w 3511550"/>
              <a:gd name="connsiteY26" fmla="*/ 463550 h 463550"/>
              <a:gd name="connsiteX27" fmla="*/ 0 w 3511550"/>
              <a:gd name="connsiteY27" fmla="*/ 463550 h 463550"/>
              <a:gd name="connsiteX28" fmla="*/ 12700 w 3511550"/>
              <a:gd name="connsiteY28" fmla="*/ 0 h 46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511550" h="463550">
                <a:moveTo>
                  <a:pt x="12700" y="0"/>
                </a:moveTo>
                <a:lnTo>
                  <a:pt x="1257300" y="0"/>
                </a:lnTo>
                <a:lnTo>
                  <a:pt x="1536700" y="133350"/>
                </a:lnTo>
                <a:lnTo>
                  <a:pt x="2597150" y="133350"/>
                </a:lnTo>
                <a:lnTo>
                  <a:pt x="2654300" y="107950"/>
                </a:lnTo>
                <a:lnTo>
                  <a:pt x="2717800" y="146050"/>
                </a:lnTo>
                <a:lnTo>
                  <a:pt x="2787650" y="101600"/>
                </a:lnTo>
                <a:lnTo>
                  <a:pt x="2857500" y="133350"/>
                </a:lnTo>
                <a:lnTo>
                  <a:pt x="3181350" y="133350"/>
                </a:lnTo>
                <a:lnTo>
                  <a:pt x="3232150" y="101600"/>
                </a:lnTo>
                <a:lnTo>
                  <a:pt x="3327400" y="146050"/>
                </a:lnTo>
                <a:lnTo>
                  <a:pt x="3365500" y="107950"/>
                </a:lnTo>
                <a:lnTo>
                  <a:pt x="3422650" y="139700"/>
                </a:lnTo>
                <a:lnTo>
                  <a:pt x="3511550" y="139700"/>
                </a:lnTo>
                <a:lnTo>
                  <a:pt x="3511550" y="323850"/>
                </a:lnTo>
                <a:lnTo>
                  <a:pt x="3397250" y="323850"/>
                </a:lnTo>
                <a:lnTo>
                  <a:pt x="3365500" y="336550"/>
                </a:lnTo>
                <a:lnTo>
                  <a:pt x="3302000" y="304800"/>
                </a:lnTo>
                <a:lnTo>
                  <a:pt x="3232150" y="355600"/>
                </a:lnTo>
                <a:lnTo>
                  <a:pt x="3168650" y="323850"/>
                </a:lnTo>
                <a:lnTo>
                  <a:pt x="2813050" y="323850"/>
                </a:lnTo>
                <a:lnTo>
                  <a:pt x="2781300" y="349250"/>
                </a:lnTo>
                <a:lnTo>
                  <a:pt x="2724150" y="311150"/>
                </a:lnTo>
                <a:lnTo>
                  <a:pt x="2635250" y="349250"/>
                </a:lnTo>
                <a:lnTo>
                  <a:pt x="2578100" y="323850"/>
                </a:lnTo>
                <a:lnTo>
                  <a:pt x="1536700" y="323850"/>
                </a:lnTo>
                <a:lnTo>
                  <a:pt x="1257300" y="463550"/>
                </a:lnTo>
                <a:lnTo>
                  <a:pt x="0" y="463550"/>
                </a:lnTo>
                <a:lnTo>
                  <a:pt x="12700" y="0"/>
                </a:lnTo>
                <a:close/>
              </a:path>
            </a:pathLst>
          </a:custGeom>
          <a:solidFill>
            <a:srgbClr val="00B0F0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 flipV="1">
            <a:off x="4038600" y="3638550"/>
            <a:ext cx="0" cy="321945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Dot"/>
            <a:miter lim="800000"/>
          </a:ln>
          <a:effectLst/>
        </p:spPr>
      </p:cxnSp>
      <p:cxnSp>
        <p:nvCxnSpPr>
          <p:cNvPr id="96" name="Straight Arrow Connector 95"/>
          <p:cNvCxnSpPr/>
          <p:nvPr/>
        </p:nvCxnSpPr>
        <p:spPr>
          <a:xfrm flipH="1">
            <a:off x="4038600" y="3754043"/>
            <a:ext cx="238125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7" name="Straight Arrow Connector 96"/>
          <p:cNvCxnSpPr/>
          <p:nvPr/>
        </p:nvCxnSpPr>
        <p:spPr>
          <a:xfrm flipH="1">
            <a:off x="4038600" y="6782993"/>
            <a:ext cx="238125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0" name="Rectangle 99"/>
          <p:cNvSpPr/>
          <p:nvPr/>
        </p:nvSpPr>
        <p:spPr>
          <a:xfrm>
            <a:off x="1951653" y="217395"/>
            <a:ext cx="3736561" cy="3569904"/>
          </a:xfrm>
          <a:prstGeom prst="rect">
            <a:avLst/>
          </a:prstGeom>
          <a:solidFill>
            <a:srgbClr val="FFFFFF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1" name="Group 100"/>
          <p:cNvGrpSpPr/>
          <p:nvPr/>
        </p:nvGrpSpPr>
        <p:grpSpPr>
          <a:xfrm>
            <a:off x="2972492" y="1643844"/>
            <a:ext cx="545306" cy="577387"/>
            <a:chOff x="3121819" y="1796719"/>
            <a:chExt cx="545306" cy="577387"/>
          </a:xfrm>
        </p:grpSpPr>
        <p:sp>
          <p:nvSpPr>
            <p:cNvPr id="102" name="Oval 101"/>
            <p:cNvSpPr/>
            <p:nvPr/>
          </p:nvSpPr>
          <p:spPr>
            <a:xfrm>
              <a:off x="3121819" y="1798625"/>
              <a:ext cx="545306" cy="575481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03" name="Oval 102"/>
            <p:cNvSpPr/>
            <p:nvPr/>
          </p:nvSpPr>
          <p:spPr>
            <a:xfrm>
              <a:off x="3121819" y="1796719"/>
              <a:ext cx="545306" cy="575481"/>
            </a:xfrm>
            <a:prstGeom prst="ellipse">
              <a:avLst/>
            </a:prstGeom>
            <a:solidFill>
              <a:srgbClr val="70AD47">
                <a:lumMod val="60000"/>
                <a:lumOff val="40000"/>
                <a:alpha val="74902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MgB2-NbTi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Splices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04" name="Freeform 103"/>
          <p:cNvSpPr/>
          <p:nvPr/>
        </p:nvSpPr>
        <p:spPr>
          <a:xfrm>
            <a:off x="4248785" y="5744952"/>
            <a:ext cx="472440" cy="174428"/>
          </a:xfrm>
          <a:custGeom>
            <a:avLst/>
            <a:gdLst>
              <a:gd name="connsiteX0" fmla="*/ 0 w 472440"/>
              <a:gd name="connsiteY0" fmla="*/ 91440 h 91440"/>
              <a:gd name="connsiteX1" fmla="*/ 472440 w 472440"/>
              <a:gd name="connsiteY1" fmla="*/ 91440 h 91440"/>
              <a:gd name="connsiteX2" fmla="*/ 472440 w 472440"/>
              <a:gd name="connsiteY2" fmla="*/ 0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2440" h="91440">
                <a:moveTo>
                  <a:pt x="0" y="91440"/>
                </a:moveTo>
                <a:lnTo>
                  <a:pt x="472440" y="91440"/>
                </a:lnTo>
                <a:lnTo>
                  <a:pt x="472440" y="0"/>
                </a:lnTo>
              </a:path>
            </a:pathLst>
          </a:custGeom>
          <a:noFill/>
          <a:ln w="38100" cap="flat" cmpd="sng" algn="ctr">
            <a:solidFill>
              <a:srgbClr val="0070C0"/>
            </a:solidFill>
            <a:prstDash val="solid"/>
            <a:miter lim="800000"/>
            <a:tailEnd type="triangl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47625" y="4205288"/>
            <a:ext cx="4544895" cy="1567726"/>
            <a:chOff x="47625" y="4205288"/>
            <a:chExt cx="4544895" cy="1567726"/>
          </a:xfrm>
        </p:grpSpPr>
        <p:sp>
          <p:nvSpPr>
            <p:cNvPr id="106" name="Freeform 105"/>
            <p:cNvSpPr/>
            <p:nvPr/>
          </p:nvSpPr>
          <p:spPr>
            <a:xfrm>
              <a:off x="47625" y="4205288"/>
              <a:ext cx="2181225" cy="457200"/>
            </a:xfrm>
            <a:custGeom>
              <a:avLst/>
              <a:gdLst>
                <a:gd name="connsiteX0" fmla="*/ 0 w 2181225"/>
                <a:gd name="connsiteY0" fmla="*/ 0 h 457200"/>
                <a:gd name="connsiteX1" fmla="*/ 542925 w 2181225"/>
                <a:gd name="connsiteY1" fmla="*/ 9525 h 457200"/>
                <a:gd name="connsiteX2" fmla="*/ 947738 w 2181225"/>
                <a:gd name="connsiteY2" fmla="*/ 42862 h 457200"/>
                <a:gd name="connsiteX3" fmla="*/ 1533525 w 2181225"/>
                <a:gd name="connsiteY3" fmla="*/ 228600 h 457200"/>
                <a:gd name="connsiteX4" fmla="*/ 2181225 w 2181225"/>
                <a:gd name="connsiteY4" fmla="*/ 457200 h 457200"/>
                <a:gd name="connsiteX5" fmla="*/ 2181225 w 2181225"/>
                <a:gd name="connsiteY5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81225" h="457200">
                  <a:moveTo>
                    <a:pt x="0" y="0"/>
                  </a:moveTo>
                  <a:cubicBezTo>
                    <a:pt x="192484" y="1190"/>
                    <a:pt x="384969" y="2381"/>
                    <a:pt x="542925" y="9525"/>
                  </a:cubicBezTo>
                  <a:cubicBezTo>
                    <a:pt x="700881" y="16669"/>
                    <a:pt x="782638" y="6350"/>
                    <a:pt x="947738" y="42862"/>
                  </a:cubicBezTo>
                  <a:cubicBezTo>
                    <a:pt x="1112838" y="79374"/>
                    <a:pt x="1327944" y="159544"/>
                    <a:pt x="1533525" y="228600"/>
                  </a:cubicBezTo>
                  <a:cubicBezTo>
                    <a:pt x="1739106" y="297656"/>
                    <a:pt x="2181225" y="457200"/>
                    <a:pt x="2181225" y="457200"/>
                  </a:cubicBezTo>
                  <a:lnTo>
                    <a:pt x="2181225" y="457200"/>
                  </a:lnTo>
                </a:path>
              </a:pathLst>
            </a:custGeom>
            <a:noFill/>
            <a:ln w="63500" cap="flat" cmpd="sng" algn="ctr">
              <a:solidFill>
                <a:srgbClr val="00B050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07" name="Straight Connector 106"/>
            <p:cNvCxnSpPr>
              <a:stCxn id="106" idx="4"/>
            </p:cNvCxnSpPr>
            <p:nvPr/>
          </p:nvCxnSpPr>
          <p:spPr>
            <a:xfrm>
              <a:off x="2228850" y="4662488"/>
              <a:ext cx="476250" cy="195262"/>
            </a:xfrm>
            <a:prstGeom prst="line">
              <a:avLst/>
            </a:prstGeom>
            <a:noFill/>
            <a:ln w="63500" cap="flat" cmpd="sng" algn="ctr">
              <a:solidFill>
                <a:srgbClr val="00B050"/>
              </a:solidFill>
              <a:prstDash val="sysDash"/>
              <a:miter lim="800000"/>
            </a:ln>
            <a:effectLst/>
          </p:spPr>
        </p:cxnSp>
        <p:sp>
          <p:nvSpPr>
            <p:cNvPr id="108" name="Isosceles Triangle 107"/>
            <p:cNvSpPr/>
            <p:nvPr/>
          </p:nvSpPr>
          <p:spPr>
            <a:xfrm rot="17421323">
              <a:off x="2678342" y="4637263"/>
              <a:ext cx="508632" cy="626822"/>
            </a:xfrm>
            <a:prstGeom prst="triangle">
              <a:avLst/>
            </a:prstGeom>
            <a:solidFill>
              <a:srgbClr val="70AD47">
                <a:lumMod val="60000"/>
                <a:lumOff val="40000"/>
                <a:alpha val="74902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 rot="1206734">
              <a:off x="3179346" y="5036257"/>
              <a:ext cx="1345475" cy="503955"/>
            </a:xfrm>
            <a:prstGeom prst="rect">
              <a:avLst/>
            </a:prstGeom>
            <a:solidFill>
              <a:srgbClr val="70AD47">
                <a:lumMod val="60000"/>
                <a:lumOff val="40000"/>
                <a:alpha val="74902"/>
              </a:srgbClr>
            </a:solidFill>
            <a:ln w="6350" cap="flat" cmpd="sng" algn="ctr">
              <a:solidFill>
                <a:srgbClr val="70AD47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Ø250 x 600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MgB</a:t>
              </a:r>
              <a:r>
                <a:rPr kumimoji="0" lang="en-GB" sz="1000" b="0" i="0" u="none" strike="noStrike" kern="0" cap="none" spc="0" normalizeH="0" baseline="-2500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-NbTi splices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10" name="Straight Connector 109"/>
            <p:cNvCxnSpPr/>
            <p:nvPr/>
          </p:nvCxnSpPr>
          <p:spPr>
            <a:xfrm flipH="1" flipV="1">
              <a:off x="2411295" y="4471517"/>
              <a:ext cx="2181225" cy="786568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ysDash"/>
              <a:miter lim="800000"/>
            </a:ln>
            <a:effectLst/>
          </p:spPr>
        </p:cxnSp>
        <p:cxnSp>
          <p:nvCxnSpPr>
            <p:cNvPr id="111" name="Straight Connector 110"/>
            <p:cNvCxnSpPr/>
            <p:nvPr/>
          </p:nvCxnSpPr>
          <p:spPr>
            <a:xfrm flipH="1" flipV="1">
              <a:off x="2211666" y="4986446"/>
              <a:ext cx="2181225" cy="786568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ysDash"/>
              <a:miter lim="800000"/>
            </a:ln>
            <a:effectLst/>
          </p:spPr>
        </p:cxnSp>
      </p:grpSp>
      <p:sp>
        <p:nvSpPr>
          <p:cNvPr id="112" name="Oval 111"/>
          <p:cNvSpPr/>
          <p:nvPr/>
        </p:nvSpPr>
        <p:spPr>
          <a:xfrm>
            <a:off x="2666607" y="4573900"/>
            <a:ext cx="125577" cy="125577"/>
          </a:xfrm>
          <a:prstGeom prst="ellipse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3" name="Freeform 112"/>
          <p:cNvSpPr/>
          <p:nvPr/>
        </p:nvSpPr>
        <p:spPr>
          <a:xfrm>
            <a:off x="4748304" y="2876644"/>
            <a:ext cx="619114" cy="800100"/>
          </a:xfrm>
          <a:custGeom>
            <a:avLst/>
            <a:gdLst>
              <a:gd name="connsiteX0" fmla="*/ 333375 w 661988"/>
              <a:gd name="connsiteY0" fmla="*/ 792956 h 800100"/>
              <a:gd name="connsiteX1" fmla="*/ 252413 w 661988"/>
              <a:gd name="connsiteY1" fmla="*/ 800100 h 800100"/>
              <a:gd name="connsiteX2" fmla="*/ 230981 w 661988"/>
              <a:gd name="connsiteY2" fmla="*/ 800100 h 800100"/>
              <a:gd name="connsiteX3" fmla="*/ 150019 w 661988"/>
              <a:gd name="connsiteY3" fmla="*/ 773906 h 800100"/>
              <a:gd name="connsiteX4" fmla="*/ 130969 w 661988"/>
              <a:gd name="connsiteY4" fmla="*/ 766762 h 800100"/>
              <a:gd name="connsiteX5" fmla="*/ 61913 w 661988"/>
              <a:gd name="connsiteY5" fmla="*/ 742950 h 800100"/>
              <a:gd name="connsiteX6" fmla="*/ 4763 w 661988"/>
              <a:gd name="connsiteY6" fmla="*/ 697706 h 800100"/>
              <a:gd name="connsiteX7" fmla="*/ 0 w 661988"/>
              <a:gd name="connsiteY7" fmla="*/ 652462 h 800100"/>
              <a:gd name="connsiteX8" fmla="*/ 0 w 661988"/>
              <a:gd name="connsiteY8" fmla="*/ 0 h 800100"/>
              <a:gd name="connsiteX9" fmla="*/ 661988 w 661988"/>
              <a:gd name="connsiteY9" fmla="*/ 0 h 800100"/>
              <a:gd name="connsiteX10" fmla="*/ 661988 w 661988"/>
              <a:gd name="connsiteY10" fmla="*/ 688181 h 800100"/>
              <a:gd name="connsiteX11" fmla="*/ 638175 w 661988"/>
              <a:gd name="connsiteY11" fmla="*/ 726281 h 800100"/>
              <a:gd name="connsiteX12" fmla="*/ 597694 w 661988"/>
              <a:gd name="connsiteY12" fmla="*/ 740568 h 800100"/>
              <a:gd name="connsiteX13" fmla="*/ 547688 w 661988"/>
              <a:gd name="connsiteY13" fmla="*/ 764381 h 800100"/>
              <a:gd name="connsiteX14" fmla="*/ 495300 w 661988"/>
              <a:gd name="connsiteY14" fmla="*/ 776287 h 800100"/>
              <a:gd name="connsiteX15" fmla="*/ 440531 w 661988"/>
              <a:gd name="connsiteY15" fmla="*/ 792956 h 800100"/>
              <a:gd name="connsiteX16" fmla="*/ 333375 w 661988"/>
              <a:gd name="connsiteY16" fmla="*/ 792956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1988" h="800100">
                <a:moveTo>
                  <a:pt x="333375" y="792956"/>
                </a:moveTo>
                <a:lnTo>
                  <a:pt x="252413" y="800100"/>
                </a:lnTo>
                <a:lnTo>
                  <a:pt x="230981" y="800100"/>
                </a:lnTo>
                <a:lnTo>
                  <a:pt x="150019" y="773906"/>
                </a:lnTo>
                <a:lnTo>
                  <a:pt x="130969" y="766762"/>
                </a:lnTo>
                <a:lnTo>
                  <a:pt x="61913" y="742950"/>
                </a:lnTo>
                <a:lnTo>
                  <a:pt x="4763" y="697706"/>
                </a:lnTo>
                <a:lnTo>
                  <a:pt x="0" y="652462"/>
                </a:lnTo>
                <a:lnTo>
                  <a:pt x="0" y="0"/>
                </a:lnTo>
                <a:lnTo>
                  <a:pt x="661988" y="0"/>
                </a:lnTo>
                <a:lnTo>
                  <a:pt x="661988" y="688181"/>
                </a:lnTo>
                <a:lnTo>
                  <a:pt x="638175" y="726281"/>
                </a:lnTo>
                <a:lnTo>
                  <a:pt x="597694" y="740568"/>
                </a:lnTo>
                <a:lnTo>
                  <a:pt x="547688" y="764381"/>
                </a:lnTo>
                <a:lnTo>
                  <a:pt x="495300" y="776287"/>
                </a:lnTo>
                <a:lnTo>
                  <a:pt x="440531" y="792956"/>
                </a:lnTo>
                <a:lnTo>
                  <a:pt x="333375" y="792956"/>
                </a:lnTo>
                <a:close/>
              </a:path>
            </a:pathLst>
          </a:custGeom>
          <a:solidFill>
            <a:sysClr val="window" lastClr="FFFFFF"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4" name="Freeform 113"/>
          <p:cNvSpPr/>
          <p:nvPr/>
        </p:nvSpPr>
        <p:spPr>
          <a:xfrm>
            <a:off x="4743470" y="2876573"/>
            <a:ext cx="623948" cy="800100"/>
          </a:xfrm>
          <a:custGeom>
            <a:avLst/>
            <a:gdLst>
              <a:gd name="connsiteX0" fmla="*/ 333375 w 661988"/>
              <a:gd name="connsiteY0" fmla="*/ 792956 h 800100"/>
              <a:gd name="connsiteX1" fmla="*/ 252413 w 661988"/>
              <a:gd name="connsiteY1" fmla="*/ 800100 h 800100"/>
              <a:gd name="connsiteX2" fmla="*/ 230981 w 661988"/>
              <a:gd name="connsiteY2" fmla="*/ 800100 h 800100"/>
              <a:gd name="connsiteX3" fmla="*/ 150019 w 661988"/>
              <a:gd name="connsiteY3" fmla="*/ 773906 h 800100"/>
              <a:gd name="connsiteX4" fmla="*/ 130969 w 661988"/>
              <a:gd name="connsiteY4" fmla="*/ 766762 h 800100"/>
              <a:gd name="connsiteX5" fmla="*/ 61913 w 661988"/>
              <a:gd name="connsiteY5" fmla="*/ 742950 h 800100"/>
              <a:gd name="connsiteX6" fmla="*/ 4763 w 661988"/>
              <a:gd name="connsiteY6" fmla="*/ 697706 h 800100"/>
              <a:gd name="connsiteX7" fmla="*/ 0 w 661988"/>
              <a:gd name="connsiteY7" fmla="*/ 652462 h 800100"/>
              <a:gd name="connsiteX8" fmla="*/ 0 w 661988"/>
              <a:gd name="connsiteY8" fmla="*/ 0 h 800100"/>
              <a:gd name="connsiteX9" fmla="*/ 661988 w 661988"/>
              <a:gd name="connsiteY9" fmla="*/ 0 h 800100"/>
              <a:gd name="connsiteX10" fmla="*/ 661988 w 661988"/>
              <a:gd name="connsiteY10" fmla="*/ 688181 h 800100"/>
              <a:gd name="connsiteX11" fmla="*/ 638175 w 661988"/>
              <a:gd name="connsiteY11" fmla="*/ 726281 h 800100"/>
              <a:gd name="connsiteX12" fmla="*/ 597694 w 661988"/>
              <a:gd name="connsiteY12" fmla="*/ 740568 h 800100"/>
              <a:gd name="connsiteX13" fmla="*/ 547688 w 661988"/>
              <a:gd name="connsiteY13" fmla="*/ 764381 h 800100"/>
              <a:gd name="connsiteX14" fmla="*/ 495300 w 661988"/>
              <a:gd name="connsiteY14" fmla="*/ 776287 h 800100"/>
              <a:gd name="connsiteX15" fmla="*/ 440531 w 661988"/>
              <a:gd name="connsiteY15" fmla="*/ 792956 h 800100"/>
              <a:gd name="connsiteX16" fmla="*/ 333375 w 661988"/>
              <a:gd name="connsiteY16" fmla="*/ 792956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1988" h="800100">
                <a:moveTo>
                  <a:pt x="333375" y="792956"/>
                </a:moveTo>
                <a:lnTo>
                  <a:pt x="252413" y="800100"/>
                </a:lnTo>
                <a:lnTo>
                  <a:pt x="230981" y="800100"/>
                </a:lnTo>
                <a:lnTo>
                  <a:pt x="150019" y="773906"/>
                </a:lnTo>
                <a:lnTo>
                  <a:pt x="130969" y="766762"/>
                </a:lnTo>
                <a:lnTo>
                  <a:pt x="61913" y="742950"/>
                </a:lnTo>
                <a:lnTo>
                  <a:pt x="4763" y="697706"/>
                </a:lnTo>
                <a:lnTo>
                  <a:pt x="0" y="652462"/>
                </a:lnTo>
                <a:lnTo>
                  <a:pt x="0" y="0"/>
                </a:lnTo>
                <a:lnTo>
                  <a:pt x="661988" y="0"/>
                </a:lnTo>
                <a:lnTo>
                  <a:pt x="661988" y="688181"/>
                </a:lnTo>
                <a:lnTo>
                  <a:pt x="638175" y="726281"/>
                </a:lnTo>
                <a:lnTo>
                  <a:pt x="597694" y="740568"/>
                </a:lnTo>
                <a:lnTo>
                  <a:pt x="547688" y="764381"/>
                </a:lnTo>
                <a:lnTo>
                  <a:pt x="495300" y="776287"/>
                </a:lnTo>
                <a:lnTo>
                  <a:pt x="440531" y="792956"/>
                </a:lnTo>
                <a:lnTo>
                  <a:pt x="333375" y="792956"/>
                </a:lnTo>
                <a:close/>
              </a:path>
            </a:pathLst>
          </a:custGeom>
          <a:solidFill>
            <a:srgbClr val="0070C0">
              <a:alpha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5" name="Freeform 114"/>
          <p:cNvSpPr/>
          <p:nvPr/>
        </p:nvSpPr>
        <p:spPr>
          <a:xfrm>
            <a:off x="4769486" y="1839350"/>
            <a:ext cx="584009" cy="1034841"/>
          </a:xfrm>
          <a:custGeom>
            <a:avLst/>
            <a:gdLst>
              <a:gd name="connsiteX0" fmla="*/ 0 w 669131"/>
              <a:gd name="connsiteY0" fmla="*/ 1385887 h 1385887"/>
              <a:gd name="connsiteX1" fmla="*/ 669131 w 669131"/>
              <a:gd name="connsiteY1" fmla="*/ 1385887 h 1385887"/>
              <a:gd name="connsiteX2" fmla="*/ 669131 w 669131"/>
              <a:gd name="connsiteY2" fmla="*/ 850106 h 1385887"/>
              <a:gd name="connsiteX3" fmla="*/ 614362 w 669131"/>
              <a:gd name="connsiteY3" fmla="*/ 804862 h 1385887"/>
              <a:gd name="connsiteX4" fmla="*/ 531018 w 669131"/>
              <a:gd name="connsiteY4" fmla="*/ 773906 h 1385887"/>
              <a:gd name="connsiteX5" fmla="*/ 507206 w 669131"/>
              <a:gd name="connsiteY5" fmla="*/ 766762 h 1385887"/>
              <a:gd name="connsiteX6" fmla="*/ 495300 w 669131"/>
              <a:gd name="connsiteY6" fmla="*/ 764381 h 1385887"/>
              <a:gd name="connsiteX7" fmla="*/ 447675 w 669131"/>
              <a:gd name="connsiteY7" fmla="*/ 750094 h 1385887"/>
              <a:gd name="connsiteX8" fmla="*/ 447675 w 669131"/>
              <a:gd name="connsiteY8" fmla="*/ 95250 h 1385887"/>
              <a:gd name="connsiteX9" fmla="*/ 388143 w 669131"/>
              <a:gd name="connsiteY9" fmla="*/ 95250 h 1385887"/>
              <a:gd name="connsiteX10" fmla="*/ 388143 w 669131"/>
              <a:gd name="connsiteY10" fmla="*/ 0 h 1385887"/>
              <a:gd name="connsiteX11" fmla="*/ 271462 w 669131"/>
              <a:gd name="connsiteY11" fmla="*/ 0 h 1385887"/>
              <a:gd name="connsiteX12" fmla="*/ 292893 w 669131"/>
              <a:gd name="connsiteY12" fmla="*/ 47625 h 1385887"/>
              <a:gd name="connsiteX13" fmla="*/ 295275 w 669131"/>
              <a:gd name="connsiteY13" fmla="*/ 92869 h 1385887"/>
              <a:gd name="connsiteX14" fmla="*/ 230981 w 669131"/>
              <a:gd name="connsiteY14" fmla="*/ 92869 h 1385887"/>
              <a:gd name="connsiteX15" fmla="*/ 230981 w 669131"/>
              <a:gd name="connsiteY15" fmla="*/ 759619 h 1385887"/>
              <a:gd name="connsiteX16" fmla="*/ 135731 w 669131"/>
              <a:gd name="connsiteY16" fmla="*/ 783431 h 1385887"/>
              <a:gd name="connsiteX17" fmla="*/ 50006 w 669131"/>
              <a:gd name="connsiteY17" fmla="*/ 809625 h 1385887"/>
              <a:gd name="connsiteX18" fmla="*/ 7143 w 669131"/>
              <a:gd name="connsiteY18" fmla="*/ 857250 h 1385887"/>
              <a:gd name="connsiteX19" fmla="*/ 0 w 669131"/>
              <a:gd name="connsiteY19" fmla="*/ 1385887 h 1385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69131" h="1385887">
                <a:moveTo>
                  <a:pt x="0" y="1385887"/>
                </a:moveTo>
                <a:lnTo>
                  <a:pt x="669131" y="1385887"/>
                </a:lnTo>
                <a:lnTo>
                  <a:pt x="669131" y="850106"/>
                </a:lnTo>
                <a:lnTo>
                  <a:pt x="614362" y="804862"/>
                </a:lnTo>
                <a:lnTo>
                  <a:pt x="531018" y="773906"/>
                </a:lnTo>
                <a:cubicBezTo>
                  <a:pt x="523081" y="771525"/>
                  <a:pt x="515213" y="768897"/>
                  <a:pt x="507206" y="766762"/>
                </a:cubicBezTo>
                <a:cubicBezTo>
                  <a:pt x="503295" y="765719"/>
                  <a:pt x="495300" y="764381"/>
                  <a:pt x="495300" y="764381"/>
                </a:cubicBezTo>
                <a:lnTo>
                  <a:pt x="447675" y="750094"/>
                </a:lnTo>
                <a:lnTo>
                  <a:pt x="447675" y="95250"/>
                </a:lnTo>
                <a:lnTo>
                  <a:pt x="388143" y="95250"/>
                </a:lnTo>
                <a:lnTo>
                  <a:pt x="388143" y="0"/>
                </a:lnTo>
                <a:lnTo>
                  <a:pt x="271462" y="0"/>
                </a:lnTo>
                <a:lnTo>
                  <a:pt x="292893" y="47625"/>
                </a:lnTo>
                <a:lnTo>
                  <a:pt x="295275" y="92869"/>
                </a:lnTo>
                <a:lnTo>
                  <a:pt x="230981" y="92869"/>
                </a:lnTo>
                <a:lnTo>
                  <a:pt x="230981" y="759619"/>
                </a:lnTo>
                <a:lnTo>
                  <a:pt x="135731" y="783431"/>
                </a:lnTo>
                <a:lnTo>
                  <a:pt x="50006" y="809625"/>
                </a:lnTo>
                <a:lnTo>
                  <a:pt x="7143" y="857250"/>
                </a:lnTo>
                <a:lnTo>
                  <a:pt x="0" y="1385887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50196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5" name="Group 124"/>
          <p:cNvGrpSpPr/>
          <p:nvPr/>
        </p:nvGrpSpPr>
        <p:grpSpPr>
          <a:xfrm>
            <a:off x="5070891" y="3315975"/>
            <a:ext cx="212651" cy="242563"/>
            <a:chOff x="11316285" y="5564372"/>
            <a:chExt cx="212651" cy="146885"/>
          </a:xfrm>
        </p:grpSpPr>
        <p:sp>
          <p:nvSpPr>
            <p:cNvPr id="126" name="Oval 125"/>
            <p:cNvSpPr/>
            <p:nvPr/>
          </p:nvSpPr>
          <p:spPr>
            <a:xfrm>
              <a:off x="11316285" y="5568279"/>
              <a:ext cx="142978" cy="142978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11385958" y="5564372"/>
              <a:ext cx="142978" cy="142978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128" name="Straight Connector 127"/>
          <p:cNvCxnSpPr/>
          <p:nvPr/>
        </p:nvCxnSpPr>
        <p:spPr>
          <a:xfrm>
            <a:off x="5034965" y="2605110"/>
            <a:ext cx="0" cy="669925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miter lim="800000"/>
          </a:ln>
          <a:effectLst/>
        </p:spPr>
      </p:cxnSp>
      <p:sp>
        <p:nvSpPr>
          <p:cNvPr id="149" name="TextBox 148"/>
          <p:cNvSpPr txBox="1"/>
          <p:nvPr/>
        </p:nvSpPr>
        <p:spPr>
          <a:xfrm>
            <a:off x="4440025" y="5869872"/>
            <a:ext cx="6447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000" dirty="0" err="1" smtClean="0">
                <a:solidFill>
                  <a:prstClr val="black"/>
                </a:solidFill>
                <a:latin typeface="Calibri" panose="020F0502020204030204"/>
              </a:rPr>
              <a:t>LHe</a:t>
            </a:r>
            <a:r>
              <a:rPr lang="en-GB" sz="1000" dirty="0" smtClean="0">
                <a:solidFill>
                  <a:prstClr val="black"/>
                </a:solidFill>
                <a:latin typeface="Calibri" panose="020F0502020204030204"/>
              </a:rPr>
              <a:t> inlet</a:t>
            </a:r>
            <a:endParaRPr lang="en-GB" sz="1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0" name="TextBox 149"/>
          <p:cNvSpPr txBox="1"/>
          <p:nvPr/>
        </p:nvSpPr>
        <p:spPr>
          <a:xfrm rot="16200000">
            <a:off x="7613972" y="5314594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000" b="1" dirty="0" smtClean="0">
                <a:solidFill>
                  <a:prstClr val="black"/>
                </a:solidFill>
                <a:latin typeface="Calibri" panose="020F0502020204030204"/>
              </a:rPr>
              <a:t>Plug</a:t>
            </a:r>
            <a:endParaRPr lang="en-GB" sz="10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11555879" y="5266383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000" dirty="0" smtClean="0">
                <a:solidFill>
                  <a:srgbClr val="C00000"/>
                </a:solidFill>
                <a:latin typeface="Calibri" panose="020F0502020204030204"/>
              </a:rPr>
              <a:t>Interlink</a:t>
            </a:r>
          </a:p>
          <a:p>
            <a:pPr>
              <a:defRPr/>
            </a:pPr>
            <a:r>
              <a:rPr lang="en-GB" sz="1000" dirty="0" smtClean="0">
                <a:solidFill>
                  <a:srgbClr val="C00000"/>
                </a:solidFill>
                <a:latin typeface="Calibri" panose="020F0502020204030204"/>
              </a:rPr>
              <a:t>To D2 </a:t>
            </a:r>
            <a:r>
              <a:rPr lang="en-GB" sz="1000" dirty="0" smtClean="0">
                <a:solidFill>
                  <a:srgbClr val="C00000"/>
                </a:solidFill>
                <a:latin typeface="Calibri" panose="020F0502020204030204"/>
                <a:sym typeface="Wingdings" panose="05000000000000000000" pitchFamily="2" charset="2"/>
              </a:rPr>
              <a:t></a:t>
            </a:r>
            <a:endParaRPr lang="en-GB" sz="1000" dirty="0" smtClean="0">
              <a:solidFill>
                <a:srgbClr val="C00000"/>
              </a:solidFill>
              <a:latin typeface="Calibri" panose="020F0502020204030204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-25882" y="3610092"/>
            <a:ext cx="673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000" dirty="0" smtClean="0">
                <a:solidFill>
                  <a:srgbClr val="7030A0"/>
                </a:solidFill>
                <a:latin typeface="Calibri" panose="020F0502020204030204"/>
              </a:rPr>
              <a:t>← </a:t>
            </a:r>
            <a:r>
              <a:rPr lang="en-GB" sz="1000" dirty="0" err="1" smtClean="0">
                <a:solidFill>
                  <a:srgbClr val="7030A0"/>
                </a:solidFill>
                <a:latin typeface="Calibri" panose="020F0502020204030204"/>
              </a:rPr>
              <a:t>SCLink</a:t>
            </a:r>
            <a:endParaRPr lang="en-GB" sz="1000" dirty="0" smtClean="0">
              <a:solidFill>
                <a:srgbClr val="7030A0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en-GB" sz="1000" dirty="0" smtClean="0">
                <a:solidFill>
                  <a:srgbClr val="7030A0"/>
                </a:solidFill>
                <a:latin typeface="Calibri" panose="020F0502020204030204"/>
              </a:rPr>
              <a:t>to </a:t>
            </a:r>
            <a:r>
              <a:rPr lang="en-GB" sz="1000" dirty="0" err="1" smtClean="0">
                <a:solidFill>
                  <a:srgbClr val="7030A0"/>
                </a:solidFill>
                <a:latin typeface="Calibri" panose="020F0502020204030204"/>
              </a:rPr>
              <a:t>DFHm</a:t>
            </a:r>
            <a:endParaRPr lang="en-GB" sz="1000" dirty="0" smtClean="0">
              <a:solidFill>
                <a:srgbClr val="7030A0"/>
              </a:solidFill>
              <a:latin typeface="Calibri" panose="020F0502020204030204"/>
            </a:endParaRPr>
          </a:p>
        </p:txBody>
      </p:sp>
      <p:grpSp>
        <p:nvGrpSpPr>
          <p:cNvPr id="153" name="Group 152"/>
          <p:cNvGrpSpPr/>
          <p:nvPr/>
        </p:nvGrpSpPr>
        <p:grpSpPr>
          <a:xfrm rot="10800000">
            <a:off x="4913800" y="1454787"/>
            <a:ext cx="293872" cy="385067"/>
            <a:chOff x="9386370" y="507527"/>
            <a:chExt cx="319560" cy="499439"/>
          </a:xfrm>
        </p:grpSpPr>
        <p:cxnSp>
          <p:nvCxnSpPr>
            <p:cNvPr id="154" name="Straight Connector 153"/>
            <p:cNvCxnSpPr/>
            <p:nvPr/>
          </p:nvCxnSpPr>
          <p:spPr>
            <a:xfrm flipH="1" flipV="1">
              <a:off x="9386370" y="1006816"/>
              <a:ext cx="319560" cy="150"/>
            </a:xfrm>
            <a:prstGeom prst="line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  <p:sp>
          <p:nvSpPr>
            <p:cNvPr id="155" name="Freeform 154"/>
            <p:cNvSpPr/>
            <p:nvPr/>
          </p:nvSpPr>
          <p:spPr>
            <a:xfrm>
              <a:off x="9408160" y="904211"/>
              <a:ext cx="289560" cy="81309"/>
            </a:xfrm>
            <a:custGeom>
              <a:avLst/>
              <a:gdLst>
                <a:gd name="connsiteX0" fmla="*/ 289560 w 289560"/>
                <a:gd name="connsiteY0" fmla="*/ 81309 h 81309"/>
                <a:gd name="connsiteX1" fmla="*/ 185420 w 289560"/>
                <a:gd name="connsiteY1" fmla="*/ 29 h 81309"/>
                <a:gd name="connsiteX2" fmla="*/ 86360 w 289560"/>
                <a:gd name="connsiteY2" fmla="*/ 71149 h 81309"/>
                <a:gd name="connsiteX3" fmla="*/ 0 w 289560"/>
                <a:gd name="connsiteY3" fmla="*/ 10189 h 8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560" h="81309">
                  <a:moveTo>
                    <a:pt x="289560" y="81309"/>
                  </a:moveTo>
                  <a:cubicBezTo>
                    <a:pt x="254423" y="41515"/>
                    <a:pt x="219287" y="1722"/>
                    <a:pt x="185420" y="29"/>
                  </a:cubicBezTo>
                  <a:cubicBezTo>
                    <a:pt x="151553" y="-1664"/>
                    <a:pt x="117263" y="69456"/>
                    <a:pt x="86360" y="71149"/>
                  </a:cubicBezTo>
                  <a:cubicBezTo>
                    <a:pt x="55457" y="72842"/>
                    <a:pt x="27728" y="41515"/>
                    <a:pt x="0" y="10189"/>
                  </a:cubicBezTo>
                </a:path>
              </a:pathLst>
            </a:cu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533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56" name="Straight Connector 155"/>
            <p:cNvCxnSpPr/>
            <p:nvPr/>
          </p:nvCxnSpPr>
          <p:spPr>
            <a:xfrm rot="10800000">
              <a:off x="9546625" y="507527"/>
              <a:ext cx="0" cy="367870"/>
            </a:xfrm>
            <a:prstGeom prst="line">
              <a:avLst/>
            </a:prstGeom>
            <a:noFill/>
            <a:ln w="104775" cap="flat" cmpd="sng" algn="ctr">
              <a:solidFill>
                <a:srgbClr val="5B9BD5">
                  <a:lumMod val="40000"/>
                  <a:lumOff val="60000"/>
                  <a:alpha val="7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157" name="Straight Connector 156"/>
            <p:cNvCxnSpPr/>
            <p:nvPr/>
          </p:nvCxnSpPr>
          <p:spPr>
            <a:xfrm flipH="1" flipV="1">
              <a:off x="9386370" y="875396"/>
              <a:ext cx="319560" cy="150"/>
            </a:xfrm>
            <a:prstGeom prst="line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</p:grpSp>
      <p:grpSp>
        <p:nvGrpSpPr>
          <p:cNvPr id="158" name="Group 157"/>
          <p:cNvGrpSpPr/>
          <p:nvPr/>
        </p:nvGrpSpPr>
        <p:grpSpPr>
          <a:xfrm>
            <a:off x="1745456" y="3563718"/>
            <a:ext cx="2295525" cy="2353688"/>
            <a:chOff x="1745456" y="3563718"/>
            <a:chExt cx="2295525" cy="2353688"/>
          </a:xfrm>
        </p:grpSpPr>
        <p:sp>
          <p:nvSpPr>
            <p:cNvPr id="159" name="Freeform 158"/>
            <p:cNvSpPr/>
            <p:nvPr/>
          </p:nvSpPr>
          <p:spPr>
            <a:xfrm>
              <a:off x="1997869" y="3900487"/>
              <a:ext cx="1650206" cy="631031"/>
            </a:xfrm>
            <a:custGeom>
              <a:avLst/>
              <a:gdLst>
                <a:gd name="connsiteX0" fmla="*/ 171450 w 1485900"/>
                <a:gd name="connsiteY0" fmla="*/ 0 h 621506"/>
                <a:gd name="connsiteX1" fmla="*/ 697706 w 1485900"/>
                <a:gd name="connsiteY1" fmla="*/ 183356 h 621506"/>
                <a:gd name="connsiteX2" fmla="*/ 664369 w 1485900"/>
                <a:gd name="connsiteY2" fmla="*/ 292893 h 621506"/>
                <a:gd name="connsiteX3" fmla="*/ 1485900 w 1485900"/>
                <a:gd name="connsiteY3" fmla="*/ 583406 h 621506"/>
                <a:gd name="connsiteX4" fmla="*/ 1471613 w 1485900"/>
                <a:gd name="connsiteY4" fmla="*/ 621506 h 621506"/>
                <a:gd name="connsiteX5" fmla="*/ 411956 w 1485900"/>
                <a:gd name="connsiteY5" fmla="*/ 235743 h 621506"/>
                <a:gd name="connsiteX6" fmla="*/ 309563 w 1485900"/>
                <a:gd name="connsiteY6" fmla="*/ 516731 h 621506"/>
                <a:gd name="connsiteX7" fmla="*/ 254794 w 1485900"/>
                <a:gd name="connsiteY7" fmla="*/ 533400 h 621506"/>
                <a:gd name="connsiteX8" fmla="*/ 130969 w 1485900"/>
                <a:gd name="connsiteY8" fmla="*/ 488156 h 621506"/>
                <a:gd name="connsiteX9" fmla="*/ 0 w 1485900"/>
                <a:gd name="connsiteY9" fmla="*/ 485775 h 621506"/>
                <a:gd name="connsiteX10" fmla="*/ 171450 w 1485900"/>
                <a:gd name="connsiteY10" fmla="*/ 0 h 621506"/>
                <a:gd name="connsiteX0" fmla="*/ 171450 w 1485900"/>
                <a:gd name="connsiteY0" fmla="*/ 0 h 621506"/>
                <a:gd name="connsiteX1" fmla="*/ 685799 w 1485900"/>
                <a:gd name="connsiteY1" fmla="*/ 221456 h 621506"/>
                <a:gd name="connsiteX2" fmla="*/ 664369 w 1485900"/>
                <a:gd name="connsiteY2" fmla="*/ 292893 h 621506"/>
                <a:gd name="connsiteX3" fmla="*/ 1485900 w 1485900"/>
                <a:gd name="connsiteY3" fmla="*/ 583406 h 621506"/>
                <a:gd name="connsiteX4" fmla="*/ 1471613 w 1485900"/>
                <a:gd name="connsiteY4" fmla="*/ 621506 h 621506"/>
                <a:gd name="connsiteX5" fmla="*/ 411956 w 1485900"/>
                <a:gd name="connsiteY5" fmla="*/ 235743 h 621506"/>
                <a:gd name="connsiteX6" fmla="*/ 309563 w 1485900"/>
                <a:gd name="connsiteY6" fmla="*/ 516731 h 621506"/>
                <a:gd name="connsiteX7" fmla="*/ 254794 w 1485900"/>
                <a:gd name="connsiteY7" fmla="*/ 533400 h 621506"/>
                <a:gd name="connsiteX8" fmla="*/ 130969 w 1485900"/>
                <a:gd name="connsiteY8" fmla="*/ 488156 h 621506"/>
                <a:gd name="connsiteX9" fmla="*/ 0 w 1485900"/>
                <a:gd name="connsiteY9" fmla="*/ 485775 h 621506"/>
                <a:gd name="connsiteX10" fmla="*/ 171450 w 1485900"/>
                <a:gd name="connsiteY10" fmla="*/ 0 h 621506"/>
                <a:gd name="connsiteX0" fmla="*/ 147637 w 1485900"/>
                <a:gd name="connsiteY0" fmla="*/ 0 h 585788"/>
                <a:gd name="connsiteX1" fmla="*/ 685799 w 1485900"/>
                <a:gd name="connsiteY1" fmla="*/ 185738 h 585788"/>
                <a:gd name="connsiteX2" fmla="*/ 664369 w 1485900"/>
                <a:gd name="connsiteY2" fmla="*/ 257175 h 585788"/>
                <a:gd name="connsiteX3" fmla="*/ 1485900 w 1485900"/>
                <a:gd name="connsiteY3" fmla="*/ 547688 h 585788"/>
                <a:gd name="connsiteX4" fmla="*/ 1471613 w 1485900"/>
                <a:gd name="connsiteY4" fmla="*/ 585788 h 585788"/>
                <a:gd name="connsiteX5" fmla="*/ 411956 w 1485900"/>
                <a:gd name="connsiteY5" fmla="*/ 200025 h 585788"/>
                <a:gd name="connsiteX6" fmla="*/ 309563 w 1485900"/>
                <a:gd name="connsiteY6" fmla="*/ 481013 h 585788"/>
                <a:gd name="connsiteX7" fmla="*/ 254794 w 1485900"/>
                <a:gd name="connsiteY7" fmla="*/ 497682 h 585788"/>
                <a:gd name="connsiteX8" fmla="*/ 130969 w 1485900"/>
                <a:gd name="connsiteY8" fmla="*/ 452438 h 585788"/>
                <a:gd name="connsiteX9" fmla="*/ 0 w 1485900"/>
                <a:gd name="connsiteY9" fmla="*/ 450057 h 585788"/>
                <a:gd name="connsiteX10" fmla="*/ 147637 w 1485900"/>
                <a:gd name="connsiteY10" fmla="*/ 0 h 585788"/>
                <a:gd name="connsiteX0" fmla="*/ 7144 w 1485900"/>
                <a:gd name="connsiteY0" fmla="*/ 0 h 631031"/>
                <a:gd name="connsiteX1" fmla="*/ 685799 w 1485900"/>
                <a:gd name="connsiteY1" fmla="*/ 230981 h 631031"/>
                <a:gd name="connsiteX2" fmla="*/ 664369 w 1485900"/>
                <a:gd name="connsiteY2" fmla="*/ 302418 h 631031"/>
                <a:gd name="connsiteX3" fmla="*/ 1485900 w 1485900"/>
                <a:gd name="connsiteY3" fmla="*/ 592931 h 631031"/>
                <a:gd name="connsiteX4" fmla="*/ 1471613 w 1485900"/>
                <a:gd name="connsiteY4" fmla="*/ 631031 h 631031"/>
                <a:gd name="connsiteX5" fmla="*/ 411956 w 1485900"/>
                <a:gd name="connsiteY5" fmla="*/ 245268 h 631031"/>
                <a:gd name="connsiteX6" fmla="*/ 309563 w 1485900"/>
                <a:gd name="connsiteY6" fmla="*/ 526256 h 631031"/>
                <a:gd name="connsiteX7" fmla="*/ 254794 w 1485900"/>
                <a:gd name="connsiteY7" fmla="*/ 542925 h 631031"/>
                <a:gd name="connsiteX8" fmla="*/ 130969 w 1485900"/>
                <a:gd name="connsiteY8" fmla="*/ 497681 h 631031"/>
                <a:gd name="connsiteX9" fmla="*/ 0 w 1485900"/>
                <a:gd name="connsiteY9" fmla="*/ 495300 h 631031"/>
                <a:gd name="connsiteX10" fmla="*/ 7144 w 1485900"/>
                <a:gd name="connsiteY10" fmla="*/ 0 h 631031"/>
                <a:gd name="connsiteX0" fmla="*/ 152400 w 1631156"/>
                <a:gd name="connsiteY0" fmla="*/ 0 h 631031"/>
                <a:gd name="connsiteX1" fmla="*/ 831055 w 1631156"/>
                <a:gd name="connsiteY1" fmla="*/ 230981 h 631031"/>
                <a:gd name="connsiteX2" fmla="*/ 809625 w 1631156"/>
                <a:gd name="connsiteY2" fmla="*/ 302418 h 631031"/>
                <a:gd name="connsiteX3" fmla="*/ 1631156 w 1631156"/>
                <a:gd name="connsiteY3" fmla="*/ 592931 h 631031"/>
                <a:gd name="connsiteX4" fmla="*/ 1616869 w 1631156"/>
                <a:gd name="connsiteY4" fmla="*/ 631031 h 631031"/>
                <a:gd name="connsiteX5" fmla="*/ 557212 w 1631156"/>
                <a:gd name="connsiteY5" fmla="*/ 245268 h 631031"/>
                <a:gd name="connsiteX6" fmla="*/ 454819 w 1631156"/>
                <a:gd name="connsiteY6" fmla="*/ 526256 h 631031"/>
                <a:gd name="connsiteX7" fmla="*/ 400050 w 1631156"/>
                <a:gd name="connsiteY7" fmla="*/ 542925 h 631031"/>
                <a:gd name="connsiteX8" fmla="*/ 276225 w 1631156"/>
                <a:gd name="connsiteY8" fmla="*/ 497681 h 631031"/>
                <a:gd name="connsiteX9" fmla="*/ 0 w 1631156"/>
                <a:gd name="connsiteY9" fmla="*/ 433388 h 631031"/>
                <a:gd name="connsiteX10" fmla="*/ 152400 w 1631156"/>
                <a:gd name="connsiteY10" fmla="*/ 0 h 631031"/>
                <a:gd name="connsiteX0" fmla="*/ 152400 w 1631156"/>
                <a:gd name="connsiteY0" fmla="*/ 0 h 631031"/>
                <a:gd name="connsiteX1" fmla="*/ 831055 w 1631156"/>
                <a:gd name="connsiteY1" fmla="*/ 230981 h 631031"/>
                <a:gd name="connsiteX2" fmla="*/ 809625 w 1631156"/>
                <a:gd name="connsiteY2" fmla="*/ 302418 h 631031"/>
                <a:gd name="connsiteX3" fmla="*/ 1631156 w 1631156"/>
                <a:gd name="connsiteY3" fmla="*/ 592931 h 631031"/>
                <a:gd name="connsiteX4" fmla="*/ 1616869 w 1631156"/>
                <a:gd name="connsiteY4" fmla="*/ 631031 h 631031"/>
                <a:gd name="connsiteX5" fmla="*/ 557212 w 1631156"/>
                <a:gd name="connsiteY5" fmla="*/ 245268 h 631031"/>
                <a:gd name="connsiteX6" fmla="*/ 454819 w 1631156"/>
                <a:gd name="connsiteY6" fmla="*/ 526256 h 631031"/>
                <a:gd name="connsiteX7" fmla="*/ 400050 w 1631156"/>
                <a:gd name="connsiteY7" fmla="*/ 542925 h 631031"/>
                <a:gd name="connsiteX8" fmla="*/ 235744 w 1631156"/>
                <a:gd name="connsiteY8" fmla="*/ 502444 h 631031"/>
                <a:gd name="connsiteX9" fmla="*/ 0 w 1631156"/>
                <a:gd name="connsiteY9" fmla="*/ 433388 h 631031"/>
                <a:gd name="connsiteX10" fmla="*/ 152400 w 1631156"/>
                <a:gd name="connsiteY10" fmla="*/ 0 h 631031"/>
                <a:gd name="connsiteX0" fmla="*/ 152400 w 1631156"/>
                <a:gd name="connsiteY0" fmla="*/ 0 h 631031"/>
                <a:gd name="connsiteX1" fmla="*/ 831055 w 1631156"/>
                <a:gd name="connsiteY1" fmla="*/ 230981 h 631031"/>
                <a:gd name="connsiteX2" fmla="*/ 809625 w 1631156"/>
                <a:gd name="connsiteY2" fmla="*/ 302418 h 631031"/>
                <a:gd name="connsiteX3" fmla="*/ 1631156 w 1631156"/>
                <a:gd name="connsiteY3" fmla="*/ 592931 h 631031"/>
                <a:gd name="connsiteX4" fmla="*/ 1616869 w 1631156"/>
                <a:gd name="connsiteY4" fmla="*/ 631031 h 631031"/>
                <a:gd name="connsiteX5" fmla="*/ 557212 w 1631156"/>
                <a:gd name="connsiteY5" fmla="*/ 245268 h 631031"/>
                <a:gd name="connsiteX6" fmla="*/ 454819 w 1631156"/>
                <a:gd name="connsiteY6" fmla="*/ 526256 h 631031"/>
                <a:gd name="connsiteX7" fmla="*/ 400050 w 1631156"/>
                <a:gd name="connsiteY7" fmla="*/ 542925 h 631031"/>
                <a:gd name="connsiteX8" fmla="*/ 109538 w 1631156"/>
                <a:gd name="connsiteY8" fmla="*/ 466725 h 631031"/>
                <a:gd name="connsiteX9" fmla="*/ 0 w 1631156"/>
                <a:gd name="connsiteY9" fmla="*/ 433388 h 631031"/>
                <a:gd name="connsiteX10" fmla="*/ 152400 w 1631156"/>
                <a:gd name="connsiteY10" fmla="*/ 0 h 631031"/>
                <a:gd name="connsiteX0" fmla="*/ 171450 w 1650206"/>
                <a:gd name="connsiteY0" fmla="*/ 0 h 631031"/>
                <a:gd name="connsiteX1" fmla="*/ 850105 w 1650206"/>
                <a:gd name="connsiteY1" fmla="*/ 230981 h 631031"/>
                <a:gd name="connsiteX2" fmla="*/ 828675 w 1650206"/>
                <a:gd name="connsiteY2" fmla="*/ 302418 h 631031"/>
                <a:gd name="connsiteX3" fmla="*/ 1650206 w 1650206"/>
                <a:gd name="connsiteY3" fmla="*/ 592931 h 631031"/>
                <a:gd name="connsiteX4" fmla="*/ 1635919 w 1650206"/>
                <a:gd name="connsiteY4" fmla="*/ 631031 h 631031"/>
                <a:gd name="connsiteX5" fmla="*/ 576262 w 1650206"/>
                <a:gd name="connsiteY5" fmla="*/ 245268 h 631031"/>
                <a:gd name="connsiteX6" fmla="*/ 473869 w 1650206"/>
                <a:gd name="connsiteY6" fmla="*/ 526256 h 631031"/>
                <a:gd name="connsiteX7" fmla="*/ 419100 w 1650206"/>
                <a:gd name="connsiteY7" fmla="*/ 542925 h 631031"/>
                <a:gd name="connsiteX8" fmla="*/ 128588 w 1650206"/>
                <a:gd name="connsiteY8" fmla="*/ 466725 h 631031"/>
                <a:gd name="connsiteX9" fmla="*/ 0 w 1650206"/>
                <a:gd name="connsiteY9" fmla="*/ 473870 h 631031"/>
                <a:gd name="connsiteX10" fmla="*/ 171450 w 1650206"/>
                <a:gd name="connsiteY10" fmla="*/ 0 h 631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0206" h="631031">
                  <a:moveTo>
                    <a:pt x="171450" y="0"/>
                  </a:moveTo>
                  <a:lnTo>
                    <a:pt x="850105" y="230981"/>
                  </a:lnTo>
                  <a:lnTo>
                    <a:pt x="828675" y="302418"/>
                  </a:lnTo>
                  <a:lnTo>
                    <a:pt x="1650206" y="592931"/>
                  </a:lnTo>
                  <a:lnTo>
                    <a:pt x="1635919" y="631031"/>
                  </a:lnTo>
                  <a:lnTo>
                    <a:pt x="576262" y="245268"/>
                  </a:lnTo>
                  <a:lnTo>
                    <a:pt x="473869" y="526256"/>
                  </a:lnTo>
                  <a:lnTo>
                    <a:pt x="419100" y="542925"/>
                  </a:lnTo>
                  <a:lnTo>
                    <a:pt x="128588" y="466725"/>
                  </a:lnTo>
                  <a:lnTo>
                    <a:pt x="0" y="473870"/>
                  </a:lnTo>
                  <a:lnTo>
                    <a:pt x="171450" y="0"/>
                  </a:lnTo>
                  <a:close/>
                </a:path>
              </a:pathLst>
            </a:custGeom>
            <a:gradFill>
              <a:gsLst>
                <a:gs pos="0">
                  <a:srgbClr val="5B9BD5">
                    <a:lumMod val="5000"/>
                    <a:lumOff val="95000"/>
                    <a:alpha val="0"/>
                  </a:srgbClr>
                </a:gs>
                <a:gs pos="25000">
                  <a:srgbClr val="FFC000">
                    <a:lumMod val="20000"/>
                    <a:lumOff val="80000"/>
                    <a:alpha val="80000"/>
                  </a:srgbClr>
                </a:gs>
                <a:gs pos="100000">
                  <a:srgbClr val="FFC000">
                    <a:lumMod val="60000"/>
                    <a:lumOff val="40000"/>
                  </a:srgb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0" name="Freeform 159"/>
            <p:cNvSpPr/>
            <p:nvPr/>
          </p:nvSpPr>
          <p:spPr>
            <a:xfrm>
              <a:off x="2466975" y="4129087"/>
              <a:ext cx="1571854" cy="871538"/>
            </a:xfrm>
            <a:custGeom>
              <a:avLst/>
              <a:gdLst>
                <a:gd name="connsiteX0" fmla="*/ 390525 w 1574006"/>
                <a:gd name="connsiteY0" fmla="*/ 0 h 902494"/>
                <a:gd name="connsiteX1" fmla="*/ 359569 w 1574006"/>
                <a:gd name="connsiteY1" fmla="*/ 102394 h 902494"/>
                <a:gd name="connsiteX2" fmla="*/ 1185863 w 1574006"/>
                <a:gd name="connsiteY2" fmla="*/ 400050 h 902494"/>
                <a:gd name="connsiteX3" fmla="*/ 1166813 w 1574006"/>
                <a:gd name="connsiteY3" fmla="*/ 431007 h 902494"/>
                <a:gd name="connsiteX4" fmla="*/ 114300 w 1574006"/>
                <a:gd name="connsiteY4" fmla="*/ 47625 h 902494"/>
                <a:gd name="connsiteX5" fmla="*/ 0 w 1574006"/>
                <a:gd name="connsiteY5" fmla="*/ 335757 h 902494"/>
                <a:gd name="connsiteX6" fmla="*/ 80963 w 1574006"/>
                <a:gd name="connsiteY6" fmla="*/ 357188 h 902494"/>
                <a:gd name="connsiteX7" fmla="*/ 88106 w 1574006"/>
                <a:gd name="connsiteY7" fmla="*/ 333375 h 902494"/>
                <a:gd name="connsiteX8" fmla="*/ 109538 w 1574006"/>
                <a:gd name="connsiteY8" fmla="*/ 276225 h 902494"/>
                <a:gd name="connsiteX9" fmla="*/ 154781 w 1574006"/>
                <a:gd name="connsiteY9" fmla="*/ 235744 h 902494"/>
                <a:gd name="connsiteX10" fmla="*/ 209550 w 1574006"/>
                <a:gd name="connsiteY10" fmla="*/ 209550 h 902494"/>
                <a:gd name="connsiteX11" fmla="*/ 278606 w 1574006"/>
                <a:gd name="connsiteY11" fmla="*/ 195263 h 902494"/>
                <a:gd name="connsiteX12" fmla="*/ 392906 w 1574006"/>
                <a:gd name="connsiteY12" fmla="*/ 223838 h 902494"/>
                <a:gd name="connsiteX13" fmla="*/ 478631 w 1574006"/>
                <a:gd name="connsiteY13" fmla="*/ 247650 h 902494"/>
                <a:gd name="connsiteX14" fmla="*/ 654844 w 1574006"/>
                <a:gd name="connsiteY14" fmla="*/ 311944 h 902494"/>
                <a:gd name="connsiteX15" fmla="*/ 735806 w 1574006"/>
                <a:gd name="connsiteY15" fmla="*/ 378619 h 902494"/>
                <a:gd name="connsiteX16" fmla="*/ 773906 w 1574006"/>
                <a:gd name="connsiteY16" fmla="*/ 416719 h 902494"/>
                <a:gd name="connsiteX17" fmla="*/ 766763 w 1574006"/>
                <a:gd name="connsiteY17" fmla="*/ 473869 h 902494"/>
                <a:gd name="connsiteX18" fmla="*/ 714375 w 1574006"/>
                <a:gd name="connsiteY18" fmla="*/ 509588 h 902494"/>
                <a:gd name="connsiteX19" fmla="*/ 657225 w 1574006"/>
                <a:gd name="connsiteY19" fmla="*/ 497682 h 902494"/>
                <a:gd name="connsiteX20" fmla="*/ 635794 w 1574006"/>
                <a:gd name="connsiteY20" fmla="*/ 488157 h 902494"/>
                <a:gd name="connsiteX21" fmla="*/ 583406 w 1574006"/>
                <a:gd name="connsiteY21" fmla="*/ 452438 h 902494"/>
                <a:gd name="connsiteX22" fmla="*/ 502444 w 1574006"/>
                <a:gd name="connsiteY22" fmla="*/ 411957 h 902494"/>
                <a:gd name="connsiteX23" fmla="*/ 476250 w 1574006"/>
                <a:gd name="connsiteY23" fmla="*/ 407194 h 902494"/>
                <a:gd name="connsiteX24" fmla="*/ 466725 w 1574006"/>
                <a:gd name="connsiteY24" fmla="*/ 404813 h 902494"/>
                <a:gd name="connsiteX25" fmla="*/ 390525 w 1574006"/>
                <a:gd name="connsiteY25" fmla="*/ 369094 h 902494"/>
                <a:gd name="connsiteX26" fmla="*/ 333375 w 1574006"/>
                <a:gd name="connsiteY26" fmla="*/ 335757 h 902494"/>
                <a:gd name="connsiteX27" fmla="*/ 238125 w 1574006"/>
                <a:gd name="connsiteY27" fmla="*/ 328613 h 902494"/>
                <a:gd name="connsiteX28" fmla="*/ 195263 w 1574006"/>
                <a:gd name="connsiteY28" fmla="*/ 371475 h 902494"/>
                <a:gd name="connsiteX29" fmla="*/ 180975 w 1574006"/>
                <a:gd name="connsiteY29" fmla="*/ 395288 h 902494"/>
                <a:gd name="connsiteX30" fmla="*/ 1571625 w 1574006"/>
                <a:gd name="connsiteY30" fmla="*/ 902494 h 902494"/>
                <a:gd name="connsiteX31" fmla="*/ 1574006 w 1574006"/>
                <a:gd name="connsiteY31" fmla="*/ 428625 h 902494"/>
                <a:gd name="connsiteX32" fmla="*/ 390525 w 1574006"/>
                <a:gd name="connsiteY32" fmla="*/ 0 h 902494"/>
                <a:gd name="connsiteX0" fmla="*/ 390525 w 1571854"/>
                <a:gd name="connsiteY0" fmla="*/ 0 h 902494"/>
                <a:gd name="connsiteX1" fmla="*/ 359569 w 1571854"/>
                <a:gd name="connsiteY1" fmla="*/ 102394 h 902494"/>
                <a:gd name="connsiteX2" fmla="*/ 1185863 w 1571854"/>
                <a:gd name="connsiteY2" fmla="*/ 400050 h 902494"/>
                <a:gd name="connsiteX3" fmla="*/ 1166813 w 1571854"/>
                <a:gd name="connsiteY3" fmla="*/ 431007 h 902494"/>
                <a:gd name="connsiteX4" fmla="*/ 114300 w 1571854"/>
                <a:gd name="connsiteY4" fmla="*/ 47625 h 902494"/>
                <a:gd name="connsiteX5" fmla="*/ 0 w 1571854"/>
                <a:gd name="connsiteY5" fmla="*/ 335757 h 902494"/>
                <a:gd name="connsiteX6" fmla="*/ 80963 w 1571854"/>
                <a:gd name="connsiteY6" fmla="*/ 357188 h 902494"/>
                <a:gd name="connsiteX7" fmla="*/ 88106 w 1571854"/>
                <a:gd name="connsiteY7" fmla="*/ 333375 h 902494"/>
                <a:gd name="connsiteX8" fmla="*/ 109538 w 1571854"/>
                <a:gd name="connsiteY8" fmla="*/ 276225 h 902494"/>
                <a:gd name="connsiteX9" fmla="*/ 154781 w 1571854"/>
                <a:gd name="connsiteY9" fmla="*/ 235744 h 902494"/>
                <a:gd name="connsiteX10" fmla="*/ 209550 w 1571854"/>
                <a:gd name="connsiteY10" fmla="*/ 209550 h 902494"/>
                <a:gd name="connsiteX11" fmla="*/ 278606 w 1571854"/>
                <a:gd name="connsiteY11" fmla="*/ 195263 h 902494"/>
                <a:gd name="connsiteX12" fmla="*/ 392906 w 1571854"/>
                <a:gd name="connsiteY12" fmla="*/ 223838 h 902494"/>
                <a:gd name="connsiteX13" fmla="*/ 478631 w 1571854"/>
                <a:gd name="connsiteY13" fmla="*/ 247650 h 902494"/>
                <a:gd name="connsiteX14" fmla="*/ 654844 w 1571854"/>
                <a:gd name="connsiteY14" fmla="*/ 311944 h 902494"/>
                <a:gd name="connsiteX15" fmla="*/ 735806 w 1571854"/>
                <a:gd name="connsiteY15" fmla="*/ 378619 h 902494"/>
                <a:gd name="connsiteX16" fmla="*/ 773906 w 1571854"/>
                <a:gd name="connsiteY16" fmla="*/ 416719 h 902494"/>
                <a:gd name="connsiteX17" fmla="*/ 766763 w 1571854"/>
                <a:gd name="connsiteY17" fmla="*/ 473869 h 902494"/>
                <a:gd name="connsiteX18" fmla="*/ 714375 w 1571854"/>
                <a:gd name="connsiteY18" fmla="*/ 509588 h 902494"/>
                <a:gd name="connsiteX19" fmla="*/ 657225 w 1571854"/>
                <a:gd name="connsiteY19" fmla="*/ 497682 h 902494"/>
                <a:gd name="connsiteX20" fmla="*/ 635794 w 1571854"/>
                <a:gd name="connsiteY20" fmla="*/ 488157 h 902494"/>
                <a:gd name="connsiteX21" fmla="*/ 583406 w 1571854"/>
                <a:gd name="connsiteY21" fmla="*/ 452438 h 902494"/>
                <a:gd name="connsiteX22" fmla="*/ 502444 w 1571854"/>
                <a:gd name="connsiteY22" fmla="*/ 411957 h 902494"/>
                <a:gd name="connsiteX23" fmla="*/ 476250 w 1571854"/>
                <a:gd name="connsiteY23" fmla="*/ 407194 h 902494"/>
                <a:gd name="connsiteX24" fmla="*/ 466725 w 1571854"/>
                <a:gd name="connsiteY24" fmla="*/ 404813 h 902494"/>
                <a:gd name="connsiteX25" fmla="*/ 390525 w 1571854"/>
                <a:gd name="connsiteY25" fmla="*/ 369094 h 902494"/>
                <a:gd name="connsiteX26" fmla="*/ 333375 w 1571854"/>
                <a:gd name="connsiteY26" fmla="*/ 335757 h 902494"/>
                <a:gd name="connsiteX27" fmla="*/ 238125 w 1571854"/>
                <a:gd name="connsiteY27" fmla="*/ 328613 h 902494"/>
                <a:gd name="connsiteX28" fmla="*/ 195263 w 1571854"/>
                <a:gd name="connsiteY28" fmla="*/ 371475 h 902494"/>
                <a:gd name="connsiteX29" fmla="*/ 180975 w 1571854"/>
                <a:gd name="connsiteY29" fmla="*/ 395288 h 902494"/>
                <a:gd name="connsiteX30" fmla="*/ 1571625 w 1571854"/>
                <a:gd name="connsiteY30" fmla="*/ 902494 h 902494"/>
                <a:gd name="connsiteX31" fmla="*/ 1571624 w 1571854"/>
                <a:gd name="connsiteY31" fmla="*/ 473868 h 902494"/>
                <a:gd name="connsiteX32" fmla="*/ 390525 w 1571854"/>
                <a:gd name="connsiteY32" fmla="*/ 0 h 902494"/>
                <a:gd name="connsiteX0" fmla="*/ 383381 w 1571854"/>
                <a:gd name="connsiteY0" fmla="*/ 0 h 871538"/>
                <a:gd name="connsiteX1" fmla="*/ 359569 w 1571854"/>
                <a:gd name="connsiteY1" fmla="*/ 71438 h 871538"/>
                <a:gd name="connsiteX2" fmla="*/ 1185863 w 1571854"/>
                <a:gd name="connsiteY2" fmla="*/ 369094 h 871538"/>
                <a:gd name="connsiteX3" fmla="*/ 1166813 w 1571854"/>
                <a:gd name="connsiteY3" fmla="*/ 400051 h 871538"/>
                <a:gd name="connsiteX4" fmla="*/ 114300 w 1571854"/>
                <a:gd name="connsiteY4" fmla="*/ 16669 h 871538"/>
                <a:gd name="connsiteX5" fmla="*/ 0 w 1571854"/>
                <a:gd name="connsiteY5" fmla="*/ 304801 h 871538"/>
                <a:gd name="connsiteX6" fmla="*/ 80963 w 1571854"/>
                <a:gd name="connsiteY6" fmla="*/ 326232 h 871538"/>
                <a:gd name="connsiteX7" fmla="*/ 88106 w 1571854"/>
                <a:gd name="connsiteY7" fmla="*/ 302419 h 871538"/>
                <a:gd name="connsiteX8" fmla="*/ 109538 w 1571854"/>
                <a:gd name="connsiteY8" fmla="*/ 245269 h 871538"/>
                <a:gd name="connsiteX9" fmla="*/ 154781 w 1571854"/>
                <a:gd name="connsiteY9" fmla="*/ 204788 h 871538"/>
                <a:gd name="connsiteX10" fmla="*/ 209550 w 1571854"/>
                <a:gd name="connsiteY10" fmla="*/ 178594 h 871538"/>
                <a:gd name="connsiteX11" fmla="*/ 278606 w 1571854"/>
                <a:gd name="connsiteY11" fmla="*/ 164307 h 871538"/>
                <a:gd name="connsiteX12" fmla="*/ 392906 w 1571854"/>
                <a:gd name="connsiteY12" fmla="*/ 192882 h 871538"/>
                <a:gd name="connsiteX13" fmla="*/ 478631 w 1571854"/>
                <a:gd name="connsiteY13" fmla="*/ 216694 h 871538"/>
                <a:gd name="connsiteX14" fmla="*/ 654844 w 1571854"/>
                <a:gd name="connsiteY14" fmla="*/ 280988 h 871538"/>
                <a:gd name="connsiteX15" fmla="*/ 735806 w 1571854"/>
                <a:gd name="connsiteY15" fmla="*/ 347663 h 871538"/>
                <a:gd name="connsiteX16" fmla="*/ 773906 w 1571854"/>
                <a:gd name="connsiteY16" fmla="*/ 385763 h 871538"/>
                <a:gd name="connsiteX17" fmla="*/ 766763 w 1571854"/>
                <a:gd name="connsiteY17" fmla="*/ 442913 h 871538"/>
                <a:gd name="connsiteX18" fmla="*/ 714375 w 1571854"/>
                <a:gd name="connsiteY18" fmla="*/ 478632 h 871538"/>
                <a:gd name="connsiteX19" fmla="*/ 657225 w 1571854"/>
                <a:gd name="connsiteY19" fmla="*/ 466726 h 871538"/>
                <a:gd name="connsiteX20" fmla="*/ 635794 w 1571854"/>
                <a:gd name="connsiteY20" fmla="*/ 457201 h 871538"/>
                <a:gd name="connsiteX21" fmla="*/ 583406 w 1571854"/>
                <a:gd name="connsiteY21" fmla="*/ 421482 h 871538"/>
                <a:gd name="connsiteX22" fmla="*/ 502444 w 1571854"/>
                <a:gd name="connsiteY22" fmla="*/ 381001 h 871538"/>
                <a:gd name="connsiteX23" fmla="*/ 476250 w 1571854"/>
                <a:gd name="connsiteY23" fmla="*/ 376238 h 871538"/>
                <a:gd name="connsiteX24" fmla="*/ 466725 w 1571854"/>
                <a:gd name="connsiteY24" fmla="*/ 373857 h 871538"/>
                <a:gd name="connsiteX25" fmla="*/ 390525 w 1571854"/>
                <a:gd name="connsiteY25" fmla="*/ 338138 h 871538"/>
                <a:gd name="connsiteX26" fmla="*/ 333375 w 1571854"/>
                <a:gd name="connsiteY26" fmla="*/ 304801 h 871538"/>
                <a:gd name="connsiteX27" fmla="*/ 238125 w 1571854"/>
                <a:gd name="connsiteY27" fmla="*/ 297657 h 871538"/>
                <a:gd name="connsiteX28" fmla="*/ 195263 w 1571854"/>
                <a:gd name="connsiteY28" fmla="*/ 340519 h 871538"/>
                <a:gd name="connsiteX29" fmla="*/ 180975 w 1571854"/>
                <a:gd name="connsiteY29" fmla="*/ 364332 h 871538"/>
                <a:gd name="connsiteX30" fmla="*/ 1571625 w 1571854"/>
                <a:gd name="connsiteY30" fmla="*/ 871538 h 871538"/>
                <a:gd name="connsiteX31" fmla="*/ 1571624 w 1571854"/>
                <a:gd name="connsiteY31" fmla="*/ 442912 h 871538"/>
                <a:gd name="connsiteX32" fmla="*/ 383381 w 1571854"/>
                <a:gd name="connsiteY32" fmla="*/ 0 h 871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71854" h="871538">
                  <a:moveTo>
                    <a:pt x="383381" y="0"/>
                  </a:moveTo>
                  <a:lnTo>
                    <a:pt x="359569" y="71438"/>
                  </a:lnTo>
                  <a:lnTo>
                    <a:pt x="1185863" y="369094"/>
                  </a:lnTo>
                  <a:lnTo>
                    <a:pt x="1166813" y="400051"/>
                  </a:lnTo>
                  <a:lnTo>
                    <a:pt x="114300" y="16669"/>
                  </a:lnTo>
                  <a:lnTo>
                    <a:pt x="0" y="304801"/>
                  </a:lnTo>
                  <a:lnTo>
                    <a:pt x="80963" y="326232"/>
                  </a:lnTo>
                  <a:lnTo>
                    <a:pt x="88106" y="302419"/>
                  </a:lnTo>
                  <a:lnTo>
                    <a:pt x="109538" y="245269"/>
                  </a:lnTo>
                  <a:lnTo>
                    <a:pt x="154781" y="204788"/>
                  </a:lnTo>
                  <a:lnTo>
                    <a:pt x="209550" y="178594"/>
                  </a:lnTo>
                  <a:lnTo>
                    <a:pt x="278606" y="164307"/>
                  </a:lnTo>
                  <a:lnTo>
                    <a:pt x="392906" y="192882"/>
                  </a:lnTo>
                  <a:lnTo>
                    <a:pt x="478631" y="216694"/>
                  </a:lnTo>
                  <a:lnTo>
                    <a:pt x="654844" y="280988"/>
                  </a:lnTo>
                  <a:lnTo>
                    <a:pt x="735806" y="347663"/>
                  </a:lnTo>
                  <a:lnTo>
                    <a:pt x="773906" y="385763"/>
                  </a:lnTo>
                  <a:lnTo>
                    <a:pt x="766763" y="442913"/>
                  </a:lnTo>
                  <a:lnTo>
                    <a:pt x="714375" y="478632"/>
                  </a:lnTo>
                  <a:lnTo>
                    <a:pt x="657225" y="466726"/>
                  </a:lnTo>
                  <a:lnTo>
                    <a:pt x="635794" y="457201"/>
                  </a:lnTo>
                  <a:lnTo>
                    <a:pt x="583406" y="421482"/>
                  </a:lnTo>
                  <a:lnTo>
                    <a:pt x="502444" y="381001"/>
                  </a:lnTo>
                  <a:lnTo>
                    <a:pt x="476250" y="376238"/>
                  </a:lnTo>
                  <a:cubicBezTo>
                    <a:pt x="473041" y="375596"/>
                    <a:pt x="466725" y="373857"/>
                    <a:pt x="466725" y="373857"/>
                  </a:cubicBezTo>
                  <a:lnTo>
                    <a:pt x="390525" y="338138"/>
                  </a:lnTo>
                  <a:lnTo>
                    <a:pt x="333375" y="304801"/>
                  </a:lnTo>
                  <a:lnTo>
                    <a:pt x="238125" y="297657"/>
                  </a:lnTo>
                  <a:lnTo>
                    <a:pt x="195263" y="340519"/>
                  </a:lnTo>
                  <a:lnTo>
                    <a:pt x="180975" y="364332"/>
                  </a:lnTo>
                  <a:lnTo>
                    <a:pt x="1571625" y="871538"/>
                  </a:lnTo>
                  <a:cubicBezTo>
                    <a:pt x="1572419" y="713582"/>
                    <a:pt x="1570830" y="600868"/>
                    <a:pt x="1571624" y="442912"/>
                  </a:cubicBezTo>
                  <a:lnTo>
                    <a:pt x="383381" y="0"/>
                  </a:lnTo>
                  <a:close/>
                </a:path>
              </a:pathLst>
            </a:custGeom>
            <a:gradFill>
              <a:gsLst>
                <a:gs pos="0">
                  <a:srgbClr val="70AD47">
                    <a:lumMod val="60000"/>
                    <a:lumOff val="40000"/>
                  </a:srgbClr>
                </a:gs>
                <a:gs pos="68000">
                  <a:srgbClr val="70AD47">
                    <a:lumMod val="20000"/>
                    <a:lumOff val="80000"/>
                  </a:srgbClr>
                </a:gs>
                <a:gs pos="10000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1" name="Freeform 160"/>
            <p:cNvSpPr/>
            <p:nvPr/>
          </p:nvSpPr>
          <p:spPr>
            <a:xfrm>
              <a:off x="2464594" y="4095750"/>
              <a:ext cx="1183481" cy="435769"/>
            </a:xfrm>
            <a:custGeom>
              <a:avLst/>
              <a:gdLst>
                <a:gd name="connsiteX0" fmla="*/ 0 w 1183481"/>
                <a:gd name="connsiteY0" fmla="*/ 330994 h 435769"/>
                <a:gd name="connsiteX1" fmla="*/ 114300 w 1183481"/>
                <a:gd name="connsiteY1" fmla="*/ 50006 h 435769"/>
                <a:gd name="connsiteX2" fmla="*/ 1169194 w 1183481"/>
                <a:gd name="connsiteY2" fmla="*/ 435769 h 435769"/>
                <a:gd name="connsiteX3" fmla="*/ 1183481 w 1183481"/>
                <a:gd name="connsiteY3" fmla="*/ 400050 h 435769"/>
                <a:gd name="connsiteX4" fmla="*/ 361950 w 1183481"/>
                <a:gd name="connsiteY4" fmla="*/ 104775 h 435769"/>
                <a:gd name="connsiteX5" fmla="*/ 395287 w 1183481"/>
                <a:gd name="connsiteY5" fmla="*/ 0 h 435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3481" h="435769">
                  <a:moveTo>
                    <a:pt x="0" y="330994"/>
                  </a:moveTo>
                  <a:lnTo>
                    <a:pt x="114300" y="50006"/>
                  </a:lnTo>
                  <a:lnTo>
                    <a:pt x="1169194" y="435769"/>
                  </a:lnTo>
                  <a:lnTo>
                    <a:pt x="1183481" y="400050"/>
                  </a:lnTo>
                  <a:lnTo>
                    <a:pt x="361950" y="104775"/>
                  </a:lnTo>
                  <a:lnTo>
                    <a:pt x="395287" y="0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2" name="Freeform 161"/>
            <p:cNvSpPr/>
            <p:nvPr/>
          </p:nvSpPr>
          <p:spPr>
            <a:xfrm>
              <a:off x="1745456" y="4838700"/>
              <a:ext cx="1538287" cy="697706"/>
            </a:xfrm>
            <a:custGeom>
              <a:avLst/>
              <a:gdLst>
                <a:gd name="connsiteX0" fmla="*/ 97631 w 1393031"/>
                <a:gd name="connsiteY0" fmla="*/ 0 h 652462"/>
                <a:gd name="connsiteX1" fmla="*/ 0 w 1393031"/>
                <a:gd name="connsiteY1" fmla="*/ 250031 h 652462"/>
                <a:gd name="connsiteX2" fmla="*/ 511968 w 1393031"/>
                <a:gd name="connsiteY2" fmla="*/ 440531 h 652462"/>
                <a:gd name="connsiteX3" fmla="*/ 561975 w 1393031"/>
                <a:gd name="connsiteY3" fmla="*/ 350044 h 652462"/>
                <a:gd name="connsiteX4" fmla="*/ 1378743 w 1393031"/>
                <a:gd name="connsiteY4" fmla="*/ 652462 h 652462"/>
                <a:gd name="connsiteX5" fmla="*/ 1393031 w 1393031"/>
                <a:gd name="connsiteY5" fmla="*/ 611981 h 652462"/>
                <a:gd name="connsiteX6" fmla="*/ 330993 w 1393031"/>
                <a:gd name="connsiteY6" fmla="*/ 226219 h 652462"/>
                <a:gd name="connsiteX7" fmla="*/ 352425 w 1393031"/>
                <a:gd name="connsiteY7" fmla="*/ 171450 h 652462"/>
                <a:gd name="connsiteX8" fmla="*/ 314325 w 1393031"/>
                <a:gd name="connsiteY8" fmla="*/ 150019 h 652462"/>
                <a:gd name="connsiteX9" fmla="*/ 216693 w 1393031"/>
                <a:gd name="connsiteY9" fmla="*/ 97631 h 652462"/>
                <a:gd name="connsiteX10" fmla="*/ 178593 w 1393031"/>
                <a:gd name="connsiteY10" fmla="*/ 78581 h 652462"/>
                <a:gd name="connsiteX11" fmla="*/ 97631 w 1393031"/>
                <a:gd name="connsiteY11" fmla="*/ 0 h 652462"/>
                <a:gd name="connsiteX0" fmla="*/ 78581 w 1393031"/>
                <a:gd name="connsiteY0" fmla="*/ 0 h 600075"/>
                <a:gd name="connsiteX1" fmla="*/ 0 w 1393031"/>
                <a:gd name="connsiteY1" fmla="*/ 197644 h 600075"/>
                <a:gd name="connsiteX2" fmla="*/ 511968 w 1393031"/>
                <a:gd name="connsiteY2" fmla="*/ 388144 h 600075"/>
                <a:gd name="connsiteX3" fmla="*/ 561975 w 1393031"/>
                <a:gd name="connsiteY3" fmla="*/ 297657 h 600075"/>
                <a:gd name="connsiteX4" fmla="*/ 1378743 w 1393031"/>
                <a:gd name="connsiteY4" fmla="*/ 600075 h 600075"/>
                <a:gd name="connsiteX5" fmla="*/ 1393031 w 1393031"/>
                <a:gd name="connsiteY5" fmla="*/ 559594 h 600075"/>
                <a:gd name="connsiteX6" fmla="*/ 330993 w 1393031"/>
                <a:gd name="connsiteY6" fmla="*/ 173832 h 600075"/>
                <a:gd name="connsiteX7" fmla="*/ 352425 w 1393031"/>
                <a:gd name="connsiteY7" fmla="*/ 119063 h 600075"/>
                <a:gd name="connsiteX8" fmla="*/ 314325 w 1393031"/>
                <a:gd name="connsiteY8" fmla="*/ 97632 h 600075"/>
                <a:gd name="connsiteX9" fmla="*/ 216693 w 1393031"/>
                <a:gd name="connsiteY9" fmla="*/ 45244 h 600075"/>
                <a:gd name="connsiteX10" fmla="*/ 178593 w 1393031"/>
                <a:gd name="connsiteY10" fmla="*/ 26194 h 600075"/>
                <a:gd name="connsiteX11" fmla="*/ 78581 w 1393031"/>
                <a:gd name="connsiteY11" fmla="*/ 0 h 600075"/>
                <a:gd name="connsiteX0" fmla="*/ 78581 w 1393031"/>
                <a:gd name="connsiteY0" fmla="*/ 0 h 600075"/>
                <a:gd name="connsiteX1" fmla="*/ 0 w 1393031"/>
                <a:gd name="connsiteY1" fmla="*/ 197644 h 600075"/>
                <a:gd name="connsiteX2" fmla="*/ 511968 w 1393031"/>
                <a:gd name="connsiteY2" fmla="*/ 388144 h 600075"/>
                <a:gd name="connsiteX3" fmla="*/ 561975 w 1393031"/>
                <a:gd name="connsiteY3" fmla="*/ 297657 h 600075"/>
                <a:gd name="connsiteX4" fmla="*/ 1378743 w 1393031"/>
                <a:gd name="connsiteY4" fmla="*/ 600075 h 600075"/>
                <a:gd name="connsiteX5" fmla="*/ 1393031 w 1393031"/>
                <a:gd name="connsiteY5" fmla="*/ 559594 h 600075"/>
                <a:gd name="connsiteX6" fmla="*/ 330993 w 1393031"/>
                <a:gd name="connsiteY6" fmla="*/ 173832 h 600075"/>
                <a:gd name="connsiteX7" fmla="*/ 352425 w 1393031"/>
                <a:gd name="connsiteY7" fmla="*/ 119063 h 600075"/>
                <a:gd name="connsiteX8" fmla="*/ 314325 w 1393031"/>
                <a:gd name="connsiteY8" fmla="*/ 97632 h 600075"/>
                <a:gd name="connsiteX9" fmla="*/ 216693 w 1393031"/>
                <a:gd name="connsiteY9" fmla="*/ 45244 h 600075"/>
                <a:gd name="connsiteX10" fmla="*/ 176212 w 1393031"/>
                <a:gd name="connsiteY10" fmla="*/ 38101 h 600075"/>
                <a:gd name="connsiteX11" fmla="*/ 78581 w 1393031"/>
                <a:gd name="connsiteY11" fmla="*/ 0 h 600075"/>
                <a:gd name="connsiteX0" fmla="*/ 78581 w 1393031"/>
                <a:gd name="connsiteY0" fmla="*/ 0 h 600075"/>
                <a:gd name="connsiteX1" fmla="*/ 0 w 1393031"/>
                <a:gd name="connsiteY1" fmla="*/ 197644 h 600075"/>
                <a:gd name="connsiteX2" fmla="*/ 511968 w 1393031"/>
                <a:gd name="connsiteY2" fmla="*/ 388144 h 600075"/>
                <a:gd name="connsiteX3" fmla="*/ 561975 w 1393031"/>
                <a:gd name="connsiteY3" fmla="*/ 297657 h 600075"/>
                <a:gd name="connsiteX4" fmla="*/ 1378743 w 1393031"/>
                <a:gd name="connsiteY4" fmla="*/ 600075 h 600075"/>
                <a:gd name="connsiteX5" fmla="*/ 1393031 w 1393031"/>
                <a:gd name="connsiteY5" fmla="*/ 559594 h 600075"/>
                <a:gd name="connsiteX6" fmla="*/ 330993 w 1393031"/>
                <a:gd name="connsiteY6" fmla="*/ 173832 h 600075"/>
                <a:gd name="connsiteX7" fmla="*/ 352425 w 1393031"/>
                <a:gd name="connsiteY7" fmla="*/ 119063 h 600075"/>
                <a:gd name="connsiteX8" fmla="*/ 314325 w 1393031"/>
                <a:gd name="connsiteY8" fmla="*/ 97632 h 600075"/>
                <a:gd name="connsiteX9" fmla="*/ 221455 w 1393031"/>
                <a:gd name="connsiteY9" fmla="*/ 57150 h 600075"/>
                <a:gd name="connsiteX10" fmla="*/ 176212 w 1393031"/>
                <a:gd name="connsiteY10" fmla="*/ 38101 h 600075"/>
                <a:gd name="connsiteX11" fmla="*/ 78581 w 1393031"/>
                <a:gd name="connsiteY11" fmla="*/ 0 h 600075"/>
                <a:gd name="connsiteX0" fmla="*/ 0 w 1440656"/>
                <a:gd name="connsiteY0" fmla="*/ 0 h 695325"/>
                <a:gd name="connsiteX1" fmla="*/ 47625 w 1440656"/>
                <a:gd name="connsiteY1" fmla="*/ 292894 h 695325"/>
                <a:gd name="connsiteX2" fmla="*/ 559593 w 1440656"/>
                <a:gd name="connsiteY2" fmla="*/ 483394 h 695325"/>
                <a:gd name="connsiteX3" fmla="*/ 609600 w 1440656"/>
                <a:gd name="connsiteY3" fmla="*/ 392907 h 695325"/>
                <a:gd name="connsiteX4" fmla="*/ 1426368 w 1440656"/>
                <a:gd name="connsiteY4" fmla="*/ 695325 h 695325"/>
                <a:gd name="connsiteX5" fmla="*/ 1440656 w 1440656"/>
                <a:gd name="connsiteY5" fmla="*/ 654844 h 695325"/>
                <a:gd name="connsiteX6" fmla="*/ 378618 w 1440656"/>
                <a:gd name="connsiteY6" fmla="*/ 269082 h 695325"/>
                <a:gd name="connsiteX7" fmla="*/ 400050 w 1440656"/>
                <a:gd name="connsiteY7" fmla="*/ 214313 h 695325"/>
                <a:gd name="connsiteX8" fmla="*/ 361950 w 1440656"/>
                <a:gd name="connsiteY8" fmla="*/ 192882 h 695325"/>
                <a:gd name="connsiteX9" fmla="*/ 269080 w 1440656"/>
                <a:gd name="connsiteY9" fmla="*/ 152400 h 695325"/>
                <a:gd name="connsiteX10" fmla="*/ 223837 w 1440656"/>
                <a:gd name="connsiteY10" fmla="*/ 133351 h 695325"/>
                <a:gd name="connsiteX11" fmla="*/ 0 w 1440656"/>
                <a:gd name="connsiteY11" fmla="*/ 0 h 695325"/>
                <a:gd name="connsiteX0" fmla="*/ 97631 w 1538287"/>
                <a:gd name="connsiteY0" fmla="*/ 0 h 695325"/>
                <a:gd name="connsiteX1" fmla="*/ 0 w 1538287"/>
                <a:gd name="connsiteY1" fmla="*/ 240506 h 695325"/>
                <a:gd name="connsiteX2" fmla="*/ 657224 w 1538287"/>
                <a:gd name="connsiteY2" fmla="*/ 483394 h 695325"/>
                <a:gd name="connsiteX3" fmla="*/ 707231 w 1538287"/>
                <a:gd name="connsiteY3" fmla="*/ 392907 h 695325"/>
                <a:gd name="connsiteX4" fmla="*/ 1523999 w 1538287"/>
                <a:gd name="connsiteY4" fmla="*/ 695325 h 695325"/>
                <a:gd name="connsiteX5" fmla="*/ 1538287 w 1538287"/>
                <a:gd name="connsiteY5" fmla="*/ 654844 h 695325"/>
                <a:gd name="connsiteX6" fmla="*/ 476249 w 1538287"/>
                <a:gd name="connsiteY6" fmla="*/ 269082 h 695325"/>
                <a:gd name="connsiteX7" fmla="*/ 497681 w 1538287"/>
                <a:gd name="connsiteY7" fmla="*/ 214313 h 695325"/>
                <a:gd name="connsiteX8" fmla="*/ 459581 w 1538287"/>
                <a:gd name="connsiteY8" fmla="*/ 192882 h 695325"/>
                <a:gd name="connsiteX9" fmla="*/ 366711 w 1538287"/>
                <a:gd name="connsiteY9" fmla="*/ 152400 h 695325"/>
                <a:gd name="connsiteX10" fmla="*/ 321468 w 1538287"/>
                <a:gd name="connsiteY10" fmla="*/ 133351 h 695325"/>
                <a:gd name="connsiteX11" fmla="*/ 97631 w 1538287"/>
                <a:gd name="connsiteY11" fmla="*/ 0 h 695325"/>
                <a:gd name="connsiteX0" fmla="*/ 92868 w 1538287"/>
                <a:gd name="connsiteY0" fmla="*/ 0 h 697706"/>
                <a:gd name="connsiteX1" fmla="*/ 0 w 1538287"/>
                <a:gd name="connsiteY1" fmla="*/ 242887 h 697706"/>
                <a:gd name="connsiteX2" fmla="*/ 657224 w 1538287"/>
                <a:gd name="connsiteY2" fmla="*/ 485775 h 697706"/>
                <a:gd name="connsiteX3" fmla="*/ 707231 w 1538287"/>
                <a:gd name="connsiteY3" fmla="*/ 395288 h 697706"/>
                <a:gd name="connsiteX4" fmla="*/ 1523999 w 1538287"/>
                <a:gd name="connsiteY4" fmla="*/ 697706 h 697706"/>
                <a:gd name="connsiteX5" fmla="*/ 1538287 w 1538287"/>
                <a:gd name="connsiteY5" fmla="*/ 657225 h 697706"/>
                <a:gd name="connsiteX6" fmla="*/ 476249 w 1538287"/>
                <a:gd name="connsiteY6" fmla="*/ 271463 h 697706"/>
                <a:gd name="connsiteX7" fmla="*/ 497681 w 1538287"/>
                <a:gd name="connsiteY7" fmla="*/ 216694 h 697706"/>
                <a:gd name="connsiteX8" fmla="*/ 459581 w 1538287"/>
                <a:gd name="connsiteY8" fmla="*/ 195263 h 697706"/>
                <a:gd name="connsiteX9" fmla="*/ 366711 w 1538287"/>
                <a:gd name="connsiteY9" fmla="*/ 154781 h 697706"/>
                <a:gd name="connsiteX10" fmla="*/ 321468 w 1538287"/>
                <a:gd name="connsiteY10" fmla="*/ 135732 h 697706"/>
                <a:gd name="connsiteX11" fmla="*/ 92868 w 1538287"/>
                <a:gd name="connsiteY11" fmla="*/ 0 h 697706"/>
                <a:gd name="connsiteX0" fmla="*/ 92868 w 1538287"/>
                <a:gd name="connsiteY0" fmla="*/ 0 h 697706"/>
                <a:gd name="connsiteX1" fmla="*/ 0 w 1538287"/>
                <a:gd name="connsiteY1" fmla="*/ 242887 h 697706"/>
                <a:gd name="connsiteX2" fmla="*/ 657224 w 1538287"/>
                <a:gd name="connsiteY2" fmla="*/ 485775 h 697706"/>
                <a:gd name="connsiteX3" fmla="*/ 707231 w 1538287"/>
                <a:gd name="connsiteY3" fmla="*/ 395288 h 697706"/>
                <a:gd name="connsiteX4" fmla="*/ 1523999 w 1538287"/>
                <a:gd name="connsiteY4" fmla="*/ 697706 h 697706"/>
                <a:gd name="connsiteX5" fmla="*/ 1538287 w 1538287"/>
                <a:gd name="connsiteY5" fmla="*/ 657225 h 697706"/>
                <a:gd name="connsiteX6" fmla="*/ 476249 w 1538287"/>
                <a:gd name="connsiteY6" fmla="*/ 271463 h 697706"/>
                <a:gd name="connsiteX7" fmla="*/ 497681 w 1538287"/>
                <a:gd name="connsiteY7" fmla="*/ 216694 h 697706"/>
                <a:gd name="connsiteX8" fmla="*/ 459581 w 1538287"/>
                <a:gd name="connsiteY8" fmla="*/ 195263 h 697706"/>
                <a:gd name="connsiteX9" fmla="*/ 366711 w 1538287"/>
                <a:gd name="connsiteY9" fmla="*/ 154781 h 697706"/>
                <a:gd name="connsiteX10" fmla="*/ 185737 w 1538287"/>
                <a:gd name="connsiteY10" fmla="*/ 78582 h 697706"/>
                <a:gd name="connsiteX11" fmla="*/ 92868 w 1538287"/>
                <a:gd name="connsiteY11" fmla="*/ 0 h 697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38287" h="697706">
                  <a:moveTo>
                    <a:pt x="92868" y="0"/>
                  </a:moveTo>
                  <a:lnTo>
                    <a:pt x="0" y="242887"/>
                  </a:lnTo>
                  <a:lnTo>
                    <a:pt x="657224" y="485775"/>
                  </a:lnTo>
                  <a:lnTo>
                    <a:pt x="707231" y="395288"/>
                  </a:lnTo>
                  <a:lnTo>
                    <a:pt x="1523999" y="697706"/>
                  </a:lnTo>
                  <a:lnTo>
                    <a:pt x="1538287" y="657225"/>
                  </a:lnTo>
                  <a:lnTo>
                    <a:pt x="476249" y="271463"/>
                  </a:lnTo>
                  <a:lnTo>
                    <a:pt x="497681" y="216694"/>
                  </a:lnTo>
                  <a:lnTo>
                    <a:pt x="459581" y="195263"/>
                  </a:lnTo>
                  <a:lnTo>
                    <a:pt x="366711" y="154781"/>
                  </a:lnTo>
                  <a:lnTo>
                    <a:pt x="185737" y="78582"/>
                  </a:lnTo>
                  <a:lnTo>
                    <a:pt x="92868" y="0"/>
                  </a:lnTo>
                  <a:close/>
                </a:path>
              </a:pathLst>
            </a:custGeom>
            <a:gradFill>
              <a:gsLst>
                <a:gs pos="0">
                  <a:srgbClr val="5B9BD5">
                    <a:lumMod val="5000"/>
                    <a:lumOff val="95000"/>
                    <a:alpha val="0"/>
                  </a:srgbClr>
                </a:gs>
                <a:gs pos="25000">
                  <a:srgbClr val="FFC000">
                    <a:lumMod val="20000"/>
                    <a:lumOff val="80000"/>
                    <a:alpha val="80000"/>
                  </a:srgbClr>
                </a:gs>
                <a:gs pos="100000">
                  <a:srgbClr val="FFC000">
                    <a:lumMod val="60000"/>
                    <a:lumOff val="40000"/>
                  </a:srgb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3" name="Freeform 162"/>
            <p:cNvSpPr/>
            <p:nvPr/>
          </p:nvSpPr>
          <p:spPr>
            <a:xfrm>
              <a:off x="2221706" y="5055394"/>
              <a:ext cx="1819275" cy="862012"/>
            </a:xfrm>
            <a:custGeom>
              <a:avLst/>
              <a:gdLst>
                <a:gd name="connsiteX0" fmla="*/ 183357 w 1819275"/>
                <a:gd name="connsiteY0" fmla="*/ 266700 h 862012"/>
                <a:gd name="connsiteX1" fmla="*/ 228600 w 1819275"/>
                <a:gd name="connsiteY1" fmla="*/ 180975 h 862012"/>
                <a:gd name="connsiteX2" fmla="*/ 1052513 w 1819275"/>
                <a:gd name="connsiteY2" fmla="*/ 481012 h 862012"/>
                <a:gd name="connsiteX3" fmla="*/ 1062038 w 1819275"/>
                <a:gd name="connsiteY3" fmla="*/ 447675 h 862012"/>
                <a:gd name="connsiteX4" fmla="*/ 0 w 1819275"/>
                <a:gd name="connsiteY4" fmla="*/ 54769 h 862012"/>
                <a:gd name="connsiteX5" fmla="*/ 14288 w 1819275"/>
                <a:gd name="connsiteY5" fmla="*/ 0 h 862012"/>
                <a:gd name="connsiteX6" fmla="*/ 1819275 w 1819275"/>
                <a:gd name="connsiteY6" fmla="*/ 650081 h 862012"/>
                <a:gd name="connsiteX7" fmla="*/ 1816894 w 1819275"/>
                <a:gd name="connsiteY7" fmla="*/ 862012 h 862012"/>
                <a:gd name="connsiteX8" fmla="*/ 183357 w 1819275"/>
                <a:gd name="connsiteY8" fmla="*/ 266700 h 862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19275" h="862012">
                  <a:moveTo>
                    <a:pt x="183357" y="266700"/>
                  </a:moveTo>
                  <a:lnTo>
                    <a:pt x="228600" y="180975"/>
                  </a:lnTo>
                  <a:lnTo>
                    <a:pt x="1052513" y="481012"/>
                  </a:lnTo>
                  <a:lnTo>
                    <a:pt x="1062038" y="447675"/>
                  </a:lnTo>
                  <a:lnTo>
                    <a:pt x="0" y="54769"/>
                  </a:lnTo>
                  <a:lnTo>
                    <a:pt x="14288" y="0"/>
                  </a:lnTo>
                  <a:lnTo>
                    <a:pt x="1819275" y="650081"/>
                  </a:lnTo>
                  <a:cubicBezTo>
                    <a:pt x="1818481" y="720725"/>
                    <a:pt x="1817688" y="791368"/>
                    <a:pt x="1816894" y="862012"/>
                  </a:cubicBezTo>
                  <a:lnTo>
                    <a:pt x="183357" y="266700"/>
                  </a:lnTo>
                  <a:close/>
                </a:path>
              </a:pathLst>
            </a:custGeom>
            <a:gradFill>
              <a:gsLst>
                <a:gs pos="0">
                  <a:srgbClr val="70AD47">
                    <a:lumMod val="60000"/>
                    <a:lumOff val="40000"/>
                  </a:srgbClr>
                </a:gs>
                <a:gs pos="68000">
                  <a:srgbClr val="70AD47">
                    <a:lumMod val="20000"/>
                    <a:lumOff val="80000"/>
                  </a:srgbClr>
                </a:gs>
                <a:gs pos="10000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4" name="Freeform 163"/>
            <p:cNvSpPr/>
            <p:nvPr/>
          </p:nvSpPr>
          <p:spPr>
            <a:xfrm>
              <a:off x="2216150" y="5041900"/>
              <a:ext cx="1073150" cy="495300"/>
            </a:xfrm>
            <a:custGeom>
              <a:avLst/>
              <a:gdLst>
                <a:gd name="connsiteX0" fmla="*/ 25400 w 1073150"/>
                <a:gd name="connsiteY0" fmla="*/ 0 h 495300"/>
                <a:gd name="connsiteX1" fmla="*/ 0 w 1073150"/>
                <a:gd name="connsiteY1" fmla="*/ 69850 h 495300"/>
                <a:gd name="connsiteX2" fmla="*/ 1073150 w 1073150"/>
                <a:gd name="connsiteY2" fmla="*/ 463550 h 495300"/>
                <a:gd name="connsiteX3" fmla="*/ 1054100 w 1073150"/>
                <a:gd name="connsiteY3" fmla="*/ 495300 h 495300"/>
                <a:gd name="connsiteX4" fmla="*/ 234950 w 1073150"/>
                <a:gd name="connsiteY4" fmla="*/ 190500 h 495300"/>
                <a:gd name="connsiteX5" fmla="*/ 171450 w 1073150"/>
                <a:gd name="connsiteY5" fmla="*/ 3048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3150" h="495300">
                  <a:moveTo>
                    <a:pt x="25400" y="0"/>
                  </a:moveTo>
                  <a:lnTo>
                    <a:pt x="0" y="69850"/>
                  </a:lnTo>
                  <a:lnTo>
                    <a:pt x="1073150" y="463550"/>
                  </a:lnTo>
                  <a:lnTo>
                    <a:pt x="1054100" y="495300"/>
                  </a:lnTo>
                  <a:lnTo>
                    <a:pt x="234950" y="190500"/>
                  </a:lnTo>
                  <a:lnTo>
                    <a:pt x="171450" y="304800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65" name="Group 164"/>
            <p:cNvGrpSpPr/>
            <p:nvPr/>
          </p:nvGrpSpPr>
          <p:grpSpPr>
            <a:xfrm>
              <a:off x="2470313" y="3563718"/>
              <a:ext cx="1127974" cy="689195"/>
              <a:chOff x="2470313" y="3563718"/>
              <a:chExt cx="1127974" cy="689195"/>
            </a:xfrm>
          </p:grpSpPr>
          <p:sp>
            <p:nvSpPr>
              <p:cNvPr id="166" name="Freeform 165"/>
              <p:cNvSpPr/>
              <p:nvPr/>
            </p:nvSpPr>
            <p:spPr>
              <a:xfrm>
                <a:off x="2576513" y="3748088"/>
                <a:ext cx="809625" cy="504825"/>
              </a:xfrm>
              <a:custGeom>
                <a:avLst/>
                <a:gdLst>
                  <a:gd name="connsiteX0" fmla="*/ 719137 w 809625"/>
                  <a:gd name="connsiteY0" fmla="*/ 504825 h 504825"/>
                  <a:gd name="connsiteX1" fmla="*/ 719137 w 809625"/>
                  <a:gd name="connsiteY1" fmla="*/ 504825 h 504825"/>
                  <a:gd name="connsiteX2" fmla="*/ 809625 w 809625"/>
                  <a:gd name="connsiteY2" fmla="*/ 238125 h 504825"/>
                  <a:gd name="connsiteX3" fmla="*/ 95250 w 809625"/>
                  <a:gd name="connsiteY3" fmla="*/ 0 h 504825"/>
                  <a:gd name="connsiteX4" fmla="*/ 0 w 809625"/>
                  <a:gd name="connsiteY4" fmla="*/ 242887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9625" h="504825">
                    <a:moveTo>
                      <a:pt x="719137" y="504825"/>
                    </a:moveTo>
                    <a:lnTo>
                      <a:pt x="719137" y="504825"/>
                    </a:lnTo>
                    <a:lnTo>
                      <a:pt x="809625" y="238125"/>
                    </a:lnTo>
                    <a:lnTo>
                      <a:pt x="95250" y="0"/>
                    </a:lnTo>
                    <a:lnTo>
                      <a:pt x="0" y="242887"/>
                    </a:lnTo>
                  </a:path>
                </a:pathLst>
              </a:custGeom>
              <a:noFill/>
              <a:ln w="12700" cap="flat" cmpd="sng" algn="ctr">
                <a:solidFill>
                  <a:srgbClr val="FFC000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167" name="Group 166"/>
              <p:cNvGrpSpPr/>
              <p:nvPr/>
            </p:nvGrpSpPr>
            <p:grpSpPr>
              <a:xfrm>
                <a:off x="2470313" y="3563718"/>
                <a:ext cx="1127974" cy="583033"/>
                <a:chOff x="2470313" y="3563718"/>
                <a:chExt cx="1127974" cy="583033"/>
              </a:xfrm>
            </p:grpSpPr>
            <p:cxnSp>
              <p:nvCxnSpPr>
                <p:cNvPr id="168" name="Straight Connector 167"/>
                <p:cNvCxnSpPr/>
                <p:nvPr/>
              </p:nvCxnSpPr>
              <p:spPr>
                <a:xfrm flipH="1" flipV="1">
                  <a:off x="2569369" y="3713665"/>
                  <a:ext cx="109537" cy="3680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</p:cxnSp>
            <p:grpSp>
              <p:nvGrpSpPr>
                <p:cNvPr id="169" name="Group 168"/>
                <p:cNvGrpSpPr/>
                <p:nvPr/>
              </p:nvGrpSpPr>
              <p:grpSpPr>
                <a:xfrm>
                  <a:off x="2470313" y="3563718"/>
                  <a:ext cx="1127974" cy="583033"/>
                  <a:chOff x="2470313" y="3563718"/>
                  <a:chExt cx="1127974" cy="583033"/>
                </a:xfrm>
              </p:grpSpPr>
              <p:cxnSp>
                <p:nvCxnSpPr>
                  <p:cNvPr id="170" name="Straight Connector 169"/>
                  <p:cNvCxnSpPr/>
                  <p:nvPr/>
                </p:nvCxnSpPr>
                <p:spPr>
                  <a:xfrm flipH="1" flipV="1">
                    <a:off x="3391217" y="3982798"/>
                    <a:ext cx="109537" cy="36804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grpSp>
                <p:nvGrpSpPr>
                  <p:cNvPr id="171" name="Group 170"/>
                  <p:cNvGrpSpPr/>
                  <p:nvPr/>
                </p:nvGrpSpPr>
                <p:grpSpPr>
                  <a:xfrm rot="6560922">
                    <a:off x="2418264" y="3643813"/>
                    <a:ext cx="205537" cy="101440"/>
                    <a:chOff x="9386370" y="875396"/>
                    <a:chExt cx="319560" cy="131570"/>
                  </a:xfrm>
                </p:grpSpPr>
                <p:cxnSp>
                  <p:nvCxnSpPr>
                    <p:cNvPr id="185" name="Straight Connector 184"/>
                    <p:cNvCxnSpPr/>
                    <p:nvPr/>
                  </p:nvCxnSpPr>
                  <p:spPr>
                    <a:xfrm flipH="1" flipV="1">
                      <a:off x="9386370" y="1006816"/>
                      <a:ext cx="319560" cy="150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</p:cxnSp>
                <p:sp>
                  <p:nvSpPr>
                    <p:cNvPr id="186" name="Freeform 185"/>
                    <p:cNvSpPr/>
                    <p:nvPr/>
                  </p:nvSpPr>
                  <p:spPr>
                    <a:xfrm>
                      <a:off x="9408160" y="904211"/>
                      <a:ext cx="289560" cy="81309"/>
                    </a:xfrm>
                    <a:custGeom>
                      <a:avLst/>
                      <a:gdLst>
                        <a:gd name="connsiteX0" fmla="*/ 289560 w 289560"/>
                        <a:gd name="connsiteY0" fmla="*/ 81309 h 81309"/>
                        <a:gd name="connsiteX1" fmla="*/ 185420 w 289560"/>
                        <a:gd name="connsiteY1" fmla="*/ 29 h 81309"/>
                        <a:gd name="connsiteX2" fmla="*/ 86360 w 289560"/>
                        <a:gd name="connsiteY2" fmla="*/ 71149 h 81309"/>
                        <a:gd name="connsiteX3" fmla="*/ 0 w 289560"/>
                        <a:gd name="connsiteY3" fmla="*/ 10189 h 813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89560" h="81309">
                          <a:moveTo>
                            <a:pt x="289560" y="81309"/>
                          </a:moveTo>
                          <a:cubicBezTo>
                            <a:pt x="254423" y="41515"/>
                            <a:pt x="219287" y="1722"/>
                            <a:pt x="185420" y="29"/>
                          </a:cubicBezTo>
                          <a:cubicBezTo>
                            <a:pt x="151553" y="-1664"/>
                            <a:pt x="117263" y="69456"/>
                            <a:pt x="86360" y="71149"/>
                          </a:cubicBezTo>
                          <a:cubicBezTo>
                            <a:pt x="55457" y="72842"/>
                            <a:pt x="27728" y="41515"/>
                            <a:pt x="0" y="10189"/>
                          </a:cubicBezTo>
                        </a:path>
                      </a:pathLst>
                    </a:custGeom>
                    <a:noFill/>
                    <a:ln w="9525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121917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533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cxnSp>
                  <p:nvCxnSpPr>
                    <p:cNvPr id="187" name="Straight Connector 186"/>
                    <p:cNvCxnSpPr/>
                    <p:nvPr/>
                  </p:nvCxnSpPr>
                  <p:spPr>
                    <a:xfrm flipH="1" flipV="1">
                      <a:off x="9386370" y="875396"/>
                      <a:ext cx="319560" cy="150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  <p:grpSp>
                <p:nvGrpSpPr>
                  <p:cNvPr id="172" name="Group 171"/>
                  <p:cNvGrpSpPr/>
                  <p:nvPr/>
                </p:nvGrpSpPr>
                <p:grpSpPr>
                  <a:xfrm rot="6546150">
                    <a:off x="3444798" y="3993263"/>
                    <a:ext cx="205537" cy="101440"/>
                    <a:chOff x="9386370" y="875396"/>
                    <a:chExt cx="319560" cy="131570"/>
                  </a:xfrm>
                </p:grpSpPr>
                <p:cxnSp>
                  <p:nvCxnSpPr>
                    <p:cNvPr id="182" name="Straight Connector 181"/>
                    <p:cNvCxnSpPr/>
                    <p:nvPr/>
                  </p:nvCxnSpPr>
                  <p:spPr>
                    <a:xfrm flipH="1" flipV="1">
                      <a:off x="9386370" y="1006816"/>
                      <a:ext cx="319560" cy="150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</p:cxnSp>
                <p:sp>
                  <p:nvSpPr>
                    <p:cNvPr id="183" name="Freeform 182"/>
                    <p:cNvSpPr/>
                    <p:nvPr/>
                  </p:nvSpPr>
                  <p:spPr>
                    <a:xfrm>
                      <a:off x="9408160" y="904211"/>
                      <a:ext cx="289560" cy="81309"/>
                    </a:xfrm>
                    <a:custGeom>
                      <a:avLst/>
                      <a:gdLst>
                        <a:gd name="connsiteX0" fmla="*/ 289560 w 289560"/>
                        <a:gd name="connsiteY0" fmla="*/ 81309 h 81309"/>
                        <a:gd name="connsiteX1" fmla="*/ 185420 w 289560"/>
                        <a:gd name="connsiteY1" fmla="*/ 29 h 81309"/>
                        <a:gd name="connsiteX2" fmla="*/ 86360 w 289560"/>
                        <a:gd name="connsiteY2" fmla="*/ 71149 h 81309"/>
                        <a:gd name="connsiteX3" fmla="*/ 0 w 289560"/>
                        <a:gd name="connsiteY3" fmla="*/ 10189 h 813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89560" h="81309">
                          <a:moveTo>
                            <a:pt x="289560" y="81309"/>
                          </a:moveTo>
                          <a:cubicBezTo>
                            <a:pt x="254423" y="41515"/>
                            <a:pt x="219287" y="1722"/>
                            <a:pt x="185420" y="29"/>
                          </a:cubicBezTo>
                          <a:cubicBezTo>
                            <a:pt x="151553" y="-1664"/>
                            <a:pt x="117263" y="69456"/>
                            <a:pt x="86360" y="71149"/>
                          </a:cubicBezTo>
                          <a:cubicBezTo>
                            <a:pt x="55457" y="72842"/>
                            <a:pt x="27728" y="41515"/>
                            <a:pt x="0" y="10189"/>
                          </a:cubicBezTo>
                        </a:path>
                      </a:pathLst>
                    </a:custGeom>
                    <a:noFill/>
                    <a:ln w="9525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121917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533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cxnSp>
                  <p:nvCxnSpPr>
                    <p:cNvPr id="184" name="Straight Connector 183"/>
                    <p:cNvCxnSpPr/>
                    <p:nvPr/>
                  </p:nvCxnSpPr>
                  <p:spPr>
                    <a:xfrm flipH="1" flipV="1">
                      <a:off x="9386370" y="875396"/>
                      <a:ext cx="319560" cy="150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  <p:sp>
                <p:nvSpPr>
                  <p:cNvPr id="173" name="Isosceles Triangle 172"/>
                  <p:cNvSpPr/>
                  <p:nvPr/>
                </p:nvSpPr>
                <p:spPr>
                  <a:xfrm rot="17204412">
                    <a:off x="2798622" y="3761893"/>
                    <a:ext cx="87849" cy="79117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74" name="Isosceles Triangle 173"/>
                  <p:cNvSpPr/>
                  <p:nvPr/>
                </p:nvSpPr>
                <p:spPr>
                  <a:xfrm rot="6439417">
                    <a:off x="2729333" y="3739668"/>
                    <a:ext cx="87849" cy="79117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75" name="Isosceles Triangle 174"/>
                  <p:cNvSpPr/>
                  <p:nvPr/>
                </p:nvSpPr>
                <p:spPr>
                  <a:xfrm rot="17204412">
                    <a:off x="3275849" y="3921119"/>
                    <a:ext cx="87849" cy="79117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76" name="Isosceles Triangle 175"/>
                  <p:cNvSpPr/>
                  <p:nvPr/>
                </p:nvSpPr>
                <p:spPr>
                  <a:xfrm rot="6439417">
                    <a:off x="3206560" y="3898894"/>
                    <a:ext cx="87849" cy="79117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177" name="Straight Connector 176"/>
                  <p:cNvCxnSpPr/>
                  <p:nvPr/>
                </p:nvCxnSpPr>
                <p:spPr>
                  <a:xfrm flipV="1">
                    <a:off x="3048305" y="3723641"/>
                    <a:ext cx="47320" cy="144791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grpSp>
                <p:nvGrpSpPr>
                  <p:cNvPr id="178" name="Group 177"/>
                  <p:cNvGrpSpPr/>
                  <p:nvPr/>
                </p:nvGrpSpPr>
                <p:grpSpPr>
                  <a:xfrm rot="927959">
                    <a:off x="3037011" y="3563718"/>
                    <a:ext cx="163953" cy="164118"/>
                    <a:chOff x="2948889" y="3490738"/>
                    <a:chExt cx="238292" cy="238532"/>
                  </a:xfrm>
                </p:grpSpPr>
                <p:sp>
                  <p:nvSpPr>
                    <p:cNvPr id="179" name="Oval 178"/>
                    <p:cNvSpPr/>
                    <p:nvPr/>
                  </p:nvSpPr>
                  <p:spPr>
                    <a:xfrm>
                      <a:off x="2948889" y="3490738"/>
                      <a:ext cx="238292" cy="238532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  <p:cxnSp>
                  <p:nvCxnSpPr>
                    <p:cNvPr id="180" name="Straight Connector 179"/>
                    <p:cNvCxnSpPr>
                      <a:stCxn id="179" idx="6"/>
                      <a:endCxn id="179" idx="4"/>
                    </p:cNvCxnSpPr>
                    <p:nvPr/>
                  </p:nvCxnSpPr>
                  <p:spPr>
                    <a:xfrm flipH="1">
                      <a:off x="3068035" y="3610004"/>
                      <a:ext cx="119146" cy="119266"/>
                    </a:xfrm>
                    <a:prstGeom prst="line">
                      <a:avLst/>
                    </a:prstGeom>
                    <a:noFill/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181" name="Straight Connector 180"/>
                    <p:cNvCxnSpPr>
                      <a:stCxn id="179" idx="2"/>
                      <a:endCxn id="179" idx="4"/>
                    </p:cNvCxnSpPr>
                    <p:nvPr/>
                  </p:nvCxnSpPr>
                  <p:spPr>
                    <a:xfrm>
                      <a:off x="2948889" y="3610004"/>
                      <a:ext cx="119146" cy="119266"/>
                    </a:xfrm>
                    <a:prstGeom prst="line">
                      <a:avLst/>
                    </a:prstGeom>
                    <a:noFill/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</p:grpSp>
          </p:grpSp>
        </p:grpSp>
      </p:grpSp>
      <p:grpSp>
        <p:nvGrpSpPr>
          <p:cNvPr id="47" name="Group 46"/>
          <p:cNvGrpSpPr/>
          <p:nvPr/>
        </p:nvGrpSpPr>
        <p:grpSpPr>
          <a:xfrm>
            <a:off x="3228553" y="890588"/>
            <a:ext cx="1557760" cy="2442208"/>
            <a:chOff x="3228553" y="890588"/>
            <a:chExt cx="1557760" cy="2442208"/>
          </a:xfrm>
        </p:grpSpPr>
        <p:sp>
          <p:nvSpPr>
            <p:cNvPr id="282" name="Freeform 281"/>
            <p:cNvSpPr/>
            <p:nvPr/>
          </p:nvSpPr>
          <p:spPr>
            <a:xfrm>
              <a:off x="3496176" y="1218162"/>
              <a:ext cx="1267834" cy="2114634"/>
            </a:xfrm>
            <a:custGeom>
              <a:avLst/>
              <a:gdLst>
                <a:gd name="connsiteX0" fmla="*/ 0 w 1034473"/>
                <a:gd name="connsiteY0" fmla="*/ 8887 h 1662196"/>
                <a:gd name="connsiteX1" fmla="*/ 110837 w 1034473"/>
                <a:gd name="connsiteY1" fmla="*/ 8887 h 1662196"/>
                <a:gd name="connsiteX2" fmla="*/ 147782 w 1034473"/>
                <a:gd name="connsiteY2" fmla="*/ 101250 h 1662196"/>
                <a:gd name="connsiteX3" fmla="*/ 157018 w 1034473"/>
                <a:gd name="connsiteY3" fmla="*/ 276741 h 1662196"/>
                <a:gd name="connsiteX4" fmla="*/ 120073 w 1034473"/>
                <a:gd name="connsiteY4" fmla="*/ 544596 h 1662196"/>
                <a:gd name="connsiteX5" fmla="*/ 129309 w 1034473"/>
                <a:gd name="connsiteY5" fmla="*/ 867869 h 1662196"/>
                <a:gd name="connsiteX6" fmla="*/ 193964 w 1034473"/>
                <a:gd name="connsiteY6" fmla="*/ 932523 h 1662196"/>
                <a:gd name="connsiteX7" fmla="*/ 323273 w 1034473"/>
                <a:gd name="connsiteY7" fmla="*/ 987941 h 1662196"/>
                <a:gd name="connsiteX8" fmla="*/ 554182 w 1034473"/>
                <a:gd name="connsiteY8" fmla="*/ 1052596 h 1662196"/>
                <a:gd name="connsiteX9" fmla="*/ 720437 w 1034473"/>
                <a:gd name="connsiteY9" fmla="*/ 1071069 h 1662196"/>
                <a:gd name="connsiteX10" fmla="*/ 923637 w 1034473"/>
                <a:gd name="connsiteY10" fmla="*/ 1089541 h 1662196"/>
                <a:gd name="connsiteX11" fmla="*/ 960582 w 1034473"/>
                <a:gd name="connsiteY11" fmla="*/ 1218850 h 1662196"/>
                <a:gd name="connsiteX12" fmla="*/ 951346 w 1034473"/>
                <a:gd name="connsiteY12" fmla="*/ 1486705 h 1662196"/>
                <a:gd name="connsiteX13" fmla="*/ 969818 w 1034473"/>
                <a:gd name="connsiteY13" fmla="*/ 1625250 h 1662196"/>
                <a:gd name="connsiteX14" fmla="*/ 1034473 w 1034473"/>
                <a:gd name="connsiteY14" fmla="*/ 1662196 h 1662196"/>
                <a:gd name="connsiteX0" fmla="*/ 0 w 1086860"/>
                <a:gd name="connsiteY0" fmla="*/ 8887 h 1676484"/>
                <a:gd name="connsiteX1" fmla="*/ 110837 w 1086860"/>
                <a:gd name="connsiteY1" fmla="*/ 8887 h 1676484"/>
                <a:gd name="connsiteX2" fmla="*/ 147782 w 1086860"/>
                <a:gd name="connsiteY2" fmla="*/ 101250 h 1676484"/>
                <a:gd name="connsiteX3" fmla="*/ 157018 w 1086860"/>
                <a:gd name="connsiteY3" fmla="*/ 276741 h 1676484"/>
                <a:gd name="connsiteX4" fmla="*/ 120073 w 1086860"/>
                <a:gd name="connsiteY4" fmla="*/ 544596 h 1676484"/>
                <a:gd name="connsiteX5" fmla="*/ 129309 w 1086860"/>
                <a:gd name="connsiteY5" fmla="*/ 867869 h 1676484"/>
                <a:gd name="connsiteX6" fmla="*/ 193964 w 1086860"/>
                <a:gd name="connsiteY6" fmla="*/ 932523 h 1676484"/>
                <a:gd name="connsiteX7" fmla="*/ 323273 w 1086860"/>
                <a:gd name="connsiteY7" fmla="*/ 987941 h 1676484"/>
                <a:gd name="connsiteX8" fmla="*/ 554182 w 1086860"/>
                <a:gd name="connsiteY8" fmla="*/ 1052596 h 1676484"/>
                <a:gd name="connsiteX9" fmla="*/ 720437 w 1086860"/>
                <a:gd name="connsiteY9" fmla="*/ 1071069 h 1676484"/>
                <a:gd name="connsiteX10" fmla="*/ 923637 w 1086860"/>
                <a:gd name="connsiteY10" fmla="*/ 1089541 h 1676484"/>
                <a:gd name="connsiteX11" fmla="*/ 960582 w 1086860"/>
                <a:gd name="connsiteY11" fmla="*/ 1218850 h 1676484"/>
                <a:gd name="connsiteX12" fmla="*/ 951346 w 1086860"/>
                <a:gd name="connsiteY12" fmla="*/ 1486705 h 1676484"/>
                <a:gd name="connsiteX13" fmla="*/ 969818 w 1086860"/>
                <a:gd name="connsiteY13" fmla="*/ 1625250 h 1676484"/>
                <a:gd name="connsiteX14" fmla="*/ 1086860 w 1086860"/>
                <a:gd name="connsiteY14" fmla="*/ 1676484 h 1676484"/>
                <a:gd name="connsiteX0" fmla="*/ 0 w 1086860"/>
                <a:gd name="connsiteY0" fmla="*/ 8887 h 1676484"/>
                <a:gd name="connsiteX1" fmla="*/ 110837 w 1086860"/>
                <a:gd name="connsiteY1" fmla="*/ 8887 h 1676484"/>
                <a:gd name="connsiteX2" fmla="*/ 147782 w 1086860"/>
                <a:gd name="connsiteY2" fmla="*/ 101250 h 1676484"/>
                <a:gd name="connsiteX3" fmla="*/ 157018 w 1086860"/>
                <a:gd name="connsiteY3" fmla="*/ 276741 h 1676484"/>
                <a:gd name="connsiteX4" fmla="*/ 120073 w 1086860"/>
                <a:gd name="connsiteY4" fmla="*/ 544596 h 1676484"/>
                <a:gd name="connsiteX5" fmla="*/ 129309 w 1086860"/>
                <a:gd name="connsiteY5" fmla="*/ 867869 h 1676484"/>
                <a:gd name="connsiteX6" fmla="*/ 193964 w 1086860"/>
                <a:gd name="connsiteY6" fmla="*/ 932523 h 1676484"/>
                <a:gd name="connsiteX7" fmla="*/ 323273 w 1086860"/>
                <a:gd name="connsiteY7" fmla="*/ 987941 h 1676484"/>
                <a:gd name="connsiteX8" fmla="*/ 554182 w 1086860"/>
                <a:gd name="connsiteY8" fmla="*/ 1052596 h 1676484"/>
                <a:gd name="connsiteX9" fmla="*/ 720437 w 1086860"/>
                <a:gd name="connsiteY9" fmla="*/ 1071069 h 1676484"/>
                <a:gd name="connsiteX10" fmla="*/ 923637 w 1086860"/>
                <a:gd name="connsiteY10" fmla="*/ 1089541 h 1676484"/>
                <a:gd name="connsiteX11" fmla="*/ 960582 w 1086860"/>
                <a:gd name="connsiteY11" fmla="*/ 1218850 h 1676484"/>
                <a:gd name="connsiteX12" fmla="*/ 951346 w 1086860"/>
                <a:gd name="connsiteY12" fmla="*/ 1486705 h 1676484"/>
                <a:gd name="connsiteX13" fmla="*/ 969818 w 1086860"/>
                <a:gd name="connsiteY13" fmla="*/ 1625250 h 1676484"/>
                <a:gd name="connsiteX14" fmla="*/ 1086860 w 1086860"/>
                <a:gd name="connsiteY14" fmla="*/ 1676484 h 1676484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20073 w 1063047"/>
                <a:gd name="connsiteY4" fmla="*/ 544596 h 1671721"/>
                <a:gd name="connsiteX5" fmla="*/ 129309 w 1063047"/>
                <a:gd name="connsiteY5" fmla="*/ 867869 h 1671721"/>
                <a:gd name="connsiteX6" fmla="*/ 193964 w 1063047"/>
                <a:gd name="connsiteY6" fmla="*/ 932523 h 1671721"/>
                <a:gd name="connsiteX7" fmla="*/ 323273 w 1063047"/>
                <a:gd name="connsiteY7" fmla="*/ 987941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20073 w 1063047"/>
                <a:gd name="connsiteY4" fmla="*/ 544596 h 1671721"/>
                <a:gd name="connsiteX5" fmla="*/ 129309 w 1063047"/>
                <a:gd name="connsiteY5" fmla="*/ 867869 h 1671721"/>
                <a:gd name="connsiteX6" fmla="*/ 205870 w 1063047"/>
                <a:gd name="connsiteY6" fmla="*/ 963480 h 1671721"/>
                <a:gd name="connsiteX7" fmla="*/ 323273 w 1063047"/>
                <a:gd name="connsiteY7" fmla="*/ 987941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20073 w 1063047"/>
                <a:gd name="connsiteY4" fmla="*/ 544596 h 1671721"/>
                <a:gd name="connsiteX5" fmla="*/ 129309 w 1063047"/>
                <a:gd name="connsiteY5" fmla="*/ 867869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20073 w 1063047"/>
                <a:gd name="connsiteY4" fmla="*/ 544596 h 1671721"/>
                <a:gd name="connsiteX5" fmla="*/ 162646 w 1063047"/>
                <a:gd name="connsiteY5" fmla="*/ 848819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20073 w 1063047"/>
                <a:gd name="connsiteY4" fmla="*/ 544596 h 1671721"/>
                <a:gd name="connsiteX5" fmla="*/ 143596 w 1063047"/>
                <a:gd name="connsiteY5" fmla="*/ 858344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48648 w 1063047"/>
                <a:gd name="connsiteY4" fmla="*/ 544596 h 1671721"/>
                <a:gd name="connsiteX5" fmla="*/ 143596 w 1063047"/>
                <a:gd name="connsiteY5" fmla="*/ 858344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48648 w 1063047"/>
                <a:gd name="connsiteY4" fmla="*/ 544596 h 1671721"/>
                <a:gd name="connsiteX5" fmla="*/ 143596 w 1063047"/>
                <a:gd name="connsiteY5" fmla="*/ 858344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43596 w 1063047"/>
                <a:gd name="connsiteY5" fmla="*/ 858344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8945 w 1063047"/>
                <a:gd name="connsiteY8" fmla="*/ 1028783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05870 w 1063047"/>
                <a:gd name="connsiteY6" fmla="*/ 963480 h 1671721"/>
                <a:gd name="connsiteX7" fmla="*/ 361373 w 1063047"/>
                <a:gd name="connsiteY7" fmla="*/ 987941 h 1671721"/>
                <a:gd name="connsiteX8" fmla="*/ 558945 w 1063047"/>
                <a:gd name="connsiteY8" fmla="*/ 1028783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24920 w 1063047"/>
                <a:gd name="connsiteY6" fmla="*/ 944430 h 1671721"/>
                <a:gd name="connsiteX7" fmla="*/ 361373 w 1063047"/>
                <a:gd name="connsiteY7" fmla="*/ 987941 h 1671721"/>
                <a:gd name="connsiteX8" fmla="*/ 558945 w 1063047"/>
                <a:gd name="connsiteY8" fmla="*/ 1028783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24920 w 1063047"/>
                <a:gd name="connsiteY6" fmla="*/ 944430 h 1671721"/>
                <a:gd name="connsiteX7" fmla="*/ 361373 w 1063047"/>
                <a:gd name="connsiteY7" fmla="*/ 987941 h 1671721"/>
                <a:gd name="connsiteX8" fmla="*/ 558945 w 1063047"/>
                <a:gd name="connsiteY8" fmla="*/ 1028783 h 1671721"/>
                <a:gd name="connsiteX9" fmla="*/ 720437 w 1063047"/>
                <a:gd name="connsiteY9" fmla="*/ 1071069 h 1671721"/>
                <a:gd name="connsiteX10" fmla="*/ 971262 w 1063047"/>
                <a:gd name="connsiteY10" fmla="*/ 1075253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24920 w 1063047"/>
                <a:gd name="connsiteY6" fmla="*/ 944430 h 1671721"/>
                <a:gd name="connsiteX7" fmla="*/ 361373 w 1063047"/>
                <a:gd name="connsiteY7" fmla="*/ 987941 h 1671721"/>
                <a:gd name="connsiteX8" fmla="*/ 558945 w 1063047"/>
                <a:gd name="connsiteY8" fmla="*/ 1028783 h 1671721"/>
                <a:gd name="connsiteX9" fmla="*/ 744249 w 1063047"/>
                <a:gd name="connsiteY9" fmla="*/ 1156794 h 1671721"/>
                <a:gd name="connsiteX10" fmla="*/ 971262 w 1063047"/>
                <a:gd name="connsiteY10" fmla="*/ 1075253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24920 w 1063047"/>
                <a:gd name="connsiteY6" fmla="*/ 944430 h 1671721"/>
                <a:gd name="connsiteX7" fmla="*/ 361373 w 1063047"/>
                <a:gd name="connsiteY7" fmla="*/ 987941 h 1671721"/>
                <a:gd name="connsiteX8" fmla="*/ 482745 w 1063047"/>
                <a:gd name="connsiteY8" fmla="*/ 1071645 h 1671721"/>
                <a:gd name="connsiteX9" fmla="*/ 744249 w 1063047"/>
                <a:gd name="connsiteY9" fmla="*/ 1156794 h 1671721"/>
                <a:gd name="connsiteX10" fmla="*/ 971262 w 1063047"/>
                <a:gd name="connsiteY10" fmla="*/ 1075253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24920 w 1063047"/>
                <a:gd name="connsiteY6" fmla="*/ 944430 h 1671721"/>
                <a:gd name="connsiteX7" fmla="*/ 308986 w 1063047"/>
                <a:gd name="connsiteY7" fmla="*/ 1011754 h 1671721"/>
                <a:gd name="connsiteX8" fmla="*/ 482745 w 1063047"/>
                <a:gd name="connsiteY8" fmla="*/ 1071645 h 1671721"/>
                <a:gd name="connsiteX9" fmla="*/ 744249 w 1063047"/>
                <a:gd name="connsiteY9" fmla="*/ 1156794 h 1671721"/>
                <a:gd name="connsiteX10" fmla="*/ 971262 w 1063047"/>
                <a:gd name="connsiteY10" fmla="*/ 1075253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71262 w 1267834"/>
                <a:gd name="connsiteY10" fmla="*/ 1075253 h 2114634"/>
                <a:gd name="connsiteX11" fmla="*/ 960582 w 1267834"/>
                <a:gd name="connsiteY11" fmla="*/ 1218850 h 2114634"/>
                <a:gd name="connsiteX12" fmla="*/ 951346 w 1267834"/>
                <a:gd name="connsiteY12" fmla="*/ 1486705 h 2114634"/>
                <a:gd name="connsiteX13" fmla="*/ 969818 w 1267834"/>
                <a:gd name="connsiteY13" fmla="*/ 1625250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71262 w 1267834"/>
                <a:gd name="connsiteY10" fmla="*/ 1075253 h 2114634"/>
                <a:gd name="connsiteX11" fmla="*/ 960582 w 1267834"/>
                <a:gd name="connsiteY11" fmla="*/ 1218850 h 2114634"/>
                <a:gd name="connsiteX12" fmla="*/ 951346 w 1267834"/>
                <a:gd name="connsiteY12" fmla="*/ 148670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71262 w 1267834"/>
                <a:gd name="connsiteY10" fmla="*/ 1075253 h 2114634"/>
                <a:gd name="connsiteX11" fmla="*/ 960582 w 1267834"/>
                <a:gd name="connsiteY11" fmla="*/ 1218850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71262 w 1267834"/>
                <a:gd name="connsiteY10" fmla="*/ 1075253 h 2114634"/>
                <a:gd name="connsiteX11" fmla="*/ 960582 w 1267834"/>
                <a:gd name="connsiteY11" fmla="*/ 1218850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71262 w 1267834"/>
                <a:gd name="connsiteY10" fmla="*/ 107525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10912 w 1267834"/>
                <a:gd name="connsiteY9" fmla="*/ 1209182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451861 w 1267834"/>
                <a:gd name="connsiteY7" fmla="*/ 1002229 h 2114634"/>
                <a:gd name="connsiteX8" fmla="*/ 482745 w 1267834"/>
                <a:gd name="connsiteY8" fmla="*/ 1071645 h 2114634"/>
                <a:gd name="connsiteX9" fmla="*/ 710912 w 1267834"/>
                <a:gd name="connsiteY9" fmla="*/ 1209182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451861 w 1267834"/>
                <a:gd name="connsiteY7" fmla="*/ 1002229 h 2114634"/>
                <a:gd name="connsiteX8" fmla="*/ 573233 w 1267834"/>
                <a:gd name="connsiteY8" fmla="*/ 1100220 h 2114634"/>
                <a:gd name="connsiteX9" fmla="*/ 710912 w 1267834"/>
                <a:gd name="connsiteY9" fmla="*/ 1209182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418523 w 1267834"/>
                <a:gd name="connsiteY7" fmla="*/ 1045091 h 2114634"/>
                <a:gd name="connsiteX8" fmla="*/ 573233 w 1267834"/>
                <a:gd name="connsiteY8" fmla="*/ 1100220 h 2114634"/>
                <a:gd name="connsiteX9" fmla="*/ 710912 w 1267834"/>
                <a:gd name="connsiteY9" fmla="*/ 1209182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418523 w 1267834"/>
                <a:gd name="connsiteY7" fmla="*/ 1045091 h 2114634"/>
                <a:gd name="connsiteX8" fmla="*/ 544658 w 1267834"/>
                <a:gd name="connsiteY8" fmla="*/ 1128795 h 2114634"/>
                <a:gd name="connsiteX9" fmla="*/ 710912 w 1267834"/>
                <a:gd name="connsiteY9" fmla="*/ 1209182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67834" h="2114634">
                  <a:moveTo>
                    <a:pt x="0" y="8887"/>
                  </a:moveTo>
                  <a:cubicBezTo>
                    <a:pt x="43103" y="1190"/>
                    <a:pt x="86207" y="-6507"/>
                    <a:pt x="110837" y="8887"/>
                  </a:cubicBezTo>
                  <a:cubicBezTo>
                    <a:pt x="135467" y="24281"/>
                    <a:pt x="145641" y="56608"/>
                    <a:pt x="147782" y="101250"/>
                  </a:cubicBezTo>
                  <a:cubicBezTo>
                    <a:pt x="149923" y="145892"/>
                    <a:pt x="127505" y="201263"/>
                    <a:pt x="123681" y="276741"/>
                  </a:cubicBezTo>
                  <a:cubicBezTo>
                    <a:pt x="119857" y="352219"/>
                    <a:pt x="124691" y="456393"/>
                    <a:pt x="124835" y="554121"/>
                  </a:cubicBezTo>
                  <a:cubicBezTo>
                    <a:pt x="124979" y="651849"/>
                    <a:pt x="107865" y="798056"/>
                    <a:pt x="124546" y="863107"/>
                  </a:cubicBezTo>
                  <a:cubicBezTo>
                    <a:pt x="141227" y="928158"/>
                    <a:pt x="175924" y="914099"/>
                    <a:pt x="224920" y="944430"/>
                  </a:cubicBezTo>
                  <a:cubicBezTo>
                    <a:pt x="273916" y="974761"/>
                    <a:pt x="365233" y="1014363"/>
                    <a:pt x="418523" y="1045091"/>
                  </a:cubicBezTo>
                  <a:cubicBezTo>
                    <a:pt x="471813" y="1075819"/>
                    <a:pt x="495927" y="1101447"/>
                    <a:pt x="544658" y="1128795"/>
                  </a:cubicBezTo>
                  <a:cubicBezTo>
                    <a:pt x="593390" y="1156144"/>
                    <a:pt x="642193" y="1176831"/>
                    <a:pt x="710912" y="1209182"/>
                  </a:cubicBezTo>
                  <a:cubicBezTo>
                    <a:pt x="779631" y="1241533"/>
                    <a:pt x="881231" y="1276048"/>
                    <a:pt x="956974" y="1322903"/>
                  </a:cubicBezTo>
                  <a:cubicBezTo>
                    <a:pt x="1032717" y="1369758"/>
                    <a:pt x="1130588" y="1421738"/>
                    <a:pt x="1165369" y="1490313"/>
                  </a:cubicBezTo>
                  <a:cubicBezTo>
                    <a:pt x="1200150" y="1558888"/>
                    <a:pt x="1162531" y="1638047"/>
                    <a:pt x="1165658" y="1734355"/>
                  </a:cubicBezTo>
                  <a:cubicBezTo>
                    <a:pt x="1168785" y="1830663"/>
                    <a:pt x="1165513" y="2037326"/>
                    <a:pt x="1184130" y="2068162"/>
                  </a:cubicBezTo>
                  <a:cubicBezTo>
                    <a:pt x="1202747" y="2098998"/>
                    <a:pt x="1225765" y="2108404"/>
                    <a:pt x="1267834" y="2114634"/>
                  </a:cubicBezTo>
                </a:path>
              </a:pathLst>
            </a:custGeom>
            <a:noFill/>
            <a:ln w="63500" cap="flat" cmpd="sng" algn="ctr">
              <a:solidFill>
                <a:schemeClr val="bg1">
                  <a:lumMod val="75000"/>
                  <a:alpha val="6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3" name="Freeform 282"/>
            <p:cNvSpPr/>
            <p:nvPr/>
          </p:nvSpPr>
          <p:spPr>
            <a:xfrm>
              <a:off x="3228553" y="890588"/>
              <a:ext cx="1557760" cy="1728788"/>
            </a:xfrm>
            <a:custGeom>
              <a:avLst/>
              <a:gdLst>
                <a:gd name="connsiteX0" fmla="*/ 1333922 w 1333922"/>
                <a:gd name="connsiteY0" fmla="*/ 1190625 h 1190930"/>
                <a:gd name="connsiteX1" fmla="*/ 910060 w 1333922"/>
                <a:gd name="connsiteY1" fmla="*/ 1190625 h 1190930"/>
                <a:gd name="connsiteX2" fmla="*/ 729085 w 1333922"/>
                <a:gd name="connsiteY2" fmla="*/ 1185862 h 1190930"/>
                <a:gd name="connsiteX3" fmla="*/ 590972 w 1333922"/>
                <a:gd name="connsiteY3" fmla="*/ 1143000 h 1190930"/>
                <a:gd name="connsiteX4" fmla="*/ 510010 w 1333922"/>
                <a:gd name="connsiteY4" fmla="*/ 1062037 h 1190930"/>
                <a:gd name="connsiteX5" fmla="*/ 481435 w 1333922"/>
                <a:gd name="connsiteY5" fmla="*/ 928687 h 1190930"/>
                <a:gd name="connsiteX6" fmla="*/ 490960 w 1333922"/>
                <a:gd name="connsiteY6" fmla="*/ 800100 h 1190930"/>
                <a:gd name="connsiteX7" fmla="*/ 486197 w 1333922"/>
                <a:gd name="connsiteY7" fmla="*/ 676275 h 1190930"/>
                <a:gd name="connsiteX8" fmla="*/ 457622 w 1333922"/>
                <a:gd name="connsiteY8" fmla="*/ 585787 h 1190930"/>
                <a:gd name="connsiteX9" fmla="*/ 348085 w 1333922"/>
                <a:gd name="connsiteY9" fmla="*/ 481012 h 1190930"/>
                <a:gd name="connsiteX10" fmla="*/ 229022 w 1333922"/>
                <a:gd name="connsiteY10" fmla="*/ 385762 h 1190930"/>
                <a:gd name="connsiteX11" fmla="*/ 100435 w 1333922"/>
                <a:gd name="connsiteY11" fmla="*/ 261937 h 1190930"/>
                <a:gd name="connsiteX12" fmla="*/ 14710 w 1333922"/>
                <a:gd name="connsiteY12" fmla="*/ 119062 h 1190930"/>
                <a:gd name="connsiteX13" fmla="*/ 422 w 1333922"/>
                <a:gd name="connsiteY13" fmla="*/ 28575 h 1190930"/>
                <a:gd name="connsiteX14" fmla="*/ 5185 w 1333922"/>
                <a:gd name="connsiteY14" fmla="*/ 0 h 1190930"/>
                <a:gd name="connsiteX0" fmla="*/ 1557760 w 1557760"/>
                <a:gd name="connsiteY0" fmla="*/ 1728788 h 1728788"/>
                <a:gd name="connsiteX1" fmla="*/ 910060 w 1557760"/>
                <a:gd name="connsiteY1" fmla="*/ 1190625 h 1728788"/>
                <a:gd name="connsiteX2" fmla="*/ 729085 w 1557760"/>
                <a:gd name="connsiteY2" fmla="*/ 1185862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  <a:gd name="connsiteX0" fmla="*/ 1557760 w 1557760"/>
                <a:gd name="connsiteY0" fmla="*/ 1728788 h 1728788"/>
                <a:gd name="connsiteX1" fmla="*/ 1210097 w 1557760"/>
                <a:gd name="connsiteY1" fmla="*/ 1704975 h 1728788"/>
                <a:gd name="connsiteX2" fmla="*/ 729085 w 1557760"/>
                <a:gd name="connsiteY2" fmla="*/ 1185862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  <a:gd name="connsiteX0" fmla="*/ 1557760 w 1557760"/>
                <a:gd name="connsiteY0" fmla="*/ 1728788 h 1728788"/>
                <a:gd name="connsiteX1" fmla="*/ 1210097 w 1557760"/>
                <a:gd name="connsiteY1" fmla="*/ 1704975 h 1728788"/>
                <a:gd name="connsiteX2" fmla="*/ 905297 w 1557760"/>
                <a:gd name="connsiteY2" fmla="*/ 1300162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  <a:gd name="connsiteX0" fmla="*/ 1557760 w 1557760"/>
                <a:gd name="connsiteY0" fmla="*/ 1728788 h 1728788"/>
                <a:gd name="connsiteX1" fmla="*/ 1262484 w 1557760"/>
                <a:gd name="connsiteY1" fmla="*/ 1571625 h 1728788"/>
                <a:gd name="connsiteX2" fmla="*/ 905297 w 1557760"/>
                <a:gd name="connsiteY2" fmla="*/ 1300162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  <a:gd name="connsiteX0" fmla="*/ 1557760 w 1557760"/>
                <a:gd name="connsiteY0" fmla="*/ 1728788 h 1728788"/>
                <a:gd name="connsiteX1" fmla="*/ 1262484 w 1557760"/>
                <a:gd name="connsiteY1" fmla="*/ 1466850 h 1728788"/>
                <a:gd name="connsiteX2" fmla="*/ 905297 w 1557760"/>
                <a:gd name="connsiteY2" fmla="*/ 1300162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  <a:gd name="connsiteX0" fmla="*/ 1557760 w 1557760"/>
                <a:gd name="connsiteY0" fmla="*/ 1728788 h 1728788"/>
                <a:gd name="connsiteX1" fmla="*/ 1262484 w 1557760"/>
                <a:gd name="connsiteY1" fmla="*/ 1466850 h 1728788"/>
                <a:gd name="connsiteX2" fmla="*/ 881484 w 1557760"/>
                <a:gd name="connsiteY2" fmla="*/ 1295400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57760" h="1728788">
                  <a:moveTo>
                    <a:pt x="1557760" y="1728788"/>
                  </a:moveTo>
                  <a:cubicBezTo>
                    <a:pt x="1416473" y="1728788"/>
                    <a:pt x="1403771" y="1466850"/>
                    <a:pt x="1262484" y="1466850"/>
                  </a:cubicBezTo>
                  <a:cubicBezTo>
                    <a:pt x="1161678" y="1466056"/>
                    <a:pt x="993403" y="1349375"/>
                    <a:pt x="881484" y="1295400"/>
                  </a:cubicBezTo>
                  <a:cubicBezTo>
                    <a:pt x="769565" y="1241425"/>
                    <a:pt x="652884" y="1181894"/>
                    <a:pt x="590972" y="1143000"/>
                  </a:cubicBezTo>
                  <a:cubicBezTo>
                    <a:pt x="529060" y="1104106"/>
                    <a:pt x="528266" y="1097756"/>
                    <a:pt x="510010" y="1062037"/>
                  </a:cubicBezTo>
                  <a:cubicBezTo>
                    <a:pt x="491754" y="1026318"/>
                    <a:pt x="484610" y="972343"/>
                    <a:pt x="481435" y="928687"/>
                  </a:cubicBezTo>
                  <a:cubicBezTo>
                    <a:pt x="478260" y="885031"/>
                    <a:pt x="490166" y="842169"/>
                    <a:pt x="490960" y="800100"/>
                  </a:cubicBezTo>
                  <a:cubicBezTo>
                    <a:pt x="491754" y="758031"/>
                    <a:pt x="491753" y="711994"/>
                    <a:pt x="486197" y="676275"/>
                  </a:cubicBezTo>
                  <a:cubicBezTo>
                    <a:pt x="480641" y="640556"/>
                    <a:pt x="480641" y="618331"/>
                    <a:pt x="457622" y="585787"/>
                  </a:cubicBezTo>
                  <a:cubicBezTo>
                    <a:pt x="434603" y="553243"/>
                    <a:pt x="386185" y="514349"/>
                    <a:pt x="348085" y="481012"/>
                  </a:cubicBezTo>
                  <a:cubicBezTo>
                    <a:pt x="309985" y="447675"/>
                    <a:pt x="270297" y="422274"/>
                    <a:pt x="229022" y="385762"/>
                  </a:cubicBezTo>
                  <a:cubicBezTo>
                    <a:pt x="187747" y="349250"/>
                    <a:pt x="136154" y="306387"/>
                    <a:pt x="100435" y="261937"/>
                  </a:cubicBezTo>
                  <a:cubicBezTo>
                    <a:pt x="64716" y="217487"/>
                    <a:pt x="31379" y="157956"/>
                    <a:pt x="14710" y="119062"/>
                  </a:cubicBezTo>
                  <a:cubicBezTo>
                    <a:pt x="-1959" y="80168"/>
                    <a:pt x="2009" y="48419"/>
                    <a:pt x="422" y="28575"/>
                  </a:cubicBezTo>
                  <a:cubicBezTo>
                    <a:pt x="-1166" y="8731"/>
                    <a:pt x="2009" y="4365"/>
                    <a:pt x="5185" y="0"/>
                  </a:cubicBezTo>
                </a:path>
              </a:pathLst>
            </a:custGeom>
            <a:noFill/>
            <a:ln w="88900" cap="flat" cmpd="sng" algn="ctr">
              <a:solidFill>
                <a:schemeClr val="bg1">
                  <a:lumMod val="75000"/>
                  <a:alpha val="6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17" name="Freeform 216"/>
          <p:cNvSpPr/>
          <p:nvPr/>
        </p:nvSpPr>
        <p:spPr>
          <a:xfrm>
            <a:off x="3496176" y="1218162"/>
            <a:ext cx="1267834" cy="2114634"/>
          </a:xfrm>
          <a:custGeom>
            <a:avLst/>
            <a:gdLst>
              <a:gd name="connsiteX0" fmla="*/ 0 w 1034473"/>
              <a:gd name="connsiteY0" fmla="*/ 8887 h 1662196"/>
              <a:gd name="connsiteX1" fmla="*/ 110837 w 1034473"/>
              <a:gd name="connsiteY1" fmla="*/ 8887 h 1662196"/>
              <a:gd name="connsiteX2" fmla="*/ 147782 w 1034473"/>
              <a:gd name="connsiteY2" fmla="*/ 101250 h 1662196"/>
              <a:gd name="connsiteX3" fmla="*/ 157018 w 1034473"/>
              <a:gd name="connsiteY3" fmla="*/ 276741 h 1662196"/>
              <a:gd name="connsiteX4" fmla="*/ 120073 w 1034473"/>
              <a:gd name="connsiteY4" fmla="*/ 544596 h 1662196"/>
              <a:gd name="connsiteX5" fmla="*/ 129309 w 1034473"/>
              <a:gd name="connsiteY5" fmla="*/ 867869 h 1662196"/>
              <a:gd name="connsiteX6" fmla="*/ 193964 w 1034473"/>
              <a:gd name="connsiteY6" fmla="*/ 932523 h 1662196"/>
              <a:gd name="connsiteX7" fmla="*/ 323273 w 1034473"/>
              <a:gd name="connsiteY7" fmla="*/ 987941 h 1662196"/>
              <a:gd name="connsiteX8" fmla="*/ 554182 w 1034473"/>
              <a:gd name="connsiteY8" fmla="*/ 1052596 h 1662196"/>
              <a:gd name="connsiteX9" fmla="*/ 720437 w 1034473"/>
              <a:gd name="connsiteY9" fmla="*/ 1071069 h 1662196"/>
              <a:gd name="connsiteX10" fmla="*/ 923637 w 1034473"/>
              <a:gd name="connsiteY10" fmla="*/ 1089541 h 1662196"/>
              <a:gd name="connsiteX11" fmla="*/ 960582 w 1034473"/>
              <a:gd name="connsiteY11" fmla="*/ 1218850 h 1662196"/>
              <a:gd name="connsiteX12" fmla="*/ 951346 w 1034473"/>
              <a:gd name="connsiteY12" fmla="*/ 1486705 h 1662196"/>
              <a:gd name="connsiteX13" fmla="*/ 969818 w 1034473"/>
              <a:gd name="connsiteY13" fmla="*/ 1625250 h 1662196"/>
              <a:gd name="connsiteX14" fmla="*/ 1034473 w 1034473"/>
              <a:gd name="connsiteY14" fmla="*/ 1662196 h 1662196"/>
              <a:gd name="connsiteX0" fmla="*/ 0 w 1086860"/>
              <a:gd name="connsiteY0" fmla="*/ 8887 h 1676484"/>
              <a:gd name="connsiteX1" fmla="*/ 110837 w 1086860"/>
              <a:gd name="connsiteY1" fmla="*/ 8887 h 1676484"/>
              <a:gd name="connsiteX2" fmla="*/ 147782 w 1086860"/>
              <a:gd name="connsiteY2" fmla="*/ 101250 h 1676484"/>
              <a:gd name="connsiteX3" fmla="*/ 157018 w 1086860"/>
              <a:gd name="connsiteY3" fmla="*/ 276741 h 1676484"/>
              <a:gd name="connsiteX4" fmla="*/ 120073 w 1086860"/>
              <a:gd name="connsiteY4" fmla="*/ 544596 h 1676484"/>
              <a:gd name="connsiteX5" fmla="*/ 129309 w 1086860"/>
              <a:gd name="connsiteY5" fmla="*/ 867869 h 1676484"/>
              <a:gd name="connsiteX6" fmla="*/ 193964 w 1086860"/>
              <a:gd name="connsiteY6" fmla="*/ 932523 h 1676484"/>
              <a:gd name="connsiteX7" fmla="*/ 323273 w 1086860"/>
              <a:gd name="connsiteY7" fmla="*/ 987941 h 1676484"/>
              <a:gd name="connsiteX8" fmla="*/ 554182 w 1086860"/>
              <a:gd name="connsiteY8" fmla="*/ 1052596 h 1676484"/>
              <a:gd name="connsiteX9" fmla="*/ 720437 w 1086860"/>
              <a:gd name="connsiteY9" fmla="*/ 1071069 h 1676484"/>
              <a:gd name="connsiteX10" fmla="*/ 923637 w 1086860"/>
              <a:gd name="connsiteY10" fmla="*/ 1089541 h 1676484"/>
              <a:gd name="connsiteX11" fmla="*/ 960582 w 1086860"/>
              <a:gd name="connsiteY11" fmla="*/ 1218850 h 1676484"/>
              <a:gd name="connsiteX12" fmla="*/ 951346 w 1086860"/>
              <a:gd name="connsiteY12" fmla="*/ 1486705 h 1676484"/>
              <a:gd name="connsiteX13" fmla="*/ 969818 w 1086860"/>
              <a:gd name="connsiteY13" fmla="*/ 1625250 h 1676484"/>
              <a:gd name="connsiteX14" fmla="*/ 1086860 w 1086860"/>
              <a:gd name="connsiteY14" fmla="*/ 1676484 h 1676484"/>
              <a:gd name="connsiteX0" fmla="*/ 0 w 1086860"/>
              <a:gd name="connsiteY0" fmla="*/ 8887 h 1676484"/>
              <a:gd name="connsiteX1" fmla="*/ 110837 w 1086860"/>
              <a:gd name="connsiteY1" fmla="*/ 8887 h 1676484"/>
              <a:gd name="connsiteX2" fmla="*/ 147782 w 1086860"/>
              <a:gd name="connsiteY2" fmla="*/ 101250 h 1676484"/>
              <a:gd name="connsiteX3" fmla="*/ 157018 w 1086860"/>
              <a:gd name="connsiteY3" fmla="*/ 276741 h 1676484"/>
              <a:gd name="connsiteX4" fmla="*/ 120073 w 1086860"/>
              <a:gd name="connsiteY4" fmla="*/ 544596 h 1676484"/>
              <a:gd name="connsiteX5" fmla="*/ 129309 w 1086860"/>
              <a:gd name="connsiteY5" fmla="*/ 867869 h 1676484"/>
              <a:gd name="connsiteX6" fmla="*/ 193964 w 1086860"/>
              <a:gd name="connsiteY6" fmla="*/ 932523 h 1676484"/>
              <a:gd name="connsiteX7" fmla="*/ 323273 w 1086860"/>
              <a:gd name="connsiteY7" fmla="*/ 987941 h 1676484"/>
              <a:gd name="connsiteX8" fmla="*/ 554182 w 1086860"/>
              <a:gd name="connsiteY8" fmla="*/ 1052596 h 1676484"/>
              <a:gd name="connsiteX9" fmla="*/ 720437 w 1086860"/>
              <a:gd name="connsiteY9" fmla="*/ 1071069 h 1676484"/>
              <a:gd name="connsiteX10" fmla="*/ 923637 w 1086860"/>
              <a:gd name="connsiteY10" fmla="*/ 1089541 h 1676484"/>
              <a:gd name="connsiteX11" fmla="*/ 960582 w 1086860"/>
              <a:gd name="connsiteY11" fmla="*/ 1218850 h 1676484"/>
              <a:gd name="connsiteX12" fmla="*/ 951346 w 1086860"/>
              <a:gd name="connsiteY12" fmla="*/ 1486705 h 1676484"/>
              <a:gd name="connsiteX13" fmla="*/ 969818 w 1086860"/>
              <a:gd name="connsiteY13" fmla="*/ 1625250 h 1676484"/>
              <a:gd name="connsiteX14" fmla="*/ 1086860 w 1086860"/>
              <a:gd name="connsiteY14" fmla="*/ 1676484 h 1676484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29309 w 1063047"/>
              <a:gd name="connsiteY5" fmla="*/ 867869 h 1671721"/>
              <a:gd name="connsiteX6" fmla="*/ 193964 w 1063047"/>
              <a:gd name="connsiteY6" fmla="*/ 932523 h 1671721"/>
              <a:gd name="connsiteX7" fmla="*/ 323273 w 1063047"/>
              <a:gd name="connsiteY7" fmla="*/ 987941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29309 w 1063047"/>
              <a:gd name="connsiteY5" fmla="*/ 867869 h 1671721"/>
              <a:gd name="connsiteX6" fmla="*/ 205870 w 1063047"/>
              <a:gd name="connsiteY6" fmla="*/ 963480 h 1671721"/>
              <a:gd name="connsiteX7" fmla="*/ 323273 w 1063047"/>
              <a:gd name="connsiteY7" fmla="*/ 987941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29309 w 1063047"/>
              <a:gd name="connsiteY5" fmla="*/ 867869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62646 w 1063047"/>
              <a:gd name="connsiteY5" fmla="*/ 848819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43596 w 1063047"/>
              <a:gd name="connsiteY5" fmla="*/ 858344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48648 w 1063047"/>
              <a:gd name="connsiteY4" fmla="*/ 544596 h 1671721"/>
              <a:gd name="connsiteX5" fmla="*/ 143596 w 1063047"/>
              <a:gd name="connsiteY5" fmla="*/ 858344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48648 w 1063047"/>
              <a:gd name="connsiteY4" fmla="*/ 544596 h 1671721"/>
              <a:gd name="connsiteX5" fmla="*/ 143596 w 1063047"/>
              <a:gd name="connsiteY5" fmla="*/ 858344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43596 w 1063047"/>
              <a:gd name="connsiteY5" fmla="*/ 858344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8945 w 1063047"/>
              <a:gd name="connsiteY8" fmla="*/ 1028783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05870 w 1063047"/>
              <a:gd name="connsiteY6" fmla="*/ 963480 h 1671721"/>
              <a:gd name="connsiteX7" fmla="*/ 361373 w 1063047"/>
              <a:gd name="connsiteY7" fmla="*/ 987941 h 1671721"/>
              <a:gd name="connsiteX8" fmla="*/ 558945 w 1063047"/>
              <a:gd name="connsiteY8" fmla="*/ 1028783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24920 w 1063047"/>
              <a:gd name="connsiteY6" fmla="*/ 944430 h 1671721"/>
              <a:gd name="connsiteX7" fmla="*/ 361373 w 1063047"/>
              <a:gd name="connsiteY7" fmla="*/ 987941 h 1671721"/>
              <a:gd name="connsiteX8" fmla="*/ 558945 w 1063047"/>
              <a:gd name="connsiteY8" fmla="*/ 1028783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24920 w 1063047"/>
              <a:gd name="connsiteY6" fmla="*/ 944430 h 1671721"/>
              <a:gd name="connsiteX7" fmla="*/ 361373 w 1063047"/>
              <a:gd name="connsiteY7" fmla="*/ 987941 h 1671721"/>
              <a:gd name="connsiteX8" fmla="*/ 558945 w 1063047"/>
              <a:gd name="connsiteY8" fmla="*/ 1028783 h 1671721"/>
              <a:gd name="connsiteX9" fmla="*/ 720437 w 1063047"/>
              <a:gd name="connsiteY9" fmla="*/ 1071069 h 1671721"/>
              <a:gd name="connsiteX10" fmla="*/ 971262 w 1063047"/>
              <a:gd name="connsiteY10" fmla="*/ 1075253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24920 w 1063047"/>
              <a:gd name="connsiteY6" fmla="*/ 944430 h 1671721"/>
              <a:gd name="connsiteX7" fmla="*/ 361373 w 1063047"/>
              <a:gd name="connsiteY7" fmla="*/ 987941 h 1671721"/>
              <a:gd name="connsiteX8" fmla="*/ 558945 w 1063047"/>
              <a:gd name="connsiteY8" fmla="*/ 1028783 h 1671721"/>
              <a:gd name="connsiteX9" fmla="*/ 744249 w 1063047"/>
              <a:gd name="connsiteY9" fmla="*/ 1156794 h 1671721"/>
              <a:gd name="connsiteX10" fmla="*/ 971262 w 1063047"/>
              <a:gd name="connsiteY10" fmla="*/ 1075253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24920 w 1063047"/>
              <a:gd name="connsiteY6" fmla="*/ 944430 h 1671721"/>
              <a:gd name="connsiteX7" fmla="*/ 361373 w 1063047"/>
              <a:gd name="connsiteY7" fmla="*/ 987941 h 1671721"/>
              <a:gd name="connsiteX8" fmla="*/ 482745 w 1063047"/>
              <a:gd name="connsiteY8" fmla="*/ 1071645 h 1671721"/>
              <a:gd name="connsiteX9" fmla="*/ 744249 w 1063047"/>
              <a:gd name="connsiteY9" fmla="*/ 1156794 h 1671721"/>
              <a:gd name="connsiteX10" fmla="*/ 971262 w 1063047"/>
              <a:gd name="connsiteY10" fmla="*/ 1075253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24920 w 1063047"/>
              <a:gd name="connsiteY6" fmla="*/ 944430 h 1671721"/>
              <a:gd name="connsiteX7" fmla="*/ 308986 w 1063047"/>
              <a:gd name="connsiteY7" fmla="*/ 1011754 h 1671721"/>
              <a:gd name="connsiteX8" fmla="*/ 482745 w 1063047"/>
              <a:gd name="connsiteY8" fmla="*/ 1071645 h 1671721"/>
              <a:gd name="connsiteX9" fmla="*/ 744249 w 1063047"/>
              <a:gd name="connsiteY9" fmla="*/ 1156794 h 1671721"/>
              <a:gd name="connsiteX10" fmla="*/ 971262 w 1063047"/>
              <a:gd name="connsiteY10" fmla="*/ 1075253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71262 w 1267834"/>
              <a:gd name="connsiteY10" fmla="*/ 1075253 h 2114634"/>
              <a:gd name="connsiteX11" fmla="*/ 960582 w 1267834"/>
              <a:gd name="connsiteY11" fmla="*/ 1218850 h 2114634"/>
              <a:gd name="connsiteX12" fmla="*/ 951346 w 1267834"/>
              <a:gd name="connsiteY12" fmla="*/ 1486705 h 2114634"/>
              <a:gd name="connsiteX13" fmla="*/ 969818 w 1267834"/>
              <a:gd name="connsiteY13" fmla="*/ 1625250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71262 w 1267834"/>
              <a:gd name="connsiteY10" fmla="*/ 1075253 h 2114634"/>
              <a:gd name="connsiteX11" fmla="*/ 960582 w 1267834"/>
              <a:gd name="connsiteY11" fmla="*/ 1218850 h 2114634"/>
              <a:gd name="connsiteX12" fmla="*/ 951346 w 1267834"/>
              <a:gd name="connsiteY12" fmla="*/ 148670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71262 w 1267834"/>
              <a:gd name="connsiteY10" fmla="*/ 1075253 h 2114634"/>
              <a:gd name="connsiteX11" fmla="*/ 960582 w 1267834"/>
              <a:gd name="connsiteY11" fmla="*/ 1218850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71262 w 1267834"/>
              <a:gd name="connsiteY10" fmla="*/ 1075253 h 2114634"/>
              <a:gd name="connsiteX11" fmla="*/ 960582 w 1267834"/>
              <a:gd name="connsiteY11" fmla="*/ 1218850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71262 w 1267834"/>
              <a:gd name="connsiteY10" fmla="*/ 107525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10912 w 1267834"/>
              <a:gd name="connsiteY9" fmla="*/ 1209182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451861 w 1267834"/>
              <a:gd name="connsiteY7" fmla="*/ 1002229 h 2114634"/>
              <a:gd name="connsiteX8" fmla="*/ 482745 w 1267834"/>
              <a:gd name="connsiteY8" fmla="*/ 1071645 h 2114634"/>
              <a:gd name="connsiteX9" fmla="*/ 710912 w 1267834"/>
              <a:gd name="connsiteY9" fmla="*/ 1209182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451861 w 1267834"/>
              <a:gd name="connsiteY7" fmla="*/ 1002229 h 2114634"/>
              <a:gd name="connsiteX8" fmla="*/ 573233 w 1267834"/>
              <a:gd name="connsiteY8" fmla="*/ 1100220 h 2114634"/>
              <a:gd name="connsiteX9" fmla="*/ 710912 w 1267834"/>
              <a:gd name="connsiteY9" fmla="*/ 1209182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418523 w 1267834"/>
              <a:gd name="connsiteY7" fmla="*/ 1045091 h 2114634"/>
              <a:gd name="connsiteX8" fmla="*/ 573233 w 1267834"/>
              <a:gd name="connsiteY8" fmla="*/ 1100220 h 2114634"/>
              <a:gd name="connsiteX9" fmla="*/ 710912 w 1267834"/>
              <a:gd name="connsiteY9" fmla="*/ 1209182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418523 w 1267834"/>
              <a:gd name="connsiteY7" fmla="*/ 1045091 h 2114634"/>
              <a:gd name="connsiteX8" fmla="*/ 544658 w 1267834"/>
              <a:gd name="connsiteY8" fmla="*/ 1128795 h 2114634"/>
              <a:gd name="connsiteX9" fmla="*/ 710912 w 1267834"/>
              <a:gd name="connsiteY9" fmla="*/ 1209182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67834" h="2114634">
                <a:moveTo>
                  <a:pt x="0" y="8887"/>
                </a:moveTo>
                <a:cubicBezTo>
                  <a:pt x="43103" y="1190"/>
                  <a:pt x="86207" y="-6507"/>
                  <a:pt x="110837" y="8887"/>
                </a:cubicBezTo>
                <a:cubicBezTo>
                  <a:pt x="135467" y="24281"/>
                  <a:pt x="145641" y="56608"/>
                  <a:pt x="147782" y="101250"/>
                </a:cubicBezTo>
                <a:cubicBezTo>
                  <a:pt x="149923" y="145892"/>
                  <a:pt x="127505" y="201263"/>
                  <a:pt x="123681" y="276741"/>
                </a:cubicBezTo>
                <a:cubicBezTo>
                  <a:pt x="119857" y="352219"/>
                  <a:pt x="124691" y="456393"/>
                  <a:pt x="124835" y="554121"/>
                </a:cubicBezTo>
                <a:cubicBezTo>
                  <a:pt x="124979" y="651849"/>
                  <a:pt x="107865" y="798056"/>
                  <a:pt x="124546" y="863107"/>
                </a:cubicBezTo>
                <a:cubicBezTo>
                  <a:pt x="141227" y="928158"/>
                  <a:pt x="175924" y="914099"/>
                  <a:pt x="224920" y="944430"/>
                </a:cubicBezTo>
                <a:cubicBezTo>
                  <a:pt x="273916" y="974761"/>
                  <a:pt x="365233" y="1014363"/>
                  <a:pt x="418523" y="1045091"/>
                </a:cubicBezTo>
                <a:cubicBezTo>
                  <a:pt x="471813" y="1075819"/>
                  <a:pt x="495927" y="1101447"/>
                  <a:pt x="544658" y="1128795"/>
                </a:cubicBezTo>
                <a:cubicBezTo>
                  <a:pt x="593390" y="1156144"/>
                  <a:pt x="642193" y="1176831"/>
                  <a:pt x="710912" y="1209182"/>
                </a:cubicBezTo>
                <a:cubicBezTo>
                  <a:pt x="779631" y="1241533"/>
                  <a:pt x="881231" y="1276048"/>
                  <a:pt x="956974" y="1322903"/>
                </a:cubicBezTo>
                <a:cubicBezTo>
                  <a:pt x="1032717" y="1369758"/>
                  <a:pt x="1130588" y="1421738"/>
                  <a:pt x="1165369" y="1490313"/>
                </a:cubicBezTo>
                <a:cubicBezTo>
                  <a:pt x="1200150" y="1558888"/>
                  <a:pt x="1162531" y="1638047"/>
                  <a:pt x="1165658" y="1734355"/>
                </a:cubicBezTo>
                <a:cubicBezTo>
                  <a:pt x="1168785" y="1830663"/>
                  <a:pt x="1165513" y="2037326"/>
                  <a:pt x="1184130" y="2068162"/>
                </a:cubicBezTo>
                <a:cubicBezTo>
                  <a:pt x="1202747" y="2098998"/>
                  <a:pt x="1225765" y="2108404"/>
                  <a:pt x="1267834" y="2114634"/>
                </a:cubicBezTo>
              </a:path>
            </a:pathLst>
          </a:custGeom>
          <a:noFill/>
          <a:ln w="63500" cap="flat" cmpd="sng" algn="ctr">
            <a:solidFill>
              <a:srgbClr val="0070C0">
                <a:alpha val="50196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18" name="Straight Arrow Connector 217"/>
          <p:cNvCxnSpPr>
            <a:stCxn id="217" idx="6"/>
            <a:endCxn id="217" idx="9"/>
          </p:cNvCxnSpPr>
          <p:nvPr/>
        </p:nvCxnSpPr>
        <p:spPr>
          <a:xfrm>
            <a:off x="3721096" y="2162592"/>
            <a:ext cx="485992" cy="264752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 w="sm" len="med"/>
          </a:ln>
          <a:effectLst/>
        </p:spPr>
      </p:cxnSp>
      <p:sp>
        <p:nvSpPr>
          <p:cNvPr id="219" name="Freeform 218"/>
          <p:cNvSpPr/>
          <p:nvPr/>
        </p:nvSpPr>
        <p:spPr>
          <a:xfrm>
            <a:off x="3228553" y="890588"/>
            <a:ext cx="1557760" cy="1728788"/>
          </a:xfrm>
          <a:custGeom>
            <a:avLst/>
            <a:gdLst>
              <a:gd name="connsiteX0" fmla="*/ 1333922 w 1333922"/>
              <a:gd name="connsiteY0" fmla="*/ 1190625 h 1190930"/>
              <a:gd name="connsiteX1" fmla="*/ 910060 w 1333922"/>
              <a:gd name="connsiteY1" fmla="*/ 1190625 h 1190930"/>
              <a:gd name="connsiteX2" fmla="*/ 729085 w 1333922"/>
              <a:gd name="connsiteY2" fmla="*/ 1185862 h 1190930"/>
              <a:gd name="connsiteX3" fmla="*/ 590972 w 1333922"/>
              <a:gd name="connsiteY3" fmla="*/ 1143000 h 1190930"/>
              <a:gd name="connsiteX4" fmla="*/ 510010 w 1333922"/>
              <a:gd name="connsiteY4" fmla="*/ 1062037 h 1190930"/>
              <a:gd name="connsiteX5" fmla="*/ 481435 w 1333922"/>
              <a:gd name="connsiteY5" fmla="*/ 928687 h 1190930"/>
              <a:gd name="connsiteX6" fmla="*/ 490960 w 1333922"/>
              <a:gd name="connsiteY6" fmla="*/ 800100 h 1190930"/>
              <a:gd name="connsiteX7" fmla="*/ 486197 w 1333922"/>
              <a:gd name="connsiteY7" fmla="*/ 676275 h 1190930"/>
              <a:gd name="connsiteX8" fmla="*/ 457622 w 1333922"/>
              <a:gd name="connsiteY8" fmla="*/ 585787 h 1190930"/>
              <a:gd name="connsiteX9" fmla="*/ 348085 w 1333922"/>
              <a:gd name="connsiteY9" fmla="*/ 481012 h 1190930"/>
              <a:gd name="connsiteX10" fmla="*/ 229022 w 1333922"/>
              <a:gd name="connsiteY10" fmla="*/ 385762 h 1190930"/>
              <a:gd name="connsiteX11" fmla="*/ 100435 w 1333922"/>
              <a:gd name="connsiteY11" fmla="*/ 261937 h 1190930"/>
              <a:gd name="connsiteX12" fmla="*/ 14710 w 1333922"/>
              <a:gd name="connsiteY12" fmla="*/ 119062 h 1190930"/>
              <a:gd name="connsiteX13" fmla="*/ 422 w 1333922"/>
              <a:gd name="connsiteY13" fmla="*/ 28575 h 1190930"/>
              <a:gd name="connsiteX14" fmla="*/ 5185 w 1333922"/>
              <a:gd name="connsiteY14" fmla="*/ 0 h 1190930"/>
              <a:gd name="connsiteX0" fmla="*/ 1557760 w 1557760"/>
              <a:gd name="connsiteY0" fmla="*/ 1728788 h 1728788"/>
              <a:gd name="connsiteX1" fmla="*/ 910060 w 1557760"/>
              <a:gd name="connsiteY1" fmla="*/ 1190625 h 1728788"/>
              <a:gd name="connsiteX2" fmla="*/ 729085 w 1557760"/>
              <a:gd name="connsiteY2" fmla="*/ 1185862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  <a:gd name="connsiteX0" fmla="*/ 1557760 w 1557760"/>
              <a:gd name="connsiteY0" fmla="*/ 1728788 h 1728788"/>
              <a:gd name="connsiteX1" fmla="*/ 1210097 w 1557760"/>
              <a:gd name="connsiteY1" fmla="*/ 1704975 h 1728788"/>
              <a:gd name="connsiteX2" fmla="*/ 729085 w 1557760"/>
              <a:gd name="connsiteY2" fmla="*/ 1185862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  <a:gd name="connsiteX0" fmla="*/ 1557760 w 1557760"/>
              <a:gd name="connsiteY0" fmla="*/ 1728788 h 1728788"/>
              <a:gd name="connsiteX1" fmla="*/ 1210097 w 1557760"/>
              <a:gd name="connsiteY1" fmla="*/ 1704975 h 1728788"/>
              <a:gd name="connsiteX2" fmla="*/ 905297 w 1557760"/>
              <a:gd name="connsiteY2" fmla="*/ 1300162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  <a:gd name="connsiteX0" fmla="*/ 1557760 w 1557760"/>
              <a:gd name="connsiteY0" fmla="*/ 1728788 h 1728788"/>
              <a:gd name="connsiteX1" fmla="*/ 1262484 w 1557760"/>
              <a:gd name="connsiteY1" fmla="*/ 1571625 h 1728788"/>
              <a:gd name="connsiteX2" fmla="*/ 905297 w 1557760"/>
              <a:gd name="connsiteY2" fmla="*/ 1300162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  <a:gd name="connsiteX0" fmla="*/ 1557760 w 1557760"/>
              <a:gd name="connsiteY0" fmla="*/ 1728788 h 1728788"/>
              <a:gd name="connsiteX1" fmla="*/ 1262484 w 1557760"/>
              <a:gd name="connsiteY1" fmla="*/ 1466850 h 1728788"/>
              <a:gd name="connsiteX2" fmla="*/ 905297 w 1557760"/>
              <a:gd name="connsiteY2" fmla="*/ 1300162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  <a:gd name="connsiteX0" fmla="*/ 1557760 w 1557760"/>
              <a:gd name="connsiteY0" fmla="*/ 1728788 h 1728788"/>
              <a:gd name="connsiteX1" fmla="*/ 1262484 w 1557760"/>
              <a:gd name="connsiteY1" fmla="*/ 1466850 h 1728788"/>
              <a:gd name="connsiteX2" fmla="*/ 881484 w 1557760"/>
              <a:gd name="connsiteY2" fmla="*/ 1295400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57760" h="1728788">
                <a:moveTo>
                  <a:pt x="1557760" y="1728788"/>
                </a:moveTo>
                <a:cubicBezTo>
                  <a:pt x="1416473" y="1728788"/>
                  <a:pt x="1403771" y="1466850"/>
                  <a:pt x="1262484" y="1466850"/>
                </a:cubicBezTo>
                <a:cubicBezTo>
                  <a:pt x="1161678" y="1466056"/>
                  <a:pt x="993403" y="1349375"/>
                  <a:pt x="881484" y="1295400"/>
                </a:cubicBezTo>
                <a:cubicBezTo>
                  <a:pt x="769565" y="1241425"/>
                  <a:pt x="652884" y="1181894"/>
                  <a:pt x="590972" y="1143000"/>
                </a:cubicBezTo>
                <a:cubicBezTo>
                  <a:pt x="529060" y="1104106"/>
                  <a:pt x="528266" y="1097756"/>
                  <a:pt x="510010" y="1062037"/>
                </a:cubicBezTo>
                <a:cubicBezTo>
                  <a:pt x="491754" y="1026318"/>
                  <a:pt x="484610" y="972343"/>
                  <a:pt x="481435" y="928687"/>
                </a:cubicBezTo>
                <a:cubicBezTo>
                  <a:pt x="478260" y="885031"/>
                  <a:pt x="490166" y="842169"/>
                  <a:pt x="490960" y="800100"/>
                </a:cubicBezTo>
                <a:cubicBezTo>
                  <a:pt x="491754" y="758031"/>
                  <a:pt x="491753" y="711994"/>
                  <a:pt x="486197" y="676275"/>
                </a:cubicBezTo>
                <a:cubicBezTo>
                  <a:pt x="480641" y="640556"/>
                  <a:pt x="480641" y="618331"/>
                  <a:pt x="457622" y="585787"/>
                </a:cubicBezTo>
                <a:cubicBezTo>
                  <a:pt x="434603" y="553243"/>
                  <a:pt x="386185" y="514349"/>
                  <a:pt x="348085" y="481012"/>
                </a:cubicBezTo>
                <a:cubicBezTo>
                  <a:pt x="309985" y="447675"/>
                  <a:pt x="270297" y="422274"/>
                  <a:pt x="229022" y="385762"/>
                </a:cubicBezTo>
                <a:cubicBezTo>
                  <a:pt x="187747" y="349250"/>
                  <a:pt x="136154" y="306387"/>
                  <a:pt x="100435" y="261937"/>
                </a:cubicBezTo>
                <a:cubicBezTo>
                  <a:pt x="64716" y="217487"/>
                  <a:pt x="31379" y="157956"/>
                  <a:pt x="14710" y="119062"/>
                </a:cubicBezTo>
                <a:cubicBezTo>
                  <a:pt x="-1959" y="80168"/>
                  <a:pt x="2009" y="48419"/>
                  <a:pt x="422" y="28575"/>
                </a:cubicBezTo>
                <a:cubicBezTo>
                  <a:pt x="-1166" y="8731"/>
                  <a:pt x="2009" y="4365"/>
                  <a:pt x="5185" y="0"/>
                </a:cubicBezTo>
              </a:path>
            </a:pathLst>
          </a:custGeom>
          <a:noFill/>
          <a:ln w="88900" cap="flat" cmpd="sng" algn="ctr">
            <a:solidFill>
              <a:srgbClr val="BFF1FF">
                <a:alpha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20" name="Straight Arrow Connector 219"/>
          <p:cNvCxnSpPr>
            <a:stCxn id="219" idx="2"/>
            <a:endCxn id="219" idx="3"/>
          </p:cNvCxnSpPr>
          <p:nvPr/>
        </p:nvCxnSpPr>
        <p:spPr>
          <a:xfrm flipH="1" flipV="1">
            <a:off x="3819525" y="2033588"/>
            <a:ext cx="290512" cy="152400"/>
          </a:xfrm>
          <a:prstGeom prst="straightConnector1">
            <a:avLst/>
          </a:prstGeom>
          <a:noFill/>
          <a:ln w="6350" cap="flat" cmpd="sng" algn="ctr">
            <a:solidFill>
              <a:srgbClr val="0070C0"/>
            </a:solidFill>
            <a:prstDash val="solid"/>
            <a:miter lim="800000"/>
            <a:tailEnd type="triangle" w="sm" len="med"/>
          </a:ln>
          <a:effectLst/>
        </p:spPr>
      </p:cxnSp>
      <p:cxnSp>
        <p:nvCxnSpPr>
          <p:cNvPr id="221" name="Straight Arrow Connector 220"/>
          <p:cNvCxnSpPr>
            <a:stCxn id="219" idx="10"/>
            <a:endCxn id="219" idx="11"/>
          </p:cNvCxnSpPr>
          <p:nvPr/>
        </p:nvCxnSpPr>
        <p:spPr>
          <a:xfrm flipH="1" flipV="1">
            <a:off x="3328988" y="1152525"/>
            <a:ext cx="128587" cy="123825"/>
          </a:xfrm>
          <a:prstGeom prst="straightConnector1">
            <a:avLst/>
          </a:prstGeom>
          <a:noFill/>
          <a:ln w="6350" cap="flat" cmpd="sng" algn="ctr">
            <a:solidFill>
              <a:srgbClr val="0070C0"/>
            </a:solidFill>
            <a:prstDash val="solid"/>
            <a:miter lim="800000"/>
            <a:tailEnd type="triangle" w="sm" len="med"/>
          </a:ln>
          <a:effectLst/>
        </p:spPr>
      </p:cxnSp>
      <p:grpSp>
        <p:nvGrpSpPr>
          <p:cNvPr id="222" name="Group 221"/>
          <p:cNvGrpSpPr/>
          <p:nvPr/>
        </p:nvGrpSpPr>
        <p:grpSpPr>
          <a:xfrm>
            <a:off x="7484268" y="4940300"/>
            <a:ext cx="2590007" cy="1044922"/>
            <a:chOff x="7484268" y="4940300"/>
            <a:chExt cx="2590007" cy="1044922"/>
          </a:xfrm>
        </p:grpSpPr>
        <p:sp>
          <p:nvSpPr>
            <p:cNvPr id="223" name="Freeform 222"/>
            <p:cNvSpPr/>
            <p:nvPr/>
          </p:nvSpPr>
          <p:spPr>
            <a:xfrm>
              <a:off x="7486650" y="4940300"/>
              <a:ext cx="2228850" cy="327025"/>
            </a:xfrm>
            <a:custGeom>
              <a:avLst/>
              <a:gdLst>
                <a:gd name="connsiteX0" fmla="*/ 714375 w 2228850"/>
                <a:gd name="connsiteY0" fmla="*/ 3175 h 327025"/>
                <a:gd name="connsiteX1" fmla="*/ 714375 w 2228850"/>
                <a:gd name="connsiteY1" fmla="*/ 165100 h 327025"/>
                <a:gd name="connsiteX2" fmla="*/ 2228850 w 2228850"/>
                <a:gd name="connsiteY2" fmla="*/ 165100 h 327025"/>
                <a:gd name="connsiteX3" fmla="*/ 2228850 w 2228850"/>
                <a:gd name="connsiteY3" fmla="*/ 212725 h 327025"/>
                <a:gd name="connsiteX4" fmla="*/ 612775 w 2228850"/>
                <a:gd name="connsiteY4" fmla="*/ 212725 h 327025"/>
                <a:gd name="connsiteX5" fmla="*/ 612775 w 2228850"/>
                <a:gd name="connsiteY5" fmla="*/ 295275 h 327025"/>
                <a:gd name="connsiteX6" fmla="*/ 276225 w 2228850"/>
                <a:gd name="connsiteY6" fmla="*/ 295275 h 327025"/>
                <a:gd name="connsiteX7" fmla="*/ 276225 w 2228850"/>
                <a:gd name="connsiteY7" fmla="*/ 327025 h 327025"/>
                <a:gd name="connsiteX8" fmla="*/ 0 w 2228850"/>
                <a:gd name="connsiteY8" fmla="*/ 206375 h 327025"/>
                <a:gd name="connsiteX9" fmla="*/ 0 w 2228850"/>
                <a:gd name="connsiteY9" fmla="*/ 0 h 327025"/>
                <a:gd name="connsiteX10" fmla="*/ 714375 w 2228850"/>
                <a:gd name="connsiteY10" fmla="*/ 3175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28850" h="327025">
                  <a:moveTo>
                    <a:pt x="714375" y="3175"/>
                  </a:moveTo>
                  <a:lnTo>
                    <a:pt x="714375" y="165100"/>
                  </a:lnTo>
                  <a:lnTo>
                    <a:pt x="2228850" y="165100"/>
                  </a:lnTo>
                  <a:lnTo>
                    <a:pt x="2228850" y="212725"/>
                  </a:lnTo>
                  <a:lnTo>
                    <a:pt x="612775" y="212725"/>
                  </a:lnTo>
                  <a:lnTo>
                    <a:pt x="612775" y="295275"/>
                  </a:lnTo>
                  <a:lnTo>
                    <a:pt x="276225" y="295275"/>
                  </a:lnTo>
                  <a:lnTo>
                    <a:pt x="276225" y="327025"/>
                  </a:lnTo>
                  <a:lnTo>
                    <a:pt x="0" y="206375"/>
                  </a:lnTo>
                  <a:lnTo>
                    <a:pt x="0" y="0"/>
                  </a:lnTo>
                  <a:lnTo>
                    <a:pt x="714375" y="3175"/>
                  </a:lnTo>
                  <a:close/>
                </a:path>
              </a:pathLst>
            </a:custGeom>
            <a:gradFill>
              <a:gsLst>
                <a:gs pos="100000">
                  <a:srgbClr val="70AD47">
                    <a:lumMod val="60000"/>
                    <a:lumOff val="40000"/>
                  </a:srgbClr>
                </a:gs>
                <a:gs pos="16000">
                  <a:srgbClr val="70AD47">
                    <a:lumMod val="20000"/>
                    <a:lumOff val="80000"/>
                  </a:srgbClr>
                </a:gs>
                <a:gs pos="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4" name="Freeform 223"/>
            <p:cNvSpPr/>
            <p:nvPr/>
          </p:nvSpPr>
          <p:spPr>
            <a:xfrm flipV="1">
              <a:off x="7484268" y="5647566"/>
              <a:ext cx="2228850" cy="327025"/>
            </a:xfrm>
            <a:custGeom>
              <a:avLst/>
              <a:gdLst>
                <a:gd name="connsiteX0" fmla="*/ 714375 w 2228850"/>
                <a:gd name="connsiteY0" fmla="*/ 3175 h 327025"/>
                <a:gd name="connsiteX1" fmla="*/ 714375 w 2228850"/>
                <a:gd name="connsiteY1" fmla="*/ 165100 h 327025"/>
                <a:gd name="connsiteX2" fmla="*/ 2228850 w 2228850"/>
                <a:gd name="connsiteY2" fmla="*/ 165100 h 327025"/>
                <a:gd name="connsiteX3" fmla="*/ 2228850 w 2228850"/>
                <a:gd name="connsiteY3" fmla="*/ 212725 h 327025"/>
                <a:gd name="connsiteX4" fmla="*/ 612775 w 2228850"/>
                <a:gd name="connsiteY4" fmla="*/ 212725 h 327025"/>
                <a:gd name="connsiteX5" fmla="*/ 612775 w 2228850"/>
                <a:gd name="connsiteY5" fmla="*/ 295275 h 327025"/>
                <a:gd name="connsiteX6" fmla="*/ 276225 w 2228850"/>
                <a:gd name="connsiteY6" fmla="*/ 295275 h 327025"/>
                <a:gd name="connsiteX7" fmla="*/ 276225 w 2228850"/>
                <a:gd name="connsiteY7" fmla="*/ 327025 h 327025"/>
                <a:gd name="connsiteX8" fmla="*/ 0 w 2228850"/>
                <a:gd name="connsiteY8" fmla="*/ 206375 h 327025"/>
                <a:gd name="connsiteX9" fmla="*/ 0 w 2228850"/>
                <a:gd name="connsiteY9" fmla="*/ 0 h 327025"/>
                <a:gd name="connsiteX10" fmla="*/ 714375 w 2228850"/>
                <a:gd name="connsiteY10" fmla="*/ 3175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28850" h="327025">
                  <a:moveTo>
                    <a:pt x="714375" y="3175"/>
                  </a:moveTo>
                  <a:lnTo>
                    <a:pt x="714375" y="165100"/>
                  </a:lnTo>
                  <a:lnTo>
                    <a:pt x="2228850" y="165100"/>
                  </a:lnTo>
                  <a:lnTo>
                    <a:pt x="2228850" y="212725"/>
                  </a:lnTo>
                  <a:lnTo>
                    <a:pt x="612775" y="212725"/>
                  </a:lnTo>
                  <a:lnTo>
                    <a:pt x="612775" y="295275"/>
                  </a:lnTo>
                  <a:lnTo>
                    <a:pt x="276225" y="295275"/>
                  </a:lnTo>
                  <a:lnTo>
                    <a:pt x="276225" y="327025"/>
                  </a:lnTo>
                  <a:lnTo>
                    <a:pt x="0" y="206375"/>
                  </a:lnTo>
                  <a:lnTo>
                    <a:pt x="0" y="0"/>
                  </a:lnTo>
                  <a:lnTo>
                    <a:pt x="714375" y="3175"/>
                  </a:lnTo>
                  <a:close/>
                </a:path>
              </a:pathLst>
            </a:custGeom>
            <a:gradFill>
              <a:gsLst>
                <a:gs pos="100000">
                  <a:srgbClr val="70AD47">
                    <a:lumMod val="60000"/>
                    <a:lumOff val="40000"/>
                  </a:srgbClr>
                </a:gs>
                <a:gs pos="17000">
                  <a:srgbClr val="70AD47">
                    <a:lumMod val="20000"/>
                    <a:lumOff val="80000"/>
                  </a:srgbClr>
                </a:gs>
                <a:gs pos="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5" name="Freeform 224"/>
            <p:cNvSpPr/>
            <p:nvPr/>
          </p:nvSpPr>
          <p:spPr>
            <a:xfrm flipV="1">
              <a:off x="8099425" y="5562947"/>
              <a:ext cx="1974850" cy="422275"/>
            </a:xfrm>
            <a:custGeom>
              <a:avLst/>
              <a:gdLst>
                <a:gd name="connsiteX0" fmla="*/ 98425 w 1974850"/>
                <a:gd name="connsiteY0" fmla="*/ 0 h 422275"/>
                <a:gd name="connsiteX1" fmla="*/ 98425 w 1974850"/>
                <a:gd name="connsiteY1" fmla="*/ 158750 h 422275"/>
                <a:gd name="connsiteX2" fmla="*/ 1616075 w 1974850"/>
                <a:gd name="connsiteY2" fmla="*/ 158750 h 422275"/>
                <a:gd name="connsiteX3" fmla="*/ 1616075 w 1974850"/>
                <a:gd name="connsiteY3" fmla="*/ 206375 h 422275"/>
                <a:gd name="connsiteX4" fmla="*/ 0 w 1974850"/>
                <a:gd name="connsiteY4" fmla="*/ 206375 h 422275"/>
                <a:gd name="connsiteX5" fmla="*/ 0 w 1974850"/>
                <a:gd name="connsiteY5" fmla="*/ 292100 h 422275"/>
                <a:gd name="connsiteX6" fmla="*/ 1057275 w 1974850"/>
                <a:gd name="connsiteY6" fmla="*/ 292100 h 422275"/>
                <a:gd name="connsiteX7" fmla="*/ 1339850 w 1974850"/>
                <a:gd name="connsiteY7" fmla="*/ 422275 h 422275"/>
                <a:gd name="connsiteX8" fmla="*/ 1974850 w 1974850"/>
                <a:gd name="connsiteY8" fmla="*/ 422275 h 422275"/>
                <a:gd name="connsiteX9" fmla="*/ 1974850 w 1974850"/>
                <a:gd name="connsiteY9" fmla="*/ 136525 h 422275"/>
                <a:gd name="connsiteX10" fmla="*/ 1771650 w 1974850"/>
                <a:gd name="connsiteY10" fmla="*/ 136525 h 422275"/>
                <a:gd name="connsiteX11" fmla="*/ 1771650 w 1974850"/>
                <a:gd name="connsiteY11" fmla="*/ 6350 h 422275"/>
                <a:gd name="connsiteX12" fmla="*/ 98425 w 1974850"/>
                <a:gd name="connsiteY12" fmla="*/ 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74850" h="422275">
                  <a:moveTo>
                    <a:pt x="98425" y="0"/>
                  </a:moveTo>
                  <a:lnTo>
                    <a:pt x="98425" y="158750"/>
                  </a:lnTo>
                  <a:lnTo>
                    <a:pt x="1616075" y="158750"/>
                  </a:lnTo>
                  <a:lnTo>
                    <a:pt x="1616075" y="206375"/>
                  </a:lnTo>
                  <a:lnTo>
                    <a:pt x="0" y="206375"/>
                  </a:lnTo>
                  <a:lnTo>
                    <a:pt x="0" y="292100"/>
                  </a:lnTo>
                  <a:lnTo>
                    <a:pt x="1057275" y="292100"/>
                  </a:lnTo>
                  <a:lnTo>
                    <a:pt x="1339850" y="422275"/>
                  </a:lnTo>
                  <a:lnTo>
                    <a:pt x="1974850" y="422275"/>
                  </a:lnTo>
                  <a:lnTo>
                    <a:pt x="1974850" y="136525"/>
                  </a:lnTo>
                  <a:lnTo>
                    <a:pt x="1771650" y="136525"/>
                  </a:lnTo>
                  <a:lnTo>
                    <a:pt x="1771650" y="6350"/>
                  </a:lnTo>
                  <a:lnTo>
                    <a:pt x="98425" y="0"/>
                  </a:lnTo>
                  <a:close/>
                </a:path>
              </a:pathLst>
            </a:custGeom>
            <a:gradFill>
              <a:gsLst>
                <a:gs pos="0">
                  <a:srgbClr val="FDCFF4"/>
                </a:gs>
                <a:gs pos="46000">
                  <a:srgbClr val="FFC000">
                    <a:lumMod val="20000"/>
                    <a:lumOff val="80000"/>
                  </a:srgbClr>
                </a:gs>
                <a:gs pos="10000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6" name="Freeform 225"/>
            <p:cNvSpPr/>
            <p:nvPr/>
          </p:nvSpPr>
          <p:spPr>
            <a:xfrm>
              <a:off x="8099425" y="4946650"/>
              <a:ext cx="1974850" cy="422275"/>
            </a:xfrm>
            <a:custGeom>
              <a:avLst/>
              <a:gdLst>
                <a:gd name="connsiteX0" fmla="*/ 98425 w 1974850"/>
                <a:gd name="connsiteY0" fmla="*/ 0 h 422275"/>
                <a:gd name="connsiteX1" fmla="*/ 98425 w 1974850"/>
                <a:gd name="connsiteY1" fmla="*/ 158750 h 422275"/>
                <a:gd name="connsiteX2" fmla="*/ 1616075 w 1974850"/>
                <a:gd name="connsiteY2" fmla="*/ 158750 h 422275"/>
                <a:gd name="connsiteX3" fmla="*/ 1616075 w 1974850"/>
                <a:gd name="connsiteY3" fmla="*/ 206375 h 422275"/>
                <a:gd name="connsiteX4" fmla="*/ 0 w 1974850"/>
                <a:gd name="connsiteY4" fmla="*/ 206375 h 422275"/>
                <a:gd name="connsiteX5" fmla="*/ 0 w 1974850"/>
                <a:gd name="connsiteY5" fmla="*/ 292100 h 422275"/>
                <a:gd name="connsiteX6" fmla="*/ 1057275 w 1974850"/>
                <a:gd name="connsiteY6" fmla="*/ 292100 h 422275"/>
                <a:gd name="connsiteX7" fmla="*/ 1339850 w 1974850"/>
                <a:gd name="connsiteY7" fmla="*/ 422275 h 422275"/>
                <a:gd name="connsiteX8" fmla="*/ 1974850 w 1974850"/>
                <a:gd name="connsiteY8" fmla="*/ 422275 h 422275"/>
                <a:gd name="connsiteX9" fmla="*/ 1974850 w 1974850"/>
                <a:gd name="connsiteY9" fmla="*/ 136525 h 422275"/>
                <a:gd name="connsiteX10" fmla="*/ 1771650 w 1974850"/>
                <a:gd name="connsiteY10" fmla="*/ 136525 h 422275"/>
                <a:gd name="connsiteX11" fmla="*/ 1771650 w 1974850"/>
                <a:gd name="connsiteY11" fmla="*/ 6350 h 422275"/>
                <a:gd name="connsiteX12" fmla="*/ 98425 w 1974850"/>
                <a:gd name="connsiteY12" fmla="*/ 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74850" h="422275">
                  <a:moveTo>
                    <a:pt x="98425" y="0"/>
                  </a:moveTo>
                  <a:lnTo>
                    <a:pt x="98425" y="158750"/>
                  </a:lnTo>
                  <a:lnTo>
                    <a:pt x="1616075" y="158750"/>
                  </a:lnTo>
                  <a:lnTo>
                    <a:pt x="1616075" y="206375"/>
                  </a:lnTo>
                  <a:lnTo>
                    <a:pt x="0" y="206375"/>
                  </a:lnTo>
                  <a:lnTo>
                    <a:pt x="0" y="292100"/>
                  </a:lnTo>
                  <a:lnTo>
                    <a:pt x="1057275" y="292100"/>
                  </a:lnTo>
                  <a:lnTo>
                    <a:pt x="1339850" y="422275"/>
                  </a:lnTo>
                  <a:lnTo>
                    <a:pt x="1974850" y="422275"/>
                  </a:lnTo>
                  <a:lnTo>
                    <a:pt x="1974850" y="136525"/>
                  </a:lnTo>
                  <a:lnTo>
                    <a:pt x="1771650" y="136525"/>
                  </a:lnTo>
                  <a:lnTo>
                    <a:pt x="1771650" y="6350"/>
                  </a:lnTo>
                  <a:lnTo>
                    <a:pt x="98425" y="0"/>
                  </a:lnTo>
                  <a:close/>
                </a:path>
              </a:pathLst>
            </a:custGeom>
            <a:gradFill>
              <a:gsLst>
                <a:gs pos="0">
                  <a:srgbClr val="FDCFF4"/>
                </a:gs>
                <a:gs pos="46000">
                  <a:srgbClr val="FFC000">
                    <a:lumMod val="20000"/>
                    <a:lumOff val="80000"/>
                  </a:srgbClr>
                </a:gs>
                <a:gs pos="10000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7" name="Freeform 226"/>
            <p:cNvSpPr/>
            <p:nvPr/>
          </p:nvSpPr>
          <p:spPr>
            <a:xfrm>
              <a:off x="8103394" y="4945856"/>
              <a:ext cx="1609725" cy="292894"/>
            </a:xfrm>
            <a:custGeom>
              <a:avLst/>
              <a:gdLst>
                <a:gd name="connsiteX0" fmla="*/ 100012 w 1609725"/>
                <a:gd name="connsiteY0" fmla="*/ 0 h 292894"/>
                <a:gd name="connsiteX1" fmla="*/ 100012 w 1609725"/>
                <a:gd name="connsiteY1" fmla="*/ 166688 h 292894"/>
                <a:gd name="connsiteX2" fmla="*/ 1609725 w 1609725"/>
                <a:gd name="connsiteY2" fmla="*/ 166688 h 292894"/>
                <a:gd name="connsiteX3" fmla="*/ 1609725 w 1609725"/>
                <a:gd name="connsiteY3" fmla="*/ 207169 h 292894"/>
                <a:gd name="connsiteX4" fmla="*/ 0 w 1609725"/>
                <a:gd name="connsiteY4" fmla="*/ 207169 h 292894"/>
                <a:gd name="connsiteX5" fmla="*/ 0 w 1609725"/>
                <a:gd name="connsiteY5" fmla="*/ 292894 h 29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9725" h="292894">
                  <a:moveTo>
                    <a:pt x="100012" y="0"/>
                  </a:moveTo>
                  <a:lnTo>
                    <a:pt x="100012" y="166688"/>
                  </a:lnTo>
                  <a:lnTo>
                    <a:pt x="1609725" y="166688"/>
                  </a:lnTo>
                  <a:lnTo>
                    <a:pt x="1609725" y="207169"/>
                  </a:lnTo>
                  <a:lnTo>
                    <a:pt x="0" y="207169"/>
                  </a:lnTo>
                  <a:lnTo>
                    <a:pt x="0" y="292894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8" name="Freeform 227"/>
            <p:cNvSpPr/>
            <p:nvPr/>
          </p:nvSpPr>
          <p:spPr>
            <a:xfrm flipV="1">
              <a:off x="8103393" y="5691250"/>
              <a:ext cx="1609725" cy="292894"/>
            </a:xfrm>
            <a:custGeom>
              <a:avLst/>
              <a:gdLst>
                <a:gd name="connsiteX0" fmla="*/ 100012 w 1609725"/>
                <a:gd name="connsiteY0" fmla="*/ 0 h 292894"/>
                <a:gd name="connsiteX1" fmla="*/ 100012 w 1609725"/>
                <a:gd name="connsiteY1" fmla="*/ 166688 h 292894"/>
                <a:gd name="connsiteX2" fmla="*/ 1609725 w 1609725"/>
                <a:gd name="connsiteY2" fmla="*/ 166688 h 292894"/>
                <a:gd name="connsiteX3" fmla="*/ 1609725 w 1609725"/>
                <a:gd name="connsiteY3" fmla="*/ 207169 h 292894"/>
                <a:gd name="connsiteX4" fmla="*/ 0 w 1609725"/>
                <a:gd name="connsiteY4" fmla="*/ 207169 h 292894"/>
                <a:gd name="connsiteX5" fmla="*/ 0 w 1609725"/>
                <a:gd name="connsiteY5" fmla="*/ 292894 h 29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9725" h="292894">
                  <a:moveTo>
                    <a:pt x="100012" y="0"/>
                  </a:moveTo>
                  <a:lnTo>
                    <a:pt x="100012" y="166688"/>
                  </a:lnTo>
                  <a:lnTo>
                    <a:pt x="1609725" y="166688"/>
                  </a:lnTo>
                  <a:lnTo>
                    <a:pt x="1609725" y="207169"/>
                  </a:lnTo>
                  <a:lnTo>
                    <a:pt x="0" y="207169"/>
                  </a:lnTo>
                  <a:lnTo>
                    <a:pt x="0" y="292894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34" name="Freeform 233"/>
          <p:cNvSpPr/>
          <p:nvPr/>
        </p:nvSpPr>
        <p:spPr>
          <a:xfrm>
            <a:off x="7068412" y="5405479"/>
            <a:ext cx="631830" cy="94129"/>
          </a:xfrm>
          <a:custGeom>
            <a:avLst/>
            <a:gdLst>
              <a:gd name="connsiteX0" fmla="*/ 0 w 523702"/>
              <a:gd name="connsiteY0" fmla="*/ 0 h 257731"/>
              <a:gd name="connsiteX1" fmla="*/ 199505 w 523702"/>
              <a:gd name="connsiteY1" fmla="*/ 58189 h 257731"/>
              <a:gd name="connsiteX2" fmla="*/ 299258 w 523702"/>
              <a:gd name="connsiteY2" fmla="*/ 257694 h 257731"/>
              <a:gd name="connsiteX3" fmla="*/ 423949 w 523702"/>
              <a:gd name="connsiteY3" fmla="*/ 74814 h 257731"/>
              <a:gd name="connsiteX4" fmla="*/ 523702 w 523702"/>
              <a:gd name="connsiteY4" fmla="*/ 58189 h 257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702" h="257731">
                <a:moveTo>
                  <a:pt x="0" y="0"/>
                </a:moveTo>
                <a:cubicBezTo>
                  <a:pt x="74814" y="7620"/>
                  <a:pt x="149629" y="15240"/>
                  <a:pt x="199505" y="58189"/>
                </a:cubicBezTo>
                <a:cubicBezTo>
                  <a:pt x="249381" y="101138"/>
                  <a:pt x="261851" y="254923"/>
                  <a:pt x="299258" y="257694"/>
                </a:cubicBezTo>
                <a:cubicBezTo>
                  <a:pt x="336665" y="260465"/>
                  <a:pt x="386542" y="108065"/>
                  <a:pt x="423949" y="74814"/>
                </a:cubicBezTo>
                <a:cubicBezTo>
                  <a:pt x="461356" y="41563"/>
                  <a:pt x="492529" y="49876"/>
                  <a:pt x="523702" y="58189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2200"/>
            <a:ext cx="6848475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 smtClean="0"/>
              <a:t>DFM transient configuration</a:t>
            </a:r>
            <a:endParaRPr lang="en-GB" sz="3467" dirty="0"/>
          </a:p>
        </p:txBody>
      </p:sp>
      <p:sp>
        <p:nvSpPr>
          <p:cNvPr id="243" name="Freeform 242"/>
          <p:cNvSpPr/>
          <p:nvPr/>
        </p:nvSpPr>
        <p:spPr>
          <a:xfrm>
            <a:off x="4518212" y="5367901"/>
            <a:ext cx="2194560" cy="161659"/>
          </a:xfrm>
          <a:custGeom>
            <a:avLst/>
            <a:gdLst>
              <a:gd name="connsiteX0" fmla="*/ 0 w 2194560"/>
              <a:gd name="connsiteY0" fmla="*/ 21680 h 161659"/>
              <a:gd name="connsiteX1" fmla="*/ 516367 w 2194560"/>
              <a:gd name="connsiteY1" fmla="*/ 161530 h 161659"/>
              <a:gd name="connsiteX2" fmla="*/ 1140310 w 2194560"/>
              <a:gd name="connsiteY2" fmla="*/ 165 h 161659"/>
              <a:gd name="connsiteX3" fmla="*/ 1904103 w 2194560"/>
              <a:gd name="connsiteY3" fmla="*/ 129257 h 161659"/>
              <a:gd name="connsiteX4" fmla="*/ 2194560 w 2194560"/>
              <a:gd name="connsiteY4" fmla="*/ 43195 h 161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4560" h="161659">
                <a:moveTo>
                  <a:pt x="0" y="21680"/>
                </a:moveTo>
                <a:cubicBezTo>
                  <a:pt x="163157" y="93398"/>
                  <a:pt x="326315" y="165116"/>
                  <a:pt x="516367" y="161530"/>
                </a:cubicBezTo>
                <a:cubicBezTo>
                  <a:pt x="706419" y="157944"/>
                  <a:pt x="909021" y="5544"/>
                  <a:pt x="1140310" y="165"/>
                </a:cubicBezTo>
                <a:cubicBezTo>
                  <a:pt x="1371599" y="-5214"/>
                  <a:pt x="1728395" y="122085"/>
                  <a:pt x="1904103" y="129257"/>
                </a:cubicBezTo>
                <a:cubicBezTo>
                  <a:pt x="2079811" y="136429"/>
                  <a:pt x="2137185" y="89812"/>
                  <a:pt x="2194560" y="43195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45" name="Straight Connector 244"/>
          <p:cNvCxnSpPr>
            <a:endCxn id="92" idx="0"/>
          </p:cNvCxnSpPr>
          <p:nvPr/>
        </p:nvCxnSpPr>
        <p:spPr>
          <a:xfrm flipV="1">
            <a:off x="6884589" y="5373493"/>
            <a:ext cx="5233" cy="3826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8" name="Freeform 247"/>
          <p:cNvSpPr/>
          <p:nvPr/>
        </p:nvSpPr>
        <p:spPr>
          <a:xfrm>
            <a:off x="4447473" y="5571333"/>
            <a:ext cx="2245370" cy="161659"/>
          </a:xfrm>
          <a:custGeom>
            <a:avLst/>
            <a:gdLst>
              <a:gd name="connsiteX0" fmla="*/ 0 w 2194560"/>
              <a:gd name="connsiteY0" fmla="*/ 21680 h 161659"/>
              <a:gd name="connsiteX1" fmla="*/ 516367 w 2194560"/>
              <a:gd name="connsiteY1" fmla="*/ 161530 h 161659"/>
              <a:gd name="connsiteX2" fmla="*/ 1140310 w 2194560"/>
              <a:gd name="connsiteY2" fmla="*/ 165 h 161659"/>
              <a:gd name="connsiteX3" fmla="*/ 1904103 w 2194560"/>
              <a:gd name="connsiteY3" fmla="*/ 129257 h 161659"/>
              <a:gd name="connsiteX4" fmla="*/ 2194560 w 2194560"/>
              <a:gd name="connsiteY4" fmla="*/ 43195 h 161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4560" h="161659">
                <a:moveTo>
                  <a:pt x="0" y="21680"/>
                </a:moveTo>
                <a:cubicBezTo>
                  <a:pt x="163157" y="93398"/>
                  <a:pt x="326315" y="165116"/>
                  <a:pt x="516367" y="161530"/>
                </a:cubicBezTo>
                <a:cubicBezTo>
                  <a:pt x="706419" y="157944"/>
                  <a:pt x="909021" y="5544"/>
                  <a:pt x="1140310" y="165"/>
                </a:cubicBezTo>
                <a:cubicBezTo>
                  <a:pt x="1371599" y="-5214"/>
                  <a:pt x="1728395" y="122085"/>
                  <a:pt x="1904103" y="129257"/>
                </a:cubicBezTo>
                <a:cubicBezTo>
                  <a:pt x="2079811" y="136429"/>
                  <a:pt x="2137185" y="89812"/>
                  <a:pt x="2194560" y="43195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9" name="Freeform 248"/>
          <p:cNvSpPr/>
          <p:nvPr/>
        </p:nvSpPr>
        <p:spPr>
          <a:xfrm rot="21384470">
            <a:off x="7068411" y="5571334"/>
            <a:ext cx="677969" cy="132836"/>
          </a:xfrm>
          <a:custGeom>
            <a:avLst/>
            <a:gdLst>
              <a:gd name="connsiteX0" fmla="*/ 0 w 523702"/>
              <a:gd name="connsiteY0" fmla="*/ 0 h 257731"/>
              <a:gd name="connsiteX1" fmla="*/ 199505 w 523702"/>
              <a:gd name="connsiteY1" fmla="*/ 58189 h 257731"/>
              <a:gd name="connsiteX2" fmla="*/ 299258 w 523702"/>
              <a:gd name="connsiteY2" fmla="*/ 257694 h 257731"/>
              <a:gd name="connsiteX3" fmla="*/ 423949 w 523702"/>
              <a:gd name="connsiteY3" fmla="*/ 74814 h 257731"/>
              <a:gd name="connsiteX4" fmla="*/ 523702 w 523702"/>
              <a:gd name="connsiteY4" fmla="*/ 58189 h 257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702" h="257731">
                <a:moveTo>
                  <a:pt x="0" y="0"/>
                </a:moveTo>
                <a:cubicBezTo>
                  <a:pt x="74814" y="7620"/>
                  <a:pt x="149629" y="15240"/>
                  <a:pt x="199505" y="58189"/>
                </a:cubicBezTo>
                <a:cubicBezTo>
                  <a:pt x="249381" y="101138"/>
                  <a:pt x="261851" y="254923"/>
                  <a:pt x="299258" y="257694"/>
                </a:cubicBezTo>
                <a:cubicBezTo>
                  <a:pt x="336665" y="260465"/>
                  <a:pt x="386542" y="108065"/>
                  <a:pt x="423949" y="74814"/>
                </a:cubicBezTo>
                <a:cubicBezTo>
                  <a:pt x="461356" y="41563"/>
                  <a:pt x="492529" y="49876"/>
                  <a:pt x="523702" y="58189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7" name="Group 86"/>
          <p:cNvGrpSpPr/>
          <p:nvPr/>
        </p:nvGrpSpPr>
        <p:grpSpPr>
          <a:xfrm>
            <a:off x="6700767" y="5373493"/>
            <a:ext cx="372877" cy="308279"/>
            <a:chOff x="6700767" y="5373493"/>
            <a:chExt cx="372877" cy="308279"/>
          </a:xfrm>
        </p:grpSpPr>
        <p:sp>
          <p:nvSpPr>
            <p:cNvPr id="92" name="Rectangle 91"/>
            <p:cNvSpPr/>
            <p:nvPr/>
          </p:nvSpPr>
          <p:spPr>
            <a:xfrm>
              <a:off x="6705999" y="5373493"/>
              <a:ext cx="367645" cy="9918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6700767" y="5582585"/>
              <a:ext cx="367645" cy="9918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9130" y="668603"/>
            <a:ext cx="5232870" cy="4055604"/>
          </a:xfrm>
          <a:solidFill>
            <a:schemeClr val="bg1"/>
          </a:solidFill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GB" dirty="0" smtClean="0"/>
              <a:t>Cool down</a:t>
            </a:r>
          </a:p>
          <a:p>
            <a:pPr lvl="1"/>
            <a:r>
              <a:rPr lang="en-GB" dirty="0" smtClean="0"/>
              <a:t>Inject through LHE inlet</a:t>
            </a:r>
          </a:p>
          <a:p>
            <a:pPr lvl="1"/>
            <a:r>
              <a:rPr lang="en-GB" dirty="0" smtClean="0"/>
              <a:t>Monitored by T-sensors to 4.5K</a:t>
            </a:r>
          </a:p>
          <a:p>
            <a:pPr lvl="1"/>
            <a:r>
              <a:rPr lang="en-GB" dirty="0"/>
              <a:t>Thermal contractions covered by bellows and </a:t>
            </a:r>
            <a:r>
              <a:rPr lang="en-GB" dirty="0" err="1"/>
              <a:t>lyras</a:t>
            </a:r>
            <a:endParaRPr lang="en-GB" dirty="0"/>
          </a:p>
          <a:p>
            <a:pPr lvl="1"/>
            <a:r>
              <a:rPr lang="en-GB" dirty="0" smtClean="0"/>
              <a:t>Filling </a:t>
            </a:r>
            <a:r>
              <a:rPr lang="en-GB" dirty="0" smtClean="0"/>
              <a:t>up monitored by ∆P and long level gauge</a:t>
            </a:r>
          </a:p>
          <a:p>
            <a:pPr marL="0" indent="0">
              <a:buNone/>
            </a:pPr>
            <a:r>
              <a:rPr lang="en-GB" dirty="0" smtClean="0"/>
              <a:t>Warm </a:t>
            </a:r>
            <a:r>
              <a:rPr lang="en-GB" dirty="0" smtClean="0"/>
              <a:t>Up</a:t>
            </a:r>
          </a:p>
          <a:p>
            <a:pPr lvl="1"/>
            <a:r>
              <a:rPr lang="en-GB" dirty="0" smtClean="0"/>
              <a:t>Liquid vaporisation with electrical heaters (both volumes)</a:t>
            </a:r>
          </a:p>
          <a:p>
            <a:pPr lvl="1"/>
            <a:r>
              <a:rPr lang="en-GB" dirty="0" smtClean="0"/>
              <a:t>Monitoring with </a:t>
            </a:r>
            <a:r>
              <a:rPr lang="en-GB" dirty="0"/>
              <a:t>∆P and long level </a:t>
            </a:r>
            <a:r>
              <a:rPr lang="en-GB" dirty="0" smtClean="0"/>
              <a:t>gauge</a:t>
            </a:r>
          </a:p>
          <a:p>
            <a:pPr lvl="1"/>
            <a:r>
              <a:rPr lang="en-GB" dirty="0" smtClean="0"/>
              <a:t>Warm up to ambient with static heat loads</a:t>
            </a:r>
          </a:p>
          <a:p>
            <a:pPr marL="0" indent="0">
              <a:buNone/>
            </a:pPr>
            <a:r>
              <a:rPr lang="en-GB" dirty="0" smtClean="0"/>
              <a:t>Unexpected events</a:t>
            </a:r>
          </a:p>
          <a:p>
            <a:pPr lvl="1"/>
            <a:r>
              <a:rPr lang="en-GB" dirty="0" smtClean="0"/>
              <a:t>Heaters temperature monitored by T-sensors (TBC)</a:t>
            </a:r>
          </a:p>
          <a:p>
            <a:pPr lvl="1"/>
            <a:r>
              <a:rPr lang="en-GB" dirty="0" smtClean="0"/>
              <a:t>Helium vessel over pressure relieved through burst disc + relief pressure</a:t>
            </a:r>
          </a:p>
          <a:p>
            <a:pPr lvl="1"/>
            <a:r>
              <a:rPr lang="en-GB" dirty="0" smtClean="0"/>
              <a:t>Helium envelope rupture </a:t>
            </a:r>
            <a:r>
              <a:rPr lang="en-GB" dirty="0" smtClean="0"/>
              <a:t>protected </a:t>
            </a:r>
            <a:r>
              <a:rPr lang="en-GB" dirty="0" smtClean="0"/>
              <a:t>by Vacuum vessel relief plates</a:t>
            </a:r>
          </a:p>
          <a:p>
            <a:r>
              <a:rPr lang="en-GB" dirty="0" smtClean="0"/>
              <a:t>Redundancy</a:t>
            </a:r>
          </a:p>
          <a:p>
            <a:pPr lvl="1"/>
            <a:r>
              <a:rPr lang="en-GB" dirty="0" smtClean="0"/>
              <a:t>Operation instrumentation doubled</a:t>
            </a:r>
            <a:endParaRPr lang="en-GB" dirty="0"/>
          </a:p>
          <a:p>
            <a:endParaRPr lang="en-GB" dirty="0" smtClean="0"/>
          </a:p>
        </p:txBody>
      </p:sp>
      <p:sp>
        <p:nvSpPr>
          <p:cNvPr id="58" name="Freeform 57"/>
          <p:cNvSpPr/>
          <p:nvPr/>
        </p:nvSpPr>
        <p:spPr>
          <a:xfrm>
            <a:off x="5708650" y="5095875"/>
            <a:ext cx="530225" cy="127000"/>
          </a:xfrm>
          <a:custGeom>
            <a:avLst/>
            <a:gdLst>
              <a:gd name="connsiteX0" fmla="*/ 530225 w 530225"/>
              <a:gd name="connsiteY0" fmla="*/ 53975 h 127000"/>
              <a:gd name="connsiteX1" fmla="*/ 441325 w 530225"/>
              <a:gd name="connsiteY1" fmla="*/ 101600 h 127000"/>
              <a:gd name="connsiteX2" fmla="*/ 384175 w 530225"/>
              <a:gd name="connsiteY2" fmla="*/ 44450 h 127000"/>
              <a:gd name="connsiteX3" fmla="*/ 323850 w 530225"/>
              <a:gd name="connsiteY3" fmla="*/ 104775 h 127000"/>
              <a:gd name="connsiteX4" fmla="*/ 219075 w 530225"/>
              <a:gd name="connsiteY4" fmla="*/ 0 h 127000"/>
              <a:gd name="connsiteX5" fmla="*/ 92075 w 530225"/>
              <a:gd name="connsiteY5" fmla="*/ 127000 h 127000"/>
              <a:gd name="connsiteX6" fmla="*/ 0 w 530225"/>
              <a:gd name="connsiteY6" fmla="*/ 34925 h 12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0225" h="127000">
                <a:moveTo>
                  <a:pt x="530225" y="53975"/>
                </a:moveTo>
                <a:lnTo>
                  <a:pt x="441325" y="101600"/>
                </a:lnTo>
                <a:lnTo>
                  <a:pt x="384175" y="44450"/>
                </a:lnTo>
                <a:lnTo>
                  <a:pt x="323850" y="104775"/>
                </a:lnTo>
                <a:lnTo>
                  <a:pt x="219075" y="0"/>
                </a:lnTo>
                <a:lnTo>
                  <a:pt x="92075" y="127000"/>
                </a:lnTo>
                <a:lnTo>
                  <a:pt x="0" y="3492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7" name="Freeform 256"/>
          <p:cNvSpPr/>
          <p:nvPr/>
        </p:nvSpPr>
        <p:spPr>
          <a:xfrm>
            <a:off x="5708649" y="5715109"/>
            <a:ext cx="530225" cy="127000"/>
          </a:xfrm>
          <a:custGeom>
            <a:avLst/>
            <a:gdLst>
              <a:gd name="connsiteX0" fmla="*/ 530225 w 530225"/>
              <a:gd name="connsiteY0" fmla="*/ 53975 h 127000"/>
              <a:gd name="connsiteX1" fmla="*/ 441325 w 530225"/>
              <a:gd name="connsiteY1" fmla="*/ 101600 h 127000"/>
              <a:gd name="connsiteX2" fmla="*/ 384175 w 530225"/>
              <a:gd name="connsiteY2" fmla="*/ 44450 h 127000"/>
              <a:gd name="connsiteX3" fmla="*/ 323850 w 530225"/>
              <a:gd name="connsiteY3" fmla="*/ 104775 h 127000"/>
              <a:gd name="connsiteX4" fmla="*/ 219075 w 530225"/>
              <a:gd name="connsiteY4" fmla="*/ 0 h 127000"/>
              <a:gd name="connsiteX5" fmla="*/ 92075 w 530225"/>
              <a:gd name="connsiteY5" fmla="*/ 127000 h 127000"/>
              <a:gd name="connsiteX6" fmla="*/ 0 w 530225"/>
              <a:gd name="connsiteY6" fmla="*/ 34925 h 12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0225" h="127000">
                <a:moveTo>
                  <a:pt x="530225" y="53975"/>
                </a:moveTo>
                <a:lnTo>
                  <a:pt x="441325" y="101600"/>
                </a:lnTo>
                <a:lnTo>
                  <a:pt x="384175" y="44450"/>
                </a:lnTo>
                <a:lnTo>
                  <a:pt x="323850" y="104775"/>
                </a:lnTo>
                <a:lnTo>
                  <a:pt x="219075" y="0"/>
                </a:lnTo>
                <a:lnTo>
                  <a:pt x="92075" y="127000"/>
                </a:lnTo>
                <a:lnTo>
                  <a:pt x="0" y="3492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6" name="Group 215"/>
          <p:cNvGrpSpPr/>
          <p:nvPr/>
        </p:nvGrpSpPr>
        <p:grpSpPr>
          <a:xfrm>
            <a:off x="5251803" y="5681772"/>
            <a:ext cx="303873" cy="121550"/>
            <a:chOff x="4572000" y="3062101"/>
            <a:chExt cx="434576" cy="173832"/>
          </a:xfrm>
        </p:grpSpPr>
        <p:sp>
          <p:nvSpPr>
            <p:cNvPr id="233" name="Oval 232"/>
            <p:cNvSpPr/>
            <p:nvPr/>
          </p:nvSpPr>
          <p:spPr>
            <a:xfrm>
              <a:off x="4572000" y="3062102"/>
              <a:ext cx="173831" cy="173831"/>
            </a:xfrm>
            <a:prstGeom prst="ellipse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6" name="Oval 235"/>
            <p:cNvSpPr/>
            <p:nvPr/>
          </p:nvSpPr>
          <p:spPr>
            <a:xfrm>
              <a:off x="4658915" y="3062102"/>
              <a:ext cx="173831" cy="173831"/>
            </a:xfrm>
            <a:prstGeom prst="ellipse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8" name="Oval 237"/>
            <p:cNvSpPr/>
            <p:nvPr/>
          </p:nvSpPr>
          <p:spPr>
            <a:xfrm>
              <a:off x="4745830" y="3062102"/>
              <a:ext cx="173831" cy="173831"/>
            </a:xfrm>
            <a:prstGeom prst="ellipse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9" name="Oval 238"/>
            <p:cNvSpPr/>
            <p:nvPr/>
          </p:nvSpPr>
          <p:spPr>
            <a:xfrm>
              <a:off x="4832745" y="3062101"/>
              <a:ext cx="173831" cy="173831"/>
            </a:xfrm>
            <a:prstGeom prst="ellipse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2978944" y="4325888"/>
            <a:ext cx="2012539" cy="1562816"/>
            <a:chOff x="2978944" y="4325888"/>
            <a:chExt cx="2012539" cy="1562816"/>
          </a:xfrm>
        </p:grpSpPr>
        <p:grpSp>
          <p:nvGrpSpPr>
            <p:cNvPr id="19" name="Group 18"/>
            <p:cNvGrpSpPr/>
            <p:nvPr/>
          </p:nvGrpSpPr>
          <p:grpSpPr>
            <a:xfrm>
              <a:off x="3537940" y="4453711"/>
              <a:ext cx="1453543" cy="1434993"/>
              <a:chOff x="3537940" y="4453711"/>
              <a:chExt cx="1453543" cy="1434993"/>
            </a:xfrm>
          </p:grpSpPr>
          <p:sp>
            <p:nvSpPr>
              <p:cNvPr id="240" name="Rectangle 239"/>
              <p:cNvSpPr/>
              <p:nvPr/>
            </p:nvSpPr>
            <p:spPr>
              <a:xfrm>
                <a:off x="4895472" y="5792693"/>
                <a:ext cx="96011" cy="96011"/>
              </a:xfrm>
              <a:prstGeom prst="rect">
                <a:avLst/>
              </a:prstGeom>
              <a:solidFill>
                <a:srgbClr val="89FA7A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242" name="Rectangle 241"/>
              <p:cNvSpPr/>
              <p:nvPr/>
            </p:nvSpPr>
            <p:spPr>
              <a:xfrm rot="1243806">
                <a:off x="3537940" y="4738477"/>
                <a:ext cx="96011" cy="96011"/>
              </a:xfrm>
              <a:prstGeom prst="rect">
                <a:avLst/>
              </a:prstGeom>
              <a:solidFill>
                <a:srgbClr val="89FA7A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4124376" y="4453711"/>
                <a:ext cx="130969" cy="162740"/>
                <a:chOff x="4124376" y="4453711"/>
                <a:chExt cx="130969" cy="162740"/>
              </a:xfrm>
              <a:effectLst/>
            </p:grpSpPr>
            <p:cxnSp>
              <p:nvCxnSpPr>
                <p:cNvPr id="9" name="Straight Connector 8"/>
                <p:cNvCxnSpPr/>
                <p:nvPr/>
              </p:nvCxnSpPr>
              <p:spPr>
                <a:xfrm flipV="1">
                  <a:off x="4145013" y="4464692"/>
                  <a:ext cx="50006" cy="151759"/>
                </a:xfrm>
                <a:prstGeom prst="line">
                  <a:avLst/>
                </a:prstGeom>
                <a:ln>
                  <a:solidFill>
                    <a:srgbClr val="C39BE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/>
                <p:cNvCxnSpPr/>
                <p:nvPr/>
              </p:nvCxnSpPr>
              <p:spPr>
                <a:xfrm>
                  <a:off x="4124376" y="4453711"/>
                  <a:ext cx="130969" cy="42485"/>
                </a:xfrm>
                <a:prstGeom prst="line">
                  <a:avLst/>
                </a:prstGeom>
                <a:ln>
                  <a:solidFill>
                    <a:srgbClr val="C39BE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" name="Freeform 13"/>
              <p:cNvSpPr/>
              <p:nvPr/>
            </p:nvSpPr>
            <p:spPr>
              <a:xfrm>
                <a:off x="3610906" y="4624892"/>
                <a:ext cx="533267" cy="136237"/>
              </a:xfrm>
              <a:custGeom>
                <a:avLst/>
                <a:gdLst>
                  <a:gd name="connsiteX0" fmla="*/ 461962 w 478583"/>
                  <a:gd name="connsiteY0" fmla="*/ 0 h 185738"/>
                  <a:gd name="connsiteX1" fmla="*/ 450056 w 478583"/>
                  <a:gd name="connsiteY1" fmla="*/ 95250 h 185738"/>
                  <a:gd name="connsiteX2" fmla="*/ 197644 w 478583"/>
                  <a:gd name="connsiteY2" fmla="*/ 140494 h 185738"/>
                  <a:gd name="connsiteX3" fmla="*/ 0 w 478583"/>
                  <a:gd name="connsiteY3" fmla="*/ 185738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8583" h="185738">
                    <a:moveTo>
                      <a:pt x="461962" y="0"/>
                    </a:moveTo>
                    <a:cubicBezTo>
                      <a:pt x="478035" y="35917"/>
                      <a:pt x="494109" y="71834"/>
                      <a:pt x="450056" y="95250"/>
                    </a:cubicBezTo>
                    <a:cubicBezTo>
                      <a:pt x="406003" y="118666"/>
                      <a:pt x="272653" y="125413"/>
                      <a:pt x="197644" y="140494"/>
                    </a:cubicBezTo>
                    <a:cubicBezTo>
                      <a:pt x="122635" y="155575"/>
                      <a:pt x="61317" y="170656"/>
                      <a:pt x="0" y="185738"/>
                    </a:cubicBezTo>
                  </a:path>
                </a:pathLst>
              </a:custGeom>
              <a:noFill/>
              <a:ln w="3175">
                <a:solidFill>
                  <a:srgbClr val="C39BE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6" name="Freeform 35"/>
            <p:cNvSpPr/>
            <p:nvPr/>
          </p:nvSpPr>
          <p:spPr>
            <a:xfrm>
              <a:off x="2978944" y="4493419"/>
              <a:ext cx="950119" cy="184237"/>
            </a:xfrm>
            <a:custGeom>
              <a:avLst/>
              <a:gdLst>
                <a:gd name="connsiteX0" fmla="*/ 0 w 950119"/>
                <a:gd name="connsiteY0" fmla="*/ 123825 h 184237"/>
                <a:gd name="connsiteX1" fmla="*/ 102394 w 950119"/>
                <a:gd name="connsiteY1" fmla="*/ 114300 h 184237"/>
                <a:gd name="connsiteX2" fmla="*/ 316706 w 950119"/>
                <a:gd name="connsiteY2" fmla="*/ 183356 h 184237"/>
                <a:gd name="connsiteX3" fmla="*/ 800100 w 950119"/>
                <a:gd name="connsiteY3" fmla="*/ 142875 h 184237"/>
                <a:gd name="connsiteX4" fmla="*/ 950119 w 950119"/>
                <a:gd name="connsiteY4" fmla="*/ 0 h 18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119" h="184237">
                  <a:moveTo>
                    <a:pt x="0" y="123825"/>
                  </a:moveTo>
                  <a:cubicBezTo>
                    <a:pt x="24805" y="114101"/>
                    <a:pt x="49610" y="104378"/>
                    <a:pt x="102394" y="114300"/>
                  </a:cubicBezTo>
                  <a:cubicBezTo>
                    <a:pt x="155178" y="124222"/>
                    <a:pt x="200422" y="178594"/>
                    <a:pt x="316706" y="183356"/>
                  </a:cubicBezTo>
                  <a:cubicBezTo>
                    <a:pt x="432990" y="188118"/>
                    <a:pt x="694531" y="173434"/>
                    <a:pt x="800100" y="142875"/>
                  </a:cubicBezTo>
                  <a:cubicBezTo>
                    <a:pt x="905669" y="112316"/>
                    <a:pt x="927894" y="56158"/>
                    <a:pt x="950119" y="0"/>
                  </a:cubicBezTo>
                </a:path>
              </a:pathLst>
            </a:custGeom>
            <a:noFill/>
            <a:ln w="12700" cmpd="dbl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TextBox 37"/>
            <p:cNvSpPr txBox="1"/>
            <p:nvPr/>
          </p:nvSpPr>
          <p:spPr>
            <a:xfrm rot="1109065">
              <a:off x="3973552" y="4325888"/>
              <a:ext cx="6158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Vac. Inst.</a:t>
              </a:r>
              <a:endParaRPr lang="en-GB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70" name="TextBox 269"/>
          <p:cNvSpPr txBox="1"/>
          <p:nvPr/>
        </p:nvSpPr>
        <p:spPr>
          <a:xfrm rot="1109065">
            <a:off x="3760998" y="4306839"/>
            <a:ext cx="2952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∆P</a:t>
            </a:r>
            <a:endParaRPr lang="en-GB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5035550" y="4374308"/>
            <a:ext cx="1047750" cy="1420538"/>
            <a:chOff x="5035550" y="4374308"/>
            <a:chExt cx="1047750" cy="1420538"/>
          </a:xfrm>
        </p:grpSpPr>
        <p:grpSp>
          <p:nvGrpSpPr>
            <p:cNvPr id="35" name="Group 34"/>
            <p:cNvGrpSpPr/>
            <p:nvPr/>
          </p:nvGrpSpPr>
          <p:grpSpPr>
            <a:xfrm>
              <a:off x="5035550" y="4535423"/>
              <a:ext cx="1047750" cy="1259423"/>
              <a:chOff x="5035550" y="4535423"/>
              <a:chExt cx="1047750" cy="1259423"/>
            </a:xfrm>
          </p:grpSpPr>
          <p:grpSp>
            <p:nvGrpSpPr>
              <p:cNvPr id="188" name="Group 187"/>
              <p:cNvGrpSpPr/>
              <p:nvPr/>
            </p:nvGrpSpPr>
            <p:grpSpPr>
              <a:xfrm>
                <a:off x="5035550" y="4535423"/>
                <a:ext cx="1047750" cy="614427"/>
                <a:chOff x="5035550" y="4535423"/>
                <a:chExt cx="1047750" cy="614427"/>
              </a:xfrm>
            </p:grpSpPr>
            <p:grpSp>
              <p:nvGrpSpPr>
                <p:cNvPr id="189" name="Group 188"/>
                <p:cNvGrpSpPr/>
                <p:nvPr/>
              </p:nvGrpSpPr>
              <p:grpSpPr>
                <a:xfrm>
                  <a:off x="5289209" y="4535423"/>
                  <a:ext cx="490193" cy="239720"/>
                  <a:chOff x="5289209" y="4535423"/>
                  <a:chExt cx="490193" cy="239720"/>
                </a:xfrm>
              </p:grpSpPr>
              <p:sp>
                <p:nvSpPr>
                  <p:cNvPr id="191" name="Rectangle 190"/>
                  <p:cNvSpPr/>
                  <p:nvPr/>
                </p:nvSpPr>
                <p:spPr>
                  <a:xfrm>
                    <a:off x="5289209" y="4535423"/>
                    <a:ext cx="490193" cy="100012"/>
                  </a:xfrm>
                  <a:prstGeom prst="rect">
                    <a:avLst/>
                  </a:prstGeom>
                  <a:solidFill>
                    <a:srgbClr val="C34BF3">
                      <a:alpha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2" name="Rectangle 191"/>
                  <p:cNvSpPr/>
                  <p:nvPr/>
                </p:nvSpPr>
                <p:spPr>
                  <a:xfrm>
                    <a:off x="5399383" y="4636176"/>
                    <a:ext cx="279115" cy="138967"/>
                  </a:xfrm>
                  <a:prstGeom prst="rect">
                    <a:avLst/>
                  </a:prstGeom>
                  <a:solidFill>
                    <a:srgbClr val="C34BF3">
                      <a:alpha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IFS</a:t>
                    </a:r>
                    <a:endParaRPr kumimoji="0" lang="en-GB" sz="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90" name="Freeform 189"/>
                <p:cNvSpPr/>
                <p:nvPr/>
              </p:nvSpPr>
              <p:spPr>
                <a:xfrm>
                  <a:off x="5035550" y="4762500"/>
                  <a:ext cx="1047750" cy="387350"/>
                </a:xfrm>
                <a:custGeom>
                  <a:avLst/>
                  <a:gdLst>
                    <a:gd name="connsiteX0" fmla="*/ 508000 w 1047750"/>
                    <a:gd name="connsiteY0" fmla="*/ 0 h 387350"/>
                    <a:gd name="connsiteX1" fmla="*/ 508000 w 1047750"/>
                    <a:gd name="connsiteY1" fmla="*/ 114300 h 387350"/>
                    <a:gd name="connsiteX2" fmla="*/ 0 w 1047750"/>
                    <a:gd name="connsiteY2" fmla="*/ 114300 h 387350"/>
                    <a:gd name="connsiteX3" fmla="*/ 0 w 1047750"/>
                    <a:gd name="connsiteY3" fmla="*/ 190500 h 387350"/>
                    <a:gd name="connsiteX4" fmla="*/ 1047750 w 1047750"/>
                    <a:gd name="connsiteY4" fmla="*/ 190500 h 387350"/>
                    <a:gd name="connsiteX5" fmla="*/ 1047750 w 1047750"/>
                    <a:gd name="connsiteY5" fmla="*/ 260350 h 387350"/>
                    <a:gd name="connsiteX6" fmla="*/ 495300 w 1047750"/>
                    <a:gd name="connsiteY6" fmla="*/ 260350 h 387350"/>
                    <a:gd name="connsiteX7" fmla="*/ 495300 w 1047750"/>
                    <a:gd name="connsiteY7" fmla="*/ 38735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47750" h="387350">
                      <a:moveTo>
                        <a:pt x="508000" y="0"/>
                      </a:moveTo>
                      <a:lnTo>
                        <a:pt x="508000" y="114300"/>
                      </a:lnTo>
                      <a:lnTo>
                        <a:pt x="0" y="114300"/>
                      </a:lnTo>
                      <a:lnTo>
                        <a:pt x="0" y="190500"/>
                      </a:lnTo>
                      <a:lnTo>
                        <a:pt x="1047750" y="190500"/>
                      </a:lnTo>
                      <a:lnTo>
                        <a:pt x="1047750" y="260350"/>
                      </a:lnTo>
                      <a:lnTo>
                        <a:pt x="495300" y="260350"/>
                      </a:lnTo>
                      <a:lnTo>
                        <a:pt x="495300" y="387350"/>
                      </a:lnTo>
                    </a:path>
                  </a:pathLst>
                </a:custGeom>
                <a:noFill/>
                <a:ln w="12700" cap="flat" cmpd="sng" algn="ctr">
                  <a:solidFill>
                    <a:srgbClr val="C34BF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4" name="Group 33"/>
              <p:cNvGrpSpPr/>
              <p:nvPr/>
            </p:nvGrpSpPr>
            <p:grpSpPr>
              <a:xfrm>
                <a:off x="5349568" y="5213350"/>
                <a:ext cx="193982" cy="581496"/>
                <a:chOff x="5349568" y="5213350"/>
                <a:chExt cx="193982" cy="581496"/>
              </a:xfrm>
            </p:grpSpPr>
            <p:sp>
              <p:nvSpPr>
                <p:cNvPr id="244" name="Rectangle 243"/>
                <p:cNvSpPr/>
                <p:nvPr/>
              </p:nvSpPr>
              <p:spPr>
                <a:xfrm>
                  <a:off x="5357305" y="5698835"/>
                  <a:ext cx="96011" cy="96011"/>
                </a:xfrm>
                <a:prstGeom prst="rect">
                  <a:avLst/>
                </a:prstGeom>
                <a:solidFill>
                  <a:srgbClr val="89FA7A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>
                  <a:off x="5349568" y="5213350"/>
                  <a:ext cx="193982" cy="482600"/>
                </a:xfrm>
                <a:custGeom>
                  <a:avLst/>
                  <a:gdLst>
                    <a:gd name="connsiteX0" fmla="*/ 41582 w 193982"/>
                    <a:gd name="connsiteY0" fmla="*/ 482600 h 482600"/>
                    <a:gd name="connsiteX1" fmla="*/ 9832 w 193982"/>
                    <a:gd name="connsiteY1" fmla="*/ 292100 h 482600"/>
                    <a:gd name="connsiteX2" fmla="*/ 193982 w 193982"/>
                    <a:gd name="connsiteY2" fmla="*/ 0 h 48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93982" h="482600">
                      <a:moveTo>
                        <a:pt x="41582" y="482600"/>
                      </a:moveTo>
                      <a:cubicBezTo>
                        <a:pt x="13007" y="427566"/>
                        <a:pt x="-15568" y="372533"/>
                        <a:pt x="9832" y="292100"/>
                      </a:cubicBezTo>
                      <a:cubicBezTo>
                        <a:pt x="35232" y="211667"/>
                        <a:pt x="114607" y="105833"/>
                        <a:pt x="193982" y="0"/>
                      </a:cubicBezTo>
                    </a:path>
                  </a:pathLst>
                </a:custGeom>
                <a:noFill/>
                <a:ln w="3175"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71" name="TextBox 270"/>
            <p:cNvSpPr txBox="1"/>
            <p:nvPr/>
          </p:nvSpPr>
          <p:spPr>
            <a:xfrm>
              <a:off x="5257498" y="4374308"/>
              <a:ext cx="57259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</a:rPr>
                <a:t>Cold inst.</a:t>
              </a:r>
              <a:endParaRPr lang="en-GB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511628" y="1405304"/>
            <a:ext cx="1259438" cy="2074403"/>
            <a:chOff x="4511628" y="1405304"/>
            <a:chExt cx="1259438" cy="2074403"/>
          </a:xfrm>
        </p:grpSpPr>
        <p:grpSp>
          <p:nvGrpSpPr>
            <p:cNvPr id="33" name="Group 32"/>
            <p:cNvGrpSpPr/>
            <p:nvPr/>
          </p:nvGrpSpPr>
          <p:grpSpPr>
            <a:xfrm>
              <a:off x="4673238" y="1618132"/>
              <a:ext cx="813466" cy="1861575"/>
              <a:chOff x="4673238" y="1618132"/>
              <a:chExt cx="813466" cy="1861575"/>
            </a:xfrm>
          </p:grpSpPr>
          <p:sp>
            <p:nvSpPr>
              <p:cNvPr id="241" name="Rectangle 240"/>
              <p:cNvSpPr/>
              <p:nvPr/>
            </p:nvSpPr>
            <p:spPr>
              <a:xfrm>
                <a:off x="5357305" y="3048957"/>
                <a:ext cx="96011" cy="96011"/>
              </a:xfrm>
              <a:prstGeom prst="rect">
                <a:avLst/>
              </a:prstGeom>
              <a:solidFill>
                <a:srgbClr val="89FA7A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246" name="Rectangle 245"/>
              <p:cNvSpPr/>
              <p:nvPr/>
            </p:nvSpPr>
            <p:spPr>
              <a:xfrm>
                <a:off x="5126337" y="3383696"/>
                <a:ext cx="96011" cy="96011"/>
              </a:xfrm>
              <a:prstGeom prst="rect">
                <a:avLst/>
              </a:prstGeom>
              <a:solidFill>
                <a:srgbClr val="89FA7A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grpSp>
            <p:nvGrpSpPr>
              <p:cNvPr id="30" name="Group 29"/>
              <p:cNvGrpSpPr/>
              <p:nvPr/>
            </p:nvGrpSpPr>
            <p:grpSpPr>
              <a:xfrm>
                <a:off x="5325337" y="1939404"/>
                <a:ext cx="146942" cy="136787"/>
                <a:chOff x="5325337" y="1939404"/>
                <a:chExt cx="146942" cy="136787"/>
              </a:xfrm>
            </p:grpSpPr>
            <p:cxnSp>
              <p:nvCxnSpPr>
                <p:cNvPr id="258" name="Straight Connector 257"/>
                <p:cNvCxnSpPr/>
                <p:nvPr/>
              </p:nvCxnSpPr>
              <p:spPr>
                <a:xfrm flipV="1">
                  <a:off x="5393692" y="1939404"/>
                  <a:ext cx="2825" cy="136787"/>
                </a:xfrm>
                <a:prstGeom prst="line">
                  <a:avLst/>
                </a:prstGeom>
                <a:ln>
                  <a:solidFill>
                    <a:srgbClr val="C39BE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/>
                <p:cNvCxnSpPr/>
                <p:nvPr/>
              </p:nvCxnSpPr>
              <p:spPr>
                <a:xfrm flipV="1">
                  <a:off x="5325337" y="1947921"/>
                  <a:ext cx="146942" cy="1"/>
                </a:xfrm>
                <a:prstGeom prst="line">
                  <a:avLst/>
                </a:prstGeom>
                <a:ln>
                  <a:solidFill>
                    <a:srgbClr val="C39BE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Freeform 27"/>
              <p:cNvSpPr/>
              <p:nvPr/>
            </p:nvSpPr>
            <p:spPr>
              <a:xfrm>
                <a:off x="5388628" y="2062163"/>
                <a:ext cx="98076" cy="1000125"/>
              </a:xfrm>
              <a:custGeom>
                <a:avLst/>
                <a:gdLst>
                  <a:gd name="connsiteX0" fmla="*/ 12047 w 98076"/>
                  <a:gd name="connsiteY0" fmla="*/ 0 h 1000125"/>
                  <a:gd name="connsiteX1" fmla="*/ 7285 w 98076"/>
                  <a:gd name="connsiteY1" fmla="*/ 152400 h 1000125"/>
                  <a:gd name="connsiteX2" fmla="*/ 97772 w 98076"/>
                  <a:gd name="connsiteY2" fmla="*/ 376237 h 1000125"/>
                  <a:gd name="connsiteX3" fmla="*/ 35860 w 98076"/>
                  <a:gd name="connsiteY3" fmla="*/ 685800 h 1000125"/>
                  <a:gd name="connsiteX4" fmla="*/ 12047 w 98076"/>
                  <a:gd name="connsiteY4" fmla="*/ 1000125 h 1000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076" h="1000125">
                    <a:moveTo>
                      <a:pt x="12047" y="0"/>
                    </a:moveTo>
                    <a:cubicBezTo>
                      <a:pt x="2522" y="44847"/>
                      <a:pt x="-7002" y="89694"/>
                      <a:pt x="7285" y="152400"/>
                    </a:cubicBezTo>
                    <a:cubicBezTo>
                      <a:pt x="21572" y="215106"/>
                      <a:pt x="93010" y="287337"/>
                      <a:pt x="97772" y="376237"/>
                    </a:cubicBezTo>
                    <a:cubicBezTo>
                      <a:pt x="102535" y="465137"/>
                      <a:pt x="50147" y="581819"/>
                      <a:pt x="35860" y="685800"/>
                    </a:cubicBezTo>
                    <a:cubicBezTo>
                      <a:pt x="21573" y="789781"/>
                      <a:pt x="16810" y="894953"/>
                      <a:pt x="12047" y="1000125"/>
                    </a:cubicBezTo>
                  </a:path>
                </a:pathLst>
              </a:custGeom>
              <a:noFill/>
              <a:ln w="3175">
                <a:solidFill>
                  <a:srgbClr val="C39BE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4819650" y="1672954"/>
                <a:ext cx="400243" cy="1698896"/>
              </a:xfrm>
              <a:custGeom>
                <a:avLst/>
                <a:gdLst>
                  <a:gd name="connsiteX0" fmla="*/ 355600 w 400243"/>
                  <a:gd name="connsiteY0" fmla="*/ 1754240 h 1754240"/>
                  <a:gd name="connsiteX1" fmla="*/ 330200 w 400243"/>
                  <a:gd name="connsiteY1" fmla="*/ 1551040 h 1754240"/>
                  <a:gd name="connsiteX2" fmla="*/ 400050 w 400243"/>
                  <a:gd name="connsiteY2" fmla="*/ 1201790 h 1754240"/>
                  <a:gd name="connsiteX3" fmla="*/ 304800 w 400243"/>
                  <a:gd name="connsiteY3" fmla="*/ 814440 h 1754240"/>
                  <a:gd name="connsiteX4" fmla="*/ 209550 w 400243"/>
                  <a:gd name="connsiteY4" fmla="*/ 71490 h 1754240"/>
                  <a:gd name="connsiteX5" fmla="*/ 0 w 400243"/>
                  <a:gd name="connsiteY5" fmla="*/ 71490 h 1754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0243" h="1754240">
                    <a:moveTo>
                      <a:pt x="355600" y="1754240"/>
                    </a:moveTo>
                    <a:cubicBezTo>
                      <a:pt x="339196" y="1698677"/>
                      <a:pt x="322792" y="1643115"/>
                      <a:pt x="330200" y="1551040"/>
                    </a:cubicBezTo>
                    <a:cubicBezTo>
                      <a:pt x="337608" y="1458965"/>
                      <a:pt x="404283" y="1324557"/>
                      <a:pt x="400050" y="1201790"/>
                    </a:cubicBezTo>
                    <a:cubicBezTo>
                      <a:pt x="395817" y="1079023"/>
                      <a:pt x="336550" y="1002823"/>
                      <a:pt x="304800" y="814440"/>
                    </a:cubicBezTo>
                    <a:cubicBezTo>
                      <a:pt x="273050" y="626057"/>
                      <a:pt x="260350" y="195315"/>
                      <a:pt x="209550" y="71490"/>
                    </a:cubicBezTo>
                    <a:cubicBezTo>
                      <a:pt x="158750" y="-52335"/>
                      <a:pt x="79375" y="9577"/>
                      <a:pt x="0" y="71490"/>
                    </a:cubicBezTo>
                  </a:path>
                </a:pathLst>
              </a:custGeom>
              <a:noFill/>
              <a:ln w="3175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60" name="Group 259"/>
              <p:cNvGrpSpPr/>
              <p:nvPr/>
            </p:nvGrpSpPr>
            <p:grpSpPr>
              <a:xfrm rot="16200000">
                <a:off x="4668161" y="1623209"/>
                <a:ext cx="146942" cy="136787"/>
                <a:chOff x="5325337" y="1939404"/>
                <a:chExt cx="146942" cy="136787"/>
              </a:xfrm>
            </p:grpSpPr>
            <p:cxnSp>
              <p:nvCxnSpPr>
                <p:cNvPr id="261" name="Straight Connector 260"/>
                <p:cNvCxnSpPr/>
                <p:nvPr/>
              </p:nvCxnSpPr>
              <p:spPr>
                <a:xfrm flipV="1">
                  <a:off x="5393692" y="1939404"/>
                  <a:ext cx="2825" cy="136787"/>
                </a:xfrm>
                <a:prstGeom prst="line">
                  <a:avLst/>
                </a:prstGeom>
                <a:ln>
                  <a:solidFill>
                    <a:srgbClr val="C39BE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261"/>
                <p:cNvCxnSpPr/>
                <p:nvPr/>
              </p:nvCxnSpPr>
              <p:spPr>
                <a:xfrm flipV="1">
                  <a:off x="5325337" y="1947921"/>
                  <a:ext cx="146942" cy="1"/>
                </a:xfrm>
                <a:prstGeom prst="line">
                  <a:avLst/>
                </a:prstGeom>
                <a:ln>
                  <a:solidFill>
                    <a:srgbClr val="C39BE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Freeform 31"/>
              <p:cNvSpPr/>
              <p:nvPr/>
            </p:nvSpPr>
            <p:spPr>
              <a:xfrm>
                <a:off x="5035550" y="2336800"/>
                <a:ext cx="57150" cy="279400"/>
              </a:xfrm>
              <a:custGeom>
                <a:avLst/>
                <a:gdLst>
                  <a:gd name="connsiteX0" fmla="*/ 0 w 57150"/>
                  <a:gd name="connsiteY0" fmla="*/ 279400 h 279400"/>
                  <a:gd name="connsiteX1" fmla="*/ 57150 w 57150"/>
                  <a:gd name="connsiteY1" fmla="*/ 0 h 279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150" h="279400">
                    <a:moveTo>
                      <a:pt x="0" y="279400"/>
                    </a:moveTo>
                    <a:lnTo>
                      <a:pt x="57150" y="0"/>
                    </a:lnTo>
                  </a:path>
                </a:pathLst>
              </a:custGeom>
              <a:noFill/>
              <a:ln w="3175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72" name="TextBox 271"/>
            <p:cNvSpPr txBox="1"/>
            <p:nvPr/>
          </p:nvSpPr>
          <p:spPr>
            <a:xfrm>
              <a:off x="5155192" y="1762838"/>
              <a:ext cx="6158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Vac. Inst.</a:t>
              </a:r>
              <a:endParaRPr lang="en-GB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3" name="TextBox 272"/>
            <p:cNvSpPr txBox="1"/>
            <p:nvPr/>
          </p:nvSpPr>
          <p:spPr>
            <a:xfrm rot="16200000">
              <a:off x="4333053" y="1583879"/>
              <a:ext cx="57259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</a:rPr>
                <a:t>Cold inst.</a:t>
              </a:r>
              <a:endParaRPr lang="en-GB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5065" y="5649380"/>
            <a:ext cx="2038947" cy="1133613"/>
            <a:chOff x="65065" y="5649380"/>
            <a:chExt cx="2038947" cy="1133613"/>
          </a:xfrm>
        </p:grpSpPr>
        <p:grpSp>
          <p:nvGrpSpPr>
            <p:cNvPr id="39" name="Group 38"/>
            <p:cNvGrpSpPr/>
            <p:nvPr/>
          </p:nvGrpSpPr>
          <p:grpSpPr>
            <a:xfrm>
              <a:off x="65065" y="5649380"/>
              <a:ext cx="2038947" cy="1121722"/>
              <a:chOff x="65065" y="5649380"/>
              <a:chExt cx="2038947" cy="1121722"/>
            </a:xfrm>
          </p:grpSpPr>
          <p:pic>
            <p:nvPicPr>
              <p:cNvPr id="94" name="Picture 9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065" y="5649380"/>
                <a:ext cx="2038947" cy="761883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274" name="Rectangle 273"/>
              <p:cNvSpPr/>
              <p:nvPr/>
            </p:nvSpPr>
            <p:spPr>
              <a:xfrm>
                <a:off x="83965" y="6488561"/>
                <a:ext cx="96011" cy="96011"/>
              </a:xfrm>
              <a:prstGeom prst="rect">
                <a:avLst/>
              </a:prstGeom>
              <a:solidFill>
                <a:srgbClr val="89FA7A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grpSp>
            <p:nvGrpSpPr>
              <p:cNvPr id="275" name="Group 274"/>
              <p:cNvGrpSpPr/>
              <p:nvPr/>
            </p:nvGrpSpPr>
            <p:grpSpPr>
              <a:xfrm>
                <a:off x="73188" y="6364479"/>
                <a:ext cx="279238" cy="89453"/>
                <a:chOff x="4572000" y="3062101"/>
                <a:chExt cx="434576" cy="173832"/>
              </a:xfrm>
            </p:grpSpPr>
            <p:sp>
              <p:nvSpPr>
                <p:cNvPr id="276" name="Oval 275"/>
                <p:cNvSpPr/>
                <p:nvPr/>
              </p:nvSpPr>
              <p:spPr>
                <a:xfrm>
                  <a:off x="4572000" y="3062102"/>
                  <a:ext cx="173831" cy="173831"/>
                </a:xfrm>
                <a:prstGeom prst="ellipse">
                  <a:avLst/>
                </a:prstGeom>
                <a:noFill/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7" name="Oval 276"/>
                <p:cNvSpPr/>
                <p:nvPr/>
              </p:nvSpPr>
              <p:spPr>
                <a:xfrm>
                  <a:off x="4658915" y="3062102"/>
                  <a:ext cx="173831" cy="173831"/>
                </a:xfrm>
                <a:prstGeom prst="ellipse">
                  <a:avLst/>
                </a:prstGeom>
                <a:noFill/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8" name="Oval 277"/>
                <p:cNvSpPr/>
                <p:nvPr/>
              </p:nvSpPr>
              <p:spPr>
                <a:xfrm>
                  <a:off x="4745830" y="3062102"/>
                  <a:ext cx="173831" cy="173831"/>
                </a:xfrm>
                <a:prstGeom prst="ellipse">
                  <a:avLst/>
                </a:prstGeom>
                <a:noFill/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9" name="Oval 278"/>
                <p:cNvSpPr/>
                <p:nvPr/>
              </p:nvSpPr>
              <p:spPr>
                <a:xfrm>
                  <a:off x="4832745" y="3062101"/>
                  <a:ext cx="173831" cy="173831"/>
                </a:xfrm>
                <a:prstGeom prst="ellipse">
                  <a:avLst/>
                </a:prstGeom>
                <a:noFill/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80" name="TextBox 279"/>
              <p:cNvSpPr txBox="1"/>
              <p:nvPr/>
            </p:nvSpPr>
            <p:spPr>
              <a:xfrm>
                <a:off x="322089" y="6309437"/>
                <a:ext cx="1674781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libri" panose="020F0502020204030204" pitchFamily="34" charset="0"/>
                  </a:rPr>
                  <a:t>Electrical Heater</a:t>
                </a:r>
              </a:p>
              <a:p>
                <a:r>
                  <a:rPr lang="en-GB" sz="8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libri" panose="020F0502020204030204" pitchFamily="34" charset="0"/>
                  </a:rPr>
                  <a:t>T-sensor</a:t>
                </a:r>
              </a:p>
              <a:p>
                <a:r>
                  <a:rPr lang="en-GB" sz="8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libri" panose="020F0502020204030204" pitchFamily="34" charset="0"/>
                  </a:rPr>
                  <a:t>L-gauge</a:t>
                </a:r>
                <a:endPara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cxnSp>
          <p:nvCxnSpPr>
            <p:cNvPr id="281" name="Straight Connector 280"/>
            <p:cNvCxnSpPr/>
            <p:nvPr/>
          </p:nvCxnSpPr>
          <p:spPr>
            <a:xfrm>
              <a:off x="142531" y="6614306"/>
              <a:ext cx="0" cy="168687"/>
            </a:xfrm>
            <a:prstGeom prst="line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74770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37" grpId="0" animBg="1"/>
      <p:bldP spid="17" grpId="0" animBg="1"/>
      <p:bldP spid="84" grpId="0" animBg="1"/>
      <p:bldP spid="86" grpId="0" animBg="1"/>
      <p:bldP spid="114" grpId="0" animBg="1"/>
      <p:bldP spid="217" grpId="0" animBg="1"/>
      <p:bldP spid="219" grpId="0" animBg="1"/>
      <p:bldP spid="58" grpId="0" animBg="1"/>
      <p:bldP spid="257" grpId="0" animBg="1"/>
      <p:bldP spid="2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6960096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 smtClean="0"/>
              <a:t>DFM Interfaces &amp; maintenance</a:t>
            </a:r>
            <a:endParaRPr lang="en-GB" sz="3467" dirty="0"/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 rotWithShape="1">
          <a:blip r:embed="rId2"/>
          <a:srcRect b="15764"/>
          <a:stretch/>
        </p:blipFill>
        <p:spPr>
          <a:xfrm>
            <a:off x="1596365" y="636869"/>
            <a:ext cx="10591800" cy="6218238"/>
          </a:xfrm>
          <a:prstGeom prst="rect">
            <a:avLst/>
          </a:prstGeom>
        </p:spPr>
      </p:pic>
      <p:cxnSp>
        <p:nvCxnSpPr>
          <p:cNvPr id="72" name="Straight Arrow Connector 71"/>
          <p:cNvCxnSpPr/>
          <p:nvPr/>
        </p:nvCxnSpPr>
        <p:spPr>
          <a:xfrm flipH="1">
            <a:off x="9248867" y="1041400"/>
            <a:ext cx="974639" cy="756096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0" name="Straight Arrow Connector 79"/>
          <p:cNvCxnSpPr/>
          <p:nvPr/>
        </p:nvCxnSpPr>
        <p:spPr>
          <a:xfrm flipH="1">
            <a:off x="8754599" y="976397"/>
            <a:ext cx="539561" cy="1084386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81" name="TextBox 80"/>
          <p:cNvSpPr txBox="1"/>
          <p:nvPr/>
        </p:nvSpPr>
        <p:spPr>
          <a:xfrm>
            <a:off x="10027896" y="5943343"/>
            <a:ext cx="14875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prstClr val="black"/>
                </a:solidFill>
                <a:latin typeface="Calibri" panose="020F0502020204030204"/>
              </a:rPr>
              <a:t>DFM </a:t>
            </a:r>
            <a:r>
              <a:rPr lang="en-GB" sz="1400" dirty="0" err="1" smtClean="0">
                <a:solidFill>
                  <a:prstClr val="black"/>
                </a:solidFill>
                <a:latin typeface="Calibri" panose="020F0502020204030204"/>
              </a:rPr>
              <a:t>Vap</a:t>
            </a:r>
            <a:r>
              <a:rPr lang="en-GB" sz="1400" dirty="0" smtClean="0">
                <a:solidFill>
                  <a:prstClr val="black"/>
                </a:solidFill>
                <a:latin typeface="Calibri" panose="020F0502020204030204"/>
              </a:rPr>
              <a:t>. module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82" name="Straight Arrow Connector 81"/>
          <p:cNvCxnSpPr>
            <a:stCxn id="81" idx="0"/>
          </p:cNvCxnSpPr>
          <p:nvPr/>
        </p:nvCxnSpPr>
        <p:spPr>
          <a:xfrm flipH="1" flipV="1">
            <a:off x="9248867" y="4643430"/>
            <a:ext cx="1522791" cy="1299913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83" name="TextBox 82"/>
          <p:cNvSpPr txBox="1"/>
          <p:nvPr/>
        </p:nvSpPr>
        <p:spPr>
          <a:xfrm>
            <a:off x="9024379" y="6524357"/>
            <a:ext cx="2725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prstClr val="black"/>
                </a:solidFill>
                <a:latin typeface="Calibri" panose="020F0502020204030204"/>
              </a:rPr>
              <a:t>Connection to Jumper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84" name="Straight Arrow Connector 83"/>
          <p:cNvCxnSpPr/>
          <p:nvPr/>
        </p:nvCxnSpPr>
        <p:spPr>
          <a:xfrm flipH="1" flipV="1">
            <a:off x="8410199" y="4181970"/>
            <a:ext cx="944951" cy="2319414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85" name="TextBox 84"/>
          <p:cNvSpPr txBox="1"/>
          <p:nvPr/>
        </p:nvSpPr>
        <p:spPr>
          <a:xfrm>
            <a:off x="5082561" y="1670210"/>
            <a:ext cx="9037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prstClr val="black"/>
                </a:solidFill>
                <a:latin typeface="Calibri" panose="020F0502020204030204"/>
              </a:rPr>
              <a:t>Support</a:t>
            </a:r>
          </a:p>
          <a:p>
            <a:r>
              <a:rPr lang="en-GB" sz="1400" dirty="0" smtClean="0">
                <a:solidFill>
                  <a:prstClr val="black"/>
                </a:solidFill>
                <a:latin typeface="Calibri" panose="020F0502020204030204"/>
              </a:rPr>
              <a:t>interfaces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86" name="Straight Arrow Connector 85"/>
          <p:cNvCxnSpPr>
            <a:stCxn id="85" idx="2"/>
          </p:cNvCxnSpPr>
          <p:nvPr/>
        </p:nvCxnSpPr>
        <p:spPr>
          <a:xfrm>
            <a:off x="5534416" y="2193430"/>
            <a:ext cx="1631558" cy="215444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7" name="Straight Arrow Connector 86"/>
          <p:cNvCxnSpPr>
            <a:stCxn id="85" idx="2"/>
          </p:cNvCxnSpPr>
          <p:nvPr/>
        </p:nvCxnSpPr>
        <p:spPr>
          <a:xfrm flipH="1">
            <a:off x="5473580" y="2193430"/>
            <a:ext cx="60836" cy="830382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88" name="TextBox 87"/>
          <p:cNvSpPr txBox="1"/>
          <p:nvPr/>
        </p:nvSpPr>
        <p:spPr>
          <a:xfrm>
            <a:off x="4242694" y="2716035"/>
            <a:ext cx="4988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prstClr val="black"/>
                </a:solidFill>
                <a:latin typeface="Calibri" panose="020F0502020204030204"/>
              </a:rPr>
              <a:t>Plug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89" name="Straight Arrow Connector 88"/>
          <p:cNvCxnSpPr/>
          <p:nvPr/>
        </p:nvCxnSpPr>
        <p:spPr>
          <a:xfrm>
            <a:off x="4630069" y="3069058"/>
            <a:ext cx="112661" cy="309057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90" name="TextBox 89"/>
          <p:cNvSpPr txBox="1"/>
          <p:nvPr/>
        </p:nvSpPr>
        <p:spPr>
          <a:xfrm rot="20782699">
            <a:off x="10255697" y="1585832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prstClr val="black"/>
                </a:solidFill>
                <a:latin typeface="Calibri" panose="020F0502020204030204"/>
              </a:rPr>
              <a:t>SCLink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1" name="TextBox 90"/>
          <p:cNvSpPr txBox="1"/>
          <p:nvPr/>
        </p:nvSpPr>
        <p:spPr>
          <a:xfrm rot="20936136">
            <a:off x="5386984" y="4686303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prstClr val="black"/>
                </a:solidFill>
                <a:latin typeface="Calibri" panose="020F0502020204030204"/>
              </a:rPr>
              <a:t>D2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2" name="TextBox 91"/>
          <p:cNvSpPr txBox="1"/>
          <p:nvPr/>
        </p:nvSpPr>
        <p:spPr>
          <a:xfrm rot="20857611">
            <a:off x="6795010" y="6419101"/>
            <a:ext cx="568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prstClr val="black"/>
                </a:solidFill>
                <a:latin typeface="Calibri" panose="020F0502020204030204"/>
              </a:rPr>
              <a:t>QXL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3" name="TextBox 92"/>
          <p:cNvSpPr txBox="1"/>
          <p:nvPr/>
        </p:nvSpPr>
        <p:spPr>
          <a:xfrm rot="20942639">
            <a:off x="2232101" y="4040617"/>
            <a:ext cx="1822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prstClr val="black"/>
                </a:solidFill>
                <a:latin typeface="Calibri" panose="020F0502020204030204"/>
              </a:rPr>
              <a:t>D2-DFM interlink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4" name="TextBox 93"/>
          <p:cNvSpPr txBox="1"/>
          <p:nvPr/>
        </p:nvSpPr>
        <p:spPr>
          <a:xfrm rot="20857611">
            <a:off x="6041812" y="3160398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prstClr val="black"/>
                </a:solidFill>
                <a:latin typeface="Calibri" panose="020F0502020204030204"/>
              </a:rPr>
              <a:t>Splices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8784255" y="237733"/>
            <a:ext cx="19491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prstClr val="black"/>
                </a:solidFill>
                <a:latin typeface="Calibri" panose="020F0502020204030204"/>
              </a:rPr>
              <a:t>Insulation vacuum</a:t>
            </a:r>
          </a:p>
          <a:p>
            <a:pPr algn="ctr"/>
            <a:r>
              <a:rPr lang="en-GB" sz="1400" dirty="0" smtClean="0">
                <a:solidFill>
                  <a:prstClr val="black"/>
                </a:solidFill>
                <a:latin typeface="Calibri" panose="020F0502020204030204"/>
              </a:rPr>
              <a:t>Relief plates</a:t>
            </a:r>
          </a:p>
          <a:p>
            <a:pPr algn="ctr"/>
            <a:r>
              <a:rPr lang="en-GB" sz="1400" dirty="0" smtClean="0">
                <a:solidFill>
                  <a:prstClr val="black"/>
                </a:solidFill>
                <a:latin typeface="Calibri" panose="020F0502020204030204"/>
              </a:rPr>
              <a:t>DFM	</a:t>
            </a:r>
            <a:r>
              <a:rPr lang="en-GB" sz="1400" dirty="0" err="1" smtClean="0">
                <a:solidFill>
                  <a:prstClr val="black"/>
                </a:solidFill>
                <a:latin typeface="Calibri" panose="020F0502020204030204"/>
              </a:rPr>
              <a:t>SCLink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96" name="Straight Arrow Connector 95"/>
          <p:cNvCxnSpPr/>
          <p:nvPr/>
        </p:nvCxnSpPr>
        <p:spPr>
          <a:xfrm>
            <a:off x="7539567" y="1438292"/>
            <a:ext cx="198862" cy="313391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7" name="Straight Arrow Connector 96"/>
          <p:cNvCxnSpPr/>
          <p:nvPr/>
        </p:nvCxnSpPr>
        <p:spPr>
          <a:xfrm>
            <a:off x="7638998" y="1313012"/>
            <a:ext cx="522463" cy="106436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98" name="TextBox 97"/>
          <p:cNvSpPr txBox="1"/>
          <p:nvPr/>
        </p:nvSpPr>
        <p:spPr>
          <a:xfrm>
            <a:off x="6360680" y="849852"/>
            <a:ext cx="18411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prstClr val="black"/>
                </a:solidFill>
                <a:latin typeface="Calibri" panose="020F0502020204030204"/>
              </a:rPr>
              <a:t>Pumping eq.</a:t>
            </a:r>
          </a:p>
          <a:p>
            <a:pPr algn="ctr"/>
            <a:r>
              <a:rPr lang="en-GB" sz="1400" dirty="0" err="1" smtClean="0">
                <a:solidFill>
                  <a:prstClr val="black"/>
                </a:solidFill>
                <a:latin typeface="Calibri" panose="020F0502020204030204"/>
              </a:rPr>
              <a:t>SCLink</a:t>
            </a:r>
            <a:endParaRPr lang="en-GB" sz="1400" dirty="0" smtClean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en-GB" sz="1400" dirty="0" smtClean="0">
                <a:solidFill>
                  <a:prstClr val="black"/>
                </a:solidFill>
                <a:latin typeface="Calibri" panose="020F0502020204030204"/>
              </a:rPr>
              <a:t>DFM</a:t>
            </a:r>
          </a:p>
        </p:txBody>
      </p:sp>
      <p:cxnSp>
        <p:nvCxnSpPr>
          <p:cNvPr id="99" name="Straight Arrow Connector 98"/>
          <p:cNvCxnSpPr/>
          <p:nvPr/>
        </p:nvCxnSpPr>
        <p:spPr>
          <a:xfrm flipH="1">
            <a:off x="9157092" y="2716035"/>
            <a:ext cx="375528" cy="353023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0" name="TextBox 99"/>
          <p:cNvSpPr txBox="1"/>
          <p:nvPr/>
        </p:nvSpPr>
        <p:spPr>
          <a:xfrm>
            <a:off x="9442746" y="2182103"/>
            <a:ext cx="15615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prstClr val="black"/>
                </a:solidFill>
                <a:latin typeface="Calibri" panose="020F0502020204030204"/>
              </a:rPr>
              <a:t>He volume</a:t>
            </a:r>
          </a:p>
          <a:p>
            <a:pPr algn="ctr"/>
            <a:r>
              <a:rPr lang="en-GB" sz="1400" dirty="0" smtClean="0">
                <a:solidFill>
                  <a:prstClr val="black"/>
                </a:solidFill>
                <a:latin typeface="Calibri" panose="020F0502020204030204"/>
              </a:rPr>
              <a:t>Safety relief device</a:t>
            </a:r>
          </a:p>
          <a:p>
            <a:pPr algn="ctr"/>
            <a:r>
              <a:rPr lang="en-GB" sz="1400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/>
              </a:rPr>
              <a:t>Instru</a:t>
            </a:r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/>
              </a:rPr>
              <a:t>. port</a:t>
            </a:r>
          </a:p>
        </p:txBody>
      </p:sp>
      <p:sp>
        <p:nvSpPr>
          <p:cNvPr id="101" name="TextBox 100"/>
          <p:cNvSpPr txBox="1"/>
          <p:nvPr/>
        </p:nvSpPr>
        <p:spPr>
          <a:xfrm rot="16200000">
            <a:off x="6833062" y="4631421"/>
            <a:ext cx="1545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prstClr val="black"/>
                </a:solidFill>
                <a:latin typeface="Calibri" panose="020F0502020204030204"/>
              </a:rPr>
              <a:t>Volume </a:t>
            </a:r>
          </a:p>
          <a:p>
            <a:r>
              <a:rPr lang="en-GB" b="1" dirty="0" smtClean="0">
                <a:solidFill>
                  <a:prstClr val="black"/>
                </a:solidFill>
                <a:latin typeface="Calibri" panose="020F0502020204030204"/>
              </a:rPr>
              <a:t>for illustration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02" name="Straight Arrow Connector 101"/>
          <p:cNvCxnSpPr/>
          <p:nvPr/>
        </p:nvCxnSpPr>
        <p:spPr>
          <a:xfrm>
            <a:off x="7868230" y="886424"/>
            <a:ext cx="528883" cy="787822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3" name="Straight Arrow Connector 102"/>
          <p:cNvCxnSpPr/>
          <p:nvPr/>
        </p:nvCxnSpPr>
        <p:spPr>
          <a:xfrm>
            <a:off x="8702595" y="837353"/>
            <a:ext cx="120339" cy="538124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104" name="TextBox 103"/>
          <p:cNvSpPr txBox="1"/>
          <p:nvPr/>
        </p:nvSpPr>
        <p:spPr>
          <a:xfrm>
            <a:off x="7319945" y="339547"/>
            <a:ext cx="1841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prstClr val="black"/>
                </a:solidFill>
                <a:latin typeface="Calibri" panose="020F0502020204030204"/>
              </a:rPr>
              <a:t>Vacuum gauges</a:t>
            </a:r>
          </a:p>
          <a:p>
            <a:pPr algn="ctr"/>
            <a:r>
              <a:rPr lang="en-GB" sz="1400" dirty="0" smtClean="0">
                <a:solidFill>
                  <a:prstClr val="black"/>
                </a:solidFill>
                <a:latin typeface="Calibri" panose="020F0502020204030204"/>
              </a:rPr>
              <a:t>DFM	</a:t>
            </a:r>
            <a:r>
              <a:rPr lang="en-GB" sz="1400" dirty="0" err="1" smtClean="0">
                <a:solidFill>
                  <a:prstClr val="black"/>
                </a:solidFill>
                <a:latin typeface="Calibri" panose="020F0502020204030204"/>
              </a:rPr>
              <a:t>SCLink</a:t>
            </a:r>
            <a:endParaRPr lang="en-GB" sz="1400" dirty="0" smtClea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Oval 3"/>
          <p:cNvSpPr/>
          <p:nvPr/>
        </p:nvSpPr>
        <p:spPr>
          <a:xfrm rot="20465445">
            <a:off x="7793821" y="2375617"/>
            <a:ext cx="212818" cy="11538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 rot="20465445">
            <a:off x="8095461" y="2197496"/>
            <a:ext cx="212818" cy="11538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5669554" y="1496419"/>
            <a:ext cx="1841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prstClr val="black"/>
                </a:solidFill>
                <a:latin typeface="Calibri" panose="020F0502020204030204"/>
              </a:rPr>
              <a:t>Instrumentation</a:t>
            </a:r>
          </a:p>
          <a:p>
            <a:pPr algn="ctr"/>
            <a:r>
              <a:rPr lang="en-GB" sz="1400" dirty="0" smtClean="0">
                <a:solidFill>
                  <a:prstClr val="black"/>
                </a:solidFill>
                <a:latin typeface="Calibri" panose="020F0502020204030204"/>
              </a:rPr>
              <a:t>ports</a:t>
            </a:r>
          </a:p>
        </p:txBody>
      </p:sp>
      <p:cxnSp>
        <p:nvCxnSpPr>
          <p:cNvPr id="39" name="Straight Arrow Connector 38"/>
          <p:cNvCxnSpPr>
            <a:endCxn id="33" idx="1"/>
          </p:cNvCxnSpPr>
          <p:nvPr/>
        </p:nvCxnSpPr>
        <p:spPr>
          <a:xfrm>
            <a:off x="7066544" y="1885838"/>
            <a:ext cx="1050924" cy="35514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1" name="Straight Arrow Connector 40"/>
          <p:cNvCxnSpPr>
            <a:endCxn id="4" idx="1"/>
          </p:cNvCxnSpPr>
          <p:nvPr/>
        </p:nvCxnSpPr>
        <p:spPr>
          <a:xfrm>
            <a:off x="7079126" y="1903296"/>
            <a:ext cx="736702" cy="515803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45" name="Oval 44"/>
          <p:cNvSpPr/>
          <p:nvPr/>
        </p:nvSpPr>
        <p:spPr>
          <a:xfrm>
            <a:off x="9248867" y="3378115"/>
            <a:ext cx="165507" cy="8973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Arrow Connector 46"/>
          <p:cNvCxnSpPr>
            <a:endCxn id="45" idx="7"/>
          </p:cNvCxnSpPr>
          <p:nvPr/>
        </p:nvCxnSpPr>
        <p:spPr>
          <a:xfrm flipH="1">
            <a:off x="9390136" y="2904033"/>
            <a:ext cx="428138" cy="487223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0" name="Content Placeholder 2"/>
          <p:cNvSpPr>
            <a:spLocks noGrp="1"/>
          </p:cNvSpPr>
          <p:nvPr>
            <p:ph idx="1"/>
          </p:nvPr>
        </p:nvSpPr>
        <p:spPr>
          <a:xfrm>
            <a:off x="385384" y="644689"/>
            <a:ext cx="4587471" cy="3226076"/>
          </a:xfrm>
          <a:noFill/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Inspection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Instr. ports accessible from transport area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Except </a:t>
            </a:r>
            <a:r>
              <a:rPr lang="en-GB" dirty="0" err="1" smtClean="0">
                <a:sym typeface="Wingdings" panose="05000000000000000000" pitchFamily="2" charset="2"/>
              </a:rPr>
              <a:t>Vap</a:t>
            </a:r>
            <a:r>
              <a:rPr lang="en-GB" dirty="0" smtClean="0">
                <a:sym typeface="Wingdings" panose="05000000000000000000" pitchFamily="2" charset="2"/>
              </a:rPr>
              <a:t>. module TBC</a:t>
            </a:r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Preventive maintenance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Burst disc replacement not optimised</a:t>
            </a:r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Medium repair</a:t>
            </a:r>
          </a:p>
          <a:p>
            <a:r>
              <a:rPr lang="en-GB" dirty="0" err="1" smtClean="0">
                <a:sym typeface="Wingdings" panose="05000000000000000000" pitchFamily="2" charset="2"/>
              </a:rPr>
              <a:t>NbTi-NbTi</a:t>
            </a:r>
            <a:r>
              <a:rPr lang="en-GB" dirty="0" smtClean="0">
                <a:sym typeface="Wingdings" panose="05000000000000000000" pitchFamily="2" charset="2"/>
              </a:rPr>
              <a:t> repair from transport area</a:t>
            </a:r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Heavy repair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MgB</a:t>
            </a:r>
            <a:r>
              <a:rPr lang="en-GB" baseline="-25000" dirty="0" smtClean="0">
                <a:sym typeface="Wingdings" panose="05000000000000000000" pitchFamily="2" charset="2"/>
              </a:rPr>
              <a:t>2</a:t>
            </a:r>
            <a:r>
              <a:rPr lang="en-GB" dirty="0" smtClean="0">
                <a:sym typeface="Wingdings" panose="05000000000000000000" pitchFamily="2" charset="2"/>
              </a:rPr>
              <a:t>-NbTi repair reward assembly sequence</a:t>
            </a:r>
            <a:endParaRPr lang="en-GB" dirty="0">
              <a:sym typeface="Wingdings" panose="05000000000000000000" pitchFamily="2" charset="2"/>
            </a:endParaRP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1" name="Slide Number Placeholder 4"/>
          <p:cNvSpPr txBox="1">
            <a:spLocks/>
          </p:cNvSpPr>
          <p:nvPr/>
        </p:nvSpPr>
        <p:spPr>
          <a:xfrm>
            <a:off x="11734800" y="65087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7198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"/>
          <p:cNvSpPr txBox="1">
            <a:spLocks/>
          </p:cNvSpPr>
          <p:nvPr/>
        </p:nvSpPr>
        <p:spPr>
          <a:xfrm>
            <a:off x="6677998" y="631806"/>
            <a:ext cx="5514002" cy="234616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 fontScale="47500" lnSpcReduction="20000"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>
              <a:buFont typeface="+mj-lt"/>
              <a:buAutoNum type="arabicPeriod" startAt="5"/>
            </a:pPr>
            <a:r>
              <a:rPr lang="en-GB" dirty="0"/>
              <a:t>SCLink </a:t>
            </a:r>
            <a:r>
              <a:rPr lang="en-GB" dirty="0" smtClean="0"/>
              <a:t>horizontal</a:t>
            </a:r>
          </a:p>
          <a:p>
            <a:pPr marL="742950" indent="-742950">
              <a:buFont typeface="+mj-lt"/>
              <a:buAutoNum type="arabicPeriod" startAt="5"/>
            </a:pPr>
            <a:r>
              <a:rPr lang="en-GB" dirty="0" smtClean="0"/>
              <a:t>DFM </a:t>
            </a:r>
            <a:r>
              <a:rPr lang="en-GB" dirty="0"/>
              <a:t>#2 </a:t>
            </a:r>
            <a:r>
              <a:rPr lang="en-GB" dirty="0" err="1"/>
              <a:t>slided</a:t>
            </a:r>
            <a:r>
              <a:rPr lang="en-GB" dirty="0"/>
              <a:t> around </a:t>
            </a:r>
            <a:r>
              <a:rPr lang="en-GB" dirty="0" smtClean="0"/>
              <a:t>SCLink</a:t>
            </a:r>
          </a:p>
          <a:p>
            <a:pPr marL="742950" indent="-742950">
              <a:buFont typeface="+mj-lt"/>
              <a:buAutoNum type="arabicPeriod" startAt="5"/>
            </a:pPr>
            <a:r>
              <a:rPr lang="en-GB" dirty="0" smtClean="0"/>
              <a:t>SCLink </a:t>
            </a:r>
            <a:r>
              <a:rPr lang="en-GB" dirty="0"/>
              <a:t>to DFM </a:t>
            </a:r>
            <a:r>
              <a:rPr lang="en-GB" dirty="0" smtClean="0"/>
              <a:t>connections &amp; test</a:t>
            </a:r>
          </a:p>
          <a:p>
            <a:pPr marL="742950" indent="-742950">
              <a:buFont typeface="+mj-lt"/>
              <a:buAutoNum type="arabicPeriod" startAt="5"/>
            </a:pPr>
            <a:r>
              <a:rPr lang="en-GB" dirty="0" smtClean="0"/>
              <a:t>DFM </a:t>
            </a:r>
            <a:r>
              <a:rPr lang="en-GB" dirty="0"/>
              <a:t>#2 </a:t>
            </a:r>
            <a:r>
              <a:rPr lang="en-GB" dirty="0" smtClean="0"/>
              <a:t>rotated</a:t>
            </a:r>
          </a:p>
          <a:p>
            <a:pPr marL="742950" indent="-742950">
              <a:buFont typeface="+mj-lt"/>
              <a:buAutoNum type="arabicPeriod" startAt="5"/>
            </a:pPr>
            <a:r>
              <a:rPr lang="en-GB" dirty="0" smtClean="0"/>
              <a:t>DFM </a:t>
            </a:r>
            <a:r>
              <a:rPr lang="en-GB" dirty="0"/>
              <a:t>#1 to DFM#2 </a:t>
            </a:r>
            <a:r>
              <a:rPr lang="en-GB" dirty="0" smtClean="0"/>
              <a:t>connection and test</a:t>
            </a:r>
          </a:p>
          <a:p>
            <a:pPr marL="742950" indent="-742950">
              <a:buFont typeface="+mj-lt"/>
              <a:buAutoNum type="arabicPeriod" startAt="5"/>
            </a:pPr>
            <a:r>
              <a:rPr lang="en-GB" dirty="0" smtClean="0"/>
              <a:t>D2-DFM </a:t>
            </a:r>
            <a:r>
              <a:rPr lang="en-GB" dirty="0"/>
              <a:t>interlink </a:t>
            </a:r>
            <a:r>
              <a:rPr lang="en-GB" dirty="0" smtClean="0"/>
              <a:t>connected and test</a:t>
            </a:r>
          </a:p>
          <a:p>
            <a:pPr marL="742950" indent="-742950">
              <a:buFont typeface="+mj-lt"/>
              <a:buAutoNum type="arabicPeriod" startAt="5"/>
            </a:pPr>
            <a:r>
              <a:rPr lang="en-GB" dirty="0" smtClean="0"/>
              <a:t>Splices operation and sleeves closure and qualification</a:t>
            </a:r>
            <a:endParaRPr lang="en-GB" dirty="0"/>
          </a:p>
          <a:p>
            <a:endParaRPr lang="en-GB" i="1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40" y="644691"/>
            <a:ext cx="5514002" cy="2346160"/>
          </a:xfrm>
          <a:solidFill>
            <a:schemeClr val="bg1"/>
          </a:solidFill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Initial configuration:</a:t>
            </a:r>
          </a:p>
          <a:p>
            <a:pPr lvl="1"/>
            <a:r>
              <a:rPr lang="en-GB" dirty="0"/>
              <a:t>Services, tooling, QXL, D2 </a:t>
            </a:r>
            <a:r>
              <a:rPr lang="en-GB" dirty="0" smtClean="0"/>
              <a:t>installed</a:t>
            </a:r>
            <a:endParaRPr lang="en-GB" dirty="0"/>
          </a:p>
          <a:p>
            <a:pPr lvl="1"/>
            <a:r>
              <a:rPr lang="en-GB" dirty="0"/>
              <a:t>D2-DFM interlink partly </a:t>
            </a:r>
            <a:r>
              <a:rPr lang="en-GB" dirty="0" smtClean="0"/>
              <a:t>installed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DFM vaporisation module #1 to jumper connection and test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DFM transported above D2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DFM </a:t>
            </a:r>
            <a:r>
              <a:rPr lang="en-GB" dirty="0"/>
              <a:t>cables module #2 located toward non IP</a:t>
            </a:r>
          </a:p>
          <a:p>
            <a:endParaRPr lang="en-GB" i="1" dirty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CPR – DFX 31.01.19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6960096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 smtClean="0"/>
              <a:t>Preliminary assembly sequence</a:t>
            </a:r>
            <a:endParaRPr lang="en-GB" sz="3467" dirty="0"/>
          </a:p>
        </p:txBody>
      </p:sp>
      <p:sp>
        <p:nvSpPr>
          <p:cNvPr id="16" name="Freeform 15"/>
          <p:cNvSpPr/>
          <p:nvPr/>
        </p:nvSpPr>
        <p:spPr>
          <a:xfrm>
            <a:off x="5805830" y="3656699"/>
            <a:ext cx="1747495" cy="2258326"/>
          </a:xfrm>
          <a:custGeom>
            <a:avLst/>
            <a:gdLst>
              <a:gd name="connsiteX0" fmla="*/ 4420 w 1747495"/>
              <a:gd name="connsiteY0" fmla="*/ 29476 h 2258326"/>
              <a:gd name="connsiteX1" fmla="*/ 252070 w 1747495"/>
              <a:gd name="connsiteY1" fmla="*/ 39001 h 2258326"/>
              <a:gd name="connsiteX2" fmla="*/ 1623670 w 1747495"/>
              <a:gd name="connsiteY2" fmla="*/ 410476 h 2258326"/>
              <a:gd name="connsiteX3" fmla="*/ 261595 w 1747495"/>
              <a:gd name="connsiteY3" fmla="*/ 1858276 h 2258326"/>
              <a:gd name="connsiteX4" fmla="*/ 1747495 w 1747495"/>
              <a:gd name="connsiteY4" fmla="*/ 2258326 h 225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7495" h="2258326">
                <a:moveTo>
                  <a:pt x="4420" y="29476"/>
                </a:moveTo>
                <a:cubicBezTo>
                  <a:pt x="-6693" y="2488"/>
                  <a:pt x="-17805" y="-24499"/>
                  <a:pt x="252070" y="39001"/>
                </a:cubicBezTo>
                <a:cubicBezTo>
                  <a:pt x="521945" y="102501"/>
                  <a:pt x="1622083" y="107264"/>
                  <a:pt x="1623670" y="410476"/>
                </a:cubicBezTo>
                <a:cubicBezTo>
                  <a:pt x="1625257" y="713688"/>
                  <a:pt x="240958" y="1550301"/>
                  <a:pt x="261595" y="1858276"/>
                </a:cubicBezTo>
                <a:cubicBezTo>
                  <a:pt x="282232" y="2166251"/>
                  <a:pt x="1014863" y="2212288"/>
                  <a:pt x="1747495" y="2258326"/>
                </a:cubicBezTo>
              </a:path>
            </a:pathLst>
          </a:custGeom>
          <a:noFill/>
          <a:ln w="381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  <a:tailEnd type="triangl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966788" y="2990850"/>
            <a:ext cx="4690553" cy="1816414"/>
            <a:chOff x="966788" y="2990850"/>
            <a:chExt cx="4690553" cy="181641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t="12069"/>
            <a:stretch/>
          </p:blipFill>
          <p:spPr>
            <a:xfrm>
              <a:off x="1155747" y="2990850"/>
              <a:ext cx="4501594" cy="1816414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966788" y="2990850"/>
              <a:ext cx="489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prstClr val="black"/>
                  </a:solidFill>
                  <a:latin typeface="Calibri" panose="020F0502020204030204"/>
                </a:rPr>
                <a:t>1-2</a:t>
              </a:r>
              <a:endParaRPr lang="en-GB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2390775" y="3360182"/>
              <a:ext cx="695325" cy="907018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295740" y="2990850"/>
            <a:ext cx="4896260" cy="1876819"/>
            <a:chOff x="7295740" y="2990850"/>
            <a:chExt cx="4896260" cy="187681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l="1187" t="10709" r="27443" b="21939"/>
            <a:stretch/>
          </p:blipFill>
          <p:spPr>
            <a:xfrm>
              <a:off x="7690406" y="2990850"/>
              <a:ext cx="4501594" cy="1876819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7295740" y="3001715"/>
              <a:ext cx="6767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prstClr val="black"/>
                  </a:solidFill>
                  <a:latin typeface="Calibri" panose="020F0502020204030204"/>
                </a:rPr>
                <a:t>3-4-5</a:t>
              </a:r>
              <a:endParaRPr lang="en-GB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9916345" y="3228975"/>
              <a:ext cx="561155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25" name="Group 24"/>
          <p:cNvGrpSpPr/>
          <p:nvPr/>
        </p:nvGrpSpPr>
        <p:grpSpPr>
          <a:xfrm>
            <a:off x="6874150" y="5033978"/>
            <a:ext cx="5317850" cy="1824022"/>
            <a:chOff x="6874150" y="5033978"/>
            <a:chExt cx="5317850" cy="182402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/>
            <a:srcRect l="2265" t="13070" b="9039"/>
            <a:stretch/>
          </p:blipFill>
          <p:spPr>
            <a:xfrm>
              <a:off x="7690406" y="5060144"/>
              <a:ext cx="4501594" cy="1797856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9916345" y="5629275"/>
              <a:ext cx="151580" cy="76200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874150" y="5033978"/>
              <a:ext cx="1098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prstClr val="black"/>
                  </a:solidFill>
                  <a:latin typeface="Calibri" panose="020F0502020204030204"/>
                </a:rPr>
                <a:t>8-9-10-11</a:t>
              </a:r>
              <a:endParaRPr lang="en-GB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" name="Arc 18"/>
            <p:cNvSpPr/>
            <p:nvPr/>
          </p:nvSpPr>
          <p:spPr>
            <a:xfrm>
              <a:off x="9049458" y="5467350"/>
              <a:ext cx="495920" cy="495920"/>
            </a:xfrm>
            <a:prstGeom prst="arc">
              <a:avLst>
                <a:gd name="adj1" fmla="val 16200000"/>
                <a:gd name="adj2" fmla="val 9467791"/>
              </a:avLst>
            </a:prstGeom>
            <a:noFill/>
            <a:ln w="47625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004904" y="5033978"/>
            <a:ext cx="4693449" cy="1824022"/>
            <a:chOff x="1004904" y="5033978"/>
            <a:chExt cx="4693449" cy="182402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/>
            <a:srcRect t="15158" b="9069"/>
            <a:stretch/>
          </p:blipFill>
          <p:spPr>
            <a:xfrm>
              <a:off x="1196759" y="5033978"/>
              <a:ext cx="4501594" cy="1824022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004904" y="5078103"/>
              <a:ext cx="489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prstClr val="black"/>
                  </a:solidFill>
                  <a:latin typeface="Calibri" panose="020F0502020204030204"/>
                </a:rPr>
                <a:t>6-7</a:t>
              </a:r>
              <a:endParaRPr lang="en-GB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H="1">
              <a:off x="2833687" y="5229225"/>
              <a:ext cx="504825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22" name="Slide Number Placeholder 4"/>
          <p:cNvSpPr txBox="1">
            <a:spLocks/>
          </p:cNvSpPr>
          <p:nvPr/>
        </p:nvSpPr>
        <p:spPr>
          <a:xfrm>
            <a:off x="11663082" y="649800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694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40" y="644690"/>
            <a:ext cx="5008828" cy="3163408"/>
          </a:xfrm>
          <a:solidFill>
            <a:schemeClr val="bg1"/>
          </a:solidFill>
        </p:spPr>
        <p:txBody>
          <a:bodyPr>
            <a:normAutofit fontScale="55000" lnSpcReduction="20000"/>
          </a:bodyPr>
          <a:lstStyle/>
          <a:p>
            <a:r>
              <a:rPr lang="en-GB" dirty="0"/>
              <a:t>Preliminary interference study with </a:t>
            </a:r>
            <a:r>
              <a:rPr lang="en-GB" dirty="0" smtClean="0"/>
              <a:t>basic DFX environment on going</a:t>
            </a:r>
            <a:endParaRPr lang="en-GB" dirty="0"/>
          </a:p>
          <a:p>
            <a:pPr lvl="1"/>
            <a:r>
              <a:rPr lang="en-GB" dirty="0"/>
              <a:t>Service, </a:t>
            </a:r>
            <a:r>
              <a:rPr lang="en-GB" dirty="0" smtClean="0"/>
              <a:t>, </a:t>
            </a:r>
            <a:r>
              <a:rPr lang="en-GB" dirty="0"/>
              <a:t>Transport, QXL</a:t>
            </a:r>
          </a:p>
          <a:p>
            <a:pPr lvl="1"/>
            <a:r>
              <a:rPr lang="en-GB" dirty="0"/>
              <a:t>Tunnel infrastructure (model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Interferences already detected to be studied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Integration study to be led</a:t>
            </a:r>
          </a:p>
          <a:p>
            <a:pPr lvl="1"/>
            <a:r>
              <a:rPr lang="en-GB" dirty="0" smtClean="0"/>
              <a:t>Services, Survey, Transport, SCLink, Interlink, D2 installation, close services maintenance</a:t>
            </a:r>
            <a:endParaRPr lang="en-GB" dirty="0"/>
          </a:p>
          <a:p>
            <a:endParaRPr lang="en-GB" i="1" dirty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CPR – DFX 31.01.19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5895975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 smtClean="0"/>
              <a:t>Pre-integration study</a:t>
            </a:r>
            <a:endParaRPr lang="en-GB" sz="3467" dirty="0"/>
          </a:p>
        </p:txBody>
      </p:sp>
      <p:grpSp>
        <p:nvGrpSpPr>
          <p:cNvPr id="6" name="Group 5"/>
          <p:cNvGrpSpPr/>
          <p:nvPr/>
        </p:nvGrpSpPr>
        <p:grpSpPr>
          <a:xfrm>
            <a:off x="35263" y="3743325"/>
            <a:ext cx="12156737" cy="3114675"/>
            <a:chOff x="957991" y="3979737"/>
            <a:chExt cx="11234009" cy="287826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r="37712"/>
            <a:stretch/>
          </p:blipFill>
          <p:spPr>
            <a:xfrm>
              <a:off x="5191124" y="3979737"/>
              <a:ext cx="7000876" cy="287826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b="21945"/>
            <a:stretch/>
          </p:blipFill>
          <p:spPr>
            <a:xfrm>
              <a:off x="957991" y="4014199"/>
              <a:ext cx="3860128" cy="2843801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2168" y="1"/>
            <a:ext cx="7039832" cy="34194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97499" y="5543550"/>
            <a:ext cx="781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  <a:latin typeface="Calibri" panose="020F0502020204030204"/>
              </a:rPr>
              <a:t>Transport</a:t>
            </a:r>
          </a:p>
          <a:p>
            <a:pPr algn="ctr"/>
            <a:r>
              <a:rPr lang="en-GB" sz="1200" dirty="0" smtClean="0">
                <a:solidFill>
                  <a:prstClr val="black"/>
                </a:solidFill>
                <a:latin typeface="Calibri" panose="020F0502020204030204"/>
              </a:rPr>
              <a:t>area</a:t>
            </a:r>
            <a:endParaRPr lang="en-GB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37212" y="5389661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prstClr val="black"/>
                </a:solidFill>
                <a:latin typeface="Calibri" panose="020F0502020204030204"/>
              </a:rPr>
              <a:t>D2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98525" y="5927900"/>
            <a:ext cx="538086" cy="538086"/>
          </a:xfrm>
          <a:prstGeom prst="ellipse">
            <a:avLst/>
          </a:prstGeom>
          <a:solidFill>
            <a:srgbClr val="FFFFFF">
              <a:alpha val="50196"/>
            </a:srgbClr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QXL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15103" y="4006397"/>
            <a:ext cx="8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  <a:latin typeface="Calibri" panose="020F0502020204030204"/>
              </a:rPr>
              <a:t>Survey</a:t>
            </a:r>
          </a:p>
          <a:p>
            <a:pPr algn="ctr"/>
            <a:r>
              <a:rPr lang="en-GB" sz="1200" dirty="0" smtClean="0">
                <a:solidFill>
                  <a:prstClr val="black"/>
                </a:solidFill>
                <a:latin typeface="Calibri" panose="020F0502020204030204"/>
              </a:rPr>
              <a:t>reservation</a:t>
            </a:r>
            <a:endParaRPr lang="en-GB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247900" y="5073650"/>
            <a:ext cx="152400" cy="316011"/>
          </a:xfrm>
          <a:prstGeom prst="rect">
            <a:avLst/>
          </a:prstGeom>
          <a:noFill/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>
            <a:endCxn id="14" idx="0"/>
          </p:cNvCxnSpPr>
          <p:nvPr/>
        </p:nvCxnSpPr>
        <p:spPr>
          <a:xfrm flipH="1">
            <a:off x="2324100" y="4260850"/>
            <a:ext cx="723900" cy="812800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6" name="Oval 15"/>
          <p:cNvSpPr/>
          <p:nvPr/>
        </p:nvSpPr>
        <p:spPr>
          <a:xfrm>
            <a:off x="1365250" y="4127500"/>
            <a:ext cx="1132249" cy="340562"/>
          </a:xfrm>
          <a:prstGeom prst="ellipse">
            <a:avLst/>
          </a:prstGeom>
          <a:solidFill>
            <a:srgbClr val="FF0000">
              <a:alpha val="30196"/>
            </a:srgbClr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val 16"/>
          <p:cNvSpPr/>
          <p:nvPr/>
        </p:nvSpPr>
        <p:spPr>
          <a:xfrm rot="18923415">
            <a:off x="906095" y="4697718"/>
            <a:ext cx="616361" cy="340562"/>
          </a:xfrm>
          <a:prstGeom prst="ellipse">
            <a:avLst/>
          </a:prstGeom>
          <a:solidFill>
            <a:srgbClr val="FF0000">
              <a:alpha val="30196"/>
            </a:srgbClr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 rot="18080286">
            <a:off x="474179" y="4793656"/>
            <a:ext cx="6942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70AD47">
                    <a:lumMod val="50000"/>
                  </a:srgbClr>
                </a:solidFill>
                <a:latin typeface="Calibri" panose="020F0502020204030204"/>
              </a:rPr>
              <a:t>Services</a:t>
            </a:r>
          </a:p>
        </p:txBody>
      </p:sp>
      <p:sp>
        <p:nvSpPr>
          <p:cNvPr id="19" name="Slide Number Placeholder 4"/>
          <p:cNvSpPr txBox="1">
            <a:spLocks/>
          </p:cNvSpPr>
          <p:nvPr/>
        </p:nvSpPr>
        <p:spPr>
          <a:xfrm>
            <a:off x="11647200" y="649800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058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39" y="644689"/>
            <a:ext cx="11617291" cy="4321757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Transport:</a:t>
            </a:r>
          </a:p>
          <a:p>
            <a:pPr lvl="1"/>
            <a:r>
              <a:rPr lang="en-GB" dirty="0" smtClean="0"/>
              <a:t>Dimensions need to be verified</a:t>
            </a:r>
          </a:p>
          <a:p>
            <a:pPr lvl="1"/>
            <a:r>
              <a:rPr lang="en-GB" dirty="0" smtClean="0"/>
              <a:t>Transition from transport area to final configuration may present interferences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 work starting</a:t>
            </a:r>
            <a:endParaRPr lang="en-GB" dirty="0" smtClean="0"/>
          </a:p>
          <a:p>
            <a:r>
              <a:rPr lang="en-GB" dirty="0" smtClean="0"/>
              <a:t>Installation specifications</a:t>
            </a:r>
          </a:p>
          <a:p>
            <a:pPr lvl="1"/>
            <a:r>
              <a:rPr lang="en-GB" dirty="0" smtClean="0"/>
              <a:t>Shall be independent from D2 Assembly-Disassembly</a:t>
            </a:r>
          </a:p>
          <a:p>
            <a:pPr lvl="1"/>
            <a:r>
              <a:rPr lang="en-GB" dirty="0" smtClean="0"/>
              <a:t>Shall minimise the </a:t>
            </a:r>
            <a:r>
              <a:rPr lang="en-GB" dirty="0" err="1" smtClean="0"/>
              <a:t>SCLink</a:t>
            </a:r>
            <a:r>
              <a:rPr lang="en-GB" dirty="0" smtClean="0"/>
              <a:t> handling</a:t>
            </a:r>
          </a:p>
          <a:p>
            <a:pPr lvl="1"/>
            <a:r>
              <a:rPr lang="en-GB" dirty="0" smtClean="0"/>
              <a:t>Shall comply with reserved volumes (survey, transport, services)</a:t>
            </a:r>
          </a:p>
          <a:p>
            <a:r>
              <a:rPr lang="en-GB" dirty="0" smtClean="0"/>
              <a:t>Work in progress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List of actions: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Interferences </a:t>
            </a:r>
            <a:r>
              <a:rPr lang="en-GB" dirty="0" smtClean="0">
                <a:sym typeface="Wingdings" panose="05000000000000000000" pitchFamily="2" charset="2"/>
              </a:rPr>
              <a:t>identification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Iterations with transport within WP15</a:t>
            </a:r>
            <a:endParaRPr lang="en-GB" dirty="0">
              <a:sym typeface="Wingdings" panose="05000000000000000000" pitchFamily="2" charset="2"/>
            </a:endParaRPr>
          </a:p>
          <a:p>
            <a:pPr lvl="2"/>
            <a:r>
              <a:rPr lang="en-GB" dirty="0">
                <a:sym typeface="Wingdings" panose="05000000000000000000" pitchFamily="2" charset="2"/>
              </a:rPr>
              <a:t>Iterations </a:t>
            </a:r>
            <a:r>
              <a:rPr lang="en-GB" dirty="0" smtClean="0">
                <a:sym typeface="Wingdings" panose="05000000000000000000" pitchFamily="2" charset="2"/>
              </a:rPr>
              <a:t>with survey, services </a:t>
            </a:r>
            <a:r>
              <a:rPr lang="en-GB" dirty="0">
                <a:sym typeface="Wingdings" panose="05000000000000000000" pitchFamily="2" charset="2"/>
              </a:rPr>
              <a:t>interfaces (under WP15 supervision</a:t>
            </a:r>
            <a:r>
              <a:rPr lang="en-GB" dirty="0" smtClean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Weekly meeting under WP15 started (Friday 10 am)</a:t>
            </a:r>
            <a:endParaRPr lang="en-GB" dirty="0">
              <a:sym typeface="Wingdings" panose="05000000000000000000" pitchFamily="2" charset="2"/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en-GB" i="1" dirty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6960096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 smtClean="0"/>
              <a:t>Transport and Installation</a:t>
            </a:r>
            <a:endParaRPr lang="en-GB" sz="3467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4724" y="3541058"/>
            <a:ext cx="1857676" cy="1906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79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39" y="644690"/>
            <a:ext cx="5825661" cy="6213310"/>
          </a:xfrm>
          <a:solidFill>
            <a:schemeClr val="bg1"/>
          </a:solidFill>
        </p:spPr>
        <p:txBody>
          <a:bodyPr>
            <a:normAutofit fontScale="32500" lnSpcReduction="20000"/>
          </a:bodyPr>
          <a:lstStyle/>
          <a:p>
            <a:r>
              <a:rPr lang="en-GB" dirty="0" smtClean="0"/>
              <a:t>Electrical requirements:</a:t>
            </a:r>
          </a:p>
          <a:p>
            <a:pPr lvl="1"/>
            <a:r>
              <a:rPr lang="en-GB" dirty="0" smtClean="0"/>
              <a:t>Route </a:t>
            </a:r>
            <a:r>
              <a:rPr lang="en-GB" dirty="0" err="1" smtClean="0"/>
              <a:t>NbTi</a:t>
            </a:r>
            <a:r>
              <a:rPr lang="en-GB" dirty="0" smtClean="0"/>
              <a:t> leads from </a:t>
            </a:r>
            <a:r>
              <a:rPr lang="en-GB" dirty="0" err="1" smtClean="0"/>
              <a:t>SCLink</a:t>
            </a:r>
            <a:r>
              <a:rPr lang="en-GB" dirty="0" smtClean="0"/>
              <a:t> to splice with </a:t>
            </a:r>
            <a:r>
              <a:rPr lang="en-GB" dirty="0" err="1" smtClean="0"/>
              <a:t>Rmin</a:t>
            </a:r>
            <a:r>
              <a:rPr lang="en-GB" dirty="0" smtClean="0"/>
              <a:t>&gt;125mm	</a:t>
            </a:r>
            <a:r>
              <a:rPr lang="en-GB" b="1" dirty="0">
                <a:solidFill>
                  <a:srgbClr val="00B050"/>
                </a:solidFill>
                <a:latin typeface="Calibri" panose="020F0502020204030204" pitchFamily="34" charset="0"/>
              </a:rPr>
              <a:t> ✓</a:t>
            </a:r>
            <a:endParaRPr lang="en-GB" dirty="0" smtClean="0"/>
          </a:p>
          <a:p>
            <a:pPr lvl="1"/>
            <a:r>
              <a:rPr lang="en-GB" dirty="0" smtClean="0"/>
              <a:t>Route Plug leads to splice				</a:t>
            </a:r>
            <a:r>
              <a:rPr lang="en-GB" b="1" dirty="0">
                <a:solidFill>
                  <a:srgbClr val="00B050"/>
                </a:solidFill>
                <a:latin typeface="Calibri" panose="020F0502020204030204" pitchFamily="34" charset="0"/>
              </a:rPr>
              <a:t> ✓</a:t>
            </a:r>
            <a:endParaRPr lang="en-GB" dirty="0" smtClean="0"/>
          </a:p>
          <a:p>
            <a:pPr lvl="1"/>
            <a:r>
              <a:rPr lang="en-GB" dirty="0" smtClean="0"/>
              <a:t>Provide access for splices performance			</a:t>
            </a:r>
            <a:r>
              <a:rPr lang="en-GB" b="1" dirty="0">
                <a:solidFill>
                  <a:srgbClr val="00B050"/>
                </a:solidFill>
                <a:latin typeface="Calibri" panose="020F0502020204030204" pitchFamily="34" charset="0"/>
              </a:rPr>
              <a:t> ✓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Provide supports to splices and leads in He vessel		Pending</a:t>
            </a:r>
          </a:p>
          <a:p>
            <a:r>
              <a:rPr lang="en-GB" dirty="0" smtClean="0"/>
              <a:t>Cryogenics aspects:</a:t>
            </a:r>
          </a:p>
          <a:p>
            <a:pPr lvl="1"/>
            <a:r>
              <a:rPr lang="en-GB" dirty="0" smtClean="0"/>
              <a:t>Immerse splices and </a:t>
            </a:r>
            <a:r>
              <a:rPr lang="en-GB" dirty="0" err="1" smtClean="0"/>
              <a:t>NbTi</a:t>
            </a:r>
            <a:r>
              <a:rPr lang="en-GB" dirty="0" smtClean="0"/>
              <a:t> leads				</a:t>
            </a:r>
            <a:r>
              <a:rPr lang="en-GB" b="1" dirty="0">
                <a:solidFill>
                  <a:srgbClr val="00B050"/>
                </a:solidFill>
                <a:latin typeface="Calibri" panose="020F0502020204030204" pitchFamily="34" charset="0"/>
              </a:rPr>
              <a:t> ✓</a:t>
            </a:r>
            <a:endParaRPr lang="en-GB" dirty="0" smtClean="0"/>
          </a:p>
          <a:p>
            <a:pPr lvl="1"/>
            <a:r>
              <a:rPr lang="en-GB" dirty="0" smtClean="0"/>
              <a:t>Produce 3 g.s</a:t>
            </a:r>
            <a:r>
              <a:rPr lang="en-GB" baseline="30000" dirty="0" smtClean="0"/>
              <a:t>-1</a:t>
            </a:r>
            <a:r>
              <a:rPr lang="en-GB" dirty="0" smtClean="0"/>
              <a:t> GHE mass flow to </a:t>
            </a:r>
            <a:r>
              <a:rPr lang="en-GB" dirty="0" err="1" smtClean="0"/>
              <a:t>SCLink</a:t>
            </a:r>
            <a:r>
              <a:rPr lang="en-GB" dirty="0" smtClean="0"/>
              <a:t>			</a:t>
            </a:r>
            <a:r>
              <a:rPr lang="en-GB" b="1" dirty="0">
                <a:solidFill>
                  <a:srgbClr val="00B050"/>
                </a:solidFill>
                <a:latin typeface="Calibri" panose="020F0502020204030204" pitchFamily="34" charset="0"/>
              </a:rPr>
              <a:t> ✓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Connect to cryogenic lines				In progress</a:t>
            </a:r>
          </a:p>
          <a:p>
            <a:pPr lvl="1"/>
            <a:r>
              <a:rPr lang="en-GB" dirty="0" smtClean="0"/>
              <a:t>Release over pressure					</a:t>
            </a:r>
            <a:r>
              <a:rPr lang="en-GB" b="1" dirty="0">
                <a:solidFill>
                  <a:srgbClr val="00B050"/>
                </a:solidFill>
                <a:latin typeface="Calibri" panose="020F0502020204030204" pitchFamily="34" charset="0"/>
              </a:rPr>
              <a:t> ✓</a:t>
            </a:r>
            <a:endParaRPr lang="en-GB" dirty="0" smtClean="0"/>
          </a:p>
          <a:p>
            <a:pPr lvl="1"/>
            <a:r>
              <a:rPr lang="en-GB" dirty="0" smtClean="0"/>
              <a:t>Limit heat loads to 20 W					</a:t>
            </a:r>
            <a:r>
              <a:rPr lang="en-GB" b="1" dirty="0">
                <a:solidFill>
                  <a:srgbClr val="00B050"/>
                </a:solidFill>
                <a:latin typeface="Calibri" panose="020F0502020204030204" pitchFamily="34" charset="0"/>
              </a:rPr>
              <a:t> ✓</a:t>
            </a:r>
            <a:endParaRPr lang="en-GB" dirty="0" smtClean="0"/>
          </a:p>
          <a:p>
            <a:pPr lvl="1"/>
            <a:r>
              <a:rPr lang="en-GB" dirty="0" smtClean="0"/>
              <a:t>Slope from coldest point to LHE-</a:t>
            </a:r>
            <a:r>
              <a:rPr lang="en-GB" dirty="0" err="1" smtClean="0"/>
              <a:t>Ghe</a:t>
            </a:r>
            <a:r>
              <a:rPr lang="en-GB" dirty="0" smtClean="0"/>
              <a:t> interface			</a:t>
            </a:r>
            <a:r>
              <a:rPr lang="en-GB" b="1" dirty="0">
                <a:solidFill>
                  <a:srgbClr val="00B050"/>
                </a:solidFill>
                <a:latin typeface="Calibri" panose="020F0502020204030204" pitchFamily="34" charset="0"/>
              </a:rPr>
              <a:t> ✓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Respect instrumentation requirements			TBC</a:t>
            </a:r>
          </a:p>
          <a:p>
            <a:pPr lvl="1"/>
            <a:r>
              <a:rPr lang="en-GB" dirty="0" smtClean="0"/>
              <a:t>Respect levels, volumes 					</a:t>
            </a:r>
            <a:r>
              <a:rPr lang="en-GB" b="1" dirty="0">
                <a:solidFill>
                  <a:srgbClr val="00B050"/>
                </a:solidFill>
                <a:latin typeface="Calibri" panose="020F0502020204030204" pitchFamily="34" charset="0"/>
              </a:rPr>
              <a:t> ✓</a:t>
            </a:r>
            <a:endParaRPr lang="en-GB" dirty="0" smtClean="0"/>
          </a:p>
          <a:p>
            <a:r>
              <a:rPr lang="en-GB" dirty="0" smtClean="0"/>
              <a:t>Insulation vacuum</a:t>
            </a:r>
          </a:p>
          <a:p>
            <a:pPr lvl="1"/>
            <a:r>
              <a:rPr lang="en-GB" dirty="0" smtClean="0"/>
              <a:t>Provide required interfaces				</a:t>
            </a:r>
            <a:r>
              <a:rPr lang="en-GB" b="1" dirty="0">
                <a:solidFill>
                  <a:srgbClr val="00B050"/>
                </a:solidFill>
                <a:latin typeface="Calibri" panose="020F0502020204030204" pitchFamily="34" charset="0"/>
              </a:rPr>
              <a:t> ✓</a:t>
            </a:r>
            <a:endParaRPr lang="en-GB" dirty="0" smtClean="0"/>
          </a:p>
          <a:p>
            <a:r>
              <a:rPr lang="en-GB" dirty="0" smtClean="0"/>
              <a:t>Thermo-mechanical aspects:</a:t>
            </a:r>
          </a:p>
          <a:p>
            <a:pPr lvl="1"/>
            <a:r>
              <a:rPr lang="en-GB" dirty="0" smtClean="0"/>
              <a:t>Allow thermal-contractions (500 cycles)			</a:t>
            </a:r>
            <a:r>
              <a:rPr lang="en-GB" b="1" dirty="0">
                <a:solidFill>
                  <a:srgbClr val="00B050"/>
                </a:solidFill>
                <a:latin typeface="Calibri" panose="020F0502020204030204" pitchFamily="34" charset="0"/>
              </a:rPr>
              <a:t> ✓</a:t>
            </a:r>
            <a:endParaRPr lang="en-GB" dirty="0" smtClean="0"/>
          </a:p>
          <a:p>
            <a:r>
              <a:rPr lang="en-GB" dirty="0" smtClean="0"/>
              <a:t>Integration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Connect to Jumper					In progress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Respect reservations					TBC</a:t>
            </a:r>
          </a:p>
          <a:p>
            <a:r>
              <a:rPr lang="en-GB" dirty="0" smtClean="0"/>
              <a:t>Installation</a:t>
            </a:r>
          </a:p>
          <a:p>
            <a:pPr lvl="1"/>
            <a:r>
              <a:rPr lang="en-GB" dirty="0" smtClean="0"/>
              <a:t>Do not impose bending radius to </a:t>
            </a:r>
            <a:r>
              <a:rPr lang="en-GB" dirty="0" err="1" smtClean="0"/>
              <a:t>SCLink</a:t>
            </a:r>
            <a:r>
              <a:rPr lang="en-GB" dirty="0" smtClean="0"/>
              <a:t> &lt; 1.5m		</a:t>
            </a:r>
            <a:r>
              <a:rPr lang="en-GB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 ✓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Be independent from D2 installation				TBC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Transport							Pending</a:t>
            </a:r>
          </a:p>
          <a:p>
            <a:r>
              <a:rPr lang="en-GB" dirty="0" smtClean="0"/>
              <a:t>Unexpected events</a:t>
            </a:r>
          </a:p>
          <a:p>
            <a:pPr lvl="1"/>
            <a:r>
              <a:rPr lang="en-GB" dirty="0" smtClean="0"/>
              <a:t>10 min nominal operation in case of LHE supply stop		</a:t>
            </a:r>
            <a:r>
              <a:rPr lang="en-GB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 ✓</a:t>
            </a:r>
            <a:endParaRPr lang="en-GB" dirty="0" smtClean="0"/>
          </a:p>
          <a:p>
            <a:pPr lvl="1"/>
            <a:r>
              <a:rPr lang="en-GB" dirty="0" smtClean="0"/>
              <a:t>Energy deposition in LHE volume				</a:t>
            </a:r>
            <a:r>
              <a:rPr lang="en-GB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 ✓</a:t>
            </a:r>
            <a:endParaRPr lang="en-GB" dirty="0" smtClean="0"/>
          </a:p>
          <a:p>
            <a:pPr lvl="1"/>
            <a:r>
              <a:rPr lang="en-GB" dirty="0" smtClean="0"/>
              <a:t>He envelope rupture to insulation vacuum			</a:t>
            </a:r>
            <a:r>
              <a:rPr lang="en-GB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 ✓</a:t>
            </a:r>
            <a:endParaRPr lang="en-GB" dirty="0" smtClean="0"/>
          </a:p>
          <a:p>
            <a:r>
              <a:rPr lang="en-GB" dirty="0" smtClean="0"/>
              <a:t>Maintenance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Vacuum equipment access				TBC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Valves &amp; instrumentation access				TBC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Safety relief devices access				TBC</a:t>
            </a:r>
          </a:p>
          <a:p>
            <a:pPr lvl="1"/>
            <a:r>
              <a:rPr lang="en-GB" dirty="0" err="1" smtClean="0"/>
              <a:t>NbTi-NbTi</a:t>
            </a:r>
            <a:r>
              <a:rPr lang="en-GB" dirty="0" smtClean="0"/>
              <a:t> repair					</a:t>
            </a:r>
            <a:r>
              <a:rPr lang="en-GB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 ✓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MgB</a:t>
            </a:r>
            <a:r>
              <a:rPr lang="en-GB" baseline="-25000" dirty="0" smtClean="0">
                <a:solidFill>
                  <a:srgbClr val="0070C0"/>
                </a:solidFill>
              </a:rPr>
              <a:t>2</a:t>
            </a:r>
            <a:r>
              <a:rPr lang="en-GB" dirty="0" smtClean="0">
                <a:solidFill>
                  <a:srgbClr val="0070C0"/>
                </a:solidFill>
              </a:rPr>
              <a:t>-NbTi splices extraordinary repair			TBC</a:t>
            </a:r>
          </a:p>
          <a:p>
            <a:pPr lvl="1"/>
            <a:endParaRPr lang="en-GB" dirty="0" smtClean="0"/>
          </a:p>
          <a:p>
            <a:endParaRPr lang="en-GB" i="1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6960096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 smtClean="0"/>
              <a:t>Functional spec:</a:t>
            </a:r>
            <a:endParaRPr lang="en-GB" sz="3467" dirty="0"/>
          </a:p>
        </p:txBody>
      </p:sp>
    </p:spTree>
    <p:extLst>
      <p:ext uri="{BB962C8B-B14F-4D97-AF65-F5344CB8AC3E}">
        <p14:creationId xmlns:p14="http://schemas.microsoft.com/office/powerpoint/2010/main" val="2494499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39" y="644690"/>
            <a:ext cx="11617291" cy="5376599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dirty="0" smtClean="0"/>
              <a:t>A conceptual </a:t>
            </a:r>
            <a:r>
              <a:rPr lang="en-GB" dirty="0" smtClean="0"/>
              <a:t>design proposal </a:t>
            </a:r>
            <a:r>
              <a:rPr lang="en-GB" dirty="0" smtClean="0"/>
              <a:t>has been developed</a:t>
            </a:r>
            <a:endParaRPr lang="en-GB" dirty="0" smtClean="0"/>
          </a:p>
          <a:p>
            <a:r>
              <a:rPr lang="en-GB" dirty="0" smtClean="0"/>
              <a:t>Some </a:t>
            </a:r>
            <a:r>
              <a:rPr lang="en-GB" dirty="0" smtClean="0"/>
              <a:t>upcoming work on cryogenics and integration interfaces </a:t>
            </a:r>
            <a:r>
              <a:rPr lang="en-GB" dirty="0" smtClean="0"/>
              <a:t>expected</a:t>
            </a:r>
          </a:p>
          <a:p>
            <a:r>
              <a:rPr lang="en-GB" dirty="0"/>
              <a:t>Iterations with interfaces have started (under WP15) </a:t>
            </a:r>
          </a:p>
          <a:p>
            <a:r>
              <a:rPr lang="en-GB" dirty="0" smtClean="0"/>
              <a:t>Detailed </a:t>
            </a:r>
            <a:r>
              <a:rPr lang="en-GB" dirty="0" smtClean="0"/>
              <a:t>design to be started in </a:t>
            </a:r>
            <a:r>
              <a:rPr lang="en-GB" dirty="0" smtClean="0"/>
              <a:t>parallel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6960096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55539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4320"/>
            <a:ext cx="1296955" cy="7694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7" b="13436"/>
          <a:stretch/>
        </p:blipFill>
        <p:spPr>
          <a:xfrm>
            <a:off x="5708580" y="0"/>
            <a:ext cx="6483420" cy="3162748"/>
          </a:xfrm>
          <a:prstGeom prst="rect">
            <a:avLst/>
          </a:prstGeom>
        </p:spPr>
      </p:pic>
      <p:grpSp>
        <p:nvGrpSpPr>
          <p:cNvPr id="83" name="Group 82"/>
          <p:cNvGrpSpPr/>
          <p:nvPr/>
        </p:nvGrpSpPr>
        <p:grpSpPr>
          <a:xfrm>
            <a:off x="8178830" y="1887756"/>
            <a:ext cx="2712887" cy="723803"/>
            <a:chOff x="4887668" y="3787163"/>
            <a:chExt cx="2877263" cy="767659"/>
          </a:xfrm>
        </p:grpSpPr>
        <p:sp>
          <p:nvSpPr>
            <p:cNvPr id="131" name="TextBox 130"/>
            <p:cNvSpPr txBox="1"/>
            <p:nvPr/>
          </p:nvSpPr>
          <p:spPr>
            <a:xfrm rot="21022299">
              <a:off x="4887668" y="4326324"/>
              <a:ext cx="335265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D1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 rot="20947841">
              <a:off x="5298722" y="4232463"/>
              <a:ext cx="347167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CP</a:t>
              </a:r>
            </a:p>
          </p:txBody>
        </p:sp>
        <p:sp>
          <p:nvSpPr>
            <p:cNvPr id="133" name="TextBox 132"/>
            <p:cNvSpPr txBox="1"/>
            <p:nvPr/>
          </p:nvSpPr>
          <p:spPr>
            <a:xfrm rot="20988596">
              <a:off x="5863019" y="4109601"/>
              <a:ext cx="342066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Q3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 rot="20956418">
              <a:off x="6401853" y="3997409"/>
              <a:ext cx="408372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Q2b</a:t>
              </a:r>
            </a:p>
          </p:txBody>
        </p:sp>
        <p:sp>
          <p:nvSpPr>
            <p:cNvPr id="135" name="TextBox 134"/>
            <p:cNvSpPr txBox="1"/>
            <p:nvPr/>
          </p:nvSpPr>
          <p:spPr>
            <a:xfrm rot="20821435">
              <a:off x="6892664" y="3891881"/>
              <a:ext cx="403271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Q2a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 rot="21053899">
              <a:off x="7422865" y="3787163"/>
              <a:ext cx="342066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Q1</a:t>
              </a:r>
            </a:p>
          </p:txBody>
        </p:sp>
      </p:grpSp>
      <p:sp>
        <p:nvSpPr>
          <p:cNvPr id="84" name="TextBox 83"/>
          <p:cNvSpPr txBox="1"/>
          <p:nvPr/>
        </p:nvSpPr>
        <p:spPr>
          <a:xfrm rot="21053899">
            <a:off x="11316108" y="1815991"/>
            <a:ext cx="282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GB" sz="800" b="1" dirty="0">
                <a:solidFill>
                  <a:prstClr val="black"/>
                </a:solidFill>
                <a:latin typeface="Arial"/>
              </a:rPr>
              <a:t>IP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6838940" y="838789"/>
            <a:ext cx="3447456" cy="1965317"/>
            <a:chOff x="3466593" y="2674639"/>
            <a:chExt cx="3656340" cy="2084398"/>
          </a:xfrm>
        </p:grpSpPr>
        <p:sp>
          <p:nvSpPr>
            <p:cNvPr id="116" name="TextBox 115"/>
            <p:cNvSpPr txBox="1"/>
            <p:nvPr/>
          </p:nvSpPr>
          <p:spPr>
            <a:xfrm rot="21142821">
              <a:off x="5507098" y="3064178"/>
              <a:ext cx="1615835" cy="228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 defTabSz="1219170">
                <a:defRPr/>
              </a:pPr>
              <a:r>
                <a:rPr lang="en-GB" sz="800" b="0" kern="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Power converters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 rot="2278656">
              <a:off x="3466593" y="3553553"/>
              <a:ext cx="1308147" cy="228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85"/>
              <a:r>
                <a:rPr lang="en-GB" sz="800" dirty="0" err="1">
                  <a:solidFill>
                    <a:srgbClr val="FB963C">
                      <a:lumMod val="75000"/>
                    </a:srgbClr>
                  </a:solidFill>
                  <a:latin typeface="Arial"/>
                </a:rPr>
                <a:t>DSHx</a:t>
              </a:r>
              <a:endParaRPr lang="en-GB" sz="800" dirty="0">
                <a:solidFill>
                  <a:srgbClr val="FB963C">
                    <a:lumMod val="75000"/>
                  </a:srgbClr>
                </a:solidFill>
                <a:latin typeface="Arial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 rot="21187361">
              <a:off x="5283284" y="2763059"/>
              <a:ext cx="530079" cy="237911"/>
            </a:xfrm>
            <a:prstGeom prst="roundRect">
              <a:avLst>
                <a:gd name="adj" fmla="val 33715"/>
              </a:avLst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txBody>
            <a:bodyPr wrap="none" rtlCol="0">
              <a:no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 defTabSz="609585"/>
              <a:r>
                <a:rPr lang="en-GB" sz="800" b="0" dirty="0">
                  <a:solidFill>
                    <a:srgbClr val="FB963C">
                      <a:lumMod val="75000"/>
                    </a:srgbClr>
                  </a:solidFill>
                  <a:latin typeface="Arial"/>
                </a:rPr>
                <a:t>DFHx1</a:t>
              </a:r>
            </a:p>
          </p:txBody>
        </p:sp>
        <p:sp>
          <p:nvSpPr>
            <p:cNvPr id="119" name="Rounded Rectangle 118"/>
            <p:cNvSpPr/>
            <p:nvPr/>
          </p:nvSpPr>
          <p:spPr>
            <a:xfrm rot="20880900">
              <a:off x="4626467" y="4632294"/>
              <a:ext cx="198659" cy="126743"/>
            </a:xfrm>
            <a:prstGeom prst="roundRect">
              <a:avLst/>
            </a:prstGeom>
            <a:solidFill>
              <a:srgbClr val="FFC000"/>
            </a:solidFill>
            <a:ln w="63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8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20" name="Freeform 119"/>
            <p:cNvSpPr/>
            <p:nvPr/>
          </p:nvSpPr>
          <p:spPr>
            <a:xfrm>
              <a:off x="5441911" y="3009193"/>
              <a:ext cx="279400" cy="149225"/>
            </a:xfrm>
            <a:custGeom>
              <a:avLst/>
              <a:gdLst>
                <a:gd name="connsiteX0" fmla="*/ 0 w 279400"/>
                <a:gd name="connsiteY0" fmla="*/ 149225 h 149225"/>
                <a:gd name="connsiteX1" fmla="*/ 279400 w 279400"/>
                <a:gd name="connsiteY1" fmla="*/ 111125 h 149225"/>
                <a:gd name="connsiteX2" fmla="*/ 279400 w 279400"/>
                <a:gd name="connsiteY2" fmla="*/ 0 h 149225"/>
                <a:gd name="connsiteX3" fmla="*/ 3175 w 279400"/>
                <a:gd name="connsiteY3" fmla="*/ 34925 h 149225"/>
                <a:gd name="connsiteX4" fmla="*/ 0 w 279400"/>
                <a:gd name="connsiteY4" fmla="*/ 1492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00" h="149225">
                  <a:moveTo>
                    <a:pt x="0" y="149225"/>
                  </a:moveTo>
                  <a:lnTo>
                    <a:pt x="279400" y="111125"/>
                  </a:lnTo>
                  <a:lnTo>
                    <a:pt x="279400" y="0"/>
                  </a:lnTo>
                  <a:lnTo>
                    <a:pt x="3175" y="34925"/>
                  </a:lnTo>
                  <a:cubicBezTo>
                    <a:pt x="2117" y="73025"/>
                    <a:pt x="1058" y="111125"/>
                    <a:pt x="0" y="149225"/>
                  </a:cubicBezTo>
                  <a:close/>
                </a:path>
              </a:pathLst>
            </a:custGeom>
            <a:solidFill>
              <a:srgbClr val="FFC000"/>
            </a:soli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GB" sz="8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 rot="20952288">
              <a:off x="4443429" y="4388931"/>
              <a:ext cx="454798" cy="237911"/>
            </a:xfrm>
            <a:prstGeom prst="roundRect">
              <a:avLst>
                <a:gd name="adj" fmla="val 33715"/>
              </a:avLst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txBody>
            <a:bodyPr wrap="none" rtlCol="0">
              <a:no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 defTabSz="609585"/>
              <a:r>
                <a:rPr lang="en-GB" sz="800" b="0" dirty="0">
                  <a:solidFill>
                    <a:srgbClr val="FB963C">
                      <a:lumMod val="75000"/>
                    </a:srgbClr>
                  </a:solidFill>
                  <a:latin typeface="Arial"/>
                </a:rPr>
                <a:t>DFX</a:t>
              </a:r>
            </a:p>
          </p:txBody>
        </p:sp>
        <p:sp>
          <p:nvSpPr>
            <p:cNvPr id="122" name="Freeform 121"/>
            <p:cNvSpPr/>
            <p:nvPr/>
          </p:nvSpPr>
          <p:spPr>
            <a:xfrm>
              <a:off x="5786978" y="2931790"/>
              <a:ext cx="279400" cy="149225"/>
            </a:xfrm>
            <a:custGeom>
              <a:avLst/>
              <a:gdLst>
                <a:gd name="connsiteX0" fmla="*/ 0 w 279400"/>
                <a:gd name="connsiteY0" fmla="*/ 149225 h 149225"/>
                <a:gd name="connsiteX1" fmla="*/ 279400 w 279400"/>
                <a:gd name="connsiteY1" fmla="*/ 111125 h 149225"/>
                <a:gd name="connsiteX2" fmla="*/ 279400 w 279400"/>
                <a:gd name="connsiteY2" fmla="*/ 0 h 149225"/>
                <a:gd name="connsiteX3" fmla="*/ 3175 w 279400"/>
                <a:gd name="connsiteY3" fmla="*/ 34925 h 149225"/>
                <a:gd name="connsiteX4" fmla="*/ 0 w 279400"/>
                <a:gd name="connsiteY4" fmla="*/ 1492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00" h="149225">
                  <a:moveTo>
                    <a:pt x="0" y="149225"/>
                  </a:moveTo>
                  <a:lnTo>
                    <a:pt x="279400" y="111125"/>
                  </a:lnTo>
                  <a:lnTo>
                    <a:pt x="279400" y="0"/>
                  </a:lnTo>
                  <a:lnTo>
                    <a:pt x="3175" y="34925"/>
                  </a:lnTo>
                  <a:cubicBezTo>
                    <a:pt x="2117" y="73025"/>
                    <a:pt x="1058" y="111125"/>
                    <a:pt x="0" y="149225"/>
                  </a:cubicBezTo>
                  <a:close/>
                </a:path>
              </a:pathLst>
            </a:custGeom>
            <a:solidFill>
              <a:srgbClr val="00B050">
                <a:alpha val="69804"/>
              </a:srgbClr>
            </a:solidFill>
            <a:ln w="3175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70"/>
              <a:endParaRPr lang="en-GB" sz="8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23" name="Freeform 122"/>
            <p:cNvSpPr/>
            <p:nvPr/>
          </p:nvSpPr>
          <p:spPr>
            <a:xfrm>
              <a:off x="6435977" y="2859782"/>
              <a:ext cx="279400" cy="149225"/>
            </a:xfrm>
            <a:custGeom>
              <a:avLst/>
              <a:gdLst>
                <a:gd name="connsiteX0" fmla="*/ 0 w 279400"/>
                <a:gd name="connsiteY0" fmla="*/ 149225 h 149225"/>
                <a:gd name="connsiteX1" fmla="*/ 279400 w 279400"/>
                <a:gd name="connsiteY1" fmla="*/ 111125 h 149225"/>
                <a:gd name="connsiteX2" fmla="*/ 279400 w 279400"/>
                <a:gd name="connsiteY2" fmla="*/ 0 h 149225"/>
                <a:gd name="connsiteX3" fmla="*/ 3175 w 279400"/>
                <a:gd name="connsiteY3" fmla="*/ 34925 h 149225"/>
                <a:gd name="connsiteX4" fmla="*/ 0 w 279400"/>
                <a:gd name="connsiteY4" fmla="*/ 1492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00" h="149225">
                  <a:moveTo>
                    <a:pt x="0" y="149225"/>
                  </a:moveTo>
                  <a:lnTo>
                    <a:pt x="279400" y="111125"/>
                  </a:lnTo>
                  <a:lnTo>
                    <a:pt x="279400" y="0"/>
                  </a:lnTo>
                  <a:lnTo>
                    <a:pt x="3175" y="34925"/>
                  </a:lnTo>
                  <a:cubicBezTo>
                    <a:pt x="2117" y="73025"/>
                    <a:pt x="1058" y="111125"/>
                    <a:pt x="0" y="149225"/>
                  </a:cubicBezTo>
                  <a:close/>
                </a:path>
              </a:pathLst>
            </a:custGeom>
            <a:solidFill>
              <a:srgbClr val="00B050">
                <a:alpha val="69804"/>
              </a:srgbClr>
            </a:solidFill>
            <a:ln w="3175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70"/>
              <a:endParaRPr lang="en-GB" sz="8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 rot="21187361">
              <a:off x="5977774" y="2674639"/>
              <a:ext cx="530079" cy="237911"/>
            </a:xfrm>
            <a:prstGeom prst="roundRect">
              <a:avLst>
                <a:gd name="adj" fmla="val 33715"/>
              </a:avLst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txBody>
            <a:bodyPr wrap="none" rtlCol="0">
              <a:no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 defTabSz="609585"/>
              <a:r>
                <a:rPr lang="en-GB" sz="800" b="0" dirty="0">
                  <a:solidFill>
                    <a:srgbClr val="FB963C">
                      <a:lumMod val="75000"/>
                    </a:srgbClr>
                  </a:solidFill>
                  <a:latin typeface="Arial"/>
                </a:rPr>
                <a:t>DFHx2</a:t>
              </a:r>
            </a:p>
          </p:txBody>
        </p:sp>
        <p:sp>
          <p:nvSpPr>
            <p:cNvPr id="125" name="Freeform 124"/>
            <p:cNvSpPr/>
            <p:nvPr/>
          </p:nvSpPr>
          <p:spPr>
            <a:xfrm>
              <a:off x="6109650" y="2923772"/>
              <a:ext cx="279400" cy="149225"/>
            </a:xfrm>
            <a:custGeom>
              <a:avLst/>
              <a:gdLst>
                <a:gd name="connsiteX0" fmla="*/ 0 w 279400"/>
                <a:gd name="connsiteY0" fmla="*/ 149225 h 149225"/>
                <a:gd name="connsiteX1" fmla="*/ 279400 w 279400"/>
                <a:gd name="connsiteY1" fmla="*/ 111125 h 149225"/>
                <a:gd name="connsiteX2" fmla="*/ 279400 w 279400"/>
                <a:gd name="connsiteY2" fmla="*/ 0 h 149225"/>
                <a:gd name="connsiteX3" fmla="*/ 3175 w 279400"/>
                <a:gd name="connsiteY3" fmla="*/ 34925 h 149225"/>
                <a:gd name="connsiteX4" fmla="*/ 0 w 279400"/>
                <a:gd name="connsiteY4" fmla="*/ 1492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00" h="149225">
                  <a:moveTo>
                    <a:pt x="0" y="149225"/>
                  </a:moveTo>
                  <a:lnTo>
                    <a:pt x="279400" y="111125"/>
                  </a:lnTo>
                  <a:lnTo>
                    <a:pt x="279400" y="0"/>
                  </a:lnTo>
                  <a:lnTo>
                    <a:pt x="3175" y="34925"/>
                  </a:lnTo>
                  <a:cubicBezTo>
                    <a:pt x="2117" y="73025"/>
                    <a:pt x="1058" y="111125"/>
                    <a:pt x="0" y="149225"/>
                  </a:cubicBezTo>
                  <a:close/>
                </a:path>
              </a:pathLst>
            </a:custGeom>
            <a:solidFill>
              <a:srgbClr val="FFC000"/>
            </a:soli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GB" sz="8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126" name="Group 125"/>
            <p:cNvGrpSpPr/>
            <p:nvPr/>
          </p:nvGrpSpPr>
          <p:grpSpPr>
            <a:xfrm>
              <a:off x="3468133" y="3070556"/>
              <a:ext cx="2641517" cy="1681638"/>
              <a:chOff x="3468133" y="3070556"/>
              <a:chExt cx="2641517" cy="1681638"/>
            </a:xfrm>
          </p:grpSpPr>
          <p:sp>
            <p:nvSpPr>
              <p:cNvPr id="129" name="Freeform 128"/>
              <p:cNvSpPr/>
              <p:nvPr/>
            </p:nvSpPr>
            <p:spPr>
              <a:xfrm>
                <a:off x="3468133" y="3070556"/>
                <a:ext cx="1964927" cy="1681638"/>
              </a:xfrm>
              <a:custGeom>
                <a:avLst/>
                <a:gdLst>
                  <a:gd name="connsiteX0" fmla="*/ 1964927 w 1964927"/>
                  <a:gd name="connsiteY0" fmla="*/ 76504 h 1681638"/>
                  <a:gd name="connsiteX1" fmla="*/ 1865867 w 1964927"/>
                  <a:gd name="connsiteY1" fmla="*/ 61264 h 1681638"/>
                  <a:gd name="connsiteX2" fmla="*/ 1782047 w 1964927"/>
                  <a:gd name="connsiteY2" fmla="*/ 304 h 1681638"/>
                  <a:gd name="connsiteX3" fmla="*/ 1507727 w 1964927"/>
                  <a:gd name="connsiteY3" fmla="*/ 38404 h 1681638"/>
                  <a:gd name="connsiteX4" fmla="*/ 1195307 w 1964927"/>
                  <a:gd name="connsiteY4" fmla="*/ 53644 h 1681638"/>
                  <a:gd name="connsiteX5" fmla="*/ 745727 w 1964927"/>
                  <a:gd name="connsiteY5" fmla="*/ 122224 h 1681638"/>
                  <a:gd name="connsiteX6" fmla="*/ 341867 w 1964927"/>
                  <a:gd name="connsiteY6" fmla="*/ 145084 h 1681638"/>
                  <a:gd name="connsiteX7" fmla="*/ 44687 w 1964927"/>
                  <a:gd name="connsiteY7" fmla="*/ 190804 h 1681638"/>
                  <a:gd name="connsiteX8" fmla="*/ 6587 w 1964927"/>
                  <a:gd name="connsiteY8" fmla="*/ 259384 h 1681638"/>
                  <a:gd name="connsiteX9" fmla="*/ 98027 w 1964927"/>
                  <a:gd name="connsiteY9" fmla="*/ 327964 h 1681638"/>
                  <a:gd name="connsiteX10" fmla="*/ 151367 w 1964927"/>
                  <a:gd name="connsiteY10" fmla="*/ 449884 h 1681638"/>
                  <a:gd name="connsiteX11" fmla="*/ 296147 w 1964927"/>
                  <a:gd name="connsiteY11" fmla="*/ 503224 h 1681638"/>
                  <a:gd name="connsiteX12" fmla="*/ 395207 w 1964927"/>
                  <a:gd name="connsiteY12" fmla="*/ 670864 h 1681638"/>
                  <a:gd name="connsiteX13" fmla="*/ 593327 w 1964927"/>
                  <a:gd name="connsiteY13" fmla="*/ 686104 h 1681638"/>
                  <a:gd name="connsiteX14" fmla="*/ 646667 w 1964927"/>
                  <a:gd name="connsiteY14" fmla="*/ 876604 h 1681638"/>
                  <a:gd name="connsiteX15" fmla="*/ 799067 w 1964927"/>
                  <a:gd name="connsiteY15" fmla="*/ 868984 h 1681638"/>
                  <a:gd name="connsiteX16" fmla="*/ 860027 w 1964927"/>
                  <a:gd name="connsiteY16" fmla="*/ 990904 h 1681638"/>
                  <a:gd name="connsiteX17" fmla="*/ 882887 w 1964927"/>
                  <a:gd name="connsiteY17" fmla="*/ 1227124 h 1681638"/>
                  <a:gd name="connsiteX18" fmla="*/ 905747 w 1964927"/>
                  <a:gd name="connsiteY18" fmla="*/ 1554784 h 1681638"/>
                  <a:gd name="connsiteX19" fmla="*/ 981947 w 1964927"/>
                  <a:gd name="connsiteY19" fmla="*/ 1676704 h 1681638"/>
                  <a:gd name="connsiteX20" fmla="*/ 1157207 w 1964927"/>
                  <a:gd name="connsiteY20" fmla="*/ 1646224 h 1681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64927" h="1681638">
                    <a:moveTo>
                      <a:pt x="1964927" y="76504"/>
                    </a:moveTo>
                    <a:cubicBezTo>
                      <a:pt x="1930637" y="75234"/>
                      <a:pt x="1896347" y="73964"/>
                      <a:pt x="1865867" y="61264"/>
                    </a:cubicBezTo>
                    <a:cubicBezTo>
                      <a:pt x="1835387" y="48564"/>
                      <a:pt x="1841737" y="4114"/>
                      <a:pt x="1782047" y="304"/>
                    </a:cubicBezTo>
                    <a:cubicBezTo>
                      <a:pt x="1722357" y="-3506"/>
                      <a:pt x="1605517" y="29514"/>
                      <a:pt x="1507727" y="38404"/>
                    </a:cubicBezTo>
                    <a:cubicBezTo>
                      <a:pt x="1409937" y="47294"/>
                      <a:pt x="1322307" y="39674"/>
                      <a:pt x="1195307" y="53644"/>
                    </a:cubicBezTo>
                    <a:cubicBezTo>
                      <a:pt x="1068307" y="67614"/>
                      <a:pt x="887967" y="106984"/>
                      <a:pt x="745727" y="122224"/>
                    </a:cubicBezTo>
                    <a:cubicBezTo>
                      <a:pt x="603487" y="137464"/>
                      <a:pt x="458707" y="133654"/>
                      <a:pt x="341867" y="145084"/>
                    </a:cubicBezTo>
                    <a:cubicBezTo>
                      <a:pt x="225027" y="156514"/>
                      <a:pt x="100567" y="171754"/>
                      <a:pt x="44687" y="190804"/>
                    </a:cubicBezTo>
                    <a:cubicBezTo>
                      <a:pt x="-11193" y="209854"/>
                      <a:pt x="-2303" y="236524"/>
                      <a:pt x="6587" y="259384"/>
                    </a:cubicBezTo>
                    <a:cubicBezTo>
                      <a:pt x="15477" y="282244"/>
                      <a:pt x="73897" y="296214"/>
                      <a:pt x="98027" y="327964"/>
                    </a:cubicBezTo>
                    <a:cubicBezTo>
                      <a:pt x="122157" y="359714"/>
                      <a:pt x="118347" y="420674"/>
                      <a:pt x="151367" y="449884"/>
                    </a:cubicBezTo>
                    <a:cubicBezTo>
                      <a:pt x="184387" y="479094"/>
                      <a:pt x="255507" y="466394"/>
                      <a:pt x="296147" y="503224"/>
                    </a:cubicBezTo>
                    <a:cubicBezTo>
                      <a:pt x="336787" y="540054"/>
                      <a:pt x="345677" y="640384"/>
                      <a:pt x="395207" y="670864"/>
                    </a:cubicBezTo>
                    <a:cubicBezTo>
                      <a:pt x="444737" y="701344"/>
                      <a:pt x="551417" y="651814"/>
                      <a:pt x="593327" y="686104"/>
                    </a:cubicBezTo>
                    <a:cubicBezTo>
                      <a:pt x="635237" y="720394"/>
                      <a:pt x="612377" y="846124"/>
                      <a:pt x="646667" y="876604"/>
                    </a:cubicBezTo>
                    <a:cubicBezTo>
                      <a:pt x="680957" y="907084"/>
                      <a:pt x="763507" y="849934"/>
                      <a:pt x="799067" y="868984"/>
                    </a:cubicBezTo>
                    <a:cubicBezTo>
                      <a:pt x="834627" y="888034"/>
                      <a:pt x="846057" y="931214"/>
                      <a:pt x="860027" y="990904"/>
                    </a:cubicBezTo>
                    <a:cubicBezTo>
                      <a:pt x="873997" y="1050594"/>
                      <a:pt x="875267" y="1133144"/>
                      <a:pt x="882887" y="1227124"/>
                    </a:cubicBezTo>
                    <a:cubicBezTo>
                      <a:pt x="890507" y="1321104"/>
                      <a:pt x="889237" y="1479854"/>
                      <a:pt x="905747" y="1554784"/>
                    </a:cubicBezTo>
                    <a:cubicBezTo>
                      <a:pt x="922257" y="1629714"/>
                      <a:pt x="940037" y="1661464"/>
                      <a:pt x="981947" y="1676704"/>
                    </a:cubicBezTo>
                    <a:cubicBezTo>
                      <a:pt x="1023857" y="1691944"/>
                      <a:pt x="1090532" y="1669084"/>
                      <a:pt x="1157207" y="1646224"/>
                    </a:cubicBezTo>
                  </a:path>
                </a:pathLst>
              </a:custGeom>
              <a:noFill/>
              <a:ln w="15875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8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130" name="Straight Connector 129"/>
              <p:cNvCxnSpPr>
                <a:stCxn id="120" idx="1"/>
                <a:endCxn id="125" idx="0"/>
              </p:cNvCxnSpPr>
              <p:nvPr/>
            </p:nvCxnSpPr>
            <p:spPr>
              <a:xfrm flipV="1">
                <a:off x="5721311" y="3072997"/>
                <a:ext cx="388339" cy="47321"/>
              </a:xfrm>
              <a:prstGeom prst="line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127" name="Straight Connector 126"/>
            <p:cNvCxnSpPr/>
            <p:nvPr/>
          </p:nvCxnSpPr>
          <p:spPr>
            <a:xfrm>
              <a:off x="5933557" y="3050851"/>
              <a:ext cx="115206" cy="110274"/>
            </a:xfrm>
            <a:prstGeom prst="line">
              <a:avLst/>
            </a:prstGeom>
            <a:ln w="9525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 flipH="1">
              <a:off x="6536919" y="2997287"/>
              <a:ext cx="38758" cy="99370"/>
            </a:xfrm>
            <a:prstGeom prst="line">
              <a:avLst/>
            </a:prstGeom>
            <a:ln w="9525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Rounded Rectangle 85"/>
          <p:cNvSpPr/>
          <p:nvPr/>
        </p:nvSpPr>
        <p:spPr>
          <a:xfrm rot="20785976">
            <a:off x="6369892" y="3008611"/>
            <a:ext cx="545192" cy="101604"/>
          </a:xfrm>
          <a:prstGeom prst="roundRect">
            <a:avLst/>
          </a:prstGeom>
          <a:solidFill>
            <a:srgbClr val="92D050"/>
          </a:solidFill>
          <a:ln w="6350">
            <a:solidFill>
              <a:srgbClr val="00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88" name="TextBox 87"/>
          <p:cNvSpPr txBox="1"/>
          <p:nvPr/>
        </p:nvSpPr>
        <p:spPr>
          <a:xfrm rot="20738325">
            <a:off x="6850320" y="2863187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GB" sz="8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D2</a:t>
            </a:r>
          </a:p>
        </p:txBody>
      </p:sp>
      <p:grpSp>
        <p:nvGrpSpPr>
          <p:cNvPr id="89" name="Group 88"/>
          <p:cNvGrpSpPr/>
          <p:nvPr/>
        </p:nvGrpSpPr>
        <p:grpSpPr>
          <a:xfrm rot="18617565">
            <a:off x="6947976" y="2360460"/>
            <a:ext cx="441145" cy="643308"/>
            <a:chOff x="3530310" y="3792598"/>
            <a:chExt cx="467875" cy="682286"/>
          </a:xfrm>
        </p:grpSpPr>
        <p:cxnSp>
          <p:nvCxnSpPr>
            <p:cNvPr id="114" name="Straight Arrow Connector 113"/>
            <p:cNvCxnSpPr/>
            <p:nvPr/>
          </p:nvCxnSpPr>
          <p:spPr>
            <a:xfrm rot="2982435" flipV="1">
              <a:off x="3428090" y="4057946"/>
              <a:ext cx="682286" cy="15159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/>
            <p:cNvSpPr txBox="1"/>
            <p:nvPr/>
          </p:nvSpPr>
          <p:spPr>
            <a:xfrm rot="2180627">
              <a:off x="3530310" y="3924314"/>
              <a:ext cx="467875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≈45m</a:t>
              </a: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5766732" y="1281181"/>
            <a:ext cx="1917512" cy="1723584"/>
            <a:chOff x="2329419" y="3143836"/>
            <a:chExt cx="2033696" cy="1828017"/>
          </a:xfrm>
        </p:grpSpPr>
        <p:grpSp>
          <p:nvGrpSpPr>
            <p:cNvPr id="106" name="Group 105"/>
            <p:cNvGrpSpPr/>
            <p:nvPr/>
          </p:nvGrpSpPr>
          <p:grpSpPr>
            <a:xfrm>
              <a:off x="2329419" y="3143836"/>
              <a:ext cx="2030736" cy="1828017"/>
              <a:chOff x="2329419" y="3143836"/>
              <a:chExt cx="2030736" cy="1828017"/>
            </a:xfrm>
          </p:grpSpPr>
          <p:grpSp>
            <p:nvGrpSpPr>
              <p:cNvPr id="108" name="Group 107"/>
              <p:cNvGrpSpPr/>
              <p:nvPr/>
            </p:nvGrpSpPr>
            <p:grpSpPr>
              <a:xfrm>
                <a:off x="2329419" y="3143836"/>
                <a:ext cx="1006333" cy="1828017"/>
                <a:chOff x="2329419" y="3143836"/>
                <a:chExt cx="1006333" cy="1828017"/>
              </a:xfrm>
            </p:grpSpPr>
            <p:sp>
              <p:nvSpPr>
                <p:cNvPr id="110" name="TextBox 109"/>
                <p:cNvSpPr txBox="1"/>
                <p:nvPr/>
              </p:nvSpPr>
              <p:spPr>
                <a:xfrm rot="21187361">
                  <a:off x="2329419" y="3143836"/>
                  <a:ext cx="530079" cy="237911"/>
                </a:xfrm>
                <a:prstGeom prst="roundRect">
                  <a:avLst>
                    <a:gd name="adj" fmla="val 33715"/>
                  </a:avLst>
                </a:prstGeom>
                <a:solidFill>
                  <a:srgbClr val="FFFFFF">
                    <a:alpha val="69804"/>
                  </a:srgbClr>
                </a:solidFill>
                <a:ln>
                  <a:noFill/>
                </a:ln>
              </p:spPr>
              <p:txBody>
                <a:bodyPr wrap="none" rtlCol="0">
                  <a:noAutofit/>
                </a:bodyPr>
                <a:lstStyle>
                  <a:defPPr>
                    <a:defRPr lang="en-US"/>
                  </a:defPPr>
                  <a:lvl1pPr>
                    <a:defRPr sz="1200" b="1"/>
                  </a:lvl1pPr>
                </a:lstStyle>
                <a:p>
                  <a:pPr algn="ctr" defTabSz="609585"/>
                  <a:r>
                    <a:rPr lang="en-GB" sz="800" dirty="0">
                      <a:solidFill>
                        <a:srgbClr val="7030A0"/>
                      </a:solidFill>
                      <a:latin typeface="Arial"/>
                    </a:rPr>
                    <a:t>DFHM</a:t>
                  </a:r>
                </a:p>
              </p:txBody>
            </p:sp>
            <p:sp>
              <p:nvSpPr>
                <p:cNvPr id="111" name="Freeform 110"/>
                <p:cNvSpPr/>
                <p:nvPr/>
              </p:nvSpPr>
              <p:spPr>
                <a:xfrm>
                  <a:off x="2403764" y="3338945"/>
                  <a:ext cx="443345" cy="193964"/>
                </a:xfrm>
                <a:custGeom>
                  <a:avLst/>
                  <a:gdLst>
                    <a:gd name="connsiteX0" fmla="*/ 20781 w 443345"/>
                    <a:gd name="connsiteY0" fmla="*/ 193964 h 193964"/>
                    <a:gd name="connsiteX1" fmla="*/ 443345 w 443345"/>
                    <a:gd name="connsiteY1" fmla="*/ 138546 h 193964"/>
                    <a:gd name="connsiteX2" fmla="*/ 429491 w 443345"/>
                    <a:gd name="connsiteY2" fmla="*/ 0 h 193964"/>
                    <a:gd name="connsiteX3" fmla="*/ 0 w 443345"/>
                    <a:gd name="connsiteY3" fmla="*/ 62346 h 193964"/>
                    <a:gd name="connsiteX4" fmla="*/ 20781 w 443345"/>
                    <a:gd name="connsiteY4" fmla="*/ 193964 h 193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3345" h="193964">
                      <a:moveTo>
                        <a:pt x="20781" y="193964"/>
                      </a:moveTo>
                      <a:lnTo>
                        <a:pt x="443345" y="138546"/>
                      </a:lnTo>
                      <a:lnTo>
                        <a:pt x="429491" y="0"/>
                      </a:lnTo>
                      <a:lnTo>
                        <a:pt x="0" y="62346"/>
                      </a:lnTo>
                      <a:lnTo>
                        <a:pt x="20781" y="193964"/>
                      </a:lnTo>
                      <a:close/>
                    </a:path>
                  </a:pathLst>
                </a:custGeom>
                <a:solidFill>
                  <a:srgbClr val="E8C7F5"/>
                </a:solidFill>
                <a:ln w="6350">
                  <a:solidFill>
                    <a:srgbClr val="7030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8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112" name="TextBox 111"/>
                <p:cNvSpPr txBox="1"/>
                <p:nvPr/>
              </p:nvSpPr>
              <p:spPr>
                <a:xfrm rot="20952288">
                  <a:off x="2880954" y="4639575"/>
                  <a:ext cx="454798" cy="237911"/>
                </a:xfrm>
                <a:prstGeom prst="roundRect">
                  <a:avLst>
                    <a:gd name="adj" fmla="val 33715"/>
                  </a:avLst>
                </a:prstGeom>
                <a:solidFill>
                  <a:srgbClr val="FFFFFF">
                    <a:alpha val="69804"/>
                  </a:srgbClr>
                </a:solidFill>
                <a:ln>
                  <a:noFill/>
                </a:ln>
              </p:spPr>
              <p:txBody>
                <a:bodyPr wrap="none" rtlCol="0">
                  <a:noAutofit/>
                </a:bodyPr>
                <a:lstStyle>
                  <a:defPPr>
                    <a:defRPr lang="en-US"/>
                  </a:defPPr>
                  <a:lvl1pPr>
                    <a:defRPr sz="1200" b="1"/>
                  </a:lvl1pPr>
                </a:lstStyle>
                <a:p>
                  <a:pPr algn="ctr" defTabSz="609585"/>
                  <a:r>
                    <a:rPr lang="en-GB" sz="800" dirty="0">
                      <a:solidFill>
                        <a:srgbClr val="7030A0"/>
                      </a:solidFill>
                      <a:latin typeface="Arial"/>
                    </a:rPr>
                    <a:t>DFM</a:t>
                  </a:r>
                </a:p>
              </p:txBody>
            </p:sp>
            <p:sp>
              <p:nvSpPr>
                <p:cNvPr id="113" name="Rounded Rectangle 112"/>
                <p:cNvSpPr/>
                <p:nvPr/>
              </p:nvSpPr>
              <p:spPr>
                <a:xfrm rot="20835085">
                  <a:off x="3043133" y="4864093"/>
                  <a:ext cx="247975" cy="107760"/>
                </a:xfrm>
                <a:prstGeom prst="roundRect">
                  <a:avLst/>
                </a:prstGeom>
                <a:solidFill>
                  <a:srgbClr val="E8C7F5"/>
                </a:solidFill>
                <a:ln w="6350">
                  <a:solidFill>
                    <a:srgbClr val="7030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8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sp>
            <p:nvSpPr>
              <p:cNvPr id="109" name="Freeform 108"/>
              <p:cNvSpPr/>
              <p:nvPr/>
            </p:nvSpPr>
            <p:spPr>
              <a:xfrm>
                <a:off x="2841625" y="3333220"/>
                <a:ext cx="1518530" cy="1553105"/>
              </a:xfrm>
              <a:custGeom>
                <a:avLst/>
                <a:gdLst>
                  <a:gd name="connsiteX0" fmla="*/ 0 w 1518530"/>
                  <a:gd name="connsiteY0" fmla="*/ 70380 h 1553105"/>
                  <a:gd name="connsiteX1" fmla="*/ 454025 w 1518530"/>
                  <a:gd name="connsiteY1" fmla="*/ 530 h 1553105"/>
                  <a:gd name="connsiteX2" fmla="*/ 568325 w 1518530"/>
                  <a:gd name="connsiteY2" fmla="*/ 44980 h 1553105"/>
                  <a:gd name="connsiteX3" fmla="*/ 635000 w 1518530"/>
                  <a:gd name="connsiteY3" fmla="*/ 162455 h 1553105"/>
                  <a:gd name="connsiteX4" fmla="*/ 657225 w 1518530"/>
                  <a:gd name="connsiteY4" fmla="*/ 267230 h 1553105"/>
                  <a:gd name="connsiteX5" fmla="*/ 758825 w 1518530"/>
                  <a:gd name="connsiteY5" fmla="*/ 298980 h 1553105"/>
                  <a:gd name="connsiteX6" fmla="*/ 854075 w 1518530"/>
                  <a:gd name="connsiteY6" fmla="*/ 308505 h 1553105"/>
                  <a:gd name="connsiteX7" fmla="*/ 892175 w 1518530"/>
                  <a:gd name="connsiteY7" fmla="*/ 384705 h 1553105"/>
                  <a:gd name="connsiteX8" fmla="*/ 949325 w 1518530"/>
                  <a:gd name="connsiteY8" fmla="*/ 514880 h 1553105"/>
                  <a:gd name="connsiteX9" fmla="*/ 1012825 w 1518530"/>
                  <a:gd name="connsiteY9" fmla="*/ 549805 h 1553105"/>
                  <a:gd name="connsiteX10" fmla="*/ 1139825 w 1518530"/>
                  <a:gd name="connsiteY10" fmla="*/ 556155 h 1553105"/>
                  <a:gd name="connsiteX11" fmla="*/ 1212850 w 1518530"/>
                  <a:gd name="connsiteY11" fmla="*/ 619655 h 1553105"/>
                  <a:gd name="connsiteX12" fmla="*/ 1276350 w 1518530"/>
                  <a:gd name="connsiteY12" fmla="*/ 733955 h 1553105"/>
                  <a:gd name="connsiteX13" fmla="*/ 1343025 w 1518530"/>
                  <a:gd name="connsiteY13" fmla="*/ 768880 h 1553105"/>
                  <a:gd name="connsiteX14" fmla="*/ 1422400 w 1518530"/>
                  <a:gd name="connsiteY14" fmla="*/ 733955 h 1553105"/>
                  <a:gd name="connsiteX15" fmla="*/ 1476375 w 1518530"/>
                  <a:gd name="connsiteY15" fmla="*/ 829205 h 1553105"/>
                  <a:gd name="connsiteX16" fmla="*/ 1489075 w 1518530"/>
                  <a:gd name="connsiteY16" fmla="*/ 987955 h 1553105"/>
                  <a:gd name="connsiteX17" fmla="*/ 1501775 w 1518530"/>
                  <a:gd name="connsiteY17" fmla="*/ 1165755 h 1553105"/>
                  <a:gd name="connsiteX18" fmla="*/ 1517650 w 1518530"/>
                  <a:gd name="connsiteY18" fmla="*/ 1321330 h 1553105"/>
                  <a:gd name="connsiteX19" fmla="*/ 1473200 w 1518530"/>
                  <a:gd name="connsiteY19" fmla="*/ 1454680 h 1553105"/>
                  <a:gd name="connsiteX20" fmla="*/ 1362075 w 1518530"/>
                  <a:gd name="connsiteY20" fmla="*/ 1495955 h 1553105"/>
                  <a:gd name="connsiteX21" fmla="*/ 1203325 w 1518530"/>
                  <a:gd name="connsiteY21" fmla="*/ 1489605 h 1553105"/>
                  <a:gd name="connsiteX22" fmla="*/ 1073150 w 1518530"/>
                  <a:gd name="connsiteY22" fmla="*/ 1451505 h 1553105"/>
                  <a:gd name="connsiteX23" fmla="*/ 869950 w 1518530"/>
                  <a:gd name="connsiteY23" fmla="*/ 1445155 h 1553105"/>
                  <a:gd name="connsiteX24" fmla="*/ 641350 w 1518530"/>
                  <a:gd name="connsiteY24" fmla="*/ 1515005 h 1553105"/>
                  <a:gd name="connsiteX25" fmla="*/ 444500 w 1518530"/>
                  <a:gd name="connsiteY25" fmla="*/ 1553105 h 155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18530" h="1553105">
                    <a:moveTo>
                      <a:pt x="0" y="70380"/>
                    </a:moveTo>
                    <a:cubicBezTo>
                      <a:pt x="179652" y="37571"/>
                      <a:pt x="359304" y="4763"/>
                      <a:pt x="454025" y="530"/>
                    </a:cubicBezTo>
                    <a:cubicBezTo>
                      <a:pt x="548746" y="-3703"/>
                      <a:pt x="538163" y="17992"/>
                      <a:pt x="568325" y="44980"/>
                    </a:cubicBezTo>
                    <a:cubicBezTo>
                      <a:pt x="598488" y="71968"/>
                      <a:pt x="620183" y="125413"/>
                      <a:pt x="635000" y="162455"/>
                    </a:cubicBezTo>
                    <a:cubicBezTo>
                      <a:pt x="649817" y="199497"/>
                      <a:pt x="636588" y="244476"/>
                      <a:pt x="657225" y="267230"/>
                    </a:cubicBezTo>
                    <a:cubicBezTo>
                      <a:pt x="677862" y="289984"/>
                      <a:pt x="726017" y="292101"/>
                      <a:pt x="758825" y="298980"/>
                    </a:cubicBezTo>
                    <a:cubicBezTo>
                      <a:pt x="791633" y="305859"/>
                      <a:pt x="831850" y="294217"/>
                      <a:pt x="854075" y="308505"/>
                    </a:cubicBezTo>
                    <a:cubicBezTo>
                      <a:pt x="876300" y="322793"/>
                      <a:pt x="876300" y="350309"/>
                      <a:pt x="892175" y="384705"/>
                    </a:cubicBezTo>
                    <a:cubicBezTo>
                      <a:pt x="908050" y="419101"/>
                      <a:pt x="929217" y="487363"/>
                      <a:pt x="949325" y="514880"/>
                    </a:cubicBezTo>
                    <a:cubicBezTo>
                      <a:pt x="969433" y="542397"/>
                      <a:pt x="981075" y="542926"/>
                      <a:pt x="1012825" y="549805"/>
                    </a:cubicBezTo>
                    <a:cubicBezTo>
                      <a:pt x="1044575" y="556684"/>
                      <a:pt x="1106488" y="544513"/>
                      <a:pt x="1139825" y="556155"/>
                    </a:cubicBezTo>
                    <a:cubicBezTo>
                      <a:pt x="1173162" y="567797"/>
                      <a:pt x="1190096" y="590022"/>
                      <a:pt x="1212850" y="619655"/>
                    </a:cubicBezTo>
                    <a:cubicBezTo>
                      <a:pt x="1235604" y="649288"/>
                      <a:pt x="1254654" y="709084"/>
                      <a:pt x="1276350" y="733955"/>
                    </a:cubicBezTo>
                    <a:cubicBezTo>
                      <a:pt x="1298046" y="758826"/>
                      <a:pt x="1318683" y="768880"/>
                      <a:pt x="1343025" y="768880"/>
                    </a:cubicBezTo>
                    <a:cubicBezTo>
                      <a:pt x="1367367" y="768880"/>
                      <a:pt x="1400175" y="723901"/>
                      <a:pt x="1422400" y="733955"/>
                    </a:cubicBezTo>
                    <a:cubicBezTo>
                      <a:pt x="1444625" y="744009"/>
                      <a:pt x="1465263" y="786872"/>
                      <a:pt x="1476375" y="829205"/>
                    </a:cubicBezTo>
                    <a:cubicBezTo>
                      <a:pt x="1487487" y="871538"/>
                      <a:pt x="1484842" y="931863"/>
                      <a:pt x="1489075" y="987955"/>
                    </a:cubicBezTo>
                    <a:cubicBezTo>
                      <a:pt x="1493308" y="1044047"/>
                      <a:pt x="1497013" y="1110193"/>
                      <a:pt x="1501775" y="1165755"/>
                    </a:cubicBezTo>
                    <a:cubicBezTo>
                      <a:pt x="1506538" y="1221318"/>
                      <a:pt x="1522412" y="1273176"/>
                      <a:pt x="1517650" y="1321330"/>
                    </a:cubicBezTo>
                    <a:cubicBezTo>
                      <a:pt x="1512888" y="1369484"/>
                      <a:pt x="1499129" y="1425576"/>
                      <a:pt x="1473200" y="1454680"/>
                    </a:cubicBezTo>
                    <a:cubicBezTo>
                      <a:pt x="1447271" y="1483784"/>
                      <a:pt x="1407054" y="1490134"/>
                      <a:pt x="1362075" y="1495955"/>
                    </a:cubicBezTo>
                    <a:cubicBezTo>
                      <a:pt x="1317096" y="1501776"/>
                      <a:pt x="1251479" y="1497013"/>
                      <a:pt x="1203325" y="1489605"/>
                    </a:cubicBezTo>
                    <a:cubicBezTo>
                      <a:pt x="1155171" y="1482197"/>
                      <a:pt x="1128712" y="1458913"/>
                      <a:pt x="1073150" y="1451505"/>
                    </a:cubicBezTo>
                    <a:cubicBezTo>
                      <a:pt x="1017588" y="1444097"/>
                      <a:pt x="941917" y="1434572"/>
                      <a:pt x="869950" y="1445155"/>
                    </a:cubicBezTo>
                    <a:cubicBezTo>
                      <a:pt x="797983" y="1455738"/>
                      <a:pt x="712258" y="1497013"/>
                      <a:pt x="641350" y="1515005"/>
                    </a:cubicBezTo>
                    <a:cubicBezTo>
                      <a:pt x="570442" y="1532997"/>
                      <a:pt x="507471" y="1543051"/>
                      <a:pt x="444500" y="1553105"/>
                    </a:cubicBezTo>
                  </a:path>
                </a:pathLst>
              </a:custGeom>
              <a:noFill/>
              <a:ln w="15875">
                <a:solidFill>
                  <a:srgbClr val="7030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800">
                  <a:solidFill>
                    <a:prstClr val="white"/>
                  </a:solidFill>
                  <a:latin typeface="Arial"/>
                </a:endParaRPr>
              </a:p>
            </p:txBody>
          </p:sp>
        </p:grpSp>
        <p:sp>
          <p:nvSpPr>
            <p:cNvPr id="107" name="TextBox 106"/>
            <p:cNvSpPr txBox="1"/>
            <p:nvPr/>
          </p:nvSpPr>
          <p:spPr>
            <a:xfrm rot="2278656">
              <a:off x="3054966" y="3811020"/>
              <a:ext cx="1308149" cy="228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85"/>
              <a:r>
                <a:rPr lang="en-GB" sz="800" dirty="0" err="1">
                  <a:solidFill>
                    <a:srgbClr val="7030A0"/>
                  </a:solidFill>
                  <a:latin typeface="Arial"/>
                </a:rPr>
                <a:t>DSHm</a:t>
              </a:r>
              <a:endParaRPr lang="en-GB" sz="800" dirty="0">
                <a:solidFill>
                  <a:srgbClr val="7030A0"/>
                </a:solidFill>
                <a:latin typeface="Arial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5641067" y="1666453"/>
            <a:ext cx="5928569" cy="1462431"/>
            <a:chOff x="2196139" y="3552453"/>
            <a:chExt cx="6287788" cy="1551041"/>
          </a:xfrm>
        </p:grpSpPr>
        <p:grpSp>
          <p:nvGrpSpPr>
            <p:cNvPr id="93" name="Group 92"/>
            <p:cNvGrpSpPr/>
            <p:nvPr/>
          </p:nvGrpSpPr>
          <p:grpSpPr>
            <a:xfrm>
              <a:off x="4836121" y="3886163"/>
              <a:ext cx="3647806" cy="1217331"/>
              <a:chOff x="5988677" y="3994310"/>
              <a:chExt cx="3647806" cy="1217331"/>
            </a:xfrm>
          </p:grpSpPr>
          <p:cxnSp>
            <p:nvCxnSpPr>
              <p:cNvPr id="102" name="Straight Arrow Connector 101"/>
              <p:cNvCxnSpPr/>
              <p:nvPr/>
            </p:nvCxnSpPr>
            <p:spPr>
              <a:xfrm flipV="1">
                <a:off x="6017444" y="4375272"/>
                <a:ext cx="3619039" cy="836369"/>
              </a:xfrm>
              <a:prstGeom prst="straightConnector1">
                <a:avLst/>
              </a:prstGeom>
              <a:ln>
                <a:solidFill>
                  <a:schemeClr val="bg1">
                    <a:lumMod val="75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>
                <a:off x="5988677" y="4860341"/>
                <a:ext cx="0" cy="35130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TextBox 103"/>
              <p:cNvSpPr txBox="1"/>
              <p:nvPr/>
            </p:nvSpPr>
            <p:spPr>
              <a:xfrm rot="20781435">
                <a:off x="7679669" y="4591946"/>
                <a:ext cx="467875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≈80m</a:t>
                </a: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9632306" y="3994310"/>
                <a:ext cx="0" cy="380962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4" name="Straight Arrow Connector 93"/>
            <p:cNvCxnSpPr/>
            <p:nvPr/>
          </p:nvCxnSpPr>
          <p:spPr>
            <a:xfrm>
              <a:off x="3059832" y="3796028"/>
              <a:ext cx="664345" cy="503914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 rot="2180627">
              <a:off x="3206825" y="3879324"/>
              <a:ext cx="467875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≈50m</a:t>
              </a:r>
            </a:p>
          </p:txBody>
        </p:sp>
        <p:cxnSp>
          <p:nvCxnSpPr>
            <p:cNvPr id="96" name="Straight Arrow Connector 95"/>
            <p:cNvCxnSpPr/>
            <p:nvPr/>
          </p:nvCxnSpPr>
          <p:spPr>
            <a:xfrm>
              <a:off x="4464720" y="4011910"/>
              <a:ext cx="0" cy="565224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4413616" y="4011910"/>
              <a:ext cx="406671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≈8m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 rot="21223299">
              <a:off x="2205486" y="3552453"/>
              <a:ext cx="889508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R="0" lvl="0" indent="0" defTabSz="4572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900" b="1" i="0" u="none" strike="noStrike" kern="0" cap="none" spc="0" normalizeH="0" baseline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Arial"/>
                </a:defRPr>
              </a:lvl1pPr>
            </a:lstStyle>
            <a:p>
              <a:pPr defTabSz="609585">
                <a:defRPr/>
              </a:pPr>
              <a:r>
                <a:rPr lang="en-GB" sz="800" b="0" dirty="0">
                  <a:solidFill>
                    <a:prstClr val="white">
                      <a:lumMod val="65000"/>
                    </a:prstClr>
                  </a:solidFill>
                </a:rPr>
                <a:t>Service tunnel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 rot="21127498">
              <a:off x="2226330" y="3689785"/>
              <a:ext cx="1071423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R="0" lvl="0" indent="0" defTabSz="4572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900" b="1" i="0" u="none" strike="noStrike" kern="0" cap="none" spc="0" normalizeH="0" baseline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Arial"/>
                </a:defRPr>
              </a:lvl1pPr>
            </a:lstStyle>
            <a:p>
              <a:pPr defTabSz="609585">
                <a:defRPr/>
              </a:pPr>
              <a:r>
                <a:rPr lang="en-GB" sz="800" b="0" dirty="0">
                  <a:solidFill>
                    <a:prstClr val="white">
                      <a:lumMod val="65000"/>
                    </a:prstClr>
                  </a:solidFill>
                </a:rPr>
                <a:t>Transverse tunnel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 rot="20887282">
              <a:off x="2196139" y="4751191"/>
              <a:ext cx="743297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defTabSz="1219170">
                <a:defRPr/>
              </a:pPr>
              <a:r>
                <a:rPr lang="en-GB" sz="800" b="0" kern="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LHC tunnel</a:t>
              </a:r>
            </a:p>
          </p:txBody>
        </p:sp>
        <p:cxnSp>
          <p:nvCxnSpPr>
            <p:cNvPr id="101" name="Straight Arrow Connector 100"/>
            <p:cNvCxnSpPr>
              <a:stCxn id="99" idx="3"/>
            </p:cNvCxnSpPr>
            <p:nvPr/>
          </p:nvCxnSpPr>
          <p:spPr>
            <a:xfrm flipV="1">
              <a:off x="3310814" y="3688617"/>
              <a:ext cx="172679" cy="39511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  <a:tailEnd type="triangle" w="sm" len="med"/>
            </a:ln>
            <a:effectLst/>
          </p:spPr>
        </p:cxnSp>
      </p:grpSp>
      <p:sp>
        <p:nvSpPr>
          <p:cNvPr id="92" name="Freeform 91"/>
          <p:cNvSpPr/>
          <p:nvPr/>
        </p:nvSpPr>
        <p:spPr>
          <a:xfrm>
            <a:off x="6213663" y="2989737"/>
            <a:ext cx="228343" cy="145576"/>
          </a:xfrm>
          <a:custGeom>
            <a:avLst/>
            <a:gdLst>
              <a:gd name="connsiteX0" fmla="*/ 171257 w 171257"/>
              <a:gd name="connsiteY0" fmla="*/ 0 h 109182"/>
              <a:gd name="connsiteX1" fmla="*/ 660 w 171257"/>
              <a:gd name="connsiteY1" fmla="*/ 61415 h 109182"/>
              <a:gd name="connsiteX2" fmla="*/ 123490 w 171257"/>
              <a:gd name="connsiteY2" fmla="*/ 109182 h 109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257" h="109182">
                <a:moveTo>
                  <a:pt x="171257" y="0"/>
                </a:moveTo>
                <a:cubicBezTo>
                  <a:pt x="89939" y="21609"/>
                  <a:pt x="8621" y="43218"/>
                  <a:pt x="660" y="61415"/>
                </a:cubicBezTo>
                <a:cubicBezTo>
                  <a:pt x="-7301" y="79612"/>
                  <a:pt x="58094" y="94397"/>
                  <a:pt x="123490" y="109182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7166443" cy="720000"/>
          </a:xfrm>
          <a:noFill/>
        </p:spPr>
        <p:txBody>
          <a:bodyPr/>
          <a:lstStyle/>
          <a:p>
            <a:pPr algn="l"/>
            <a:r>
              <a:rPr lang="en-GB" sz="3200" dirty="0" smtClean="0"/>
              <a:t>Cold Powering of the D2 cryostat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816" y="765110"/>
            <a:ext cx="5594518" cy="3863534"/>
          </a:xfrm>
          <a:solidFill>
            <a:srgbClr val="FFFFFF">
              <a:alpha val="80000"/>
            </a:srgbClr>
          </a:solidFill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dirty="0" smtClean="0"/>
              <a:t>Chain of cryostats : </a:t>
            </a:r>
          </a:p>
          <a:p>
            <a:pPr marL="0" indent="0">
              <a:buNone/>
            </a:pPr>
            <a:r>
              <a:rPr lang="en-GB" dirty="0" smtClean="0"/>
              <a:t>DFHM-DSHM-DFM-Interlink D2/DFM-D2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D2 cryostat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5 Magnets : MBRD + 4 x </a:t>
            </a:r>
            <a:r>
              <a:rPr lang="en-GB" dirty="0" smtClean="0">
                <a:solidFill>
                  <a:srgbClr val="00B050"/>
                </a:solidFill>
              </a:rPr>
              <a:t>MCBRD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Superfluid helium @ 20 bar design pressure</a:t>
            </a:r>
            <a:endParaRPr lang="en-GB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DFM </a:t>
            </a:r>
            <a:r>
              <a:rPr lang="en-GB" sz="3867" dirty="0"/>
              <a:t>basic functions</a:t>
            </a:r>
            <a:r>
              <a:rPr lang="en-GB" dirty="0"/>
              <a:t>: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Electrical interface </a:t>
            </a:r>
            <a:r>
              <a:rPr lang="en-GB" dirty="0"/>
              <a:t>between SC Link and superconducting magnets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Supply cryogenics </a:t>
            </a:r>
            <a:r>
              <a:rPr lang="en-GB" dirty="0"/>
              <a:t>to the </a:t>
            </a:r>
            <a:r>
              <a:rPr lang="en-GB" dirty="0" err="1" smtClean="0"/>
              <a:t>SCLink</a:t>
            </a:r>
            <a:endParaRPr lang="en-GB" dirty="0" smtClean="0"/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DFM </a:t>
            </a:r>
            <a:r>
              <a:rPr lang="en-GB" dirty="0" smtClean="0">
                <a:solidFill>
                  <a:srgbClr val="0070C0"/>
                </a:solidFill>
              </a:rPr>
              <a:t>conceptual design based functional </a:t>
            </a:r>
            <a:r>
              <a:rPr lang="en-GB" dirty="0">
                <a:solidFill>
                  <a:srgbClr val="0070C0"/>
                </a:solidFill>
              </a:rPr>
              <a:t>specification </a:t>
            </a:r>
            <a:r>
              <a:rPr lang="en-GB" dirty="0" smtClean="0">
                <a:solidFill>
                  <a:srgbClr val="0070C0"/>
                </a:solidFill>
              </a:rPr>
              <a:t>EDMS </a:t>
            </a:r>
            <a:r>
              <a:rPr lang="en-GB" dirty="0" smtClean="0">
                <a:solidFill>
                  <a:srgbClr val="0070C0"/>
                </a:solidFill>
              </a:rPr>
              <a:t>2052614</a:t>
            </a:r>
            <a:endParaRPr lang="en-GB" dirty="0">
              <a:solidFill>
                <a:srgbClr val="0070C0"/>
              </a:solidFill>
            </a:endParaRPr>
          </a:p>
          <a:p>
            <a:pPr lvl="1"/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6213663" y="2632595"/>
            <a:ext cx="646937" cy="44938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r="41600"/>
          <a:stretch/>
        </p:blipFill>
        <p:spPr>
          <a:xfrm>
            <a:off x="5755099" y="3345401"/>
            <a:ext cx="6435743" cy="34948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0517" y="4449502"/>
            <a:ext cx="3670159" cy="21897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12274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Spare slides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8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4320"/>
            <a:ext cx="1296955" cy="7694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7" b="13436"/>
          <a:stretch/>
        </p:blipFill>
        <p:spPr>
          <a:xfrm>
            <a:off x="5708580" y="0"/>
            <a:ext cx="6483420" cy="3162748"/>
          </a:xfrm>
          <a:prstGeom prst="rect">
            <a:avLst/>
          </a:prstGeom>
        </p:spPr>
      </p:pic>
      <p:grpSp>
        <p:nvGrpSpPr>
          <p:cNvPr id="83" name="Group 82"/>
          <p:cNvGrpSpPr/>
          <p:nvPr/>
        </p:nvGrpSpPr>
        <p:grpSpPr>
          <a:xfrm>
            <a:off x="8178830" y="1887756"/>
            <a:ext cx="2712887" cy="723803"/>
            <a:chOff x="4887668" y="3787163"/>
            <a:chExt cx="2877263" cy="767659"/>
          </a:xfrm>
        </p:grpSpPr>
        <p:sp>
          <p:nvSpPr>
            <p:cNvPr id="131" name="TextBox 130"/>
            <p:cNvSpPr txBox="1"/>
            <p:nvPr/>
          </p:nvSpPr>
          <p:spPr>
            <a:xfrm rot="21022299">
              <a:off x="4887668" y="4326324"/>
              <a:ext cx="335265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D1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 rot="20947841">
              <a:off x="5298722" y="4232463"/>
              <a:ext cx="347167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CP</a:t>
              </a:r>
            </a:p>
          </p:txBody>
        </p:sp>
        <p:sp>
          <p:nvSpPr>
            <p:cNvPr id="133" name="TextBox 132"/>
            <p:cNvSpPr txBox="1"/>
            <p:nvPr/>
          </p:nvSpPr>
          <p:spPr>
            <a:xfrm rot="20988596">
              <a:off x="5863019" y="4109601"/>
              <a:ext cx="342066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Q3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 rot="20956418">
              <a:off x="6401853" y="3997409"/>
              <a:ext cx="408372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Q2b</a:t>
              </a:r>
            </a:p>
          </p:txBody>
        </p:sp>
        <p:sp>
          <p:nvSpPr>
            <p:cNvPr id="135" name="TextBox 134"/>
            <p:cNvSpPr txBox="1"/>
            <p:nvPr/>
          </p:nvSpPr>
          <p:spPr>
            <a:xfrm rot="20821435">
              <a:off x="6892664" y="3891881"/>
              <a:ext cx="403271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Q2a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 rot="21053899">
              <a:off x="7422865" y="3787163"/>
              <a:ext cx="342066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Q1</a:t>
              </a:r>
            </a:p>
          </p:txBody>
        </p:sp>
      </p:grpSp>
      <p:sp>
        <p:nvSpPr>
          <p:cNvPr id="84" name="TextBox 83"/>
          <p:cNvSpPr txBox="1"/>
          <p:nvPr/>
        </p:nvSpPr>
        <p:spPr>
          <a:xfrm rot="21053899">
            <a:off x="11316108" y="1815991"/>
            <a:ext cx="282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GB" sz="800" b="1" dirty="0">
                <a:solidFill>
                  <a:prstClr val="black"/>
                </a:solidFill>
                <a:latin typeface="Arial"/>
              </a:rPr>
              <a:t>IP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6838940" y="838789"/>
            <a:ext cx="3447456" cy="1965317"/>
            <a:chOff x="3466593" y="2674639"/>
            <a:chExt cx="3656340" cy="2084398"/>
          </a:xfrm>
        </p:grpSpPr>
        <p:sp>
          <p:nvSpPr>
            <p:cNvPr id="116" name="TextBox 115"/>
            <p:cNvSpPr txBox="1"/>
            <p:nvPr/>
          </p:nvSpPr>
          <p:spPr>
            <a:xfrm rot="21142821">
              <a:off x="5507098" y="3064178"/>
              <a:ext cx="1615835" cy="228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 defTabSz="1219170">
                <a:defRPr/>
              </a:pPr>
              <a:r>
                <a:rPr lang="en-GB" sz="800" b="0" kern="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Power converters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 rot="2278656">
              <a:off x="3466593" y="3553553"/>
              <a:ext cx="1308147" cy="228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85"/>
              <a:r>
                <a:rPr lang="en-GB" sz="800" dirty="0" err="1">
                  <a:solidFill>
                    <a:srgbClr val="FB963C">
                      <a:lumMod val="75000"/>
                    </a:srgbClr>
                  </a:solidFill>
                  <a:latin typeface="Arial"/>
                </a:rPr>
                <a:t>DSHx</a:t>
              </a:r>
              <a:endParaRPr lang="en-GB" sz="800" dirty="0">
                <a:solidFill>
                  <a:srgbClr val="FB963C">
                    <a:lumMod val="75000"/>
                  </a:srgbClr>
                </a:solidFill>
                <a:latin typeface="Arial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 rot="21187361">
              <a:off x="5283284" y="2763059"/>
              <a:ext cx="530079" cy="237911"/>
            </a:xfrm>
            <a:prstGeom prst="roundRect">
              <a:avLst>
                <a:gd name="adj" fmla="val 33715"/>
              </a:avLst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txBody>
            <a:bodyPr wrap="none" rtlCol="0">
              <a:no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 defTabSz="609585"/>
              <a:r>
                <a:rPr lang="en-GB" sz="800" b="0" dirty="0">
                  <a:solidFill>
                    <a:srgbClr val="FB963C">
                      <a:lumMod val="75000"/>
                    </a:srgbClr>
                  </a:solidFill>
                  <a:latin typeface="Arial"/>
                </a:rPr>
                <a:t>DFHx1</a:t>
              </a:r>
            </a:p>
          </p:txBody>
        </p:sp>
        <p:sp>
          <p:nvSpPr>
            <p:cNvPr id="119" name="Rounded Rectangle 118"/>
            <p:cNvSpPr/>
            <p:nvPr/>
          </p:nvSpPr>
          <p:spPr>
            <a:xfrm rot="20880900">
              <a:off x="4626467" y="4632294"/>
              <a:ext cx="198659" cy="126743"/>
            </a:xfrm>
            <a:prstGeom prst="roundRect">
              <a:avLst/>
            </a:prstGeom>
            <a:solidFill>
              <a:srgbClr val="FFC000"/>
            </a:solidFill>
            <a:ln w="63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8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20" name="Freeform 119"/>
            <p:cNvSpPr/>
            <p:nvPr/>
          </p:nvSpPr>
          <p:spPr>
            <a:xfrm>
              <a:off x="5441911" y="3009193"/>
              <a:ext cx="279400" cy="149225"/>
            </a:xfrm>
            <a:custGeom>
              <a:avLst/>
              <a:gdLst>
                <a:gd name="connsiteX0" fmla="*/ 0 w 279400"/>
                <a:gd name="connsiteY0" fmla="*/ 149225 h 149225"/>
                <a:gd name="connsiteX1" fmla="*/ 279400 w 279400"/>
                <a:gd name="connsiteY1" fmla="*/ 111125 h 149225"/>
                <a:gd name="connsiteX2" fmla="*/ 279400 w 279400"/>
                <a:gd name="connsiteY2" fmla="*/ 0 h 149225"/>
                <a:gd name="connsiteX3" fmla="*/ 3175 w 279400"/>
                <a:gd name="connsiteY3" fmla="*/ 34925 h 149225"/>
                <a:gd name="connsiteX4" fmla="*/ 0 w 279400"/>
                <a:gd name="connsiteY4" fmla="*/ 1492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00" h="149225">
                  <a:moveTo>
                    <a:pt x="0" y="149225"/>
                  </a:moveTo>
                  <a:lnTo>
                    <a:pt x="279400" y="111125"/>
                  </a:lnTo>
                  <a:lnTo>
                    <a:pt x="279400" y="0"/>
                  </a:lnTo>
                  <a:lnTo>
                    <a:pt x="3175" y="34925"/>
                  </a:lnTo>
                  <a:cubicBezTo>
                    <a:pt x="2117" y="73025"/>
                    <a:pt x="1058" y="111125"/>
                    <a:pt x="0" y="149225"/>
                  </a:cubicBezTo>
                  <a:close/>
                </a:path>
              </a:pathLst>
            </a:custGeom>
            <a:solidFill>
              <a:srgbClr val="FFC000"/>
            </a:soli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GB" sz="8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 rot="20952288">
              <a:off x="4443429" y="4388931"/>
              <a:ext cx="454798" cy="237911"/>
            </a:xfrm>
            <a:prstGeom prst="roundRect">
              <a:avLst>
                <a:gd name="adj" fmla="val 33715"/>
              </a:avLst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txBody>
            <a:bodyPr wrap="none" rtlCol="0">
              <a:no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 defTabSz="609585"/>
              <a:r>
                <a:rPr lang="en-GB" sz="800" b="0" dirty="0">
                  <a:solidFill>
                    <a:srgbClr val="FB963C">
                      <a:lumMod val="75000"/>
                    </a:srgbClr>
                  </a:solidFill>
                  <a:latin typeface="Arial"/>
                </a:rPr>
                <a:t>DFX</a:t>
              </a:r>
            </a:p>
          </p:txBody>
        </p:sp>
        <p:sp>
          <p:nvSpPr>
            <p:cNvPr id="122" name="Freeform 121"/>
            <p:cNvSpPr/>
            <p:nvPr/>
          </p:nvSpPr>
          <p:spPr>
            <a:xfrm>
              <a:off x="5786978" y="2931790"/>
              <a:ext cx="279400" cy="149225"/>
            </a:xfrm>
            <a:custGeom>
              <a:avLst/>
              <a:gdLst>
                <a:gd name="connsiteX0" fmla="*/ 0 w 279400"/>
                <a:gd name="connsiteY0" fmla="*/ 149225 h 149225"/>
                <a:gd name="connsiteX1" fmla="*/ 279400 w 279400"/>
                <a:gd name="connsiteY1" fmla="*/ 111125 h 149225"/>
                <a:gd name="connsiteX2" fmla="*/ 279400 w 279400"/>
                <a:gd name="connsiteY2" fmla="*/ 0 h 149225"/>
                <a:gd name="connsiteX3" fmla="*/ 3175 w 279400"/>
                <a:gd name="connsiteY3" fmla="*/ 34925 h 149225"/>
                <a:gd name="connsiteX4" fmla="*/ 0 w 279400"/>
                <a:gd name="connsiteY4" fmla="*/ 1492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00" h="149225">
                  <a:moveTo>
                    <a:pt x="0" y="149225"/>
                  </a:moveTo>
                  <a:lnTo>
                    <a:pt x="279400" y="111125"/>
                  </a:lnTo>
                  <a:lnTo>
                    <a:pt x="279400" y="0"/>
                  </a:lnTo>
                  <a:lnTo>
                    <a:pt x="3175" y="34925"/>
                  </a:lnTo>
                  <a:cubicBezTo>
                    <a:pt x="2117" y="73025"/>
                    <a:pt x="1058" y="111125"/>
                    <a:pt x="0" y="149225"/>
                  </a:cubicBezTo>
                  <a:close/>
                </a:path>
              </a:pathLst>
            </a:custGeom>
            <a:solidFill>
              <a:srgbClr val="00B050">
                <a:alpha val="69804"/>
              </a:srgbClr>
            </a:solidFill>
            <a:ln w="3175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70"/>
              <a:endParaRPr lang="en-GB" sz="8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23" name="Freeform 122"/>
            <p:cNvSpPr/>
            <p:nvPr/>
          </p:nvSpPr>
          <p:spPr>
            <a:xfrm>
              <a:off x="6435977" y="2859782"/>
              <a:ext cx="279400" cy="149225"/>
            </a:xfrm>
            <a:custGeom>
              <a:avLst/>
              <a:gdLst>
                <a:gd name="connsiteX0" fmla="*/ 0 w 279400"/>
                <a:gd name="connsiteY0" fmla="*/ 149225 h 149225"/>
                <a:gd name="connsiteX1" fmla="*/ 279400 w 279400"/>
                <a:gd name="connsiteY1" fmla="*/ 111125 h 149225"/>
                <a:gd name="connsiteX2" fmla="*/ 279400 w 279400"/>
                <a:gd name="connsiteY2" fmla="*/ 0 h 149225"/>
                <a:gd name="connsiteX3" fmla="*/ 3175 w 279400"/>
                <a:gd name="connsiteY3" fmla="*/ 34925 h 149225"/>
                <a:gd name="connsiteX4" fmla="*/ 0 w 279400"/>
                <a:gd name="connsiteY4" fmla="*/ 1492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00" h="149225">
                  <a:moveTo>
                    <a:pt x="0" y="149225"/>
                  </a:moveTo>
                  <a:lnTo>
                    <a:pt x="279400" y="111125"/>
                  </a:lnTo>
                  <a:lnTo>
                    <a:pt x="279400" y="0"/>
                  </a:lnTo>
                  <a:lnTo>
                    <a:pt x="3175" y="34925"/>
                  </a:lnTo>
                  <a:cubicBezTo>
                    <a:pt x="2117" y="73025"/>
                    <a:pt x="1058" y="111125"/>
                    <a:pt x="0" y="149225"/>
                  </a:cubicBezTo>
                  <a:close/>
                </a:path>
              </a:pathLst>
            </a:custGeom>
            <a:solidFill>
              <a:srgbClr val="00B050">
                <a:alpha val="69804"/>
              </a:srgbClr>
            </a:solidFill>
            <a:ln w="3175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70"/>
              <a:endParaRPr lang="en-GB" sz="8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 rot="21187361">
              <a:off x="5977774" y="2674639"/>
              <a:ext cx="530079" cy="237911"/>
            </a:xfrm>
            <a:prstGeom prst="roundRect">
              <a:avLst>
                <a:gd name="adj" fmla="val 33715"/>
              </a:avLst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txBody>
            <a:bodyPr wrap="none" rtlCol="0">
              <a:no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 defTabSz="609585"/>
              <a:r>
                <a:rPr lang="en-GB" sz="800" b="0" dirty="0">
                  <a:solidFill>
                    <a:srgbClr val="FB963C">
                      <a:lumMod val="75000"/>
                    </a:srgbClr>
                  </a:solidFill>
                  <a:latin typeface="Arial"/>
                </a:rPr>
                <a:t>DFHx2</a:t>
              </a:r>
            </a:p>
          </p:txBody>
        </p:sp>
        <p:sp>
          <p:nvSpPr>
            <p:cNvPr id="125" name="Freeform 124"/>
            <p:cNvSpPr/>
            <p:nvPr/>
          </p:nvSpPr>
          <p:spPr>
            <a:xfrm>
              <a:off x="6109650" y="2923772"/>
              <a:ext cx="279400" cy="149225"/>
            </a:xfrm>
            <a:custGeom>
              <a:avLst/>
              <a:gdLst>
                <a:gd name="connsiteX0" fmla="*/ 0 w 279400"/>
                <a:gd name="connsiteY0" fmla="*/ 149225 h 149225"/>
                <a:gd name="connsiteX1" fmla="*/ 279400 w 279400"/>
                <a:gd name="connsiteY1" fmla="*/ 111125 h 149225"/>
                <a:gd name="connsiteX2" fmla="*/ 279400 w 279400"/>
                <a:gd name="connsiteY2" fmla="*/ 0 h 149225"/>
                <a:gd name="connsiteX3" fmla="*/ 3175 w 279400"/>
                <a:gd name="connsiteY3" fmla="*/ 34925 h 149225"/>
                <a:gd name="connsiteX4" fmla="*/ 0 w 279400"/>
                <a:gd name="connsiteY4" fmla="*/ 1492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00" h="149225">
                  <a:moveTo>
                    <a:pt x="0" y="149225"/>
                  </a:moveTo>
                  <a:lnTo>
                    <a:pt x="279400" y="111125"/>
                  </a:lnTo>
                  <a:lnTo>
                    <a:pt x="279400" y="0"/>
                  </a:lnTo>
                  <a:lnTo>
                    <a:pt x="3175" y="34925"/>
                  </a:lnTo>
                  <a:cubicBezTo>
                    <a:pt x="2117" y="73025"/>
                    <a:pt x="1058" y="111125"/>
                    <a:pt x="0" y="149225"/>
                  </a:cubicBezTo>
                  <a:close/>
                </a:path>
              </a:pathLst>
            </a:custGeom>
            <a:solidFill>
              <a:srgbClr val="FFC000"/>
            </a:soli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GB" sz="8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126" name="Group 125"/>
            <p:cNvGrpSpPr/>
            <p:nvPr/>
          </p:nvGrpSpPr>
          <p:grpSpPr>
            <a:xfrm>
              <a:off x="3468133" y="3070556"/>
              <a:ext cx="2641517" cy="1681638"/>
              <a:chOff x="3468133" y="3070556"/>
              <a:chExt cx="2641517" cy="1681638"/>
            </a:xfrm>
          </p:grpSpPr>
          <p:sp>
            <p:nvSpPr>
              <p:cNvPr id="129" name="Freeform 128"/>
              <p:cNvSpPr/>
              <p:nvPr/>
            </p:nvSpPr>
            <p:spPr>
              <a:xfrm>
                <a:off x="3468133" y="3070556"/>
                <a:ext cx="1964927" cy="1681638"/>
              </a:xfrm>
              <a:custGeom>
                <a:avLst/>
                <a:gdLst>
                  <a:gd name="connsiteX0" fmla="*/ 1964927 w 1964927"/>
                  <a:gd name="connsiteY0" fmla="*/ 76504 h 1681638"/>
                  <a:gd name="connsiteX1" fmla="*/ 1865867 w 1964927"/>
                  <a:gd name="connsiteY1" fmla="*/ 61264 h 1681638"/>
                  <a:gd name="connsiteX2" fmla="*/ 1782047 w 1964927"/>
                  <a:gd name="connsiteY2" fmla="*/ 304 h 1681638"/>
                  <a:gd name="connsiteX3" fmla="*/ 1507727 w 1964927"/>
                  <a:gd name="connsiteY3" fmla="*/ 38404 h 1681638"/>
                  <a:gd name="connsiteX4" fmla="*/ 1195307 w 1964927"/>
                  <a:gd name="connsiteY4" fmla="*/ 53644 h 1681638"/>
                  <a:gd name="connsiteX5" fmla="*/ 745727 w 1964927"/>
                  <a:gd name="connsiteY5" fmla="*/ 122224 h 1681638"/>
                  <a:gd name="connsiteX6" fmla="*/ 341867 w 1964927"/>
                  <a:gd name="connsiteY6" fmla="*/ 145084 h 1681638"/>
                  <a:gd name="connsiteX7" fmla="*/ 44687 w 1964927"/>
                  <a:gd name="connsiteY7" fmla="*/ 190804 h 1681638"/>
                  <a:gd name="connsiteX8" fmla="*/ 6587 w 1964927"/>
                  <a:gd name="connsiteY8" fmla="*/ 259384 h 1681638"/>
                  <a:gd name="connsiteX9" fmla="*/ 98027 w 1964927"/>
                  <a:gd name="connsiteY9" fmla="*/ 327964 h 1681638"/>
                  <a:gd name="connsiteX10" fmla="*/ 151367 w 1964927"/>
                  <a:gd name="connsiteY10" fmla="*/ 449884 h 1681638"/>
                  <a:gd name="connsiteX11" fmla="*/ 296147 w 1964927"/>
                  <a:gd name="connsiteY11" fmla="*/ 503224 h 1681638"/>
                  <a:gd name="connsiteX12" fmla="*/ 395207 w 1964927"/>
                  <a:gd name="connsiteY12" fmla="*/ 670864 h 1681638"/>
                  <a:gd name="connsiteX13" fmla="*/ 593327 w 1964927"/>
                  <a:gd name="connsiteY13" fmla="*/ 686104 h 1681638"/>
                  <a:gd name="connsiteX14" fmla="*/ 646667 w 1964927"/>
                  <a:gd name="connsiteY14" fmla="*/ 876604 h 1681638"/>
                  <a:gd name="connsiteX15" fmla="*/ 799067 w 1964927"/>
                  <a:gd name="connsiteY15" fmla="*/ 868984 h 1681638"/>
                  <a:gd name="connsiteX16" fmla="*/ 860027 w 1964927"/>
                  <a:gd name="connsiteY16" fmla="*/ 990904 h 1681638"/>
                  <a:gd name="connsiteX17" fmla="*/ 882887 w 1964927"/>
                  <a:gd name="connsiteY17" fmla="*/ 1227124 h 1681638"/>
                  <a:gd name="connsiteX18" fmla="*/ 905747 w 1964927"/>
                  <a:gd name="connsiteY18" fmla="*/ 1554784 h 1681638"/>
                  <a:gd name="connsiteX19" fmla="*/ 981947 w 1964927"/>
                  <a:gd name="connsiteY19" fmla="*/ 1676704 h 1681638"/>
                  <a:gd name="connsiteX20" fmla="*/ 1157207 w 1964927"/>
                  <a:gd name="connsiteY20" fmla="*/ 1646224 h 1681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64927" h="1681638">
                    <a:moveTo>
                      <a:pt x="1964927" y="76504"/>
                    </a:moveTo>
                    <a:cubicBezTo>
                      <a:pt x="1930637" y="75234"/>
                      <a:pt x="1896347" y="73964"/>
                      <a:pt x="1865867" y="61264"/>
                    </a:cubicBezTo>
                    <a:cubicBezTo>
                      <a:pt x="1835387" y="48564"/>
                      <a:pt x="1841737" y="4114"/>
                      <a:pt x="1782047" y="304"/>
                    </a:cubicBezTo>
                    <a:cubicBezTo>
                      <a:pt x="1722357" y="-3506"/>
                      <a:pt x="1605517" y="29514"/>
                      <a:pt x="1507727" y="38404"/>
                    </a:cubicBezTo>
                    <a:cubicBezTo>
                      <a:pt x="1409937" y="47294"/>
                      <a:pt x="1322307" y="39674"/>
                      <a:pt x="1195307" y="53644"/>
                    </a:cubicBezTo>
                    <a:cubicBezTo>
                      <a:pt x="1068307" y="67614"/>
                      <a:pt x="887967" y="106984"/>
                      <a:pt x="745727" y="122224"/>
                    </a:cubicBezTo>
                    <a:cubicBezTo>
                      <a:pt x="603487" y="137464"/>
                      <a:pt x="458707" y="133654"/>
                      <a:pt x="341867" y="145084"/>
                    </a:cubicBezTo>
                    <a:cubicBezTo>
                      <a:pt x="225027" y="156514"/>
                      <a:pt x="100567" y="171754"/>
                      <a:pt x="44687" y="190804"/>
                    </a:cubicBezTo>
                    <a:cubicBezTo>
                      <a:pt x="-11193" y="209854"/>
                      <a:pt x="-2303" y="236524"/>
                      <a:pt x="6587" y="259384"/>
                    </a:cubicBezTo>
                    <a:cubicBezTo>
                      <a:pt x="15477" y="282244"/>
                      <a:pt x="73897" y="296214"/>
                      <a:pt x="98027" y="327964"/>
                    </a:cubicBezTo>
                    <a:cubicBezTo>
                      <a:pt x="122157" y="359714"/>
                      <a:pt x="118347" y="420674"/>
                      <a:pt x="151367" y="449884"/>
                    </a:cubicBezTo>
                    <a:cubicBezTo>
                      <a:pt x="184387" y="479094"/>
                      <a:pt x="255507" y="466394"/>
                      <a:pt x="296147" y="503224"/>
                    </a:cubicBezTo>
                    <a:cubicBezTo>
                      <a:pt x="336787" y="540054"/>
                      <a:pt x="345677" y="640384"/>
                      <a:pt x="395207" y="670864"/>
                    </a:cubicBezTo>
                    <a:cubicBezTo>
                      <a:pt x="444737" y="701344"/>
                      <a:pt x="551417" y="651814"/>
                      <a:pt x="593327" y="686104"/>
                    </a:cubicBezTo>
                    <a:cubicBezTo>
                      <a:pt x="635237" y="720394"/>
                      <a:pt x="612377" y="846124"/>
                      <a:pt x="646667" y="876604"/>
                    </a:cubicBezTo>
                    <a:cubicBezTo>
                      <a:pt x="680957" y="907084"/>
                      <a:pt x="763507" y="849934"/>
                      <a:pt x="799067" y="868984"/>
                    </a:cubicBezTo>
                    <a:cubicBezTo>
                      <a:pt x="834627" y="888034"/>
                      <a:pt x="846057" y="931214"/>
                      <a:pt x="860027" y="990904"/>
                    </a:cubicBezTo>
                    <a:cubicBezTo>
                      <a:pt x="873997" y="1050594"/>
                      <a:pt x="875267" y="1133144"/>
                      <a:pt x="882887" y="1227124"/>
                    </a:cubicBezTo>
                    <a:cubicBezTo>
                      <a:pt x="890507" y="1321104"/>
                      <a:pt x="889237" y="1479854"/>
                      <a:pt x="905747" y="1554784"/>
                    </a:cubicBezTo>
                    <a:cubicBezTo>
                      <a:pt x="922257" y="1629714"/>
                      <a:pt x="940037" y="1661464"/>
                      <a:pt x="981947" y="1676704"/>
                    </a:cubicBezTo>
                    <a:cubicBezTo>
                      <a:pt x="1023857" y="1691944"/>
                      <a:pt x="1090532" y="1669084"/>
                      <a:pt x="1157207" y="1646224"/>
                    </a:cubicBezTo>
                  </a:path>
                </a:pathLst>
              </a:custGeom>
              <a:noFill/>
              <a:ln w="15875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8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130" name="Straight Connector 129"/>
              <p:cNvCxnSpPr>
                <a:stCxn id="120" idx="1"/>
                <a:endCxn id="125" idx="0"/>
              </p:cNvCxnSpPr>
              <p:nvPr/>
            </p:nvCxnSpPr>
            <p:spPr>
              <a:xfrm flipV="1">
                <a:off x="5721311" y="3072997"/>
                <a:ext cx="388339" cy="47321"/>
              </a:xfrm>
              <a:prstGeom prst="line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127" name="Straight Connector 126"/>
            <p:cNvCxnSpPr/>
            <p:nvPr/>
          </p:nvCxnSpPr>
          <p:spPr>
            <a:xfrm>
              <a:off x="5933557" y="3050851"/>
              <a:ext cx="115206" cy="110274"/>
            </a:xfrm>
            <a:prstGeom prst="line">
              <a:avLst/>
            </a:prstGeom>
            <a:ln w="9525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 flipH="1">
              <a:off x="6536919" y="2997287"/>
              <a:ext cx="38758" cy="99370"/>
            </a:xfrm>
            <a:prstGeom prst="line">
              <a:avLst/>
            </a:prstGeom>
            <a:ln w="9525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Rounded Rectangle 85"/>
          <p:cNvSpPr/>
          <p:nvPr/>
        </p:nvSpPr>
        <p:spPr>
          <a:xfrm rot="20785976">
            <a:off x="6369892" y="3008611"/>
            <a:ext cx="545192" cy="101604"/>
          </a:xfrm>
          <a:prstGeom prst="roundRect">
            <a:avLst/>
          </a:prstGeom>
          <a:solidFill>
            <a:srgbClr val="92D050"/>
          </a:solidFill>
          <a:ln w="6350">
            <a:solidFill>
              <a:srgbClr val="00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88" name="TextBox 87"/>
          <p:cNvSpPr txBox="1"/>
          <p:nvPr/>
        </p:nvSpPr>
        <p:spPr>
          <a:xfrm rot="20738325">
            <a:off x="6850320" y="2863187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GB" sz="8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D2</a:t>
            </a:r>
          </a:p>
        </p:txBody>
      </p:sp>
      <p:grpSp>
        <p:nvGrpSpPr>
          <p:cNvPr id="89" name="Group 88"/>
          <p:cNvGrpSpPr/>
          <p:nvPr/>
        </p:nvGrpSpPr>
        <p:grpSpPr>
          <a:xfrm rot="18617565">
            <a:off x="6947976" y="2360460"/>
            <a:ext cx="441145" cy="643308"/>
            <a:chOff x="3530310" y="3792598"/>
            <a:chExt cx="467875" cy="682286"/>
          </a:xfrm>
        </p:grpSpPr>
        <p:cxnSp>
          <p:nvCxnSpPr>
            <p:cNvPr id="114" name="Straight Arrow Connector 113"/>
            <p:cNvCxnSpPr/>
            <p:nvPr/>
          </p:nvCxnSpPr>
          <p:spPr>
            <a:xfrm rot="2982435" flipV="1">
              <a:off x="3428090" y="4057946"/>
              <a:ext cx="682286" cy="15159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/>
            <p:cNvSpPr txBox="1"/>
            <p:nvPr/>
          </p:nvSpPr>
          <p:spPr>
            <a:xfrm rot="2180627">
              <a:off x="3530310" y="3924314"/>
              <a:ext cx="467875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≈45m</a:t>
              </a: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5766732" y="1281181"/>
            <a:ext cx="1917512" cy="1723584"/>
            <a:chOff x="2329419" y="3143836"/>
            <a:chExt cx="2033696" cy="1828017"/>
          </a:xfrm>
        </p:grpSpPr>
        <p:grpSp>
          <p:nvGrpSpPr>
            <p:cNvPr id="106" name="Group 105"/>
            <p:cNvGrpSpPr/>
            <p:nvPr/>
          </p:nvGrpSpPr>
          <p:grpSpPr>
            <a:xfrm>
              <a:off x="2329419" y="3143836"/>
              <a:ext cx="2030736" cy="1828017"/>
              <a:chOff x="2329419" y="3143836"/>
              <a:chExt cx="2030736" cy="1828017"/>
            </a:xfrm>
          </p:grpSpPr>
          <p:grpSp>
            <p:nvGrpSpPr>
              <p:cNvPr id="108" name="Group 107"/>
              <p:cNvGrpSpPr/>
              <p:nvPr/>
            </p:nvGrpSpPr>
            <p:grpSpPr>
              <a:xfrm>
                <a:off x="2329419" y="3143836"/>
                <a:ext cx="1006333" cy="1828017"/>
                <a:chOff x="2329419" y="3143836"/>
                <a:chExt cx="1006333" cy="1828017"/>
              </a:xfrm>
            </p:grpSpPr>
            <p:sp>
              <p:nvSpPr>
                <p:cNvPr id="110" name="TextBox 109"/>
                <p:cNvSpPr txBox="1"/>
                <p:nvPr/>
              </p:nvSpPr>
              <p:spPr>
                <a:xfrm rot="21187361">
                  <a:off x="2329419" y="3143836"/>
                  <a:ext cx="530079" cy="237911"/>
                </a:xfrm>
                <a:prstGeom prst="roundRect">
                  <a:avLst>
                    <a:gd name="adj" fmla="val 33715"/>
                  </a:avLst>
                </a:prstGeom>
                <a:solidFill>
                  <a:srgbClr val="FFFFFF">
                    <a:alpha val="69804"/>
                  </a:srgbClr>
                </a:solidFill>
                <a:ln>
                  <a:noFill/>
                </a:ln>
              </p:spPr>
              <p:txBody>
                <a:bodyPr wrap="none" rtlCol="0">
                  <a:noAutofit/>
                </a:bodyPr>
                <a:lstStyle>
                  <a:defPPr>
                    <a:defRPr lang="en-US"/>
                  </a:defPPr>
                  <a:lvl1pPr>
                    <a:defRPr sz="1200" b="1"/>
                  </a:lvl1pPr>
                </a:lstStyle>
                <a:p>
                  <a:pPr algn="ctr" defTabSz="609585"/>
                  <a:r>
                    <a:rPr lang="en-GB" sz="800" dirty="0">
                      <a:solidFill>
                        <a:srgbClr val="7030A0"/>
                      </a:solidFill>
                      <a:latin typeface="Arial"/>
                    </a:rPr>
                    <a:t>DFHM</a:t>
                  </a:r>
                </a:p>
              </p:txBody>
            </p:sp>
            <p:sp>
              <p:nvSpPr>
                <p:cNvPr id="111" name="Freeform 110"/>
                <p:cNvSpPr/>
                <p:nvPr/>
              </p:nvSpPr>
              <p:spPr>
                <a:xfrm>
                  <a:off x="2403764" y="3338945"/>
                  <a:ext cx="443345" cy="193964"/>
                </a:xfrm>
                <a:custGeom>
                  <a:avLst/>
                  <a:gdLst>
                    <a:gd name="connsiteX0" fmla="*/ 20781 w 443345"/>
                    <a:gd name="connsiteY0" fmla="*/ 193964 h 193964"/>
                    <a:gd name="connsiteX1" fmla="*/ 443345 w 443345"/>
                    <a:gd name="connsiteY1" fmla="*/ 138546 h 193964"/>
                    <a:gd name="connsiteX2" fmla="*/ 429491 w 443345"/>
                    <a:gd name="connsiteY2" fmla="*/ 0 h 193964"/>
                    <a:gd name="connsiteX3" fmla="*/ 0 w 443345"/>
                    <a:gd name="connsiteY3" fmla="*/ 62346 h 193964"/>
                    <a:gd name="connsiteX4" fmla="*/ 20781 w 443345"/>
                    <a:gd name="connsiteY4" fmla="*/ 193964 h 193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3345" h="193964">
                      <a:moveTo>
                        <a:pt x="20781" y="193964"/>
                      </a:moveTo>
                      <a:lnTo>
                        <a:pt x="443345" y="138546"/>
                      </a:lnTo>
                      <a:lnTo>
                        <a:pt x="429491" y="0"/>
                      </a:lnTo>
                      <a:lnTo>
                        <a:pt x="0" y="62346"/>
                      </a:lnTo>
                      <a:lnTo>
                        <a:pt x="20781" y="193964"/>
                      </a:lnTo>
                      <a:close/>
                    </a:path>
                  </a:pathLst>
                </a:custGeom>
                <a:solidFill>
                  <a:srgbClr val="E8C7F5"/>
                </a:solidFill>
                <a:ln w="6350">
                  <a:solidFill>
                    <a:srgbClr val="7030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8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112" name="TextBox 111"/>
                <p:cNvSpPr txBox="1"/>
                <p:nvPr/>
              </p:nvSpPr>
              <p:spPr>
                <a:xfrm rot="20952288">
                  <a:off x="2880954" y="4639575"/>
                  <a:ext cx="454798" cy="237911"/>
                </a:xfrm>
                <a:prstGeom prst="roundRect">
                  <a:avLst>
                    <a:gd name="adj" fmla="val 33715"/>
                  </a:avLst>
                </a:prstGeom>
                <a:solidFill>
                  <a:srgbClr val="FFFFFF">
                    <a:alpha val="69804"/>
                  </a:srgbClr>
                </a:solidFill>
                <a:ln>
                  <a:noFill/>
                </a:ln>
              </p:spPr>
              <p:txBody>
                <a:bodyPr wrap="none" rtlCol="0">
                  <a:noAutofit/>
                </a:bodyPr>
                <a:lstStyle>
                  <a:defPPr>
                    <a:defRPr lang="en-US"/>
                  </a:defPPr>
                  <a:lvl1pPr>
                    <a:defRPr sz="1200" b="1"/>
                  </a:lvl1pPr>
                </a:lstStyle>
                <a:p>
                  <a:pPr algn="ctr" defTabSz="609585"/>
                  <a:r>
                    <a:rPr lang="en-GB" sz="800" dirty="0">
                      <a:solidFill>
                        <a:srgbClr val="7030A0"/>
                      </a:solidFill>
                      <a:latin typeface="Arial"/>
                    </a:rPr>
                    <a:t>DFM</a:t>
                  </a:r>
                </a:p>
              </p:txBody>
            </p:sp>
            <p:sp>
              <p:nvSpPr>
                <p:cNvPr id="113" name="Rounded Rectangle 112"/>
                <p:cNvSpPr/>
                <p:nvPr/>
              </p:nvSpPr>
              <p:spPr>
                <a:xfrm rot="20835085">
                  <a:off x="3043133" y="4864093"/>
                  <a:ext cx="247975" cy="107760"/>
                </a:xfrm>
                <a:prstGeom prst="roundRect">
                  <a:avLst/>
                </a:prstGeom>
                <a:solidFill>
                  <a:srgbClr val="E8C7F5"/>
                </a:solidFill>
                <a:ln w="6350">
                  <a:solidFill>
                    <a:srgbClr val="7030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585"/>
                  <a:endParaRPr lang="en-GB" sz="8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sp>
            <p:nvSpPr>
              <p:cNvPr id="109" name="Freeform 108"/>
              <p:cNvSpPr/>
              <p:nvPr/>
            </p:nvSpPr>
            <p:spPr>
              <a:xfrm>
                <a:off x="2841625" y="3333220"/>
                <a:ext cx="1518530" cy="1553105"/>
              </a:xfrm>
              <a:custGeom>
                <a:avLst/>
                <a:gdLst>
                  <a:gd name="connsiteX0" fmla="*/ 0 w 1518530"/>
                  <a:gd name="connsiteY0" fmla="*/ 70380 h 1553105"/>
                  <a:gd name="connsiteX1" fmla="*/ 454025 w 1518530"/>
                  <a:gd name="connsiteY1" fmla="*/ 530 h 1553105"/>
                  <a:gd name="connsiteX2" fmla="*/ 568325 w 1518530"/>
                  <a:gd name="connsiteY2" fmla="*/ 44980 h 1553105"/>
                  <a:gd name="connsiteX3" fmla="*/ 635000 w 1518530"/>
                  <a:gd name="connsiteY3" fmla="*/ 162455 h 1553105"/>
                  <a:gd name="connsiteX4" fmla="*/ 657225 w 1518530"/>
                  <a:gd name="connsiteY4" fmla="*/ 267230 h 1553105"/>
                  <a:gd name="connsiteX5" fmla="*/ 758825 w 1518530"/>
                  <a:gd name="connsiteY5" fmla="*/ 298980 h 1553105"/>
                  <a:gd name="connsiteX6" fmla="*/ 854075 w 1518530"/>
                  <a:gd name="connsiteY6" fmla="*/ 308505 h 1553105"/>
                  <a:gd name="connsiteX7" fmla="*/ 892175 w 1518530"/>
                  <a:gd name="connsiteY7" fmla="*/ 384705 h 1553105"/>
                  <a:gd name="connsiteX8" fmla="*/ 949325 w 1518530"/>
                  <a:gd name="connsiteY8" fmla="*/ 514880 h 1553105"/>
                  <a:gd name="connsiteX9" fmla="*/ 1012825 w 1518530"/>
                  <a:gd name="connsiteY9" fmla="*/ 549805 h 1553105"/>
                  <a:gd name="connsiteX10" fmla="*/ 1139825 w 1518530"/>
                  <a:gd name="connsiteY10" fmla="*/ 556155 h 1553105"/>
                  <a:gd name="connsiteX11" fmla="*/ 1212850 w 1518530"/>
                  <a:gd name="connsiteY11" fmla="*/ 619655 h 1553105"/>
                  <a:gd name="connsiteX12" fmla="*/ 1276350 w 1518530"/>
                  <a:gd name="connsiteY12" fmla="*/ 733955 h 1553105"/>
                  <a:gd name="connsiteX13" fmla="*/ 1343025 w 1518530"/>
                  <a:gd name="connsiteY13" fmla="*/ 768880 h 1553105"/>
                  <a:gd name="connsiteX14" fmla="*/ 1422400 w 1518530"/>
                  <a:gd name="connsiteY14" fmla="*/ 733955 h 1553105"/>
                  <a:gd name="connsiteX15" fmla="*/ 1476375 w 1518530"/>
                  <a:gd name="connsiteY15" fmla="*/ 829205 h 1553105"/>
                  <a:gd name="connsiteX16" fmla="*/ 1489075 w 1518530"/>
                  <a:gd name="connsiteY16" fmla="*/ 987955 h 1553105"/>
                  <a:gd name="connsiteX17" fmla="*/ 1501775 w 1518530"/>
                  <a:gd name="connsiteY17" fmla="*/ 1165755 h 1553105"/>
                  <a:gd name="connsiteX18" fmla="*/ 1517650 w 1518530"/>
                  <a:gd name="connsiteY18" fmla="*/ 1321330 h 1553105"/>
                  <a:gd name="connsiteX19" fmla="*/ 1473200 w 1518530"/>
                  <a:gd name="connsiteY19" fmla="*/ 1454680 h 1553105"/>
                  <a:gd name="connsiteX20" fmla="*/ 1362075 w 1518530"/>
                  <a:gd name="connsiteY20" fmla="*/ 1495955 h 1553105"/>
                  <a:gd name="connsiteX21" fmla="*/ 1203325 w 1518530"/>
                  <a:gd name="connsiteY21" fmla="*/ 1489605 h 1553105"/>
                  <a:gd name="connsiteX22" fmla="*/ 1073150 w 1518530"/>
                  <a:gd name="connsiteY22" fmla="*/ 1451505 h 1553105"/>
                  <a:gd name="connsiteX23" fmla="*/ 869950 w 1518530"/>
                  <a:gd name="connsiteY23" fmla="*/ 1445155 h 1553105"/>
                  <a:gd name="connsiteX24" fmla="*/ 641350 w 1518530"/>
                  <a:gd name="connsiteY24" fmla="*/ 1515005 h 1553105"/>
                  <a:gd name="connsiteX25" fmla="*/ 444500 w 1518530"/>
                  <a:gd name="connsiteY25" fmla="*/ 1553105 h 155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18530" h="1553105">
                    <a:moveTo>
                      <a:pt x="0" y="70380"/>
                    </a:moveTo>
                    <a:cubicBezTo>
                      <a:pt x="179652" y="37571"/>
                      <a:pt x="359304" y="4763"/>
                      <a:pt x="454025" y="530"/>
                    </a:cubicBezTo>
                    <a:cubicBezTo>
                      <a:pt x="548746" y="-3703"/>
                      <a:pt x="538163" y="17992"/>
                      <a:pt x="568325" y="44980"/>
                    </a:cubicBezTo>
                    <a:cubicBezTo>
                      <a:pt x="598488" y="71968"/>
                      <a:pt x="620183" y="125413"/>
                      <a:pt x="635000" y="162455"/>
                    </a:cubicBezTo>
                    <a:cubicBezTo>
                      <a:pt x="649817" y="199497"/>
                      <a:pt x="636588" y="244476"/>
                      <a:pt x="657225" y="267230"/>
                    </a:cubicBezTo>
                    <a:cubicBezTo>
                      <a:pt x="677862" y="289984"/>
                      <a:pt x="726017" y="292101"/>
                      <a:pt x="758825" y="298980"/>
                    </a:cubicBezTo>
                    <a:cubicBezTo>
                      <a:pt x="791633" y="305859"/>
                      <a:pt x="831850" y="294217"/>
                      <a:pt x="854075" y="308505"/>
                    </a:cubicBezTo>
                    <a:cubicBezTo>
                      <a:pt x="876300" y="322793"/>
                      <a:pt x="876300" y="350309"/>
                      <a:pt x="892175" y="384705"/>
                    </a:cubicBezTo>
                    <a:cubicBezTo>
                      <a:pt x="908050" y="419101"/>
                      <a:pt x="929217" y="487363"/>
                      <a:pt x="949325" y="514880"/>
                    </a:cubicBezTo>
                    <a:cubicBezTo>
                      <a:pt x="969433" y="542397"/>
                      <a:pt x="981075" y="542926"/>
                      <a:pt x="1012825" y="549805"/>
                    </a:cubicBezTo>
                    <a:cubicBezTo>
                      <a:pt x="1044575" y="556684"/>
                      <a:pt x="1106488" y="544513"/>
                      <a:pt x="1139825" y="556155"/>
                    </a:cubicBezTo>
                    <a:cubicBezTo>
                      <a:pt x="1173162" y="567797"/>
                      <a:pt x="1190096" y="590022"/>
                      <a:pt x="1212850" y="619655"/>
                    </a:cubicBezTo>
                    <a:cubicBezTo>
                      <a:pt x="1235604" y="649288"/>
                      <a:pt x="1254654" y="709084"/>
                      <a:pt x="1276350" y="733955"/>
                    </a:cubicBezTo>
                    <a:cubicBezTo>
                      <a:pt x="1298046" y="758826"/>
                      <a:pt x="1318683" y="768880"/>
                      <a:pt x="1343025" y="768880"/>
                    </a:cubicBezTo>
                    <a:cubicBezTo>
                      <a:pt x="1367367" y="768880"/>
                      <a:pt x="1400175" y="723901"/>
                      <a:pt x="1422400" y="733955"/>
                    </a:cubicBezTo>
                    <a:cubicBezTo>
                      <a:pt x="1444625" y="744009"/>
                      <a:pt x="1465263" y="786872"/>
                      <a:pt x="1476375" y="829205"/>
                    </a:cubicBezTo>
                    <a:cubicBezTo>
                      <a:pt x="1487487" y="871538"/>
                      <a:pt x="1484842" y="931863"/>
                      <a:pt x="1489075" y="987955"/>
                    </a:cubicBezTo>
                    <a:cubicBezTo>
                      <a:pt x="1493308" y="1044047"/>
                      <a:pt x="1497013" y="1110193"/>
                      <a:pt x="1501775" y="1165755"/>
                    </a:cubicBezTo>
                    <a:cubicBezTo>
                      <a:pt x="1506538" y="1221318"/>
                      <a:pt x="1522412" y="1273176"/>
                      <a:pt x="1517650" y="1321330"/>
                    </a:cubicBezTo>
                    <a:cubicBezTo>
                      <a:pt x="1512888" y="1369484"/>
                      <a:pt x="1499129" y="1425576"/>
                      <a:pt x="1473200" y="1454680"/>
                    </a:cubicBezTo>
                    <a:cubicBezTo>
                      <a:pt x="1447271" y="1483784"/>
                      <a:pt x="1407054" y="1490134"/>
                      <a:pt x="1362075" y="1495955"/>
                    </a:cubicBezTo>
                    <a:cubicBezTo>
                      <a:pt x="1317096" y="1501776"/>
                      <a:pt x="1251479" y="1497013"/>
                      <a:pt x="1203325" y="1489605"/>
                    </a:cubicBezTo>
                    <a:cubicBezTo>
                      <a:pt x="1155171" y="1482197"/>
                      <a:pt x="1128712" y="1458913"/>
                      <a:pt x="1073150" y="1451505"/>
                    </a:cubicBezTo>
                    <a:cubicBezTo>
                      <a:pt x="1017588" y="1444097"/>
                      <a:pt x="941917" y="1434572"/>
                      <a:pt x="869950" y="1445155"/>
                    </a:cubicBezTo>
                    <a:cubicBezTo>
                      <a:pt x="797983" y="1455738"/>
                      <a:pt x="712258" y="1497013"/>
                      <a:pt x="641350" y="1515005"/>
                    </a:cubicBezTo>
                    <a:cubicBezTo>
                      <a:pt x="570442" y="1532997"/>
                      <a:pt x="507471" y="1543051"/>
                      <a:pt x="444500" y="1553105"/>
                    </a:cubicBezTo>
                  </a:path>
                </a:pathLst>
              </a:custGeom>
              <a:noFill/>
              <a:ln w="15875">
                <a:solidFill>
                  <a:srgbClr val="7030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800">
                  <a:solidFill>
                    <a:prstClr val="white"/>
                  </a:solidFill>
                  <a:latin typeface="Arial"/>
                </a:endParaRPr>
              </a:p>
            </p:txBody>
          </p:sp>
        </p:grpSp>
        <p:sp>
          <p:nvSpPr>
            <p:cNvPr id="107" name="TextBox 106"/>
            <p:cNvSpPr txBox="1"/>
            <p:nvPr/>
          </p:nvSpPr>
          <p:spPr>
            <a:xfrm rot="2278656">
              <a:off x="3054966" y="3811020"/>
              <a:ext cx="1308149" cy="228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85"/>
              <a:r>
                <a:rPr lang="en-GB" sz="800" dirty="0" err="1">
                  <a:solidFill>
                    <a:srgbClr val="7030A0"/>
                  </a:solidFill>
                  <a:latin typeface="Arial"/>
                </a:rPr>
                <a:t>DSHm</a:t>
              </a:r>
              <a:endParaRPr lang="en-GB" sz="800" dirty="0">
                <a:solidFill>
                  <a:srgbClr val="7030A0"/>
                </a:solidFill>
                <a:latin typeface="Arial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5641067" y="1666453"/>
            <a:ext cx="5928569" cy="1462431"/>
            <a:chOff x="2196139" y="3552453"/>
            <a:chExt cx="6287788" cy="1551041"/>
          </a:xfrm>
        </p:grpSpPr>
        <p:grpSp>
          <p:nvGrpSpPr>
            <p:cNvPr id="93" name="Group 92"/>
            <p:cNvGrpSpPr/>
            <p:nvPr/>
          </p:nvGrpSpPr>
          <p:grpSpPr>
            <a:xfrm>
              <a:off x="4836121" y="3886163"/>
              <a:ext cx="3647806" cy="1217331"/>
              <a:chOff x="5988677" y="3994310"/>
              <a:chExt cx="3647806" cy="1217331"/>
            </a:xfrm>
          </p:grpSpPr>
          <p:cxnSp>
            <p:nvCxnSpPr>
              <p:cNvPr id="102" name="Straight Arrow Connector 101"/>
              <p:cNvCxnSpPr/>
              <p:nvPr/>
            </p:nvCxnSpPr>
            <p:spPr>
              <a:xfrm flipV="1">
                <a:off x="6017444" y="4375272"/>
                <a:ext cx="3619039" cy="836369"/>
              </a:xfrm>
              <a:prstGeom prst="straightConnector1">
                <a:avLst/>
              </a:prstGeom>
              <a:ln>
                <a:solidFill>
                  <a:schemeClr val="bg1">
                    <a:lumMod val="75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>
                <a:off x="5988677" y="4860341"/>
                <a:ext cx="0" cy="35130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TextBox 103"/>
              <p:cNvSpPr txBox="1"/>
              <p:nvPr/>
            </p:nvSpPr>
            <p:spPr>
              <a:xfrm rot="20781435">
                <a:off x="7679669" y="4591946"/>
                <a:ext cx="467875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≈80m</a:t>
                </a: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9632306" y="3994310"/>
                <a:ext cx="0" cy="380962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4" name="Straight Arrow Connector 93"/>
            <p:cNvCxnSpPr/>
            <p:nvPr/>
          </p:nvCxnSpPr>
          <p:spPr>
            <a:xfrm>
              <a:off x="3059832" y="3796028"/>
              <a:ext cx="664345" cy="503914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 rot="2180627">
              <a:off x="3206825" y="3879324"/>
              <a:ext cx="467875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≈50m</a:t>
              </a:r>
            </a:p>
          </p:txBody>
        </p:sp>
        <p:cxnSp>
          <p:nvCxnSpPr>
            <p:cNvPr id="96" name="Straight Arrow Connector 95"/>
            <p:cNvCxnSpPr/>
            <p:nvPr/>
          </p:nvCxnSpPr>
          <p:spPr>
            <a:xfrm>
              <a:off x="4464720" y="4011910"/>
              <a:ext cx="0" cy="565224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4413616" y="4011910"/>
              <a:ext cx="406671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≈8m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 rot="21223299">
              <a:off x="2205486" y="3552453"/>
              <a:ext cx="889508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R="0" lvl="0" indent="0" defTabSz="4572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900" b="1" i="0" u="none" strike="noStrike" kern="0" cap="none" spc="0" normalizeH="0" baseline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Arial"/>
                </a:defRPr>
              </a:lvl1pPr>
            </a:lstStyle>
            <a:p>
              <a:pPr defTabSz="609585">
                <a:defRPr/>
              </a:pPr>
              <a:r>
                <a:rPr lang="en-GB" sz="800" b="0" dirty="0">
                  <a:solidFill>
                    <a:prstClr val="white">
                      <a:lumMod val="65000"/>
                    </a:prstClr>
                  </a:solidFill>
                </a:rPr>
                <a:t>Service tunnel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 rot="21127498">
              <a:off x="2226330" y="3689785"/>
              <a:ext cx="1071423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R="0" lvl="0" indent="0" defTabSz="4572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900" b="1" i="0" u="none" strike="noStrike" kern="0" cap="none" spc="0" normalizeH="0" baseline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Arial"/>
                </a:defRPr>
              </a:lvl1pPr>
            </a:lstStyle>
            <a:p>
              <a:pPr defTabSz="609585">
                <a:defRPr/>
              </a:pPr>
              <a:r>
                <a:rPr lang="en-GB" sz="800" b="0" dirty="0">
                  <a:solidFill>
                    <a:prstClr val="white">
                      <a:lumMod val="65000"/>
                    </a:prstClr>
                  </a:solidFill>
                </a:rPr>
                <a:t>Transverse tunnel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 rot="20887282">
              <a:off x="2196139" y="4751191"/>
              <a:ext cx="743297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defTabSz="1219170">
                <a:defRPr/>
              </a:pPr>
              <a:r>
                <a:rPr lang="en-GB" sz="800" b="0" kern="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LHC tunnel</a:t>
              </a:r>
            </a:p>
          </p:txBody>
        </p:sp>
        <p:cxnSp>
          <p:nvCxnSpPr>
            <p:cNvPr id="101" name="Straight Arrow Connector 100"/>
            <p:cNvCxnSpPr>
              <a:stCxn id="99" idx="3"/>
            </p:cNvCxnSpPr>
            <p:nvPr/>
          </p:nvCxnSpPr>
          <p:spPr>
            <a:xfrm flipV="1">
              <a:off x="3310814" y="3688617"/>
              <a:ext cx="172679" cy="39511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  <a:tailEnd type="triangle" w="sm" len="med"/>
            </a:ln>
            <a:effectLst/>
          </p:spPr>
        </p:cxnSp>
      </p:grpSp>
      <p:sp>
        <p:nvSpPr>
          <p:cNvPr id="92" name="Freeform 91"/>
          <p:cNvSpPr/>
          <p:nvPr/>
        </p:nvSpPr>
        <p:spPr>
          <a:xfrm>
            <a:off x="6213663" y="2989737"/>
            <a:ext cx="228343" cy="145576"/>
          </a:xfrm>
          <a:custGeom>
            <a:avLst/>
            <a:gdLst>
              <a:gd name="connsiteX0" fmla="*/ 171257 w 171257"/>
              <a:gd name="connsiteY0" fmla="*/ 0 h 109182"/>
              <a:gd name="connsiteX1" fmla="*/ 660 w 171257"/>
              <a:gd name="connsiteY1" fmla="*/ 61415 h 109182"/>
              <a:gd name="connsiteX2" fmla="*/ 123490 w 171257"/>
              <a:gd name="connsiteY2" fmla="*/ 109182 h 109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257" h="109182">
                <a:moveTo>
                  <a:pt x="171257" y="0"/>
                </a:moveTo>
                <a:cubicBezTo>
                  <a:pt x="89939" y="21609"/>
                  <a:pt x="8621" y="43218"/>
                  <a:pt x="660" y="61415"/>
                </a:cubicBezTo>
                <a:cubicBezTo>
                  <a:pt x="-7301" y="79612"/>
                  <a:pt x="58094" y="94397"/>
                  <a:pt x="123490" y="109182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7166443" cy="720000"/>
          </a:xfrm>
          <a:noFill/>
        </p:spPr>
        <p:txBody>
          <a:bodyPr/>
          <a:lstStyle/>
          <a:p>
            <a:pPr algn="l"/>
            <a:r>
              <a:rPr lang="en-GB" sz="3200" dirty="0" smtClean="0"/>
              <a:t>Cold Powering of the D2 cryostat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816" y="765110"/>
            <a:ext cx="5594518" cy="2544049"/>
          </a:xfrm>
          <a:solidFill>
            <a:srgbClr val="FFFFFF">
              <a:alpha val="80000"/>
            </a:srgbClr>
          </a:solidFill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dirty="0" smtClean="0"/>
              <a:t>D2 cryostat:</a:t>
            </a:r>
          </a:p>
          <a:p>
            <a:pPr lvl="1"/>
            <a:r>
              <a:rPr lang="en-GB" dirty="0" smtClean="0">
                <a:solidFill>
                  <a:srgbClr val="7030A0"/>
                </a:solidFill>
              </a:rPr>
              <a:t>5 Magnets : MBRD + 4 x MCBRD</a:t>
            </a:r>
            <a:endParaRPr lang="en-GB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DFM </a:t>
            </a:r>
            <a:r>
              <a:rPr lang="en-GB" sz="3867" dirty="0"/>
              <a:t>basic functions</a:t>
            </a:r>
            <a:r>
              <a:rPr lang="en-GB" dirty="0"/>
              <a:t>: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Electrical interface </a:t>
            </a:r>
            <a:r>
              <a:rPr lang="en-GB" dirty="0"/>
              <a:t>between SC Link and superconducting magnets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Supply cryogenics </a:t>
            </a:r>
            <a:r>
              <a:rPr lang="en-GB" dirty="0"/>
              <a:t>to the </a:t>
            </a:r>
            <a:r>
              <a:rPr lang="en-GB" dirty="0" err="1" smtClean="0"/>
              <a:t>SCLink</a:t>
            </a:r>
            <a:endParaRPr lang="en-GB" dirty="0" smtClean="0"/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DFM </a:t>
            </a:r>
            <a:r>
              <a:rPr lang="en-GB" dirty="0">
                <a:solidFill>
                  <a:srgbClr val="0070C0"/>
                </a:solidFill>
              </a:rPr>
              <a:t>functional specification and interface definition </a:t>
            </a:r>
            <a:r>
              <a:rPr lang="en-GB" dirty="0" smtClean="0">
                <a:solidFill>
                  <a:srgbClr val="0070C0"/>
                </a:solidFill>
              </a:rPr>
              <a:t>EDMS 2052614</a:t>
            </a:r>
            <a:endParaRPr lang="en-GB" dirty="0">
              <a:solidFill>
                <a:srgbClr val="0070C0"/>
              </a:solidFill>
            </a:endParaRPr>
          </a:p>
          <a:p>
            <a:pPr lvl="1"/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6213663" y="2632595"/>
            <a:ext cx="646937" cy="44938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/>
          <p:cNvSpPr/>
          <p:nvPr/>
        </p:nvSpPr>
        <p:spPr>
          <a:xfrm rot="5400000">
            <a:off x="7761817" y="5399885"/>
            <a:ext cx="258283" cy="258282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7" name="TextBox 136"/>
          <p:cNvSpPr txBox="1"/>
          <p:nvPr/>
        </p:nvSpPr>
        <p:spPr>
          <a:xfrm rot="5400000">
            <a:off x="7699715" y="5391060"/>
            <a:ext cx="440329" cy="275893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971209"/>
              </a:avLst>
            </a:prstTxWarp>
            <a:spAutoFit/>
          </a:bodyPr>
          <a:lstStyle/>
          <a:p>
            <a:pPr algn="ctr" defTabSz="914377">
              <a:defRPr/>
            </a:pPr>
            <a:r>
              <a:rPr lang="en-GB" sz="533" kern="0" dirty="0">
                <a:solidFill>
                  <a:srgbClr val="64BCD9">
                    <a:lumMod val="50000"/>
                  </a:srgbClr>
                </a:solidFill>
                <a:latin typeface="Calibri" panose="020F0502020204030204"/>
              </a:rPr>
              <a:t>Jumper DFX</a:t>
            </a:r>
          </a:p>
        </p:txBody>
      </p:sp>
      <p:sp>
        <p:nvSpPr>
          <p:cNvPr id="138" name="Arc 137"/>
          <p:cNvSpPr/>
          <p:nvPr/>
        </p:nvSpPr>
        <p:spPr>
          <a:xfrm rot="2700000">
            <a:off x="7736279" y="5380941"/>
            <a:ext cx="286831" cy="286831"/>
          </a:xfrm>
          <a:prstGeom prst="arc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9" name="Rounded Rectangle 138"/>
          <p:cNvSpPr/>
          <p:nvPr/>
        </p:nvSpPr>
        <p:spPr>
          <a:xfrm>
            <a:off x="7686299" y="5989461"/>
            <a:ext cx="2943322" cy="211464"/>
          </a:xfrm>
          <a:prstGeom prst="roundRect">
            <a:avLst/>
          </a:prstGeom>
          <a:solidFill>
            <a:srgbClr val="FFC000"/>
          </a:solidFill>
          <a:ln w="6350" cap="flat" cmpd="sng" algn="ctr">
            <a:solidFill>
              <a:srgbClr val="700A00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40" name="Rectangle 139"/>
          <p:cNvSpPr/>
          <p:nvPr/>
        </p:nvSpPr>
        <p:spPr>
          <a:xfrm>
            <a:off x="0" y="4773150"/>
            <a:ext cx="2126949" cy="207574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41" name="Rectangle 140"/>
          <p:cNvSpPr/>
          <p:nvPr/>
        </p:nvSpPr>
        <p:spPr>
          <a:xfrm>
            <a:off x="14203" y="4682614"/>
            <a:ext cx="6725471" cy="531745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7631168" y="4680388"/>
            <a:ext cx="4568632" cy="531745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43" name="Arc 142"/>
          <p:cNvSpPr/>
          <p:nvPr/>
        </p:nvSpPr>
        <p:spPr>
          <a:xfrm rot="5400000">
            <a:off x="10680889" y="2942763"/>
            <a:ext cx="1324844" cy="1324844"/>
          </a:xfrm>
          <a:prstGeom prst="arc">
            <a:avLst/>
          </a:prstGeom>
          <a:noFill/>
          <a:ln w="8890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144" name="Straight Connector 143"/>
          <p:cNvCxnSpPr/>
          <p:nvPr/>
        </p:nvCxnSpPr>
        <p:spPr>
          <a:xfrm flipH="1">
            <a:off x="11906701" y="3602384"/>
            <a:ext cx="18353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45" name="Arc 144"/>
          <p:cNvSpPr/>
          <p:nvPr/>
        </p:nvSpPr>
        <p:spPr>
          <a:xfrm rot="16200000" flipH="1">
            <a:off x="3578626" y="2760117"/>
            <a:ext cx="1505877" cy="1505876"/>
          </a:xfrm>
          <a:prstGeom prst="arc">
            <a:avLst/>
          </a:prstGeom>
          <a:noFill/>
          <a:ln w="88900" cap="flat" cmpd="sng" algn="ctr">
            <a:solidFill>
              <a:srgbClr val="DAC1E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146" name="Straight Connector 145"/>
          <p:cNvCxnSpPr/>
          <p:nvPr/>
        </p:nvCxnSpPr>
        <p:spPr>
          <a:xfrm>
            <a:off x="3488225" y="3505100"/>
            <a:ext cx="172503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47" name="Freeform 146"/>
          <p:cNvSpPr/>
          <p:nvPr/>
        </p:nvSpPr>
        <p:spPr>
          <a:xfrm flipH="1">
            <a:off x="7404667" y="4265610"/>
            <a:ext cx="539145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101600" cap="flat" cmpd="sng" algn="ctr">
            <a:solidFill>
              <a:srgbClr val="FB963C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48" name="Freeform 147"/>
          <p:cNvSpPr/>
          <p:nvPr/>
        </p:nvSpPr>
        <p:spPr>
          <a:xfrm flipH="1">
            <a:off x="7404667" y="4262298"/>
            <a:ext cx="539145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508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49" name="Freeform 148"/>
          <p:cNvSpPr/>
          <p:nvPr/>
        </p:nvSpPr>
        <p:spPr>
          <a:xfrm flipH="1">
            <a:off x="7409331" y="4262298"/>
            <a:ext cx="539145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12700" cap="flat" cmpd="sng" algn="ctr">
            <a:solidFill>
              <a:srgbClr val="006600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0" name="Freeform 149"/>
          <p:cNvSpPr/>
          <p:nvPr/>
        </p:nvSpPr>
        <p:spPr>
          <a:xfrm>
            <a:off x="6379217" y="4262298"/>
            <a:ext cx="694519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101600" cap="flat" cmpd="sng" algn="ctr">
            <a:solidFill>
              <a:srgbClr val="A365D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1" name="Rectangle 150"/>
          <p:cNvSpPr/>
          <p:nvPr/>
        </p:nvSpPr>
        <p:spPr>
          <a:xfrm>
            <a:off x="11597445" y="6107059"/>
            <a:ext cx="582073" cy="567059"/>
          </a:xfrm>
          <a:prstGeom prst="rect">
            <a:avLst/>
          </a:prstGeom>
          <a:solidFill>
            <a:srgbClr val="F0008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2" name="Rounded Rectangle 151"/>
          <p:cNvSpPr/>
          <p:nvPr/>
        </p:nvSpPr>
        <p:spPr>
          <a:xfrm>
            <a:off x="7216444" y="5274423"/>
            <a:ext cx="584117" cy="985845"/>
          </a:xfrm>
          <a:prstGeom prst="roundRect">
            <a:avLst/>
          </a:prstGeom>
          <a:solidFill>
            <a:srgbClr val="FFC000"/>
          </a:solidFill>
          <a:ln w="6350" cap="flat" cmpd="sng" algn="ctr">
            <a:solidFill>
              <a:srgbClr val="700A00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7750412" y="5997045"/>
            <a:ext cx="202549" cy="198968"/>
          </a:xfrm>
          <a:prstGeom prst="rect">
            <a:avLst/>
          </a:prstGeom>
          <a:solidFill>
            <a:srgbClr val="FFC000"/>
          </a:solidFill>
          <a:ln w="63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7542519" y="6033857"/>
            <a:ext cx="2948277" cy="136034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5" name="Rectangle 154"/>
          <p:cNvSpPr/>
          <p:nvPr/>
        </p:nvSpPr>
        <p:spPr>
          <a:xfrm rot="5400000">
            <a:off x="7572152" y="5347050"/>
            <a:ext cx="258283" cy="363956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156" name="Group 155"/>
          <p:cNvGrpSpPr/>
          <p:nvPr/>
        </p:nvGrpSpPr>
        <p:grpSpPr>
          <a:xfrm>
            <a:off x="0" y="6301338"/>
            <a:ext cx="11602365" cy="187375"/>
            <a:chOff x="5790171" y="4942328"/>
            <a:chExt cx="2985831" cy="97533"/>
          </a:xfrm>
        </p:grpSpPr>
        <p:sp>
          <p:nvSpPr>
            <p:cNvPr id="157" name="Rectangle 156"/>
            <p:cNvSpPr/>
            <p:nvPr/>
          </p:nvSpPr>
          <p:spPr>
            <a:xfrm>
              <a:off x="5790171" y="4942328"/>
              <a:ext cx="2985831" cy="9753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158" name="Straight Connector 157"/>
            <p:cNvCxnSpPr/>
            <p:nvPr/>
          </p:nvCxnSpPr>
          <p:spPr>
            <a:xfrm flipH="1">
              <a:off x="5801794" y="4991095"/>
              <a:ext cx="2972374" cy="0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Dot"/>
            </a:ln>
            <a:effectLst/>
          </p:spPr>
        </p:cxnSp>
      </p:grpSp>
      <p:grpSp>
        <p:nvGrpSpPr>
          <p:cNvPr id="159" name="Group 158"/>
          <p:cNvGrpSpPr/>
          <p:nvPr/>
        </p:nvGrpSpPr>
        <p:grpSpPr>
          <a:xfrm>
            <a:off x="11773893" y="5787023"/>
            <a:ext cx="284609" cy="332667"/>
            <a:chOff x="8893697" y="4453974"/>
            <a:chExt cx="182142" cy="212898"/>
          </a:xfrm>
        </p:grpSpPr>
        <p:sp>
          <p:nvSpPr>
            <p:cNvPr id="160" name="Rectangle 159"/>
            <p:cNvSpPr/>
            <p:nvPr/>
          </p:nvSpPr>
          <p:spPr>
            <a:xfrm>
              <a:off x="8893697" y="4550466"/>
              <a:ext cx="182142" cy="116406"/>
            </a:xfrm>
            <a:prstGeom prst="rect">
              <a:avLst/>
            </a:prstGeom>
            <a:solidFill>
              <a:srgbClr val="F0008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8893697" y="4453974"/>
              <a:ext cx="182142" cy="182142"/>
            </a:xfrm>
            <a:prstGeom prst="ellipse">
              <a:avLst/>
            </a:prstGeom>
            <a:solidFill>
              <a:srgbClr val="F0008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62" name="Freeform 161"/>
          <p:cNvSpPr/>
          <p:nvPr/>
        </p:nvSpPr>
        <p:spPr>
          <a:xfrm>
            <a:off x="10497132" y="6000062"/>
            <a:ext cx="1197560" cy="288303"/>
          </a:xfrm>
          <a:custGeom>
            <a:avLst/>
            <a:gdLst>
              <a:gd name="connsiteX0" fmla="*/ 733425 w 771525"/>
              <a:gd name="connsiteY0" fmla="*/ 185738 h 185738"/>
              <a:gd name="connsiteX1" fmla="*/ 609600 w 771525"/>
              <a:gd name="connsiteY1" fmla="*/ 126206 h 185738"/>
              <a:gd name="connsiteX2" fmla="*/ 0 w 771525"/>
              <a:gd name="connsiteY2" fmla="*/ 126206 h 185738"/>
              <a:gd name="connsiteX3" fmla="*/ 0 w 771525"/>
              <a:gd name="connsiteY3" fmla="*/ 0 h 185738"/>
              <a:gd name="connsiteX4" fmla="*/ 616744 w 771525"/>
              <a:gd name="connsiteY4" fmla="*/ 0 h 185738"/>
              <a:gd name="connsiteX5" fmla="*/ 771525 w 771525"/>
              <a:gd name="connsiteY5" fmla="*/ 71438 h 185738"/>
              <a:gd name="connsiteX6" fmla="*/ 733425 w 771525"/>
              <a:gd name="connsiteY6" fmla="*/ 185738 h 185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1525" h="185738">
                <a:moveTo>
                  <a:pt x="733425" y="185738"/>
                </a:moveTo>
                <a:lnTo>
                  <a:pt x="609600" y="126206"/>
                </a:lnTo>
                <a:lnTo>
                  <a:pt x="0" y="126206"/>
                </a:lnTo>
                <a:lnTo>
                  <a:pt x="0" y="0"/>
                </a:lnTo>
                <a:lnTo>
                  <a:pt x="616744" y="0"/>
                </a:lnTo>
                <a:lnTo>
                  <a:pt x="771525" y="71438"/>
                </a:lnTo>
                <a:lnTo>
                  <a:pt x="733425" y="185738"/>
                </a:lnTo>
                <a:close/>
              </a:path>
            </a:pathLst>
          </a:custGeom>
          <a:solidFill>
            <a:srgbClr val="F0008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163" name="Straight Connector 162"/>
          <p:cNvCxnSpPr/>
          <p:nvPr/>
        </p:nvCxnSpPr>
        <p:spPr>
          <a:xfrm>
            <a:off x="10498329" y="5989782"/>
            <a:ext cx="0" cy="21186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64" name="Rectangle 163"/>
          <p:cNvSpPr/>
          <p:nvPr/>
        </p:nvSpPr>
        <p:spPr>
          <a:xfrm>
            <a:off x="12072551" y="6213829"/>
            <a:ext cx="106967" cy="381156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9525" cap="flat" cmpd="sng" algn="ctr">
            <a:noFill/>
            <a:prstDash val="solid"/>
          </a:ln>
          <a:effectLst/>
        </p:spPr>
        <p:txBody>
          <a:bodyPr vert="vert270" wrap="none"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33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</a:rPr>
              <a:t>MBXF</a:t>
            </a:r>
          </a:p>
        </p:txBody>
      </p:sp>
      <p:sp>
        <p:nvSpPr>
          <p:cNvPr id="165" name="Freeform 164"/>
          <p:cNvSpPr/>
          <p:nvPr/>
        </p:nvSpPr>
        <p:spPr>
          <a:xfrm>
            <a:off x="10493436" y="6088772"/>
            <a:ext cx="1578264" cy="184809"/>
          </a:xfrm>
          <a:custGeom>
            <a:avLst/>
            <a:gdLst>
              <a:gd name="connsiteX0" fmla="*/ 1016793 w 1016793"/>
              <a:gd name="connsiteY0" fmla="*/ 119063 h 119063"/>
              <a:gd name="connsiteX1" fmla="*/ 828675 w 1016793"/>
              <a:gd name="connsiteY1" fmla="*/ 119063 h 119063"/>
              <a:gd name="connsiteX2" fmla="*/ 614362 w 1016793"/>
              <a:gd name="connsiteY2" fmla="*/ 0 h 119063"/>
              <a:gd name="connsiteX3" fmla="*/ 0 w 1016793"/>
              <a:gd name="connsiteY3" fmla="*/ 0 h 1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6793" h="119063">
                <a:moveTo>
                  <a:pt x="1016793" y="119063"/>
                </a:moveTo>
                <a:lnTo>
                  <a:pt x="828675" y="119063"/>
                </a:lnTo>
                <a:lnTo>
                  <a:pt x="614362" y="0"/>
                </a:lnTo>
                <a:lnTo>
                  <a:pt x="0" y="0"/>
                </a:lnTo>
              </a:path>
            </a:pathLst>
          </a:custGeom>
          <a:noFill/>
          <a:ln w="69850" cap="flat" cmpd="sng" algn="ctr">
            <a:solidFill>
              <a:srgbClr val="005F8C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66" name="Rectangle 165"/>
          <p:cNvSpPr/>
          <p:nvPr/>
        </p:nvSpPr>
        <p:spPr>
          <a:xfrm>
            <a:off x="7279687" y="5340928"/>
            <a:ext cx="384882" cy="203761"/>
          </a:xfrm>
          <a:prstGeom prst="rect">
            <a:avLst/>
          </a:prstGeom>
          <a:solidFill>
            <a:srgbClr val="0093BE">
              <a:lumMod val="20000"/>
              <a:lumOff val="8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7277179" y="5542839"/>
            <a:ext cx="387389" cy="676996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68" name="Freeform 167"/>
          <p:cNvSpPr/>
          <p:nvPr/>
        </p:nvSpPr>
        <p:spPr>
          <a:xfrm>
            <a:off x="10020325" y="6096163"/>
            <a:ext cx="1958971" cy="177416"/>
          </a:xfrm>
          <a:custGeom>
            <a:avLst/>
            <a:gdLst>
              <a:gd name="connsiteX0" fmla="*/ 1262062 w 1262062"/>
              <a:gd name="connsiteY0" fmla="*/ 114300 h 114300"/>
              <a:gd name="connsiteX1" fmla="*/ 1143000 w 1262062"/>
              <a:gd name="connsiteY1" fmla="*/ 114300 h 114300"/>
              <a:gd name="connsiteX2" fmla="*/ 923925 w 1262062"/>
              <a:gd name="connsiteY2" fmla="*/ 0 h 114300"/>
              <a:gd name="connsiteX3" fmla="*/ 0 w 1262062"/>
              <a:gd name="connsiteY3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62062" h="114300">
                <a:moveTo>
                  <a:pt x="1262062" y="114300"/>
                </a:moveTo>
                <a:lnTo>
                  <a:pt x="1143000" y="114300"/>
                </a:lnTo>
                <a:lnTo>
                  <a:pt x="923925" y="0"/>
                </a:lnTo>
                <a:lnTo>
                  <a:pt x="0" y="0"/>
                </a:lnTo>
              </a:path>
            </a:pathLst>
          </a:custGeom>
          <a:noFill/>
          <a:ln w="9525" cap="flat" cmpd="sng" algn="ctr">
            <a:solidFill>
              <a:srgbClr val="FFFF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69" name="Rectangle 168"/>
          <p:cNvSpPr/>
          <p:nvPr/>
        </p:nvSpPr>
        <p:spPr>
          <a:xfrm>
            <a:off x="10642819" y="6062140"/>
            <a:ext cx="98171" cy="51400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10222871" y="6062140"/>
            <a:ext cx="98171" cy="51400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171" name="Straight Arrow Connector 170"/>
          <p:cNvCxnSpPr/>
          <p:nvPr/>
        </p:nvCxnSpPr>
        <p:spPr>
          <a:xfrm flipV="1">
            <a:off x="7615828" y="5444336"/>
            <a:ext cx="316591" cy="1"/>
          </a:xfrm>
          <a:prstGeom prst="straightConnector1">
            <a:avLst/>
          </a:prstGeom>
          <a:noFill/>
          <a:ln w="9525" cap="flat" cmpd="sng" algn="ctr">
            <a:solidFill>
              <a:srgbClr val="64BCD9">
                <a:lumMod val="60000"/>
                <a:lumOff val="40000"/>
              </a:srgbClr>
            </a:solidFill>
            <a:prstDash val="solid"/>
            <a:headEnd type="none" w="sm" len="med"/>
            <a:tailEnd type="triangle" w="sm" len="med"/>
          </a:ln>
          <a:effectLst/>
        </p:spPr>
      </p:cxnSp>
      <p:grpSp>
        <p:nvGrpSpPr>
          <p:cNvPr id="172" name="Group 171"/>
          <p:cNvGrpSpPr/>
          <p:nvPr/>
        </p:nvGrpSpPr>
        <p:grpSpPr>
          <a:xfrm>
            <a:off x="7295412" y="6121715"/>
            <a:ext cx="221480" cy="70965"/>
            <a:chOff x="7920225" y="3723877"/>
            <a:chExt cx="119829" cy="131828"/>
          </a:xfrm>
        </p:grpSpPr>
        <p:sp>
          <p:nvSpPr>
            <p:cNvPr id="173" name="Oval 172"/>
            <p:cNvSpPr/>
            <p:nvPr/>
          </p:nvSpPr>
          <p:spPr>
            <a:xfrm>
              <a:off x="7920225" y="3723878"/>
              <a:ext cx="45719" cy="129991"/>
            </a:xfrm>
            <a:prstGeom prst="ellipse">
              <a:avLst/>
            </a:prstGeom>
            <a:noFill/>
            <a:ln w="9525" cap="flat" cmpd="sng" algn="ctr">
              <a:solidFill>
                <a:srgbClr val="700A00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74" name="Oval 173"/>
            <p:cNvSpPr/>
            <p:nvPr/>
          </p:nvSpPr>
          <p:spPr>
            <a:xfrm>
              <a:off x="7943084" y="3725714"/>
              <a:ext cx="45719" cy="129991"/>
            </a:xfrm>
            <a:prstGeom prst="ellipse">
              <a:avLst/>
            </a:prstGeom>
            <a:noFill/>
            <a:ln w="9525" cap="flat" cmpd="sng" algn="ctr">
              <a:solidFill>
                <a:srgbClr val="700A00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75" name="Oval 174"/>
            <p:cNvSpPr/>
            <p:nvPr/>
          </p:nvSpPr>
          <p:spPr>
            <a:xfrm>
              <a:off x="7972688" y="3723877"/>
              <a:ext cx="45719" cy="129991"/>
            </a:xfrm>
            <a:prstGeom prst="ellipse">
              <a:avLst/>
            </a:prstGeom>
            <a:noFill/>
            <a:ln w="9525" cap="flat" cmpd="sng" algn="ctr">
              <a:solidFill>
                <a:srgbClr val="700A00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76" name="Oval 175"/>
            <p:cNvSpPr/>
            <p:nvPr/>
          </p:nvSpPr>
          <p:spPr>
            <a:xfrm>
              <a:off x="7994335" y="3723878"/>
              <a:ext cx="45719" cy="129991"/>
            </a:xfrm>
            <a:prstGeom prst="ellipse">
              <a:avLst/>
            </a:prstGeom>
            <a:noFill/>
            <a:ln w="9525" cap="flat" cmpd="sng" algn="ctr">
              <a:solidFill>
                <a:srgbClr val="700A00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77" name="TextBox 176"/>
          <p:cNvSpPr txBox="1"/>
          <p:nvPr/>
        </p:nvSpPr>
        <p:spPr>
          <a:xfrm flipH="1">
            <a:off x="11669232" y="632487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b="1" kern="0" dirty="0">
                <a:solidFill>
                  <a:prstClr val="black"/>
                </a:solidFill>
                <a:latin typeface="Calibri" panose="020F0502020204030204"/>
              </a:rPr>
              <a:t>D1</a:t>
            </a:r>
          </a:p>
        </p:txBody>
      </p:sp>
      <p:sp>
        <p:nvSpPr>
          <p:cNvPr id="178" name="TextBox 177"/>
          <p:cNvSpPr txBox="1"/>
          <p:nvPr/>
        </p:nvSpPr>
        <p:spPr>
          <a:xfrm flipH="1">
            <a:off x="7834621" y="5812094"/>
            <a:ext cx="3513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b="1" kern="0" dirty="0">
                <a:solidFill>
                  <a:prstClr val="black"/>
                </a:solidFill>
                <a:latin typeface="Calibri" panose="020F0502020204030204"/>
              </a:rPr>
              <a:t>DFX</a:t>
            </a:r>
          </a:p>
        </p:txBody>
      </p:sp>
      <p:sp>
        <p:nvSpPr>
          <p:cNvPr id="179" name="TextBox 178"/>
          <p:cNvSpPr txBox="1"/>
          <p:nvPr/>
        </p:nvSpPr>
        <p:spPr>
          <a:xfrm flipH="1">
            <a:off x="7483474" y="4325570"/>
            <a:ext cx="4074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b="1" kern="0" dirty="0" err="1">
                <a:solidFill>
                  <a:prstClr val="black"/>
                </a:solidFill>
                <a:latin typeface="Calibri" panose="020F0502020204030204"/>
              </a:rPr>
              <a:t>DSHx</a:t>
            </a:r>
            <a:endParaRPr lang="en-GB" sz="800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0" name="TextBox 179"/>
          <p:cNvSpPr txBox="1"/>
          <p:nvPr/>
        </p:nvSpPr>
        <p:spPr>
          <a:xfrm flipH="1">
            <a:off x="11158744" y="5541023"/>
            <a:ext cx="3786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kern="0" dirty="0" err="1">
                <a:solidFill>
                  <a:srgbClr val="5A5A5A">
                    <a:lumMod val="75000"/>
                  </a:srgbClr>
                </a:solidFill>
                <a:latin typeface="Calibri" panose="020F0502020204030204"/>
              </a:rPr>
              <a:t>NbTi</a:t>
            </a:r>
            <a:endParaRPr lang="en-GB" sz="800" kern="0" dirty="0">
              <a:solidFill>
                <a:srgbClr val="5A5A5A">
                  <a:lumMod val="75000"/>
                </a:srgbClr>
              </a:solidFill>
              <a:latin typeface="Calibri" panose="020F0502020204030204"/>
            </a:endParaRPr>
          </a:p>
        </p:txBody>
      </p:sp>
      <p:cxnSp>
        <p:nvCxnSpPr>
          <p:cNvPr id="181" name="Straight Connector 180"/>
          <p:cNvCxnSpPr>
            <a:stCxn id="180" idx="2"/>
            <a:endCxn id="165" idx="2"/>
          </p:cNvCxnSpPr>
          <p:nvPr/>
        </p:nvCxnSpPr>
        <p:spPr>
          <a:xfrm>
            <a:off x="11414032" y="5827662"/>
            <a:ext cx="33017" cy="261109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sp>
        <p:nvSpPr>
          <p:cNvPr id="182" name="TextBox 181"/>
          <p:cNvSpPr txBox="1"/>
          <p:nvPr/>
        </p:nvSpPr>
        <p:spPr>
          <a:xfrm>
            <a:off x="11669232" y="5755773"/>
            <a:ext cx="485211" cy="304015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971209"/>
              </a:avLst>
            </a:prstTxWarp>
            <a:spAutoFit/>
          </a:bodyPr>
          <a:lstStyle/>
          <a:p>
            <a:pPr algn="ctr" defTabSz="914377">
              <a:defRPr/>
            </a:pPr>
            <a:r>
              <a:rPr lang="en-GB" sz="533" kern="0" dirty="0">
                <a:solidFill>
                  <a:srgbClr val="64BCD9">
                    <a:lumMod val="50000"/>
                  </a:srgbClr>
                </a:solidFill>
                <a:latin typeface="Calibri" panose="020F0502020204030204"/>
              </a:rPr>
              <a:t>Jumper D1</a:t>
            </a:r>
          </a:p>
        </p:txBody>
      </p:sp>
      <p:sp>
        <p:nvSpPr>
          <p:cNvPr id="183" name="TextBox 182"/>
          <p:cNvSpPr txBox="1"/>
          <p:nvPr/>
        </p:nvSpPr>
        <p:spPr>
          <a:xfrm flipH="1">
            <a:off x="10504665" y="5566951"/>
            <a:ext cx="428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kern="0" dirty="0">
                <a:solidFill>
                  <a:srgbClr val="5A5A5A">
                    <a:lumMod val="75000"/>
                  </a:srgbClr>
                </a:solidFill>
                <a:latin typeface="Calibri" panose="020F0502020204030204"/>
              </a:rPr>
              <a:t>Splice</a:t>
            </a:r>
          </a:p>
        </p:txBody>
      </p:sp>
      <p:cxnSp>
        <p:nvCxnSpPr>
          <p:cNvPr id="184" name="Straight Connector 183"/>
          <p:cNvCxnSpPr>
            <a:stCxn id="183" idx="2"/>
            <a:endCxn id="169" idx="0"/>
          </p:cNvCxnSpPr>
          <p:nvPr/>
        </p:nvCxnSpPr>
        <p:spPr>
          <a:xfrm flipH="1">
            <a:off x="10691904" y="5853589"/>
            <a:ext cx="96661" cy="208552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sp>
        <p:nvSpPr>
          <p:cNvPr id="185" name="TextBox 184"/>
          <p:cNvSpPr txBox="1"/>
          <p:nvPr/>
        </p:nvSpPr>
        <p:spPr>
          <a:xfrm flipH="1">
            <a:off x="5125336" y="6261086"/>
            <a:ext cx="4235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kern="0" dirty="0">
                <a:solidFill>
                  <a:prstClr val="black"/>
                </a:solidFill>
                <a:latin typeface="Calibri" panose="020F0502020204030204"/>
              </a:rPr>
              <a:t>Beam</a:t>
            </a:r>
          </a:p>
        </p:txBody>
      </p:sp>
      <p:sp>
        <p:nvSpPr>
          <p:cNvPr id="186" name="Rectangle 185"/>
          <p:cNvSpPr/>
          <p:nvPr/>
        </p:nvSpPr>
        <p:spPr>
          <a:xfrm>
            <a:off x="10424353" y="6046672"/>
            <a:ext cx="84568" cy="93699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2428060" y="5363398"/>
            <a:ext cx="485211" cy="304015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971209"/>
              </a:avLst>
            </a:prstTxWarp>
            <a:spAutoFit/>
          </a:bodyPr>
          <a:lstStyle/>
          <a:p>
            <a:pPr algn="ctr" defTabSz="914377">
              <a:defRPr/>
            </a:pPr>
            <a:r>
              <a:rPr lang="en-GB" sz="533" kern="0" dirty="0">
                <a:solidFill>
                  <a:srgbClr val="64BCD9">
                    <a:lumMod val="50000"/>
                  </a:srgbClr>
                </a:solidFill>
                <a:latin typeface="Calibri" panose="020F0502020204030204"/>
              </a:rPr>
              <a:t>Jumper DFM</a:t>
            </a:r>
          </a:p>
        </p:txBody>
      </p:sp>
      <p:grpSp>
        <p:nvGrpSpPr>
          <p:cNvPr id="188" name="Group 187"/>
          <p:cNvGrpSpPr/>
          <p:nvPr/>
        </p:nvGrpSpPr>
        <p:grpSpPr>
          <a:xfrm>
            <a:off x="544009" y="5907779"/>
            <a:ext cx="1736568" cy="687204"/>
            <a:chOff x="1653020" y="4531597"/>
            <a:chExt cx="1118780" cy="442729"/>
          </a:xfrm>
          <a:effectLst/>
        </p:grpSpPr>
        <p:sp>
          <p:nvSpPr>
            <p:cNvPr id="189" name="Arc 188"/>
            <p:cNvSpPr/>
            <p:nvPr/>
          </p:nvSpPr>
          <p:spPr>
            <a:xfrm rot="16200000">
              <a:off x="1888855" y="4295762"/>
              <a:ext cx="442729" cy="914400"/>
            </a:xfrm>
            <a:prstGeom prst="arc">
              <a:avLst>
                <a:gd name="adj1" fmla="val 11579661"/>
                <a:gd name="adj2" fmla="val 0"/>
              </a:avLst>
            </a:prstGeom>
            <a:noFill/>
            <a:ln w="101600" cap="flat" cmpd="sng" algn="ctr">
              <a:solidFill>
                <a:schemeClr val="accent3">
                  <a:lumMod val="20000"/>
                  <a:lumOff val="8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190" name="Straight Connector 189"/>
            <p:cNvCxnSpPr>
              <a:stCxn id="196" idx="1"/>
            </p:cNvCxnSpPr>
            <p:nvPr/>
          </p:nvCxnSpPr>
          <p:spPr>
            <a:xfrm flipV="1">
              <a:off x="2097969" y="4531597"/>
              <a:ext cx="673831" cy="1"/>
            </a:xfrm>
            <a:prstGeom prst="line">
              <a:avLst/>
            </a:prstGeom>
            <a:noFill/>
            <a:ln w="101600" cap="flat" cmpd="sng" algn="ctr">
              <a:solidFill>
                <a:schemeClr val="accent3">
                  <a:lumMod val="20000"/>
                  <a:lumOff val="80000"/>
                </a:schemeClr>
              </a:solidFill>
              <a:prstDash val="solid"/>
            </a:ln>
            <a:effectLst/>
          </p:spPr>
        </p:cxnSp>
      </p:grpSp>
      <p:grpSp>
        <p:nvGrpSpPr>
          <p:cNvPr id="191" name="Group 190"/>
          <p:cNvGrpSpPr/>
          <p:nvPr/>
        </p:nvGrpSpPr>
        <p:grpSpPr>
          <a:xfrm>
            <a:off x="551743" y="5909215"/>
            <a:ext cx="1736568" cy="687204"/>
            <a:chOff x="1653020" y="4531597"/>
            <a:chExt cx="1118780" cy="442729"/>
          </a:xfrm>
          <a:effectLst/>
        </p:grpSpPr>
        <p:sp>
          <p:nvSpPr>
            <p:cNvPr id="192" name="Arc 191"/>
            <p:cNvSpPr/>
            <p:nvPr/>
          </p:nvSpPr>
          <p:spPr>
            <a:xfrm rot="16200000">
              <a:off x="1888855" y="4295762"/>
              <a:ext cx="442729" cy="914400"/>
            </a:xfrm>
            <a:prstGeom prst="arc">
              <a:avLst>
                <a:gd name="adj1" fmla="val 11579661"/>
                <a:gd name="adj2" fmla="val 0"/>
              </a:avLst>
            </a:prstGeom>
            <a:noFill/>
            <a:ln w="50800" cap="flat" cmpd="sng" algn="ctr">
              <a:solidFill>
                <a:srgbClr val="005F8C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193" name="Straight Connector 192"/>
            <p:cNvCxnSpPr/>
            <p:nvPr/>
          </p:nvCxnSpPr>
          <p:spPr>
            <a:xfrm flipV="1">
              <a:off x="2097969" y="4531597"/>
              <a:ext cx="673831" cy="1"/>
            </a:xfrm>
            <a:prstGeom prst="line">
              <a:avLst/>
            </a:prstGeom>
            <a:noFill/>
            <a:ln w="50800" cap="flat" cmpd="sng" algn="ctr">
              <a:solidFill>
                <a:srgbClr val="005F8C">
                  <a:lumMod val="60000"/>
                  <a:lumOff val="40000"/>
                </a:srgbClr>
              </a:solidFill>
              <a:prstDash val="solid"/>
            </a:ln>
            <a:effectLst/>
          </p:spPr>
        </p:cxnSp>
      </p:grpSp>
      <p:sp>
        <p:nvSpPr>
          <p:cNvPr id="194" name="Rectangle 193"/>
          <p:cNvSpPr/>
          <p:nvPr/>
        </p:nvSpPr>
        <p:spPr>
          <a:xfrm>
            <a:off x="1162871" y="6107059"/>
            <a:ext cx="2374028" cy="567059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95" name="TextBox 194"/>
          <p:cNvSpPr txBox="1"/>
          <p:nvPr/>
        </p:nvSpPr>
        <p:spPr>
          <a:xfrm flipH="1">
            <a:off x="1073778" y="605933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b="1" kern="0" dirty="0">
                <a:solidFill>
                  <a:prstClr val="black"/>
                </a:solidFill>
                <a:latin typeface="Calibri" panose="020F0502020204030204"/>
              </a:rPr>
              <a:t>D2</a:t>
            </a:r>
          </a:p>
        </p:txBody>
      </p:sp>
      <p:sp>
        <p:nvSpPr>
          <p:cNvPr id="196" name="TextBox 195"/>
          <p:cNvSpPr txBox="1"/>
          <p:nvPr/>
        </p:nvSpPr>
        <p:spPr>
          <a:xfrm>
            <a:off x="1234659" y="5755773"/>
            <a:ext cx="485211" cy="304015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971209"/>
              </a:avLst>
            </a:prstTxWarp>
            <a:spAutoFit/>
          </a:bodyPr>
          <a:lstStyle/>
          <a:p>
            <a:pPr algn="ctr" defTabSz="914377">
              <a:defRPr/>
            </a:pPr>
            <a:r>
              <a:rPr lang="en-GB" sz="533" kern="0" dirty="0">
                <a:solidFill>
                  <a:srgbClr val="64BCD9">
                    <a:lumMod val="50000"/>
                  </a:srgbClr>
                </a:solidFill>
                <a:latin typeface="Calibri" panose="020F0502020204030204"/>
              </a:rPr>
              <a:t>Jumper D2</a:t>
            </a:r>
          </a:p>
        </p:txBody>
      </p:sp>
      <p:sp>
        <p:nvSpPr>
          <p:cNvPr id="197" name="Freeform 196"/>
          <p:cNvSpPr/>
          <p:nvPr/>
        </p:nvSpPr>
        <p:spPr>
          <a:xfrm>
            <a:off x="3125915" y="5123132"/>
            <a:ext cx="3947820" cy="747832"/>
          </a:xfrm>
          <a:custGeom>
            <a:avLst/>
            <a:gdLst>
              <a:gd name="connsiteX0" fmla="*/ 0 w 2561012"/>
              <a:gd name="connsiteY0" fmla="*/ 388961 h 481789"/>
              <a:gd name="connsiteX1" fmla="*/ 498143 w 2561012"/>
              <a:gd name="connsiteY1" fmla="*/ 354841 h 481789"/>
              <a:gd name="connsiteX2" fmla="*/ 1037230 w 2561012"/>
              <a:gd name="connsiteY2" fmla="*/ 470847 h 481789"/>
              <a:gd name="connsiteX3" fmla="*/ 1665027 w 2561012"/>
              <a:gd name="connsiteY3" fmla="*/ 313898 h 481789"/>
              <a:gd name="connsiteX4" fmla="*/ 2354239 w 2561012"/>
              <a:gd name="connsiteY4" fmla="*/ 470847 h 481789"/>
              <a:gd name="connsiteX5" fmla="*/ 2531660 w 2561012"/>
              <a:gd name="connsiteY5" fmla="*/ 416256 h 481789"/>
              <a:gd name="connsiteX6" fmla="*/ 2558955 w 2561012"/>
              <a:gd name="connsiteY6" fmla="*/ 0 h 481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61012" h="481789">
                <a:moveTo>
                  <a:pt x="0" y="388961"/>
                </a:moveTo>
                <a:cubicBezTo>
                  <a:pt x="162635" y="365077"/>
                  <a:pt x="325271" y="341193"/>
                  <a:pt x="498143" y="354841"/>
                </a:cubicBezTo>
                <a:cubicBezTo>
                  <a:pt x="671015" y="368489"/>
                  <a:pt x="842749" y="477671"/>
                  <a:pt x="1037230" y="470847"/>
                </a:cubicBezTo>
                <a:cubicBezTo>
                  <a:pt x="1231711" y="464023"/>
                  <a:pt x="1445526" y="313898"/>
                  <a:pt x="1665027" y="313898"/>
                </a:cubicBezTo>
                <a:cubicBezTo>
                  <a:pt x="1884528" y="313898"/>
                  <a:pt x="2209800" y="453787"/>
                  <a:pt x="2354239" y="470847"/>
                </a:cubicBezTo>
                <a:cubicBezTo>
                  <a:pt x="2498678" y="487907"/>
                  <a:pt x="2497541" y="494731"/>
                  <a:pt x="2531660" y="416256"/>
                </a:cubicBezTo>
                <a:cubicBezTo>
                  <a:pt x="2565779" y="337781"/>
                  <a:pt x="2562367" y="168890"/>
                  <a:pt x="2558955" y="0"/>
                </a:cubicBezTo>
              </a:path>
            </a:pathLst>
          </a:custGeom>
          <a:noFill/>
          <a:ln w="101600" cap="flat" cmpd="sng" algn="ctr">
            <a:solidFill>
              <a:srgbClr val="A365D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98" name="Rectangle 197"/>
          <p:cNvSpPr/>
          <p:nvPr/>
        </p:nvSpPr>
        <p:spPr>
          <a:xfrm>
            <a:off x="1597497" y="6184872"/>
            <a:ext cx="1830176" cy="452733"/>
          </a:xfrm>
          <a:prstGeom prst="rect">
            <a:avLst/>
          </a:prstGeom>
          <a:solidFill>
            <a:srgbClr val="005F8C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99" name="Rectangle 198"/>
          <p:cNvSpPr/>
          <p:nvPr/>
        </p:nvSpPr>
        <p:spPr>
          <a:xfrm>
            <a:off x="1678917" y="6213829"/>
            <a:ext cx="106967" cy="381156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9525" cap="flat" cmpd="sng" algn="ctr">
            <a:noFill/>
            <a:prstDash val="solid"/>
          </a:ln>
          <a:effectLst/>
        </p:spPr>
        <p:txBody>
          <a:bodyPr vert="vert270" wrap="none"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33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</a:rPr>
              <a:t>MBCRD</a:t>
            </a:r>
          </a:p>
        </p:txBody>
      </p:sp>
      <p:sp>
        <p:nvSpPr>
          <p:cNvPr id="200" name="Rectangle 199"/>
          <p:cNvSpPr/>
          <p:nvPr/>
        </p:nvSpPr>
        <p:spPr>
          <a:xfrm>
            <a:off x="1788733" y="6213829"/>
            <a:ext cx="1609552" cy="381156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9525" cap="flat" cmpd="sng" algn="ctr">
            <a:noFill/>
            <a:prstDash val="solid"/>
          </a:ln>
          <a:effectLst/>
        </p:spPr>
        <p:txBody>
          <a:bodyPr vert="vert270" wrap="none"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33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</a:rPr>
              <a:t>MBRD</a:t>
            </a:r>
          </a:p>
        </p:txBody>
      </p:sp>
      <p:cxnSp>
        <p:nvCxnSpPr>
          <p:cNvPr id="201" name="Straight Connector 200"/>
          <p:cNvCxnSpPr/>
          <p:nvPr/>
        </p:nvCxnSpPr>
        <p:spPr>
          <a:xfrm>
            <a:off x="1165643" y="6594985"/>
            <a:ext cx="453727" cy="2127"/>
          </a:xfrm>
          <a:prstGeom prst="line">
            <a:avLst/>
          </a:prstGeom>
          <a:noFill/>
          <a:ln w="50800" cap="flat" cmpd="sng" algn="ctr">
            <a:solidFill>
              <a:srgbClr val="005F8C">
                <a:lumMod val="60000"/>
                <a:lumOff val="40000"/>
              </a:srgbClr>
            </a:solidFill>
            <a:prstDash val="solid"/>
          </a:ln>
          <a:effectLst/>
        </p:spPr>
      </p:cxnSp>
      <p:cxnSp>
        <p:nvCxnSpPr>
          <p:cNvPr id="202" name="Straight Connector 201"/>
          <p:cNvCxnSpPr/>
          <p:nvPr/>
        </p:nvCxnSpPr>
        <p:spPr>
          <a:xfrm flipH="1" flipV="1">
            <a:off x="1164841" y="6599751"/>
            <a:ext cx="453727" cy="2127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</a:ln>
          <a:effectLst/>
        </p:spPr>
      </p:cxnSp>
      <p:sp>
        <p:nvSpPr>
          <p:cNvPr id="203" name="Arc 202"/>
          <p:cNvSpPr/>
          <p:nvPr/>
        </p:nvSpPr>
        <p:spPr>
          <a:xfrm rot="16200000">
            <a:off x="903755" y="5541715"/>
            <a:ext cx="687204" cy="1419331"/>
          </a:xfrm>
          <a:prstGeom prst="arc">
            <a:avLst>
              <a:gd name="adj1" fmla="val 11579661"/>
              <a:gd name="adj2" fmla="val 0"/>
            </a:avLst>
          </a:prstGeom>
          <a:noFill/>
          <a:ln w="9525" cap="flat" cmpd="sng" algn="ctr">
            <a:solidFill>
              <a:srgbClr val="FFFF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4" name="Rounded Rectangle 203"/>
          <p:cNvSpPr/>
          <p:nvPr/>
        </p:nvSpPr>
        <p:spPr>
          <a:xfrm>
            <a:off x="2049675" y="5614407"/>
            <a:ext cx="1071389" cy="439196"/>
          </a:xfrm>
          <a:prstGeom prst="roundRect">
            <a:avLst/>
          </a:prstGeom>
          <a:solidFill>
            <a:srgbClr val="E8C7F5"/>
          </a:solidFill>
          <a:ln w="3175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205" name="Group 204"/>
          <p:cNvGrpSpPr/>
          <p:nvPr/>
        </p:nvGrpSpPr>
        <p:grpSpPr>
          <a:xfrm>
            <a:off x="2532721" y="5394647"/>
            <a:ext cx="284609" cy="332667"/>
            <a:chOff x="8893697" y="4453974"/>
            <a:chExt cx="182142" cy="212898"/>
          </a:xfrm>
          <a:solidFill>
            <a:srgbClr val="00B0F0"/>
          </a:solidFill>
        </p:grpSpPr>
        <p:sp>
          <p:nvSpPr>
            <p:cNvPr id="206" name="Rectangle 205"/>
            <p:cNvSpPr/>
            <p:nvPr/>
          </p:nvSpPr>
          <p:spPr>
            <a:xfrm>
              <a:off x="8893697" y="4550466"/>
              <a:ext cx="182142" cy="116406"/>
            </a:xfrm>
            <a:prstGeom prst="rect">
              <a:avLst/>
            </a:prstGeom>
            <a:solidFill>
              <a:srgbClr val="E8C7F5"/>
            </a:soli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07" name="Oval 206"/>
            <p:cNvSpPr/>
            <p:nvPr/>
          </p:nvSpPr>
          <p:spPr>
            <a:xfrm>
              <a:off x="8893697" y="4453974"/>
              <a:ext cx="182142" cy="182142"/>
            </a:xfrm>
            <a:prstGeom prst="ellipse">
              <a:avLst/>
            </a:prstGeom>
            <a:solidFill>
              <a:srgbClr val="E8C7F5"/>
            </a:soli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208" name="Straight Connector 207"/>
          <p:cNvCxnSpPr/>
          <p:nvPr/>
        </p:nvCxnSpPr>
        <p:spPr>
          <a:xfrm>
            <a:off x="2057247" y="5816482"/>
            <a:ext cx="0" cy="17330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grpSp>
        <p:nvGrpSpPr>
          <p:cNvPr id="209" name="Group 208"/>
          <p:cNvGrpSpPr/>
          <p:nvPr/>
        </p:nvGrpSpPr>
        <p:grpSpPr>
          <a:xfrm>
            <a:off x="2084492" y="5694769"/>
            <a:ext cx="966963" cy="321992"/>
            <a:chOff x="2617372" y="4394366"/>
            <a:chExt cx="1262955" cy="186350"/>
          </a:xfrm>
        </p:grpSpPr>
        <p:sp>
          <p:nvSpPr>
            <p:cNvPr id="210" name="Rectangle 209"/>
            <p:cNvSpPr/>
            <p:nvPr/>
          </p:nvSpPr>
          <p:spPr>
            <a:xfrm>
              <a:off x="2672826" y="4394366"/>
              <a:ext cx="1207501" cy="91331"/>
            </a:xfrm>
            <a:prstGeom prst="rect">
              <a:avLst/>
            </a:prstGeom>
            <a:solidFill>
              <a:srgbClr val="0093BE">
                <a:lumMod val="20000"/>
                <a:lumOff val="8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2617372" y="4485697"/>
              <a:ext cx="1262953" cy="95019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212" name="Straight Connector 211"/>
          <p:cNvCxnSpPr/>
          <p:nvPr/>
        </p:nvCxnSpPr>
        <p:spPr>
          <a:xfrm flipH="1">
            <a:off x="1234661" y="5907659"/>
            <a:ext cx="1271345" cy="1557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</a:ln>
          <a:effectLst/>
        </p:spPr>
      </p:cxnSp>
      <p:sp>
        <p:nvSpPr>
          <p:cNvPr id="213" name="Rectangle 212"/>
          <p:cNvSpPr/>
          <p:nvPr/>
        </p:nvSpPr>
        <p:spPr>
          <a:xfrm>
            <a:off x="1832553" y="5883515"/>
            <a:ext cx="98171" cy="51400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14" name="Rectangle 213"/>
          <p:cNvSpPr/>
          <p:nvPr/>
        </p:nvSpPr>
        <p:spPr>
          <a:xfrm>
            <a:off x="1122868" y="6579009"/>
            <a:ext cx="98171" cy="51400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15" name="Rectangle 214"/>
          <p:cNvSpPr/>
          <p:nvPr/>
        </p:nvSpPr>
        <p:spPr>
          <a:xfrm>
            <a:off x="2175713" y="5883515"/>
            <a:ext cx="98171" cy="51400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16" name="Freeform 215"/>
          <p:cNvSpPr/>
          <p:nvPr/>
        </p:nvSpPr>
        <p:spPr>
          <a:xfrm>
            <a:off x="3130709" y="5125601"/>
            <a:ext cx="3947820" cy="747832"/>
          </a:xfrm>
          <a:custGeom>
            <a:avLst/>
            <a:gdLst>
              <a:gd name="connsiteX0" fmla="*/ 0 w 2561012"/>
              <a:gd name="connsiteY0" fmla="*/ 388961 h 481789"/>
              <a:gd name="connsiteX1" fmla="*/ 498143 w 2561012"/>
              <a:gd name="connsiteY1" fmla="*/ 354841 h 481789"/>
              <a:gd name="connsiteX2" fmla="*/ 1037230 w 2561012"/>
              <a:gd name="connsiteY2" fmla="*/ 470847 h 481789"/>
              <a:gd name="connsiteX3" fmla="*/ 1665027 w 2561012"/>
              <a:gd name="connsiteY3" fmla="*/ 313898 h 481789"/>
              <a:gd name="connsiteX4" fmla="*/ 2354239 w 2561012"/>
              <a:gd name="connsiteY4" fmla="*/ 470847 h 481789"/>
              <a:gd name="connsiteX5" fmla="*/ 2531660 w 2561012"/>
              <a:gd name="connsiteY5" fmla="*/ 416256 h 481789"/>
              <a:gd name="connsiteX6" fmla="*/ 2558955 w 2561012"/>
              <a:gd name="connsiteY6" fmla="*/ 0 h 481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61012" h="481789">
                <a:moveTo>
                  <a:pt x="0" y="388961"/>
                </a:moveTo>
                <a:cubicBezTo>
                  <a:pt x="162635" y="365077"/>
                  <a:pt x="325271" y="341193"/>
                  <a:pt x="498143" y="354841"/>
                </a:cubicBezTo>
                <a:cubicBezTo>
                  <a:pt x="671015" y="368489"/>
                  <a:pt x="842749" y="477671"/>
                  <a:pt x="1037230" y="470847"/>
                </a:cubicBezTo>
                <a:cubicBezTo>
                  <a:pt x="1231711" y="464023"/>
                  <a:pt x="1445526" y="313898"/>
                  <a:pt x="1665027" y="313898"/>
                </a:cubicBezTo>
                <a:cubicBezTo>
                  <a:pt x="1884528" y="313898"/>
                  <a:pt x="2209800" y="453787"/>
                  <a:pt x="2354239" y="470847"/>
                </a:cubicBezTo>
                <a:cubicBezTo>
                  <a:pt x="2498678" y="487907"/>
                  <a:pt x="2497541" y="494731"/>
                  <a:pt x="2531660" y="416256"/>
                </a:cubicBezTo>
                <a:cubicBezTo>
                  <a:pt x="2565779" y="337781"/>
                  <a:pt x="2562367" y="168890"/>
                  <a:pt x="2558955" y="0"/>
                </a:cubicBezTo>
              </a:path>
            </a:pathLst>
          </a:custGeom>
          <a:noFill/>
          <a:ln w="508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217" name="Straight Connector 216"/>
          <p:cNvCxnSpPr/>
          <p:nvPr/>
        </p:nvCxnSpPr>
        <p:spPr>
          <a:xfrm>
            <a:off x="3125915" y="5643990"/>
            <a:ext cx="0" cy="18722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218" name="Freeform 217"/>
          <p:cNvSpPr/>
          <p:nvPr/>
        </p:nvSpPr>
        <p:spPr>
          <a:xfrm>
            <a:off x="3133389" y="5130479"/>
            <a:ext cx="3947820" cy="747832"/>
          </a:xfrm>
          <a:custGeom>
            <a:avLst/>
            <a:gdLst>
              <a:gd name="connsiteX0" fmla="*/ 0 w 2561012"/>
              <a:gd name="connsiteY0" fmla="*/ 388961 h 481789"/>
              <a:gd name="connsiteX1" fmla="*/ 498143 w 2561012"/>
              <a:gd name="connsiteY1" fmla="*/ 354841 h 481789"/>
              <a:gd name="connsiteX2" fmla="*/ 1037230 w 2561012"/>
              <a:gd name="connsiteY2" fmla="*/ 470847 h 481789"/>
              <a:gd name="connsiteX3" fmla="*/ 1665027 w 2561012"/>
              <a:gd name="connsiteY3" fmla="*/ 313898 h 481789"/>
              <a:gd name="connsiteX4" fmla="*/ 2354239 w 2561012"/>
              <a:gd name="connsiteY4" fmla="*/ 470847 h 481789"/>
              <a:gd name="connsiteX5" fmla="*/ 2531660 w 2561012"/>
              <a:gd name="connsiteY5" fmla="*/ 416256 h 481789"/>
              <a:gd name="connsiteX6" fmla="*/ 2558955 w 2561012"/>
              <a:gd name="connsiteY6" fmla="*/ 0 h 481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61012" h="481789">
                <a:moveTo>
                  <a:pt x="0" y="388961"/>
                </a:moveTo>
                <a:cubicBezTo>
                  <a:pt x="162635" y="365077"/>
                  <a:pt x="325271" y="341193"/>
                  <a:pt x="498143" y="354841"/>
                </a:cubicBezTo>
                <a:cubicBezTo>
                  <a:pt x="671015" y="368489"/>
                  <a:pt x="842749" y="477671"/>
                  <a:pt x="1037230" y="470847"/>
                </a:cubicBezTo>
                <a:cubicBezTo>
                  <a:pt x="1231711" y="464023"/>
                  <a:pt x="1445526" y="313898"/>
                  <a:pt x="1665027" y="313898"/>
                </a:cubicBezTo>
                <a:cubicBezTo>
                  <a:pt x="1884528" y="313898"/>
                  <a:pt x="2209800" y="453787"/>
                  <a:pt x="2354239" y="470847"/>
                </a:cubicBezTo>
                <a:cubicBezTo>
                  <a:pt x="2498678" y="487907"/>
                  <a:pt x="2497541" y="494731"/>
                  <a:pt x="2531660" y="416256"/>
                </a:cubicBezTo>
                <a:cubicBezTo>
                  <a:pt x="2565779" y="337781"/>
                  <a:pt x="2562367" y="168890"/>
                  <a:pt x="2558955" y="0"/>
                </a:cubicBezTo>
              </a:path>
            </a:pathLst>
          </a:custGeom>
          <a:noFill/>
          <a:ln w="12700" cap="flat" cmpd="sng" algn="ctr">
            <a:solidFill>
              <a:srgbClr val="006600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19" name="Rectangle 218"/>
          <p:cNvSpPr/>
          <p:nvPr/>
        </p:nvSpPr>
        <p:spPr>
          <a:xfrm>
            <a:off x="3044433" y="5698658"/>
            <a:ext cx="95417" cy="80133"/>
          </a:xfrm>
          <a:prstGeom prst="rect">
            <a:avLst/>
          </a:prstGeom>
          <a:solidFill>
            <a:srgbClr val="0093BE">
              <a:lumMod val="20000"/>
              <a:lumOff val="8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20" name="Rectangle 219"/>
          <p:cNvSpPr/>
          <p:nvPr/>
        </p:nvSpPr>
        <p:spPr>
          <a:xfrm>
            <a:off x="2408964" y="5883515"/>
            <a:ext cx="98171" cy="51400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21" name="Freeform 220"/>
          <p:cNvSpPr/>
          <p:nvPr/>
        </p:nvSpPr>
        <p:spPr>
          <a:xfrm>
            <a:off x="2498614" y="5733938"/>
            <a:ext cx="643133" cy="182045"/>
          </a:xfrm>
          <a:custGeom>
            <a:avLst/>
            <a:gdLst>
              <a:gd name="connsiteX0" fmla="*/ 414337 w 414337"/>
              <a:gd name="connsiteY0" fmla="*/ 0 h 117282"/>
              <a:gd name="connsiteX1" fmla="*/ 300037 w 414337"/>
              <a:gd name="connsiteY1" fmla="*/ 30956 h 117282"/>
              <a:gd name="connsiteX2" fmla="*/ 161925 w 414337"/>
              <a:gd name="connsiteY2" fmla="*/ 107156 h 117282"/>
              <a:gd name="connsiteX3" fmla="*/ 0 w 414337"/>
              <a:gd name="connsiteY3" fmla="*/ 114300 h 11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337" h="117282">
                <a:moveTo>
                  <a:pt x="414337" y="0"/>
                </a:moveTo>
                <a:cubicBezTo>
                  <a:pt x="378221" y="6548"/>
                  <a:pt x="342106" y="13097"/>
                  <a:pt x="300037" y="30956"/>
                </a:cubicBezTo>
                <a:cubicBezTo>
                  <a:pt x="257968" y="48815"/>
                  <a:pt x="211931" y="93265"/>
                  <a:pt x="161925" y="107156"/>
                </a:cubicBezTo>
                <a:cubicBezTo>
                  <a:pt x="111919" y="121047"/>
                  <a:pt x="55959" y="117673"/>
                  <a:pt x="0" y="114300"/>
                </a:cubicBezTo>
              </a:path>
            </a:pathLst>
          </a:custGeom>
          <a:noFill/>
          <a:ln w="12700" cap="flat" cmpd="sng" algn="ctr">
            <a:solidFill>
              <a:srgbClr val="006600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222" name="Group 221"/>
          <p:cNvGrpSpPr/>
          <p:nvPr/>
        </p:nvGrpSpPr>
        <p:grpSpPr>
          <a:xfrm rot="12166365" flipH="1">
            <a:off x="5841923" y="5311813"/>
            <a:ext cx="260599" cy="1541332"/>
            <a:chOff x="7568130" y="-190500"/>
            <a:chExt cx="1642545" cy="901956"/>
          </a:xfrm>
        </p:grpSpPr>
        <p:sp>
          <p:nvSpPr>
            <p:cNvPr id="223" name="Freeform 222"/>
            <p:cNvSpPr/>
            <p:nvPr/>
          </p:nvSpPr>
          <p:spPr>
            <a:xfrm>
              <a:off x="7591425" y="-190500"/>
              <a:ext cx="1619250" cy="876300"/>
            </a:xfrm>
            <a:custGeom>
              <a:avLst/>
              <a:gdLst>
                <a:gd name="connsiteX0" fmla="*/ 1619250 w 1619250"/>
                <a:gd name="connsiteY0" fmla="*/ 0 h 876300"/>
                <a:gd name="connsiteX1" fmla="*/ 876300 w 1619250"/>
                <a:gd name="connsiteY1" fmla="*/ 0 h 876300"/>
                <a:gd name="connsiteX2" fmla="*/ 0 w 1619250"/>
                <a:gd name="connsiteY2" fmla="*/ 876300 h 876300"/>
                <a:gd name="connsiteX3" fmla="*/ 733425 w 1619250"/>
                <a:gd name="connsiteY3" fmla="*/ 876300 h 876300"/>
                <a:gd name="connsiteX4" fmla="*/ 1619250 w 1619250"/>
                <a:gd name="connsiteY4" fmla="*/ 0 h 876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0" h="876300">
                  <a:moveTo>
                    <a:pt x="1619250" y="0"/>
                  </a:moveTo>
                  <a:lnTo>
                    <a:pt x="876300" y="0"/>
                  </a:lnTo>
                  <a:lnTo>
                    <a:pt x="0" y="876300"/>
                  </a:lnTo>
                  <a:lnTo>
                    <a:pt x="733425" y="876300"/>
                  </a:lnTo>
                  <a:lnTo>
                    <a:pt x="1619250" y="0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224" name="Straight Connector 223"/>
            <p:cNvCxnSpPr/>
            <p:nvPr/>
          </p:nvCxnSpPr>
          <p:spPr>
            <a:xfrm flipH="1">
              <a:off x="7568130" y="-159564"/>
              <a:ext cx="871020" cy="87102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  <p:cxnSp>
          <p:nvCxnSpPr>
            <p:cNvPr id="225" name="Straight Connector 224"/>
            <p:cNvCxnSpPr/>
            <p:nvPr/>
          </p:nvCxnSpPr>
          <p:spPr>
            <a:xfrm flipH="1">
              <a:off x="8311080" y="-159564"/>
              <a:ext cx="871020" cy="87102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</p:grpSp>
      <p:grpSp>
        <p:nvGrpSpPr>
          <p:cNvPr id="226" name="Group 225"/>
          <p:cNvGrpSpPr/>
          <p:nvPr/>
        </p:nvGrpSpPr>
        <p:grpSpPr>
          <a:xfrm>
            <a:off x="515313" y="5868040"/>
            <a:ext cx="1590790" cy="769566"/>
            <a:chOff x="1653020" y="4531597"/>
            <a:chExt cx="1118780" cy="442729"/>
          </a:xfrm>
          <a:effectLst/>
        </p:grpSpPr>
        <p:sp>
          <p:nvSpPr>
            <p:cNvPr id="227" name="Arc 226"/>
            <p:cNvSpPr/>
            <p:nvPr/>
          </p:nvSpPr>
          <p:spPr>
            <a:xfrm rot="16200000">
              <a:off x="1888855" y="4295762"/>
              <a:ext cx="442729" cy="914400"/>
            </a:xfrm>
            <a:prstGeom prst="arc">
              <a:avLst>
                <a:gd name="adj1" fmla="val 11579661"/>
                <a:gd name="adj2" fmla="val 0"/>
              </a:avLst>
            </a:prstGeom>
            <a:noFill/>
            <a:ln w="6350" cap="flat" cmpd="sng" algn="ctr">
              <a:solidFill>
                <a:srgbClr val="00B050"/>
              </a:solidFill>
              <a:prstDash val="sysDot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228" name="Straight Connector 227"/>
            <p:cNvCxnSpPr/>
            <p:nvPr/>
          </p:nvCxnSpPr>
          <p:spPr>
            <a:xfrm flipV="1">
              <a:off x="2097969" y="4531597"/>
              <a:ext cx="673831" cy="1"/>
            </a:xfrm>
            <a:prstGeom prst="line">
              <a:avLst/>
            </a:prstGeom>
            <a:noFill/>
            <a:ln w="6350" cap="flat" cmpd="sng" algn="ctr">
              <a:solidFill>
                <a:srgbClr val="00B050"/>
              </a:solidFill>
              <a:prstDash val="sysDot"/>
            </a:ln>
            <a:effectLst/>
          </p:spPr>
        </p:cxnSp>
      </p:grpSp>
      <p:sp>
        <p:nvSpPr>
          <p:cNvPr id="229" name="Freeform 228"/>
          <p:cNvSpPr/>
          <p:nvPr/>
        </p:nvSpPr>
        <p:spPr>
          <a:xfrm>
            <a:off x="2080947" y="5504776"/>
            <a:ext cx="521160" cy="321565"/>
          </a:xfrm>
          <a:custGeom>
            <a:avLst/>
            <a:gdLst>
              <a:gd name="connsiteX0" fmla="*/ 0 w 335756"/>
              <a:gd name="connsiteY0" fmla="*/ 207168 h 207168"/>
              <a:gd name="connsiteX1" fmla="*/ 0 w 335756"/>
              <a:gd name="connsiteY1" fmla="*/ 107156 h 207168"/>
              <a:gd name="connsiteX2" fmla="*/ 26193 w 335756"/>
              <a:gd name="connsiteY2" fmla="*/ 107156 h 207168"/>
              <a:gd name="connsiteX3" fmla="*/ 335756 w 335756"/>
              <a:gd name="connsiteY3" fmla="*/ 107156 h 207168"/>
              <a:gd name="connsiteX4" fmla="*/ 335756 w 335756"/>
              <a:gd name="connsiteY4" fmla="*/ 85725 h 207168"/>
              <a:gd name="connsiteX5" fmla="*/ 335756 w 335756"/>
              <a:gd name="connsiteY5" fmla="*/ 0 h 20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756" h="207168">
                <a:moveTo>
                  <a:pt x="0" y="207168"/>
                </a:moveTo>
                <a:lnTo>
                  <a:pt x="0" y="107156"/>
                </a:lnTo>
                <a:lnTo>
                  <a:pt x="26193" y="107156"/>
                </a:lnTo>
                <a:lnTo>
                  <a:pt x="335756" y="107156"/>
                </a:lnTo>
                <a:lnTo>
                  <a:pt x="335756" y="85725"/>
                </a:lnTo>
                <a:lnTo>
                  <a:pt x="335756" y="0"/>
                </a:lnTo>
              </a:path>
            </a:pathLst>
          </a:custGeom>
          <a:noFill/>
          <a:ln w="6350" cap="flat" cmpd="sng" algn="ctr">
            <a:solidFill>
              <a:srgbClr val="00B050"/>
            </a:solidFill>
            <a:prstDash val="sysDot"/>
            <a:tailEnd type="triangle" w="sm" len="me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30" name="Rectangle 229"/>
          <p:cNvSpPr/>
          <p:nvPr/>
        </p:nvSpPr>
        <p:spPr>
          <a:xfrm>
            <a:off x="2013980" y="5870964"/>
            <a:ext cx="70512" cy="78416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231" name="Group 230"/>
          <p:cNvGrpSpPr/>
          <p:nvPr/>
        </p:nvGrpSpPr>
        <p:grpSpPr>
          <a:xfrm>
            <a:off x="2707758" y="5481876"/>
            <a:ext cx="72024" cy="312037"/>
            <a:chOff x="7765405" y="4449033"/>
            <a:chExt cx="69709" cy="286579"/>
          </a:xfrm>
        </p:grpSpPr>
        <p:cxnSp>
          <p:nvCxnSpPr>
            <p:cNvPr id="232" name="Straight Connector 231"/>
            <p:cNvCxnSpPr/>
            <p:nvPr/>
          </p:nvCxnSpPr>
          <p:spPr>
            <a:xfrm>
              <a:off x="7790378" y="4450846"/>
              <a:ext cx="0" cy="247033"/>
            </a:xfrm>
            <a:prstGeom prst="line">
              <a:avLst/>
            </a:prstGeom>
            <a:noFill/>
            <a:ln w="6350" cap="flat" cmpd="sng" algn="ctr">
              <a:solidFill>
                <a:srgbClr val="005F8C"/>
              </a:solidFill>
              <a:prstDash val="solid"/>
            </a:ln>
            <a:effectLst/>
          </p:spPr>
        </p:cxnSp>
        <p:cxnSp>
          <p:nvCxnSpPr>
            <p:cNvPr id="233" name="Straight Connector 232"/>
            <p:cNvCxnSpPr/>
            <p:nvPr/>
          </p:nvCxnSpPr>
          <p:spPr>
            <a:xfrm>
              <a:off x="7801752" y="4704652"/>
              <a:ext cx="18992" cy="30960"/>
            </a:xfrm>
            <a:prstGeom prst="line">
              <a:avLst/>
            </a:prstGeom>
            <a:noFill/>
            <a:ln w="6350" cap="flat" cmpd="sng" algn="ctr">
              <a:solidFill>
                <a:srgbClr val="005F8C"/>
              </a:solidFill>
              <a:prstDash val="solid"/>
            </a:ln>
            <a:effectLst/>
          </p:spPr>
        </p:cxnSp>
        <p:cxnSp>
          <p:nvCxnSpPr>
            <p:cNvPr id="234" name="Straight Connector 233"/>
            <p:cNvCxnSpPr/>
            <p:nvPr/>
          </p:nvCxnSpPr>
          <p:spPr>
            <a:xfrm flipV="1">
              <a:off x="7765405" y="4704652"/>
              <a:ext cx="18992" cy="30960"/>
            </a:xfrm>
            <a:prstGeom prst="line">
              <a:avLst/>
            </a:prstGeom>
            <a:noFill/>
            <a:ln w="6350" cap="flat" cmpd="sng" algn="ctr">
              <a:solidFill>
                <a:srgbClr val="005F8C"/>
              </a:solidFill>
              <a:prstDash val="solid"/>
            </a:ln>
            <a:effectLst/>
          </p:spPr>
        </p:cxnSp>
        <p:cxnSp>
          <p:nvCxnSpPr>
            <p:cNvPr id="235" name="Straight Arrow Connector 234"/>
            <p:cNvCxnSpPr/>
            <p:nvPr/>
          </p:nvCxnSpPr>
          <p:spPr>
            <a:xfrm flipV="1">
              <a:off x="7835114" y="4449033"/>
              <a:ext cx="0" cy="255619"/>
            </a:xfrm>
            <a:prstGeom prst="straightConnector1">
              <a:avLst/>
            </a:prstGeom>
            <a:noFill/>
            <a:ln w="9525" cap="flat" cmpd="sng" algn="ctr">
              <a:solidFill>
                <a:srgbClr val="64BCD9">
                  <a:lumMod val="60000"/>
                  <a:lumOff val="40000"/>
                </a:srgbClr>
              </a:solidFill>
              <a:prstDash val="solid"/>
              <a:headEnd type="none" w="sm" len="med"/>
              <a:tailEnd type="triangle" w="sm" len="med"/>
            </a:ln>
            <a:effectLst/>
          </p:spPr>
        </p:cxnSp>
      </p:grpSp>
      <p:grpSp>
        <p:nvGrpSpPr>
          <p:cNvPr id="236" name="Group 235"/>
          <p:cNvGrpSpPr/>
          <p:nvPr/>
        </p:nvGrpSpPr>
        <p:grpSpPr>
          <a:xfrm>
            <a:off x="1339320" y="5787023"/>
            <a:ext cx="284609" cy="332667"/>
            <a:chOff x="8893697" y="4453974"/>
            <a:chExt cx="182142" cy="212898"/>
          </a:xfrm>
          <a:solidFill>
            <a:srgbClr val="92D050"/>
          </a:solidFill>
        </p:grpSpPr>
        <p:sp>
          <p:nvSpPr>
            <p:cNvPr id="237" name="Rectangle 236"/>
            <p:cNvSpPr/>
            <p:nvPr/>
          </p:nvSpPr>
          <p:spPr>
            <a:xfrm>
              <a:off x="8893697" y="4550466"/>
              <a:ext cx="182142" cy="116406"/>
            </a:xfrm>
            <a:prstGeom prst="rect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38" name="Oval 237"/>
            <p:cNvSpPr/>
            <p:nvPr/>
          </p:nvSpPr>
          <p:spPr>
            <a:xfrm>
              <a:off x="8893697" y="4453974"/>
              <a:ext cx="182142" cy="182142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39" name="TextBox 238"/>
          <p:cNvSpPr txBox="1"/>
          <p:nvPr/>
        </p:nvSpPr>
        <p:spPr>
          <a:xfrm flipH="1">
            <a:off x="5509730" y="5298035"/>
            <a:ext cx="444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b="1" kern="0" dirty="0" err="1">
                <a:solidFill>
                  <a:prstClr val="black"/>
                </a:solidFill>
                <a:latin typeface="Calibri" panose="020F0502020204030204"/>
              </a:rPr>
              <a:t>DSHm</a:t>
            </a:r>
            <a:endParaRPr lang="en-GB" sz="800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0" name="TextBox 239"/>
          <p:cNvSpPr txBox="1"/>
          <p:nvPr/>
        </p:nvSpPr>
        <p:spPr>
          <a:xfrm flipH="1">
            <a:off x="1721454" y="5335473"/>
            <a:ext cx="487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1200" b="1" kern="0" dirty="0">
                <a:solidFill>
                  <a:srgbClr val="FF0000"/>
                </a:solidFill>
                <a:latin typeface="Calibri" panose="020F0502020204030204"/>
              </a:rPr>
              <a:t>DFM</a:t>
            </a:r>
          </a:p>
        </p:txBody>
      </p:sp>
      <p:grpSp>
        <p:nvGrpSpPr>
          <p:cNvPr id="241" name="Group 240"/>
          <p:cNvGrpSpPr/>
          <p:nvPr/>
        </p:nvGrpSpPr>
        <p:grpSpPr>
          <a:xfrm>
            <a:off x="2817551" y="5893844"/>
            <a:ext cx="221480" cy="70965"/>
            <a:chOff x="7920225" y="3723877"/>
            <a:chExt cx="119829" cy="131828"/>
          </a:xfrm>
        </p:grpSpPr>
        <p:sp>
          <p:nvSpPr>
            <p:cNvPr id="242" name="Oval 241"/>
            <p:cNvSpPr/>
            <p:nvPr/>
          </p:nvSpPr>
          <p:spPr>
            <a:xfrm>
              <a:off x="7920225" y="3723878"/>
              <a:ext cx="45719" cy="129991"/>
            </a:xfrm>
            <a:prstGeom prst="ellipse">
              <a:avLst/>
            </a:prstGeom>
            <a:noFill/>
            <a:ln w="9525" cap="flat" cmpd="sng" algn="ctr">
              <a:solidFill>
                <a:srgbClr val="700A00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43" name="Oval 242"/>
            <p:cNvSpPr/>
            <p:nvPr/>
          </p:nvSpPr>
          <p:spPr>
            <a:xfrm>
              <a:off x="7943084" y="3725714"/>
              <a:ext cx="45719" cy="129991"/>
            </a:xfrm>
            <a:prstGeom prst="ellipse">
              <a:avLst/>
            </a:prstGeom>
            <a:noFill/>
            <a:ln w="9525" cap="flat" cmpd="sng" algn="ctr">
              <a:solidFill>
                <a:srgbClr val="700A00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44" name="Oval 243"/>
            <p:cNvSpPr/>
            <p:nvPr/>
          </p:nvSpPr>
          <p:spPr>
            <a:xfrm>
              <a:off x="7972688" y="3723877"/>
              <a:ext cx="45719" cy="129991"/>
            </a:xfrm>
            <a:prstGeom prst="ellipse">
              <a:avLst/>
            </a:prstGeom>
            <a:noFill/>
            <a:ln w="9525" cap="flat" cmpd="sng" algn="ctr">
              <a:solidFill>
                <a:srgbClr val="700A00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45" name="Oval 244"/>
            <p:cNvSpPr/>
            <p:nvPr/>
          </p:nvSpPr>
          <p:spPr>
            <a:xfrm>
              <a:off x="7994335" y="3723878"/>
              <a:ext cx="45719" cy="129991"/>
            </a:xfrm>
            <a:prstGeom prst="ellipse">
              <a:avLst/>
            </a:prstGeom>
            <a:noFill/>
            <a:ln w="9525" cap="flat" cmpd="sng" algn="ctr">
              <a:solidFill>
                <a:srgbClr val="700A00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46" name="Rectangle 245"/>
          <p:cNvSpPr/>
          <p:nvPr/>
        </p:nvSpPr>
        <p:spPr>
          <a:xfrm>
            <a:off x="10432481" y="3955131"/>
            <a:ext cx="716184" cy="438373"/>
          </a:xfrm>
          <a:prstGeom prst="rect">
            <a:avLst/>
          </a:prstGeom>
          <a:solidFill>
            <a:srgbClr val="FFC000"/>
          </a:solidFill>
          <a:ln w="6350" cap="flat" cmpd="sng" algn="ctr">
            <a:solidFill>
              <a:srgbClr val="700A00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47" name="Arc 246"/>
          <p:cNvSpPr/>
          <p:nvPr/>
        </p:nvSpPr>
        <p:spPr>
          <a:xfrm rot="5400000">
            <a:off x="10861458" y="3511787"/>
            <a:ext cx="545863" cy="545863"/>
          </a:xfrm>
          <a:prstGeom prst="arc">
            <a:avLst/>
          </a:prstGeom>
          <a:noFill/>
          <a:ln w="7620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48" name="Rectangle 247"/>
          <p:cNvSpPr/>
          <p:nvPr/>
        </p:nvSpPr>
        <p:spPr>
          <a:xfrm>
            <a:off x="10556891" y="4051008"/>
            <a:ext cx="453088" cy="261173"/>
          </a:xfrm>
          <a:prstGeom prst="rect">
            <a:avLst/>
          </a:prstGeom>
          <a:solidFill>
            <a:srgbClr val="0093BE">
              <a:lumMod val="20000"/>
              <a:lumOff val="8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249" name="Straight Connector 248"/>
          <p:cNvCxnSpPr>
            <a:endCxn id="250" idx="2"/>
          </p:cNvCxnSpPr>
          <p:nvPr/>
        </p:nvCxnSpPr>
        <p:spPr>
          <a:xfrm>
            <a:off x="10556891" y="4054285"/>
            <a:ext cx="576071" cy="3363"/>
          </a:xfrm>
          <a:prstGeom prst="line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</p:cxnSp>
      <p:sp>
        <p:nvSpPr>
          <p:cNvPr id="250" name="Arc 249"/>
          <p:cNvSpPr/>
          <p:nvPr/>
        </p:nvSpPr>
        <p:spPr>
          <a:xfrm rot="5400000">
            <a:off x="10860033" y="3511787"/>
            <a:ext cx="545863" cy="545863"/>
          </a:xfrm>
          <a:prstGeom prst="arc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51" name="Rectangle 250"/>
          <p:cNvSpPr/>
          <p:nvPr/>
        </p:nvSpPr>
        <p:spPr>
          <a:xfrm>
            <a:off x="11323579" y="3496293"/>
            <a:ext cx="170216" cy="299823"/>
          </a:xfrm>
          <a:prstGeom prst="rect">
            <a:avLst/>
          </a:prstGeom>
          <a:solidFill>
            <a:srgbClr val="FB963C">
              <a:lumMod val="7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252" name="Straight Arrow Connector 251"/>
          <p:cNvCxnSpPr/>
          <p:nvPr/>
        </p:nvCxnSpPr>
        <p:spPr>
          <a:xfrm flipH="1" flipV="1">
            <a:off x="11385680" y="3139071"/>
            <a:ext cx="3" cy="655363"/>
          </a:xfrm>
          <a:prstGeom prst="straightConnector1">
            <a:avLst/>
          </a:prstGeom>
          <a:noFill/>
          <a:ln w="127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  <a:headEnd w="sm" len="med"/>
            <a:tailEnd type="triangle" w="sm" len="med"/>
          </a:ln>
          <a:effectLst/>
        </p:spPr>
      </p:cxnSp>
      <p:sp>
        <p:nvSpPr>
          <p:cNvPr id="253" name="Arc 252"/>
          <p:cNvSpPr/>
          <p:nvPr/>
        </p:nvSpPr>
        <p:spPr>
          <a:xfrm rot="5400000">
            <a:off x="10860033" y="3513893"/>
            <a:ext cx="545863" cy="545863"/>
          </a:xfrm>
          <a:prstGeom prst="arc">
            <a:avLst/>
          </a:prstGeom>
          <a:noFill/>
          <a:ln w="12700" cap="flat" cmpd="sng" algn="ctr">
            <a:solidFill>
              <a:srgbClr val="700A00">
                <a:lumMod val="60000"/>
                <a:lumOff val="40000"/>
              </a:srgbClr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254" name="Straight Connector 253"/>
          <p:cNvCxnSpPr/>
          <p:nvPr/>
        </p:nvCxnSpPr>
        <p:spPr>
          <a:xfrm>
            <a:off x="9526972" y="4276525"/>
            <a:ext cx="905509" cy="0"/>
          </a:xfrm>
          <a:prstGeom prst="line">
            <a:avLst/>
          </a:prstGeom>
          <a:noFill/>
          <a:ln w="114300" cap="flat" cmpd="sng" algn="ctr">
            <a:solidFill>
              <a:srgbClr val="FF99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255" name="Rectangle 254"/>
          <p:cNvSpPr/>
          <p:nvPr/>
        </p:nvSpPr>
        <p:spPr>
          <a:xfrm>
            <a:off x="8811073" y="3963939"/>
            <a:ext cx="716184" cy="435023"/>
          </a:xfrm>
          <a:prstGeom prst="rect">
            <a:avLst/>
          </a:prstGeom>
          <a:solidFill>
            <a:srgbClr val="FFC000"/>
          </a:solidFill>
          <a:ln w="6350" cap="flat" cmpd="sng" algn="ctr">
            <a:solidFill>
              <a:srgbClr val="700A00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56" name="Arc 255"/>
          <p:cNvSpPr/>
          <p:nvPr/>
        </p:nvSpPr>
        <p:spPr>
          <a:xfrm rot="5400000">
            <a:off x="9240051" y="3520595"/>
            <a:ext cx="545863" cy="545863"/>
          </a:xfrm>
          <a:prstGeom prst="arc">
            <a:avLst/>
          </a:prstGeom>
          <a:noFill/>
          <a:ln w="7620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257" name="Straight Connector 256"/>
          <p:cNvCxnSpPr/>
          <p:nvPr/>
        </p:nvCxnSpPr>
        <p:spPr>
          <a:xfrm>
            <a:off x="7916586" y="4276525"/>
            <a:ext cx="905509" cy="0"/>
          </a:xfrm>
          <a:prstGeom prst="line">
            <a:avLst/>
          </a:prstGeom>
          <a:noFill/>
          <a:ln w="114300" cap="flat" cmpd="sng" algn="ctr">
            <a:solidFill>
              <a:srgbClr val="FF99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258" name="Straight Connector 257"/>
          <p:cNvCxnSpPr/>
          <p:nvPr/>
        </p:nvCxnSpPr>
        <p:spPr>
          <a:xfrm>
            <a:off x="8811073" y="4183504"/>
            <a:ext cx="0" cy="18722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59" name="Straight Connector 258"/>
          <p:cNvCxnSpPr/>
          <p:nvPr/>
        </p:nvCxnSpPr>
        <p:spPr>
          <a:xfrm>
            <a:off x="7910136" y="4276525"/>
            <a:ext cx="3093585" cy="0"/>
          </a:xfrm>
          <a:prstGeom prst="line">
            <a:avLst/>
          </a:prstGeom>
          <a:noFill/>
          <a:ln w="635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</p:cxnSp>
      <p:sp>
        <p:nvSpPr>
          <p:cNvPr id="260" name="Rectangle 259"/>
          <p:cNvSpPr/>
          <p:nvPr/>
        </p:nvSpPr>
        <p:spPr>
          <a:xfrm>
            <a:off x="8935484" y="4059816"/>
            <a:ext cx="453088" cy="261173"/>
          </a:xfrm>
          <a:prstGeom prst="rect">
            <a:avLst/>
          </a:prstGeom>
          <a:solidFill>
            <a:srgbClr val="0093BE">
              <a:lumMod val="20000"/>
              <a:lumOff val="8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261" name="Straight Connector 260"/>
          <p:cNvCxnSpPr>
            <a:endCxn id="262" idx="2"/>
          </p:cNvCxnSpPr>
          <p:nvPr/>
        </p:nvCxnSpPr>
        <p:spPr>
          <a:xfrm>
            <a:off x="8935485" y="4063093"/>
            <a:ext cx="576071" cy="3363"/>
          </a:xfrm>
          <a:prstGeom prst="line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</p:cxnSp>
      <p:sp>
        <p:nvSpPr>
          <p:cNvPr id="262" name="Arc 261"/>
          <p:cNvSpPr/>
          <p:nvPr/>
        </p:nvSpPr>
        <p:spPr>
          <a:xfrm rot="5400000">
            <a:off x="9238625" y="3520595"/>
            <a:ext cx="545863" cy="545863"/>
          </a:xfrm>
          <a:prstGeom prst="arc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9702171" y="3505101"/>
            <a:ext cx="170216" cy="299823"/>
          </a:xfrm>
          <a:prstGeom prst="rect">
            <a:avLst/>
          </a:prstGeom>
          <a:solidFill>
            <a:srgbClr val="FB963C">
              <a:lumMod val="7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264" name="Straight Arrow Connector 263"/>
          <p:cNvCxnSpPr/>
          <p:nvPr/>
        </p:nvCxnSpPr>
        <p:spPr>
          <a:xfrm flipH="1" flipV="1">
            <a:off x="9764272" y="3147879"/>
            <a:ext cx="3" cy="655363"/>
          </a:xfrm>
          <a:prstGeom prst="straightConnector1">
            <a:avLst/>
          </a:prstGeom>
          <a:noFill/>
          <a:ln w="127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  <a:headEnd w="sm" len="med"/>
            <a:tailEnd type="triangle" w="sm" len="med"/>
          </a:ln>
          <a:effectLst/>
        </p:spPr>
      </p:cxnSp>
      <p:sp>
        <p:nvSpPr>
          <p:cNvPr id="265" name="Freeform 264"/>
          <p:cNvSpPr/>
          <p:nvPr/>
        </p:nvSpPr>
        <p:spPr>
          <a:xfrm>
            <a:off x="8929524" y="4062791"/>
            <a:ext cx="603771" cy="213908"/>
          </a:xfrm>
          <a:custGeom>
            <a:avLst/>
            <a:gdLst>
              <a:gd name="connsiteX0" fmla="*/ 0 w 416719"/>
              <a:gd name="connsiteY0" fmla="*/ 147638 h 147638"/>
              <a:gd name="connsiteX1" fmla="*/ 114300 w 416719"/>
              <a:gd name="connsiteY1" fmla="*/ 119063 h 147638"/>
              <a:gd name="connsiteX2" fmla="*/ 204788 w 416719"/>
              <a:gd name="connsiteY2" fmla="*/ 21431 h 147638"/>
              <a:gd name="connsiteX3" fmla="*/ 416719 w 416719"/>
              <a:gd name="connsiteY3" fmla="*/ 0 h 14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719" h="147638">
                <a:moveTo>
                  <a:pt x="0" y="147638"/>
                </a:moveTo>
                <a:cubicBezTo>
                  <a:pt x="40084" y="143867"/>
                  <a:pt x="80169" y="140097"/>
                  <a:pt x="114300" y="119063"/>
                </a:cubicBezTo>
                <a:cubicBezTo>
                  <a:pt x="148431" y="98029"/>
                  <a:pt x="154385" y="41275"/>
                  <a:pt x="204788" y="21431"/>
                </a:cubicBezTo>
                <a:cubicBezTo>
                  <a:pt x="255191" y="1587"/>
                  <a:pt x="335955" y="793"/>
                  <a:pt x="416719" y="0"/>
                </a:cubicBezTo>
              </a:path>
            </a:pathLst>
          </a:custGeom>
          <a:noFill/>
          <a:ln w="12700" cap="flat" cmpd="sng" algn="ctr">
            <a:solidFill>
              <a:srgbClr val="006600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66" name="Arc 265"/>
          <p:cNvSpPr/>
          <p:nvPr/>
        </p:nvSpPr>
        <p:spPr>
          <a:xfrm rot="5400000">
            <a:off x="9238625" y="3522701"/>
            <a:ext cx="545863" cy="545863"/>
          </a:xfrm>
          <a:prstGeom prst="arc">
            <a:avLst/>
          </a:prstGeom>
          <a:noFill/>
          <a:ln w="12700" cap="flat" cmpd="sng" algn="ctr">
            <a:solidFill>
              <a:srgbClr val="700A00">
                <a:lumMod val="60000"/>
                <a:lumOff val="40000"/>
              </a:srgbClr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67" name="Rectangle 266"/>
          <p:cNvSpPr/>
          <p:nvPr/>
        </p:nvSpPr>
        <p:spPr>
          <a:xfrm>
            <a:off x="9445940" y="4042649"/>
            <a:ext cx="91635" cy="47977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68" name="Freeform 267"/>
          <p:cNvSpPr/>
          <p:nvPr/>
        </p:nvSpPr>
        <p:spPr>
          <a:xfrm>
            <a:off x="10550932" y="4053983"/>
            <a:ext cx="603771" cy="213908"/>
          </a:xfrm>
          <a:custGeom>
            <a:avLst/>
            <a:gdLst>
              <a:gd name="connsiteX0" fmla="*/ 0 w 416719"/>
              <a:gd name="connsiteY0" fmla="*/ 147638 h 147638"/>
              <a:gd name="connsiteX1" fmla="*/ 114300 w 416719"/>
              <a:gd name="connsiteY1" fmla="*/ 119063 h 147638"/>
              <a:gd name="connsiteX2" fmla="*/ 204788 w 416719"/>
              <a:gd name="connsiteY2" fmla="*/ 21431 h 147638"/>
              <a:gd name="connsiteX3" fmla="*/ 416719 w 416719"/>
              <a:gd name="connsiteY3" fmla="*/ 0 h 14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719" h="147638">
                <a:moveTo>
                  <a:pt x="0" y="147638"/>
                </a:moveTo>
                <a:cubicBezTo>
                  <a:pt x="40084" y="143867"/>
                  <a:pt x="80169" y="140097"/>
                  <a:pt x="114300" y="119063"/>
                </a:cubicBezTo>
                <a:cubicBezTo>
                  <a:pt x="148431" y="98029"/>
                  <a:pt x="154385" y="41275"/>
                  <a:pt x="204788" y="21431"/>
                </a:cubicBezTo>
                <a:cubicBezTo>
                  <a:pt x="255191" y="1587"/>
                  <a:pt x="335955" y="793"/>
                  <a:pt x="416719" y="0"/>
                </a:cubicBezTo>
              </a:path>
            </a:pathLst>
          </a:custGeom>
          <a:noFill/>
          <a:ln w="12700" cap="flat" cmpd="sng" algn="ctr">
            <a:solidFill>
              <a:srgbClr val="006600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69" name="Rectangle 268"/>
          <p:cNvSpPr/>
          <p:nvPr/>
        </p:nvSpPr>
        <p:spPr>
          <a:xfrm>
            <a:off x="11067348" y="4033842"/>
            <a:ext cx="91635" cy="47977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270" name="Straight Connector 269"/>
          <p:cNvCxnSpPr>
            <a:stCxn id="388" idx="0"/>
          </p:cNvCxnSpPr>
          <p:nvPr/>
        </p:nvCxnSpPr>
        <p:spPr>
          <a:xfrm flipV="1">
            <a:off x="12001358" y="3214380"/>
            <a:ext cx="1" cy="396989"/>
          </a:xfrm>
          <a:prstGeom prst="line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  <a:tailEnd type="triangle" w="sm" len="med"/>
          </a:ln>
          <a:effectLst/>
        </p:spPr>
      </p:cxnSp>
      <p:sp>
        <p:nvSpPr>
          <p:cNvPr id="271" name="TextBox 270"/>
          <p:cNvSpPr txBox="1"/>
          <p:nvPr/>
        </p:nvSpPr>
        <p:spPr>
          <a:xfrm>
            <a:off x="9787419" y="3459159"/>
            <a:ext cx="545342" cy="4003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7" b="0" i="0" u="none" strike="noStrike" kern="0" cap="none" spc="0" normalizeH="0" baseline="0" noProof="0" dirty="0" smtClean="0">
                <a:ln>
                  <a:noFill/>
                </a:ln>
                <a:solidFill>
                  <a:srgbClr val="FB963C">
                    <a:lumMod val="75000"/>
                  </a:srgbClr>
                </a:solidFill>
                <a:effectLst/>
                <a:uLnTx/>
                <a:uFillTx/>
              </a:rPr>
              <a:t>2 x 18 kA</a:t>
            </a:r>
          </a:p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7" b="0" i="0" u="none" strike="noStrike" kern="0" cap="none" spc="0" normalizeH="0" baseline="0" noProof="0" dirty="0" smtClean="0">
                <a:ln>
                  <a:noFill/>
                </a:ln>
                <a:solidFill>
                  <a:srgbClr val="FB963C">
                    <a:lumMod val="75000"/>
                  </a:srgbClr>
                </a:solidFill>
                <a:effectLst/>
                <a:uLnTx/>
                <a:uFillTx/>
              </a:rPr>
              <a:t>2 x 13 kA</a:t>
            </a:r>
          </a:p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7" b="0" i="0" u="none" strike="noStrike" kern="0" cap="none" spc="0" normalizeH="0" baseline="0" noProof="0" dirty="0" smtClean="0">
                <a:ln>
                  <a:noFill/>
                </a:ln>
                <a:solidFill>
                  <a:srgbClr val="FB963C">
                    <a:lumMod val="75000"/>
                  </a:srgbClr>
                </a:solidFill>
                <a:effectLst/>
                <a:uLnTx/>
                <a:uFillTx/>
              </a:rPr>
              <a:t>3 x 7 kA</a:t>
            </a:r>
          </a:p>
        </p:txBody>
      </p:sp>
      <p:sp>
        <p:nvSpPr>
          <p:cNvPr id="272" name="TextBox 271"/>
          <p:cNvSpPr txBox="1"/>
          <p:nvPr/>
        </p:nvSpPr>
        <p:spPr>
          <a:xfrm>
            <a:off x="11416903" y="3462344"/>
            <a:ext cx="545342" cy="297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7" b="0" i="0" u="none" strike="sngStrike" kern="0" cap="none" spc="0" normalizeH="0" baseline="0" noProof="0" dirty="0" smtClean="0">
                <a:ln>
                  <a:noFill/>
                </a:ln>
                <a:solidFill>
                  <a:srgbClr val="FB963C">
                    <a:lumMod val="75000"/>
                  </a:srgbClr>
                </a:solidFill>
                <a:effectLst/>
                <a:uLnTx/>
                <a:uFillTx/>
              </a:rPr>
              <a:t>3 x 7 kA</a:t>
            </a:r>
          </a:p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7" b="0" i="0" u="none" strike="noStrike" kern="0" cap="none" spc="0" normalizeH="0" baseline="0" noProof="0" dirty="0" smtClean="0">
                <a:ln>
                  <a:noFill/>
                </a:ln>
                <a:solidFill>
                  <a:srgbClr val="FB963C">
                    <a:lumMod val="75000"/>
                  </a:srgbClr>
                </a:solidFill>
                <a:effectLst/>
                <a:uLnTx/>
                <a:uFillTx/>
              </a:rPr>
              <a:t>12 x 2 kA</a:t>
            </a:r>
          </a:p>
        </p:txBody>
      </p:sp>
      <p:sp>
        <p:nvSpPr>
          <p:cNvPr id="273" name="TextBox 272"/>
          <p:cNvSpPr txBox="1"/>
          <p:nvPr/>
        </p:nvSpPr>
        <p:spPr>
          <a:xfrm flipH="1">
            <a:off x="8699643" y="3770593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b="1" kern="0" dirty="0">
                <a:solidFill>
                  <a:prstClr val="black"/>
                </a:solidFill>
                <a:latin typeface="Calibri" panose="020F0502020204030204"/>
              </a:rPr>
              <a:t>DFHx1</a:t>
            </a:r>
          </a:p>
        </p:txBody>
      </p:sp>
      <p:sp>
        <p:nvSpPr>
          <p:cNvPr id="274" name="TextBox 273"/>
          <p:cNvSpPr txBox="1"/>
          <p:nvPr/>
        </p:nvSpPr>
        <p:spPr>
          <a:xfrm flipH="1">
            <a:off x="10307791" y="3753605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b="1" kern="0" dirty="0">
                <a:solidFill>
                  <a:prstClr val="black"/>
                </a:solidFill>
                <a:latin typeface="Calibri" panose="020F0502020204030204"/>
              </a:rPr>
              <a:t>DFHx2</a:t>
            </a:r>
          </a:p>
        </p:txBody>
      </p:sp>
      <p:sp>
        <p:nvSpPr>
          <p:cNvPr id="275" name="Rectangle 274"/>
          <p:cNvSpPr/>
          <p:nvPr/>
        </p:nvSpPr>
        <p:spPr>
          <a:xfrm flipH="1">
            <a:off x="4547657" y="3914915"/>
            <a:ext cx="814047" cy="498275"/>
          </a:xfrm>
          <a:prstGeom prst="rect">
            <a:avLst/>
          </a:prstGeom>
          <a:solidFill>
            <a:srgbClr val="E8C7F5"/>
          </a:solidFill>
          <a:ln w="3175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76" name="Arc 275"/>
          <p:cNvSpPr/>
          <p:nvPr/>
        </p:nvSpPr>
        <p:spPr>
          <a:xfrm rot="16200000" flipH="1">
            <a:off x="4253658" y="3410989"/>
            <a:ext cx="620452" cy="620451"/>
          </a:xfrm>
          <a:prstGeom prst="arc">
            <a:avLst/>
          </a:prstGeom>
          <a:noFill/>
          <a:ln w="76200" cap="flat" cmpd="sng" algn="ctr">
            <a:solidFill>
              <a:srgbClr val="A365D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77" name="Rectangle 276"/>
          <p:cNvSpPr/>
          <p:nvPr/>
        </p:nvSpPr>
        <p:spPr>
          <a:xfrm flipH="1">
            <a:off x="4705293" y="4023893"/>
            <a:ext cx="515000" cy="296860"/>
          </a:xfrm>
          <a:prstGeom prst="rect">
            <a:avLst/>
          </a:prstGeom>
          <a:solidFill>
            <a:srgbClr val="0093BE">
              <a:lumMod val="20000"/>
              <a:lumOff val="8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278" name="Straight Connector 277"/>
          <p:cNvCxnSpPr>
            <a:endCxn id="279" idx="2"/>
          </p:cNvCxnSpPr>
          <p:nvPr/>
        </p:nvCxnSpPr>
        <p:spPr>
          <a:xfrm flipH="1">
            <a:off x="4553012" y="4030659"/>
            <a:ext cx="654787" cy="3823"/>
          </a:xfrm>
          <a:prstGeom prst="line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</p:cxnSp>
      <p:sp>
        <p:nvSpPr>
          <p:cNvPr id="279" name="Arc 278"/>
          <p:cNvSpPr/>
          <p:nvPr/>
        </p:nvSpPr>
        <p:spPr>
          <a:xfrm rot="16200000" flipH="1">
            <a:off x="4261258" y="3414029"/>
            <a:ext cx="620452" cy="620451"/>
          </a:xfrm>
          <a:prstGeom prst="arc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80" name="Rectangle 279"/>
          <p:cNvSpPr/>
          <p:nvPr/>
        </p:nvSpPr>
        <p:spPr>
          <a:xfrm flipH="1">
            <a:off x="4155368" y="3393379"/>
            <a:ext cx="193475" cy="340792"/>
          </a:xfrm>
          <a:prstGeom prst="rect">
            <a:avLst/>
          </a:prstGeom>
          <a:solidFill>
            <a:srgbClr val="FB963C">
              <a:lumMod val="7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281" name="Straight Arrow Connector 280"/>
          <p:cNvCxnSpPr/>
          <p:nvPr/>
        </p:nvCxnSpPr>
        <p:spPr>
          <a:xfrm flipV="1">
            <a:off x="4278253" y="2987343"/>
            <a:ext cx="3" cy="744916"/>
          </a:xfrm>
          <a:prstGeom prst="straightConnector1">
            <a:avLst/>
          </a:prstGeom>
          <a:noFill/>
          <a:ln w="127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  <a:headEnd w="sm" len="med"/>
            <a:tailEnd type="triangle" w="sm" len="med"/>
          </a:ln>
          <a:effectLst/>
        </p:spPr>
      </p:cxnSp>
      <p:sp>
        <p:nvSpPr>
          <p:cNvPr id="282" name="Isosceles Triangle 281"/>
          <p:cNvSpPr/>
          <p:nvPr/>
        </p:nvSpPr>
        <p:spPr>
          <a:xfrm flipH="1">
            <a:off x="4242766" y="3260533"/>
            <a:ext cx="78541" cy="37951"/>
          </a:xfrm>
          <a:prstGeom prst="triangle">
            <a:avLst/>
          </a:prstGeom>
          <a:solidFill>
            <a:sysClr val="window" lastClr="FFFFFF">
              <a:lumMod val="95000"/>
            </a:sysClr>
          </a:solidFill>
          <a:ln w="3175" cap="flat" cmpd="sng" algn="ctr">
            <a:solidFill>
              <a:srgbClr val="0093BE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83" name="Isosceles Triangle 282"/>
          <p:cNvSpPr/>
          <p:nvPr/>
        </p:nvSpPr>
        <p:spPr>
          <a:xfrm rot="10800000" flipH="1">
            <a:off x="4242766" y="3223191"/>
            <a:ext cx="78541" cy="37951"/>
          </a:xfrm>
          <a:prstGeom prst="triangle">
            <a:avLst/>
          </a:prstGeom>
          <a:solidFill>
            <a:sysClr val="window" lastClr="FFFFFF">
              <a:lumMod val="95000"/>
            </a:sysClr>
          </a:solidFill>
          <a:ln w="3175" cap="flat" cmpd="sng" algn="ctr">
            <a:solidFill>
              <a:srgbClr val="0093BE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84" name="Arc 283"/>
          <p:cNvSpPr/>
          <p:nvPr/>
        </p:nvSpPr>
        <p:spPr>
          <a:xfrm rot="16200000" flipH="1">
            <a:off x="4256469" y="3413383"/>
            <a:ext cx="620452" cy="620451"/>
          </a:xfrm>
          <a:prstGeom prst="arc">
            <a:avLst/>
          </a:prstGeom>
          <a:noFill/>
          <a:ln w="12700" cap="flat" cmpd="sng" algn="ctr">
            <a:solidFill>
              <a:srgbClr val="700A00">
                <a:lumMod val="60000"/>
                <a:lumOff val="40000"/>
              </a:srgbClr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285" name="Straight Connector 284"/>
          <p:cNvCxnSpPr/>
          <p:nvPr/>
        </p:nvCxnSpPr>
        <p:spPr>
          <a:xfrm flipH="1">
            <a:off x="5361703" y="4280225"/>
            <a:ext cx="1029240" cy="0"/>
          </a:xfrm>
          <a:prstGeom prst="line">
            <a:avLst/>
          </a:prstGeom>
          <a:noFill/>
          <a:ln w="114300" cap="flat" cmpd="sng" algn="ctr">
            <a:solidFill>
              <a:srgbClr val="A365D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286" name="Straight Connector 285"/>
          <p:cNvCxnSpPr/>
          <p:nvPr/>
        </p:nvCxnSpPr>
        <p:spPr>
          <a:xfrm>
            <a:off x="5370355" y="4186611"/>
            <a:ext cx="0" cy="18722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87" name="Straight Connector 286"/>
          <p:cNvCxnSpPr/>
          <p:nvPr/>
        </p:nvCxnSpPr>
        <p:spPr>
          <a:xfrm flipH="1">
            <a:off x="4712410" y="4277119"/>
            <a:ext cx="1678533" cy="0"/>
          </a:xfrm>
          <a:prstGeom prst="line">
            <a:avLst/>
          </a:prstGeom>
          <a:noFill/>
          <a:ln w="635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</p:cxnSp>
      <p:sp>
        <p:nvSpPr>
          <p:cNvPr id="288" name="Freeform 287"/>
          <p:cNvSpPr/>
          <p:nvPr/>
        </p:nvSpPr>
        <p:spPr>
          <a:xfrm flipH="1">
            <a:off x="4540793" y="4027274"/>
            <a:ext cx="686272" cy="243137"/>
          </a:xfrm>
          <a:custGeom>
            <a:avLst/>
            <a:gdLst>
              <a:gd name="connsiteX0" fmla="*/ 0 w 416719"/>
              <a:gd name="connsiteY0" fmla="*/ 147638 h 147638"/>
              <a:gd name="connsiteX1" fmla="*/ 114300 w 416719"/>
              <a:gd name="connsiteY1" fmla="*/ 119063 h 147638"/>
              <a:gd name="connsiteX2" fmla="*/ 204788 w 416719"/>
              <a:gd name="connsiteY2" fmla="*/ 21431 h 147638"/>
              <a:gd name="connsiteX3" fmla="*/ 416719 w 416719"/>
              <a:gd name="connsiteY3" fmla="*/ 0 h 14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719" h="147638">
                <a:moveTo>
                  <a:pt x="0" y="147638"/>
                </a:moveTo>
                <a:cubicBezTo>
                  <a:pt x="40084" y="143867"/>
                  <a:pt x="80169" y="140097"/>
                  <a:pt x="114300" y="119063"/>
                </a:cubicBezTo>
                <a:cubicBezTo>
                  <a:pt x="148431" y="98029"/>
                  <a:pt x="154385" y="41275"/>
                  <a:pt x="204788" y="21431"/>
                </a:cubicBezTo>
                <a:cubicBezTo>
                  <a:pt x="255191" y="1587"/>
                  <a:pt x="335955" y="793"/>
                  <a:pt x="416719" y="0"/>
                </a:cubicBezTo>
              </a:path>
            </a:pathLst>
          </a:custGeom>
          <a:noFill/>
          <a:ln w="12700" cap="flat" cmpd="sng" algn="ctr">
            <a:solidFill>
              <a:srgbClr val="006600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89" name="Rectangle 288"/>
          <p:cNvSpPr/>
          <p:nvPr/>
        </p:nvSpPr>
        <p:spPr>
          <a:xfrm flipH="1">
            <a:off x="4535930" y="4004380"/>
            <a:ext cx="104156" cy="54533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90" name="Arc 289"/>
          <p:cNvSpPr/>
          <p:nvPr/>
        </p:nvSpPr>
        <p:spPr>
          <a:xfrm rot="16200000" flipH="1">
            <a:off x="3578450" y="2771242"/>
            <a:ext cx="1505877" cy="1505876"/>
          </a:xfrm>
          <a:prstGeom prst="arc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291" name="Straight Connector 290"/>
          <p:cNvCxnSpPr>
            <a:stCxn id="290" idx="0"/>
          </p:cNvCxnSpPr>
          <p:nvPr/>
        </p:nvCxnSpPr>
        <p:spPr>
          <a:xfrm flipH="1" flipV="1">
            <a:off x="3578449" y="3072943"/>
            <a:ext cx="1" cy="451237"/>
          </a:xfrm>
          <a:prstGeom prst="line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  <a:tailEnd type="triangle" w="sm" len="med"/>
          </a:ln>
          <a:effectLst/>
        </p:spPr>
      </p:cxnSp>
      <p:sp>
        <p:nvSpPr>
          <p:cNvPr id="292" name="TextBox 291"/>
          <p:cNvSpPr txBox="1"/>
          <p:nvPr/>
        </p:nvSpPr>
        <p:spPr>
          <a:xfrm>
            <a:off x="4255537" y="3356434"/>
            <a:ext cx="569387" cy="297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7" b="0" i="0" u="none" strike="noStrike" kern="0" cap="none" spc="0" normalizeH="0" baseline="0" noProof="0" dirty="0" smtClean="0">
                <a:ln>
                  <a:noFill/>
                </a:ln>
                <a:solidFill>
                  <a:srgbClr val="FB963C">
                    <a:lumMod val="75000"/>
                  </a:srgbClr>
                </a:solidFill>
                <a:effectLst/>
                <a:uLnTx/>
                <a:uFillTx/>
              </a:rPr>
              <a:t>2 x 13 kA</a:t>
            </a:r>
          </a:p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7" b="0" i="0" u="none" strike="noStrike" kern="0" cap="none" spc="0" normalizeH="0" baseline="0" noProof="0" dirty="0" smtClean="0">
                <a:ln>
                  <a:noFill/>
                </a:ln>
                <a:solidFill>
                  <a:srgbClr val="FB963C">
                    <a:lumMod val="75000"/>
                  </a:srgbClr>
                </a:solidFill>
                <a:effectLst/>
                <a:uLnTx/>
                <a:uFillTx/>
              </a:rPr>
              <a:t>8 x 0.6 kA</a:t>
            </a:r>
          </a:p>
        </p:txBody>
      </p:sp>
      <p:sp>
        <p:nvSpPr>
          <p:cNvPr id="293" name="TextBox 292"/>
          <p:cNvSpPr txBox="1"/>
          <p:nvPr/>
        </p:nvSpPr>
        <p:spPr>
          <a:xfrm flipH="1">
            <a:off x="4811495" y="3419180"/>
            <a:ext cx="4427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b="1" kern="0" dirty="0" err="1">
                <a:solidFill>
                  <a:prstClr val="black"/>
                </a:solidFill>
                <a:latin typeface="Calibri" panose="020F0502020204030204"/>
              </a:rPr>
              <a:t>DFHm</a:t>
            </a:r>
            <a:endParaRPr lang="en-GB" sz="800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94" name="TextBox 293"/>
          <p:cNvSpPr txBox="1"/>
          <p:nvPr/>
        </p:nvSpPr>
        <p:spPr>
          <a:xfrm flipH="1">
            <a:off x="3670260" y="3712939"/>
            <a:ext cx="3449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kern="0" dirty="0">
                <a:solidFill>
                  <a:srgbClr val="5A5A5A">
                    <a:lumMod val="75000"/>
                  </a:srgbClr>
                </a:solidFill>
                <a:latin typeface="Calibri" panose="020F0502020204030204"/>
              </a:rPr>
              <a:t>HTS</a:t>
            </a:r>
          </a:p>
        </p:txBody>
      </p:sp>
      <p:cxnSp>
        <p:nvCxnSpPr>
          <p:cNvPr id="295" name="Straight Connector 294"/>
          <p:cNvCxnSpPr/>
          <p:nvPr/>
        </p:nvCxnSpPr>
        <p:spPr>
          <a:xfrm>
            <a:off x="4051097" y="3886470"/>
            <a:ext cx="258697" cy="36469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sp>
        <p:nvSpPr>
          <p:cNvPr id="296" name="TextBox 295"/>
          <p:cNvSpPr txBox="1"/>
          <p:nvPr/>
        </p:nvSpPr>
        <p:spPr>
          <a:xfrm flipH="1">
            <a:off x="4995309" y="4393208"/>
            <a:ext cx="4122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kern="0" dirty="0">
                <a:solidFill>
                  <a:srgbClr val="5A5A5A">
                    <a:lumMod val="75000"/>
                  </a:srgbClr>
                </a:solidFill>
                <a:latin typeface="Calibri" panose="020F0502020204030204"/>
              </a:rPr>
              <a:t>MgB</a:t>
            </a:r>
            <a:r>
              <a:rPr lang="en-GB" sz="800" kern="0" baseline="-25000" dirty="0">
                <a:solidFill>
                  <a:srgbClr val="5A5A5A">
                    <a:lumMod val="75000"/>
                  </a:srgbClr>
                </a:solidFill>
                <a:latin typeface="Calibri" panose="020F0502020204030204"/>
              </a:rPr>
              <a:t>2</a:t>
            </a:r>
            <a:endParaRPr lang="en-GB" sz="800" kern="0" dirty="0">
              <a:solidFill>
                <a:srgbClr val="5A5A5A">
                  <a:lumMod val="75000"/>
                </a:srgbClr>
              </a:solidFill>
              <a:latin typeface="Calibri" panose="020F0502020204030204"/>
            </a:endParaRPr>
          </a:p>
        </p:txBody>
      </p:sp>
      <p:cxnSp>
        <p:nvCxnSpPr>
          <p:cNvPr id="297" name="Straight Connector 296"/>
          <p:cNvCxnSpPr>
            <a:stCxn id="296" idx="0"/>
            <a:endCxn id="288" idx="0"/>
          </p:cNvCxnSpPr>
          <p:nvPr/>
        </p:nvCxnSpPr>
        <p:spPr>
          <a:xfrm flipH="1" flipV="1">
            <a:off x="5227065" y="4270411"/>
            <a:ext cx="52264" cy="12279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sp>
        <p:nvSpPr>
          <p:cNvPr id="298" name="Freeform 297"/>
          <p:cNvSpPr/>
          <p:nvPr/>
        </p:nvSpPr>
        <p:spPr>
          <a:xfrm>
            <a:off x="6379217" y="4258986"/>
            <a:ext cx="694519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508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99" name="Freeform 298"/>
          <p:cNvSpPr/>
          <p:nvPr/>
        </p:nvSpPr>
        <p:spPr>
          <a:xfrm>
            <a:off x="6383881" y="4258986"/>
            <a:ext cx="694519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12700" cap="flat" cmpd="sng" algn="ctr">
            <a:solidFill>
              <a:srgbClr val="006600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300" name="Group 299"/>
          <p:cNvGrpSpPr>
            <a:grpSpLocks noChangeAspect="1"/>
          </p:cNvGrpSpPr>
          <p:nvPr/>
        </p:nvGrpSpPr>
        <p:grpSpPr>
          <a:xfrm>
            <a:off x="4688948" y="3748545"/>
            <a:ext cx="145069" cy="257457"/>
            <a:chOff x="5403127" y="2257492"/>
            <a:chExt cx="306029" cy="543137"/>
          </a:xfrm>
        </p:grpSpPr>
        <p:grpSp>
          <p:nvGrpSpPr>
            <p:cNvPr id="301" name="Group 300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303" name="Straight Connector 302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4" name="Straight Connector 303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305" name="Freeform 304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33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306" name="Straight Connector 305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302" name="Straight Connector 301"/>
            <p:cNvCxnSpPr/>
            <p:nvPr/>
          </p:nvCxnSpPr>
          <p:spPr>
            <a:xfrm flipV="1">
              <a:off x="5556136" y="2384187"/>
              <a:ext cx="0" cy="416442"/>
            </a:xfrm>
            <a:prstGeom prst="line">
              <a:avLst/>
            </a:prstGeom>
            <a:noFill/>
            <a:ln w="6350" cap="flat" cmpd="sng" algn="ctr">
              <a:solidFill>
                <a:srgbClr val="64BCD9">
                  <a:lumMod val="75000"/>
                </a:srgbClr>
              </a:solidFill>
              <a:prstDash val="solid"/>
            </a:ln>
            <a:effectLst/>
          </p:spPr>
        </p:cxnSp>
      </p:grpSp>
      <p:grpSp>
        <p:nvGrpSpPr>
          <p:cNvPr id="307" name="Group 306"/>
          <p:cNvGrpSpPr>
            <a:grpSpLocks noChangeAspect="1"/>
          </p:cNvGrpSpPr>
          <p:nvPr/>
        </p:nvGrpSpPr>
        <p:grpSpPr>
          <a:xfrm>
            <a:off x="5398016" y="3822309"/>
            <a:ext cx="237768" cy="257457"/>
            <a:chOff x="5398345" y="2257492"/>
            <a:chExt cx="501578" cy="543139"/>
          </a:xfrm>
        </p:grpSpPr>
        <p:grpSp>
          <p:nvGrpSpPr>
            <p:cNvPr id="308" name="Group 307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315" name="Straight Connector 314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16" name="Straight Connector 315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</p:cxnSp>
          <p:sp>
            <p:nvSpPr>
              <p:cNvPr id="317" name="Freeform 316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33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318" name="Straight Connector 317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309" name="Group 308"/>
            <p:cNvGrpSpPr/>
            <p:nvPr/>
          </p:nvGrpSpPr>
          <p:grpSpPr>
            <a:xfrm rot="10800000">
              <a:off x="5398345" y="2384190"/>
              <a:ext cx="501578" cy="416441"/>
              <a:chOff x="6008555" y="5501798"/>
              <a:chExt cx="501578" cy="416441"/>
            </a:xfrm>
          </p:grpSpPr>
          <p:grpSp>
            <p:nvGrpSpPr>
              <p:cNvPr id="310" name="Group 309"/>
              <p:cNvGrpSpPr/>
              <p:nvPr/>
            </p:nvGrpSpPr>
            <p:grpSpPr>
              <a:xfrm rot="16200000">
                <a:off x="6051062" y="5459291"/>
                <a:ext cx="416441" cy="501456"/>
                <a:chOff x="2028574" y="3613030"/>
                <a:chExt cx="416441" cy="501448"/>
              </a:xfrm>
            </p:grpSpPr>
            <p:cxnSp>
              <p:nvCxnSpPr>
                <p:cNvPr id="312" name="Straight Connector 311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ED7D31"/>
                  </a:solidFill>
                  <a:prstDash val="solid"/>
                </a:ln>
                <a:effectLst/>
              </p:spPr>
            </p:cxnSp>
            <p:sp>
              <p:nvSpPr>
                <p:cNvPr id="313" name="Oval 312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ED7D31"/>
                  </a:solidFill>
                  <a:prstDash val="solid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60958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533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rPr>
                    <a:t>PT</a:t>
                  </a:r>
                </a:p>
              </p:txBody>
            </p:sp>
            <p:cxnSp>
              <p:nvCxnSpPr>
                <p:cNvPr id="314" name="Straight Connector 313"/>
                <p:cNvCxnSpPr>
                  <a:stCxn id="313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ED7D31"/>
                  </a:solidFill>
                  <a:prstDash val="solid"/>
                </a:ln>
                <a:effectLst/>
              </p:spPr>
            </p:cxnSp>
          </p:grpSp>
          <p:cxnSp>
            <p:nvCxnSpPr>
              <p:cNvPr id="311" name="Straight Connector 310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</a:ln>
              <a:effectLst/>
            </p:spPr>
          </p:cxnSp>
        </p:grpSp>
      </p:grpSp>
      <p:grpSp>
        <p:nvGrpSpPr>
          <p:cNvPr id="319" name="Group 318"/>
          <p:cNvGrpSpPr>
            <a:grpSpLocks noChangeAspect="1"/>
          </p:cNvGrpSpPr>
          <p:nvPr/>
        </p:nvGrpSpPr>
        <p:grpSpPr>
          <a:xfrm>
            <a:off x="3057483" y="5315751"/>
            <a:ext cx="237768" cy="257457"/>
            <a:chOff x="5398345" y="2257492"/>
            <a:chExt cx="501582" cy="543137"/>
          </a:xfrm>
        </p:grpSpPr>
        <p:grpSp>
          <p:nvGrpSpPr>
            <p:cNvPr id="320" name="Group 319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327" name="Straight Connector 326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8" name="Straight Connector 327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</p:cxnSp>
          <p:sp>
            <p:nvSpPr>
              <p:cNvPr id="329" name="Freeform 328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33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330" name="Straight Connector 329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321" name="Group 320"/>
            <p:cNvGrpSpPr/>
            <p:nvPr/>
          </p:nvGrpSpPr>
          <p:grpSpPr>
            <a:xfrm rot="10800000">
              <a:off x="5398345" y="2384188"/>
              <a:ext cx="501582" cy="416441"/>
              <a:chOff x="6008551" y="5501800"/>
              <a:chExt cx="501582" cy="416441"/>
            </a:xfrm>
          </p:grpSpPr>
          <p:grpSp>
            <p:nvGrpSpPr>
              <p:cNvPr id="322" name="Group 321"/>
              <p:cNvGrpSpPr/>
              <p:nvPr/>
            </p:nvGrpSpPr>
            <p:grpSpPr>
              <a:xfrm rot="16200000">
                <a:off x="6051058" y="5459293"/>
                <a:ext cx="416441" cy="501456"/>
                <a:chOff x="2028574" y="3613030"/>
                <a:chExt cx="416441" cy="501456"/>
              </a:xfrm>
            </p:grpSpPr>
            <p:cxnSp>
              <p:nvCxnSpPr>
                <p:cNvPr id="324" name="Straight Connector 323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ED7D31"/>
                  </a:solidFill>
                  <a:prstDash val="solid"/>
                </a:ln>
                <a:effectLst/>
              </p:spPr>
            </p:cxnSp>
            <p:sp>
              <p:nvSpPr>
                <p:cNvPr id="325" name="Oval 324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ED7D31"/>
                  </a:solidFill>
                  <a:prstDash val="solid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60958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533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rPr>
                    <a:t>PT</a:t>
                  </a:r>
                </a:p>
              </p:txBody>
            </p:sp>
            <p:cxnSp>
              <p:nvCxnSpPr>
                <p:cNvPr id="326" name="Straight Connector 325"/>
                <p:cNvCxnSpPr>
                  <a:stCxn id="325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ED7D31"/>
                  </a:solidFill>
                  <a:prstDash val="solid"/>
                </a:ln>
                <a:effectLst/>
              </p:spPr>
            </p:cxnSp>
          </p:grpSp>
          <p:cxnSp>
            <p:nvCxnSpPr>
              <p:cNvPr id="323" name="Straight Connector 322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</a:ln>
              <a:effectLst/>
            </p:spPr>
          </p:cxnSp>
        </p:grpSp>
      </p:grpSp>
      <p:grpSp>
        <p:nvGrpSpPr>
          <p:cNvPr id="331" name="Group 330"/>
          <p:cNvGrpSpPr>
            <a:grpSpLocks noChangeAspect="1"/>
          </p:cNvGrpSpPr>
          <p:nvPr/>
        </p:nvGrpSpPr>
        <p:grpSpPr>
          <a:xfrm>
            <a:off x="2281459" y="5355122"/>
            <a:ext cx="237768" cy="257457"/>
            <a:chOff x="5398345" y="2257492"/>
            <a:chExt cx="501582" cy="543137"/>
          </a:xfrm>
        </p:grpSpPr>
        <p:grpSp>
          <p:nvGrpSpPr>
            <p:cNvPr id="332" name="Group 331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339" name="Straight Connector 338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40" name="Straight Connector 339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</p:cxnSp>
          <p:sp>
            <p:nvSpPr>
              <p:cNvPr id="341" name="Freeform 340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33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342" name="Straight Connector 341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333" name="Group 332"/>
            <p:cNvGrpSpPr/>
            <p:nvPr/>
          </p:nvGrpSpPr>
          <p:grpSpPr>
            <a:xfrm rot="10800000">
              <a:off x="5398345" y="2384188"/>
              <a:ext cx="501582" cy="416441"/>
              <a:chOff x="6008551" y="5501800"/>
              <a:chExt cx="501582" cy="416441"/>
            </a:xfrm>
          </p:grpSpPr>
          <p:grpSp>
            <p:nvGrpSpPr>
              <p:cNvPr id="334" name="Group 333"/>
              <p:cNvGrpSpPr/>
              <p:nvPr/>
            </p:nvGrpSpPr>
            <p:grpSpPr>
              <a:xfrm rot="16200000">
                <a:off x="6051058" y="5459293"/>
                <a:ext cx="416441" cy="501456"/>
                <a:chOff x="2028574" y="3613030"/>
                <a:chExt cx="416441" cy="501456"/>
              </a:xfrm>
            </p:grpSpPr>
            <p:cxnSp>
              <p:nvCxnSpPr>
                <p:cNvPr id="336" name="Straight Connector 335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ED7D31"/>
                  </a:solidFill>
                  <a:prstDash val="solid"/>
                </a:ln>
                <a:effectLst/>
              </p:spPr>
            </p:cxnSp>
            <p:sp>
              <p:nvSpPr>
                <p:cNvPr id="337" name="Oval 336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ED7D31"/>
                  </a:solidFill>
                  <a:prstDash val="solid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60958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533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rPr>
                    <a:t>PT</a:t>
                  </a:r>
                </a:p>
              </p:txBody>
            </p:sp>
            <p:cxnSp>
              <p:nvCxnSpPr>
                <p:cNvPr id="338" name="Straight Connector 337"/>
                <p:cNvCxnSpPr>
                  <a:stCxn id="337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ED7D31"/>
                  </a:solidFill>
                  <a:prstDash val="solid"/>
                </a:ln>
                <a:effectLst/>
              </p:spPr>
            </p:cxnSp>
          </p:grpSp>
          <p:cxnSp>
            <p:nvCxnSpPr>
              <p:cNvPr id="335" name="Straight Connector 334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</a:ln>
              <a:effectLst/>
            </p:spPr>
          </p:cxnSp>
        </p:grpSp>
      </p:grpSp>
      <p:grpSp>
        <p:nvGrpSpPr>
          <p:cNvPr id="343" name="Group 342"/>
          <p:cNvGrpSpPr>
            <a:grpSpLocks noChangeAspect="1"/>
          </p:cNvGrpSpPr>
          <p:nvPr/>
        </p:nvGrpSpPr>
        <p:grpSpPr>
          <a:xfrm>
            <a:off x="8582449" y="5752828"/>
            <a:ext cx="236315" cy="246348"/>
            <a:chOff x="5398345" y="2257492"/>
            <a:chExt cx="501582" cy="522897"/>
          </a:xfrm>
        </p:grpSpPr>
        <p:grpSp>
          <p:nvGrpSpPr>
            <p:cNvPr id="344" name="Group 343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351" name="Straight Connector 350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52" name="Straight Connector 351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</p:cxnSp>
          <p:sp>
            <p:nvSpPr>
              <p:cNvPr id="353" name="Freeform 352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00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354" name="Straight Connector 353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345" name="Group 344"/>
            <p:cNvGrpSpPr/>
            <p:nvPr/>
          </p:nvGrpSpPr>
          <p:grpSpPr>
            <a:xfrm rot="10800000">
              <a:off x="5398345" y="2384190"/>
              <a:ext cx="501582" cy="396199"/>
              <a:chOff x="6008551" y="5522040"/>
              <a:chExt cx="501582" cy="396199"/>
            </a:xfrm>
          </p:grpSpPr>
          <p:grpSp>
            <p:nvGrpSpPr>
              <p:cNvPr id="346" name="Group 345"/>
              <p:cNvGrpSpPr/>
              <p:nvPr/>
            </p:nvGrpSpPr>
            <p:grpSpPr>
              <a:xfrm rot="16200000">
                <a:off x="6061179" y="5469412"/>
                <a:ext cx="396199" cy="501456"/>
                <a:chOff x="2028576" y="3613030"/>
                <a:chExt cx="396199" cy="501456"/>
              </a:xfrm>
            </p:grpSpPr>
            <p:cxnSp>
              <p:nvCxnSpPr>
                <p:cNvPr id="348" name="Straight Connector 347"/>
                <p:cNvCxnSpPr/>
                <p:nvPr/>
              </p:nvCxnSpPr>
              <p:spPr>
                <a:xfrm rot="16200000" flipV="1">
                  <a:off x="2226676" y="3758722"/>
                  <a:ext cx="0" cy="39619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ED7D31"/>
                  </a:solidFill>
                  <a:prstDash val="solid"/>
                </a:ln>
                <a:effectLst/>
              </p:spPr>
            </p:cxnSp>
            <p:sp>
              <p:nvSpPr>
                <p:cNvPr id="349" name="Oval 348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ED7D31"/>
                  </a:solidFill>
                  <a:prstDash val="solid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60958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5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rPr>
                    <a:t>PT</a:t>
                  </a:r>
                </a:p>
              </p:txBody>
            </p:sp>
            <p:cxnSp>
              <p:nvCxnSpPr>
                <p:cNvPr id="350" name="Straight Connector 349"/>
                <p:cNvCxnSpPr>
                  <a:stCxn id="349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ED7D31"/>
                  </a:solidFill>
                  <a:prstDash val="solid"/>
                </a:ln>
                <a:effectLst/>
              </p:spPr>
            </p:cxnSp>
          </p:grpSp>
          <p:cxnSp>
            <p:nvCxnSpPr>
              <p:cNvPr id="347" name="Straight Connector 346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</a:ln>
              <a:effectLst/>
            </p:spPr>
          </p:cxnSp>
        </p:grpSp>
      </p:grpSp>
      <p:grpSp>
        <p:nvGrpSpPr>
          <p:cNvPr id="355" name="Group 354"/>
          <p:cNvGrpSpPr>
            <a:grpSpLocks noChangeAspect="1"/>
          </p:cNvGrpSpPr>
          <p:nvPr/>
        </p:nvGrpSpPr>
        <p:grpSpPr>
          <a:xfrm>
            <a:off x="8528128" y="3888421"/>
            <a:ext cx="237768" cy="257457"/>
            <a:chOff x="5398345" y="2257492"/>
            <a:chExt cx="501582" cy="543137"/>
          </a:xfrm>
        </p:grpSpPr>
        <p:grpSp>
          <p:nvGrpSpPr>
            <p:cNvPr id="356" name="Group 355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363" name="Straight Connector 362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64" name="Straight Connector 363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</p:cxnSp>
          <p:sp>
            <p:nvSpPr>
              <p:cNvPr id="365" name="Freeform 364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33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366" name="Straight Connector 365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357" name="Group 356"/>
            <p:cNvGrpSpPr/>
            <p:nvPr/>
          </p:nvGrpSpPr>
          <p:grpSpPr>
            <a:xfrm rot="10800000">
              <a:off x="5398345" y="2384188"/>
              <a:ext cx="501582" cy="416441"/>
              <a:chOff x="6008551" y="5501800"/>
              <a:chExt cx="501582" cy="416441"/>
            </a:xfrm>
          </p:grpSpPr>
          <p:grpSp>
            <p:nvGrpSpPr>
              <p:cNvPr id="358" name="Group 357"/>
              <p:cNvGrpSpPr/>
              <p:nvPr/>
            </p:nvGrpSpPr>
            <p:grpSpPr>
              <a:xfrm rot="16200000">
                <a:off x="6051058" y="5459293"/>
                <a:ext cx="416441" cy="501456"/>
                <a:chOff x="2028574" y="3613030"/>
                <a:chExt cx="416441" cy="501456"/>
              </a:xfrm>
            </p:grpSpPr>
            <p:cxnSp>
              <p:nvCxnSpPr>
                <p:cNvPr id="360" name="Straight Connector 359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ED7D31"/>
                  </a:solidFill>
                  <a:prstDash val="solid"/>
                </a:ln>
                <a:effectLst/>
              </p:spPr>
            </p:cxnSp>
            <p:sp>
              <p:nvSpPr>
                <p:cNvPr id="361" name="Oval 360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ED7D31"/>
                  </a:solidFill>
                  <a:prstDash val="solid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60958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533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rPr>
                    <a:t>PT</a:t>
                  </a:r>
                </a:p>
              </p:txBody>
            </p:sp>
            <p:cxnSp>
              <p:nvCxnSpPr>
                <p:cNvPr id="362" name="Straight Connector 361"/>
                <p:cNvCxnSpPr>
                  <a:stCxn id="361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ED7D31"/>
                  </a:solidFill>
                  <a:prstDash val="solid"/>
                </a:ln>
                <a:effectLst/>
              </p:spPr>
            </p:cxnSp>
          </p:grpSp>
          <p:cxnSp>
            <p:nvCxnSpPr>
              <p:cNvPr id="359" name="Straight Connector 358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</a:ln>
              <a:effectLst/>
            </p:spPr>
          </p:cxnSp>
        </p:grpSp>
      </p:grpSp>
      <p:grpSp>
        <p:nvGrpSpPr>
          <p:cNvPr id="367" name="Group 366"/>
          <p:cNvGrpSpPr>
            <a:grpSpLocks noChangeAspect="1"/>
          </p:cNvGrpSpPr>
          <p:nvPr/>
        </p:nvGrpSpPr>
        <p:grpSpPr>
          <a:xfrm>
            <a:off x="9298493" y="3702065"/>
            <a:ext cx="237768" cy="257457"/>
            <a:chOff x="5398345" y="2257492"/>
            <a:chExt cx="501582" cy="543137"/>
          </a:xfrm>
        </p:grpSpPr>
        <p:grpSp>
          <p:nvGrpSpPr>
            <p:cNvPr id="368" name="Group 367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375" name="Straight Connector 374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76" name="Straight Connector 375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</p:cxnSp>
          <p:sp>
            <p:nvSpPr>
              <p:cNvPr id="377" name="Freeform 376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33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378" name="Straight Connector 377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369" name="Group 368"/>
            <p:cNvGrpSpPr/>
            <p:nvPr/>
          </p:nvGrpSpPr>
          <p:grpSpPr>
            <a:xfrm rot="10800000">
              <a:off x="5398345" y="2384188"/>
              <a:ext cx="501582" cy="416441"/>
              <a:chOff x="6008551" y="5501800"/>
              <a:chExt cx="501582" cy="416441"/>
            </a:xfrm>
          </p:grpSpPr>
          <p:grpSp>
            <p:nvGrpSpPr>
              <p:cNvPr id="370" name="Group 369"/>
              <p:cNvGrpSpPr/>
              <p:nvPr/>
            </p:nvGrpSpPr>
            <p:grpSpPr>
              <a:xfrm rot="16200000">
                <a:off x="6051058" y="5459293"/>
                <a:ext cx="416441" cy="501456"/>
                <a:chOff x="2028574" y="3613030"/>
                <a:chExt cx="416441" cy="501456"/>
              </a:xfrm>
            </p:grpSpPr>
            <p:cxnSp>
              <p:nvCxnSpPr>
                <p:cNvPr id="372" name="Straight Connector 371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ED7D31"/>
                  </a:solidFill>
                  <a:prstDash val="solid"/>
                </a:ln>
                <a:effectLst/>
              </p:spPr>
            </p:cxnSp>
            <p:sp>
              <p:nvSpPr>
                <p:cNvPr id="373" name="Oval 372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ED7D31"/>
                  </a:solidFill>
                  <a:prstDash val="solid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60958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533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rPr>
                    <a:t>PT</a:t>
                  </a:r>
                </a:p>
              </p:txBody>
            </p:sp>
            <p:cxnSp>
              <p:nvCxnSpPr>
                <p:cNvPr id="374" name="Straight Connector 373"/>
                <p:cNvCxnSpPr>
                  <a:stCxn id="373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ED7D31"/>
                  </a:solidFill>
                  <a:prstDash val="solid"/>
                </a:ln>
                <a:effectLst/>
              </p:spPr>
            </p:cxnSp>
          </p:grpSp>
          <p:cxnSp>
            <p:nvCxnSpPr>
              <p:cNvPr id="371" name="Straight Connector 370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</a:ln>
              <a:effectLst/>
            </p:spPr>
          </p:cxnSp>
        </p:grpSp>
      </p:grpSp>
      <p:cxnSp>
        <p:nvCxnSpPr>
          <p:cNvPr id="379" name="Straight Connector 378"/>
          <p:cNvCxnSpPr/>
          <p:nvPr/>
        </p:nvCxnSpPr>
        <p:spPr>
          <a:xfrm flipH="1">
            <a:off x="5220294" y="4280225"/>
            <a:ext cx="1170649" cy="0"/>
          </a:xfrm>
          <a:prstGeom prst="line">
            <a:avLst/>
          </a:prstGeom>
          <a:noFill/>
          <a:ln w="12700" cap="flat" cmpd="sng" algn="ctr">
            <a:solidFill>
              <a:srgbClr val="006600"/>
            </a:solidFill>
            <a:prstDash val="sysDot"/>
          </a:ln>
          <a:effectLst/>
        </p:spPr>
      </p:cxnSp>
      <p:cxnSp>
        <p:nvCxnSpPr>
          <p:cNvPr id="380" name="Straight Connector 379"/>
          <p:cNvCxnSpPr/>
          <p:nvPr/>
        </p:nvCxnSpPr>
        <p:spPr>
          <a:xfrm>
            <a:off x="7910135" y="4276525"/>
            <a:ext cx="2721669" cy="0"/>
          </a:xfrm>
          <a:prstGeom prst="line">
            <a:avLst/>
          </a:prstGeom>
          <a:noFill/>
          <a:ln w="12700" cap="flat" cmpd="sng" algn="ctr">
            <a:solidFill>
              <a:srgbClr val="006600"/>
            </a:solidFill>
            <a:prstDash val="sysDot"/>
          </a:ln>
          <a:effectLst/>
        </p:spPr>
      </p:cxnSp>
      <p:sp>
        <p:nvSpPr>
          <p:cNvPr id="381" name="Arc 380"/>
          <p:cNvSpPr/>
          <p:nvPr/>
        </p:nvSpPr>
        <p:spPr>
          <a:xfrm rot="18900000">
            <a:off x="2518543" y="5397944"/>
            <a:ext cx="316067" cy="316067"/>
          </a:xfrm>
          <a:prstGeom prst="arc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82" name="TextBox 381"/>
          <p:cNvSpPr txBox="1"/>
          <p:nvPr/>
        </p:nvSpPr>
        <p:spPr>
          <a:xfrm flipH="1">
            <a:off x="6294534" y="5184776"/>
            <a:ext cx="6415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rPr>
              <a:t>LHC tunnel</a:t>
            </a:r>
          </a:p>
        </p:txBody>
      </p:sp>
      <p:sp>
        <p:nvSpPr>
          <p:cNvPr id="383" name="TextBox 382"/>
          <p:cNvSpPr txBox="1"/>
          <p:nvPr/>
        </p:nvSpPr>
        <p:spPr>
          <a:xfrm flipH="1">
            <a:off x="7518406" y="4511276"/>
            <a:ext cx="9492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rPr>
              <a:t>UR: Service tunnel</a:t>
            </a:r>
          </a:p>
        </p:txBody>
      </p:sp>
      <p:cxnSp>
        <p:nvCxnSpPr>
          <p:cNvPr id="384" name="Straight Connector 383"/>
          <p:cNvCxnSpPr/>
          <p:nvPr/>
        </p:nvCxnSpPr>
        <p:spPr>
          <a:xfrm>
            <a:off x="4321307" y="4267891"/>
            <a:ext cx="242576" cy="0"/>
          </a:xfrm>
          <a:prstGeom prst="line">
            <a:avLst/>
          </a:prstGeom>
          <a:noFill/>
          <a:ln w="88900" cap="flat" cmpd="sng" algn="ctr">
            <a:solidFill>
              <a:srgbClr val="DAC1ED"/>
            </a:solidFill>
            <a:prstDash val="solid"/>
          </a:ln>
          <a:effectLst/>
        </p:spPr>
      </p:cxnSp>
      <p:cxnSp>
        <p:nvCxnSpPr>
          <p:cNvPr id="385" name="Straight Connector 384"/>
          <p:cNvCxnSpPr/>
          <p:nvPr/>
        </p:nvCxnSpPr>
        <p:spPr>
          <a:xfrm>
            <a:off x="4321568" y="4277223"/>
            <a:ext cx="552541" cy="0"/>
          </a:xfrm>
          <a:prstGeom prst="line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</p:cxnSp>
      <p:cxnSp>
        <p:nvCxnSpPr>
          <p:cNvPr id="386" name="Straight Connector 385"/>
          <p:cNvCxnSpPr>
            <a:stCxn id="143" idx="2"/>
          </p:cNvCxnSpPr>
          <p:nvPr/>
        </p:nvCxnSpPr>
        <p:spPr>
          <a:xfrm flipH="1">
            <a:off x="11113165" y="4267607"/>
            <a:ext cx="230144" cy="0"/>
          </a:xfrm>
          <a:prstGeom prst="line">
            <a:avLst/>
          </a:prstGeom>
          <a:noFill/>
          <a:ln w="88900" cap="flat" cmpd="sng" algn="ctr">
            <a:solidFill>
              <a:srgbClr val="FFC000"/>
            </a:solidFill>
            <a:prstDash val="solid"/>
          </a:ln>
          <a:effectLst/>
        </p:spPr>
      </p:cxnSp>
      <p:cxnSp>
        <p:nvCxnSpPr>
          <p:cNvPr id="387" name="Straight Connector 386"/>
          <p:cNvCxnSpPr>
            <a:stCxn id="388" idx="2"/>
          </p:cNvCxnSpPr>
          <p:nvPr/>
        </p:nvCxnSpPr>
        <p:spPr>
          <a:xfrm flipH="1">
            <a:off x="10852819" y="4273792"/>
            <a:ext cx="486116" cy="0"/>
          </a:xfrm>
          <a:prstGeom prst="line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</p:cxnSp>
      <p:sp>
        <p:nvSpPr>
          <p:cNvPr id="388" name="Arc 387"/>
          <p:cNvSpPr/>
          <p:nvPr/>
        </p:nvSpPr>
        <p:spPr>
          <a:xfrm rot="5400000">
            <a:off x="10676514" y="2948949"/>
            <a:ext cx="1324844" cy="1324844"/>
          </a:xfrm>
          <a:prstGeom prst="arc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389" name="Group 388"/>
          <p:cNvGrpSpPr>
            <a:grpSpLocks noChangeAspect="1"/>
          </p:cNvGrpSpPr>
          <p:nvPr/>
        </p:nvGrpSpPr>
        <p:grpSpPr>
          <a:xfrm>
            <a:off x="2862864" y="5435393"/>
            <a:ext cx="145069" cy="257457"/>
            <a:chOff x="5403127" y="2257492"/>
            <a:chExt cx="306029" cy="543137"/>
          </a:xfrm>
        </p:grpSpPr>
        <p:grpSp>
          <p:nvGrpSpPr>
            <p:cNvPr id="390" name="Group 389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392" name="Straight Connector 391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3" name="Straight Connector 392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394" name="Freeform 393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33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395" name="Straight Connector 394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391" name="Straight Connector 390"/>
            <p:cNvCxnSpPr/>
            <p:nvPr/>
          </p:nvCxnSpPr>
          <p:spPr>
            <a:xfrm flipV="1">
              <a:off x="5555686" y="2384187"/>
              <a:ext cx="0" cy="416442"/>
            </a:xfrm>
            <a:prstGeom prst="line">
              <a:avLst/>
            </a:prstGeom>
            <a:noFill/>
            <a:ln w="6350" cap="flat" cmpd="sng" algn="ctr">
              <a:solidFill>
                <a:srgbClr val="64BCD9">
                  <a:lumMod val="75000"/>
                </a:srgbClr>
              </a:solidFill>
              <a:prstDash val="solid"/>
            </a:ln>
            <a:effectLst/>
          </p:spPr>
        </p:cxnSp>
      </p:grpSp>
      <p:grpSp>
        <p:nvGrpSpPr>
          <p:cNvPr id="396" name="Group 395"/>
          <p:cNvGrpSpPr>
            <a:grpSpLocks noChangeAspect="1"/>
          </p:cNvGrpSpPr>
          <p:nvPr/>
        </p:nvGrpSpPr>
        <p:grpSpPr>
          <a:xfrm>
            <a:off x="9094982" y="3783272"/>
            <a:ext cx="145069" cy="257457"/>
            <a:chOff x="5403127" y="2257492"/>
            <a:chExt cx="306029" cy="543137"/>
          </a:xfrm>
        </p:grpSpPr>
        <p:grpSp>
          <p:nvGrpSpPr>
            <p:cNvPr id="397" name="Group 396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399" name="Straight Connector 398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0" name="Straight Connector 399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401" name="Freeform 400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33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402" name="Straight Connector 401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398" name="Straight Connector 397"/>
            <p:cNvCxnSpPr/>
            <p:nvPr/>
          </p:nvCxnSpPr>
          <p:spPr>
            <a:xfrm flipV="1">
              <a:off x="5556136" y="2384187"/>
              <a:ext cx="0" cy="416442"/>
            </a:xfrm>
            <a:prstGeom prst="line">
              <a:avLst/>
            </a:prstGeom>
            <a:noFill/>
            <a:ln w="6350" cap="flat" cmpd="sng" algn="ctr">
              <a:solidFill>
                <a:srgbClr val="64BCD9">
                  <a:lumMod val="75000"/>
                </a:srgbClr>
              </a:solidFill>
              <a:prstDash val="soli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3" name="TextBox 402"/>
              <p:cNvSpPr txBox="1"/>
              <p:nvPr/>
            </p:nvSpPr>
            <p:spPr>
              <a:xfrm>
                <a:off x="6324209" y="3992645"/>
                <a:ext cx="78739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8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sym typeface="Wingdings" panose="05000000000000000000" pitchFamily="2" charset="2"/>
                  </a:rPr>
                  <a:t>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kumimoji="0" lang="en-GB" sz="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0" lang="en-GB" sz="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r>
                      <a:rPr kumimoji="0" lang="en-GB" sz="8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=2 </m:t>
                    </m:r>
                    <m:r>
                      <a:rPr kumimoji="0" lang="en-GB" sz="8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𝑔</m:t>
                    </m:r>
                    <m:r>
                      <a:rPr kumimoji="0" lang="en-GB" sz="8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/</m:t>
                    </m:r>
                    <m:r>
                      <a:rPr kumimoji="0" lang="en-GB" sz="8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403" name="TextBox 40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209" y="3992645"/>
                <a:ext cx="787395" cy="215444"/>
              </a:xfrm>
              <a:prstGeom prst="rect">
                <a:avLst/>
              </a:prstGeom>
              <a:blipFill>
                <a:blip r:embed="rId5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4" name="TextBox 403"/>
              <p:cNvSpPr txBox="1"/>
              <p:nvPr/>
            </p:nvSpPr>
            <p:spPr>
              <a:xfrm>
                <a:off x="7259994" y="3992645"/>
                <a:ext cx="78739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60958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kumimoji="0" lang="en-GB" sz="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0" lang="en-GB" sz="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r>
                      <a:rPr kumimoji="0" lang="en-GB" sz="8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=5 </m:t>
                    </m:r>
                    <m:r>
                      <a:rPr kumimoji="0" lang="en-GB" sz="8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𝑔</m:t>
                    </m:r>
                    <m:r>
                      <a:rPr kumimoji="0" lang="en-GB" sz="8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/</m:t>
                    </m:r>
                    <m:r>
                      <a:rPr kumimoji="0" lang="en-GB" sz="8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404" name="TextBox 4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9994" y="3992645"/>
                <a:ext cx="787395" cy="215444"/>
              </a:xfrm>
              <a:prstGeom prst="rect">
                <a:avLst/>
              </a:prstGeom>
              <a:blipFill>
                <a:blip r:embed="rId6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5" name="TextBox 404"/>
          <p:cNvSpPr txBox="1"/>
          <p:nvPr/>
        </p:nvSpPr>
        <p:spPr>
          <a:xfrm flipH="1">
            <a:off x="4606543" y="4165550"/>
            <a:ext cx="452368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533" kern="0" dirty="0" err="1">
                <a:solidFill>
                  <a:srgbClr val="0070C0"/>
                </a:solidFill>
                <a:latin typeface="Calibri" panose="020F0502020204030204"/>
              </a:rPr>
              <a:t>Ghe</a:t>
            </a:r>
            <a:r>
              <a:rPr lang="en-GB" sz="533" kern="0" dirty="0">
                <a:solidFill>
                  <a:srgbClr val="0070C0"/>
                </a:solidFill>
                <a:latin typeface="Calibri" panose="020F0502020204030204"/>
              </a:rPr>
              <a:t> &lt;17K</a:t>
            </a:r>
          </a:p>
        </p:txBody>
      </p:sp>
      <p:sp>
        <p:nvSpPr>
          <p:cNvPr id="406" name="TextBox 405"/>
          <p:cNvSpPr txBox="1"/>
          <p:nvPr/>
        </p:nvSpPr>
        <p:spPr>
          <a:xfrm flipH="1">
            <a:off x="10605103" y="4165550"/>
            <a:ext cx="452368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533" kern="0" dirty="0" err="1">
                <a:solidFill>
                  <a:srgbClr val="0070C0"/>
                </a:solidFill>
                <a:latin typeface="Calibri" panose="020F0502020204030204"/>
              </a:rPr>
              <a:t>Ghe</a:t>
            </a:r>
            <a:r>
              <a:rPr lang="en-GB" sz="533" kern="0" dirty="0">
                <a:solidFill>
                  <a:srgbClr val="0070C0"/>
                </a:solidFill>
                <a:latin typeface="Calibri" panose="020F0502020204030204"/>
              </a:rPr>
              <a:t> &lt;17K</a:t>
            </a:r>
          </a:p>
        </p:txBody>
      </p:sp>
      <p:sp>
        <p:nvSpPr>
          <p:cNvPr id="407" name="TextBox 406"/>
          <p:cNvSpPr txBox="1"/>
          <p:nvPr/>
        </p:nvSpPr>
        <p:spPr>
          <a:xfrm flipH="1">
            <a:off x="7354156" y="5242167"/>
            <a:ext cx="497252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533" kern="0" dirty="0" err="1">
                <a:solidFill>
                  <a:srgbClr val="0070C0"/>
                </a:solidFill>
                <a:latin typeface="Calibri" panose="020F0502020204030204"/>
              </a:rPr>
              <a:t>Ghe</a:t>
            </a:r>
            <a:r>
              <a:rPr lang="en-GB" sz="533" kern="0" dirty="0">
                <a:solidFill>
                  <a:srgbClr val="0070C0"/>
                </a:solidFill>
                <a:latin typeface="Calibri" panose="020F0502020204030204"/>
              </a:rPr>
              <a:t> @4.5K</a:t>
            </a:r>
          </a:p>
        </p:txBody>
      </p:sp>
      <p:sp>
        <p:nvSpPr>
          <p:cNvPr id="408" name="TextBox 407"/>
          <p:cNvSpPr txBox="1"/>
          <p:nvPr/>
        </p:nvSpPr>
        <p:spPr>
          <a:xfrm flipH="1">
            <a:off x="7842979" y="5974277"/>
            <a:ext cx="482824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533" kern="0" dirty="0" err="1">
                <a:solidFill>
                  <a:srgbClr val="64BCD9">
                    <a:lumMod val="20000"/>
                    <a:lumOff val="80000"/>
                  </a:srgbClr>
                </a:solidFill>
                <a:latin typeface="Calibri" panose="020F0502020204030204"/>
              </a:rPr>
              <a:t>Lhe</a:t>
            </a:r>
            <a:r>
              <a:rPr lang="en-GB" sz="533" kern="0" dirty="0">
                <a:solidFill>
                  <a:srgbClr val="64BCD9">
                    <a:lumMod val="20000"/>
                    <a:lumOff val="80000"/>
                  </a:srgbClr>
                </a:solidFill>
                <a:latin typeface="Calibri" panose="020F0502020204030204"/>
              </a:rPr>
              <a:t> @4.5K</a:t>
            </a:r>
          </a:p>
        </p:txBody>
      </p:sp>
      <p:sp>
        <p:nvSpPr>
          <p:cNvPr id="409" name="TextBox 408"/>
          <p:cNvSpPr txBox="1"/>
          <p:nvPr/>
        </p:nvSpPr>
        <p:spPr>
          <a:xfrm flipH="1">
            <a:off x="11665811" y="6053604"/>
            <a:ext cx="693733" cy="174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en-GB" sz="533" kern="0" dirty="0" err="1">
                <a:solidFill>
                  <a:srgbClr val="64BCD9">
                    <a:lumMod val="20000"/>
                    <a:lumOff val="80000"/>
                  </a:srgbClr>
                </a:solidFill>
                <a:latin typeface="Calibri" panose="020F0502020204030204"/>
              </a:rPr>
              <a:t>SFHe</a:t>
            </a:r>
            <a:r>
              <a:rPr lang="en-GB" sz="533" kern="0" dirty="0">
                <a:solidFill>
                  <a:srgbClr val="64BCD9">
                    <a:lumMod val="20000"/>
                    <a:lumOff val="80000"/>
                  </a:srgbClr>
                </a:solidFill>
                <a:latin typeface="Calibri" panose="020F0502020204030204"/>
              </a:rPr>
              <a:t> @1.9K</a:t>
            </a:r>
          </a:p>
        </p:txBody>
      </p:sp>
      <p:cxnSp>
        <p:nvCxnSpPr>
          <p:cNvPr id="410" name="Straight Connector 409"/>
          <p:cNvCxnSpPr/>
          <p:nvPr/>
        </p:nvCxnSpPr>
        <p:spPr>
          <a:xfrm flipH="1">
            <a:off x="11804698" y="6178192"/>
            <a:ext cx="30300" cy="53688"/>
          </a:xfrm>
          <a:prstGeom prst="line">
            <a:avLst/>
          </a:prstGeom>
          <a:noFill/>
          <a:ln w="3175" cap="flat" cmpd="sng" algn="ctr">
            <a:solidFill>
              <a:srgbClr val="64BCD9">
                <a:lumMod val="75000"/>
              </a:srgbClr>
            </a:solidFill>
            <a:prstDash val="solid"/>
          </a:ln>
          <a:effectLst/>
        </p:spPr>
      </p:cxnSp>
      <p:sp>
        <p:nvSpPr>
          <p:cNvPr id="411" name="TextBox 410"/>
          <p:cNvSpPr txBox="1"/>
          <p:nvPr/>
        </p:nvSpPr>
        <p:spPr>
          <a:xfrm flipH="1">
            <a:off x="238860" y="5596065"/>
            <a:ext cx="693733" cy="174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en-GB" sz="533" kern="0" dirty="0" err="1">
                <a:solidFill>
                  <a:srgbClr val="64BCD9">
                    <a:lumMod val="75000"/>
                  </a:srgbClr>
                </a:solidFill>
                <a:latin typeface="Calibri" panose="020F0502020204030204"/>
              </a:rPr>
              <a:t>SFHe</a:t>
            </a:r>
            <a:r>
              <a:rPr lang="en-GB" sz="533" kern="0" dirty="0">
                <a:solidFill>
                  <a:srgbClr val="64BCD9">
                    <a:lumMod val="75000"/>
                  </a:srgbClr>
                </a:solidFill>
                <a:latin typeface="Calibri" panose="020F0502020204030204"/>
              </a:rPr>
              <a:t> @1.9K</a:t>
            </a:r>
          </a:p>
        </p:txBody>
      </p:sp>
      <p:cxnSp>
        <p:nvCxnSpPr>
          <p:cNvPr id="412" name="Straight Connector 411"/>
          <p:cNvCxnSpPr/>
          <p:nvPr/>
        </p:nvCxnSpPr>
        <p:spPr>
          <a:xfrm>
            <a:off x="748259" y="5755772"/>
            <a:ext cx="114736" cy="193608"/>
          </a:xfrm>
          <a:prstGeom prst="line">
            <a:avLst/>
          </a:prstGeom>
          <a:noFill/>
          <a:ln w="3175" cap="flat" cmpd="sng" algn="ctr">
            <a:solidFill>
              <a:srgbClr val="64BCD9">
                <a:lumMod val="75000"/>
              </a:srgbClr>
            </a:solidFill>
            <a:prstDash val="solid"/>
          </a:ln>
          <a:effectLst/>
        </p:spPr>
      </p:cxnSp>
      <p:sp>
        <p:nvSpPr>
          <p:cNvPr id="413" name="TextBox 412"/>
          <p:cNvSpPr txBox="1"/>
          <p:nvPr/>
        </p:nvSpPr>
        <p:spPr>
          <a:xfrm flipH="1">
            <a:off x="2042815" y="5636305"/>
            <a:ext cx="497252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533" kern="0" dirty="0" err="1">
                <a:solidFill>
                  <a:srgbClr val="0070C0"/>
                </a:solidFill>
                <a:latin typeface="Calibri" panose="020F0502020204030204"/>
              </a:rPr>
              <a:t>Ghe</a:t>
            </a:r>
            <a:r>
              <a:rPr lang="en-GB" sz="533" kern="0" dirty="0">
                <a:solidFill>
                  <a:srgbClr val="0070C0"/>
                </a:solidFill>
                <a:latin typeface="Calibri" panose="020F0502020204030204"/>
              </a:rPr>
              <a:t> @4.5K</a:t>
            </a:r>
          </a:p>
        </p:txBody>
      </p:sp>
      <p:sp>
        <p:nvSpPr>
          <p:cNvPr id="414" name="TextBox 413"/>
          <p:cNvSpPr txBox="1"/>
          <p:nvPr/>
        </p:nvSpPr>
        <p:spPr>
          <a:xfrm flipH="1">
            <a:off x="2492611" y="5897101"/>
            <a:ext cx="482824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533" kern="0" dirty="0" err="1">
                <a:solidFill>
                  <a:srgbClr val="64BCD9">
                    <a:lumMod val="20000"/>
                    <a:lumOff val="80000"/>
                  </a:srgbClr>
                </a:solidFill>
                <a:latin typeface="Calibri" panose="020F0502020204030204"/>
              </a:rPr>
              <a:t>Lhe</a:t>
            </a:r>
            <a:r>
              <a:rPr lang="en-GB" sz="533" kern="0" dirty="0">
                <a:solidFill>
                  <a:srgbClr val="64BCD9">
                    <a:lumMod val="20000"/>
                    <a:lumOff val="80000"/>
                  </a:srgbClr>
                </a:solidFill>
                <a:latin typeface="Calibri" panose="020F0502020204030204"/>
              </a:rPr>
              <a:t> @4.5K</a:t>
            </a:r>
          </a:p>
        </p:txBody>
      </p:sp>
      <p:sp>
        <p:nvSpPr>
          <p:cNvPr id="415" name="TextBox 414"/>
          <p:cNvSpPr txBox="1"/>
          <p:nvPr/>
        </p:nvSpPr>
        <p:spPr>
          <a:xfrm flipH="1">
            <a:off x="7520577" y="4827039"/>
            <a:ext cx="10919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rPr>
              <a:t>UL: Transverse tunnel</a:t>
            </a:r>
          </a:p>
        </p:txBody>
      </p:sp>
      <p:grpSp>
        <p:nvGrpSpPr>
          <p:cNvPr id="416" name="Group 415"/>
          <p:cNvGrpSpPr/>
          <p:nvPr/>
        </p:nvGrpSpPr>
        <p:grpSpPr>
          <a:xfrm>
            <a:off x="1763689" y="3988664"/>
            <a:ext cx="1702473" cy="630946"/>
            <a:chOff x="8676180" y="6483875"/>
            <a:chExt cx="1702473" cy="630946"/>
          </a:xfrm>
        </p:grpSpPr>
        <p:grpSp>
          <p:nvGrpSpPr>
            <p:cNvPr id="417" name="Group 416"/>
            <p:cNvGrpSpPr/>
            <p:nvPr/>
          </p:nvGrpSpPr>
          <p:grpSpPr>
            <a:xfrm>
              <a:off x="8676180" y="6483875"/>
              <a:ext cx="1702473" cy="630946"/>
              <a:chOff x="6784698" y="6179020"/>
              <a:chExt cx="1702473" cy="630946"/>
            </a:xfrm>
          </p:grpSpPr>
          <p:grpSp>
            <p:nvGrpSpPr>
              <p:cNvPr id="419" name="Group 418"/>
              <p:cNvGrpSpPr/>
              <p:nvPr/>
            </p:nvGrpSpPr>
            <p:grpSpPr>
              <a:xfrm>
                <a:off x="6784698" y="6179020"/>
                <a:ext cx="1702473" cy="630946"/>
                <a:chOff x="6504482" y="6076966"/>
                <a:chExt cx="1702473" cy="630946"/>
              </a:xfrm>
            </p:grpSpPr>
            <p:grpSp>
              <p:nvGrpSpPr>
                <p:cNvPr id="421" name="Group 420"/>
                <p:cNvGrpSpPr/>
                <p:nvPr/>
              </p:nvGrpSpPr>
              <p:grpSpPr>
                <a:xfrm>
                  <a:off x="6507885" y="6076969"/>
                  <a:ext cx="905558" cy="630943"/>
                  <a:chOff x="8116074" y="3698420"/>
                  <a:chExt cx="583403" cy="406483"/>
                </a:xfrm>
              </p:grpSpPr>
              <p:sp>
                <p:nvSpPr>
                  <p:cNvPr id="432" name="Rectangle 431"/>
                  <p:cNvSpPr/>
                  <p:nvPr/>
                </p:nvSpPr>
                <p:spPr>
                  <a:xfrm>
                    <a:off x="8116074" y="3738125"/>
                    <a:ext cx="102315" cy="45719"/>
                  </a:xfrm>
                  <a:prstGeom prst="rect">
                    <a:avLst/>
                  </a:prstGeom>
                  <a:solidFill>
                    <a:srgbClr val="005F8C">
                      <a:lumMod val="60000"/>
                      <a:lumOff val="40000"/>
                    </a:srgbClr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33" name="TextBox 432"/>
                  <p:cNvSpPr txBox="1"/>
                  <p:nvPr/>
                </p:nvSpPr>
                <p:spPr>
                  <a:xfrm flipH="1">
                    <a:off x="8159153" y="3698420"/>
                    <a:ext cx="540324" cy="4064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Superfluid @ 1.9K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Liquid He @ 4.5 K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Gaseous He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Heater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Vacuum barrier</a:t>
                    </a:r>
                  </a:p>
                </p:txBody>
              </p:sp>
              <p:sp>
                <p:nvSpPr>
                  <p:cNvPr id="434" name="Rectangle 433"/>
                  <p:cNvSpPr/>
                  <p:nvPr/>
                </p:nvSpPr>
                <p:spPr>
                  <a:xfrm>
                    <a:off x="8116074" y="3809452"/>
                    <a:ext cx="102315" cy="45719"/>
                  </a:xfrm>
                  <a:prstGeom prst="rect">
                    <a:avLst/>
                  </a:prstGeom>
                  <a:solidFill>
                    <a:srgbClr val="0070C0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35" name="Rectangle 434"/>
                  <p:cNvSpPr/>
                  <p:nvPr/>
                </p:nvSpPr>
                <p:spPr>
                  <a:xfrm>
                    <a:off x="8116074" y="3883085"/>
                    <a:ext cx="102315" cy="45719"/>
                  </a:xfrm>
                  <a:prstGeom prst="rect">
                    <a:avLst/>
                  </a:prstGeom>
                  <a:solidFill>
                    <a:srgbClr val="0093BE">
                      <a:lumMod val="20000"/>
                      <a:lumOff val="80000"/>
                    </a:srgbClr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cxnSp>
              <p:nvCxnSpPr>
                <p:cNvPr id="422" name="Straight Connector 421"/>
                <p:cNvCxnSpPr/>
                <p:nvPr/>
              </p:nvCxnSpPr>
              <p:spPr>
                <a:xfrm>
                  <a:off x="7452875" y="6168044"/>
                  <a:ext cx="190072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CA1100"/>
                  </a:solidFill>
                  <a:prstDash val="sysDot"/>
                </a:ln>
                <a:effectLst/>
              </p:spPr>
            </p:cxnSp>
            <p:cxnSp>
              <p:nvCxnSpPr>
                <p:cNvPr id="423" name="Straight Connector 422"/>
                <p:cNvCxnSpPr/>
                <p:nvPr/>
              </p:nvCxnSpPr>
              <p:spPr>
                <a:xfrm>
                  <a:off x="7451890" y="6281498"/>
                  <a:ext cx="221501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00B050"/>
                  </a:solidFill>
                  <a:prstDash val="sysDot"/>
                </a:ln>
                <a:effectLst/>
              </p:spPr>
            </p:cxnSp>
            <p:cxnSp>
              <p:nvCxnSpPr>
                <p:cNvPr id="424" name="Straight Connector 423"/>
                <p:cNvCxnSpPr/>
                <p:nvPr/>
              </p:nvCxnSpPr>
              <p:spPr>
                <a:xfrm>
                  <a:off x="7451890" y="6397838"/>
                  <a:ext cx="20144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FF00"/>
                  </a:solidFill>
                  <a:prstDash val="sysDot"/>
                </a:ln>
                <a:effectLst/>
              </p:spPr>
            </p:cxnSp>
            <p:sp>
              <p:nvSpPr>
                <p:cNvPr id="425" name="Rectangle 424"/>
                <p:cNvSpPr/>
                <p:nvPr/>
              </p:nvSpPr>
              <p:spPr>
                <a:xfrm>
                  <a:off x="7447878" y="6566880"/>
                  <a:ext cx="139430" cy="45719"/>
                </a:xfrm>
                <a:prstGeom prst="rect">
                  <a:avLst/>
                </a:prstGeom>
                <a:solidFill>
                  <a:srgbClr val="CA1100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426" name="Group 425"/>
                <p:cNvGrpSpPr/>
                <p:nvPr/>
              </p:nvGrpSpPr>
              <p:grpSpPr>
                <a:xfrm>
                  <a:off x="6504482" y="6463451"/>
                  <a:ext cx="162215" cy="70965"/>
                  <a:chOff x="7920225" y="3723877"/>
                  <a:chExt cx="119829" cy="131828"/>
                </a:xfrm>
              </p:grpSpPr>
              <p:sp>
                <p:nvSpPr>
                  <p:cNvPr id="428" name="Oval 427"/>
                  <p:cNvSpPr/>
                  <p:nvPr/>
                </p:nvSpPr>
                <p:spPr>
                  <a:xfrm>
                    <a:off x="7920225" y="3723878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29" name="Oval 428"/>
                  <p:cNvSpPr/>
                  <p:nvPr/>
                </p:nvSpPr>
                <p:spPr>
                  <a:xfrm>
                    <a:off x="7943084" y="3725714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30" name="Oval 429"/>
                  <p:cNvSpPr/>
                  <p:nvPr/>
                </p:nvSpPr>
                <p:spPr>
                  <a:xfrm>
                    <a:off x="7972688" y="3723877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31" name="Oval 430"/>
                  <p:cNvSpPr/>
                  <p:nvPr/>
                </p:nvSpPr>
                <p:spPr>
                  <a:xfrm>
                    <a:off x="7994335" y="3723878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427" name="TextBox 426"/>
                <p:cNvSpPr txBox="1"/>
                <p:nvPr/>
              </p:nvSpPr>
              <p:spPr>
                <a:xfrm flipH="1">
                  <a:off x="7579860" y="6076966"/>
                  <a:ext cx="627095" cy="6309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HTS</a:t>
                  </a: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MgB2</a:t>
                  </a: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NbTi</a:t>
                  </a:r>
                  <a:endParaRPr kumimoji="0" lang="en-GB" sz="7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Warm cable</a:t>
                  </a: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Splice</a:t>
                  </a:r>
                </a:p>
              </p:txBody>
            </p:sp>
          </p:grpSp>
          <p:cxnSp>
            <p:nvCxnSpPr>
              <p:cNvPr id="420" name="Straight Connector 419"/>
              <p:cNvCxnSpPr/>
              <p:nvPr/>
            </p:nvCxnSpPr>
            <p:spPr>
              <a:xfrm>
                <a:off x="7731128" y="6599572"/>
                <a:ext cx="201448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ysDot"/>
              </a:ln>
              <a:effectLst/>
            </p:spPr>
          </p:cxnSp>
        </p:grpSp>
        <p:cxnSp>
          <p:nvCxnSpPr>
            <p:cNvPr id="418" name="Straight Connector 417"/>
            <p:cNvCxnSpPr/>
            <p:nvPr/>
          </p:nvCxnSpPr>
          <p:spPr>
            <a:xfrm flipH="1">
              <a:off x="8676455" y="7000405"/>
              <a:ext cx="145640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</p:grpSp>
      <p:cxnSp>
        <p:nvCxnSpPr>
          <p:cNvPr id="436" name="Straight Connector 435"/>
          <p:cNvCxnSpPr/>
          <p:nvPr/>
        </p:nvCxnSpPr>
        <p:spPr>
          <a:xfrm>
            <a:off x="7404675" y="5067798"/>
            <a:ext cx="0" cy="200893"/>
          </a:xfrm>
          <a:prstGeom prst="line">
            <a:avLst/>
          </a:prstGeom>
          <a:noFill/>
          <a:ln w="101600" cap="flat" cmpd="sng" algn="ctr">
            <a:solidFill>
              <a:srgbClr val="FB963C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437" name="Straight Connector 436"/>
          <p:cNvCxnSpPr/>
          <p:nvPr/>
        </p:nvCxnSpPr>
        <p:spPr>
          <a:xfrm flipV="1">
            <a:off x="7302595" y="5272226"/>
            <a:ext cx="213472" cy="104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438" name="Rectangle 437"/>
          <p:cNvSpPr/>
          <p:nvPr/>
        </p:nvSpPr>
        <p:spPr>
          <a:xfrm rot="5400000">
            <a:off x="7412696" y="5616371"/>
            <a:ext cx="98171" cy="51400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39" name="Rectangle 438"/>
          <p:cNvSpPr/>
          <p:nvPr/>
        </p:nvSpPr>
        <p:spPr>
          <a:xfrm rot="5400000">
            <a:off x="7315114" y="5768259"/>
            <a:ext cx="98171" cy="51400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440" name="Straight Connector 439"/>
          <p:cNvCxnSpPr/>
          <p:nvPr/>
        </p:nvCxnSpPr>
        <p:spPr>
          <a:xfrm>
            <a:off x="7465025" y="5691697"/>
            <a:ext cx="0" cy="273112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</a:ln>
          <a:effectLst/>
        </p:spPr>
      </p:cxnSp>
      <p:sp>
        <p:nvSpPr>
          <p:cNvPr id="441" name="Arc 440"/>
          <p:cNvSpPr/>
          <p:nvPr/>
        </p:nvSpPr>
        <p:spPr>
          <a:xfrm rot="10800000">
            <a:off x="7464937" y="5827384"/>
            <a:ext cx="275115" cy="275115"/>
          </a:xfrm>
          <a:prstGeom prst="arc">
            <a:avLst/>
          </a:prstGeom>
          <a:noFill/>
          <a:ln w="9525" cap="flat" cmpd="sng" algn="ctr">
            <a:solidFill>
              <a:srgbClr val="FFFF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442" name="Straight Connector 441"/>
          <p:cNvCxnSpPr>
            <a:stCxn id="439" idx="3"/>
          </p:cNvCxnSpPr>
          <p:nvPr/>
        </p:nvCxnSpPr>
        <p:spPr>
          <a:xfrm>
            <a:off x="7364200" y="5843045"/>
            <a:ext cx="838" cy="122202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</a:ln>
          <a:effectLst/>
        </p:spPr>
      </p:cxnSp>
      <p:sp>
        <p:nvSpPr>
          <p:cNvPr id="443" name="Arc 442"/>
          <p:cNvSpPr/>
          <p:nvPr/>
        </p:nvSpPr>
        <p:spPr>
          <a:xfrm rot="10800000">
            <a:off x="7364950" y="5827822"/>
            <a:ext cx="275115" cy="275115"/>
          </a:xfrm>
          <a:prstGeom prst="arc">
            <a:avLst/>
          </a:prstGeom>
          <a:noFill/>
          <a:ln w="9525" cap="flat" cmpd="sng" algn="ctr">
            <a:solidFill>
              <a:srgbClr val="FFFF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44" name="Freeform 443"/>
          <p:cNvSpPr/>
          <p:nvPr/>
        </p:nvSpPr>
        <p:spPr>
          <a:xfrm>
            <a:off x="7498556" y="6079280"/>
            <a:ext cx="2085975" cy="45344"/>
          </a:xfrm>
          <a:custGeom>
            <a:avLst/>
            <a:gdLst>
              <a:gd name="connsiteX0" fmla="*/ 0 w 2085975"/>
              <a:gd name="connsiteY0" fmla="*/ 19101 h 45344"/>
              <a:gd name="connsiteX1" fmla="*/ 97632 w 2085975"/>
              <a:gd name="connsiteY1" fmla="*/ 23864 h 45344"/>
              <a:gd name="connsiteX2" fmla="*/ 333375 w 2085975"/>
              <a:gd name="connsiteY2" fmla="*/ 11958 h 45344"/>
              <a:gd name="connsiteX3" fmla="*/ 547688 w 2085975"/>
              <a:gd name="connsiteY3" fmla="*/ 45295 h 45344"/>
              <a:gd name="connsiteX4" fmla="*/ 776288 w 2085975"/>
              <a:gd name="connsiteY4" fmla="*/ 9576 h 45344"/>
              <a:gd name="connsiteX5" fmla="*/ 1145382 w 2085975"/>
              <a:gd name="connsiteY5" fmla="*/ 45295 h 45344"/>
              <a:gd name="connsiteX6" fmla="*/ 1635919 w 2085975"/>
              <a:gd name="connsiteY6" fmla="*/ 51 h 45344"/>
              <a:gd name="connsiteX7" fmla="*/ 2085975 w 2085975"/>
              <a:gd name="connsiteY7" fmla="*/ 38151 h 45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85975" h="45344">
                <a:moveTo>
                  <a:pt x="0" y="19101"/>
                </a:moveTo>
                <a:cubicBezTo>
                  <a:pt x="21035" y="22077"/>
                  <a:pt x="42070" y="25054"/>
                  <a:pt x="97632" y="23864"/>
                </a:cubicBezTo>
                <a:cubicBezTo>
                  <a:pt x="153194" y="22674"/>
                  <a:pt x="258366" y="8386"/>
                  <a:pt x="333375" y="11958"/>
                </a:cubicBezTo>
                <a:cubicBezTo>
                  <a:pt x="408384" y="15530"/>
                  <a:pt x="473869" y="45692"/>
                  <a:pt x="547688" y="45295"/>
                </a:cubicBezTo>
                <a:cubicBezTo>
                  <a:pt x="621507" y="44898"/>
                  <a:pt x="676672" y="9576"/>
                  <a:pt x="776288" y="9576"/>
                </a:cubicBezTo>
                <a:cubicBezTo>
                  <a:pt x="875904" y="9576"/>
                  <a:pt x="1002110" y="46883"/>
                  <a:pt x="1145382" y="45295"/>
                </a:cubicBezTo>
                <a:cubicBezTo>
                  <a:pt x="1288654" y="43708"/>
                  <a:pt x="1479154" y="1242"/>
                  <a:pt x="1635919" y="51"/>
                </a:cubicBezTo>
                <a:cubicBezTo>
                  <a:pt x="1792684" y="-1140"/>
                  <a:pt x="1939329" y="18505"/>
                  <a:pt x="2085975" y="38151"/>
                </a:cubicBezTo>
              </a:path>
            </a:pathLst>
          </a:custGeom>
          <a:noFill/>
          <a:ln w="9525" cap="flat" cmpd="sng" algn="ctr">
            <a:solidFill>
              <a:srgbClr val="FFFF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45" name="Rectangle 444"/>
          <p:cNvSpPr/>
          <p:nvPr/>
        </p:nvSpPr>
        <p:spPr>
          <a:xfrm>
            <a:off x="8249653" y="6064149"/>
            <a:ext cx="98171" cy="51400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446" name="Straight Connector 445"/>
          <p:cNvCxnSpPr>
            <a:endCxn id="444" idx="7"/>
          </p:cNvCxnSpPr>
          <p:nvPr/>
        </p:nvCxnSpPr>
        <p:spPr>
          <a:xfrm flipH="1">
            <a:off x="9584531" y="6096163"/>
            <a:ext cx="437485" cy="21268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</a:ln>
          <a:effectLst/>
        </p:spPr>
      </p:cxnSp>
      <p:cxnSp>
        <p:nvCxnSpPr>
          <p:cNvPr id="447" name="Straight Connector 446"/>
          <p:cNvCxnSpPr/>
          <p:nvPr/>
        </p:nvCxnSpPr>
        <p:spPr>
          <a:xfrm>
            <a:off x="7404675" y="5067798"/>
            <a:ext cx="0" cy="374065"/>
          </a:xfrm>
          <a:prstGeom prst="line">
            <a:avLst/>
          </a:prstGeom>
          <a:noFill/>
          <a:ln w="508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</p:cxnSp>
      <p:cxnSp>
        <p:nvCxnSpPr>
          <p:cNvPr id="448" name="Straight Connector 447"/>
          <p:cNvCxnSpPr/>
          <p:nvPr/>
        </p:nvCxnSpPr>
        <p:spPr>
          <a:xfrm>
            <a:off x="7404675" y="5070462"/>
            <a:ext cx="0" cy="323814"/>
          </a:xfrm>
          <a:prstGeom prst="line">
            <a:avLst/>
          </a:prstGeom>
          <a:noFill/>
          <a:ln w="12700" cap="flat" cmpd="sng" algn="ctr">
            <a:solidFill>
              <a:srgbClr val="006600"/>
            </a:solidFill>
            <a:prstDash val="sysDot"/>
          </a:ln>
          <a:effectLst/>
        </p:spPr>
      </p:cxnSp>
      <p:grpSp>
        <p:nvGrpSpPr>
          <p:cNvPr id="449" name="Group 448"/>
          <p:cNvGrpSpPr/>
          <p:nvPr/>
        </p:nvGrpSpPr>
        <p:grpSpPr>
          <a:xfrm>
            <a:off x="6799146" y="5024208"/>
            <a:ext cx="719260" cy="149081"/>
            <a:chOff x="5099359" y="3672657"/>
            <a:chExt cx="539445" cy="236442"/>
          </a:xfrm>
        </p:grpSpPr>
        <p:sp>
          <p:nvSpPr>
            <p:cNvPr id="450" name="Rectangle 449"/>
            <p:cNvSpPr/>
            <p:nvPr/>
          </p:nvSpPr>
          <p:spPr>
            <a:xfrm>
              <a:off x="5099359" y="3672657"/>
              <a:ext cx="522886" cy="236442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451" name="Straight Connector 450"/>
            <p:cNvCxnSpPr/>
            <p:nvPr/>
          </p:nvCxnSpPr>
          <p:spPr>
            <a:xfrm>
              <a:off x="5124788" y="3672657"/>
              <a:ext cx="514016" cy="0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  <p:cxnSp>
          <p:nvCxnSpPr>
            <p:cNvPr id="452" name="Straight Connector 451"/>
            <p:cNvCxnSpPr/>
            <p:nvPr/>
          </p:nvCxnSpPr>
          <p:spPr>
            <a:xfrm>
              <a:off x="5124788" y="3909099"/>
              <a:ext cx="514016" cy="0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</p:grpSp>
      <p:grpSp>
        <p:nvGrpSpPr>
          <p:cNvPr id="453" name="Group 452"/>
          <p:cNvGrpSpPr/>
          <p:nvPr/>
        </p:nvGrpSpPr>
        <p:grpSpPr>
          <a:xfrm>
            <a:off x="7357744" y="5386215"/>
            <a:ext cx="105094" cy="358659"/>
            <a:chOff x="7357744" y="5386215"/>
            <a:chExt cx="105094" cy="358659"/>
          </a:xfrm>
        </p:grpSpPr>
        <p:cxnSp>
          <p:nvCxnSpPr>
            <p:cNvPr id="454" name="Straight Connector 453"/>
            <p:cNvCxnSpPr/>
            <p:nvPr/>
          </p:nvCxnSpPr>
          <p:spPr>
            <a:xfrm>
              <a:off x="7462806" y="5427925"/>
              <a:ext cx="0" cy="163723"/>
            </a:xfrm>
            <a:prstGeom prst="line">
              <a:avLst/>
            </a:prstGeom>
            <a:noFill/>
            <a:ln w="12700" cap="flat" cmpd="sng" algn="ctr">
              <a:solidFill>
                <a:srgbClr val="006600"/>
              </a:solidFill>
              <a:prstDash val="sysDot"/>
            </a:ln>
            <a:effectLst/>
          </p:spPr>
        </p:cxnSp>
        <p:cxnSp>
          <p:nvCxnSpPr>
            <p:cNvPr id="455" name="Straight Connector 454"/>
            <p:cNvCxnSpPr>
              <a:endCxn id="439" idx="1"/>
            </p:cNvCxnSpPr>
            <p:nvPr/>
          </p:nvCxnSpPr>
          <p:spPr>
            <a:xfrm>
              <a:off x="7361947" y="5437918"/>
              <a:ext cx="2253" cy="306956"/>
            </a:xfrm>
            <a:prstGeom prst="line">
              <a:avLst/>
            </a:prstGeom>
            <a:noFill/>
            <a:ln w="12700" cap="flat" cmpd="sng" algn="ctr">
              <a:solidFill>
                <a:srgbClr val="006600"/>
              </a:solidFill>
              <a:prstDash val="sysDot"/>
            </a:ln>
            <a:effectLst/>
          </p:spPr>
        </p:cxnSp>
        <p:cxnSp>
          <p:nvCxnSpPr>
            <p:cNvPr id="456" name="Straight Connector 455"/>
            <p:cNvCxnSpPr/>
            <p:nvPr/>
          </p:nvCxnSpPr>
          <p:spPr>
            <a:xfrm flipH="1" flipV="1">
              <a:off x="7403918" y="5386215"/>
              <a:ext cx="58920" cy="43035"/>
            </a:xfrm>
            <a:prstGeom prst="line">
              <a:avLst/>
            </a:prstGeom>
            <a:noFill/>
            <a:ln w="12700" cap="flat" cmpd="sng" algn="ctr">
              <a:solidFill>
                <a:srgbClr val="006600"/>
              </a:solidFill>
              <a:prstDash val="sysDot"/>
            </a:ln>
            <a:effectLst/>
          </p:spPr>
        </p:cxnSp>
        <p:cxnSp>
          <p:nvCxnSpPr>
            <p:cNvPr id="457" name="Straight Connector 456"/>
            <p:cNvCxnSpPr/>
            <p:nvPr/>
          </p:nvCxnSpPr>
          <p:spPr>
            <a:xfrm flipV="1">
              <a:off x="7357744" y="5387251"/>
              <a:ext cx="58920" cy="43035"/>
            </a:xfrm>
            <a:prstGeom prst="line">
              <a:avLst/>
            </a:prstGeom>
            <a:noFill/>
            <a:ln w="12700" cap="flat" cmpd="sng" algn="ctr">
              <a:solidFill>
                <a:srgbClr val="006600"/>
              </a:solidFill>
              <a:prstDash val="sysDot"/>
            </a:ln>
            <a:effectLst/>
          </p:spPr>
        </p:cxnSp>
      </p:grpSp>
      <p:grpSp>
        <p:nvGrpSpPr>
          <p:cNvPr id="458" name="Group 457"/>
          <p:cNvGrpSpPr/>
          <p:nvPr/>
        </p:nvGrpSpPr>
        <p:grpSpPr>
          <a:xfrm>
            <a:off x="7640065" y="5237752"/>
            <a:ext cx="349055" cy="145455"/>
            <a:chOff x="7640065" y="5283792"/>
            <a:chExt cx="349055" cy="145455"/>
          </a:xfrm>
        </p:grpSpPr>
        <p:grpSp>
          <p:nvGrpSpPr>
            <p:cNvPr id="459" name="Group 458"/>
            <p:cNvGrpSpPr>
              <a:grpSpLocks noChangeAspect="1"/>
            </p:cNvGrpSpPr>
            <p:nvPr/>
          </p:nvGrpSpPr>
          <p:grpSpPr>
            <a:xfrm>
              <a:off x="7844051" y="5283792"/>
              <a:ext cx="145069" cy="145455"/>
              <a:chOff x="5403127" y="2257492"/>
              <a:chExt cx="306029" cy="306856"/>
            </a:xfrm>
          </p:grpSpPr>
          <p:grpSp>
            <p:nvGrpSpPr>
              <p:cNvPr id="461" name="Group 460"/>
              <p:cNvGrpSpPr/>
              <p:nvPr/>
            </p:nvGrpSpPr>
            <p:grpSpPr>
              <a:xfrm rot="10800000">
                <a:off x="5403127" y="2257492"/>
                <a:ext cx="306029" cy="244548"/>
                <a:chOff x="9386370" y="702749"/>
                <a:chExt cx="319560" cy="304217"/>
              </a:xfrm>
            </p:grpSpPr>
            <p:cxnSp>
              <p:nvCxnSpPr>
                <p:cNvPr id="463" name="Straight Connector 462"/>
                <p:cNvCxnSpPr/>
                <p:nvPr/>
              </p:nvCxnSpPr>
              <p:spPr>
                <a:xfrm flipH="1" flipV="1">
                  <a:off x="9386370" y="1006816"/>
                  <a:ext cx="319560" cy="15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4BCD9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64" name="Straight Connector 463"/>
                <p:cNvCxnSpPr/>
                <p:nvPr/>
              </p:nvCxnSpPr>
              <p:spPr>
                <a:xfrm flipH="1" flipV="1">
                  <a:off x="9386370" y="875396"/>
                  <a:ext cx="319560" cy="15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4BCD9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465" name="Freeform 464"/>
                <p:cNvSpPr/>
                <p:nvPr/>
              </p:nvSpPr>
              <p:spPr>
                <a:xfrm>
                  <a:off x="9408160" y="904211"/>
                  <a:ext cx="289560" cy="81309"/>
                </a:xfrm>
                <a:custGeom>
                  <a:avLst/>
                  <a:gdLst>
                    <a:gd name="connsiteX0" fmla="*/ 289560 w 289560"/>
                    <a:gd name="connsiteY0" fmla="*/ 81309 h 81309"/>
                    <a:gd name="connsiteX1" fmla="*/ 185420 w 289560"/>
                    <a:gd name="connsiteY1" fmla="*/ 29 h 81309"/>
                    <a:gd name="connsiteX2" fmla="*/ 86360 w 289560"/>
                    <a:gd name="connsiteY2" fmla="*/ 71149 h 81309"/>
                    <a:gd name="connsiteX3" fmla="*/ 0 w 289560"/>
                    <a:gd name="connsiteY3" fmla="*/ 10189 h 81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9560" h="81309">
                      <a:moveTo>
                        <a:pt x="289560" y="81309"/>
                      </a:moveTo>
                      <a:cubicBezTo>
                        <a:pt x="254423" y="41515"/>
                        <a:pt x="219287" y="1722"/>
                        <a:pt x="185420" y="29"/>
                      </a:cubicBezTo>
                      <a:cubicBezTo>
                        <a:pt x="151553" y="-1664"/>
                        <a:pt x="117263" y="69456"/>
                        <a:pt x="86360" y="71149"/>
                      </a:cubicBezTo>
                      <a:cubicBezTo>
                        <a:pt x="55457" y="72842"/>
                        <a:pt x="27728" y="41515"/>
                        <a:pt x="0" y="10189"/>
                      </a:cubicBezTo>
                    </a:path>
                  </a:pathLst>
                </a:custGeom>
                <a:noFill/>
                <a:ln w="6350" cap="flat" cmpd="sng" algn="ctr">
                  <a:solidFill>
                    <a:srgbClr val="64BCD9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21917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533" b="0" i="0" u="none" strike="noStrike" kern="0" cap="none" spc="0" normalizeH="0" baseline="0" noProof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466" name="Straight Connector 465"/>
                <p:cNvCxnSpPr/>
                <p:nvPr/>
              </p:nvCxnSpPr>
              <p:spPr>
                <a:xfrm rot="16200000">
                  <a:off x="9460429" y="788946"/>
                  <a:ext cx="172648" cy="254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4BCD9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</p:cxnSp>
          </p:grpSp>
          <p:cxnSp>
            <p:nvCxnSpPr>
              <p:cNvPr id="462" name="Straight Connector 461"/>
              <p:cNvCxnSpPr/>
              <p:nvPr/>
            </p:nvCxnSpPr>
            <p:spPr>
              <a:xfrm flipV="1">
                <a:off x="5556136" y="2384190"/>
                <a:ext cx="0" cy="180158"/>
              </a:xfrm>
              <a:prstGeom prst="line">
                <a:avLst/>
              </a:pr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</a:ln>
              <a:effectLst/>
            </p:spPr>
          </p:cxnSp>
        </p:grpSp>
        <p:cxnSp>
          <p:nvCxnSpPr>
            <p:cNvPr id="460" name="Straight Connector 459"/>
            <p:cNvCxnSpPr/>
            <p:nvPr/>
          </p:nvCxnSpPr>
          <p:spPr>
            <a:xfrm flipH="1">
              <a:off x="7640065" y="5422726"/>
              <a:ext cx="276521" cy="0"/>
            </a:xfrm>
            <a:prstGeom prst="line">
              <a:avLst/>
            </a:prstGeom>
            <a:noFill/>
            <a:ln w="6350" cap="flat" cmpd="sng" algn="ctr">
              <a:solidFill>
                <a:srgbClr val="64BCD9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467" name="Freeform 466"/>
          <p:cNvSpPr/>
          <p:nvPr/>
        </p:nvSpPr>
        <p:spPr>
          <a:xfrm>
            <a:off x="7519989" y="5476875"/>
            <a:ext cx="399186" cy="45719"/>
          </a:xfrm>
          <a:custGeom>
            <a:avLst/>
            <a:gdLst>
              <a:gd name="connsiteX0" fmla="*/ 414337 w 414337"/>
              <a:gd name="connsiteY0" fmla="*/ 0 h 47625"/>
              <a:gd name="connsiteX1" fmla="*/ 0 w 414337"/>
              <a:gd name="connsiteY1" fmla="*/ 0 h 47625"/>
              <a:gd name="connsiteX2" fmla="*/ 0 w 414337"/>
              <a:gd name="connsiteY2" fmla="*/ 47625 h 4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4337" h="47625">
                <a:moveTo>
                  <a:pt x="414337" y="0"/>
                </a:moveTo>
                <a:lnTo>
                  <a:pt x="0" y="0"/>
                </a:lnTo>
                <a:lnTo>
                  <a:pt x="0" y="47625"/>
                </a:lnTo>
              </a:path>
            </a:pathLst>
          </a:custGeom>
          <a:noFill/>
          <a:ln w="6350" cap="flat" cmpd="sng" algn="ctr">
            <a:solidFill>
              <a:srgbClr val="005F8C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68" name="Freeform 467"/>
          <p:cNvSpPr/>
          <p:nvPr/>
        </p:nvSpPr>
        <p:spPr>
          <a:xfrm>
            <a:off x="7562850" y="5516923"/>
            <a:ext cx="369569" cy="386192"/>
          </a:xfrm>
          <a:custGeom>
            <a:avLst/>
            <a:gdLst>
              <a:gd name="connsiteX0" fmla="*/ 609600 w 666750"/>
              <a:gd name="connsiteY0" fmla="*/ 38100 h 342900"/>
              <a:gd name="connsiteX1" fmla="*/ 146050 w 666750"/>
              <a:gd name="connsiteY1" fmla="*/ 38100 h 342900"/>
              <a:gd name="connsiteX2" fmla="*/ 146050 w 666750"/>
              <a:gd name="connsiteY2" fmla="*/ 254000 h 342900"/>
              <a:gd name="connsiteX3" fmla="*/ 57150 w 666750"/>
              <a:gd name="connsiteY3" fmla="*/ 254000 h 342900"/>
              <a:gd name="connsiteX4" fmla="*/ 57150 w 666750"/>
              <a:gd name="connsiteY4" fmla="*/ 342900 h 342900"/>
              <a:gd name="connsiteX5" fmla="*/ 0 w 666750"/>
              <a:gd name="connsiteY5" fmla="*/ 342900 h 342900"/>
              <a:gd name="connsiteX6" fmla="*/ 0 w 666750"/>
              <a:gd name="connsiteY6" fmla="*/ 171450 h 342900"/>
              <a:gd name="connsiteX7" fmla="*/ 57150 w 666750"/>
              <a:gd name="connsiteY7" fmla="*/ 171450 h 342900"/>
              <a:gd name="connsiteX8" fmla="*/ 114300 w 666750"/>
              <a:gd name="connsiteY8" fmla="*/ 171450 h 342900"/>
              <a:gd name="connsiteX9" fmla="*/ 114300 w 666750"/>
              <a:gd name="connsiteY9" fmla="*/ 0 h 342900"/>
              <a:gd name="connsiteX10" fmla="*/ 666750 w 666750"/>
              <a:gd name="connsiteY10" fmla="*/ 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66750" h="342900">
                <a:moveTo>
                  <a:pt x="609600" y="38100"/>
                </a:moveTo>
                <a:lnTo>
                  <a:pt x="146050" y="38100"/>
                </a:lnTo>
                <a:lnTo>
                  <a:pt x="146050" y="254000"/>
                </a:lnTo>
                <a:lnTo>
                  <a:pt x="57150" y="254000"/>
                </a:lnTo>
                <a:lnTo>
                  <a:pt x="57150" y="342900"/>
                </a:lnTo>
                <a:lnTo>
                  <a:pt x="0" y="342900"/>
                </a:lnTo>
                <a:lnTo>
                  <a:pt x="0" y="171450"/>
                </a:lnTo>
                <a:lnTo>
                  <a:pt x="57150" y="171450"/>
                </a:lnTo>
                <a:lnTo>
                  <a:pt x="114300" y="171450"/>
                </a:lnTo>
                <a:lnTo>
                  <a:pt x="114300" y="0"/>
                </a:lnTo>
                <a:lnTo>
                  <a:pt x="666750" y="0"/>
                </a:lnTo>
              </a:path>
            </a:pathLst>
          </a:custGeom>
          <a:noFill/>
          <a:ln w="9525" cap="flat" cmpd="sng" algn="ctr">
            <a:solidFill>
              <a:srgbClr val="64BCD9">
                <a:lumMod val="60000"/>
                <a:lumOff val="40000"/>
              </a:srgbClr>
            </a:solidFill>
            <a:prstDash val="solid"/>
            <a:headEnd type="none" w="sm" len="med"/>
            <a:tailEnd type="triangle" w="sm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69" name="Freeform 468"/>
          <p:cNvSpPr/>
          <p:nvPr/>
        </p:nvSpPr>
        <p:spPr>
          <a:xfrm>
            <a:off x="7753349" y="5616737"/>
            <a:ext cx="3401353" cy="388776"/>
          </a:xfrm>
          <a:custGeom>
            <a:avLst/>
            <a:gdLst>
              <a:gd name="connsiteX0" fmla="*/ 2833688 w 2833688"/>
              <a:gd name="connsiteY0" fmla="*/ 376238 h 376238"/>
              <a:gd name="connsiteX1" fmla="*/ 0 w 2833688"/>
              <a:gd name="connsiteY1" fmla="*/ 376238 h 376238"/>
              <a:gd name="connsiteX2" fmla="*/ 0 w 2833688"/>
              <a:gd name="connsiteY2" fmla="*/ 0 h 376238"/>
              <a:gd name="connsiteX3" fmla="*/ 138113 w 2833688"/>
              <a:gd name="connsiteY3" fmla="*/ 0 h 37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3688" h="376238">
                <a:moveTo>
                  <a:pt x="2833688" y="376238"/>
                </a:moveTo>
                <a:lnTo>
                  <a:pt x="0" y="376238"/>
                </a:lnTo>
                <a:lnTo>
                  <a:pt x="0" y="0"/>
                </a:lnTo>
                <a:lnTo>
                  <a:pt x="138113" y="0"/>
                </a:lnTo>
              </a:path>
            </a:pathLst>
          </a:custGeom>
          <a:noFill/>
          <a:ln w="6350" cap="flat" cmpd="sng" algn="ctr">
            <a:solidFill>
              <a:srgbClr val="00B050"/>
            </a:solidFill>
            <a:prstDash val="sysDot"/>
            <a:tailEnd type="triangle" w="sm" len="me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470" name="Group 469"/>
          <p:cNvGrpSpPr/>
          <p:nvPr/>
        </p:nvGrpSpPr>
        <p:grpSpPr>
          <a:xfrm>
            <a:off x="3385506" y="3282754"/>
            <a:ext cx="168808" cy="137329"/>
            <a:chOff x="3385506" y="3282754"/>
            <a:chExt cx="168808" cy="137329"/>
          </a:xfrm>
        </p:grpSpPr>
        <p:grpSp>
          <p:nvGrpSpPr>
            <p:cNvPr id="471" name="Group 470"/>
            <p:cNvGrpSpPr/>
            <p:nvPr/>
          </p:nvGrpSpPr>
          <p:grpSpPr>
            <a:xfrm>
              <a:off x="3385506" y="3282754"/>
              <a:ext cx="69779" cy="137329"/>
              <a:chOff x="3121066" y="3379336"/>
              <a:chExt cx="128464" cy="252823"/>
            </a:xfrm>
          </p:grpSpPr>
          <p:sp>
            <p:nvSpPr>
              <p:cNvPr id="473" name="Rectangle 472"/>
              <p:cNvSpPr/>
              <p:nvPr/>
            </p:nvSpPr>
            <p:spPr>
              <a:xfrm>
                <a:off x="3121066" y="3379336"/>
                <a:ext cx="126961" cy="232032"/>
              </a:xfrm>
              <a:prstGeom prst="rect">
                <a:avLst/>
              </a:prstGeom>
              <a:noFill/>
              <a:ln w="9525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474" name="Straight Connector 473"/>
              <p:cNvCxnSpPr/>
              <p:nvPr/>
            </p:nvCxnSpPr>
            <p:spPr>
              <a:xfrm>
                <a:off x="3140566" y="3379336"/>
                <a:ext cx="108964" cy="252823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</p:cxnSp>
        </p:grpSp>
        <p:sp>
          <p:nvSpPr>
            <p:cNvPr id="472" name="Freeform 471"/>
            <p:cNvSpPr/>
            <p:nvPr/>
          </p:nvSpPr>
          <p:spPr>
            <a:xfrm rot="10800000">
              <a:off x="3449466" y="3314259"/>
              <a:ext cx="104848" cy="61280"/>
            </a:xfrm>
            <a:custGeom>
              <a:avLst/>
              <a:gdLst>
                <a:gd name="connsiteX0" fmla="*/ 438150 w 438150"/>
                <a:gd name="connsiteY0" fmla="*/ 0 h 295275"/>
                <a:gd name="connsiteX1" fmla="*/ 0 w 438150"/>
                <a:gd name="connsiteY1" fmla="*/ 0 h 295275"/>
                <a:gd name="connsiteX2" fmla="*/ 152400 w 438150"/>
                <a:gd name="connsiteY2" fmla="*/ 152400 h 295275"/>
                <a:gd name="connsiteX3" fmla="*/ 9525 w 438150"/>
                <a:gd name="connsiteY3" fmla="*/ 295275 h 295275"/>
                <a:gd name="connsiteX4" fmla="*/ 409575 w 438150"/>
                <a:gd name="connsiteY4" fmla="*/ 2952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150" h="295275">
                  <a:moveTo>
                    <a:pt x="438150" y="0"/>
                  </a:moveTo>
                  <a:lnTo>
                    <a:pt x="0" y="0"/>
                  </a:lnTo>
                  <a:lnTo>
                    <a:pt x="152400" y="152400"/>
                  </a:lnTo>
                  <a:lnTo>
                    <a:pt x="9525" y="295275"/>
                  </a:lnTo>
                  <a:lnTo>
                    <a:pt x="409575" y="295275"/>
                  </a:lnTo>
                </a:path>
              </a:pathLst>
            </a:custGeom>
            <a:noFill/>
            <a:ln w="9525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75" name="Group 474"/>
          <p:cNvGrpSpPr/>
          <p:nvPr/>
        </p:nvGrpSpPr>
        <p:grpSpPr>
          <a:xfrm>
            <a:off x="11812994" y="3370032"/>
            <a:ext cx="168808" cy="137329"/>
            <a:chOff x="3385506" y="3282754"/>
            <a:chExt cx="168808" cy="137329"/>
          </a:xfrm>
        </p:grpSpPr>
        <p:grpSp>
          <p:nvGrpSpPr>
            <p:cNvPr id="476" name="Group 475"/>
            <p:cNvGrpSpPr/>
            <p:nvPr/>
          </p:nvGrpSpPr>
          <p:grpSpPr>
            <a:xfrm>
              <a:off x="3385506" y="3282754"/>
              <a:ext cx="69779" cy="137329"/>
              <a:chOff x="3121066" y="3379336"/>
              <a:chExt cx="128464" cy="252823"/>
            </a:xfrm>
          </p:grpSpPr>
          <p:sp>
            <p:nvSpPr>
              <p:cNvPr id="478" name="Rectangle 477"/>
              <p:cNvSpPr/>
              <p:nvPr/>
            </p:nvSpPr>
            <p:spPr>
              <a:xfrm>
                <a:off x="3121066" y="3379336"/>
                <a:ext cx="126961" cy="232032"/>
              </a:xfrm>
              <a:prstGeom prst="rect">
                <a:avLst/>
              </a:prstGeom>
              <a:noFill/>
              <a:ln w="9525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479" name="Straight Connector 478"/>
              <p:cNvCxnSpPr/>
              <p:nvPr/>
            </p:nvCxnSpPr>
            <p:spPr>
              <a:xfrm>
                <a:off x="3140566" y="3379336"/>
                <a:ext cx="108964" cy="252823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</p:cxnSp>
        </p:grpSp>
        <p:sp>
          <p:nvSpPr>
            <p:cNvPr id="477" name="Freeform 476"/>
            <p:cNvSpPr/>
            <p:nvPr/>
          </p:nvSpPr>
          <p:spPr>
            <a:xfrm rot="10800000">
              <a:off x="3449466" y="3314259"/>
              <a:ext cx="104848" cy="61280"/>
            </a:xfrm>
            <a:custGeom>
              <a:avLst/>
              <a:gdLst>
                <a:gd name="connsiteX0" fmla="*/ 438150 w 438150"/>
                <a:gd name="connsiteY0" fmla="*/ 0 h 295275"/>
                <a:gd name="connsiteX1" fmla="*/ 0 w 438150"/>
                <a:gd name="connsiteY1" fmla="*/ 0 h 295275"/>
                <a:gd name="connsiteX2" fmla="*/ 152400 w 438150"/>
                <a:gd name="connsiteY2" fmla="*/ 152400 h 295275"/>
                <a:gd name="connsiteX3" fmla="*/ 9525 w 438150"/>
                <a:gd name="connsiteY3" fmla="*/ 295275 h 295275"/>
                <a:gd name="connsiteX4" fmla="*/ 409575 w 438150"/>
                <a:gd name="connsiteY4" fmla="*/ 2952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150" h="295275">
                  <a:moveTo>
                    <a:pt x="438150" y="0"/>
                  </a:moveTo>
                  <a:lnTo>
                    <a:pt x="0" y="0"/>
                  </a:lnTo>
                  <a:lnTo>
                    <a:pt x="152400" y="152400"/>
                  </a:lnTo>
                  <a:lnTo>
                    <a:pt x="9525" y="295275"/>
                  </a:lnTo>
                  <a:lnTo>
                    <a:pt x="409575" y="295275"/>
                  </a:lnTo>
                </a:path>
              </a:pathLst>
            </a:custGeom>
            <a:noFill/>
            <a:ln w="9525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80" name="Freeform 479"/>
          <p:cNvSpPr/>
          <p:nvPr/>
        </p:nvSpPr>
        <p:spPr>
          <a:xfrm>
            <a:off x="2638425" y="5495925"/>
            <a:ext cx="40481" cy="390525"/>
          </a:xfrm>
          <a:custGeom>
            <a:avLst/>
            <a:gdLst>
              <a:gd name="connsiteX0" fmla="*/ 0 w 40481"/>
              <a:gd name="connsiteY0" fmla="*/ 16669 h 390525"/>
              <a:gd name="connsiteX1" fmla="*/ 0 w 40481"/>
              <a:gd name="connsiteY1" fmla="*/ 390525 h 390525"/>
              <a:gd name="connsiteX2" fmla="*/ 40481 w 40481"/>
              <a:gd name="connsiteY2" fmla="*/ 390525 h 390525"/>
              <a:gd name="connsiteX3" fmla="*/ 40481 w 40481"/>
              <a:gd name="connsiteY3" fmla="*/ 0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81" h="390525">
                <a:moveTo>
                  <a:pt x="0" y="16669"/>
                </a:moveTo>
                <a:lnTo>
                  <a:pt x="0" y="390525"/>
                </a:lnTo>
                <a:lnTo>
                  <a:pt x="40481" y="390525"/>
                </a:lnTo>
                <a:lnTo>
                  <a:pt x="40481" y="0"/>
                </a:lnTo>
              </a:path>
            </a:pathLst>
          </a:custGeom>
          <a:noFill/>
          <a:ln w="9525" cap="flat" cmpd="sng" algn="ctr">
            <a:solidFill>
              <a:srgbClr val="0093BE">
                <a:lumMod val="40000"/>
                <a:lumOff val="60000"/>
              </a:srgbClr>
            </a:solidFill>
            <a:prstDash val="solid"/>
            <a:tailEnd type="triangle" w="sm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81" name="Freeform 480"/>
          <p:cNvSpPr/>
          <p:nvPr/>
        </p:nvSpPr>
        <p:spPr>
          <a:xfrm>
            <a:off x="3021806" y="5569744"/>
            <a:ext cx="183357" cy="104775"/>
          </a:xfrm>
          <a:custGeom>
            <a:avLst/>
            <a:gdLst>
              <a:gd name="connsiteX0" fmla="*/ 109538 w 183357"/>
              <a:gd name="connsiteY0" fmla="*/ 0 h 104775"/>
              <a:gd name="connsiteX1" fmla="*/ 0 w 183357"/>
              <a:gd name="connsiteY1" fmla="*/ 0 h 104775"/>
              <a:gd name="connsiteX2" fmla="*/ 0 w 183357"/>
              <a:gd name="connsiteY2" fmla="*/ 104775 h 104775"/>
              <a:gd name="connsiteX3" fmla="*/ 183357 w 183357"/>
              <a:gd name="connsiteY3" fmla="*/ 104775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357" h="104775">
                <a:moveTo>
                  <a:pt x="109538" y="0"/>
                </a:moveTo>
                <a:lnTo>
                  <a:pt x="0" y="0"/>
                </a:lnTo>
                <a:lnTo>
                  <a:pt x="0" y="104775"/>
                </a:lnTo>
                <a:lnTo>
                  <a:pt x="183357" y="104775"/>
                </a:lnTo>
              </a:path>
            </a:pathLst>
          </a:custGeom>
          <a:noFill/>
          <a:ln w="6350" cap="flat" cmpd="sng" algn="ctr">
            <a:solidFill>
              <a:srgbClr val="ED7D3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82" name="Freeform 481"/>
          <p:cNvSpPr/>
          <p:nvPr/>
        </p:nvSpPr>
        <p:spPr>
          <a:xfrm>
            <a:off x="5293519" y="4071938"/>
            <a:ext cx="178594" cy="159543"/>
          </a:xfrm>
          <a:custGeom>
            <a:avLst/>
            <a:gdLst>
              <a:gd name="connsiteX0" fmla="*/ 178594 w 178594"/>
              <a:gd name="connsiteY0" fmla="*/ 0 h 159543"/>
              <a:gd name="connsiteX1" fmla="*/ 0 w 178594"/>
              <a:gd name="connsiteY1" fmla="*/ 0 h 159543"/>
              <a:gd name="connsiteX2" fmla="*/ 0 w 178594"/>
              <a:gd name="connsiteY2" fmla="*/ 159543 h 159543"/>
              <a:gd name="connsiteX3" fmla="*/ 133350 w 178594"/>
              <a:gd name="connsiteY3" fmla="*/ 159543 h 159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94" h="159543">
                <a:moveTo>
                  <a:pt x="178594" y="0"/>
                </a:moveTo>
                <a:lnTo>
                  <a:pt x="0" y="0"/>
                </a:lnTo>
                <a:lnTo>
                  <a:pt x="0" y="159543"/>
                </a:lnTo>
                <a:lnTo>
                  <a:pt x="133350" y="159543"/>
                </a:lnTo>
              </a:path>
            </a:pathLst>
          </a:custGeom>
          <a:noFill/>
          <a:ln w="6350" cap="flat" cmpd="sng" algn="ctr">
            <a:solidFill>
              <a:srgbClr val="ED7D3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483" name="Group 482"/>
          <p:cNvGrpSpPr>
            <a:grpSpLocks noChangeAspect="1"/>
          </p:cNvGrpSpPr>
          <p:nvPr/>
        </p:nvGrpSpPr>
        <p:grpSpPr>
          <a:xfrm>
            <a:off x="5131421" y="3658051"/>
            <a:ext cx="237768" cy="257457"/>
            <a:chOff x="5398354" y="2257492"/>
            <a:chExt cx="501582" cy="543133"/>
          </a:xfrm>
        </p:grpSpPr>
        <p:grpSp>
          <p:nvGrpSpPr>
            <p:cNvPr id="484" name="Group 483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491" name="Straight Connector 490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92" name="Straight Connector 491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</p:cxnSp>
          <p:sp>
            <p:nvSpPr>
              <p:cNvPr id="493" name="Freeform 492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33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494" name="Straight Connector 493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485" name="Group 484"/>
            <p:cNvGrpSpPr/>
            <p:nvPr/>
          </p:nvGrpSpPr>
          <p:grpSpPr>
            <a:xfrm rot="10800000">
              <a:off x="5398354" y="2384184"/>
              <a:ext cx="501582" cy="416441"/>
              <a:chOff x="6008542" y="5501804"/>
              <a:chExt cx="501582" cy="416441"/>
            </a:xfrm>
          </p:grpSpPr>
          <p:grpSp>
            <p:nvGrpSpPr>
              <p:cNvPr id="486" name="Group 485"/>
              <p:cNvGrpSpPr/>
              <p:nvPr/>
            </p:nvGrpSpPr>
            <p:grpSpPr>
              <a:xfrm rot="16200000">
                <a:off x="6051049" y="5459297"/>
                <a:ext cx="416441" cy="501456"/>
                <a:chOff x="2028574" y="3613013"/>
                <a:chExt cx="416441" cy="501458"/>
              </a:xfrm>
            </p:grpSpPr>
            <p:cxnSp>
              <p:nvCxnSpPr>
                <p:cNvPr id="488" name="Straight Connector 487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ED7D31"/>
                  </a:solidFill>
                  <a:prstDash val="solid"/>
                </a:ln>
                <a:effectLst/>
              </p:spPr>
            </p:cxnSp>
            <p:sp>
              <p:nvSpPr>
                <p:cNvPr id="489" name="Oval 488"/>
                <p:cNvSpPr/>
                <p:nvPr/>
              </p:nvSpPr>
              <p:spPr>
                <a:xfrm rot="16200000">
                  <a:off x="2096073" y="3613014"/>
                  <a:ext cx="238860" cy="23885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rgbClr val="ED7D31"/>
                  </a:solidFill>
                  <a:prstDash val="solid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60958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533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rPr>
                    <a:t>PT</a:t>
                  </a:r>
                </a:p>
              </p:txBody>
            </p:sp>
            <p:cxnSp>
              <p:nvCxnSpPr>
                <p:cNvPr id="490" name="Straight Connector 489"/>
                <p:cNvCxnSpPr>
                  <a:stCxn id="489" idx="2"/>
                </p:cNvCxnSpPr>
                <p:nvPr/>
              </p:nvCxnSpPr>
              <p:spPr>
                <a:xfrm rot="16200000" flipH="1">
                  <a:off x="2084210" y="3983173"/>
                  <a:ext cx="262597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ED7D31"/>
                  </a:solidFill>
                  <a:prstDash val="solid"/>
                </a:ln>
                <a:effectLst/>
              </p:spPr>
            </p:cxnSp>
          </p:grpSp>
          <p:cxnSp>
            <p:nvCxnSpPr>
              <p:cNvPr id="487" name="Straight Connector 486"/>
              <p:cNvCxnSpPr/>
              <p:nvPr/>
            </p:nvCxnSpPr>
            <p:spPr>
              <a:xfrm rot="10800000">
                <a:off x="6510124" y="5622784"/>
                <a:ext cx="0" cy="220028"/>
              </a:xfrm>
              <a:prstGeom prst="line">
                <a:avLst/>
              </a:prstGeom>
              <a:noFill/>
              <a:ln w="6350" cap="flat" cmpd="sng" algn="ctr">
                <a:solidFill>
                  <a:srgbClr val="ED7D31"/>
                </a:solidFill>
                <a:prstDash val="solid"/>
              </a:ln>
              <a:effectLst/>
            </p:spPr>
          </p:cxnSp>
        </p:grpSp>
      </p:grpSp>
      <p:sp>
        <p:nvSpPr>
          <p:cNvPr id="495" name="Freeform 494"/>
          <p:cNvSpPr/>
          <p:nvPr/>
        </p:nvSpPr>
        <p:spPr>
          <a:xfrm>
            <a:off x="8601075" y="4143375"/>
            <a:ext cx="276225" cy="88106"/>
          </a:xfrm>
          <a:custGeom>
            <a:avLst/>
            <a:gdLst>
              <a:gd name="connsiteX0" fmla="*/ 0 w 276225"/>
              <a:gd name="connsiteY0" fmla="*/ 0 h 88106"/>
              <a:gd name="connsiteX1" fmla="*/ 276225 w 276225"/>
              <a:gd name="connsiteY1" fmla="*/ 0 h 88106"/>
              <a:gd name="connsiteX2" fmla="*/ 276225 w 276225"/>
              <a:gd name="connsiteY2" fmla="*/ 88106 h 88106"/>
              <a:gd name="connsiteX3" fmla="*/ 169069 w 276225"/>
              <a:gd name="connsiteY3" fmla="*/ 88106 h 88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225" h="88106">
                <a:moveTo>
                  <a:pt x="0" y="0"/>
                </a:moveTo>
                <a:lnTo>
                  <a:pt x="276225" y="0"/>
                </a:lnTo>
                <a:lnTo>
                  <a:pt x="276225" y="88106"/>
                </a:lnTo>
                <a:lnTo>
                  <a:pt x="169069" y="88106"/>
                </a:lnTo>
              </a:path>
            </a:pathLst>
          </a:custGeom>
          <a:noFill/>
          <a:ln w="6350" cap="flat" cmpd="sng" algn="ctr">
            <a:solidFill>
              <a:srgbClr val="ED7D3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496" name="Group 495"/>
          <p:cNvGrpSpPr/>
          <p:nvPr/>
        </p:nvGrpSpPr>
        <p:grpSpPr>
          <a:xfrm>
            <a:off x="7432390" y="4987097"/>
            <a:ext cx="356236" cy="246348"/>
            <a:chOff x="7432390" y="4987097"/>
            <a:chExt cx="356236" cy="246348"/>
          </a:xfrm>
        </p:grpSpPr>
        <p:grpSp>
          <p:nvGrpSpPr>
            <p:cNvPr id="497" name="Group 496"/>
            <p:cNvGrpSpPr>
              <a:grpSpLocks noChangeAspect="1"/>
            </p:cNvGrpSpPr>
            <p:nvPr/>
          </p:nvGrpSpPr>
          <p:grpSpPr>
            <a:xfrm>
              <a:off x="7552311" y="4987097"/>
              <a:ext cx="236315" cy="246348"/>
              <a:chOff x="5398345" y="2257492"/>
              <a:chExt cx="501582" cy="522897"/>
            </a:xfrm>
          </p:grpSpPr>
          <p:grpSp>
            <p:nvGrpSpPr>
              <p:cNvPr id="499" name="Group 498"/>
              <p:cNvGrpSpPr/>
              <p:nvPr/>
            </p:nvGrpSpPr>
            <p:grpSpPr>
              <a:xfrm rot="10800000">
                <a:off x="5403127" y="2257492"/>
                <a:ext cx="306029" cy="244548"/>
                <a:chOff x="9386370" y="702749"/>
                <a:chExt cx="319560" cy="304217"/>
              </a:xfrm>
            </p:grpSpPr>
            <p:cxnSp>
              <p:nvCxnSpPr>
                <p:cNvPr id="506" name="Straight Connector 505"/>
                <p:cNvCxnSpPr/>
                <p:nvPr/>
              </p:nvCxnSpPr>
              <p:spPr>
                <a:xfrm flipH="1" flipV="1">
                  <a:off x="9386370" y="1006816"/>
                  <a:ext cx="319560" cy="15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ED7D3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07" name="Straight Connector 506"/>
                <p:cNvCxnSpPr/>
                <p:nvPr/>
              </p:nvCxnSpPr>
              <p:spPr>
                <a:xfrm flipH="1" flipV="1">
                  <a:off x="9386370" y="875396"/>
                  <a:ext cx="319560" cy="15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ED7D31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508" name="Freeform 507"/>
                <p:cNvSpPr/>
                <p:nvPr/>
              </p:nvSpPr>
              <p:spPr>
                <a:xfrm>
                  <a:off x="9408160" y="904211"/>
                  <a:ext cx="289560" cy="81309"/>
                </a:xfrm>
                <a:custGeom>
                  <a:avLst/>
                  <a:gdLst>
                    <a:gd name="connsiteX0" fmla="*/ 289560 w 289560"/>
                    <a:gd name="connsiteY0" fmla="*/ 81309 h 81309"/>
                    <a:gd name="connsiteX1" fmla="*/ 185420 w 289560"/>
                    <a:gd name="connsiteY1" fmla="*/ 29 h 81309"/>
                    <a:gd name="connsiteX2" fmla="*/ 86360 w 289560"/>
                    <a:gd name="connsiteY2" fmla="*/ 71149 h 81309"/>
                    <a:gd name="connsiteX3" fmla="*/ 0 w 289560"/>
                    <a:gd name="connsiteY3" fmla="*/ 10189 h 81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9560" h="81309">
                      <a:moveTo>
                        <a:pt x="289560" y="81309"/>
                      </a:moveTo>
                      <a:cubicBezTo>
                        <a:pt x="254423" y="41515"/>
                        <a:pt x="219287" y="1722"/>
                        <a:pt x="185420" y="29"/>
                      </a:cubicBezTo>
                      <a:cubicBezTo>
                        <a:pt x="151553" y="-1664"/>
                        <a:pt x="117263" y="69456"/>
                        <a:pt x="86360" y="71149"/>
                      </a:cubicBezTo>
                      <a:cubicBezTo>
                        <a:pt x="55457" y="72842"/>
                        <a:pt x="27728" y="41515"/>
                        <a:pt x="0" y="10189"/>
                      </a:cubicBezTo>
                    </a:path>
                  </a:pathLst>
                </a:custGeom>
                <a:noFill/>
                <a:ln w="6350" cap="flat" cmpd="sng" algn="ctr">
                  <a:solidFill>
                    <a:srgbClr val="ED7D3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21917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500" b="0" i="0" u="none" strike="noStrike" kern="0" cap="none" spc="0" normalizeH="0" baseline="0" noProof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509" name="Straight Connector 508"/>
                <p:cNvCxnSpPr/>
                <p:nvPr/>
              </p:nvCxnSpPr>
              <p:spPr>
                <a:xfrm rot="16200000">
                  <a:off x="9460429" y="788946"/>
                  <a:ext cx="172648" cy="254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ED7D31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500" name="Group 499"/>
              <p:cNvGrpSpPr/>
              <p:nvPr/>
            </p:nvGrpSpPr>
            <p:grpSpPr>
              <a:xfrm rot="10800000">
                <a:off x="5398345" y="2384190"/>
                <a:ext cx="501582" cy="396199"/>
                <a:chOff x="6008551" y="5522040"/>
                <a:chExt cx="501582" cy="396199"/>
              </a:xfrm>
            </p:grpSpPr>
            <p:grpSp>
              <p:nvGrpSpPr>
                <p:cNvPr id="501" name="Group 500"/>
                <p:cNvGrpSpPr/>
                <p:nvPr/>
              </p:nvGrpSpPr>
              <p:grpSpPr>
                <a:xfrm rot="16200000">
                  <a:off x="6061179" y="5469412"/>
                  <a:ext cx="396199" cy="501456"/>
                  <a:chOff x="2028576" y="3613030"/>
                  <a:chExt cx="396199" cy="501456"/>
                </a:xfrm>
              </p:grpSpPr>
              <p:cxnSp>
                <p:nvCxnSpPr>
                  <p:cNvPr id="503" name="Straight Connector 502"/>
                  <p:cNvCxnSpPr/>
                  <p:nvPr/>
                </p:nvCxnSpPr>
                <p:spPr>
                  <a:xfrm rot="16200000" flipV="1">
                    <a:off x="2226676" y="3758722"/>
                    <a:ext cx="0" cy="396199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/>
                    </a:solidFill>
                    <a:prstDash val="solid"/>
                  </a:ln>
                  <a:effectLst/>
                </p:spPr>
              </p:cxnSp>
              <p:sp>
                <p:nvSpPr>
                  <p:cNvPr id="504" name="Oval 503"/>
                  <p:cNvSpPr/>
                  <p:nvPr/>
                </p:nvSpPr>
                <p:spPr>
                  <a:xfrm rot="16200000">
                    <a:off x="2096089" y="3613030"/>
                    <a:ext cx="238859" cy="23885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rgbClr val="ED7D31"/>
                    </a:solidFill>
                    <a:prstDash val="solid"/>
                  </a:ln>
                  <a:effectLst/>
                </p:spPr>
                <p:txBody>
                  <a:bodyPr wrap="none"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5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</a:rPr>
                      <a:t>PT</a:t>
                    </a:r>
                  </a:p>
                </p:txBody>
              </p:sp>
              <p:cxnSp>
                <p:nvCxnSpPr>
                  <p:cNvPr id="505" name="Straight Connector 504"/>
                  <p:cNvCxnSpPr>
                    <a:stCxn id="504" idx="2"/>
                  </p:cNvCxnSpPr>
                  <p:nvPr/>
                </p:nvCxnSpPr>
                <p:spPr>
                  <a:xfrm rot="16200000" flipH="1">
                    <a:off x="2084222" y="3983187"/>
                    <a:ext cx="262596" cy="1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/>
                    </a:solidFill>
                    <a:prstDash val="solid"/>
                  </a:ln>
                  <a:effectLst/>
                </p:spPr>
              </p:cxnSp>
            </p:grpSp>
            <p:cxnSp>
              <p:nvCxnSpPr>
                <p:cNvPr id="502" name="Straight Connector 501"/>
                <p:cNvCxnSpPr/>
                <p:nvPr/>
              </p:nvCxnSpPr>
              <p:spPr>
                <a:xfrm rot="10800000">
                  <a:off x="6510132" y="5622768"/>
                  <a:ext cx="1" cy="22003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ED7D31"/>
                  </a:solidFill>
                  <a:prstDash val="solid"/>
                </a:ln>
                <a:effectLst/>
              </p:spPr>
            </p:cxnSp>
          </p:grpSp>
        </p:grpSp>
        <p:cxnSp>
          <p:nvCxnSpPr>
            <p:cNvPr id="498" name="Straight Connector 497"/>
            <p:cNvCxnSpPr/>
            <p:nvPr/>
          </p:nvCxnSpPr>
          <p:spPr>
            <a:xfrm>
              <a:off x="7432390" y="5232369"/>
              <a:ext cx="207675" cy="0"/>
            </a:xfrm>
            <a:prstGeom prst="line">
              <a:avLst/>
            </a:prstGeom>
            <a:noFill/>
            <a:ln w="6350" cap="flat" cmpd="sng" algn="ctr">
              <a:solidFill>
                <a:srgbClr val="ED7D31"/>
              </a:solidFill>
              <a:prstDash val="solid"/>
            </a:ln>
            <a:effectLst/>
          </p:spPr>
        </p:cxnSp>
      </p:grpSp>
      <p:sp>
        <p:nvSpPr>
          <p:cNvPr id="510" name="TextBox 509"/>
          <p:cNvSpPr txBox="1"/>
          <p:nvPr/>
        </p:nvSpPr>
        <p:spPr>
          <a:xfrm>
            <a:off x="11654587" y="4972135"/>
            <a:ext cx="5212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prstClr val="black"/>
                </a:solidFill>
                <a:latin typeface="Calibri" panose="020F0502020204030204"/>
              </a:rPr>
              <a:t>IP side</a:t>
            </a:r>
            <a:endParaRPr lang="en-GB" sz="1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11" name="Rectangle 510"/>
          <p:cNvSpPr/>
          <p:nvPr/>
        </p:nvSpPr>
        <p:spPr>
          <a:xfrm>
            <a:off x="3771076" y="6102938"/>
            <a:ext cx="869198" cy="571180"/>
          </a:xfrm>
          <a:prstGeom prst="rect">
            <a:avLst/>
          </a:prstGeom>
          <a:solidFill>
            <a:srgbClr val="FBE5D6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Collimators</a:t>
            </a:r>
          </a:p>
        </p:txBody>
      </p:sp>
      <p:sp>
        <p:nvSpPr>
          <p:cNvPr id="512" name="Rectangle 511"/>
          <p:cNvSpPr/>
          <p:nvPr/>
        </p:nvSpPr>
        <p:spPr>
          <a:xfrm>
            <a:off x="0" y="6102938"/>
            <a:ext cx="400736" cy="571180"/>
          </a:xfrm>
          <a:prstGeom prst="rect">
            <a:avLst/>
          </a:prstGeom>
          <a:solidFill>
            <a:srgbClr val="70AD47">
              <a:lumMod val="20000"/>
              <a:lumOff val="80000"/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70AD47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CC</a:t>
            </a:r>
          </a:p>
        </p:txBody>
      </p:sp>
      <p:grpSp>
        <p:nvGrpSpPr>
          <p:cNvPr id="513" name="Group 512"/>
          <p:cNvGrpSpPr/>
          <p:nvPr/>
        </p:nvGrpSpPr>
        <p:grpSpPr>
          <a:xfrm>
            <a:off x="221419" y="4638548"/>
            <a:ext cx="4781976" cy="631904"/>
            <a:chOff x="221419" y="4638548"/>
            <a:chExt cx="4781976" cy="631904"/>
          </a:xfrm>
        </p:grpSpPr>
        <p:pic>
          <p:nvPicPr>
            <p:cNvPr id="514" name="Picture 513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92" t="44690" r="40314" b="1"/>
            <a:stretch/>
          </p:blipFill>
          <p:spPr>
            <a:xfrm flipH="1">
              <a:off x="221419" y="4681531"/>
              <a:ext cx="4255329" cy="526231"/>
            </a:xfrm>
            <a:prstGeom prst="rect">
              <a:avLst/>
            </a:prstGeom>
          </p:spPr>
        </p:pic>
        <p:sp>
          <p:nvSpPr>
            <p:cNvPr id="515" name="TextBox 514"/>
            <p:cNvSpPr txBox="1"/>
            <p:nvPr/>
          </p:nvSpPr>
          <p:spPr>
            <a:xfrm>
              <a:off x="2089437" y="4655439"/>
              <a:ext cx="5790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25 </a:t>
              </a:r>
              <a:r>
                <a:rPr kumimoji="0" lang="en-GB" sz="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mSv</a:t>
              </a: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/h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5 </a:t>
              </a:r>
              <a:r>
                <a:rPr kumimoji="0" lang="en-GB" sz="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mSv</a:t>
              </a: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/h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1 </a:t>
              </a:r>
              <a:r>
                <a:rPr kumimoji="0" lang="en-GB" sz="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mSv</a:t>
              </a: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/h</a:t>
              </a:r>
            </a:p>
          </p:txBody>
        </p:sp>
        <p:cxnSp>
          <p:nvCxnSpPr>
            <p:cNvPr id="516" name="Straight Arrow Connector 515"/>
            <p:cNvCxnSpPr/>
            <p:nvPr/>
          </p:nvCxnSpPr>
          <p:spPr>
            <a:xfrm>
              <a:off x="2602107" y="4768649"/>
              <a:ext cx="1028968" cy="0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  <a:tailEnd type="triangle" w="sm" len="med"/>
            </a:ln>
            <a:effectLst/>
          </p:spPr>
        </p:cxnSp>
        <p:cxnSp>
          <p:nvCxnSpPr>
            <p:cNvPr id="517" name="Straight Arrow Connector 516"/>
            <p:cNvCxnSpPr/>
            <p:nvPr/>
          </p:nvCxnSpPr>
          <p:spPr>
            <a:xfrm>
              <a:off x="2614717" y="4905555"/>
              <a:ext cx="498767" cy="196754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  <a:tailEnd type="triangle" w="sm" len="med"/>
            </a:ln>
            <a:effectLst/>
          </p:spPr>
        </p:cxnSp>
        <p:cxnSp>
          <p:nvCxnSpPr>
            <p:cNvPr id="518" name="Straight Arrow Connector 517"/>
            <p:cNvCxnSpPr/>
            <p:nvPr/>
          </p:nvCxnSpPr>
          <p:spPr>
            <a:xfrm flipH="1">
              <a:off x="1582698" y="5025207"/>
              <a:ext cx="529837" cy="141917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  <a:tailEnd type="triangle" w="sm" len="med"/>
            </a:ln>
            <a:effectLst/>
          </p:spPr>
        </p:cxnSp>
        <p:sp>
          <p:nvSpPr>
            <p:cNvPr id="519" name="TextBox 518"/>
            <p:cNvSpPr txBox="1"/>
            <p:nvPr/>
          </p:nvSpPr>
          <p:spPr>
            <a:xfrm rot="16200000">
              <a:off x="4410444" y="4677501"/>
              <a:ext cx="63190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Ambient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Dose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Eq</a:t>
              </a: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 Rate</a:t>
              </a:r>
            </a:p>
          </p:txBody>
        </p:sp>
      </p:grpSp>
      <p:sp>
        <p:nvSpPr>
          <p:cNvPr id="520" name="TextBox 519"/>
          <p:cNvSpPr txBox="1"/>
          <p:nvPr/>
        </p:nvSpPr>
        <p:spPr>
          <a:xfrm>
            <a:off x="-58015" y="4908931"/>
            <a:ext cx="7681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prstClr val="black"/>
                </a:solidFill>
                <a:latin typeface="Calibri" panose="020F0502020204030204"/>
              </a:rPr>
              <a:t>Non IP side</a:t>
            </a:r>
            <a:endParaRPr lang="en-GB" sz="10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82162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CPR – DFX 31.01.19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6960096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 smtClean="0"/>
              <a:t>Environment overview</a:t>
            </a:r>
            <a:endParaRPr lang="en-GB" sz="3467" dirty="0"/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7749" y="772978"/>
            <a:ext cx="6389191" cy="3217669"/>
          </a:xfrm>
          <a:prstGeom prst="rect">
            <a:avLst/>
          </a:prstGeom>
        </p:spPr>
      </p:pic>
      <p:grpSp>
        <p:nvGrpSpPr>
          <p:cNvPr id="74" name="Group 73"/>
          <p:cNvGrpSpPr/>
          <p:nvPr/>
        </p:nvGrpSpPr>
        <p:grpSpPr>
          <a:xfrm>
            <a:off x="0" y="3993553"/>
            <a:ext cx="12192000" cy="2889958"/>
            <a:chOff x="0" y="3993553"/>
            <a:chExt cx="12192000" cy="2889958"/>
          </a:xfrm>
        </p:grpSpPr>
        <p:sp>
          <p:nvSpPr>
            <p:cNvPr id="75" name="Rectangle 74"/>
            <p:cNvSpPr/>
            <p:nvPr/>
          </p:nvSpPr>
          <p:spPr>
            <a:xfrm>
              <a:off x="0" y="4296570"/>
              <a:ext cx="12191766" cy="25598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6" name="Straight Connector 75"/>
            <p:cNvCxnSpPr/>
            <p:nvPr/>
          </p:nvCxnSpPr>
          <p:spPr>
            <a:xfrm>
              <a:off x="11334297" y="4296570"/>
              <a:ext cx="0" cy="2485133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77" name="Picture 76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/>
            </a:blip>
            <a:srcRect l="15685" r="5933"/>
            <a:stretch/>
          </p:blipFill>
          <p:spPr>
            <a:xfrm>
              <a:off x="63133" y="3993553"/>
              <a:ext cx="12073807" cy="2774980"/>
            </a:xfrm>
            <a:prstGeom prst="rect">
              <a:avLst/>
            </a:prstGeom>
          </p:spPr>
        </p:pic>
        <p:sp>
          <p:nvSpPr>
            <p:cNvPr id="78" name="Rectangle 77"/>
            <p:cNvSpPr/>
            <p:nvPr/>
          </p:nvSpPr>
          <p:spPr>
            <a:xfrm>
              <a:off x="0" y="4293345"/>
              <a:ext cx="12192000" cy="2590166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Freeform 78"/>
            <p:cNvSpPr/>
            <p:nvPr/>
          </p:nvSpPr>
          <p:spPr>
            <a:xfrm>
              <a:off x="2648727" y="4483087"/>
              <a:ext cx="8685570" cy="1674895"/>
            </a:xfrm>
            <a:custGeom>
              <a:avLst/>
              <a:gdLst>
                <a:gd name="connsiteX0" fmla="*/ 5113020 w 5128260"/>
                <a:gd name="connsiteY0" fmla="*/ 0 h 988917"/>
                <a:gd name="connsiteX1" fmla="*/ 5128260 w 5128260"/>
                <a:gd name="connsiteY1" fmla="*/ 754380 h 988917"/>
                <a:gd name="connsiteX2" fmla="*/ 5113020 w 5128260"/>
                <a:gd name="connsiteY2" fmla="*/ 876300 h 988917"/>
                <a:gd name="connsiteX3" fmla="*/ 5052060 w 5128260"/>
                <a:gd name="connsiteY3" fmla="*/ 944880 h 988917"/>
                <a:gd name="connsiteX4" fmla="*/ 4876800 w 5128260"/>
                <a:gd name="connsiteY4" fmla="*/ 960120 h 988917"/>
                <a:gd name="connsiteX5" fmla="*/ 4716780 w 5128260"/>
                <a:gd name="connsiteY5" fmla="*/ 960120 h 988917"/>
                <a:gd name="connsiteX6" fmla="*/ 4518660 w 5128260"/>
                <a:gd name="connsiteY6" fmla="*/ 975360 h 988917"/>
                <a:gd name="connsiteX7" fmla="*/ 4038600 w 5128260"/>
                <a:gd name="connsiteY7" fmla="*/ 967740 h 988917"/>
                <a:gd name="connsiteX8" fmla="*/ 3131820 w 5128260"/>
                <a:gd name="connsiteY8" fmla="*/ 975360 h 988917"/>
                <a:gd name="connsiteX9" fmla="*/ 2316480 w 5128260"/>
                <a:gd name="connsiteY9" fmla="*/ 982980 h 988917"/>
                <a:gd name="connsiteX10" fmla="*/ 1089660 w 5128260"/>
                <a:gd name="connsiteY10" fmla="*/ 982980 h 988917"/>
                <a:gd name="connsiteX11" fmla="*/ 800100 w 5128260"/>
                <a:gd name="connsiteY11" fmla="*/ 906780 h 988917"/>
                <a:gd name="connsiteX12" fmla="*/ 480060 w 5128260"/>
                <a:gd name="connsiteY12" fmla="*/ 883920 h 988917"/>
                <a:gd name="connsiteX13" fmla="*/ 198120 w 5128260"/>
                <a:gd name="connsiteY13" fmla="*/ 891540 h 988917"/>
                <a:gd name="connsiteX14" fmla="*/ 0 w 5128260"/>
                <a:gd name="connsiteY14" fmla="*/ 952500 h 988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128260" h="988917">
                  <a:moveTo>
                    <a:pt x="5113020" y="0"/>
                  </a:moveTo>
                  <a:cubicBezTo>
                    <a:pt x="5120640" y="304165"/>
                    <a:pt x="5128260" y="608330"/>
                    <a:pt x="5128260" y="754380"/>
                  </a:cubicBezTo>
                  <a:cubicBezTo>
                    <a:pt x="5128260" y="900430"/>
                    <a:pt x="5125720" y="844550"/>
                    <a:pt x="5113020" y="876300"/>
                  </a:cubicBezTo>
                  <a:cubicBezTo>
                    <a:pt x="5100320" y="908050"/>
                    <a:pt x="5091430" y="930910"/>
                    <a:pt x="5052060" y="944880"/>
                  </a:cubicBezTo>
                  <a:cubicBezTo>
                    <a:pt x="5012690" y="958850"/>
                    <a:pt x="4932680" y="957580"/>
                    <a:pt x="4876800" y="960120"/>
                  </a:cubicBezTo>
                  <a:cubicBezTo>
                    <a:pt x="4820920" y="962660"/>
                    <a:pt x="4776470" y="957580"/>
                    <a:pt x="4716780" y="960120"/>
                  </a:cubicBezTo>
                  <a:cubicBezTo>
                    <a:pt x="4657090" y="962660"/>
                    <a:pt x="4518660" y="975360"/>
                    <a:pt x="4518660" y="975360"/>
                  </a:cubicBezTo>
                  <a:lnTo>
                    <a:pt x="4038600" y="967740"/>
                  </a:lnTo>
                  <a:lnTo>
                    <a:pt x="3131820" y="975360"/>
                  </a:lnTo>
                  <a:lnTo>
                    <a:pt x="2316480" y="982980"/>
                  </a:lnTo>
                  <a:cubicBezTo>
                    <a:pt x="1976120" y="984250"/>
                    <a:pt x="1342390" y="995680"/>
                    <a:pt x="1089660" y="982980"/>
                  </a:cubicBezTo>
                  <a:cubicBezTo>
                    <a:pt x="836930" y="970280"/>
                    <a:pt x="901700" y="923290"/>
                    <a:pt x="800100" y="906780"/>
                  </a:cubicBezTo>
                  <a:cubicBezTo>
                    <a:pt x="698500" y="890270"/>
                    <a:pt x="580390" y="886460"/>
                    <a:pt x="480060" y="883920"/>
                  </a:cubicBezTo>
                  <a:lnTo>
                    <a:pt x="198120" y="891540"/>
                  </a:lnTo>
                  <a:cubicBezTo>
                    <a:pt x="118110" y="902970"/>
                    <a:pt x="59055" y="927735"/>
                    <a:pt x="0" y="952500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2270426" y="5944661"/>
              <a:ext cx="475773" cy="169389"/>
            </a:xfrm>
            <a:prstGeom prst="rect">
              <a:avLst/>
            </a:prstGeom>
            <a:solidFill>
              <a:srgbClr val="DCC5ED"/>
            </a:solidFill>
            <a:ln>
              <a:solidFill>
                <a:srgbClr val="7030A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700" dirty="0" smtClean="0">
                  <a:solidFill>
                    <a:schemeClr val="tx1"/>
                  </a:solidFill>
                </a:rPr>
                <a:t>DFM</a:t>
              </a:r>
              <a:endParaRPr lang="en-GB" sz="700" dirty="0">
                <a:solidFill>
                  <a:schemeClr val="tx1"/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1255794" y="5394952"/>
              <a:ext cx="596733" cy="266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err="1" smtClean="0">
                  <a:solidFill>
                    <a:srgbClr val="7030A0"/>
                  </a:solidFill>
                </a:rPr>
                <a:t>DSHm</a:t>
              </a:r>
              <a:endParaRPr lang="en-GB" sz="700" dirty="0">
                <a:solidFill>
                  <a:srgbClr val="7030A0"/>
                </a:solidFill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829443" y="6081008"/>
              <a:ext cx="397966" cy="266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smtClean="0">
                  <a:solidFill>
                    <a:schemeClr val="bg1"/>
                  </a:solidFill>
                </a:rPr>
                <a:t>D2</a:t>
              </a:r>
              <a:endParaRPr lang="en-GB" sz="700" dirty="0">
                <a:solidFill>
                  <a:schemeClr val="bg1"/>
                </a:solidFill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038794" y="6057724"/>
              <a:ext cx="417200" cy="266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smtClean="0">
                  <a:solidFill>
                    <a:schemeClr val="bg1"/>
                  </a:solidFill>
                </a:rPr>
                <a:t>CC</a:t>
              </a:r>
              <a:endParaRPr lang="en-GB" sz="700" dirty="0">
                <a:solidFill>
                  <a:schemeClr val="bg1"/>
                </a:solidFill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419012" y="6057724"/>
              <a:ext cx="417200" cy="266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smtClean="0">
                  <a:solidFill>
                    <a:schemeClr val="bg1"/>
                  </a:solidFill>
                </a:rPr>
                <a:t>CC</a:t>
              </a:r>
              <a:endParaRPr lang="en-GB" sz="700" dirty="0">
                <a:solidFill>
                  <a:schemeClr val="bg1"/>
                </a:solidFill>
              </a:endParaRPr>
            </a:p>
          </p:txBody>
        </p:sp>
        <p:cxnSp>
          <p:nvCxnSpPr>
            <p:cNvPr id="85" name="Straight Connector 84"/>
            <p:cNvCxnSpPr/>
            <p:nvPr/>
          </p:nvCxnSpPr>
          <p:spPr>
            <a:xfrm>
              <a:off x="3791671" y="5529700"/>
              <a:ext cx="0" cy="1252003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6" name="Group 85"/>
            <p:cNvGrpSpPr/>
            <p:nvPr/>
          </p:nvGrpSpPr>
          <p:grpSpPr>
            <a:xfrm>
              <a:off x="1419515" y="5257709"/>
              <a:ext cx="9914782" cy="1034805"/>
              <a:chOff x="1064657" y="3811855"/>
              <a:chExt cx="7436229" cy="776119"/>
            </a:xfrm>
          </p:grpSpPr>
          <p:cxnSp>
            <p:nvCxnSpPr>
              <p:cNvPr id="90" name="Straight Arrow Connector 89"/>
              <p:cNvCxnSpPr/>
              <p:nvPr/>
            </p:nvCxnSpPr>
            <p:spPr>
              <a:xfrm flipH="1">
                <a:off x="2059689" y="3966477"/>
                <a:ext cx="6441197" cy="0"/>
              </a:xfrm>
              <a:prstGeom prst="straightConnector1">
                <a:avLst/>
              </a:prstGeom>
              <a:ln w="6350">
                <a:solidFill>
                  <a:srgbClr val="FFC00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Box 90"/>
              <p:cNvSpPr txBox="1"/>
              <p:nvPr/>
            </p:nvSpPr>
            <p:spPr>
              <a:xfrm>
                <a:off x="5084983" y="3811855"/>
                <a:ext cx="41229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00" dirty="0" smtClean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</a:rPr>
                  <a:t>≈45 m</a:t>
                </a:r>
                <a:endParaRPr lang="en-GB" sz="7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92" name="Straight Arrow Connector 91"/>
              <p:cNvCxnSpPr/>
              <p:nvPr/>
            </p:nvCxnSpPr>
            <p:spPr>
              <a:xfrm flipH="1">
                <a:off x="1154445" y="4176735"/>
                <a:ext cx="240862" cy="0"/>
              </a:xfrm>
              <a:prstGeom prst="straightConnector1">
                <a:avLst/>
              </a:prstGeom>
              <a:ln w="6350">
                <a:solidFill>
                  <a:srgbClr val="FFC00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TextBox 92"/>
              <p:cNvSpPr txBox="1"/>
              <p:nvPr/>
            </p:nvSpPr>
            <p:spPr>
              <a:xfrm>
                <a:off x="1064657" y="3985853"/>
                <a:ext cx="432771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 smtClean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</a:rPr>
                  <a:t>≈1.5 m</a:t>
                </a:r>
                <a:endParaRPr lang="en-GB" sz="7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94" name="Straight Connector 93"/>
              <p:cNvCxnSpPr/>
              <p:nvPr/>
            </p:nvCxnSpPr>
            <p:spPr>
              <a:xfrm flipH="1" flipV="1">
                <a:off x="1384592" y="4139371"/>
                <a:ext cx="1" cy="379600"/>
              </a:xfrm>
              <a:prstGeom prst="line">
                <a:avLst/>
              </a:prstGeom>
              <a:ln w="3175">
                <a:solidFill>
                  <a:schemeClr val="accent6"/>
                </a:solidFill>
                <a:prstDash val="dash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flipH="1" flipV="1">
                <a:off x="1152553" y="4112161"/>
                <a:ext cx="1" cy="475813"/>
              </a:xfrm>
              <a:prstGeom prst="line">
                <a:avLst/>
              </a:prstGeom>
              <a:ln w="3175">
                <a:solidFill>
                  <a:schemeClr val="accent6"/>
                </a:solidFill>
                <a:prstDash val="dash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7" name="Rectangle 86"/>
            <p:cNvSpPr/>
            <p:nvPr/>
          </p:nvSpPr>
          <p:spPr>
            <a:xfrm>
              <a:off x="0" y="4242158"/>
              <a:ext cx="1857038" cy="11281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Freeform 87"/>
            <p:cNvSpPr/>
            <p:nvPr/>
          </p:nvSpPr>
          <p:spPr>
            <a:xfrm>
              <a:off x="1689100" y="6019800"/>
              <a:ext cx="596900" cy="228600"/>
            </a:xfrm>
            <a:custGeom>
              <a:avLst/>
              <a:gdLst>
                <a:gd name="connsiteX0" fmla="*/ 596900 w 596900"/>
                <a:gd name="connsiteY0" fmla="*/ 0 h 228600"/>
                <a:gd name="connsiteX1" fmla="*/ 0 w 596900"/>
                <a:gd name="connsiteY1" fmla="*/ 0 h 228600"/>
                <a:gd name="connsiteX2" fmla="*/ 0 w 596900"/>
                <a:gd name="connsiteY2" fmla="*/ 228600 h 228600"/>
                <a:gd name="connsiteX3" fmla="*/ 190500 w 596900"/>
                <a:gd name="connsiteY3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6900" h="228600">
                  <a:moveTo>
                    <a:pt x="596900" y="0"/>
                  </a:moveTo>
                  <a:lnTo>
                    <a:pt x="0" y="0"/>
                  </a:lnTo>
                  <a:lnTo>
                    <a:pt x="0" y="228600"/>
                  </a:lnTo>
                  <a:lnTo>
                    <a:pt x="190500" y="228600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1846578" y="6134100"/>
              <a:ext cx="2195010" cy="149339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700" dirty="0" smtClean="0">
                  <a:solidFill>
                    <a:schemeClr val="tx1"/>
                  </a:solidFill>
                </a:rPr>
                <a:t>D2</a:t>
              </a:r>
              <a:endParaRPr lang="en-GB" sz="700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40" y="644691"/>
            <a:ext cx="5604176" cy="3811303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D2 located between Crab </a:t>
            </a:r>
            <a:r>
              <a:rPr lang="en-GB" dirty="0" err="1" smtClean="0"/>
              <a:t>Cryomodules</a:t>
            </a:r>
            <a:r>
              <a:rPr lang="en-GB" dirty="0" smtClean="0"/>
              <a:t> and Collimators</a:t>
            </a:r>
          </a:p>
          <a:p>
            <a:pPr lvl="3"/>
            <a:endParaRPr lang="en-GB" dirty="0" smtClean="0"/>
          </a:p>
          <a:p>
            <a:r>
              <a:rPr lang="en-GB" dirty="0" smtClean="0"/>
              <a:t>Connect to D2 via Interlink</a:t>
            </a:r>
          </a:p>
          <a:p>
            <a:pPr lvl="3"/>
            <a:endParaRPr lang="en-GB" dirty="0" smtClean="0"/>
          </a:p>
          <a:p>
            <a:r>
              <a:rPr lang="en-GB" dirty="0" smtClean="0"/>
              <a:t>Connect to cryogenic lines with dedicated jumper</a:t>
            </a:r>
          </a:p>
          <a:p>
            <a:pPr lvl="3"/>
            <a:endParaRPr lang="en-GB" dirty="0" smtClean="0"/>
          </a:p>
          <a:p>
            <a:r>
              <a:rPr lang="en-GB" dirty="0" smtClean="0"/>
              <a:t>DFM located above D2</a:t>
            </a:r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84288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39" y="644691"/>
            <a:ext cx="7683499" cy="3229086"/>
          </a:xfrm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Items</a:t>
            </a:r>
          </a:p>
          <a:p>
            <a:pPr lvl="1"/>
            <a:r>
              <a:rPr lang="en-GB" dirty="0" smtClean="0"/>
              <a:t>D2 cryostat : </a:t>
            </a:r>
          </a:p>
          <a:p>
            <a:pPr lvl="2"/>
            <a:r>
              <a:rPr lang="en-GB" dirty="0" smtClean="0"/>
              <a:t>MBDR + 4 x MCBDR magnets</a:t>
            </a:r>
          </a:p>
          <a:p>
            <a:pPr lvl="1"/>
            <a:r>
              <a:rPr lang="en-GB" dirty="0" smtClean="0"/>
              <a:t>Interlink D2-DFM equipped with plug</a:t>
            </a:r>
          </a:p>
          <a:p>
            <a:pPr lvl="1"/>
            <a:r>
              <a:rPr lang="en-GB" dirty="0" smtClean="0"/>
              <a:t>DFM : insulation vacuum and helium volumes</a:t>
            </a:r>
          </a:p>
          <a:p>
            <a:pPr lvl="1"/>
            <a:r>
              <a:rPr lang="en-GB" dirty="0" err="1" smtClean="0"/>
              <a:t>SCLink</a:t>
            </a:r>
            <a:r>
              <a:rPr lang="en-GB" dirty="0" smtClean="0"/>
              <a:t> – DSHM</a:t>
            </a:r>
          </a:p>
          <a:p>
            <a:pPr lvl="1"/>
            <a:r>
              <a:rPr lang="en-GB" dirty="0" smtClean="0"/>
              <a:t>Jumpers : 1 for D2 + 1 for DFM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6960096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 smtClean="0"/>
              <a:t>Concept : key items</a:t>
            </a:r>
            <a:endParaRPr lang="en-GB" sz="3467" dirty="0"/>
          </a:p>
        </p:txBody>
      </p:sp>
      <p:grpSp>
        <p:nvGrpSpPr>
          <p:cNvPr id="136" name="Group 135"/>
          <p:cNvGrpSpPr/>
          <p:nvPr/>
        </p:nvGrpSpPr>
        <p:grpSpPr>
          <a:xfrm>
            <a:off x="10380717" y="2592512"/>
            <a:ext cx="1702473" cy="630946"/>
            <a:chOff x="8676180" y="6483875"/>
            <a:chExt cx="1702473" cy="630946"/>
          </a:xfrm>
        </p:grpSpPr>
        <p:grpSp>
          <p:nvGrpSpPr>
            <p:cNvPr id="137" name="Group 136"/>
            <p:cNvGrpSpPr/>
            <p:nvPr/>
          </p:nvGrpSpPr>
          <p:grpSpPr>
            <a:xfrm>
              <a:off x="8676180" y="6483875"/>
              <a:ext cx="1702473" cy="630946"/>
              <a:chOff x="6784698" y="6179020"/>
              <a:chExt cx="1702473" cy="630946"/>
            </a:xfrm>
          </p:grpSpPr>
          <p:grpSp>
            <p:nvGrpSpPr>
              <p:cNvPr id="139" name="Group 138"/>
              <p:cNvGrpSpPr/>
              <p:nvPr/>
            </p:nvGrpSpPr>
            <p:grpSpPr>
              <a:xfrm>
                <a:off x="6784698" y="6179020"/>
                <a:ext cx="1702473" cy="630946"/>
                <a:chOff x="6504482" y="6076966"/>
                <a:chExt cx="1702473" cy="630946"/>
              </a:xfrm>
            </p:grpSpPr>
            <p:grpSp>
              <p:nvGrpSpPr>
                <p:cNvPr id="141" name="Group 140"/>
                <p:cNvGrpSpPr/>
                <p:nvPr/>
              </p:nvGrpSpPr>
              <p:grpSpPr>
                <a:xfrm>
                  <a:off x="6507885" y="6076969"/>
                  <a:ext cx="905558" cy="630943"/>
                  <a:chOff x="8116074" y="3698420"/>
                  <a:chExt cx="583403" cy="406483"/>
                </a:xfrm>
              </p:grpSpPr>
              <p:sp>
                <p:nvSpPr>
                  <p:cNvPr id="152" name="Rectangle 151"/>
                  <p:cNvSpPr/>
                  <p:nvPr/>
                </p:nvSpPr>
                <p:spPr>
                  <a:xfrm>
                    <a:off x="8116074" y="3738125"/>
                    <a:ext cx="102315" cy="45719"/>
                  </a:xfrm>
                  <a:prstGeom prst="rect">
                    <a:avLst/>
                  </a:prstGeom>
                  <a:solidFill>
                    <a:srgbClr val="005F8C">
                      <a:lumMod val="60000"/>
                      <a:lumOff val="40000"/>
                    </a:srgbClr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3" name="TextBox 152"/>
                  <p:cNvSpPr txBox="1"/>
                  <p:nvPr/>
                </p:nvSpPr>
                <p:spPr>
                  <a:xfrm flipH="1">
                    <a:off x="8159153" y="3698420"/>
                    <a:ext cx="540324" cy="4064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Superfluid @ 1.9K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Liquid He @ 4.5 K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Gaseous He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Heater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Vacuum barrier</a:t>
                    </a:r>
                  </a:p>
                </p:txBody>
              </p:sp>
              <p:sp>
                <p:nvSpPr>
                  <p:cNvPr id="154" name="Rectangle 153"/>
                  <p:cNvSpPr/>
                  <p:nvPr/>
                </p:nvSpPr>
                <p:spPr>
                  <a:xfrm>
                    <a:off x="8116074" y="3809452"/>
                    <a:ext cx="102315" cy="45719"/>
                  </a:xfrm>
                  <a:prstGeom prst="rect">
                    <a:avLst/>
                  </a:prstGeom>
                  <a:solidFill>
                    <a:srgbClr val="0070C0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5" name="Rectangle 154"/>
                  <p:cNvSpPr/>
                  <p:nvPr/>
                </p:nvSpPr>
                <p:spPr>
                  <a:xfrm>
                    <a:off x="8116074" y="3883085"/>
                    <a:ext cx="102315" cy="45719"/>
                  </a:xfrm>
                  <a:prstGeom prst="rect">
                    <a:avLst/>
                  </a:prstGeom>
                  <a:solidFill>
                    <a:srgbClr val="0093BE">
                      <a:lumMod val="20000"/>
                      <a:lumOff val="80000"/>
                    </a:srgbClr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cxnSp>
              <p:nvCxnSpPr>
                <p:cNvPr id="142" name="Straight Connector 141"/>
                <p:cNvCxnSpPr/>
                <p:nvPr/>
              </p:nvCxnSpPr>
              <p:spPr>
                <a:xfrm>
                  <a:off x="7452875" y="6168044"/>
                  <a:ext cx="190072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CA1100"/>
                  </a:solidFill>
                  <a:prstDash val="sysDot"/>
                </a:ln>
                <a:effectLst/>
              </p:spPr>
            </p:cxnSp>
            <p:cxnSp>
              <p:nvCxnSpPr>
                <p:cNvPr id="143" name="Straight Connector 142"/>
                <p:cNvCxnSpPr/>
                <p:nvPr/>
              </p:nvCxnSpPr>
              <p:spPr>
                <a:xfrm>
                  <a:off x="7451890" y="6281498"/>
                  <a:ext cx="221501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00B050"/>
                  </a:solidFill>
                  <a:prstDash val="sysDot"/>
                </a:ln>
                <a:effectLst/>
              </p:spPr>
            </p:cxnSp>
            <p:cxnSp>
              <p:nvCxnSpPr>
                <p:cNvPr id="144" name="Straight Connector 143"/>
                <p:cNvCxnSpPr/>
                <p:nvPr/>
              </p:nvCxnSpPr>
              <p:spPr>
                <a:xfrm>
                  <a:off x="7451890" y="6397838"/>
                  <a:ext cx="20144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FF00"/>
                  </a:solidFill>
                  <a:prstDash val="sysDot"/>
                </a:ln>
                <a:effectLst/>
              </p:spPr>
            </p:cxnSp>
            <p:sp>
              <p:nvSpPr>
                <p:cNvPr id="145" name="Rectangle 144"/>
                <p:cNvSpPr/>
                <p:nvPr/>
              </p:nvSpPr>
              <p:spPr>
                <a:xfrm>
                  <a:off x="7447878" y="6566880"/>
                  <a:ext cx="139430" cy="45719"/>
                </a:xfrm>
                <a:prstGeom prst="rect">
                  <a:avLst/>
                </a:prstGeom>
                <a:solidFill>
                  <a:srgbClr val="CA1100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46" name="Group 145"/>
                <p:cNvGrpSpPr/>
                <p:nvPr/>
              </p:nvGrpSpPr>
              <p:grpSpPr>
                <a:xfrm>
                  <a:off x="6504482" y="6463451"/>
                  <a:ext cx="162215" cy="70965"/>
                  <a:chOff x="7920225" y="3723877"/>
                  <a:chExt cx="119829" cy="131828"/>
                </a:xfrm>
              </p:grpSpPr>
              <p:sp>
                <p:nvSpPr>
                  <p:cNvPr id="148" name="Oval 147"/>
                  <p:cNvSpPr/>
                  <p:nvPr/>
                </p:nvSpPr>
                <p:spPr>
                  <a:xfrm>
                    <a:off x="7920225" y="3723878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49" name="Oval 148"/>
                  <p:cNvSpPr/>
                  <p:nvPr/>
                </p:nvSpPr>
                <p:spPr>
                  <a:xfrm>
                    <a:off x="7943084" y="3725714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0" name="Oval 149"/>
                  <p:cNvSpPr/>
                  <p:nvPr/>
                </p:nvSpPr>
                <p:spPr>
                  <a:xfrm>
                    <a:off x="7972688" y="3723877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1" name="Oval 150"/>
                  <p:cNvSpPr/>
                  <p:nvPr/>
                </p:nvSpPr>
                <p:spPr>
                  <a:xfrm>
                    <a:off x="7994335" y="3723878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47" name="TextBox 146"/>
                <p:cNvSpPr txBox="1"/>
                <p:nvPr/>
              </p:nvSpPr>
              <p:spPr>
                <a:xfrm flipH="1">
                  <a:off x="7579860" y="6076966"/>
                  <a:ext cx="627095" cy="6309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HTS</a:t>
                  </a: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MgB2</a:t>
                  </a: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NbTi</a:t>
                  </a:r>
                  <a:endParaRPr kumimoji="0" lang="en-GB" sz="7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Warm cable</a:t>
                  </a: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Splice</a:t>
                  </a:r>
                </a:p>
              </p:txBody>
            </p:sp>
          </p:grpSp>
          <p:cxnSp>
            <p:nvCxnSpPr>
              <p:cNvPr id="140" name="Straight Connector 139"/>
              <p:cNvCxnSpPr/>
              <p:nvPr/>
            </p:nvCxnSpPr>
            <p:spPr>
              <a:xfrm>
                <a:off x="7731128" y="6599572"/>
                <a:ext cx="201448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ysDot"/>
              </a:ln>
              <a:effectLst/>
            </p:spPr>
          </p:cxnSp>
        </p:grpSp>
        <p:cxnSp>
          <p:nvCxnSpPr>
            <p:cNvPr id="138" name="Straight Connector 137"/>
            <p:cNvCxnSpPr/>
            <p:nvPr/>
          </p:nvCxnSpPr>
          <p:spPr>
            <a:xfrm flipH="1">
              <a:off x="8676455" y="7000405"/>
              <a:ext cx="145640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</p:grpSp>
      <p:sp>
        <p:nvSpPr>
          <p:cNvPr id="156" name="Rectangle 155"/>
          <p:cNvSpPr/>
          <p:nvPr/>
        </p:nvSpPr>
        <p:spPr>
          <a:xfrm>
            <a:off x="7828057" y="3769893"/>
            <a:ext cx="807016" cy="650953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6130640" y="3994064"/>
            <a:ext cx="4778985" cy="2359472"/>
            <a:chOff x="2221408" y="5622171"/>
            <a:chExt cx="1675410" cy="827181"/>
          </a:xfrm>
        </p:grpSpPr>
        <p:sp>
          <p:nvSpPr>
            <p:cNvPr id="133" name="Rectangle 132"/>
            <p:cNvSpPr/>
            <p:nvPr/>
          </p:nvSpPr>
          <p:spPr>
            <a:xfrm>
              <a:off x="2221408" y="5879218"/>
              <a:ext cx="1675410" cy="570134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t" anchorCtr="0"/>
            <a:lstStyle/>
            <a:p>
              <a:pPr defTabSz="609585"/>
              <a:r>
                <a:rPr lang="en-GB" sz="800" b="1" kern="0" dirty="0">
                  <a:solidFill>
                    <a:prstClr val="white"/>
                  </a:solidFill>
                </a:rPr>
                <a:t>D2</a:t>
              </a:r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2290721" y="5734842"/>
              <a:ext cx="211742" cy="146299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en-GB" sz="800" kern="0" dirty="0">
                <a:solidFill>
                  <a:prstClr val="white"/>
                </a:solidFill>
              </a:endParaRPr>
            </a:p>
          </p:txBody>
        </p:sp>
        <p:sp>
          <p:nvSpPr>
            <p:cNvPr id="135" name="Oval 134"/>
            <p:cNvSpPr/>
            <p:nvPr/>
          </p:nvSpPr>
          <p:spPr>
            <a:xfrm>
              <a:off x="2290721" y="5622171"/>
              <a:ext cx="211742" cy="212940"/>
            </a:xfrm>
            <a:prstGeom prst="ellipse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en-GB" sz="800" kern="0">
                <a:solidFill>
                  <a:prstClr val="white"/>
                </a:solidFill>
              </a:endParaRPr>
            </a:p>
          </p:txBody>
        </p:sp>
      </p:grpSp>
      <p:sp>
        <p:nvSpPr>
          <p:cNvPr id="39" name="Rectangle 38"/>
          <p:cNvSpPr/>
          <p:nvPr/>
        </p:nvSpPr>
        <p:spPr>
          <a:xfrm>
            <a:off x="8636291" y="3519600"/>
            <a:ext cx="2632104" cy="1012497"/>
          </a:xfrm>
          <a:prstGeom prst="rect">
            <a:avLst/>
          </a:prstGeom>
          <a:solidFill>
            <a:srgbClr val="E8C7F5"/>
          </a:solidFill>
          <a:ln w="3175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b" anchorCtr="0"/>
          <a:lstStyle/>
          <a:p>
            <a:pPr algn="r" defTabSz="609585"/>
            <a:r>
              <a:rPr lang="en-GB" sz="800" b="1" kern="0" dirty="0">
                <a:solidFill>
                  <a:srgbClr val="7030A0"/>
                </a:solidFill>
              </a:rPr>
              <a:t>DFM</a:t>
            </a:r>
          </a:p>
        </p:txBody>
      </p:sp>
      <p:sp>
        <p:nvSpPr>
          <p:cNvPr id="41" name="Rectangle 40"/>
          <p:cNvSpPr/>
          <p:nvPr/>
        </p:nvSpPr>
        <p:spPr>
          <a:xfrm>
            <a:off x="9105619" y="3636518"/>
            <a:ext cx="1296462" cy="784328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1273740" y="3579463"/>
            <a:ext cx="788660" cy="367985"/>
          </a:xfrm>
          <a:prstGeom prst="rect">
            <a:avLst/>
          </a:prstGeom>
          <a:solidFill>
            <a:srgbClr val="C39BE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0401509" y="3638313"/>
            <a:ext cx="1660891" cy="242156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042469" y="3990995"/>
            <a:ext cx="784370" cy="424656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119925" y="5755510"/>
            <a:ext cx="252419" cy="389858"/>
          </a:xfrm>
          <a:prstGeom prst="rect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7041250" y="4415651"/>
            <a:ext cx="400808" cy="1989110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159830" y="6404761"/>
            <a:ext cx="2282227" cy="311590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159829" y="5645561"/>
            <a:ext cx="970810" cy="630655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5159829" y="6276216"/>
            <a:ext cx="364621" cy="128546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8502266" y="3880469"/>
            <a:ext cx="134229" cy="473553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9605553" y="2956405"/>
            <a:ext cx="558466" cy="601318"/>
            <a:chOff x="10531767" y="3733424"/>
            <a:chExt cx="300078" cy="482500"/>
          </a:xfrm>
        </p:grpSpPr>
        <p:grpSp>
          <p:nvGrpSpPr>
            <p:cNvPr id="101" name="Group 100"/>
            <p:cNvGrpSpPr/>
            <p:nvPr/>
          </p:nvGrpSpPr>
          <p:grpSpPr>
            <a:xfrm>
              <a:off x="10531767" y="3733424"/>
              <a:ext cx="300078" cy="454438"/>
              <a:chOff x="8054525" y="4577257"/>
              <a:chExt cx="484635" cy="733931"/>
            </a:xfrm>
          </p:grpSpPr>
          <p:sp>
            <p:nvSpPr>
              <p:cNvPr id="103" name="Rectangle 102"/>
              <p:cNvSpPr/>
              <p:nvPr/>
            </p:nvSpPr>
            <p:spPr>
              <a:xfrm>
                <a:off x="8054525" y="4852208"/>
                <a:ext cx="484635" cy="458980"/>
              </a:xfrm>
              <a:prstGeom prst="rect">
                <a:avLst/>
              </a:prstGeom>
              <a:solidFill>
                <a:srgbClr val="E8C7F5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09585"/>
                <a:endParaRPr lang="en-GB" sz="800" kern="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Oval 103"/>
              <p:cNvSpPr/>
              <p:nvPr/>
            </p:nvSpPr>
            <p:spPr>
              <a:xfrm>
                <a:off x="8054525" y="4577257"/>
                <a:ext cx="484635" cy="484635"/>
              </a:xfrm>
              <a:prstGeom prst="ellipse">
                <a:avLst/>
              </a:prstGeom>
              <a:solidFill>
                <a:srgbClr val="E8C7F5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09585"/>
                <a:endParaRPr lang="en-GB" sz="800" kern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2" name="Rectangle 101"/>
            <p:cNvSpPr/>
            <p:nvPr/>
          </p:nvSpPr>
          <p:spPr>
            <a:xfrm>
              <a:off x="10539413" y="3870339"/>
              <a:ext cx="285750" cy="345585"/>
            </a:xfrm>
            <a:prstGeom prst="rect">
              <a:avLst/>
            </a:prstGeom>
            <a:solidFill>
              <a:srgbClr val="E8C7F5"/>
            </a:soli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en-GB" sz="800" kern="0">
                <a:solidFill>
                  <a:prstClr val="white"/>
                </a:solidFill>
              </a:endParaRPr>
            </a:p>
          </p:txBody>
        </p:sp>
      </p:grpSp>
      <p:sp>
        <p:nvSpPr>
          <p:cNvPr id="181" name="Rectangle 180"/>
          <p:cNvSpPr/>
          <p:nvPr/>
        </p:nvSpPr>
        <p:spPr>
          <a:xfrm>
            <a:off x="7614672" y="5365941"/>
            <a:ext cx="171778" cy="3381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MCBRD</a:t>
            </a:r>
            <a:endParaRPr lang="en-GB" sz="600" dirty="0">
              <a:solidFill>
                <a:srgbClr val="0070C0"/>
              </a:solidFill>
            </a:endParaRPr>
          </a:p>
        </p:txBody>
      </p:sp>
      <p:sp>
        <p:nvSpPr>
          <p:cNvPr id="183" name="Rectangle 182"/>
          <p:cNvSpPr/>
          <p:nvPr/>
        </p:nvSpPr>
        <p:spPr>
          <a:xfrm>
            <a:off x="7860561" y="5366023"/>
            <a:ext cx="171778" cy="3381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MCBRD</a:t>
            </a:r>
            <a:endParaRPr lang="en-GB" sz="600" dirty="0">
              <a:solidFill>
                <a:srgbClr val="0070C0"/>
              </a:solidFill>
            </a:endParaRPr>
          </a:p>
        </p:txBody>
      </p:sp>
      <p:sp>
        <p:nvSpPr>
          <p:cNvPr id="184" name="Rectangle 183"/>
          <p:cNvSpPr/>
          <p:nvPr/>
        </p:nvSpPr>
        <p:spPr>
          <a:xfrm>
            <a:off x="7616923" y="5753886"/>
            <a:ext cx="171778" cy="3381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MCBRD</a:t>
            </a:r>
            <a:endParaRPr lang="en-GB" sz="600" dirty="0">
              <a:solidFill>
                <a:srgbClr val="0070C0"/>
              </a:solidFill>
            </a:endParaRPr>
          </a:p>
        </p:txBody>
      </p:sp>
      <p:sp>
        <p:nvSpPr>
          <p:cNvPr id="185" name="Rectangle 184"/>
          <p:cNvSpPr/>
          <p:nvPr/>
        </p:nvSpPr>
        <p:spPr>
          <a:xfrm>
            <a:off x="7862812" y="5753968"/>
            <a:ext cx="171778" cy="3381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MCBRD</a:t>
            </a:r>
            <a:endParaRPr lang="en-GB" sz="600" dirty="0">
              <a:solidFill>
                <a:srgbClr val="0070C0"/>
              </a:solidFill>
            </a:endParaRPr>
          </a:p>
        </p:txBody>
      </p:sp>
      <p:sp>
        <p:nvSpPr>
          <p:cNvPr id="186" name="Rectangle 185"/>
          <p:cNvSpPr/>
          <p:nvPr/>
        </p:nvSpPr>
        <p:spPr>
          <a:xfrm>
            <a:off x="8133726" y="5359652"/>
            <a:ext cx="2321843" cy="7311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MBRD</a:t>
            </a:r>
            <a:endParaRPr lang="en-GB" sz="600" dirty="0">
              <a:solidFill>
                <a:srgbClr val="0070C0"/>
              </a:solidFill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8646416" y="3873777"/>
            <a:ext cx="453858" cy="480245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6318116" y="3425542"/>
            <a:ext cx="15446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800" b="1" dirty="0" smtClean="0">
                <a:solidFill>
                  <a:prstClr val="black"/>
                </a:solidFill>
                <a:latin typeface="Calibri" panose="020F0502020204030204"/>
              </a:rPr>
              <a:t>Interlink D2-DFM</a:t>
            </a:r>
          </a:p>
        </p:txBody>
      </p:sp>
      <p:cxnSp>
        <p:nvCxnSpPr>
          <p:cNvPr id="166" name="Straight Connector 165"/>
          <p:cNvCxnSpPr/>
          <p:nvPr/>
        </p:nvCxnSpPr>
        <p:spPr>
          <a:xfrm>
            <a:off x="7193702" y="3658534"/>
            <a:ext cx="373437" cy="506125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67" name="TextBox 166"/>
          <p:cNvSpPr txBox="1"/>
          <p:nvPr/>
        </p:nvSpPr>
        <p:spPr>
          <a:xfrm>
            <a:off x="7740325" y="3464104"/>
            <a:ext cx="7677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800" b="1" dirty="0" smtClean="0">
                <a:solidFill>
                  <a:prstClr val="black"/>
                </a:solidFill>
                <a:latin typeface="Calibri" panose="020F0502020204030204"/>
              </a:rPr>
              <a:t>Plug</a:t>
            </a:r>
          </a:p>
        </p:txBody>
      </p:sp>
      <p:cxnSp>
        <p:nvCxnSpPr>
          <p:cNvPr id="169" name="Straight Connector 168"/>
          <p:cNvCxnSpPr/>
          <p:nvPr/>
        </p:nvCxnSpPr>
        <p:spPr>
          <a:xfrm>
            <a:off x="8341545" y="3577021"/>
            <a:ext cx="227836" cy="303448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70" name="TextBox 169"/>
          <p:cNvSpPr txBox="1"/>
          <p:nvPr/>
        </p:nvSpPr>
        <p:spPr>
          <a:xfrm>
            <a:off x="8149345" y="2721658"/>
            <a:ext cx="1544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800" b="1" dirty="0" smtClean="0">
                <a:solidFill>
                  <a:prstClr val="black"/>
                </a:solidFill>
                <a:latin typeface="Calibri" panose="020F0502020204030204"/>
              </a:rPr>
              <a:t>DFM : insulation vacuum volume</a:t>
            </a:r>
            <a:endParaRPr lang="en-GB" sz="8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78" name="Straight Connector 177"/>
          <p:cNvCxnSpPr>
            <a:stCxn id="170" idx="2"/>
          </p:cNvCxnSpPr>
          <p:nvPr/>
        </p:nvCxnSpPr>
        <p:spPr>
          <a:xfrm>
            <a:off x="8921693" y="3060212"/>
            <a:ext cx="323336" cy="478303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79" name="TextBox 178"/>
          <p:cNvSpPr txBox="1"/>
          <p:nvPr/>
        </p:nvSpPr>
        <p:spPr>
          <a:xfrm>
            <a:off x="9474562" y="2579948"/>
            <a:ext cx="7677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800" b="1" dirty="0" smtClean="0">
                <a:solidFill>
                  <a:prstClr val="black"/>
                </a:solidFill>
                <a:latin typeface="Calibri" panose="020F0502020204030204"/>
              </a:rPr>
              <a:t>DFM Jumper</a:t>
            </a:r>
          </a:p>
        </p:txBody>
      </p:sp>
      <p:cxnSp>
        <p:nvCxnSpPr>
          <p:cNvPr id="180" name="Straight Connector 179"/>
          <p:cNvCxnSpPr>
            <a:endCxn id="104" idx="0"/>
          </p:cNvCxnSpPr>
          <p:nvPr/>
        </p:nvCxnSpPr>
        <p:spPr>
          <a:xfrm flipH="1">
            <a:off x="9884786" y="2752746"/>
            <a:ext cx="4529" cy="203659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82" name="TextBox 181"/>
          <p:cNvSpPr txBox="1"/>
          <p:nvPr/>
        </p:nvSpPr>
        <p:spPr>
          <a:xfrm>
            <a:off x="7376622" y="3033010"/>
            <a:ext cx="15446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800" b="1" dirty="0" smtClean="0">
                <a:solidFill>
                  <a:prstClr val="black"/>
                </a:solidFill>
                <a:latin typeface="Calibri" panose="020F0502020204030204"/>
              </a:rPr>
              <a:t>DFM : Helium volume</a:t>
            </a:r>
            <a:endParaRPr lang="en-GB" sz="8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89" name="Straight Connector 188"/>
          <p:cNvCxnSpPr>
            <a:endCxn id="158" idx="0"/>
          </p:cNvCxnSpPr>
          <p:nvPr/>
        </p:nvCxnSpPr>
        <p:spPr>
          <a:xfrm>
            <a:off x="8563519" y="3213969"/>
            <a:ext cx="309826" cy="659808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203" name="TextBox 202"/>
          <p:cNvSpPr txBox="1"/>
          <p:nvPr/>
        </p:nvSpPr>
        <p:spPr>
          <a:xfrm>
            <a:off x="11335304" y="4404782"/>
            <a:ext cx="5768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800" b="1" dirty="0" err="1" smtClean="0">
                <a:solidFill>
                  <a:prstClr val="black"/>
                </a:solidFill>
                <a:latin typeface="Calibri" panose="020F0502020204030204"/>
              </a:rPr>
              <a:t>SCLink</a:t>
            </a:r>
            <a:endParaRPr lang="en-GB" sz="800" b="1" dirty="0" smtClean="0">
              <a:solidFill>
                <a:prstClr val="black"/>
              </a:solidFill>
              <a:latin typeface="Calibri" panose="020F0502020204030204"/>
            </a:endParaRPr>
          </a:p>
          <a:p>
            <a:pPr algn="ctr" defTabSz="914400"/>
            <a:r>
              <a:rPr lang="en-GB" sz="800" b="1" dirty="0" smtClean="0">
                <a:solidFill>
                  <a:prstClr val="black"/>
                </a:solidFill>
                <a:latin typeface="Calibri" panose="020F0502020204030204"/>
              </a:rPr>
              <a:t>DSHM</a:t>
            </a:r>
            <a:endParaRPr lang="en-GB" sz="8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06" name="Straight Connector 205"/>
          <p:cNvCxnSpPr>
            <a:stCxn id="203" idx="0"/>
            <a:endCxn id="43" idx="2"/>
          </p:cNvCxnSpPr>
          <p:nvPr/>
        </p:nvCxnSpPr>
        <p:spPr>
          <a:xfrm flipV="1">
            <a:off x="11623721" y="3947448"/>
            <a:ext cx="44349" cy="457334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207" name="TextBox 206"/>
          <p:cNvSpPr txBox="1"/>
          <p:nvPr/>
        </p:nvSpPr>
        <p:spPr>
          <a:xfrm>
            <a:off x="6028532" y="3723517"/>
            <a:ext cx="7677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800" b="1" dirty="0" smtClean="0">
                <a:solidFill>
                  <a:prstClr val="black"/>
                </a:solidFill>
                <a:latin typeface="Calibri" panose="020F0502020204030204"/>
              </a:rPr>
              <a:t>D2 Jumper</a:t>
            </a:r>
          </a:p>
        </p:txBody>
      </p:sp>
      <p:cxnSp>
        <p:nvCxnSpPr>
          <p:cNvPr id="208" name="Straight Connector 207"/>
          <p:cNvCxnSpPr/>
          <p:nvPr/>
        </p:nvCxnSpPr>
        <p:spPr>
          <a:xfrm flipH="1">
            <a:off x="6438756" y="3896315"/>
            <a:ext cx="4529" cy="203659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894963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39" y="644690"/>
            <a:ext cx="9523254" cy="2989013"/>
          </a:xfrm>
          <a:solidFill>
            <a:schemeClr val="bg1"/>
          </a:solidFill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Cryogenics</a:t>
            </a:r>
          </a:p>
          <a:p>
            <a:pPr lvl="1"/>
            <a:r>
              <a:rPr lang="en-GB" dirty="0" smtClean="0"/>
              <a:t>Superfluid helium phase up to the plug</a:t>
            </a:r>
          </a:p>
          <a:p>
            <a:pPr lvl="1"/>
            <a:r>
              <a:rPr lang="en-GB" dirty="0" smtClean="0"/>
              <a:t>Superfluid volume actively shielded (return line through DFM Jumper)</a:t>
            </a:r>
          </a:p>
          <a:p>
            <a:pPr lvl="1"/>
            <a:r>
              <a:rPr lang="en-GB" dirty="0" smtClean="0"/>
              <a:t>Saturated liquid @ 1.3 bara in DFM (nominal)</a:t>
            </a:r>
          </a:p>
          <a:p>
            <a:pPr lvl="1"/>
            <a:r>
              <a:rPr lang="en-GB" dirty="0" smtClean="0"/>
              <a:t>GHE from 4.5K to 17K in </a:t>
            </a:r>
            <a:r>
              <a:rPr lang="en-GB" dirty="0" err="1" smtClean="0"/>
              <a:t>SCLink</a:t>
            </a:r>
            <a:endParaRPr lang="en-GB" dirty="0" smtClean="0"/>
          </a:p>
          <a:p>
            <a:pPr lvl="1"/>
            <a:r>
              <a:rPr lang="en-GB" dirty="0" smtClean="0"/>
              <a:t>Hardware + Instrumentation</a:t>
            </a:r>
          </a:p>
          <a:p>
            <a:pPr lvl="2"/>
            <a:r>
              <a:rPr lang="en-GB" dirty="0" smtClean="0"/>
              <a:t>Operation device doubled</a:t>
            </a:r>
          </a:p>
          <a:p>
            <a:pPr lvl="2"/>
            <a:r>
              <a:rPr lang="en-GB" dirty="0" smtClean="0"/>
              <a:t>Heater for operation and liquid vaporisation during WU</a:t>
            </a:r>
          </a:p>
          <a:p>
            <a:pPr lvl="1"/>
            <a:r>
              <a:rPr lang="en-GB" dirty="0" smtClean="0"/>
              <a:t>Pressure relief devices</a:t>
            </a:r>
          </a:p>
          <a:p>
            <a:pPr lvl="2"/>
            <a:r>
              <a:rPr lang="en-GB" dirty="0" smtClean="0"/>
              <a:t>One burst disc (safety relief device)</a:t>
            </a:r>
          </a:p>
          <a:p>
            <a:pPr lvl="2"/>
            <a:r>
              <a:rPr lang="en-GB" dirty="0" smtClean="0"/>
              <a:t>One pressure relief device sized to static heat loads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7372344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 smtClean="0"/>
              <a:t>Concept : DFM Cryogenic layout</a:t>
            </a:r>
            <a:endParaRPr lang="en-GB" sz="3467" dirty="0"/>
          </a:p>
        </p:txBody>
      </p:sp>
      <p:grpSp>
        <p:nvGrpSpPr>
          <p:cNvPr id="136" name="Group 135"/>
          <p:cNvGrpSpPr/>
          <p:nvPr/>
        </p:nvGrpSpPr>
        <p:grpSpPr>
          <a:xfrm>
            <a:off x="10265629" y="1559126"/>
            <a:ext cx="1702473" cy="630946"/>
            <a:chOff x="8676180" y="6483875"/>
            <a:chExt cx="1702473" cy="630946"/>
          </a:xfrm>
        </p:grpSpPr>
        <p:grpSp>
          <p:nvGrpSpPr>
            <p:cNvPr id="137" name="Group 136"/>
            <p:cNvGrpSpPr/>
            <p:nvPr/>
          </p:nvGrpSpPr>
          <p:grpSpPr>
            <a:xfrm>
              <a:off x="8676180" y="6483875"/>
              <a:ext cx="1702473" cy="630946"/>
              <a:chOff x="6784698" y="6179020"/>
              <a:chExt cx="1702473" cy="630946"/>
            </a:xfrm>
          </p:grpSpPr>
          <p:grpSp>
            <p:nvGrpSpPr>
              <p:cNvPr id="139" name="Group 138"/>
              <p:cNvGrpSpPr/>
              <p:nvPr/>
            </p:nvGrpSpPr>
            <p:grpSpPr>
              <a:xfrm>
                <a:off x="6784698" y="6179020"/>
                <a:ext cx="1702473" cy="630946"/>
                <a:chOff x="6504482" y="6076966"/>
                <a:chExt cx="1702473" cy="630946"/>
              </a:xfrm>
            </p:grpSpPr>
            <p:grpSp>
              <p:nvGrpSpPr>
                <p:cNvPr id="141" name="Group 140"/>
                <p:cNvGrpSpPr/>
                <p:nvPr/>
              </p:nvGrpSpPr>
              <p:grpSpPr>
                <a:xfrm>
                  <a:off x="6507885" y="6076969"/>
                  <a:ext cx="905558" cy="630943"/>
                  <a:chOff x="8116074" y="3698420"/>
                  <a:chExt cx="583403" cy="406483"/>
                </a:xfrm>
              </p:grpSpPr>
              <p:sp>
                <p:nvSpPr>
                  <p:cNvPr id="152" name="Rectangle 151"/>
                  <p:cNvSpPr/>
                  <p:nvPr/>
                </p:nvSpPr>
                <p:spPr>
                  <a:xfrm>
                    <a:off x="8116074" y="3738125"/>
                    <a:ext cx="102315" cy="45719"/>
                  </a:xfrm>
                  <a:prstGeom prst="rect">
                    <a:avLst/>
                  </a:prstGeom>
                  <a:solidFill>
                    <a:srgbClr val="005F8C">
                      <a:lumMod val="60000"/>
                      <a:lumOff val="40000"/>
                    </a:srgbClr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3" name="TextBox 152"/>
                  <p:cNvSpPr txBox="1"/>
                  <p:nvPr/>
                </p:nvSpPr>
                <p:spPr>
                  <a:xfrm flipH="1">
                    <a:off x="8159153" y="3698420"/>
                    <a:ext cx="540324" cy="4064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Superfluid @ 1.9K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Liquid He @ 4.5 K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Gaseous He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Heater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Vacuum barrier</a:t>
                    </a:r>
                  </a:p>
                </p:txBody>
              </p:sp>
              <p:sp>
                <p:nvSpPr>
                  <p:cNvPr id="154" name="Rectangle 153"/>
                  <p:cNvSpPr/>
                  <p:nvPr/>
                </p:nvSpPr>
                <p:spPr>
                  <a:xfrm>
                    <a:off x="8116074" y="3809452"/>
                    <a:ext cx="102315" cy="45719"/>
                  </a:xfrm>
                  <a:prstGeom prst="rect">
                    <a:avLst/>
                  </a:prstGeom>
                  <a:solidFill>
                    <a:srgbClr val="0070C0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5" name="Rectangle 154"/>
                  <p:cNvSpPr/>
                  <p:nvPr/>
                </p:nvSpPr>
                <p:spPr>
                  <a:xfrm>
                    <a:off x="8116074" y="3883085"/>
                    <a:ext cx="102315" cy="45719"/>
                  </a:xfrm>
                  <a:prstGeom prst="rect">
                    <a:avLst/>
                  </a:prstGeom>
                  <a:solidFill>
                    <a:srgbClr val="0093BE">
                      <a:lumMod val="20000"/>
                      <a:lumOff val="80000"/>
                    </a:srgbClr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cxnSp>
              <p:nvCxnSpPr>
                <p:cNvPr id="142" name="Straight Connector 141"/>
                <p:cNvCxnSpPr/>
                <p:nvPr/>
              </p:nvCxnSpPr>
              <p:spPr>
                <a:xfrm>
                  <a:off x="7452875" y="6168044"/>
                  <a:ext cx="190072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CA1100"/>
                  </a:solidFill>
                  <a:prstDash val="sysDot"/>
                </a:ln>
                <a:effectLst/>
              </p:spPr>
            </p:cxnSp>
            <p:cxnSp>
              <p:nvCxnSpPr>
                <p:cNvPr id="143" name="Straight Connector 142"/>
                <p:cNvCxnSpPr/>
                <p:nvPr/>
              </p:nvCxnSpPr>
              <p:spPr>
                <a:xfrm>
                  <a:off x="7451890" y="6281498"/>
                  <a:ext cx="221501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00B050"/>
                  </a:solidFill>
                  <a:prstDash val="sysDot"/>
                </a:ln>
                <a:effectLst/>
              </p:spPr>
            </p:cxnSp>
            <p:cxnSp>
              <p:nvCxnSpPr>
                <p:cNvPr id="144" name="Straight Connector 143"/>
                <p:cNvCxnSpPr/>
                <p:nvPr/>
              </p:nvCxnSpPr>
              <p:spPr>
                <a:xfrm>
                  <a:off x="7451890" y="6397838"/>
                  <a:ext cx="20144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FF00"/>
                  </a:solidFill>
                  <a:prstDash val="sysDot"/>
                </a:ln>
                <a:effectLst/>
              </p:spPr>
            </p:cxnSp>
            <p:sp>
              <p:nvSpPr>
                <p:cNvPr id="145" name="Rectangle 144"/>
                <p:cNvSpPr/>
                <p:nvPr/>
              </p:nvSpPr>
              <p:spPr>
                <a:xfrm>
                  <a:off x="7447878" y="6566880"/>
                  <a:ext cx="139430" cy="45719"/>
                </a:xfrm>
                <a:prstGeom prst="rect">
                  <a:avLst/>
                </a:prstGeom>
                <a:solidFill>
                  <a:srgbClr val="CA1100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46" name="Group 145"/>
                <p:cNvGrpSpPr/>
                <p:nvPr/>
              </p:nvGrpSpPr>
              <p:grpSpPr>
                <a:xfrm>
                  <a:off x="6504482" y="6463451"/>
                  <a:ext cx="162215" cy="70965"/>
                  <a:chOff x="7920225" y="3723877"/>
                  <a:chExt cx="119829" cy="131828"/>
                </a:xfrm>
              </p:grpSpPr>
              <p:sp>
                <p:nvSpPr>
                  <p:cNvPr id="148" name="Oval 147"/>
                  <p:cNvSpPr/>
                  <p:nvPr/>
                </p:nvSpPr>
                <p:spPr>
                  <a:xfrm>
                    <a:off x="7920225" y="3723878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49" name="Oval 148"/>
                  <p:cNvSpPr/>
                  <p:nvPr/>
                </p:nvSpPr>
                <p:spPr>
                  <a:xfrm>
                    <a:off x="7943084" y="3725714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0" name="Oval 149"/>
                  <p:cNvSpPr/>
                  <p:nvPr/>
                </p:nvSpPr>
                <p:spPr>
                  <a:xfrm>
                    <a:off x="7972688" y="3723877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1" name="Oval 150"/>
                  <p:cNvSpPr/>
                  <p:nvPr/>
                </p:nvSpPr>
                <p:spPr>
                  <a:xfrm>
                    <a:off x="7994335" y="3723878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47" name="TextBox 146"/>
                <p:cNvSpPr txBox="1"/>
                <p:nvPr/>
              </p:nvSpPr>
              <p:spPr>
                <a:xfrm flipH="1">
                  <a:off x="7579860" y="6076966"/>
                  <a:ext cx="627095" cy="6309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HTS</a:t>
                  </a: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MgB2</a:t>
                  </a: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NbTi</a:t>
                  </a:r>
                  <a:endParaRPr kumimoji="0" lang="en-GB" sz="7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Warm cable</a:t>
                  </a: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Splice</a:t>
                  </a:r>
                </a:p>
              </p:txBody>
            </p:sp>
          </p:grpSp>
          <p:cxnSp>
            <p:nvCxnSpPr>
              <p:cNvPr id="140" name="Straight Connector 139"/>
              <p:cNvCxnSpPr/>
              <p:nvPr/>
            </p:nvCxnSpPr>
            <p:spPr>
              <a:xfrm>
                <a:off x="7731128" y="6599572"/>
                <a:ext cx="201448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ysDot"/>
              </a:ln>
              <a:effectLst/>
            </p:spPr>
          </p:cxnSp>
        </p:grpSp>
        <p:cxnSp>
          <p:nvCxnSpPr>
            <p:cNvPr id="138" name="Straight Connector 137"/>
            <p:cNvCxnSpPr/>
            <p:nvPr/>
          </p:nvCxnSpPr>
          <p:spPr>
            <a:xfrm flipH="1">
              <a:off x="8676455" y="7000405"/>
              <a:ext cx="145640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</p:grpSp>
      <p:sp>
        <p:nvSpPr>
          <p:cNvPr id="156" name="Rectangle 155"/>
          <p:cNvSpPr/>
          <p:nvPr/>
        </p:nvSpPr>
        <p:spPr>
          <a:xfrm>
            <a:off x="7828057" y="3769893"/>
            <a:ext cx="807016" cy="650953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6130640" y="3994064"/>
            <a:ext cx="4778985" cy="2359472"/>
            <a:chOff x="2221408" y="5622171"/>
            <a:chExt cx="1675410" cy="827181"/>
          </a:xfrm>
        </p:grpSpPr>
        <p:sp>
          <p:nvSpPr>
            <p:cNvPr id="133" name="Rectangle 132"/>
            <p:cNvSpPr/>
            <p:nvPr/>
          </p:nvSpPr>
          <p:spPr>
            <a:xfrm>
              <a:off x="2221408" y="5879218"/>
              <a:ext cx="1675410" cy="570134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t" anchorCtr="0"/>
            <a:lstStyle/>
            <a:p>
              <a:pPr defTabSz="609585"/>
              <a:r>
                <a:rPr lang="en-GB" sz="800" b="1" kern="0" dirty="0">
                  <a:solidFill>
                    <a:prstClr val="white"/>
                  </a:solidFill>
                </a:rPr>
                <a:t>D2</a:t>
              </a:r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2290721" y="5734842"/>
              <a:ext cx="211742" cy="146299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en-GB" sz="800" kern="0" dirty="0">
                <a:solidFill>
                  <a:prstClr val="white"/>
                </a:solidFill>
              </a:endParaRPr>
            </a:p>
          </p:txBody>
        </p:sp>
        <p:sp>
          <p:nvSpPr>
            <p:cNvPr id="135" name="Oval 134"/>
            <p:cNvSpPr/>
            <p:nvPr/>
          </p:nvSpPr>
          <p:spPr>
            <a:xfrm>
              <a:off x="2290721" y="5622171"/>
              <a:ext cx="211742" cy="212940"/>
            </a:xfrm>
            <a:prstGeom prst="ellipse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en-GB" sz="800" kern="0">
                <a:solidFill>
                  <a:prstClr val="white"/>
                </a:solidFill>
              </a:endParaRPr>
            </a:p>
          </p:txBody>
        </p:sp>
      </p:grpSp>
      <p:sp>
        <p:nvSpPr>
          <p:cNvPr id="39" name="Rectangle 38"/>
          <p:cNvSpPr/>
          <p:nvPr/>
        </p:nvSpPr>
        <p:spPr>
          <a:xfrm>
            <a:off x="8636291" y="3519600"/>
            <a:ext cx="2632104" cy="1012497"/>
          </a:xfrm>
          <a:prstGeom prst="rect">
            <a:avLst/>
          </a:prstGeom>
          <a:solidFill>
            <a:srgbClr val="E8C7F5"/>
          </a:solidFill>
          <a:ln w="3175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b" anchorCtr="0"/>
          <a:lstStyle/>
          <a:p>
            <a:pPr algn="r" defTabSz="609585"/>
            <a:r>
              <a:rPr lang="en-GB" sz="800" b="1" kern="0" dirty="0">
                <a:solidFill>
                  <a:srgbClr val="7030A0"/>
                </a:solidFill>
              </a:rPr>
              <a:t>DFM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959266" y="3883257"/>
            <a:ext cx="638952" cy="470765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9105619" y="3636518"/>
            <a:ext cx="1296462" cy="784328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644024" y="3880471"/>
            <a:ext cx="2108298" cy="541615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1273740" y="3579463"/>
            <a:ext cx="788660" cy="367985"/>
          </a:xfrm>
          <a:prstGeom prst="rect">
            <a:avLst/>
          </a:prstGeom>
          <a:solidFill>
            <a:srgbClr val="C39BE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0401509" y="3638313"/>
            <a:ext cx="1660891" cy="242156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1256785" y="3187394"/>
            <a:ext cx="7954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n-GB" sz="800" dirty="0" err="1" smtClean="0">
                <a:solidFill>
                  <a:prstClr val="black"/>
                </a:solidFill>
                <a:latin typeface="Calibri" panose="020F0502020204030204"/>
              </a:rPr>
              <a:t>Ghe</a:t>
            </a:r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 mass flow</a:t>
            </a:r>
          </a:p>
          <a:p>
            <a:pPr algn="r"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3 g.s</a:t>
            </a:r>
            <a:r>
              <a:rPr lang="en-GB" sz="800" baseline="30000" dirty="0" smtClean="0">
                <a:solidFill>
                  <a:prstClr val="black"/>
                </a:solidFill>
                <a:latin typeface="Calibri" panose="020F0502020204030204"/>
              </a:rPr>
              <a:t>-1</a:t>
            </a:r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 design</a:t>
            </a:r>
            <a:endParaRPr lang="en-GB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042469" y="3990995"/>
            <a:ext cx="784370" cy="424656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537506" y="5070192"/>
            <a:ext cx="3015800" cy="1075176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Cold mass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170984" y="4164659"/>
            <a:ext cx="792309" cy="150809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243723" y="5756448"/>
            <a:ext cx="2293782" cy="389006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119925" y="5755510"/>
            <a:ext cx="252419" cy="389858"/>
          </a:xfrm>
          <a:prstGeom prst="rect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170984" y="4315470"/>
            <a:ext cx="161568" cy="2296399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245507" y="6470900"/>
            <a:ext cx="1925478" cy="140968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245505" y="6145368"/>
            <a:ext cx="170361" cy="325447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7041250" y="4415651"/>
            <a:ext cx="400808" cy="1989110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159830" y="6404761"/>
            <a:ext cx="2282227" cy="311590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159829" y="5645561"/>
            <a:ext cx="970810" cy="630655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5159829" y="6276216"/>
            <a:ext cx="364621" cy="128546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8502266" y="3880469"/>
            <a:ext cx="134229" cy="473553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1" name="Straight Connector 80"/>
          <p:cNvCxnSpPr>
            <a:stCxn id="45" idx="2"/>
          </p:cNvCxnSpPr>
          <p:nvPr/>
        </p:nvCxnSpPr>
        <p:spPr>
          <a:xfrm flipH="1">
            <a:off x="11498038" y="3525948"/>
            <a:ext cx="156484" cy="155051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82" name="TextBox 81"/>
          <p:cNvSpPr txBox="1"/>
          <p:nvPr/>
        </p:nvSpPr>
        <p:spPr>
          <a:xfrm>
            <a:off x="8251302" y="2661706"/>
            <a:ext cx="1261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Saturated liquid bath</a:t>
            </a:r>
          </a:p>
          <a:p>
            <a:pPr algn="ctr"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@ 1.3 bara</a:t>
            </a:r>
          </a:p>
          <a:p>
            <a:pPr algn="ctr"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Design pressure : 2.5 bara</a:t>
            </a:r>
            <a:endParaRPr lang="en-GB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83" name="Straight Connector 82"/>
          <p:cNvCxnSpPr>
            <a:stCxn id="82" idx="2"/>
          </p:cNvCxnSpPr>
          <p:nvPr/>
        </p:nvCxnSpPr>
        <p:spPr>
          <a:xfrm>
            <a:off x="8882244" y="3123371"/>
            <a:ext cx="283073" cy="609684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84" name="TextBox 83"/>
          <p:cNvSpPr txBox="1"/>
          <p:nvPr/>
        </p:nvSpPr>
        <p:spPr>
          <a:xfrm>
            <a:off x="6318116" y="3425542"/>
            <a:ext cx="1544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Superfluid helium @1.9K</a:t>
            </a:r>
          </a:p>
          <a:p>
            <a:pPr algn="ctr"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Design Pressure : 25 bara</a:t>
            </a:r>
            <a:endParaRPr lang="en-GB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85" name="Straight Connector 84"/>
          <p:cNvCxnSpPr>
            <a:endCxn id="49" idx="0"/>
          </p:cNvCxnSpPr>
          <p:nvPr/>
        </p:nvCxnSpPr>
        <p:spPr>
          <a:xfrm>
            <a:off x="7193702" y="3658534"/>
            <a:ext cx="373437" cy="506125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86" name="TextBox 85"/>
          <p:cNvSpPr txBox="1"/>
          <p:nvPr/>
        </p:nvSpPr>
        <p:spPr>
          <a:xfrm>
            <a:off x="7648480" y="2949756"/>
            <a:ext cx="7677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Plug</a:t>
            </a:r>
          </a:p>
        </p:txBody>
      </p:sp>
      <p:cxnSp>
        <p:nvCxnSpPr>
          <p:cNvPr id="87" name="Straight Connector 86"/>
          <p:cNvCxnSpPr>
            <a:stCxn id="86" idx="2"/>
            <a:endCxn id="78" idx="0"/>
          </p:cNvCxnSpPr>
          <p:nvPr/>
        </p:nvCxnSpPr>
        <p:spPr>
          <a:xfrm>
            <a:off x="8032340" y="3165200"/>
            <a:ext cx="537041" cy="715269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grpSp>
        <p:nvGrpSpPr>
          <p:cNvPr id="89" name="Group 88"/>
          <p:cNvGrpSpPr/>
          <p:nvPr/>
        </p:nvGrpSpPr>
        <p:grpSpPr>
          <a:xfrm>
            <a:off x="10347975" y="4241282"/>
            <a:ext cx="341808" cy="136724"/>
            <a:chOff x="4572000" y="3062101"/>
            <a:chExt cx="434576" cy="173832"/>
          </a:xfrm>
        </p:grpSpPr>
        <p:sp>
          <p:nvSpPr>
            <p:cNvPr id="105" name="Oval 104"/>
            <p:cNvSpPr/>
            <p:nvPr/>
          </p:nvSpPr>
          <p:spPr>
            <a:xfrm>
              <a:off x="4572000" y="3062102"/>
              <a:ext cx="173831" cy="173831"/>
            </a:xfrm>
            <a:prstGeom prst="ellips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Oval 105"/>
            <p:cNvSpPr/>
            <p:nvPr/>
          </p:nvSpPr>
          <p:spPr>
            <a:xfrm>
              <a:off x="4658915" y="3062102"/>
              <a:ext cx="173831" cy="173831"/>
            </a:xfrm>
            <a:prstGeom prst="ellips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" name="Oval 106"/>
            <p:cNvSpPr/>
            <p:nvPr/>
          </p:nvSpPr>
          <p:spPr>
            <a:xfrm>
              <a:off x="4745830" y="3062102"/>
              <a:ext cx="173831" cy="173831"/>
            </a:xfrm>
            <a:prstGeom prst="ellips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8" name="Oval 107"/>
            <p:cNvSpPr/>
            <p:nvPr/>
          </p:nvSpPr>
          <p:spPr>
            <a:xfrm>
              <a:off x="4832745" y="3062101"/>
              <a:ext cx="173831" cy="173831"/>
            </a:xfrm>
            <a:prstGeom prst="ellips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90" name="Straight Arrow Connector 89"/>
          <p:cNvCxnSpPr/>
          <p:nvPr/>
        </p:nvCxnSpPr>
        <p:spPr>
          <a:xfrm>
            <a:off x="11622548" y="3685984"/>
            <a:ext cx="315511" cy="0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 w="sm" len="med"/>
          </a:ln>
          <a:effectLst/>
        </p:spPr>
      </p:cxnSp>
      <p:grpSp>
        <p:nvGrpSpPr>
          <p:cNvPr id="91" name="Group 90"/>
          <p:cNvGrpSpPr/>
          <p:nvPr/>
        </p:nvGrpSpPr>
        <p:grpSpPr>
          <a:xfrm>
            <a:off x="9605553" y="2956405"/>
            <a:ext cx="558466" cy="601318"/>
            <a:chOff x="10531767" y="3733424"/>
            <a:chExt cx="300078" cy="482500"/>
          </a:xfrm>
        </p:grpSpPr>
        <p:grpSp>
          <p:nvGrpSpPr>
            <p:cNvPr id="101" name="Group 100"/>
            <p:cNvGrpSpPr/>
            <p:nvPr/>
          </p:nvGrpSpPr>
          <p:grpSpPr>
            <a:xfrm>
              <a:off x="10531767" y="3733424"/>
              <a:ext cx="300078" cy="454438"/>
              <a:chOff x="8054525" y="4577257"/>
              <a:chExt cx="484635" cy="733931"/>
            </a:xfrm>
          </p:grpSpPr>
          <p:sp>
            <p:nvSpPr>
              <p:cNvPr id="103" name="Rectangle 102"/>
              <p:cNvSpPr/>
              <p:nvPr/>
            </p:nvSpPr>
            <p:spPr>
              <a:xfrm>
                <a:off x="8054525" y="4852208"/>
                <a:ext cx="484635" cy="458980"/>
              </a:xfrm>
              <a:prstGeom prst="rect">
                <a:avLst/>
              </a:prstGeom>
              <a:solidFill>
                <a:srgbClr val="E8C7F5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09585"/>
                <a:endParaRPr lang="en-GB" sz="800" kern="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Oval 103"/>
              <p:cNvSpPr/>
              <p:nvPr/>
            </p:nvSpPr>
            <p:spPr>
              <a:xfrm>
                <a:off x="8054525" y="4577257"/>
                <a:ext cx="484635" cy="484635"/>
              </a:xfrm>
              <a:prstGeom prst="ellipse">
                <a:avLst/>
              </a:prstGeom>
              <a:solidFill>
                <a:srgbClr val="E8C7F5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09585"/>
                <a:endParaRPr lang="en-GB" sz="800" kern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2" name="Rectangle 101"/>
            <p:cNvSpPr/>
            <p:nvPr/>
          </p:nvSpPr>
          <p:spPr>
            <a:xfrm>
              <a:off x="10539413" y="3870339"/>
              <a:ext cx="285750" cy="345585"/>
            </a:xfrm>
            <a:prstGeom prst="rect">
              <a:avLst/>
            </a:prstGeom>
            <a:solidFill>
              <a:srgbClr val="E8C7F5"/>
            </a:soli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en-GB" sz="800" kern="0">
                <a:solidFill>
                  <a:prstClr val="white"/>
                </a:solidFill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9676778" y="3158365"/>
            <a:ext cx="169360" cy="688803"/>
            <a:chOff x="10531767" y="3895477"/>
            <a:chExt cx="135895" cy="552698"/>
          </a:xfrm>
        </p:grpSpPr>
        <p:cxnSp>
          <p:nvCxnSpPr>
            <p:cNvPr id="97" name="Straight Connector 96"/>
            <p:cNvCxnSpPr/>
            <p:nvPr/>
          </p:nvCxnSpPr>
          <p:spPr>
            <a:xfrm flipV="1">
              <a:off x="10604735" y="3895477"/>
              <a:ext cx="0" cy="467426"/>
            </a:xfrm>
            <a:prstGeom prst="line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  <p:cxnSp>
          <p:nvCxnSpPr>
            <p:cNvPr id="98" name="Straight Connector 97"/>
            <p:cNvCxnSpPr/>
            <p:nvPr/>
          </p:nvCxnSpPr>
          <p:spPr>
            <a:xfrm flipV="1">
              <a:off x="10602354" y="4382483"/>
              <a:ext cx="0" cy="65692"/>
            </a:xfrm>
            <a:prstGeom prst="line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  <p:cxnSp>
          <p:nvCxnSpPr>
            <p:cNvPr id="99" name="Straight Connector 98"/>
            <p:cNvCxnSpPr/>
            <p:nvPr/>
          </p:nvCxnSpPr>
          <p:spPr>
            <a:xfrm flipV="1">
              <a:off x="10531767" y="4381147"/>
              <a:ext cx="41510" cy="34769"/>
            </a:xfrm>
            <a:prstGeom prst="line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  <p:cxnSp>
          <p:nvCxnSpPr>
            <p:cNvPr id="100" name="Straight Connector 99"/>
            <p:cNvCxnSpPr/>
            <p:nvPr/>
          </p:nvCxnSpPr>
          <p:spPr>
            <a:xfrm flipH="1" flipV="1">
              <a:off x="10626152" y="4386169"/>
              <a:ext cx="41510" cy="34769"/>
            </a:xfrm>
            <a:prstGeom prst="line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</p:grpSp>
      <p:cxnSp>
        <p:nvCxnSpPr>
          <p:cNvPr id="93" name="Straight Arrow Connector 92"/>
          <p:cNvCxnSpPr/>
          <p:nvPr/>
        </p:nvCxnSpPr>
        <p:spPr>
          <a:xfrm flipV="1">
            <a:off x="9871056" y="3168575"/>
            <a:ext cx="0" cy="572321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headEnd w="sm" len="med"/>
            <a:tailEnd type="triangle" w="sm" len="med"/>
          </a:ln>
          <a:effectLst/>
        </p:spPr>
      </p:cxnSp>
      <p:sp>
        <p:nvSpPr>
          <p:cNvPr id="94" name="TextBox 93"/>
          <p:cNvSpPr txBox="1"/>
          <p:nvPr/>
        </p:nvSpPr>
        <p:spPr>
          <a:xfrm>
            <a:off x="9298314" y="2616321"/>
            <a:ext cx="834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CS : LHE inlet</a:t>
            </a:r>
            <a:endParaRPr lang="en-GB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826165" y="2761567"/>
            <a:ext cx="8306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SD : GHE return</a:t>
            </a:r>
            <a:endParaRPr lang="en-GB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9189357" y="3105665"/>
            <a:ext cx="4700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EhEh’2</a:t>
            </a:r>
            <a:endParaRPr lang="en-GB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161" name="Group 160"/>
          <p:cNvGrpSpPr/>
          <p:nvPr/>
        </p:nvGrpSpPr>
        <p:grpSpPr>
          <a:xfrm>
            <a:off x="6556072" y="4170097"/>
            <a:ext cx="4196250" cy="2083286"/>
            <a:chOff x="7715250" y="1271588"/>
            <a:chExt cx="3367088" cy="1671637"/>
          </a:xfrm>
        </p:grpSpPr>
        <p:sp>
          <p:nvSpPr>
            <p:cNvPr id="31" name="Freeform 30"/>
            <p:cNvSpPr/>
            <p:nvPr/>
          </p:nvSpPr>
          <p:spPr>
            <a:xfrm>
              <a:off x="7877175" y="1271588"/>
              <a:ext cx="214313" cy="609600"/>
            </a:xfrm>
            <a:custGeom>
              <a:avLst/>
              <a:gdLst>
                <a:gd name="connsiteX0" fmla="*/ 0 w 214313"/>
                <a:gd name="connsiteY0" fmla="*/ 0 h 609600"/>
                <a:gd name="connsiteX1" fmla="*/ 0 w 214313"/>
                <a:gd name="connsiteY1" fmla="*/ 609600 h 609600"/>
                <a:gd name="connsiteX2" fmla="*/ 214313 w 214313"/>
                <a:gd name="connsiteY2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4313" h="609600">
                  <a:moveTo>
                    <a:pt x="0" y="0"/>
                  </a:moveTo>
                  <a:lnTo>
                    <a:pt x="0" y="609600"/>
                  </a:lnTo>
                  <a:lnTo>
                    <a:pt x="214313" y="609600"/>
                  </a:lnTo>
                </a:path>
              </a:pathLst>
            </a:custGeom>
            <a:noFill/>
            <a:ln>
              <a:solidFill>
                <a:srgbClr val="007033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57" name="Freeform 156"/>
            <p:cNvSpPr/>
            <p:nvPr/>
          </p:nvSpPr>
          <p:spPr>
            <a:xfrm>
              <a:off x="8443913" y="1866900"/>
              <a:ext cx="2638425" cy="1076325"/>
            </a:xfrm>
            <a:custGeom>
              <a:avLst/>
              <a:gdLst>
                <a:gd name="connsiteX0" fmla="*/ 0 w 2638425"/>
                <a:gd name="connsiteY0" fmla="*/ 0 h 1076325"/>
                <a:gd name="connsiteX1" fmla="*/ 2638425 w 2638425"/>
                <a:gd name="connsiteY1" fmla="*/ 0 h 1076325"/>
                <a:gd name="connsiteX2" fmla="*/ 2638425 w 2638425"/>
                <a:gd name="connsiteY2" fmla="*/ 1076325 h 1076325"/>
                <a:gd name="connsiteX3" fmla="*/ 2495550 w 2638425"/>
                <a:gd name="connsiteY3" fmla="*/ 1076325 h 1076325"/>
                <a:gd name="connsiteX4" fmla="*/ 42862 w 2638425"/>
                <a:gd name="connsiteY4" fmla="*/ 1076325 h 107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8425" h="1076325">
                  <a:moveTo>
                    <a:pt x="0" y="0"/>
                  </a:moveTo>
                  <a:lnTo>
                    <a:pt x="2638425" y="0"/>
                  </a:lnTo>
                  <a:lnTo>
                    <a:pt x="2638425" y="1076325"/>
                  </a:lnTo>
                  <a:lnTo>
                    <a:pt x="2495550" y="1076325"/>
                  </a:lnTo>
                  <a:lnTo>
                    <a:pt x="42862" y="1076325"/>
                  </a:lnTo>
                </a:path>
              </a:pathLst>
            </a:custGeom>
            <a:noFill/>
            <a:ln>
              <a:solidFill>
                <a:srgbClr val="007033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59" name="Freeform 158"/>
            <p:cNvSpPr/>
            <p:nvPr/>
          </p:nvSpPr>
          <p:spPr>
            <a:xfrm>
              <a:off x="7724775" y="2886075"/>
              <a:ext cx="338138" cy="57150"/>
            </a:xfrm>
            <a:custGeom>
              <a:avLst/>
              <a:gdLst>
                <a:gd name="connsiteX0" fmla="*/ 338138 w 338138"/>
                <a:gd name="connsiteY0" fmla="*/ 57150 h 57150"/>
                <a:gd name="connsiteX1" fmla="*/ 0 w 338138"/>
                <a:gd name="connsiteY1" fmla="*/ 57150 h 57150"/>
                <a:gd name="connsiteX2" fmla="*/ 0 w 338138"/>
                <a:gd name="connsiteY2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8138" h="57150">
                  <a:moveTo>
                    <a:pt x="338138" y="57150"/>
                  </a:moveTo>
                  <a:lnTo>
                    <a:pt x="0" y="5715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07033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60" name="Freeform 159"/>
            <p:cNvSpPr/>
            <p:nvPr/>
          </p:nvSpPr>
          <p:spPr>
            <a:xfrm>
              <a:off x="7715250" y="1304925"/>
              <a:ext cx="0" cy="1190625"/>
            </a:xfrm>
            <a:custGeom>
              <a:avLst/>
              <a:gdLst>
                <a:gd name="connsiteX0" fmla="*/ 0 w 0"/>
                <a:gd name="connsiteY0" fmla="*/ 1190625 h 1190625"/>
                <a:gd name="connsiteX1" fmla="*/ 0 w 0"/>
                <a:gd name="connsiteY1" fmla="*/ 0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190625">
                  <a:moveTo>
                    <a:pt x="0" y="1190625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07033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</p:grpSp>
      <p:sp>
        <p:nvSpPr>
          <p:cNvPr id="163" name="Freeform 162"/>
          <p:cNvSpPr/>
          <p:nvPr/>
        </p:nvSpPr>
        <p:spPr>
          <a:xfrm>
            <a:off x="5458044" y="3208514"/>
            <a:ext cx="4225926" cy="3234798"/>
          </a:xfrm>
          <a:custGeom>
            <a:avLst/>
            <a:gdLst>
              <a:gd name="connsiteX0" fmla="*/ 885825 w 3390900"/>
              <a:gd name="connsiteY0" fmla="*/ 2409825 h 2576512"/>
              <a:gd name="connsiteX1" fmla="*/ 0 w 3390900"/>
              <a:gd name="connsiteY1" fmla="*/ 2409825 h 2576512"/>
              <a:gd name="connsiteX2" fmla="*/ 0 w 3390900"/>
              <a:gd name="connsiteY2" fmla="*/ 2576512 h 2576512"/>
              <a:gd name="connsiteX3" fmla="*/ 1347787 w 3390900"/>
              <a:gd name="connsiteY3" fmla="*/ 2576512 h 2576512"/>
              <a:gd name="connsiteX4" fmla="*/ 1347787 w 3390900"/>
              <a:gd name="connsiteY4" fmla="*/ 709612 h 2576512"/>
              <a:gd name="connsiteX5" fmla="*/ 1966912 w 3390900"/>
              <a:gd name="connsiteY5" fmla="*/ 709612 h 2576512"/>
              <a:gd name="connsiteX6" fmla="*/ 1966912 w 3390900"/>
              <a:gd name="connsiteY6" fmla="*/ 490537 h 2576512"/>
              <a:gd name="connsiteX7" fmla="*/ 2814637 w 3390900"/>
              <a:gd name="connsiteY7" fmla="*/ 490537 h 2576512"/>
              <a:gd name="connsiteX8" fmla="*/ 2819400 w 3390900"/>
              <a:gd name="connsiteY8" fmla="*/ 423862 h 2576512"/>
              <a:gd name="connsiteX9" fmla="*/ 2819400 w 3390900"/>
              <a:gd name="connsiteY9" fmla="*/ 295275 h 2576512"/>
              <a:gd name="connsiteX10" fmla="*/ 2886075 w 3390900"/>
              <a:gd name="connsiteY10" fmla="*/ 295275 h 2576512"/>
              <a:gd name="connsiteX11" fmla="*/ 3386137 w 3390900"/>
              <a:gd name="connsiteY11" fmla="*/ 295275 h 2576512"/>
              <a:gd name="connsiteX12" fmla="*/ 3390900 w 3390900"/>
              <a:gd name="connsiteY12" fmla="*/ 242887 h 2576512"/>
              <a:gd name="connsiteX13" fmla="*/ 3390900 w 3390900"/>
              <a:gd name="connsiteY13" fmla="*/ 0 h 2576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390900" h="2576512">
                <a:moveTo>
                  <a:pt x="885825" y="2409825"/>
                </a:moveTo>
                <a:lnTo>
                  <a:pt x="0" y="2409825"/>
                </a:lnTo>
                <a:lnTo>
                  <a:pt x="0" y="2576512"/>
                </a:lnTo>
                <a:lnTo>
                  <a:pt x="1347787" y="2576512"/>
                </a:lnTo>
                <a:lnTo>
                  <a:pt x="1347787" y="709612"/>
                </a:lnTo>
                <a:lnTo>
                  <a:pt x="1966912" y="709612"/>
                </a:lnTo>
                <a:lnTo>
                  <a:pt x="1966912" y="490537"/>
                </a:lnTo>
                <a:lnTo>
                  <a:pt x="2814637" y="490537"/>
                </a:lnTo>
                <a:lnTo>
                  <a:pt x="2819400" y="423862"/>
                </a:lnTo>
                <a:lnTo>
                  <a:pt x="2819400" y="295275"/>
                </a:lnTo>
                <a:lnTo>
                  <a:pt x="2886075" y="295275"/>
                </a:lnTo>
                <a:lnTo>
                  <a:pt x="3386137" y="295275"/>
                </a:lnTo>
                <a:lnTo>
                  <a:pt x="3390900" y="242887"/>
                </a:lnTo>
                <a:lnTo>
                  <a:pt x="3390900" y="0"/>
                </a:lnTo>
              </a:path>
            </a:pathLst>
          </a:custGeom>
          <a:noFill/>
          <a:ln>
            <a:solidFill>
              <a:srgbClr val="00B050"/>
            </a:solidFill>
            <a:prstDash val="dash"/>
            <a:tailEnd type="triangle" w="sm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/>
          </a:p>
        </p:txBody>
      </p:sp>
      <p:sp>
        <p:nvSpPr>
          <p:cNvPr id="164" name="TextBox 163"/>
          <p:cNvSpPr txBox="1"/>
          <p:nvPr/>
        </p:nvSpPr>
        <p:spPr>
          <a:xfrm rot="16200000">
            <a:off x="6064022" y="4410938"/>
            <a:ext cx="7677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E’</a:t>
            </a:r>
            <a:r>
              <a:rPr lang="en-GB" sz="800" baseline="-25000" dirty="0" smtClean="0">
                <a:solidFill>
                  <a:prstClr val="black"/>
                </a:solidFill>
                <a:latin typeface="Calibri" panose="020F0502020204030204"/>
              </a:rPr>
              <a:t>H</a:t>
            </a:r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F</a:t>
            </a:r>
            <a:r>
              <a:rPr lang="en-GB" sz="800" baseline="-25000" dirty="0" smtClean="0">
                <a:solidFill>
                  <a:prstClr val="black"/>
                </a:solidFill>
                <a:latin typeface="Calibri" panose="020F0502020204030204"/>
              </a:rPr>
              <a:t>H</a:t>
            </a:r>
            <a:endParaRPr lang="en-GB" sz="800" dirty="0" smtClea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5" name="TextBox 164"/>
          <p:cNvSpPr txBox="1"/>
          <p:nvPr/>
        </p:nvSpPr>
        <p:spPr>
          <a:xfrm rot="16200000">
            <a:off x="6276974" y="4413656"/>
            <a:ext cx="7677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E</a:t>
            </a:r>
            <a:r>
              <a:rPr lang="en-GB" sz="800" baseline="-25000" dirty="0" smtClean="0">
                <a:solidFill>
                  <a:prstClr val="black"/>
                </a:solidFill>
                <a:latin typeface="Calibri" panose="020F0502020204030204"/>
              </a:rPr>
              <a:t>H</a:t>
            </a:r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E’</a:t>
            </a:r>
            <a:r>
              <a:rPr lang="en-GB" sz="800" baseline="-25000" dirty="0" smtClean="0">
                <a:solidFill>
                  <a:prstClr val="black"/>
                </a:solidFill>
                <a:latin typeface="Calibri" panose="020F0502020204030204"/>
              </a:rPr>
              <a:t>H</a:t>
            </a:r>
            <a:endParaRPr lang="en-GB" sz="800" dirty="0" smtClean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168" name="Group 167"/>
          <p:cNvGrpSpPr/>
          <p:nvPr/>
        </p:nvGrpSpPr>
        <p:grpSpPr>
          <a:xfrm>
            <a:off x="9958153" y="3165037"/>
            <a:ext cx="145070" cy="919867"/>
            <a:chOff x="6255796" y="1210441"/>
            <a:chExt cx="249288" cy="875448"/>
          </a:xfrm>
        </p:grpSpPr>
        <p:cxnSp>
          <p:nvCxnSpPr>
            <p:cNvPr id="171" name="Straight Connector 170"/>
            <p:cNvCxnSpPr/>
            <p:nvPr/>
          </p:nvCxnSpPr>
          <p:spPr>
            <a:xfrm>
              <a:off x="6255796" y="1210441"/>
              <a:ext cx="0" cy="804097"/>
            </a:xfrm>
            <a:prstGeom prst="line">
              <a:avLst/>
            </a:prstGeom>
            <a:ln w="63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2" name="Group 171"/>
            <p:cNvGrpSpPr/>
            <p:nvPr/>
          </p:nvGrpSpPr>
          <p:grpSpPr>
            <a:xfrm>
              <a:off x="6255796" y="1962328"/>
              <a:ext cx="249036" cy="123561"/>
              <a:chOff x="6464663" y="1842241"/>
              <a:chExt cx="249036" cy="123561"/>
            </a:xfrm>
          </p:grpSpPr>
          <p:sp>
            <p:nvSpPr>
              <p:cNvPr id="174" name="Oval 173"/>
              <p:cNvSpPr/>
              <p:nvPr/>
            </p:nvSpPr>
            <p:spPr>
              <a:xfrm>
                <a:off x="6464663" y="1842241"/>
                <a:ext cx="123561" cy="123561"/>
              </a:xfrm>
              <a:prstGeom prst="ellipse">
                <a:avLst/>
              </a:prstGeom>
              <a:noFill/>
              <a:ln w="6350">
                <a:solidFill>
                  <a:schemeClr val="accent1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75" name="Oval 174"/>
              <p:cNvSpPr/>
              <p:nvPr/>
            </p:nvSpPr>
            <p:spPr>
              <a:xfrm>
                <a:off x="6522086" y="1842241"/>
                <a:ext cx="123561" cy="123561"/>
              </a:xfrm>
              <a:prstGeom prst="ellipse">
                <a:avLst/>
              </a:prstGeom>
              <a:noFill/>
              <a:ln w="6350">
                <a:solidFill>
                  <a:schemeClr val="accent1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76" name="Oval 175"/>
              <p:cNvSpPr/>
              <p:nvPr/>
            </p:nvSpPr>
            <p:spPr>
              <a:xfrm>
                <a:off x="6590138" y="1842241"/>
                <a:ext cx="123561" cy="123561"/>
              </a:xfrm>
              <a:prstGeom prst="ellipse">
                <a:avLst/>
              </a:prstGeom>
              <a:noFill/>
              <a:ln w="6350">
                <a:solidFill>
                  <a:schemeClr val="accent1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cxnSp>
          <p:nvCxnSpPr>
            <p:cNvPr id="173" name="Straight Connector 172"/>
            <p:cNvCxnSpPr/>
            <p:nvPr/>
          </p:nvCxnSpPr>
          <p:spPr>
            <a:xfrm>
              <a:off x="6505084" y="1210441"/>
              <a:ext cx="0" cy="814224"/>
            </a:xfrm>
            <a:prstGeom prst="line">
              <a:avLst/>
            </a:prstGeom>
            <a:ln w="6350">
              <a:solidFill>
                <a:schemeClr val="accent1">
                  <a:lumMod val="20000"/>
                  <a:lumOff val="80000"/>
                </a:schemeClr>
              </a:solidFill>
              <a:headEnd type="triangle" w="sm" len="med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7" name="TextBox 176"/>
          <p:cNvSpPr txBox="1"/>
          <p:nvPr/>
        </p:nvSpPr>
        <p:spPr>
          <a:xfrm>
            <a:off x="10070171" y="2942492"/>
            <a:ext cx="8370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Heat Exchanger</a:t>
            </a:r>
            <a:endParaRPr lang="en-GB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1" name="Rectangle 180"/>
          <p:cNvSpPr/>
          <p:nvPr/>
        </p:nvSpPr>
        <p:spPr>
          <a:xfrm>
            <a:off x="7614672" y="5365941"/>
            <a:ext cx="171778" cy="3381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MCBRD</a:t>
            </a:r>
            <a:endParaRPr lang="en-GB" sz="600" dirty="0">
              <a:solidFill>
                <a:srgbClr val="0070C0"/>
              </a:solidFill>
            </a:endParaRPr>
          </a:p>
        </p:txBody>
      </p:sp>
      <p:sp>
        <p:nvSpPr>
          <p:cNvPr id="183" name="Rectangle 182"/>
          <p:cNvSpPr/>
          <p:nvPr/>
        </p:nvSpPr>
        <p:spPr>
          <a:xfrm>
            <a:off x="7860561" y="5366023"/>
            <a:ext cx="171778" cy="3381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MCBRD</a:t>
            </a:r>
            <a:endParaRPr lang="en-GB" sz="600" dirty="0">
              <a:solidFill>
                <a:srgbClr val="0070C0"/>
              </a:solidFill>
            </a:endParaRPr>
          </a:p>
        </p:txBody>
      </p:sp>
      <p:sp>
        <p:nvSpPr>
          <p:cNvPr id="184" name="Rectangle 183"/>
          <p:cNvSpPr/>
          <p:nvPr/>
        </p:nvSpPr>
        <p:spPr>
          <a:xfrm>
            <a:off x="7616923" y="5753886"/>
            <a:ext cx="171778" cy="3381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MCBRD</a:t>
            </a:r>
            <a:endParaRPr lang="en-GB" sz="600" dirty="0">
              <a:solidFill>
                <a:srgbClr val="0070C0"/>
              </a:solidFill>
            </a:endParaRPr>
          </a:p>
        </p:txBody>
      </p:sp>
      <p:sp>
        <p:nvSpPr>
          <p:cNvPr id="185" name="Rectangle 184"/>
          <p:cNvSpPr/>
          <p:nvPr/>
        </p:nvSpPr>
        <p:spPr>
          <a:xfrm>
            <a:off x="7862812" y="5753968"/>
            <a:ext cx="171778" cy="3381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MCBRD</a:t>
            </a:r>
            <a:endParaRPr lang="en-GB" sz="600" dirty="0">
              <a:solidFill>
                <a:srgbClr val="0070C0"/>
              </a:solidFill>
            </a:endParaRPr>
          </a:p>
        </p:txBody>
      </p:sp>
      <p:sp>
        <p:nvSpPr>
          <p:cNvPr id="186" name="Rectangle 185"/>
          <p:cNvSpPr/>
          <p:nvPr/>
        </p:nvSpPr>
        <p:spPr>
          <a:xfrm>
            <a:off x="8133726" y="5359652"/>
            <a:ext cx="2321843" cy="7311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MBRD</a:t>
            </a:r>
            <a:endParaRPr lang="en-GB" sz="600" dirty="0">
              <a:solidFill>
                <a:srgbClr val="0070C0"/>
              </a:solidFill>
            </a:endParaRPr>
          </a:p>
        </p:txBody>
      </p:sp>
      <p:cxnSp>
        <p:nvCxnSpPr>
          <p:cNvPr id="158" name="Straight Connector 157"/>
          <p:cNvCxnSpPr/>
          <p:nvPr/>
        </p:nvCxnSpPr>
        <p:spPr>
          <a:xfrm>
            <a:off x="10335899" y="3759391"/>
            <a:ext cx="0" cy="33597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10446929" y="3764811"/>
            <a:ext cx="0" cy="33597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6" name="Rectangle 165"/>
          <p:cNvSpPr/>
          <p:nvPr/>
        </p:nvSpPr>
        <p:spPr>
          <a:xfrm>
            <a:off x="10748365" y="4005260"/>
            <a:ext cx="96011" cy="96011"/>
          </a:xfrm>
          <a:prstGeom prst="rect">
            <a:avLst/>
          </a:prstGeom>
          <a:solidFill>
            <a:srgbClr val="89FA7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67" name="Rectangle 166"/>
          <p:cNvSpPr/>
          <p:nvPr/>
        </p:nvSpPr>
        <p:spPr>
          <a:xfrm>
            <a:off x="10748364" y="4164659"/>
            <a:ext cx="96011" cy="96011"/>
          </a:xfrm>
          <a:prstGeom prst="rect">
            <a:avLst/>
          </a:prstGeom>
          <a:solidFill>
            <a:srgbClr val="89FA7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cxnSp>
        <p:nvCxnSpPr>
          <p:cNvPr id="169" name="Straight Connector 168"/>
          <p:cNvCxnSpPr/>
          <p:nvPr/>
        </p:nvCxnSpPr>
        <p:spPr>
          <a:xfrm flipV="1">
            <a:off x="10599361" y="3344498"/>
            <a:ext cx="0" cy="388557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0" name="Oval 169"/>
          <p:cNvSpPr/>
          <p:nvPr/>
        </p:nvSpPr>
        <p:spPr>
          <a:xfrm>
            <a:off x="10503351" y="3158331"/>
            <a:ext cx="192021" cy="192021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PT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0963301" y="2998569"/>
            <a:ext cx="481019" cy="649530"/>
            <a:chOff x="10963301" y="2998569"/>
            <a:chExt cx="481019" cy="649530"/>
          </a:xfrm>
        </p:grpSpPr>
        <p:grpSp>
          <p:nvGrpSpPr>
            <p:cNvPr id="12" name="Group 11"/>
            <p:cNvGrpSpPr/>
            <p:nvPr/>
          </p:nvGrpSpPr>
          <p:grpSpPr>
            <a:xfrm>
              <a:off x="11207791" y="3057478"/>
              <a:ext cx="236529" cy="77584"/>
              <a:chOff x="11227017" y="2965200"/>
              <a:chExt cx="381390" cy="131809"/>
            </a:xfrm>
          </p:grpSpPr>
          <p:cxnSp>
            <p:nvCxnSpPr>
              <p:cNvPr id="178" name="Straight Connector 177"/>
              <p:cNvCxnSpPr/>
              <p:nvPr/>
            </p:nvCxnSpPr>
            <p:spPr>
              <a:xfrm rot="10800000" flipH="1" flipV="1">
                <a:off x="11227017" y="2965200"/>
                <a:ext cx="381390" cy="151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79" name="Straight Connector 178"/>
              <p:cNvCxnSpPr/>
              <p:nvPr/>
            </p:nvCxnSpPr>
            <p:spPr>
              <a:xfrm rot="10800000" flipH="1" flipV="1">
                <a:off x="11227017" y="3096858"/>
                <a:ext cx="381390" cy="151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80" name="Freeform 179"/>
              <p:cNvSpPr/>
              <p:nvPr/>
            </p:nvSpPr>
            <p:spPr>
              <a:xfrm rot="10800000">
                <a:off x="11236815" y="2986685"/>
                <a:ext cx="345585" cy="81456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182" name="Straight Connector 181"/>
            <p:cNvCxnSpPr/>
            <p:nvPr/>
          </p:nvCxnSpPr>
          <p:spPr>
            <a:xfrm>
              <a:off x="11121247" y="3208514"/>
              <a:ext cx="1" cy="439585"/>
            </a:xfrm>
            <a:prstGeom prst="line">
              <a:avLst/>
            </a:prstGeom>
            <a:noFill/>
            <a:ln w="635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grpSp>
          <p:nvGrpSpPr>
            <p:cNvPr id="14" name="Group 13"/>
            <p:cNvGrpSpPr/>
            <p:nvPr/>
          </p:nvGrpSpPr>
          <p:grpSpPr>
            <a:xfrm>
              <a:off x="10963301" y="2998569"/>
              <a:ext cx="157946" cy="148652"/>
              <a:chOff x="11027569" y="2758663"/>
              <a:chExt cx="111600" cy="105033"/>
            </a:xfrm>
          </p:grpSpPr>
          <p:sp>
            <p:nvSpPr>
              <p:cNvPr id="13" name="Isosceles Triangle 12"/>
              <p:cNvSpPr/>
              <p:nvPr/>
            </p:nvSpPr>
            <p:spPr>
              <a:xfrm>
                <a:off x="11027569" y="2808270"/>
                <a:ext cx="64294" cy="55426"/>
              </a:xfrm>
              <a:prstGeom prst="triangle">
                <a:avLst/>
              </a:prstGeom>
              <a:solidFill>
                <a:schemeClr val="bg1"/>
              </a:solidFill>
              <a:ln w="6350"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Isosceles Triangle 188"/>
              <p:cNvSpPr/>
              <p:nvPr/>
            </p:nvSpPr>
            <p:spPr>
              <a:xfrm rot="10800000">
                <a:off x="11027569" y="2758663"/>
                <a:ext cx="64294" cy="55426"/>
              </a:xfrm>
              <a:prstGeom prst="triangle">
                <a:avLst/>
              </a:prstGeom>
              <a:solidFill>
                <a:schemeClr val="bg1"/>
              </a:solidFill>
              <a:ln w="6350"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3" name="Freeform 202"/>
              <p:cNvSpPr/>
              <p:nvPr/>
            </p:nvSpPr>
            <p:spPr>
              <a:xfrm rot="10800000">
                <a:off x="11082338" y="2785408"/>
                <a:ext cx="56831" cy="4571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206" name="Straight Connector 205"/>
            <p:cNvCxnSpPr/>
            <p:nvPr/>
          </p:nvCxnSpPr>
          <p:spPr>
            <a:xfrm flipH="1">
              <a:off x="11013204" y="3150036"/>
              <a:ext cx="1" cy="63351"/>
            </a:xfrm>
            <a:prstGeom prst="line">
              <a:avLst/>
            </a:prstGeom>
            <a:noFill/>
            <a:ln w="635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207" name="Straight Connector 206"/>
            <p:cNvCxnSpPr/>
            <p:nvPr/>
          </p:nvCxnSpPr>
          <p:spPr>
            <a:xfrm flipH="1">
              <a:off x="11338481" y="3136857"/>
              <a:ext cx="1" cy="63351"/>
            </a:xfrm>
            <a:prstGeom prst="line">
              <a:avLst/>
            </a:prstGeom>
            <a:noFill/>
            <a:ln w="635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208" name="Straight Connector 207"/>
            <p:cNvCxnSpPr/>
            <p:nvPr/>
          </p:nvCxnSpPr>
          <p:spPr>
            <a:xfrm>
              <a:off x="11009748" y="3203245"/>
              <a:ext cx="329683" cy="0"/>
            </a:xfrm>
            <a:prstGeom prst="line">
              <a:avLst/>
            </a:prstGeom>
            <a:noFill/>
            <a:ln w="635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</p:grpSp>
      <p:sp>
        <p:nvSpPr>
          <p:cNvPr id="209" name="TextBox 208"/>
          <p:cNvSpPr txBox="1"/>
          <p:nvPr/>
        </p:nvSpPr>
        <p:spPr>
          <a:xfrm>
            <a:off x="7835548" y="6340489"/>
            <a:ext cx="31470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solidFill>
                  <a:srgbClr val="0070C0"/>
                </a:solidFill>
              </a:rPr>
              <a:t>Note cryogenics lines &amp; equipment for D2 not shown</a:t>
            </a:r>
            <a:endParaRPr lang="en-GB" sz="1000" i="1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250" y="3861433"/>
            <a:ext cx="4065950" cy="2870995"/>
          </a:xfrm>
          <a:prstGeom prst="rect">
            <a:avLst/>
          </a:prstGeom>
        </p:spPr>
      </p:pic>
      <p:sp>
        <p:nvSpPr>
          <p:cNvPr id="121" name="TextBox 120"/>
          <p:cNvSpPr txBox="1"/>
          <p:nvPr/>
        </p:nvSpPr>
        <p:spPr>
          <a:xfrm>
            <a:off x="143340" y="3598323"/>
            <a:ext cx="10486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solidFill>
                  <a:srgbClr val="0070C0"/>
                </a:solidFill>
              </a:rPr>
              <a:t>EDMS1750118</a:t>
            </a:r>
            <a:endParaRPr lang="en-GB" sz="10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690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40" y="644690"/>
            <a:ext cx="8314636" cy="3454451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Leads requirements in DFM</a:t>
            </a:r>
          </a:p>
          <a:p>
            <a:pPr lvl="1"/>
            <a:r>
              <a:rPr lang="en-GB" dirty="0" smtClean="0"/>
              <a:t>Splices &amp; </a:t>
            </a:r>
            <a:r>
              <a:rPr lang="en-GB" dirty="0" err="1" smtClean="0"/>
              <a:t>NbTi</a:t>
            </a:r>
            <a:r>
              <a:rPr lang="en-GB" dirty="0" smtClean="0"/>
              <a:t> leads immersed in liquid</a:t>
            </a:r>
          </a:p>
          <a:p>
            <a:r>
              <a:rPr lang="en-GB" dirty="0" smtClean="0"/>
              <a:t>Leads characteristics</a:t>
            </a:r>
          </a:p>
          <a:p>
            <a:pPr lvl="1"/>
            <a:r>
              <a:rPr lang="en-GB" dirty="0" err="1" smtClean="0"/>
              <a:t>SCLink</a:t>
            </a:r>
            <a:r>
              <a:rPr lang="en-GB" dirty="0" smtClean="0"/>
              <a:t> : MgB</a:t>
            </a:r>
            <a:r>
              <a:rPr lang="en-GB" baseline="-25000" dirty="0" smtClean="0"/>
              <a:t>2</a:t>
            </a:r>
            <a:r>
              <a:rPr lang="en-GB" dirty="0" smtClean="0"/>
              <a:t> : 3 x 18 kA + 12 x 0.6 kA</a:t>
            </a:r>
          </a:p>
          <a:p>
            <a:pPr lvl="1"/>
            <a:r>
              <a:rPr lang="en-GB" dirty="0" err="1" smtClean="0"/>
              <a:t>SCLink</a:t>
            </a:r>
            <a:r>
              <a:rPr lang="en-GB" dirty="0" smtClean="0"/>
              <a:t> extensions : </a:t>
            </a:r>
            <a:r>
              <a:rPr lang="en-GB" dirty="0" err="1" smtClean="0"/>
              <a:t>NbTi</a:t>
            </a:r>
            <a:r>
              <a:rPr lang="en-GB" dirty="0" smtClean="0"/>
              <a:t> : TBD</a:t>
            </a:r>
          </a:p>
          <a:p>
            <a:pPr lvl="1"/>
            <a:r>
              <a:rPr lang="en-GB" dirty="0" smtClean="0"/>
              <a:t>Plug leads : </a:t>
            </a:r>
            <a:r>
              <a:rPr lang="en-GB" dirty="0" err="1" smtClean="0"/>
              <a:t>NbTi</a:t>
            </a:r>
            <a:r>
              <a:rPr lang="en-GB" dirty="0" smtClean="0"/>
              <a:t> : 2 x (2xMQXF) + 8 x 0.6 kA (LHC)</a:t>
            </a:r>
          </a:p>
          <a:p>
            <a:pPr lvl="1"/>
            <a:r>
              <a:rPr lang="en-GB" dirty="0" smtClean="0"/>
              <a:t>Interlink : </a:t>
            </a:r>
            <a:r>
              <a:rPr lang="en-GB" dirty="0" err="1" smtClean="0"/>
              <a:t>NbTi</a:t>
            </a:r>
            <a:r>
              <a:rPr lang="en-GB" dirty="0" smtClean="0"/>
              <a:t> : 2 x 18kA round + 8 x 0.6 kA LHC</a:t>
            </a:r>
          </a:p>
          <a:p>
            <a:pPr lvl="1"/>
            <a:r>
              <a:rPr lang="en-GB" dirty="0" smtClean="0"/>
              <a:t>D2 cryostat : 2 x 13 kA LHC + 2 x 4x0.6 kA LHC</a:t>
            </a:r>
          </a:p>
          <a:p>
            <a:r>
              <a:rPr lang="en-GB" dirty="0" smtClean="0"/>
              <a:t>Circuit protection proposal in DFM</a:t>
            </a:r>
          </a:p>
          <a:p>
            <a:pPr lvl="1"/>
            <a:r>
              <a:rPr lang="en-GB" dirty="0" smtClean="0"/>
              <a:t>As for DFX (10 V-taps/lead = 100 V-taps) (TBC)</a:t>
            </a:r>
          </a:p>
          <a:p>
            <a:pPr lvl="1"/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6960096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 smtClean="0"/>
              <a:t>Concept : Electrical</a:t>
            </a:r>
            <a:endParaRPr lang="en-GB" sz="3467" dirty="0"/>
          </a:p>
        </p:txBody>
      </p:sp>
      <p:grpSp>
        <p:nvGrpSpPr>
          <p:cNvPr id="136" name="Group 135"/>
          <p:cNvGrpSpPr/>
          <p:nvPr/>
        </p:nvGrpSpPr>
        <p:grpSpPr>
          <a:xfrm>
            <a:off x="9486414" y="2451205"/>
            <a:ext cx="1702473" cy="630946"/>
            <a:chOff x="8676180" y="6483875"/>
            <a:chExt cx="1702473" cy="630946"/>
          </a:xfrm>
        </p:grpSpPr>
        <p:grpSp>
          <p:nvGrpSpPr>
            <p:cNvPr id="137" name="Group 136"/>
            <p:cNvGrpSpPr/>
            <p:nvPr/>
          </p:nvGrpSpPr>
          <p:grpSpPr>
            <a:xfrm>
              <a:off x="8676180" y="6483875"/>
              <a:ext cx="1702473" cy="630946"/>
              <a:chOff x="6784698" y="6179020"/>
              <a:chExt cx="1702473" cy="630946"/>
            </a:xfrm>
          </p:grpSpPr>
          <p:grpSp>
            <p:nvGrpSpPr>
              <p:cNvPr id="139" name="Group 138"/>
              <p:cNvGrpSpPr/>
              <p:nvPr/>
            </p:nvGrpSpPr>
            <p:grpSpPr>
              <a:xfrm>
                <a:off x="6784698" y="6179020"/>
                <a:ext cx="1702473" cy="630946"/>
                <a:chOff x="6504482" y="6076966"/>
                <a:chExt cx="1702473" cy="630946"/>
              </a:xfrm>
            </p:grpSpPr>
            <p:grpSp>
              <p:nvGrpSpPr>
                <p:cNvPr id="141" name="Group 140"/>
                <p:cNvGrpSpPr/>
                <p:nvPr/>
              </p:nvGrpSpPr>
              <p:grpSpPr>
                <a:xfrm>
                  <a:off x="6507885" y="6076969"/>
                  <a:ext cx="905558" cy="630943"/>
                  <a:chOff x="8116074" y="3698420"/>
                  <a:chExt cx="583403" cy="406483"/>
                </a:xfrm>
              </p:grpSpPr>
              <p:sp>
                <p:nvSpPr>
                  <p:cNvPr id="152" name="Rectangle 151"/>
                  <p:cNvSpPr/>
                  <p:nvPr/>
                </p:nvSpPr>
                <p:spPr>
                  <a:xfrm>
                    <a:off x="8116074" y="3738125"/>
                    <a:ext cx="102315" cy="45719"/>
                  </a:xfrm>
                  <a:prstGeom prst="rect">
                    <a:avLst/>
                  </a:prstGeom>
                  <a:solidFill>
                    <a:srgbClr val="005F8C">
                      <a:lumMod val="60000"/>
                      <a:lumOff val="40000"/>
                    </a:srgbClr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3" name="TextBox 152"/>
                  <p:cNvSpPr txBox="1"/>
                  <p:nvPr/>
                </p:nvSpPr>
                <p:spPr>
                  <a:xfrm flipH="1">
                    <a:off x="8159153" y="3698420"/>
                    <a:ext cx="540324" cy="4064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Superfluid @ 1.9K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Liquid He @ 4.5 K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Gaseous He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Heater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Vacuum barrier</a:t>
                    </a:r>
                  </a:p>
                </p:txBody>
              </p:sp>
              <p:sp>
                <p:nvSpPr>
                  <p:cNvPr id="154" name="Rectangle 153"/>
                  <p:cNvSpPr/>
                  <p:nvPr/>
                </p:nvSpPr>
                <p:spPr>
                  <a:xfrm>
                    <a:off x="8116074" y="3809452"/>
                    <a:ext cx="102315" cy="45719"/>
                  </a:xfrm>
                  <a:prstGeom prst="rect">
                    <a:avLst/>
                  </a:prstGeom>
                  <a:solidFill>
                    <a:srgbClr val="0070C0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5" name="Rectangle 154"/>
                  <p:cNvSpPr/>
                  <p:nvPr/>
                </p:nvSpPr>
                <p:spPr>
                  <a:xfrm>
                    <a:off x="8116074" y="3883085"/>
                    <a:ext cx="102315" cy="45719"/>
                  </a:xfrm>
                  <a:prstGeom prst="rect">
                    <a:avLst/>
                  </a:prstGeom>
                  <a:solidFill>
                    <a:srgbClr val="0093BE">
                      <a:lumMod val="20000"/>
                      <a:lumOff val="80000"/>
                    </a:srgbClr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cxnSp>
              <p:nvCxnSpPr>
                <p:cNvPr id="142" name="Straight Connector 141"/>
                <p:cNvCxnSpPr/>
                <p:nvPr/>
              </p:nvCxnSpPr>
              <p:spPr>
                <a:xfrm>
                  <a:off x="7452875" y="6168044"/>
                  <a:ext cx="190072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CA1100"/>
                  </a:solidFill>
                  <a:prstDash val="sysDot"/>
                </a:ln>
                <a:effectLst/>
              </p:spPr>
            </p:cxnSp>
            <p:cxnSp>
              <p:nvCxnSpPr>
                <p:cNvPr id="143" name="Straight Connector 142"/>
                <p:cNvCxnSpPr/>
                <p:nvPr/>
              </p:nvCxnSpPr>
              <p:spPr>
                <a:xfrm>
                  <a:off x="7451890" y="6281498"/>
                  <a:ext cx="221501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00B050"/>
                  </a:solidFill>
                  <a:prstDash val="sysDot"/>
                </a:ln>
                <a:effectLst/>
              </p:spPr>
            </p:cxnSp>
            <p:cxnSp>
              <p:nvCxnSpPr>
                <p:cNvPr id="144" name="Straight Connector 143"/>
                <p:cNvCxnSpPr/>
                <p:nvPr/>
              </p:nvCxnSpPr>
              <p:spPr>
                <a:xfrm>
                  <a:off x="7451890" y="6397838"/>
                  <a:ext cx="20144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FF00"/>
                  </a:solidFill>
                  <a:prstDash val="sysDot"/>
                </a:ln>
                <a:effectLst/>
              </p:spPr>
            </p:cxnSp>
            <p:sp>
              <p:nvSpPr>
                <p:cNvPr id="145" name="Rectangle 144"/>
                <p:cNvSpPr/>
                <p:nvPr/>
              </p:nvSpPr>
              <p:spPr>
                <a:xfrm>
                  <a:off x="7447878" y="6566880"/>
                  <a:ext cx="139430" cy="45719"/>
                </a:xfrm>
                <a:prstGeom prst="rect">
                  <a:avLst/>
                </a:prstGeom>
                <a:solidFill>
                  <a:srgbClr val="CA1100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46" name="Group 145"/>
                <p:cNvGrpSpPr/>
                <p:nvPr/>
              </p:nvGrpSpPr>
              <p:grpSpPr>
                <a:xfrm>
                  <a:off x="6504482" y="6463451"/>
                  <a:ext cx="162215" cy="70965"/>
                  <a:chOff x="7920225" y="3723877"/>
                  <a:chExt cx="119829" cy="131828"/>
                </a:xfrm>
              </p:grpSpPr>
              <p:sp>
                <p:nvSpPr>
                  <p:cNvPr id="148" name="Oval 147"/>
                  <p:cNvSpPr/>
                  <p:nvPr/>
                </p:nvSpPr>
                <p:spPr>
                  <a:xfrm>
                    <a:off x="7920225" y="3723878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49" name="Oval 148"/>
                  <p:cNvSpPr/>
                  <p:nvPr/>
                </p:nvSpPr>
                <p:spPr>
                  <a:xfrm>
                    <a:off x="7943084" y="3725714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0" name="Oval 149"/>
                  <p:cNvSpPr/>
                  <p:nvPr/>
                </p:nvSpPr>
                <p:spPr>
                  <a:xfrm>
                    <a:off x="7972688" y="3723877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1" name="Oval 150"/>
                  <p:cNvSpPr/>
                  <p:nvPr/>
                </p:nvSpPr>
                <p:spPr>
                  <a:xfrm>
                    <a:off x="7994335" y="3723878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47" name="TextBox 146"/>
                <p:cNvSpPr txBox="1"/>
                <p:nvPr/>
              </p:nvSpPr>
              <p:spPr>
                <a:xfrm flipH="1">
                  <a:off x="7579860" y="6076966"/>
                  <a:ext cx="627095" cy="6309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HTS</a:t>
                  </a: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MgB2</a:t>
                  </a: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NbTi</a:t>
                  </a:r>
                  <a:endParaRPr kumimoji="0" lang="en-GB" sz="7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Warm cable</a:t>
                  </a: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Splice</a:t>
                  </a:r>
                </a:p>
              </p:txBody>
            </p:sp>
          </p:grpSp>
          <p:cxnSp>
            <p:nvCxnSpPr>
              <p:cNvPr id="140" name="Straight Connector 139"/>
              <p:cNvCxnSpPr/>
              <p:nvPr/>
            </p:nvCxnSpPr>
            <p:spPr>
              <a:xfrm>
                <a:off x="7731128" y="6599572"/>
                <a:ext cx="201448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ysDot"/>
              </a:ln>
              <a:effectLst/>
            </p:spPr>
          </p:cxnSp>
        </p:grpSp>
        <p:cxnSp>
          <p:nvCxnSpPr>
            <p:cNvPr id="138" name="Straight Connector 137"/>
            <p:cNvCxnSpPr/>
            <p:nvPr/>
          </p:nvCxnSpPr>
          <p:spPr>
            <a:xfrm flipH="1">
              <a:off x="8676455" y="7000405"/>
              <a:ext cx="145640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</p:grpSp>
      <p:sp>
        <p:nvSpPr>
          <p:cNvPr id="156" name="Rectangle 155"/>
          <p:cNvSpPr/>
          <p:nvPr/>
        </p:nvSpPr>
        <p:spPr>
          <a:xfrm>
            <a:off x="7828057" y="3769893"/>
            <a:ext cx="807016" cy="650953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6130640" y="3994064"/>
            <a:ext cx="4778985" cy="2359472"/>
            <a:chOff x="2221408" y="5622171"/>
            <a:chExt cx="1675410" cy="827181"/>
          </a:xfrm>
        </p:grpSpPr>
        <p:sp>
          <p:nvSpPr>
            <p:cNvPr id="133" name="Rectangle 132"/>
            <p:cNvSpPr/>
            <p:nvPr/>
          </p:nvSpPr>
          <p:spPr>
            <a:xfrm>
              <a:off x="2221408" y="5879218"/>
              <a:ext cx="1675410" cy="570134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t" anchorCtr="0"/>
            <a:lstStyle/>
            <a:p>
              <a:pPr defTabSz="609585"/>
              <a:r>
                <a:rPr lang="en-GB" sz="800" b="1" kern="0" dirty="0">
                  <a:solidFill>
                    <a:prstClr val="white"/>
                  </a:solidFill>
                </a:rPr>
                <a:t>D2</a:t>
              </a:r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2290721" y="5734842"/>
              <a:ext cx="211742" cy="146299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en-GB" sz="800" kern="0" dirty="0">
                <a:solidFill>
                  <a:prstClr val="white"/>
                </a:solidFill>
              </a:endParaRPr>
            </a:p>
          </p:txBody>
        </p:sp>
        <p:sp>
          <p:nvSpPr>
            <p:cNvPr id="135" name="Oval 134"/>
            <p:cNvSpPr/>
            <p:nvPr/>
          </p:nvSpPr>
          <p:spPr>
            <a:xfrm>
              <a:off x="2290721" y="5622171"/>
              <a:ext cx="211742" cy="212940"/>
            </a:xfrm>
            <a:prstGeom prst="ellipse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en-GB" sz="800" kern="0">
                <a:solidFill>
                  <a:prstClr val="white"/>
                </a:solidFill>
              </a:endParaRPr>
            </a:p>
          </p:txBody>
        </p:sp>
      </p:grpSp>
      <p:sp>
        <p:nvSpPr>
          <p:cNvPr id="39" name="Rectangle 38"/>
          <p:cNvSpPr/>
          <p:nvPr/>
        </p:nvSpPr>
        <p:spPr>
          <a:xfrm>
            <a:off x="8636291" y="3519600"/>
            <a:ext cx="2632104" cy="1012497"/>
          </a:xfrm>
          <a:prstGeom prst="rect">
            <a:avLst/>
          </a:prstGeom>
          <a:solidFill>
            <a:srgbClr val="E8C7F5"/>
          </a:solidFill>
          <a:ln w="3175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b" anchorCtr="0"/>
          <a:lstStyle/>
          <a:p>
            <a:pPr algn="r" defTabSz="609585"/>
            <a:r>
              <a:rPr lang="en-GB" sz="800" b="1" kern="0" dirty="0">
                <a:solidFill>
                  <a:srgbClr val="7030A0"/>
                </a:solidFill>
              </a:rPr>
              <a:t>DFM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959266" y="3883257"/>
            <a:ext cx="638952" cy="470765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9105619" y="3636518"/>
            <a:ext cx="1296462" cy="784328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644024" y="3880471"/>
            <a:ext cx="2108298" cy="541615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1273740" y="3579463"/>
            <a:ext cx="788660" cy="367985"/>
          </a:xfrm>
          <a:prstGeom prst="rect">
            <a:avLst/>
          </a:prstGeom>
          <a:solidFill>
            <a:srgbClr val="C39BE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0401509" y="3638313"/>
            <a:ext cx="1660891" cy="242156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042469" y="3990995"/>
            <a:ext cx="784370" cy="424656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537506" y="5070192"/>
            <a:ext cx="3015800" cy="1075176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Cold mass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170984" y="4164659"/>
            <a:ext cx="792309" cy="150809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243723" y="5756448"/>
            <a:ext cx="2293782" cy="389006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119925" y="5755510"/>
            <a:ext cx="252419" cy="389858"/>
          </a:xfrm>
          <a:prstGeom prst="rect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170984" y="4315470"/>
            <a:ext cx="161568" cy="2296399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245507" y="6470900"/>
            <a:ext cx="1925478" cy="140968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245505" y="6145368"/>
            <a:ext cx="170361" cy="325447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00" name="Group 199"/>
          <p:cNvGrpSpPr/>
          <p:nvPr/>
        </p:nvGrpSpPr>
        <p:grpSpPr>
          <a:xfrm>
            <a:off x="9173665" y="3762381"/>
            <a:ext cx="2764394" cy="472934"/>
            <a:chOff x="9173665" y="3762381"/>
            <a:chExt cx="2764394" cy="472934"/>
          </a:xfrm>
        </p:grpSpPr>
        <p:grpSp>
          <p:nvGrpSpPr>
            <p:cNvPr id="56" name="Group 55"/>
            <p:cNvGrpSpPr/>
            <p:nvPr/>
          </p:nvGrpSpPr>
          <p:grpSpPr>
            <a:xfrm>
              <a:off x="10031675" y="3762381"/>
              <a:ext cx="974408" cy="472354"/>
              <a:chOff x="9675845" y="-303574"/>
              <a:chExt cx="3079102" cy="1111002"/>
            </a:xfrm>
          </p:grpSpPr>
          <p:sp>
            <p:nvSpPr>
              <p:cNvPr id="131" name="Freeform 130"/>
              <p:cNvSpPr/>
              <p:nvPr/>
            </p:nvSpPr>
            <p:spPr>
              <a:xfrm>
                <a:off x="9675845" y="251927"/>
                <a:ext cx="1539551" cy="555501"/>
              </a:xfrm>
              <a:custGeom>
                <a:avLst/>
                <a:gdLst>
                  <a:gd name="connsiteX0" fmla="*/ 1539551 w 1539551"/>
                  <a:gd name="connsiteY0" fmla="*/ 0 h 555501"/>
                  <a:gd name="connsiteX1" fmla="*/ 849086 w 1539551"/>
                  <a:gd name="connsiteY1" fmla="*/ 475861 h 555501"/>
                  <a:gd name="connsiteX2" fmla="*/ 0 w 1539551"/>
                  <a:gd name="connsiteY2" fmla="*/ 550506 h 555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9551" h="555501">
                    <a:moveTo>
                      <a:pt x="1539551" y="0"/>
                    </a:moveTo>
                    <a:cubicBezTo>
                      <a:pt x="1322614" y="192055"/>
                      <a:pt x="1105678" y="384110"/>
                      <a:pt x="849086" y="475861"/>
                    </a:cubicBezTo>
                    <a:cubicBezTo>
                      <a:pt x="592494" y="567612"/>
                      <a:pt x="296247" y="559059"/>
                      <a:pt x="0" y="550506"/>
                    </a:cubicBezTo>
                  </a:path>
                </a:pathLst>
              </a:custGeom>
              <a:noFill/>
              <a:ln w="19050" cap="flat" cmpd="sng" algn="ctr">
                <a:solidFill>
                  <a:srgbClr val="00B050"/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2" name="Freeform 131"/>
              <p:cNvSpPr/>
              <p:nvPr/>
            </p:nvSpPr>
            <p:spPr>
              <a:xfrm flipH="1" flipV="1">
                <a:off x="11215396" y="-303574"/>
                <a:ext cx="1539551" cy="555501"/>
              </a:xfrm>
              <a:custGeom>
                <a:avLst/>
                <a:gdLst>
                  <a:gd name="connsiteX0" fmla="*/ 1539551 w 1539551"/>
                  <a:gd name="connsiteY0" fmla="*/ 0 h 555501"/>
                  <a:gd name="connsiteX1" fmla="*/ 849086 w 1539551"/>
                  <a:gd name="connsiteY1" fmla="*/ 475861 h 555501"/>
                  <a:gd name="connsiteX2" fmla="*/ 0 w 1539551"/>
                  <a:gd name="connsiteY2" fmla="*/ 550506 h 555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9551" h="555501">
                    <a:moveTo>
                      <a:pt x="1539551" y="0"/>
                    </a:moveTo>
                    <a:cubicBezTo>
                      <a:pt x="1322614" y="192055"/>
                      <a:pt x="1105678" y="384110"/>
                      <a:pt x="849086" y="475861"/>
                    </a:cubicBezTo>
                    <a:cubicBezTo>
                      <a:pt x="592494" y="567612"/>
                      <a:pt x="296247" y="559059"/>
                      <a:pt x="0" y="550506"/>
                    </a:cubicBezTo>
                  </a:path>
                </a:pathLst>
              </a:custGeom>
              <a:noFill/>
              <a:ln w="19050" cap="flat" cmpd="sng" algn="ctr">
                <a:solidFill>
                  <a:srgbClr val="00B050"/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57" name="Straight Connector 56"/>
            <p:cNvCxnSpPr/>
            <p:nvPr/>
          </p:nvCxnSpPr>
          <p:spPr>
            <a:xfrm>
              <a:off x="10990256" y="3762381"/>
              <a:ext cx="947803" cy="0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ysDot"/>
              <a:miter lim="800000"/>
            </a:ln>
            <a:effectLst/>
          </p:spPr>
        </p:cxnSp>
        <p:cxnSp>
          <p:nvCxnSpPr>
            <p:cNvPr id="58" name="Straight Connector 57"/>
            <p:cNvCxnSpPr>
              <a:stCxn id="62" idx="1"/>
              <a:endCxn id="131" idx="2"/>
            </p:cNvCxnSpPr>
            <p:nvPr/>
          </p:nvCxnSpPr>
          <p:spPr>
            <a:xfrm flipV="1">
              <a:off x="9173665" y="4232612"/>
              <a:ext cx="858010" cy="2703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ysDot"/>
              <a:miter lim="800000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>
            <a:xfrm>
              <a:off x="9349808" y="3998558"/>
              <a:ext cx="278268" cy="236178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ysDot"/>
              <a:miter lim="800000"/>
            </a:ln>
            <a:effectLst/>
          </p:spPr>
        </p:cxnSp>
        <p:cxnSp>
          <p:nvCxnSpPr>
            <p:cNvPr id="60" name="Straight Connector 59"/>
            <p:cNvCxnSpPr>
              <a:stCxn id="61" idx="1"/>
            </p:cNvCxnSpPr>
            <p:nvPr/>
          </p:nvCxnSpPr>
          <p:spPr>
            <a:xfrm>
              <a:off x="9174885" y="4001180"/>
              <a:ext cx="174922" cy="0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ysDot"/>
              <a:miter lim="800000"/>
            </a:ln>
            <a:effectLst/>
          </p:spPr>
        </p:cxnSp>
      </p:grpSp>
      <p:sp>
        <p:nvSpPr>
          <p:cNvPr id="68" name="Rectangle 67"/>
          <p:cNvSpPr/>
          <p:nvPr/>
        </p:nvSpPr>
        <p:spPr>
          <a:xfrm>
            <a:off x="7041250" y="4415651"/>
            <a:ext cx="400808" cy="1989110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159830" y="6404761"/>
            <a:ext cx="2282227" cy="311590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159829" y="5645561"/>
            <a:ext cx="970810" cy="630655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5159829" y="6276216"/>
            <a:ext cx="364621" cy="128546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8502266" y="3880469"/>
            <a:ext cx="134229" cy="473553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98" name="Group 197"/>
          <p:cNvGrpSpPr/>
          <p:nvPr/>
        </p:nvGrpSpPr>
        <p:grpSpPr>
          <a:xfrm>
            <a:off x="5320890" y="4000347"/>
            <a:ext cx="3852774" cy="2545865"/>
            <a:chOff x="5320890" y="4000347"/>
            <a:chExt cx="3852774" cy="2545865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8711143" y="4001527"/>
              <a:ext cx="462521" cy="0"/>
            </a:xfrm>
            <a:prstGeom prst="line">
              <a:avLst/>
            </a:prstGeom>
            <a:noFill/>
            <a:ln w="15875" cap="flat" cmpd="sng" algn="ctr">
              <a:solidFill>
                <a:srgbClr val="FFFF00"/>
              </a:solidFill>
              <a:prstDash val="sysDot"/>
              <a:miter lim="800000"/>
            </a:ln>
            <a:effectLst/>
          </p:spPr>
        </p:cxnSp>
        <p:cxnSp>
          <p:nvCxnSpPr>
            <p:cNvPr id="65" name="Straight Connector 64"/>
            <p:cNvCxnSpPr/>
            <p:nvPr/>
          </p:nvCxnSpPr>
          <p:spPr>
            <a:xfrm>
              <a:off x="8576914" y="4236379"/>
              <a:ext cx="596750" cy="0"/>
            </a:xfrm>
            <a:prstGeom prst="line">
              <a:avLst/>
            </a:prstGeom>
            <a:noFill/>
            <a:ln w="15875" cap="flat" cmpd="sng" algn="ctr">
              <a:solidFill>
                <a:srgbClr val="FFFF00"/>
              </a:solidFill>
              <a:prstDash val="sysDot"/>
              <a:miter lim="800000"/>
            </a:ln>
            <a:effectLst/>
          </p:spPr>
        </p:cxnSp>
        <p:grpSp>
          <p:nvGrpSpPr>
            <p:cNvPr id="197" name="Group 196"/>
            <p:cNvGrpSpPr/>
            <p:nvPr/>
          </p:nvGrpSpPr>
          <p:grpSpPr>
            <a:xfrm>
              <a:off x="5320890" y="4000347"/>
              <a:ext cx="3324638" cy="2545865"/>
              <a:chOff x="5320890" y="4000347"/>
              <a:chExt cx="3324638" cy="2545865"/>
            </a:xfrm>
          </p:grpSpPr>
          <p:cxnSp>
            <p:nvCxnSpPr>
              <p:cNvPr id="76" name="Straight Connector 75"/>
              <p:cNvCxnSpPr/>
              <p:nvPr/>
            </p:nvCxnSpPr>
            <p:spPr>
              <a:xfrm>
                <a:off x="5320890" y="6053403"/>
                <a:ext cx="300235" cy="0"/>
              </a:xfrm>
              <a:prstGeom prst="line">
                <a:avLst/>
              </a:prstGeom>
              <a:noFill/>
              <a:ln w="15875" cap="flat" cmpd="sng" algn="ctr">
                <a:solidFill>
                  <a:srgbClr val="FFFF00"/>
                </a:solidFill>
                <a:prstDash val="sysDot"/>
                <a:miter lim="800000"/>
              </a:ln>
              <a:effectLst/>
            </p:spPr>
          </p:cxnSp>
          <p:grpSp>
            <p:nvGrpSpPr>
              <p:cNvPr id="191" name="Group 190"/>
              <p:cNvGrpSpPr/>
              <p:nvPr/>
            </p:nvGrpSpPr>
            <p:grpSpPr>
              <a:xfrm>
                <a:off x="5331184" y="4000347"/>
                <a:ext cx="3314344" cy="2545865"/>
                <a:chOff x="5331184" y="4000347"/>
                <a:chExt cx="3314344" cy="2545865"/>
              </a:xfrm>
            </p:grpSpPr>
            <p:cxnSp>
              <p:nvCxnSpPr>
                <p:cNvPr id="55" name="Straight Connector 54"/>
                <p:cNvCxnSpPr/>
                <p:nvPr/>
              </p:nvCxnSpPr>
              <p:spPr>
                <a:xfrm>
                  <a:off x="5835990" y="6053403"/>
                  <a:ext cx="1096340" cy="0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rgbClr val="FFFF00"/>
                  </a:solidFill>
                  <a:prstDash val="sysDot"/>
                  <a:miter lim="800000"/>
                </a:ln>
                <a:effectLst/>
              </p:spPr>
            </p:cxnSp>
            <p:cxnSp>
              <p:nvCxnSpPr>
                <p:cNvPr id="64" name="Straight Connector 63"/>
                <p:cNvCxnSpPr/>
                <p:nvPr/>
              </p:nvCxnSpPr>
              <p:spPr>
                <a:xfrm>
                  <a:off x="7248737" y="4230850"/>
                  <a:ext cx="757216" cy="0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rgbClr val="FFFF00"/>
                  </a:solidFill>
                  <a:prstDash val="sysDot"/>
                  <a:miter lim="800000"/>
                </a:ln>
                <a:effectLst/>
              </p:spPr>
            </p:cxnSp>
            <p:cxnSp>
              <p:nvCxnSpPr>
                <p:cNvPr id="72" name="Straight Connector 71"/>
                <p:cNvCxnSpPr/>
                <p:nvPr/>
              </p:nvCxnSpPr>
              <p:spPr>
                <a:xfrm flipV="1">
                  <a:off x="7248737" y="4230850"/>
                  <a:ext cx="0" cy="2312066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rgbClr val="FFFF00"/>
                  </a:solidFill>
                  <a:prstDash val="sysDot"/>
                  <a:miter lim="800000"/>
                </a:ln>
                <a:effectLst/>
              </p:spPr>
            </p:cxnSp>
            <p:cxnSp>
              <p:nvCxnSpPr>
                <p:cNvPr id="74" name="Straight Connector 73"/>
                <p:cNvCxnSpPr/>
                <p:nvPr/>
              </p:nvCxnSpPr>
              <p:spPr>
                <a:xfrm>
                  <a:off x="5331184" y="6536470"/>
                  <a:ext cx="1917553" cy="0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rgbClr val="FFFF00"/>
                  </a:solidFill>
                  <a:prstDash val="sysDot"/>
                  <a:miter lim="800000"/>
                </a:ln>
                <a:effectLst/>
              </p:spPr>
            </p:cxnSp>
            <p:cxnSp>
              <p:nvCxnSpPr>
                <p:cNvPr id="75" name="Straight Connector 74"/>
                <p:cNvCxnSpPr/>
                <p:nvPr/>
              </p:nvCxnSpPr>
              <p:spPr>
                <a:xfrm flipV="1">
                  <a:off x="5331184" y="6053403"/>
                  <a:ext cx="0" cy="492809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rgbClr val="FFFF00"/>
                  </a:solidFill>
                  <a:prstDash val="sysDot"/>
                  <a:miter lim="800000"/>
                </a:ln>
                <a:effectLst/>
              </p:spPr>
            </p:cxnSp>
            <p:grpSp>
              <p:nvGrpSpPr>
                <p:cNvPr id="77" name="Group 76"/>
                <p:cNvGrpSpPr/>
                <p:nvPr/>
              </p:nvGrpSpPr>
              <p:grpSpPr>
                <a:xfrm>
                  <a:off x="8005952" y="4000347"/>
                  <a:ext cx="639576" cy="234852"/>
                  <a:chOff x="9363881" y="4587606"/>
                  <a:chExt cx="513198" cy="188446"/>
                </a:xfrm>
              </p:grpSpPr>
              <p:cxnSp>
                <p:nvCxnSpPr>
                  <p:cNvPr id="126" name="Straight Connector 125"/>
                  <p:cNvCxnSpPr/>
                  <p:nvPr/>
                </p:nvCxnSpPr>
                <p:spPr>
                  <a:xfrm>
                    <a:off x="9505950" y="4587606"/>
                    <a:ext cx="371129" cy="0"/>
                  </a:xfrm>
                  <a:prstGeom prst="line">
                    <a:avLst/>
                  </a:prstGeom>
                  <a:noFill/>
                  <a:ln w="15875" cap="flat" cmpd="sng" algn="ctr">
                    <a:solidFill>
                      <a:srgbClr val="FFFF00"/>
                    </a:solidFill>
                    <a:prstDash val="sysDot"/>
                    <a:miter lim="800000"/>
                  </a:ln>
                  <a:effectLst/>
                </p:spPr>
              </p:cxnSp>
              <p:cxnSp>
                <p:nvCxnSpPr>
                  <p:cNvPr id="127" name="Straight Connector 126"/>
                  <p:cNvCxnSpPr/>
                  <p:nvPr/>
                </p:nvCxnSpPr>
                <p:spPr>
                  <a:xfrm flipV="1">
                    <a:off x="9363881" y="4591055"/>
                    <a:ext cx="153179" cy="182039"/>
                  </a:xfrm>
                  <a:prstGeom prst="line">
                    <a:avLst/>
                  </a:prstGeom>
                  <a:noFill/>
                  <a:ln w="15875" cap="flat" cmpd="sng" algn="ctr">
                    <a:solidFill>
                      <a:srgbClr val="FFFF00"/>
                    </a:solidFill>
                    <a:prstDash val="sysDot"/>
                    <a:miter lim="800000"/>
                  </a:ln>
                  <a:effectLst/>
                </p:spPr>
              </p:cxnSp>
              <p:cxnSp>
                <p:nvCxnSpPr>
                  <p:cNvPr id="128" name="Straight Connector 127"/>
                  <p:cNvCxnSpPr/>
                  <p:nvPr/>
                </p:nvCxnSpPr>
                <p:spPr>
                  <a:xfrm>
                    <a:off x="9363881" y="4776052"/>
                    <a:ext cx="513198" cy="0"/>
                  </a:xfrm>
                  <a:prstGeom prst="line">
                    <a:avLst/>
                  </a:prstGeom>
                  <a:noFill/>
                  <a:ln w="15875" cap="flat" cmpd="sng" algn="ctr">
                    <a:solidFill>
                      <a:srgbClr val="FFFF00"/>
                    </a:solidFill>
                    <a:prstDash val="sysDot"/>
                    <a:miter lim="800000"/>
                  </a:ln>
                  <a:effectLst/>
                </p:spPr>
              </p:cxnSp>
            </p:grpSp>
            <p:grpSp>
              <p:nvGrpSpPr>
                <p:cNvPr id="79" name="Group 78"/>
                <p:cNvGrpSpPr/>
                <p:nvPr/>
              </p:nvGrpSpPr>
              <p:grpSpPr>
                <a:xfrm>
                  <a:off x="5450980" y="5891450"/>
                  <a:ext cx="446679" cy="166591"/>
                  <a:chOff x="9227356" y="4642379"/>
                  <a:chExt cx="358417" cy="133673"/>
                </a:xfrm>
              </p:grpSpPr>
              <p:cxnSp>
                <p:nvCxnSpPr>
                  <p:cNvPr id="121" name="Straight Connector 120"/>
                  <p:cNvCxnSpPr/>
                  <p:nvPr/>
                </p:nvCxnSpPr>
                <p:spPr>
                  <a:xfrm flipV="1">
                    <a:off x="9369425" y="4642380"/>
                    <a:ext cx="216348" cy="2382"/>
                  </a:xfrm>
                  <a:prstGeom prst="line">
                    <a:avLst/>
                  </a:prstGeom>
                  <a:noFill/>
                  <a:ln w="15875" cap="flat" cmpd="sng" algn="ctr">
                    <a:solidFill>
                      <a:srgbClr val="FFFF00"/>
                    </a:solidFill>
                    <a:prstDash val="sysDot"/>
                    <a:miter lim="800000"/>
                  </a:ln>
                  <a:effectLst/>
                </p:spPr>
              </p:cxnSp>
              <p:cxnSp>
                <p:nvCxnSpPr>
                  <p:cNvPr id="122" name="Straight Connector 121"/>
                  <p:cNvCxnSpPr/>
                  <p:nvPr/>
                </p:nvCxnSpPr>
                <p:spPr>
                  <a:xfrm flipV="1">
                    <a:off x="9227356" y="4642379"/>
                    <a:ext cx="148673" cy="130716"/>
                  </a:xfrm>
                  <a:prstGeom prst="line">
                    <a:avLst/>
                  </a:prstGeom>
                  <a:noFill/>
                  <a:ln w="15875" cap="flat" cmpd="sng" algn="ctr">
                    <a:solidFill>
                      <a:srgbClr val="FFFF00"/>
                    </a:solidFill>
                    <a:prstDash val="sysDot"/>
                    <a:miter lim="800000"/>
                  </a:ln>
                  <a:effectLst/>
                </p:spPr>
              </p:cxnSp>
              <p:cxnSp>
                <p:nvCxnSpPr>
                  <p:cNvPr id="123" name="Straight Connector 122"/>
                  <p:cNvCxnSpPr/>
                  <p:nvPr/>
                </p:nvCxnSpPr>
                <p:spPr>
                  <a:xfrm flipV="1">
                    <a:off x="9227356" y="4773095"/>
                    <a:ext cx="357438" cy="2957"/>
                  </a:xfrm>
                  <a:prstGeom prst="line">
                    <a:avLst/>
                  </a:prstGeom>
                  <a:noFill/>
                  <a:ln w="15875" cap="flat" cmpd="sng" algn="ctr">
                    <a:solidFill>
                      <a:srgbClr val="FFFF00"/>
                    </a:solidFill>
                    <a:prstDash val="sysDot"/>
                    <a:miter lim="800000"/>
                  </a:ln>
                  <a:effectLst/>
                </p:spPr>
              </p:cxnSp>
            </p:grpSp>
            <p:grpSp>
              <p:nvGrpSpPr>
                <p:cNvPr id="80" name="Group 79"/>
                <p:cNvGrpSpPr/>
                <p:nvPr/>
              </p:nvGrpSpPr>
              <p:grpSpPr>
                <a:xfrm flipH="1">
                  <a:off x="5898884" y="5892775"/>
                  <a:ext cx="370766" cy="166591"/>
                  <a:chOff x="7026507" y="6104078"/>
                  <a:chExt cx="662386" cy="133673"/>
                </a:xfrm>
              </p:grpSpPr>
              <p:cxnSp>
                <p:nvCxnSpPr>
                  <p:cNvPr id="118" name="Straight Connector 117"/>
                  <p:cNvCxnSpPr/>
                  <p:nvPr/>
                </p:nvCxnSpPr>
                <p:spPr>
                  <a:xfrm flipV="1">
                    <a:off x="7472546" y="6104079"/>
                    <a:ext cx="216347" cy="2382"/>
                  </a:xfrm>
                  <a:prstGeom prst="line">
                    <a:avLst/>
                  </a:prstGeom>
                  <a:noFill/>
                  <a:ln w="15875" cap="flat" cmpd="sng" algn="ctr">
                    <a:solidFill>
                      <a:srgbClr val="FFFF00"/>
                    </a:solidFill>
                    <a:prstDash val="sysDot"/>
                    <a:miter lim="800000"/>
                  </a:ln>
                  <a:effectLst/>
                </p:spPr>
              </p:cxnSp>
              <p:cxnSp>
                <p:nvCxnSpPr>
                  <p:cNvPr id="119" name="Straight Connector 118"/>
                  <p:cNvCxnSpPr/>
                  <p:nvPr/>
                </p:nvCxnSpPr>
                <p:spPr>
                  <a:xfrm flipV="1">
                    <a:off x="7330477" y="6104078"/>
                    <a:ext cx="148673" cy="130716"/>
                  </a:xfrm>
                  <a:prstGeom prst="line">
                    <a:avLst/>
                  </a:prstGeom>
                  <a:noFill/>
                  <a:ln w="15875" cap="flat" cmpd="sng" algn="ctr">
                    <a:solidFill>
                      <a:srgbClr val="FFFF00"/>
                    </a:solidFill>
                    <a:prstDash val="sysDot"/>
                    <a:miter lim="800000"/>
                  </a:ln>
                  <a:effectLst/>
                </p:spPr>
              </p:cxnSp>
              <p:cxnSp>
                <p:nvCxnSpPr>
                  <p:cNvPr id="120" name="Straight Connector 119"/>
                  <p:cNvCxnSpPr/>
                  <p:nvPr/>
                </p:nvCxnSpPr>
                <p:spPr>
                  <a:xfrm flipV="1">
                    <a:off x="7026507" y="6234794"/>
                    <a:ext cx="357438" cy="2957"/>
                  </a:xfrm>
                  <a:prstGeom prst="line">
                    <a:avLst/>
                  </a:prstGeom>
                  <a:noFill/>
                  <a:ln w="15875" cap="flat" cmpd="sng" algn="ctr">
                    <a:solidFill>
                      <a:srgbClr val="FFFF00"/>
                    </a:solidFill>
                    <a:prstDash val="sysDot"/>
                    <a:miter lim="800000"/>
                  </a:ln>
                  <a:effectLst/>
                </p:spPr>
              </p:cxnSp>
            </p:grpSp>
          </p:grpSp>
        </p:grpSp>
      </p:grpSp>
      <p:sp>
        <p:nvSpPr>
          <p:cNvPr id="86" name="TextBox 85"/>
          <p:cNvSpPr txBox="1"/>
          <p:nvPr/>
        </p:nvSpPr>
        <p:spPr>
          <a:xfrm>
            <a:off x="7648480" y="2949756"/>
            <a:ext cx="7677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Plug</a:t>
            </a:r>
          </a:p>
        </p:txBody>
      </p:sp>
      <p:cxnSp>
        <p:nvCxnSpPr>
          <p:cNvPr id="87" name="Straight Connector 86"/>
          <p:cNvCxnSpPr>
            <a:stCxn id="86" idx="2"/>
            <a:endCxn id="78" idx="0"/>
          </p:cNvCxnSpPr>
          <p:nvPr/>
        </p:nvCxnSpPr>
        <p:spPr>
          <a:xfrm>
            <a:off x="8032340" y="3165200"/>
            <a:ext cx="537041" cy="715269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81" name="Rectangle 180"/>
          <p:cNvSpPr/>
          <p:nvPr/>
        </p:nvSpPr>
        <p:spPr>
          <a:xfrm>
            <a:off x="7614672" y="5365941"/>
            <a:ext cx="171778" cy="3381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MCBRD</a:t>
            </a:r>
            <a:endParaRPr lang="en-GB" sz="600" dirty="0">
              <a:solidFill>
                <a:srgbClr val="0070C0"/>
              </a:solidFill>
            </a:endParaRPr>
          </a:p>
        </p:txBody>
      </p:sp>
      <p:sp>
        <p:nvSpPr>
          <p:cNvPr id="183" name="Rectangle 182"/>
          <p:cNvSpPr/>
          <p:nvPr/>
        </p:nvSpPr>
        <p:spPr>
          <a:xfrm>
            <a:off x="7860561" y="5366023"/>
            <a:ext cx="171778" cy="3381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MCBRD</a:t>
            </a:r>
            <a:endParaRPr lang="en-GB" sz="600" dirty="0">
              <a:solidFill>
                <a:srgbClr val="0070C0"/>
              </a:solidFill>
            </a:endParaRPr>
          </a:p>
        </p:txBody>
      </p:sp>
      <p:sp>
        <p:nvSpPr>
          <p:cNvPr id="184" name="Rectangle 183"/>
          <p:cNvSpPr/>
          <p:nvPr/>
        </p:nvSpPr>
        <p:spPr>
          <a:xfrm>
            <a:off x="7616923" y="5753886"/>
            <a:ext cx="171778" cy="3381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MCBRD</a:t>
            </a:r>
            <a:endParaRPr lang="en-GB" sz="600" dirty="0">
              <a:solidFill>
                <a:srgbClr val="0070C0"/>
              </a:solidFill>
            </a:endParaRPr>
          </a:p>
        </p:txBody>
      </p:sp>
      <p:sp>
        <p:nvSpPr>
          <p:cNvPr id="185" name="Rectangle 184"/>
          <p:cNvSpPr/>
          <p:nvPr/>
        </p:nvSpPr>
        <p:spPr>
          <a:xfrm>
            <a:off x="7862812" y="5753968"/>
            <a:ext cx="171778" cy="3381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MCBRD</a:t>
            </a:r>
            <a:endParaRPr lang="en-GB" sz="600" dirty="0">
              <a:solidFill>
                <a:srgbClr val="0070C0"/>
              </a:solidFill>
            </a:endParaRPr>
          </a:p>
        </p:txBody>
      </p:sp>
      <p:sp>
        <p:nvSpPr>
          <p:cNvPr id="186" name="Rectangle 185"/>
          <p:cNvSpPr/>
          <p:nvPr/>
        </p:nvSpPr>
        <p:spPr>
          <a:xfrm>
            <a:off x="8133726" y="5359652"/>
            <a:ext cx="2321843" cy="7311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MBRD</a:t>
            </a:r>
            <a:endParaRPr lang="en-GB" sz="600" dirty="0">
              <a:solidFill>
                <a:srgbClr val="0070C0"/>
              </a:solidFill>
            </a:endParaRPr>
          </a:p>
        </p:txBody>
      </p:sp>
      <p:pic>
        <p:nvPicPr>
          <p:cNvPr id="187" name="Picture 18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8074" y="2386851"/>
            <a:ext cx="697230" cy="697230"/>
          </a:xfrm>
          <a:prstGeom prst="rect">
            <a:avLst/>
          </a:prstGeom>
        </p:spPr>
      </p:pic>
      <p:cxnSp>
        <p:nvCxnSpPr>
          <p:cNvPr id="190" name="Straight Connector 189"/>
          <p:cNvCxnSpPr>
            <a:stCxn id="187" idx="2"/>
          </p:cNvCxnSpPr>
          <p:nvPr/>
        </p:nvCxnSpPr>
        <p:spPr>
          <a:xfrm flipH="1">
            <a:off x="11464157" y="3084081"/>
            <a:ext cx="202532" cy="682039"/>
          </a:xfrm>
          <a:prstGeom prst="line">
            <a:avLst/>
          </a:prstGeom>
          <a:noFill/>
          <a:ln w="6350" cap="flat" cmpd="sng" algn="ctr">
            <a:solidFill>
              <a:srgbClr val="92D050"/>
            </a:solidFill>
            <a:prstDash val="solid"/>
            <a:miter lim="800000"/>
          </a:ln>
          <a:effectLst/>
        </p:spPr>
      </p:cxnSp>
      <p:grpSp>
        <p:nvGrpSpPr>
          <p:cNvPr id="199" name="Group 198"/>
          <p:cNvGrpSpPr/>
          <p:nvPr/>
        </p:nvGrpSpPr>
        <p:grpSpPr>
          <a:xfrm>
            <a:off x="5752018" y="3933569"/>
            <a:ext cx="3567288" cy="2184577"/>
            <a:chOff x="5752018" y="3933569"/>
            <a:chExt cx="3567288" cy="2184577"/>
          </a:xfrm>
        </p:grpSpPr>
        <p:sp>
          <p:nvSpPr>
            <p:cNvPr id="61" name="Rectangle 60"/>
            <p:cNvSpPr/>
            <p:nvPr/>
          </p:nvSpPr>
          <p:spPr>
            <a:xfrm>
              <a:off x="9174885" y="3937376"/>
              <a:ext cx="144421" cy="127608"/>
            </a:xfrm>
            <a:prstGeom prst="rect">
              <a:avLst/>
            </a:prstGeom>
            <a:solidFill>
              <a:srgbClr val="C0000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9173665" y="4171511"/>
              <a:ext cx="144421" cy="127608"/>
            </a:xfrm>
            <a:prstGeom prst="rect">
              <a:avLst/>
            </a:prstGeom>
            <a:solidFill>
              <a:srgbClr val="C0000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836347" y="3934754"/>
              <a:ext cx="144421" cy="127608"/>
            </a:xfrm>
            <a:prstGeom prst="rect">
              <a:avLst/>
            </a:prstGeom>
            <a:solidFill>
              <a:srgbClr val="C0000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8835127" y="4168889"/>
              <a:ext cx="144421" cy="127608"/>
            </a:xfrm>
            <a:prstGeom prst="rect">
              <a:avLst/>
            </a:prstGeom>
            <a:solidFill>
              <a:srgbClr val="C0000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96" name="Group 195"/>
            <p:cNvGrpSpPr/>
            <p:nvPr/>
          </p:nvGrpSpPr>
          <p:grpSpPr>
            <a:xfrm>
              <a:off x="5752018" y="3933569"/>
              <a:ext cx="2700613" cy="2184577"/>
              <a:chOff x="5752018" y="3933569"/>
              <a:chExt cx="2700613" cy="2184577"/>
            </a:xfrm>
          </p:grpSpPr>
          <p:sp>
            <p:nvSpPr>
              <p:cNvPr id="192" name="Rectangle 191"/>
              <p:cNvSpPr/>
              <p:nvPr/>
            </p:nvSpPr>
            <p:spPr>
              <a:xfrm>
                <a:off x="8308210" y="3933569"/>
                <a:ext cx="144421" cy="12760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3" name="Rectangle 192"/>
              <p:cNvSpPr/>
              <p:nvPr/>
            </p:nvSpPr>
            <p:spPr>
              <a:xfrm>
                <a:off x="8306990" y="4167704"/>
                <a:ext cx="144421" cy="12760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" name="Rectangle 193"/>
              <p:cNvSpPr/>
              <p:nvPr/>
            </p:nvSpPr>
            <p:spPr>
              <a:xfrm>
                <a:off x="5753238" y="5827634"/>
                <a:ext cx="144421" cy="12760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5" name="Rectangle 194"/>
              <p:cNvSpPr/>
              <p:nvPr/>
            </p:nvSpPr>
            <p:spPr>
              <a:xfrm>
                <a:off x="5752018" y="5990538"/>
                <a:ext cx="144421" cy="12760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01" name="TextBox 200"/>
          <p:cNvSpPr txBox="1"/>
          <p:nvPr/>
        </p:nvSpPr>
        <p:spPr>
          <a:xfrm>
            <a:off x="5337202" y="5055995"/>
            <a:ext cx="767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2x13kA LHC</a:t>
            </a:r>
          </a:p>
          <a:p>
            <a:pPr algn="ctr"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+ 2 x (4x0.6 kA LHC)</a:t>
            </a:r>
          </a:p>
        </p:txBody>
      </p:sp>
      <p:cxnSp>
        <p:nvCxnSpPr>
          <p:cNvPr id="202" name="Straight Connector 201"/>
          <p:cNvCxnSpPr>
            <a:stCxn id="201" idx="2"/>
            <a:endCxn id="70" idx="3"/>
          </p:cNvCxnSpPr>
          <p:nvPr/>
        </p:nvCxnSpPr>
        <p:spPr>
          <a:xfrm>
            <a:off x="5721062" y="5517660"/>
            <a:ext cx="409577" cy="443229"/>
          </a:xfrm>
          <a:prstGeom prst="line">
            <a:avLst/>
          </a:prstGeom>
          <a:noFill/>
          <a:ln w="63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sp>
        <p:nvSpPr>
          <p:cNvPr id="204" name="TextBox 203"/>
          <p:cNvSpPr txBox="1"/>
          <p:nvPr/>
        </p:nvSpPr>
        <p:spPr>
          <a:xfrm>
            <a:off x="7539269" y="6466942"/>
            <a:ext cx="1171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2x18kA Round</a:t>
            </a:r>
          </a:p>
          <a:p>
            <a:pPr algn="ctr"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+ 8 x LHC 0.6 kA</a:t>
            </a:r>
          </a:p>
        </p:txBody>
      </p:sp>
      <p:cxnSp>
        <p:nvCxnSpPr>
          <p:cNvPr id="205" name="Straight Connector 204"/>
          <p:cNvCxnSpPr>
            <a:stCxn id="204" idx="1"/>
          </p:cNvCxnSpPr>
          <p:nvPr/>
        </p:nvCxnSpPr>
        <p:spPr>
          <a:xfrm flipH="1" flipV="1">
            <a:off x="7170984" y="6542916"/>
            <a:ext cx="368285" cy="93303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58" name="TextBox 157"/>
          <p:cNvSpPr txBox="1"/>
          <p:nvPr/>
        </p:nvSpPr>
        <p:spPr>
          <a:xfrm>
            <a:off x="11467227" y="2077208"/>
            <a:ext cx="767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Courtesy MSC-SCD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14594" y="4228876"/>
            <a:ext cx="2932801" cy="2166612"/>
          </a:xfrm>
          <a:prstGeom prst="rect">
            <a:avLst/>
          </a:prstGeom>
        </p:spPr>
      </p:pic>
      <p:sp>
        <p:nvSpPr>
          <p:cNvPr id="162" name="TextBox 161"/>
          <p:cNvSpPr txBox="1"/>
          <p:nvPr/>
        </p:nvSpPr>
        <p:spPr>
          <a:xfrm>
            <a:off x="3131066" y="6325168"/>
            <a:ext cx="17780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solidFill>
                  <a:srgbClr val="0070C0"/>
                </a:solidFill>
              </a:rPr>
              <a:t>DFM-D2 plug proposal</a:t>
            </a:r>
          </a:p>
          <a:p>
            <a:r>
              <a:rPr lang="en-GB" sz="1000" i="1" dirty="0" smtClean="0">
                <a:solidFill>
                  <a:srgbClr val="0070C0"/>
                </a:solidFill>
              </a:rPr>
              <a:t>Based on DFX development</a:t>
            </a:r>
            <a:endParaRPr lang="en-GB" sz="1000" i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image001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585" t="26475" r="23773" b="33300"/>
          <a:stretch/>
        </p:blipFill>
        <p:spPr bwMode="auto">
          <a:xfrm flipH="1">
            <a:off x="157518" y="5612830"/>
            <a:ext cx="1658472" cy="919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" descr="image00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566" t="26277" r="12393" b="37441"/>
          <a:stretch/>
        </p:blipFill>
        <p:spPr bwMode="auto">
          <a:xfrm>
            <a:off x="143340" y="4575224"/>
            <a:ext cx="2169459" cy="818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>
            <a:stCxn id="1027" idx="3"/>
          </p:cNvCxnSpPr>
          <p:nvPr/>
        </p:nvCxnSpPr>
        <p:spPr>
          <a:xfrm>
            <a:off x="2312799" y="4984622"/>
            <a:ext cx="946583" cy="71373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stCxn id="1026" idx="1"/>
          </p:cNvCxnSpPr>
          <p:nvPr/>
        </p:nvCxnSpPr>
        <p:spPr>
          <a:xfrm flipV="1">
            <a:off x="1815990" y="5725250"/>
            <a:ext cx="1268409" cy="347192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688590" y="6568748"/>
            <a:ext cx="13260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solidFill>
                  <a:srgbClr val="0070C0"/>
                </a:solidFill>
              </a:rPr>
              <a:t>Courtesy </a:t>
            </a:r>
            <a:r>
              <a:rPr lang="en-GB" sz="1000" i="1" dirty="0" err="1" smtClean="0">
                <a:solidFill>
                  <a:srgbClr val="0070C0"/>
                </a:solidFill>
              </a:rPr>
              <a:t>S.Donche</a:t>
            </a:r>
            <a:endParaRPr lang="en-GB" sz="10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475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6328350" y="3987548"/>
            <a:ext cx="607775" cy="613911"/>
            <a:chOff x="6328350" y="3987548"/>
            <a:chExt cx="607775" cy="613911"/>
          </a:xfrm>
        </p:grpSpPr>
        <p:sp>
          <p:nvSpPr>
            <p:cNvPr id="135" name="Oval 134"/>
            <p:cNvSpPr/>
            <p:nvPr/>
          </p:nvSpPr>
          <p:spPr>
            <a:xfrm>
              <a:off x="6328350" y="3994064"/>
              <a:ext cx="603979" cy="607395"/>
            </a:xfrm>
            <a:prstGeom prst="ellipse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en-GB" sz="800" kern="0">
                <a:solidFill>
                  <a:prstClr val="white"/>
                </a:solidFill>
              </a:endParaRPr>
            </a:p>
          </p:txBody>
        </p:sp>
        <p:sp>
          <p:nvSpPr>
            <p:cNvPr id="162" name="Oval 161"/>
            <p:cNvSpPr/>
            <p:nvPr/>
          </p:nvSpPr>
          <p:spPr>
            <a:xfrm>
              <a:off x="6332146" y="3987548"/>
              <a:ext cx="603979" cy="607395"/>
            </a:xfrm>
            <a:prstGeom prst="ellipse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en-GB" sz="800" kern="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605553" y="2946802"/>
            <a:ext cx="558986" cy="383577"/>
            <a:chOff x="9605553" y="2946802"/>
            <a:chExt cx="558986" cy="383577"/>
          </a:xfrm>
        </p:grpSpPr>
        <p:sp>
          <p:nvSpPr>
            <p:cNvPr id="104" name="Oval 103"/>
            <p:cNvSpPr/>
            <p:nvPr/>
          </p:nvSpPr>
          <p:spPr>
            <a:xfrm>
              <a:off x="9605553" y="2956405"/>
              <a:ext cx="558466" cy="373974"/>
            </a:xfrm>
            <a:prstGeom prst="ellipse">
              <a:avLst/>
            </a:prstGeom>
            <a:solidFill>
              <a:srgbClr val="E8C7F5"/>
            </a:soli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en-GB" sz="800" kern="0">
                <a:solidFill>
                  <a:prstClr val="white"/>
                </a:solidFill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9606073" y="2946802"/>
              <a:ext cx="558466" cy="373974"/>
            </a:xfrm>
            <a:prstGeom prst="ellipse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en-GB" sz="800" kern="0">
                <a:solidFill>
                  <a:prstClr val="white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39" y="644690"/>
            <a:ext cx="8620579" cy="2763125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Vacuum barrier layout </a:t>
            </a:r>
            <a:r>
              <a:rPr lang="en-GB" dirty="0">
                <a:solidFill>
                  <a:srgbClr val="5A5A5A"/>
                </a:solidFill>
                <a:hlinkClick r:id="rId2"/>
              </a:rPr>
              <a:t>EDMS </a:t>
            </a:r>
            <a:r>
              <a:rPr lang="en-GB" dirty="0" smtClean="0">
                <a:solidFill>
                  <a:srgbClr val="5A5A5A"/>
                </a:solidFill>
                <a:hlinkClick r:id="rId2"/>
              </a:rPr>
              <a:t>2048016</a:t>
            </a:r>
            <a:endParaRPr lang="en-GB" dirty="0" smtClean="0">
              <a:solidFill>
                <a:srgbClr val="5A5A5A"/>
              </a:solidFill>
            </a:endParaRPr>
          </a:p>
          <a:p>
            <a:r>
              <a:rPr lang="en-GB" dirty="0" smtClean="0">
                <a:solidFill>
                  <a:srgbClr val="5A5A5A"/>
                </a:solidFill>
              </a:rPr>
              <a:t>Interlink insulation vacuum shared with D2</a:t>
            </a:r>
          </a:p>
          <a:p>
            <a:r>
              <a:rPr lang="en-GB" dirty="0" smtClean="0">
                <a:solidFill>
                  <a:srgbClr val="5A5A5A"/>
                </a:solidFill>
              </a:rPr>
              <a:t>Pumping &amp; instrumentation interfaces on DFM + </a:t>
            </a:r>
            <a:r>
              <a:rPr lang="en-GB" dirty="0" err="1" smtClean="0">
                <a:solidFill>
                  <a:srgbClr val="5A5A5A"/>
                </a:solidFill>
              </a:rPr>
              <a:t>SCLink</a:t>
            </a:r>
            <a:r>
              <a:rPr lang="en-GB" dirty="0" smtClean="0">
                <a:solidFill>
                  <a:srgbClr val="5A5A5A"/>
                </a:solidFill>
              </a:rPr>
              <a:t> volumes (ISODN100)</a:t>
            </a:r>
          </a:p>
          <a:p>
            <a:r>
              <a:rPr lang="en-GB" dirty="0" smtClean="0">
                <a:solidFill>
                  <a:srgbClr val="5A5A5A"/>
                </a:solidFill>
              </a:rPr>
              <a:t>Pressure relief plate (ISODN100)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7648480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 smtClean="0"/>
              <a:t>Concept : Insulation vacuum DFM</a:t>
            </a:r>
            <a:endParaRPr lang="en-GB" sz="3467" dirty="0"/>
          </a:p>
        </p:txBody>
      </p:sp>
      <p:grpSp>
        <p:nvGrpSpPr>
          <p:cNvPr id="136" name="Group 135"/>
          <p:cNvGrpSpPr/>
          <p:nvPr/>
        </p:nvGrpSpPr>
        <p:grpSpPr>
          <a:xfrm>
            <a:off x="10455569" y="2482413"/>
            <a:ext cx="1702473" cy="630946"/>
            <a:chOff x="8676180" y="6483875"/>
            <a:chExt cx="1702473" cy="630946"/>
          </a:xfrm>
        </p:grpSpPr>
        <p:grpSp>
          <p:nvGrpSpPr>
            <p:cNvPr id="137" name="Group 136"/>
            <p:cNvGrpSpPr/>
            <p:nvPr/>
          </p:nvGrpSpPr>
          <p:grpSpPr>
            <a:xfrm>
              <a:off x="8676180" y="6483875"/>
              <a:ext cx="1702473" cy="630946"/>
              <a:chOff x="6784698" y="6179020"/>
              <a:chExt cx="1702473" cy="630946"/>
            </a:xfrm>
          </p:grpSpPr>
          <p:grpSp>
            <p:nvGrpSpPr>
              <p:cNvPr id="139" name="Group 138"/>
              <p:cNvGrpSpPr/>
              <p:nvPr/>
            </p:nvGrpSpPr>
            <p:grpSpPr>
              <a:xfrm>
                <a:off x="6784698" y="6179020"/>
                <a:ext cx="1702473" cy="630946"/>
                <a:chOff x="6504482" y="6076966"/>
                <a:chExt cx="1702473" cy="630946"/>
              </a:xfrm>
            </p:grpSpPr>
            <p:grpSp>
              <p:nvGrpSpPr>
                <p:cNvPr id="141" name="Group 140"/>
                <p:cNvGrpSpPr/>
                <p:nvPr/>
              </p:nvGrpSpPr>
              <p:grpSpPr>
                <a:xfrm>
                  <a:off x="6507885" y="6076969"/>
                  <a:ext cx="905558" cy="630943"/>
                  <a:chOff x="8116074" y="3698420"/>
                  <a:chExt cx="583403" cy="406483"/>
                </a:xfrm>
              </p:grpSpPr>
              <p:sp>
                <p:nvSpPr>
                  <p:cNvPr id="152" name="Rectangle 151"/>
                  <p:cNvSpPr/>
                  <p:nvPr/>
                </p:nvSpPr>
                <p:spPr>
                  <a:xfrm>
                    <a:off x="8116074" y="3738125"/>
                    <a:ext cx="102315" cy="45719"/>
                  </a:xfrm>
                  <a:prstGeom prst="rect">
                    <a:avLst/>
                  </a:prstGeom>
                  <a:solidFill>
                    <a:srgbClr val="005F8C">
                      <a:lumMod val="60000"/>
                      <a:lumOff val="40000"/>
                    </a:srgbClr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3" name="TextBox 152"/>
                  <p:cNvSpPr txBox="1"/>
                  <p:nvPr/>
                </p:nvSpPr>
                <p:spPr>
                  <a:xfrm flipH="1">
                    <a:off x="8159153" y="3698420"/>
                    <a:ext cx="540324" cy="4064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Superfluid @ 1.9K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Liquid He @ 4.5 K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Gaseous He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Heater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Vacuum barrier</a:t>
                    </a:r>
                  </a:p>
                </p:txBody>
              </p:sp>
              <p:sp>
                <p:nvSpPr>
                  <p:cNvPr id="154" name="Rectangle 153"/>
                  <p:cNvSpPr/>
                  <p:nvPr/>
                </p:nvSpPr>
                <p:spPr>
                  <a:xfrm>
                    <a:off x="8116074" y="3809452"/>
                    <a:ext cx="102315" cy="45719"/>
                  </a:xfrm>
                  <a:prstGeom prst="rect">
                    <a:avLst/>
                  </a:prstGeom>
                  <a:solidFill>
                    <a:srgbClr val="0070C0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5" name="Rectangle 154"/>
                  <p:cNvSpPr/>
                  <p:nvPr/>
                </p:nvSpPr>
                <p:spPr>
                  <a:xfrm>
                    <a:off x="8116074" y="3883085"/>
                    <a:ext cx="102315" cy="45719"/>
                  </a:xfrm>
                  <a:prstGeom prst="rect">
                    <a:avLst/>
                  </a:prstGeom>
                  <a:solidFill>
                    <a:srgbClr val="0093BE">
                      <a:lumMod val="20000"/>
                      <a:lumOff val="80000"/>
                    </a:srgbClr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cxnSp>
              <p:nvCxnSpPr>
                <p:cNvPr id="142" name="Straight Connector 141"/>
                <p:cNvCxnSpPr/>
                <p:nvPr/>
              </p:nvCxnSpPr>
              <p:spPr>
                <a:xfrm>
                  <a:off x="7452875" y="6168044"/>
                  <a:ext cx="190072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CA1100"/>
                  </a:solidFill>
                  <a:prstDash val="sysDot"/>
                </a:ln>
                <a:effectLst/>
              </p:spPr>
            </p:cxnSp>
            <p:cxnSp>
              <p:nvCxnSpPr>
                <p:cNvPr id="143" name="Straight Connector 142"/>
                <p:cNvCxnSpPr/>
                <p:nvPr/>
              </p:nvCxnSpPr>
              <p:spPr>
                <a:xfrm>
                  <a:off x="7451890" y="6281498"/>
                  <a:ext cx="221501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00B050"/>
                  </a:solidFill>
                  <a:prstDash val="sysDot"/>
                </a:ln>
                <a:effectLst/>
              </p:spPr>
            </p:cxnSp>
            <p:cxnSp>
              <p:nvCxnSpPr>
                <p:cNvPr id="144" name="Straight Connector 143"/>
                <p:cNvCxnSpPr/>
                <p:nvPr/>
              </p:nvCxnSpPr>
              <p:spPr>
                <a:xfrm>
                  <a:off x="7451890" y="6397838"/>
                  <a:ext cx="20144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FF00"/>
                  </a:solidFill>
                  <a:prstDash val="sysDot"/>
                </a:ln>
                <a:effectLst/>
              </p:spPr>
            </p:cxnSp>
            <p:sp>
              <p:nvSpPr>
                <p:cNvPr id="145" name="Rectangle 144"/>
                <p:cNvSpPr/>
                <p:nvPr/>
              </p:nvSpPr>
              <p:spPr>
                <a:xfrm>
                  <a:off x="7447878" y="6566880"/>
                  <a:ext cx="139430" cy="45719"/>
                </a:xfrm>
                <a:prstGeom prst="rect">
                  <a:avLst/>
                </a:prstGeom>
                <a:solidFill>
                  <a:srgbClr val="CA1100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46" name="Group 145"/>
                <p:cNvGrpSpPr/>
                <p:nvPr/>
              </p:nvGrpSpPr>
              <p:grpSpPr>
                <a:xfrm>
                  <a:off x="6504482" y="6463451"/>
                  <a:ext cx="162215" cy="70965"/>
                  <a:chOff x="7920225" y="3723877"/>
                  <a:chExt cx="119829" cy="131828"/>
                </a:xfrm>
              </p:grpSpPr>
              <p:sp>
                <p:nvSpPr>
                  <p:cNvPr id="148" name="Oval 147"/>
                  <p:cNvSpPr/>
                  <p:nvPr/>
                </p:nvSpPr>
                <p:spPr>
                  <a:xfrm>
                    <a:off x="7920225" y="3723878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49" name="Oval 148"/>
                  <p:cNvSpPr/>
                  <p:nvPr/>
                </p:nvSpPr>
                <p:spPr>
                  <a:xfrm>
                    <a:off x="7943084" y="3725714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0" name="Oval 149"/>
                  <p:cNvSpPr/>
                  <p:nvPr/>
                </p:nvSpPr>
                <p:spPr>
                  <a:xfrm>
                    <a:off x="7972688" y="3723877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1" name="Oval 150"/>
                  <p:cNvSpPr/>
                  <p:nvPr/>
                </p:nvSpPr>
                <p:spPr>
                  <a:xfrm>
                    <a:off x="7994335" y="3723878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47" name="TextBox 146"/>
                <p:cNvSpPr txBox="1"/>
                <p:nvPr/>
              </p:nvSpPr>
              <p:spPr>
                <a:xfrm flipH="1">
                  <a:off x="7579860" y="6076966"/>
                  <a:ext cx="627095" cy="6309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HTS</a:t>
                  </a: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MgB2</a:t>
                  </a: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NbTi</a:t>
                  </a:r>
                  <a:endParaRPr kumimoji="0" lang="en-GB" sz="7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Warm cable</a:t>
                  </a: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Splice</a:t>
                  </a:r>
                </a:p>
              </p:txBody>
            </p:sp>
          </p:grpSp>
          <p:cxnSp>
            <p:nvCxnSpPr>
              <p:cNvPr id="140" name="Straight Connector 139"/>
              <p:cNvCxnSpPr/>
              <p:nvPr/>
            </p:nvCxnSpPr>
            <p:spPr>
              <a:xfrm>
                <a:off x="7731128" y="6599572"/>
                <a:ext cx="201448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ysDot"/>
              </a:ln>
              <a:effectLst/>
            </p:spPr>
          </p:cxnSp>
        </p:grpSp>
        <p:cxnSp>
          <p:nvCxnSpPr>
            <p:cNvPr id="138" name="Straight Connector 137"/>
            <p:cNvCxnSpPr/>
            <p:nvPr/>
          </p:nvCxnSpPr>
          <p:spPr>
            <a:xfrm flipH="1">
              <a:off x="8676455" y="7000405"/>
              <a:ext cx="145640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</p:grpSp>
      <p:sp>
        <p:nvSpPr>
          <p:cNvPr id="156" name="Rectangle 155"/>
          <p:cNvSpPr/>
          <p:nvPr/>
        </p:nvSpPr>
        <p:spPr>
          <a:xfrm>
            <a:off x="7828057" y="3769893"/>
            <a:ext cx="807016" cy="650953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6130640" y="4727271"/>
            <a:ext cx="4778985" cy="162626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</a:ln>
          <a:effectLst/>
        </p:spPr>
        <p:txBody>
          <a:bodyPr rtlCol="0" anchor="t" anchorCtr="0"/>
          <a:lstStyle/>
          <a:p>
            <a:pPr defTabSz="609585"/>
            <a:r>
              <a:rPr lang="en-GB" sz="800" b="1" kern="0" dirty="0">
                <a:solidFill>
                  <a:prstClr val="white"/>
                </a:solidFill>
              </a:rPr>
              <a:t>D2</a:t>
            </a:r>
          </a:p>
        </p:txBody>
      </p:sp>
      <p:sp>
        <p:nvSpPr>
          <p:cNvPr id="134" name="Rectangle 133"/>
          <p:cNvSpPr/>
          <p:nvPr/>
        </p:nvSpPr>
        <p:spPr>
          <a:xfrm>
            <a:off x="6328350" y="4315450"/>
            <a:ext cx="603979" cy="417307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585"/>
            <a:endParaRPr lang="en-GB" sz="800" kern="0" dirty="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8636291" y="3519600"/>
            <a:ext cx="2632104" cy="1012497"/>
          </a:xfrm>
          <a:prstGeom prst="rect">
            <a:avLst/>
          </a:prstGeom>
          <a:solidFill>
            <a:srgbClr val="E8C7F5"/>
          </a:solidFill>
          <a:ln w="3175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b" anchorCtr="0"/>
          <a:lstStyle/>
          <a:p>
            <a:pPr algn="r" defTabSz="609585"/>
            <a:r>
              <a:rPr lang="en-GB" sz="800" b="1" kern="0" dirty="0">
                <a:solidFill>
                  <a:srgbClr val="7030A0"/>
                </a:solidFill>
              </a:rPr>
              <a:t>DFM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959266" y="3883257"/>
            <a:ext cx="638952" cy="470765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9105619" y="3636518"/>
            <a:ext cx="1296462" cy="784328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644024" y="3880471"/>
            <a:ext cx="2108298" cy="541615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1273740" y="3579463"/>
            <a:ext cx="788660" cy="367985"/>
          </a:xfrm>
          <a:prstGeom prst="rect">
            <a:avLst/>
          </a:prstGeom>
          <a:solidFill>
            <a:srgbClr val="C39BE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042469" y="3990995"/>
            <a:ext cx="784370" cy="424656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537506" y="5070192"/>
            <a:ext cx="3015800" cy="1075176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Cold mass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170984" y="4164659"/>
            <a:ext cx="792309" cy="150809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243723" y="5756448"/>
            <a:ext cx="2293782" cy="389006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119925" y="5755510"/>
            <a:ext cx="252419" cy="389858"/>
          </a:xfrm>
          <a:prstGeom prst="rect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170984" y="4315470"/>
            <a:ext cx="161568" cy="2296399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245507" y="6470900"/>
            <a:ext cx="1925478" cy="140968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245505" y="6145368"/>
            <a:ext cx="170361" cy="325447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7041250" y="4415651"/>
            <a:ext cx="400808" cy="1989110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159830" y="6404761"/>
            <a:ext cx="2282227" cy="311590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159829" y="5645561"/>
            <a:ext cx="970810" cy="630655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5159829" y="6276216"/>
            <a:ext cx="364621" cy="128546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8502266" y="3880469"/>
            <a:ext cx="134229" cy="473553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9" name="Group 88"/>
          <p:cNvGrpSpPr/>
          <p:nvPr/>
        </p:nvGrpSpPr>
        <p:grpSpPr>
          <a:xfrm>
            <a:off x="10347975" y="4241282"/>
            <a:ext cx="341808" cy="136724"/>
            <a:chOff x="4572000" y="3062101"/>
            <a:chExt cx="434576" cy="173832"/>
          </a:xfrm>
        </p:grpSpPr>
        <p:sp>
          <p:nvSpPr>
            <p:cNvPr id="105" name="Oval 104"/>
            <p:cNvSpPr/>
            <p:nvPr/>
          </p:nvSpPr>
          <p:spPr>
            <a:xfrm>
              <a:off x="4572000" y="3062102"/>
              <a:ext cx="173831" cy="173831"/>
            </a:xfrm>
            <a:prstGeom prst="ellips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Oval 105"/>
            <p:cNvSpPr/>
            <p:nvPr/>
          </p:nvSpPr>
          <p:spPr>
            <a:xfrm>
              <a:off x="4658915" y="3062102"/>
              <a:ext cx="173831" cy="173831"/>
            </a:xfrm>
            <a:prstGeom prst="ellips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" name="Oval 106"/>
            <p:cNvSpPr/>
            <p:nvPr/>
          </p:nvSpPr>
          <p:spPr>
            <a:xfrm>
              <a:off x="4745830" y="3062102"/>
              <a:ext cx="173831" cy="173831"/>
            </a:xfrm>
            <a:prstGeom prst="ellips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8" name="Oval 107"/>
            <p:cNvSpPr/>
            <p:nvPr/>
          </p:nvSpPr>
          <p:spPr>
            <a:xfrm>
              <a:off x="4832745" y="3062101"/>
              <a:ext cx="173831" cy="173831"/>
            </a:xfrm>
            <a:prstGeom prst="ellips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90" name="Straight Arrow Connector 89"/>
          <p:cNvCxnSpPr/>
          <p:nvPr/>
        </p:nvCxnSpPr>
        <p:spPr>
          <a:xfrm>
            <a:off x="11622548" y="3685984"/>
            <a:ext cx="315511" cy="0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 w="sm" len="med"/>
          </a:ln>
          <a:effectLst/>
        </p:spPr>
      </p:cxnSp>
      <p:sp>
        <p:nvSpPr>
          <p:cNvPr id="103" name="Rectangle 102"/>
          <p:cNvSpPr/>
          <p:nvPr/>
        </p:nvSpPr>
        <p:spPr>
          <a:xfrm>
            <a:off x="9605553" y="3168574"/>
            <a:ext cx="558466" cy="354177"/>
          </a:xfrm>
          <a:prstGeom prst="rect">
            <a:avLst/>
          </a:prstGeom>
          <a:solidFill>
            <a:srgbClr val="E8C7F5"/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585"/>
            <a:endParaRPr lang="en-GB" sz="800" kern="0" dirty="0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9619783" y="3127036"/>
            <a:ext cx="531801" cy="430687"/>
          </a:xfrm>
          <a:prstGeom prst="rect">
            <a:avLst/>
          </a:prstGeom>
          <a:solidFill>
            <a:srgbClr val="E8C7F5"/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585"/>
            <a:endParaRPr lang="en-GB" sz="800" kern="0">
              <a:solidFill>
                <a:prstClr val="white"/>
              </a:solidFill>
            </a:endParaRPr>
          </a:p>
        </p:txBody>
      </p:sp>
      <p:grpSp>
        <p:nvGrpSpPr>
          <p:cNvPr id="92" name="Group 91"/>
          <p:cNvGrpSpPr/>
          <p:nvPr/>
        </p:nvGrpSpPr>
        <p:grpSpPr>
          <a:xfrm>
            <a:off x="9676778" y="3158365"/>
            <a:ext cx="169360" cy="688803"/>
            <a:chOff x="10531767" y="3895477"/>
            <a:chExt cx="135895" cy="552698"/>
          </a:xfrm>
        </p:grpSpPr>
        <p:cxnSp>
          <p:nvCxnSpPr>
            <p:cNvPr id="97" name="Straight Connector 96"/>
            <p:cNvCxnSpPr/>
            <p:nvPr/>
          </p:nvCxnSpPr>
          <p:spPr>
            <a:xfrm flipV="1">
              <a:off x="10604735" y="3895477"/>
              <a:ext cx="0" cy="467426"/>
            </a:xfrm>
            <a:prstGeom prst="line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  <p:cxnSp>
          <p:nvCxnSpPr>
            <p:cNvPr id="98" name="Straight Connector 97"/>
            <p:cNvCxnSpPr/>
            <p:nvPr/>
          </p:nvCxnSpPr>
          <p:spPr>
            <a:xfrm flipV="1">
              <a:off x="10602354" y="4382483"/>
              <a:ext cx="0" cy="65692"/>
            </a:xfrm>
            <a:prstGeom prst="line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  <p:cxnSp>
          <p:nvCxnSpPr>
            <p:cNvPr id="99" name="Straight Connector 98"/>
            <p:cNvCxnSpPr/>
            <p:nvPr/>
          </p:nvCxnSpPr>
          <p:spPr>
            <a:xfrm flipV="1">
              <a:off x="10531767" y="4381147"/>
              <a:ext cx="41510" cy="34769"/>
            </a:xfrm>
            <a:prstGeom prst="line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  <p:cxnSp>
          <p:nvCxnSpPr>
            <p:cNvPr id="100" name="Straight Connector 99"/>
            <p:cNvCxnSpPr/>
            <p:nvPr/>
          </p:nvCxnSpPr>
          <p:spPr>
            <a:xfrm flipH="1" flipV="1">
              <a:off x="10626152" y="4386169"/>
              <a:ext cx="41510" cy="34769"/>
            </a:xfrm>
            <a:prstGeom prst="line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</p:grpSp>
      <p:cxnSp>
        <p:nvCxnSpPr>
          <p:cNvPr id="93" name="Straight Arrow Connector 92"/>
          <p:cNvCxnSpPr/>
          <p:nvPr/>
        </p:nvCxnSpPr>
        <p:spPr>
          <a:xfrm flipV="1">
            <a:off x="9871056" y="3168575"/>
            <a:ext cx="0" cy="572321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headEnd w="sm" len="med"/>
            <a:tailEnd type="triangle" w="sm" len="med"/>
          </a:ln>
          <a:effectLst/>
        </p:spPr>
      </p:cxnSp>
      <p:grpSp>
        <p:nvGrpSpPr>
          <p:cNvPr id="161" name="Group 160"/>
          <p:cNvGrpSpPr/>
          <p:nvPr/>
        </p:nvGrpSpPr>
        <p:grpSpPr>
          <a:xfrm>
            <a:off x="6556072" y="4170097"/>
            <a:ext cx="4196250" cy="2083286"/>
            <a:chOff x="7715250" y="1271588"/>
            <a:chExt cx="3367088" cy="1671637"/>
          </a:xfrm>
        </p:grpSpPr>
        <p:sp>
          <p:nvSpPr>
            <p:cNvPr id="31" name="Freeform 30"/>
            <p:cNvSpPr/>
            <p:nvPr/>
          </p:nvSpPr>
          <p:spPr>
            <a:xfrm>
              <a:off x="7877175" y="1271588"/>
              <a:ext cx="214313" cy="609600"/>
            </a:xfrm>
            <a:custGeom>
              <a:avLst/>
              <a:gdLst>
                <a:gd name="connsiteX0" fmla="*/ 0 w 214313"/>
                <a:gd name="connsiteY0" fmla="*/ 0 h 609600"/>
                <a:gd name="connsiteX1" fmla="*/ 0 w 214313"/>
                <a:gd name="connsiteY1" fmla="*/ 609600 h 609600"/>
                <a:gd name="connsiteX2" fmla="*/ 214313 w 214313"/>
                <a:gd name="connsiteY2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4313" h="609600">
                  <a:moveTo>
                    <a:pt x="0" y="0"/>
                  </a:moveTo>
                  <a:lnTo>
                    <a:pt x="0" y="609600"/>
                  </a:lnTo>
                  <a:lnTo>
                    <a:pt x="214313" y="609600"/>
                  </a:lnTo>
                </a:path>
              </a:pathLst>
            </a:custGeom>
            <a:noFill/>
            <a:ln>
              <a:solidFill>
                <a:srgbClr val="007033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57" name="Freeform 156"/>
            <p:cNvSpPr/>
            <p:nvPr/>
          </p:nvSpPr>
          <p:spPr>
            <a:xfrm>
              <a:off x="8443913" y="1866900"/>
              <a:ext cx="2638425" cy="1076325"/>
            </a:xfrm>
            <a:custGeom>
              <a:avLst/>
              <a:gdLst>
                <a:gd name="connsiteX0" fmla="*/ 0 w 2638425"/>
                <a:gd name="connsiteY0" fmla="*/ 0 h 1076325"/>
                <a:gd name="connsiteX1" fmla="*/ 2638425 w 2638425"/>
                <a:gd name="connsiteY1" fmla="*/ 0 h 1076325"/>
                <a:gd name="connsiteX2" fmla="*/ 2638425 w 2638425"/>
                <a:gd name="connsiteY2" fmla="*/ 1076325 h 1076325"/>
                <a:gd name="connsiteX3" fmla="*/ 2495550 w 2638425"/>
                <a:gd name="connsiteY3" fmla="*/ 1076325 h 1076325"/>
                <a:gd name="connsiteX4" fmla="*/ 42862 w 2638425"/>
                <a:gd name="connsiteY4" fmla="*/ 1076325 h 107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8425" h="1076325">
                  <a:moveTo>
                    <a:pt x="0" y="0"/>
                  </a:moveTo>
                  <a:lnTo>
                    <a:pt x="2638425" y="0"/>
                  </a:lnTo>
                  <a:lnTo>
                    <a:pt x="2638425" y="1076325"/>
                  </a:lnTo>
                  <a:lnTo>
                    <a:pt x="2495550" y="1076325"/>
                  </a:lnTo>
                  <a:lnTo>
                    <a:pt x="42862" y="1076325"/>
                  </a:lnTo>
                </a:path>
              </a:pathLst>
            </a:custGeom>
            <a:noFill/>
            <a:ln>
              <a:solidFill>
                <a:srgbClr val="007033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59" name="Freeform 158"/>
            <p:cNvSpPr/>
            <p:nvPr/>
          </p:nvSpPr>
          <p:spPr>
            <a:xfrm>
              <a:off x="7724775" y="2886075"/>
              <a:ext cx="338138" cy="57150"/>
            </a:xfrm>
            <a:custGeom>
              <a:avLst/>
              <a:gdLst>
                <a:gd name="connsiteX0" fmla="*/ 338138 w 338138"/>
                <a:gd name="connsiteY0" fmla="*/ 57150 h 57150"/>
                <a:gd name="connsiteX1" fmla="*/ 0 w 338138"/>
                <a:gd name="connsiteY1" fmla="*/ 57150 h 57150"/>
                <a:gd name="connsiteX2" fmla="*/ 0 w 338138"/>
                <a:gd name="connsiteY2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8138" h="57150">
                  <a:moveTo>
                    <a:pt x="338138" y="57150"/>
                  </a:moveTo>
                  <a:lnTo>
                    <a:pt x="0" y="5715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07033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60" name="Freeform 159"/>
            <p:cNvSpPr/>
            <p:nvPr/>
          </p:nvSpPr>
          <p:spPr>
            <a:xfrm>
              <a:off x="7715250" y="1304925"/>
              <a:ext cx="0" cy="1190625"/>
            </a:xfrm>
            <a:custGeom>
              <a:avLst/>
              <a:gdLst>
                <a:gd name="connsiteX0" fmla="*/ 0 w 0"/>
                <a:gd name="connsiteY0" fmla="*/ 1190625 h 1190625"/>
                <a:gd name="connsiteX1" fmla="*/ 0 w 0"/>
                <a:gd name="connsiteY1" fmla="*/ 0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190625">
                  <a:moveTo>
                    <a:pt x="0" y="1190625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07033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</p:grpSp>
      <p:sp>
        <p:nvSpPr>
          <p:cNvPr id="163" name="Freeform 162"/>
          <p:cNvSpPr/>
          <p:nvPr/>
        </p:nvSpPr>
        <p:spPr>
          <a:xfrm>
            <a:off x="5458044" y="3208514"/>
            <a:ext cx="4225926" cy="3234798"/>
          </a:xfrm>
          <a:custGeom>
            <a:avLst/>
            <a:gdLst>
              <a:gd name="connsiteX0" fmla="*/ 885825 w 3390900"/>
              <a:gd name="connsiteY0" fmla="*/ 2409825 h 2576512"/>
              <a:gd name="connsiteX1" fmla="*/ 0 w 3390900"/>
              <a:gd name="connsiteY1" fmla="*/ 2409825 h 2576512"/>
              <a:gd name="connsiteX2" fmla="*/ 0 w 3390900"/>
              <a:gd name="connsiteY2" fmla="*/ 2576512 h 2576512"/>
              <a:gd name="connsiteX3" fmla="*/ 1347787 w 3390900"/>
              <a:gd name="connsiteY3" fmla="*/ 2576512 h 2576512"/>
              <a:gd name="connsiteX4" fmla="*/ 1347787 w 3390900"/>
              <a:gd name="connsiteY4" fmla="*/ 709612 h 2576512"/>
              <a:gd name="connsiteX5" fmla="*/ 1966912 w 3390900"/>
              <a:gd name="connsiteY5" fmla="*/ 709612 h 2576512"/>
              <a:gd name="connsiteX6" fmla="*/ 1966912 w 3390900"/>
              <a:gd name="connsiteY6" fmla="*/ 490537 h 2576512"/>
              <a:gd name="connsiteX7" fmla="*/ 2814637 w 3390900"/>
              <a:gd name="connsiteY7" fmla="*/ 490537 h 2576512"/>
              <a:gd name="connsiteX8" fmla="*/ 2819400 w 3390900"/>
              <a:gd name="connsiteY8" fmla="*/ 423862 h 2576512"/>
              <a:gd name="connsiteX9" fmla="*/ 2819400 w 3390900"/>
              <a:gd name="connsiteY9" fmla="*/ 295275 h 2576512"/>
              <a:gd name="connsiteX10" fmla="*/ 2886075 w 3390900"/>
              <a:gd name="connsiteY10" fmla="*/ 295275 h 2576512"/>
              <a:gd name="connsiteX11" fmla="*/ 3386137 w 3390900"/>
              <a:gd name="connsiteY11" fmla="*/ 295275 h 2576512"/>
              <a:gd name="connsiteX12" fmla="*/ 3390900 w 3390900"/>
              <a:gd name="connsiteY12" fmla="*/ 242887 h 2576512"/>
              <a:gd name="connsiteX13" fmla="*/ 3390900 w 3390900"/>
              <a:gd name="connsiteY13" fmla="*/ 0 h 2576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390900" h="2576512">
                <a:moveTo>
                  <a:pt x="885825" y="2409825"/>
                </a:moveTo>
                <a:lnTo>
                  <a:pt x="0" y="2409825"/>
                </a:lnTo>
                <a:lnTo>
                  <a:pt x="0" y="2576512"/>
                </a:lnTo>
                <a:lnTo>
                  <a:pt x="1347787" y="2576512"/>
                </a:lnTo>
                <a:lnTo>
                  <a:pt x="1347787" y="709612"/>
                </a:lnTo>
                <a:lnTo>
                  <a:pt x="1966912" y="709612"/>
                </a:lnTo>
                <a:lnTo>
                  <a:pt x="1966912" y="490537"/>
                </a:lnTo>
                <a:lnTo>
                  <a:pt x="2814637" y="490537"/>
                </a:lnTo>
                <a:lnTo>
                  <a:pt x="2819400" y="423862"/>
                </a:lnTo>
                <a:lnTo>
                  <a:pt x="2819400" y="295275"/>
                </a:lnTo>
                <a:lnTo>
                  <a:pt x="2886075" y="295275"/>
                </a:lnTo>
                <a:lnTo>
                  <a:pt x="3386137" y="295275"/>
                </a:lnTo>
                <a:lnTo>
                  <a:pt x="3390900" y="242887"/>
                </a:lnTo>
                <a:lnTo>
                  <a:pt x="3390900" y="0"/>
                </a:lnTo>
              </a:path>
            </a:pathLst>
          </a:custGeom>
          <a:noFill/>
          <a:ln>
            <a:solidFill>
              <a:srgbClr val="00B050"/>
            </a:solidFill>
            <a:prstDash val="dash"/>
            <a:tailEnd type="triangle" w="sm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/>
          </a:p>
        </p:txBody>
      </p:sp>
      <p:sp>
        <p:nvSpPr>
          <p:cNvPr id="164" name="TextBox 163"/>
          <p:cNvSpPr txBox="1"/>
          <p:nvPr/>
        </p:nvSpPr>
        <p:spPr>
          <a:xfrm rot="16200000">
            <a:off x="6064022" y="4410938"/>
            <a:ext cx="7677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E’</a:t>
            </a:r>
            <a:r>
              <a:rPr lang="en-GB" sz="800" baseline="-25000" dirty="0" smtClean="0">
                <a:solidFill>
                  <a:prstClr val="black"/>
                </a:solidFill>
                <a:latin typeface="Calibri" panose="020F0502020204030204"/>
              </a:rPr>
              <a:t>H</a:t>
            </a:r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F</a:t>
            </a:r>
            <a:r>
              <a:rPr lang="en-GB" sz="800" baseline="-25000" dirty="0" smtClean="0">
                <a:solidFill>
                  <a:prstClr val="black"/>
                </a:solidFill>
                <a:latin typeface="Calibri" panose="020F0502020204030204"/>
              </a:rPr>
              <a:t>H</a:t>
            </a:r>
            <a:endParaRPr lang="en-GB" sz="800" dirty="0" smtClea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5" name="TextBox 164"/>
          <p:cNvSpPr txBox="1"/>
          <p:nvPr/>
        </p:nvSpPr>
        <p:spPr>
          <a:xfrm rot="16200000">
            <a:off x="6276974" y="4413656"/>
            <a:ext cx="7677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E</a:t>
            </a:r>
            <a:r>
              <a:rPr lang="en-GB" sz="800" baseline="-25000" dirty="0" smtClean="0">
                <a:solidFill>
                  <a:prstClr val="black"/>
                </a:solidFill>
                <a:latin typeface="Calibri" panose="020F0502020204030204"/>
              </a:rPr>
              <a:t>H</a:t>
            </a:r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E’</a:t>
            </a:r>
            <a:r>
              <a:rPr lang="en-GB" sz="800" baseline="-25000" dirty="0" smtClean="0">
                <a:solidFill>
                  <a:prstClr val="black"/>
                </a:solidFill>
                <a:latin typeface="Calibri" panose="020F0502020204030204"/>
              </a:rPr>
              <a:t>H</a:t>
            </a:r>
            <a:endParaRPr lang="en-GB" sz="800" dirty="0" smtClean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168" name="Group 167"/>
          <p:cNvGrpSpPr/>
          <p:nvPr/>
        </p:nvGrpSpPr>
        <p:grpSpPr>
          <a:xfrm>
            <a:off x="9958153" y="3165037"/>
            <a:ext cx="145070" cy="919867"/>
            <a:chOff x="6255796" y="1210441"/>
            <a:chExt cx="249288" cy="875448"/>
          </a:xfrm>
        </p:grpSpPr>
        <p:cxnSp>
          <p:nvCxnSpPr>
            <p:cNvPr id="171" name="Straight Connector 170"/>
            <p:cNvCxnSpPr/>
            <p:nvPr/>
          </p:nvCxnSpPr>
          <p:spPr>
            <a:xfrm>
              <a:off x="6255796" y="1210441"/>
              <a:ext cx="0" cy="804097"/>
            </a:xfrm>
            <a:prstGeom prst="line">
              <a:avLst/>
            </a:prstGeom>
            <a:ln w="63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2" name="Group 171"/>
            <p:cNvGrpSpPr/>
            <p:nvPr/>
          </p:nvGrpSpPr>
          <p:grpSpPr>
            <a:xfrm>
              <a:off x="6255796" y="1962328"/>
              <a:ext cx="249036" cy="123561"/>
              <a:chOff x="6464663" y="1842241"/>
              <a:chExt cx="249036" cy="123561"/>
            </a:xfrm>
          </p:grpSpPr>
          <p:sp>
            <p:nvSpPr>
              <p:cNvPr id="174" name="Oval 173"/>
              <p:cNvSpPr/>
              <p:nvPr/>
            </p:nvSpPr>
            <p:spPr>
              <a:xfrm>
                <a:off x="6464663" y="1842241"/>
                <a:ext cx="123561" cy="123561"/>
              </a:xfrm>
              <a:prstGeom prst="ellipse">
                <a:avLst/>
              </a:prstGeom>
              <a:noFill/>
              <a:ln w="6350">
                <a:solidFill>
                  <a:schemeClr val="accent1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75" name="Oval 174"/>
              <p:cNvSpPr/>
              <p:nvPr/>
            </p:nvSpPr>
            <p:spPr>
              <a:xfrm>
                <a:off x="6522086" y="1842241"/>
                <a:ext cx="123561" cy="123561"/>
              </a:xfrm>
              <a:prstGeom prst="ellipse">
                <a:avLst/>
              </a:prstGeom>
              <a:noFill/>
              <a:ln w="6350">
                <a:solidFill>
                  <a:schemeClr val="accent1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76" name="Oval 175"/>
              <p:cNvSpPr/>
              <p:nvPr/>
            </p:nvSpPr>
            <p:spPr>
              <a:xfrm>
                <a:off x="6590138" y="1842241"/>
                <a:ext cx="123561" cy="123561"/>
              </a:xfrm>
              <a:prstGeom prst="ellipse">
                <a:avLst/>
              </a:prstGeom>
              <a:noFill/>
              <a:ln w="6350">
                <a:solidFill>
                  <a:schemeClr val="accent1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cxnSp>
          <p:nvCxnSpPr>
            <p:cNvPr id="173" name="Straight Connector 172"/>
            <p:cNvCxnSpPr/>
            <p:nvPr/>
          </p:nvCxnSpPr>
          <p:spPr>
            <a:xfrm>
              <a:off x="6505084" y="1210441"/>
              <a:ext cx="0" cy="814224"/>
            </a:xfrm>
            <a:prstGeom prst="line">
              <a:avLst/>
            </a:prstGeom>
            <a:ln w="6350">
              <a:solidFill>
                <a:schemeClr val="accent1">
                  <a:lumMod val="20000"/>
                  <a:lumOff val="80000"/>
                </a:schemeClr>
              </a:solidFill>
              <a:headEnd type="triangle" w="sm" len="med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1" name="Rectangle 180"/>
          <p:cNvSpPr/>
          <p:nvPr/>
        </p:nvSpPr>
        <p:spPr>
          <a:xfrm>
            <a:off x="7614672" y="5365941"/>
            <a:ext cx="171778" cy="3381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MCBRD</a:t>
            </a:r>
            <a:endParaRPr lang="en-GB" sz="600" dirty="0">
              <a:solidFill>
                <a:srgbClr val="0070C0"/>
              </a:solidFill>
            </a:endParaRPr>
          </a:p>
        </p:txBody>
      </p:sp>
      <p:sp>
        <p:nvSpPr>
          <p:cNvPr id="183" name="Rectangle 182"/>
          <p:cNvSpPr/>
          <p:nvPr/>
        </p:nvSpPr>
        <p:spPr>
          <a:xfrm>
            <a:off x="7860561" y="5366023"/>
            <a:ext cx="171778" cy="3381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MCBRD</a:t>
            </a:r>
            <a:endParaRPr lang="en-GB" sz="600" dirty="0">
              <a:solidFill>
                <a:srgbClr val="0070C0"/>
              </a:solidFill>
            </a:endParaRPr>
          </a:p>
        </p:txBody>
      </p:sp>
      <p:sp>
        <p:nvSpPr>
          <p:cNvPr id="184" name="Rectangle 183"/>
          <p:cNvSpPr/>
          <p:nvPr/>
        </p:nvSpPr>
        <p:spPr>
          <a:xfrm>
            <a:off x="7616923" y="5753886"/>
            <a:ext cx="171778" cy="3381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MCBRD</a:t>
            </a:r>
            <a:endParaRPr lang="en-GB" sz="600" dirty="0">
              <a:solidFill>
                <a:srgbClr val="0070C0"/>
              </a:solidFill>
            </a:endParaRPr>
          </a:p>
        </p:txBody>
      </p:sp>
      <p:sp>
        <p:nvSpPr>
          <p:cNvPr id="185" name="Rectangle 184"/>
          <p:cNvSpPr/>
          <p:nvPr/>
        </p:nvSpPr>
        <p:spPr>
          <a:xfrm>
            <a:off x="7862812" y="5753968"/>
            <a:ext cx="171778" cy="3381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MCBRD</a:t>
            </a:r>
            <a:endParaRPr lang="en-GB" sz="600" dirty="0">
              <a:solidFill>
                <a:srgbClr val="0070C0"/>
              </a:solidFill>
            </a:endParaRPr>
          </a:p>
        </p:txBody>
      </p:sp>
      <p:sp>
        <p:nvSpPr>
          <p:cNvPr id="186" name="Rectangle 185"/>
          <p:cNvSpPr/>
          <p:nvPr/>
        </p:nvSpPr>
        <p:spPr>
          <a:xfrm>
            <a:off x="8133726" y="5359652"/>
            <a:ext cx="2321843" cy="7311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MBRD</a:t>
            </a:r>
            <a:endParaRPr lang="en-GB" sz="600" dirty="0">
              <a:solidFill>
                <a:srgbClr val="0070C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8642455" y="3722257"/>
            <a:ext cx="0" cy="8240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0" name="Group 169"/>
          <p:cNvGrpSpPr/>
          <p:nvPr/>
        </p:nvGrpSpPr>
        <p:grpSpPr>
          <a:xfrm rot="10800000">
            <a:off x="10628121" y="3293004"/>
            <a:ext cx="278969" cy="222924"/>
            <a:chOff x="9386370" y="702749"/>
            <a:chExt cx="319560" cy="304217"/>
          </a:xfrm>
        </p:grpSpPr>
        <p:cxnSp>
          <p:nvCxnSpPr>
            <p:cNvPr id="178" name="Straight Connector 177"/>
            <p:cNvCxnSpPr/>
            <p:nvPr/>
          </p:nvCxnSpPr>
          <p:spPr>
            <a:xfrm flipH="1" flipV="1">
              <a:off x="9386370" y="1006816"/>
              <a:ext cx="319560" cy="150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179" name="Straight Connector 178"/>
            <p:cNvCxnSpPr/>
            <p:nvPr/>
          </p:nvCxnSpPr>
          <p:spPr>
            <a:xfrm flipH="1" flipV="1">
              <a:off x="9386370" y="875396"/>
              <a:ext cx="319560" cy="150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180" name="Freeform 179"/>
            <p:cNvSpPr/>
            <p:nvPr/>
          </p:nvSpPr>
          <p:spPr>
            <a:xfrm>
              <a:off x="9408160" y="904211"/>
              <a:ext cx="289560" cy="81309"/>
            </a:xfrm>
            <a:custGeom>
              <a:avLst/>
              <a:gdLst>
                <a:gd name="connsiteX0" fmla="*/ 289560 w 289560"/>
                <a:gd name="connsiteY0" fmla="*/ 81309 h 81309"/>
                <a:gd name="connsiteX1" fmla="*/ 185420 w 289560"/>
                <a:gd name="connsiteY1" fmla="*/ 29 h 81309"/>
                <a:gd name="connsiteX2" fmla="*/ 86360 w 289560"/>
                <a:gd name="connsiteY2" fmla="*/ 71149 h 81309"/>
                <a:gd name="connsiteX3" fmla="*/ 0 w 289560"/>
                <a:gd name="connsiteY3" fmla="*/ 10189 h 8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560" h="81309">
                  <a:moveTo>
                    <a:pt x="289560" y="81309"/>
                  </a:moveTo>
                  <a:cubicBezTo>
                    <a:pt x="254423" y="41515"/>
                    <a:pt x="219287" y="1722"/>
                    <a:pt x="185420" y="29"/>
                  </a:cubicBezTo>
                  <a:cubicBezTo>
                    <a:pt x="151553" y="-1664"/>
                    <a:pt x="117263" y="69456"/>
                    <a:pt x="86360" y="71149"/>
                  </a:cubicBezTo>
                  <a:cubicBezTo>
                    <a:pt x="55457" y="72842"/>
                    <a:pt x="27728" y="41515"/>
                    <a:pt x="0" y="10189"/>
                  </a:cubicBez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GB" sz="800" kern="0">
                <a:solidFill>
                  <a:prstClr val="white"/>
                </a:solidFill>
              </a:endParaRPr>
            </a:p>
          </p:txBody>
        </p:sp>
        <p:cxnSp>
          <p:nvCxnSpPr>
            <p:cNvPr id="182" name="Straight Connector 181"/>
            <p:cNvCxnSpPr/>
            <p:nvPr/>
          </p:nvCxnSpPr>
          <p:spPr>
            <a:xfrm rot="16200000">
              <a:off x="9460429" y="788946"/>
              <a:ext cx="172648" cy="254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</p:cxnSp>
      </p:grpSp>
      <p:grpSp>
        <p:nvGrpSpPr>
          <p:cNvPr id="189" name="Group 188"/>
          <p:cNvGrpSpPr/>
          <p:nvPr/>
        </p:nvGrpSpPr>
        <p:grpSpPr>
          <a:xfrm rot="5400000">
            <a:off x="11109734" y="3245922"/>
            <a:ext cx="329425" cy="217739"/>
            <a:chOff x="2096089" y="3613030"/>
            <a:chExt cx="361380" cy="238859"/>
          </a:xfrm>
        </p:grpSpPr>
        <p:cxnSp>
          <p:nvCxnSpPr>
            <p:cNvPr id="203" name="Straight Connector 202"/>
            <p:cNvCxnSpPr>
              <a:endCxn id="206" idx="4"/>
            </p:cNvCxnSpPr>
            <p:nvPr/>
          </p:nvCxnSpPr>
          <p:spPr>
            <a:xfrm rot="16200000" flipV="1">
              <a:off x="2396208" y="3671199"/>
              <a:ext cx="0" cy="122522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Oval 205"/>
            <p:cNvSpPr/>
            <p:nvPr/>
          </p:nvSpPr>
          <p:spPr>
            <a:xfrm rot="16200000">
              <a:off x="2096089" y="3613030"/>
              <a:ext cx="238859" cy="238859"/>
            </a:xfrm>
            <a:prstGeom prst="ellipse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PT</a:t>
              </a:r>
            </a:p>
          </p:txBody>
        </p:sp>
      </p:grpSp>
      <p:grpSp>
        <p:nvGrpSpPr>
          <p:cNvPr id="207" name="Group 206"/>
          <p:cNvGrpSpPr/>
          <p:nvPr/>
        </p:nvGrpSpPr>
        <p:grpSpPr>
          <a:xfrm rot="5400000">
            <a:off x="10994915" y="3348841"/>
            <a:ext cx="140749" cy="200575"/>
            <a:chOff x="7302649" y="2178361"/>
            <a:chExt cx="179618" cy="150431"/>
          </a:xfrm>
        </p:grpSpPr>
        <p:cxnSp>
          <p:nvCxnSpPr>
            <p:cNvPr id="208" name="Straight Connector 207"/>
            <p:cNvCxnSpPr/>
            <p:nvPr/>
          </p:nvCxnSpPr>
          <p:spPr>
            <a:xfrm flipH="1">
              <a:off x="7302735" y="2254592"/>
              <a:ext cx="179532" cy="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>
              <a:off x="7302649" y="2178361"/>
              <a:ext cx="1" cy="15043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Freeform 18"/>
          <p:cNvSpPr/>
          <p:nvPr/>
        </p:nvSpPr>
        <p:spPr>
          <a:xfrm>
            <a:off x="10687050" y="3524250"/>
            <a:ext cx="581025" cy="566738"/>
          </a:xfrm>
          <a:custGeom>
            <a:avLst/>
            <a:gdLst>
              <a:gd name="connsiteX0" fmla="*/ 581025 w 581025"/>
              <a:gd name="connsiteY0" fmla="*/ 566738 h 566738"/>
              <a:gd name="connsiteX1" fmla="*/ 419100 w 581025"/>
              <a:gd name="connsiteY1" fmla="*/ 566738 h 566738"/>
              <a:gd name="connsiteX2" fmla="*/ 419100 w 581025"/>
              <a:gd name="connsiteY2" fmla="*/ 519113 h 566738"/>
              <a:gd name="connsiteX3" fmla="*/ 419100 w 581025"/>
              <a:gd name="connsiteY3" fmla="*/ 80963 h 566738"/>
              <a:gd name="connsiteX4" fmla="*/ 0 w 581025"/>
              <a:gd name="connsiteY4" fmla="*/ 80963 h 566738"/>
              <a:gd name="connsiteX5" fmla="*/ 0 w 581025"/>
              <a:gd name="connsiteY5" fmla="*/ 0 h 566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1025" h="566738">
                <a:moveTo>
                  <a:pt x="581025" y="566738"/>
                </a:moveTo>
                <a:lnTo>
                  <a:pt x="419100" y="566738"/>
                </a:lnTo>
                <a:lnTo>
                  <a:pt x="419100" y="519113"/>
                </a:lnTo>
                <a:lnTo>
                  <a:pt x="419100" y="80963"/>
                </a:lnTo>
                <a:lnTo>
                  <a:pt x="0" y="80963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10401509" y="3638313"/>
            <a:ext cx="1660891" cy="242156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10" name="Group 209"/>
          <p:cNvGrpSpPr/>
          <p:nvPr/>
        </p:nvGrpSpPr>
        <p:grpSpPr>
          <a:xfrm rot="10800000">
            <a:off x="8653060" y="3293004"/>
            <a:ext cx="278969" cy="222924"/>
            <a:chOff x="9386370" y="702749"/>
            <a:chExt cx="319560" cy="304217"/>
          </a:xfrm>
        </p:grpSpPr>
        <p:cxnSp>
          <p:nvCxnSpPr>
            <p:cNvPr id="211" name="Straight Connector 210"/>
            <p:cNvCxnSpPr/>
            <p:nvPr/>
          </p:nvCxnSpPr>
          <p:spPr>
            <a:xfrm flipH="1" flipV="1">
              <a:off x="9386370" y="1006816"/>
              <a:ext cx="319560" cy="150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212" name="Straight Connector 211"/>
            <p:cNvCxnSpPr/>
            <p:nvPr/>
          </p:nvCxnSpPr>
          <p:spPr>
            <a:xfrm flipH="1" flipV="1">
              <a:off x="9386370" y="875396"/>
              <a:ext cx="319560" cy="150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213" name="Freeform 212"/>
            <p:cNvSpPr/>
            <p:nvPr/>
          </p:nvSpPr>
          <p:spPr>
            <a:xfrm>
              <a:off x="9408160" y="904211"/>
              <a:ext cx="289560" cy="81309"/>
            </a:xfrm>
            <a:custGeom>
              <a:avLst/>
              <a:gdLst>
                <a:gd name="connsiteX0" fmla="*/ 289560 w 289560"/>
                <a:gd name="connsiteY0" fmla="*/ 81309 h 81309"/>
                <a:gd name="connsiteX1" fmla="*/ 185420 w 289560"/>
                <a:gd name="connsiteY1" fmla="*/ 29 h 81309"/>
                <a:gd name="connsiteX2" fmla="*/ 86360 w 289560"/>
                <a:gd name="connsiteY2" fmla="*/ 71149 h 81309"/>
                <a:gd name="connsiteX3" fmla="*/ 0 w 289560"/>
                <a:gd name="connsiteY3" fmla="*/ 10189 h 8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560" h="81309">
                  <a:moveTo>
                    <a:pt x="289560" y="81309"/>
                  </a:moveTo>
                  <a:cubicBezTo>
                    <a:pt x="254423" y="41515"/>
                    <a:pt x="219287" y="1722"/>
                    <a:pt x="185420" y="29"/>
                  </a:cubicBezTo>
                  <a:cubicBezTo>
                    <a:pt x="151553" y="-1664"/>
                    <a:pt x="117263" y="69456"/>
                    <a:pt x="86360" y="71149"/>
                  </a:cubicBezTo>
                  <a:cubicBezTo>
                    <a:pt x="55457" y="72842"/>
                    <a:pt x="27728" y="41515"/>
                    <a:pt x="0" y="10189"/>
                  </a:cubicBez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GB" sz="800" kern="0">
                <a:solidFill>
                  <a:prstClr val="white"/>
                </a:solidFill>
              </a:endParaRPr>
            </a:p>
          </p:txBody>
        </p:sp>
        <p:cxnSp>
          <p:nvCxnSpPr>
            <p:cNvPr id="214" name="Straight Connector 213"/>
            <p:cNvCxnSpPr/>
            <p:nvPr/>
          </p:nvCxnSpPr>
          <p:spPr>
            <a:xfrm rot="16200000">
              <a:off x="9460429" y="788946"/>
              <a:ext cx="172648" cy="254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</p:cxnSp>
      </p:grpSp>
      <p:grpSp>
        <p:nvGrpSpPr>
          <p:cNvPr id="215" name="Group 214"/>
          <p:cNvGrpSpPr/>
          <p:nvPr/>
        </p:nvGrpSpPr>
        <p:grpSpPr>
          <a:xfrm rot="5400000">
            <a:off x="9134673" y="3245922"/>
            <a:ext cx="329425" cy="217739"/>
            <a:chOff x="2096089" y="3613030"/>
            <a:chExt cx="361380" cy="238859"/>
          </a:xfrm>
        </p:grpSpPr>
        <p:cxnSp>
          <p:nvCxnSpPr>
            <p:cNvPr id="216" name="Straight Connector 215"/>
            <p:cNvCxnSpPr>
              <a:endCxn id="217" idx="4"/>
            </p:cNvCxnSpPr>
            <p:nvPr/>
          </p:nvCxnSpPr>
          <p:spPr>
            <a:xfrm rot="16200000" flipV="1">
              <a:off x="2396208" y="3671199"/>
              <a:ext cx="0" cy="122522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7" name="Oval 216"/>
            <p:cNvSpPr/>
            <p:nvPr/>
          </p:nvSpPr>
          <p:spPr>
            <a:xfrm rot="16200000">
              <a:off x="2096089" y="3613030"/>
              <a:ext cx="238859" cy="238859"/>
            </a:xfrm>
            <a:prstGeom prst="ellipse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PT</a:t>
              </a:r>
            </a:p>
          </p:txBody>
        </p:sp>
      </p:grpSp>
      <p:grpSp>
        <p:nvGrpSpPr>
          <p:cNvPr id="218" name="Group 217"/>
          <p:cNvGrpSpPr/>
          <p:nvPr/>
        </p:nvGrpSpPr>
        <p:grpSpPr>
          <a:xfrm rot="5400000">
            <a:off x="9019854" y="3348841"/>
            <a:ext cx="140749" cy="200575"/>
            <a:chOff x="7302649" y="2178361"/>
            <a:chExt cx="179618" cy="150431"/>
          </a:xfrm>
        </p:grpSpPr>
        <p:cxnSp>
          <p:nvCxnSpPr>
            <p:cNvPr id="219" name="Straight Connector 218"/>
            <p:cNvCxnSpPr/>
            <p:nvPr/>
          </p:nvCxnSpPr>
          <p:spPr>
            <a:xfrm flipH="1">
              <a:off x="7302735" y="2254592"/>
              <a:ext cx="179532" cy="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>
              <a:off x="7302649" y="2178361"/>
              <a:ext cx="1" cy="15043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7835548" y="6340489"/>
            <a:ext cx="31454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solidFill>
                  <a:srgbClr val="0070C0"/>
                </a:solidFill>
              </a:rPr>
              <a:t>Note Insulation vacuum equipment for D2 not shown</a:t>
            </a:r>
            <a:endParaRPr lang="en-GB" sz="1000" i="1" dirty="0">
              <a:solidFill>
                <a:srgbClr val="0070C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035" y="4203323"/>
            <a:ext cx="1620001" cy="193640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0728" y="4354022"/>
            <a:ext cx="2135436" cy="1424904"/>
          </a:xfrm>
          <a:prstGeom prst="rect">
            <a:avLst/>
          </a:prstGeom>
        </p:spPr>
      </p:pic>
      <p:sp>
        <p:nvSpPr>
          <p:cNvPr id="221" name="TextBox 220"/>
          <p:cNvSpPr txBox="1"/>
          <p:nvPr/>
        </p:nvSpPr>
        <p:spPr>
          <a:xfrm>
            <a:off x="263601" y="3888085"/>
            <a:ext cx="39982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solidFill>
                  <a:srgbClr val="0070C0"/>
                </a:solidFill>
              </a:rPr>
              <a:t>CERN standard models (gauges/pumps/ISO100 spring) : proposal</a:t>
            </a:r>
            <a:endParaRPr lang="en-GB" sz="1000" i="1" dirty="0">
              <a:solidFill>
                <a:srgbClr val="0070C0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5164" y="5794815"/>
            <a:ext cx="1426862" cy="845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07276" y="5415966"/>
            <a:ext cx="957263" cy="2112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48979" y="6590925"/>
            <a:ext cx="1191898" cy="209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970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0533172" y="3399154"/>
            <a:ext cx="551108" cy="122226"/>
            <a:chOff x="10533172" y="3399154"/>
            <a:chExt cx="551108" cy="122226"/>
          </a:xfrm>
        </p:grpSpPr>
        <p:sp>
          <p:nvSpPr>
            <p:cNvPr id="10" name="Rectangle 9"/>
            <p:cNvSpPr/>
            <p:nvPr/>
          </p:nvSpPr>
          <p:spPr>
            <a:xfrm>
              <a:off x="10966450" y="3441614"/>
              <a:ext cx="66675" cy="75171"/>
            </a:xfrm>
            <a:prstGeom prst="rect">
              <a:avLst/>
            </a:prstGeom>
            <a:solidFill>
              <a:srgbClr val="E8C7F5"/>
            </a:solidFill>
            <a:ln w="3175" cap="flat" cmpd="sng" algn="ctr">
              <a:solidFill>
                <a:srgbClr val="7030A0"/>
              </a:solidFill>
              <a:prstDash val="solid"/>
            </a:ln>
            <a:effectLst/>
          </p:spPr>
          <p:txBody>
            <a:bodyPr rtlCol="0" anchor="b" anchorCtr="0"/>
            <a:lstStyle/>
            <a:p>
              <a:pPr algn="r" defTabSz="609585"/>
              <a:endParaRPr lang="en-GB" sz="800" b="1" kern="0">
                <a:solidFill>
                  <a:srgbClr val="7030A0"/>
                </a:solidFill>
              </a:endParaRPr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10593079" y="3446209"/>
              <a:ext cx="66675" cy="75171"/>
            </a:xfrm>
            <a:prstGeom prst="rect">
              <a:avLst/>
            </a:prstGeom>
            <a:solidFill>
              <a:srgbClr val="E8C7F5"/>
            </a:solidFill>
            <a:ln w="3175" cap="flat" cmpd="sng" algn="ctr">
              <a:solidFill>
                <a:srgbClr val="7030A0"/>
              </a:solidFill>
              <a:prstDash val="solid"/>
            </a:ln>
            <a:effectLst/>
          </p:spPr>
          <p:txBody>
            <a:bodyPr rtlCol="0" anchor="b" anchorCtr="0"/>
            <a:lstStyle/>
            <a:p>
              <a:pPr algn="r" defTabSz="609585"/>
              <a:endParaRPr lang="en-GB" sz="800" b="1" kern="0">
                <a:solidFill>
                  <a:srgbClr val="7030A0"/>
                </a:solidFill>
              </a:endParaRPr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10533172" y="3402331"/>
              <a:ext cx="174467" cy="45719"/>
            </a:xfrm>
            <a:prstGeom prst="rect">
              <a:avLst/>
            </a:prstGeom>
            <a:solidFill>
              <a:srgbClr val="E8C7F5"/>
            </a:solidFill>
            <a:ln w="3175" cap="flat" cmpd="sng" algn="ctr">
              <a:solidFill>
                <a:srgbClr val="7030A0"/>
              </a:solidFill>
              <a:prstDash val="solid"/>
            </a:ln>
            <a:effectLst/>
          </p:spPr>
          <p:txBody>
            <a:bodyPr rtlCol="0" anchor="b" anchorCtr="0"/>
            <a:lstStyle/>
            <a:p>
              <a:pPr algn="r" defTabSz="609585"/>
              <a:endParaRPr lang="en-GB" sz="800" b="1" kern="0">
                <a:solidFill>
                  <a:srgbClr val="7030A0"/>
                </a:solidFill>
              </a:endParaRPr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10909813" y="3399154"/>
              <a:ext cx="174467" cy="45719"/>
            </a:xfrm>
            <a:prstGeom prst="rect">
              <a:avLst/>
            </a:prstGeom>
            <a:solidFill>
              <a:srgbClr val="E8C7F5"/>
            </a:solidFill>
            <a:ln w="3175" cap="flat" cmpd="sng" algn="ctr">
              <a:solidFill>
                <a:srgbClr val="7030A0"/>
              </a:solidFill>
              <a:prstDash val="solid"/>
            </a:ln>
            <a:effectLst/>
          </p:spPr>
          <p:txBody>
            <a:bodyPr rtlCol="0" anchor="b" anchorCtr="0"/>
            <a:lstStyle/>
            <a:p>
              <a:pPr algn="r" defTabSz="609585"/>
              <a:endParaRPr lang="en-GB" sz="800" b="1" kern="0">
                <a:solidFill>
                  <a:srgbClr val="7030A0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40" y="644690"/>
            <a:ext cx="4935417" cy="6213310"/>
          </a:xfrm>
          <a:solidFill>
            <a:schemeClr val="bg1"/>
          </a:solidFill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Heaters:</a:t>
            </a:r>
          </a:p>
          <a:p>
            <a:pPr lvl="1"/>
            <a:r>
              <a:rPr lang="en-GB" dirty="0" smtClean="0"/>
              <a:t>For operation &amp; transient</a:t>
            </a:r>
          </a:p>
          <a:p>
            <a:pPr lvl="1"/>
            <a:r>
              <a:rPr lang="en-GB" dirty="0" smtClean="0"/>
              <a:t>2 x 100 W (RH100)</a:t>
            </a:r>
          </a:p>
          <a:p>
            <a:pPr lvl="1"/>
            <a:r>
              <a:rPr lang="en-GB" dirty="0" smtClean="0"/>
              <a:t>Protected by T-sensor (TBC)</a:t>
            </a:r>
          </a:p>
          <a:p>
            <a:r>
              <a:rPr lang="en-GB" dirty="0" smtClean="0"/>
              <a:t>Level gauges:</a:t>
            </a:r>
          </a:p>
          <a:p>
            <a:pPr lvl="1"/>
            <a:r>
              <a:rPr lang="en-GB" dirty="0" smtClean="0"/>
              <a:t>CERN standard type</a:t>
            </a:r>
          </a:p>
          <a:p>
            <a:pPr lvl="1"/>
            <a:r>
              <a:rPr lang="en-GB" dirty="0" smtClean="0"/>
              <a:t>Replaceable</a:t>
            </a:r>
          </a:p>
          <a:p>
            <a:pPr lvl="1"/>
            <a:r>
              <a:rPr lang="en-GB" dirty="0" smtClean="0"/>
              <a:t>Radiation resistant wires</a:t>
            </a:r>
          </a:p>
          <a:p>
            <a:pPr lvl="1"/>
            <a:r>
              <a:rPr lang="en-GB" dirty="0" smtClean="0"/>
              <a:t>1 long over filling height</a:t>
            </a:r>
          </a:p>
          <a:p>
            <a:pPr lvl="1"/>
            <a:r>
              <a:rPr lang="en-GB" dirty="0" smtClean="0"/>
              <a:t>1 short gauge around nominal range</a:t>
            </a:r>
          </a:p>
          <a:p>
            <a:r>
              <a:rPr lang="en-GB" dirty="0" smtClean="0"/>
              <a:t>Temperature sensors</a:t>
            </a:r>
          </a:p>
          <a:p>
            <a:pPr lvl="1"/>
            <a:r>
              <a:rPr lang="en-GB" dirty="0" smtClean="0"/>
              <a:t>CERNOX for He vessel temperature monitoring</a:t>
            </a:r>
          </a:p>
          <a:p>
            <a:pPr lvl="1"/>
            <a:r>
              <a:rPr lang="en-GB" dirty="0" smtClean="0"/>
              <a:t>CERNOX for MgB</a:t>
            </a:r>
            <a:r>
              <a:rPr lang="en-GB" baseline="-25000" dirty="0" smtClean="0"/>
              <a:t>2</a:t>
            </a:r>
            <a:r>
              <a:rPr lang="en-GB" dirty="0" smtClean="0"/>
              <a:t>-NbTi splices monitoring</a:t>
            </a:r>
          </a:p>
          <a:p>
            <a:pPr lvl="1"/>
            <a:r>
              <a:rPr lang="en-GB" dirty="0" smtClean="0"/>
              <a:t>TBD for heaters</a:t>
            </a:r>
          </a:p>
          <a:p>
            <a:r>
              <a:rPr lang="en-GB" dirty="0" smtClean="0"/>
              <a:t>V-Taps (TBD)</a:t>
            </a:r>
          </a:p>
          <a:p>
            <a:r>
              <a:rPr lang="en-GB" dirty="0" smtClean="0"/>
              <a:t>Interfaces:</a:t>
            </a:r>
          </a:p>
          <a:p>
            <a:pPr lvl="1"/>
            <a:r>
              <a:rPr lang="en-GB" dirty="0" smtClean="0"/>
              <a:t>One insulation vacuum feedthrough</a:t>
            </a:r>
          </a:p>
          <a:p>
            <a:pPr lvl="1"/>
            <a:r>
              <a:rPr lang="en-GB" dirty="0" smtClean="0"/>
              <a:t>One IFS with separated tubes by functions (T-signals / power)</a:t>
            </a:r>
          </a:p>
          <a:p>
            <a:r>
              <a:rPr lang="en-GB" dirty="0" smtClean="0"/>
              <a:t>Note: Interlink requirements TBD</a:t>
            </a:r>
          </a:p>
          <a:p>
            <a:pPr lvl="1"/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10748364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 smtClean="0"/>
              <a:t>Concept : Instrumentation &amp; Hardware layout</a:t>
            </a:r>
            <a:endParaRPr lang="en-GB" sz="3467" dirty="0"/>
          </a:p>
        </p:txBody>
      </p:sp>
      <p:grpSp>
        <p:nvGrpSpPr>
          <p:cNvPr id="136" name="Group 135"/>
          <p:cNvGrpSpPr/>
          <p:nvPr/>
        </p:nvGrpSpPr>
        <p:grpSpPr>
          <a:xfrm>
            <a:off x="10400943" y="2124124"/>
            <a:ext cx="1702473" cy="630946"/>
            <a:chOff x="8676180" y="6483875"/>
            <a:chExt cx="1702473" cy="630946"/>
          </a:xfrm>
        </p:grpSpPr>
        <p:grpSp>
          <p:nvGrpSpPr>
            <p:cNvPr id="137" name="Group 136"/>
            <p:cNvGrpSpPr/>
            <p:nvPr/>
          </p:nvGrpSpPr>
          <p:grpSpPr>
            <a:xfrm>
              <a:off x="8676180" y="6483875"/>
              <a:ext cx="1702473" cy="630946"/>
              <a:chOff x="6784698" y="6179020"/>
              <a:chExt cx="1702473" cy="630946"/>
            </a:xfrm>
          </p:grpSpPr>
          <p:grpSp>
            <p:nvGrpSpPr>
              <p:cNvPr id="139" name="Group 138"/>
              <p:cNvGrpSpPr/>
              <p:nvPr/>
            </p:nvGrpSpPr>
            <p:grpSpPr>
              <a:xfrm>
                <a:off x="6784698" y="6179020"/>
                <a:ext cx="1702473" cy="630946"/>
                <a:chOff x="6504482" y="6076966"/>
                <a:chExt cx="1702473" cy="630946"/>
              </a:xfrm>
            </p:grpSpPr>
            <p:grpSp>
              <p:nvGrpSpPr>
                <p:cNvPr id="141" name="Group 140"/>
                <p:cNvGrpSpPr/>
                <p:nvPr/>
              </p:nvGrpSpPr>
              <p:grpSpPr>
                <a:xfrm>
                  <a:off x="6507885" y="6076969"/>
                  <a:ext cx="905558" cy="630943"/>
                  <a:chOff x="8116074" y="3698420"/>
                  <a:chExt cx="583403" cy="406483"/>
                </a:xfrm>
              </p:grpSpPr>
              <p:sp>
                <p:nvSpPr>
                  <p:cNvPr id="152" name="Rectangle 151"/>
                  <p:cNvSpPr/>
                  <p:nvPr/>
                </p:nvSpPr>
                <p:spPr>
                  <a:xfrm>
                    <a:off x="8116074" y="3738125"/>
                    <a:ext cx="102315" cy="45719"/>
                  </a:xfrm>
                  <a:prstGeom prst="rect">
                    <a:avLst/>
                  </a:prstGeom>
                  <a:solidFill>
                    <a:srgbClr val="005F8C">
                      <a:lumMod val="60000"/>
                      <a:lumOff val="40000"/>
                    </a:srgbClr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3" name="TextBox 152"/>
                  <p:cNvSpPr txBox="1"/>
                  <p:nvPr/>
                </p:nvSpPr>
                <p:spPr>
                  <a:xfrm flipH="1">
                    <a:off x="8159153" y="3698420"/>
                    <a:ext cx="540324" cy="4064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Superfluid @ 1.9K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Liquid He @ 4.5 K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Gaseous He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Heater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  <a:latin typeface="Calibri" panose="020F0502020204030204"/>
                      </a:rPr>
                      <a:t>Vacuum barrier</a:t>
                    </a:r>
                  </a:p>
                </p:txBody>
              </p:sp>
              <p:sp>
                <p:nvSpPr>
                  <p:cNvPr id="154" name="Rectangle 153"/>
                  <p:cNvSpPr/>
                  <p:nvPr/>
                </p:nvSpPr>
                <p:spPr>
                  <a:xfrm>
                    <a:off x="8116074" y="3809452"/>
                    <a:ext cx="102315" cy="45719"/>
                  </a:xfrm>
                  <a:prstGeom prst="rect">
                    <a:avLst/>
                  </a:prstGeom>
                  <a:solidFill>
                    <a:srgbClr val="0070C0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5" name="Rectangle 154"/>
                  <p:cNvSpPr/>
                  <p:nvPr/>
                </p:nvSpPr>
                <p:spPr>
                  <a:xfrm>
                    <a:off x="8116074" y="3883085"/>
                    <a:ext cx="102315" cy="45719"/>
                  </a:xfrm>
                  <a:prstGeom prst="rect">
                    <a:avLst/>
                  </a:prstGeom>
                  <a:solidFill>
                    <a:srgbClr val="0093BE">
                      <a:lumMod val="20000"/>
                      <a:lumOff val="80000"/>
                    </a:srgbClr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cxnSp>
              <p:nvCxnSpPr>
                <p:cNvPr id="142" name="Straight Connector 141"/>
                <p:cNvCxnSpPr/>
                <p:nvPr/>
              </p:nvCxnSpPr>
              <p:spPr>
                <a:xfrm>
                  <a:off x="7452875" y="6168044"/>
                  <a:ext cx="190072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CA1100"/>
                  </a:solidFill>
                  <a:prstDash val="sysDot"/>
                </a:ln>
                <a:effectLst/>
              </p:spPr>
            </p:cxnSp>
            <p:cxnSp>
              <p:nvCxnSpPr>
                <p:cNvPr id="143" name="Straight Connector 142"/>
                <p:cNvCxnSpPr/>
                <p:nvPr/>
              </p:nvCxnSpPr>
              <p:spPr>
                <a:xfrm>
                  <a:off x="7451890" y="6281498"/>
                  <a:ext cx="221501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00B050"/>
                  </a:solidFill>
                  <a:prstDash val="sysDot"/>
                </a:ln>
                <a:effectLst/>
              </p:spPr>
            </p:cxnSp>
            <p:cxnSp>
              <p:nvCxnSpPr>
                <p:cNvPr id="144" name="Straight Connector 143"/>
                <p:cNvCxnSpPr/>
                <p:nvPr/>
              </p:nvCxnSpPr>
              <p:spPr>
                <a:xfrm>
                  <a:off x="7451890" y="6397838"/>
                  <a:ext cx="20144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FF00"/>
                  </a:solidFill>
                  <a:prstDash val="sysDot"/>
                </a:ln>
                <a:effectLst/>
              </p:spPr>
            </p:cxnSp>
            <p:sp>
              <p:nvSpPr>
                <p:cNvPr id="145" name="Rectangle 144"/>
                <p:cNvSpPr/>
                <p:nvPr/>
              </p:nvSpPr>
              <p:spPr>
                <a:xfrm>
                  <a:off x="7447878" y="6566880"/>
                  <a:ext cx="139430" cy="45719"/>
                </a:xfrm>
                <a:prstGeom prst="rect">
                  <a:avLst/>
                </a:prstGeom>
                <a:solidFill>
                  <a:srgbClr val="CA1100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46" name="Group 145"/>
                <p:cNvGrpSpPr/>
                <p:nvPr/>
              </p:nvGrpSpPr>
              <p:grpSpPr>
                <a:xfrm>
                  <a:off x="6504482" y="6463451"/>
                  <a:ext cx="162215" cy="70965"/>
                  <a:chOff x="7920225" y="3723877"/>
                  <a:chExt cx="119829" cy="131828"/>
                </a:xfrm>
              </p:grpSpPr>
              <p:sp>
                <p:nvSpPr>
                  <p:cNvPr id="148" name="Oval 147"/>
                  <p:cNvSpPr/>
                  <p:nvPr/>
                </p:nvSpPr>
                <p:spPr>
                  <a:xfrm>
                    <a:off x="7920225" y="3723878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49" name="Oval 148"/>
                  <p:cNvSpPr/>
                  <p:nvPr/>
                </p:nvSpPr>
                <p:spPr>
                  <a:xfrm>
                    <a:off x="7943084" y="3725714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0" name="Oval 149"/>
                  <p:cNvSpPr/>
                  <p:nvPr/>
                </p:nvSpPr>
                <p:spPr>
                  <a:xfrm>
                    <a:off x="7972688" y="3723877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1" name="Oval 150"/>
                  <p:cNvSpPr/>
                  <p:nvPr/>
                </p:nvSpPr>
                <p:spPr>
                  <a:xfrm>
                    <a:off x="7994335" y="3723878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47" name="TextBox 146"/>
                <p:cNvSpPr txBox="1"/>
                <p:nvPr/>
              </p:nvSpPr>
              <p:spPr>
                <a:xfrm flipH="1">
                  <a:off x="7579860" y="6076966"/>
                  <a:ext cx="627095" cy="6309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HTS</a:t>
                  </a: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MgB2</a:t>
                  </a: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NbTi</a:t>
                  </a:r>
                  <a:endParaRPr kumimoji="0" lang="en-GB" sz="7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Warm cable</a:t>
                  </a: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Splice</a:t>
                  </a:r>
                </a:p>
              </p:txBody>
            </p:sp>
          </p:grpSp>
          <p:cxnSp>
            <p:nvCxnSpPr>
              <p:cNvPr id="140" name="Straight Connector 139"/>
              <p:cNvCxnSpPr/>
              <p:nvPr/>
            </p:nvCxnSpPr>
            <p:spPr>
              <a:xfrm>
                <a:off x="7731128" y="6599572"/>
                <a:ext cx="201448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ysDot"/>
              </a:ln>
              <a:effectLst/>
            </p:spPr>
          </p:cxnSp>
        </p:grpSp>
        <p:cxnSp>
          <p:nvCxnSpPr>
            <p:cNvPr id="138" name="Straight Connector 137"/>
            <p:cNvCxnSpPr/>
            <p:nvPr/>
          </p:nvCxnSpPr>
          <p:spPr>
            <a:xfrm flipH="1">
              <a:off x="8676455" y="7000405"/>
              <a:ext cx="145640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</p:grpSp>
      <p:sp>
        <p:nvSpPr>
          <p:cNvPr id="156" name="Rectangle 155"/>
          <p:cNvSpPr/>
          <p:nvPr/>
        </p:nvSpPr>
        <p:spPr>
          <a:xfrm>
            <a:off x="7828057" y="3769893"/>
            <a:ext cx="807016" cy="650953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6130640" y="3994064"/>
            <a:ext cx="4778985" cy="2359472"/>
            <a:chOff x="2221408" y="5622171"/>
            <a:chExt cx="1675410" cy="827181"/>
          </a:xfrm>
        </p:grpSpPr>
        <p:sp>
          <p:nvSpPr>
            <p:cNvPr id="133" name="Rectangle 132"/>
            <p:cNvSpPr/>
            <p:nvPr/>
          </p:nvSpPr>
          <p:spPr>
            <a:xfrm>
              <a:off x="2221408" y="5879218"/>
              <a:ext cx="1675410" cy="570134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t" anchorCtr="0"/>
            <a:lstStyle/>
            <a:p>
              <a:pPr defTabSz="609585"/>
              <a:r>
                <a:rPr lang="en-GB" sz="800" b="1" kern="0" dirty="0">
                  <a:solidFill>
                    <a:prstClr val="white"/>
                  </a:solidFill>
                </a:rPr>
                <a:t>D2</a:t>
              </a:r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2290721" y="5734842"/>
              <a:ext cx="211742" cy="146299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en-GB" sz="800" kern="0" dirty="0">
                <a:solidFill>
                  <a:prstClr val="white"/>
                </a:solidFill>
              </a:endParaRPr>
            </a:p>
          </p:txBody>
        </p:sp>
        <p:sp>
          <p:nvSpPr>
            <p:cNvPr id="135" name="Oval 134"/>
            <p:cNvSpPr/>
            <p:nvPr/>
          </p:nvSpPr>
          <p:spPr>
            <a:xfrm>
              <a:off x="2290721" y="5622171"/>
              <a:ext cx="211742" cy="212940"/>
            </a:xfrm>
            <a:prstGeom prst="ellipse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en-GB" sz="800" kern="0">
                <a:solidFill>
                  <a:prstClr val="white"/>
                </a:solidFill>
              </a:endParaRPr>
            </a:p>
          </p:txBody>
        </p:sp>
      </p:grpSp>
      <p:sp>
        <p:nvSpPr>
          <p:cNvPr id="39" name="Rectangle 38"/>
          <p:cNvSpPr/>
          <p:nvPr/>
        </p:nvSpPr>
        <p:spPr>
          <a:xfrm>
            <a:off x="8636291" y="3519600"/>
            <a:ext cx="2632104" cy="1012497"/>
          </a:xfrm>
          <a:prstGeom prst="rect">
            <a:avLst/>
          </a:prstGeom>
          <a:solidFill>
            <a:srgbClr val="E8C7F5"/>
          </a:solidFill>
          <a:ln w="3175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b" anchorCtr="0"/>
          <a:lstStyle/>
          <a:p>
            <a:pPr algn="r" defTabSz="609585"/>
            <a:r>
              <a:rPr lang="en-GB" sz="800" b="1" kern="0" dirty="0">
                <a:solidFill>
                  <a:srgbClr val="7030A0"/>
                </a:solidFill>
              </a:rPr>
              <a:t>DFM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959266" y="3883257"/>
            <a:ext cx="638952" cy="470765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9105619" y="3636518"/>
            <a:ext cx="1296462" cy="784328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644024" y="3880471"/>
            <a:ext cx="2108298" cy="541615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1273740" y="3579463"/>
            <a:ext cx="788660" cy="367985"/>
          </a:xfrm>
          <a:prstGeom prst="rect">
            <a:avLst/>
          </a:prstGeom>
          <a:solidFill>
            <a:srgbClr val="C39BE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0401509" y="3638313"/>
            <a:ext cx="1660891" cy="242156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042469" y="3990995"/>
            <a:ext cx="784370" cy="424656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537506" y="5070192"/>
            <a:ext cx="3015800" cy="1075176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Cold mass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170984" y="4164659"/>
            <a:ext cx="792309" cy="150809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243723" y="5756448"/>
            <a:ext cx="2293782" cy="389006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119925" y="5755510"/>
            <a:ext cx="252419" cy="389858"/>
          </a:xfrm>
          <a:prstGeom prst="rect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170984" y="4315470"/>
            <a:ext cx="161568" cy="2296399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245507" y="6470900"/>
            <a:ext cx="1925478" cy="140968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245505" y="6145368"/>
            <a:ext cx="170361" cy="325447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00" name="Group 199"/>
          <p:cNvGrpSpPr/>
          <p:nvPr/>
        </p:nvGrpSpPr>
        <p:grpSpPr>
          <a:xfrm>
            <a:off x="9173665" y="3762381"/>
            <a:ext cx="2764394" cy="472934"/>
            <a:chOff x="9173665" y="3762381"/>
            <a:chExt cx="2764394" cy="472934"/>
          </a:xfrm>
        </p:grpSpPr>
        <p:grpSp>
          <p:nvGrpSpPr>
            <p:cNvPr id="56" name="Group 55"/>
            <p:cNvGrpSpPr/>
            <p:nvPr/>
          </p:nvGrpSpPr>
          <p:grpSpPr>
            <a:xfrm>
              <a:off x="10031675" y="3762381"/>
              <a:ext cx="974408" cy="472354"/>
              <a:chOff x="9675845" y="-303574"/>
              <a:chExt cx="3079102" cy="1111002"/>
            </a:xfrm>
          </p:grpSpPr>
          <p:sp>
            <p:nvSpPr>
              <p:cNvPr id="131" name="Freeform 130"/>
              <p:cNvSpPr/>
              <p:nvPr/>
            </p:nvSpPr>
            <p:spPr>
              <a:xfrm>
                <a:off x="9675845" y="251927"/>
                <a:ext cx="1539551" cy="555501"/>
              </a:xfrm>
              <a:custGeom>
                <a:avLst/>
                <a:gdLst>
                  <a:gd name="connsiteX0" fmla="*/ 1539551 w 1539551"/>
                  <a:gd name="connsiteY0" fmla="*/ 0 h 555501"/>
                  <a:gd name="connsiteX1" fmla="*/ 849086 w 1539551"/>
                  <a:gd name="connsiteY1" fmla="*/ 475861 h 555501"/>
                  <a:gd name="connsiteX2" fmla="*/ 0 w 1539551"/>
                  <a:gd name="connsiteY2" fmla="*/ 550506 h 555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9551" h="555501">
                    <a:moveTo>
                      <a:pt x="1539551" y="0"/>
                    </a:moveTo>
                    <a:cubicBezTo>
                      <a:pt x="1322614" y="192055"/>
                      <a:pt x="1105678" y="384110"/>
                      <a:pt x="849086" y="475861"/>
                    </a:cubicBezTo>
                    <a:cubicBezTo>
                      <a:pt x="592494" y="567612"/>
                      <a:pt x="296247" y="559059"/>
                      <a:pt x="0" y="550506"/>
                    </a:cubicBezTo>
                  </a:path>
                </a:pathLst>
              </a:custGeom>
              <a:noFill/>
              <a:ln w="19050" cap="flat" cmpd="sng" algn="ctr">
                <a:solidFill>
                  <a:srgbClr val="00B050"/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2" name="Freeform 131"/>
              <p:cNvSpPr/>
              <p:nvPr/>
            </p:nvSpPr>
            <p:spPr>
              <a:xfrm flipH="1" flipV="1">
                <a:off x="11215396" y="-303574"/>
                <a:ext cx="1539551" cy="555501"/>
              </a:xfrm>
              <a:custGeom>
                <a:avLst/>
                <a:gdLst>
                  <a:gd name="connsiteX0" fmla="*/ 1539551 w 1539551"/>
                  <a:gd name="connsiteY0" fmla="*/ 0 h 555501"/>
                  <a:gd name="connsiteX1" fmla="*/ 849086 w 1539551"/>
                  <a:gd name="connsiteY1" fmla="*/ 475861 h 555501"/>
                  <a:gd name="connsiteX2" fmla="*/ 0 w 1539551"/>
                  <a:gd name="connsiteY2" fmla="*/ 550506 h 555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9551" h="555501">
                    <a:moveTo>
                      <a:pt x="1539551" y="0"/>
                    </a:moveTo>
                    <a:cubicBezTo>
                      <a:pt x="1322614" y="192055"/>
                      <a:pt x="1105678" y="384110"/>
                      <a:pt x="849086" y="475861"/>
                    </a:cubicBezTo>
                    <a:cubicBezTo>
                      <a:pt x="592494" y="567612"/>
                      <a:pt x="296247" y="559059"/>
                      <a:pt x="0" y="550506"/>
                    </a:cubicBezTo>
                  </a:path>
                </a:pathLst>
              </a:custGeom>
              <a:noFill/>
              <a:ln w="19050" cap="flat" cmpd="sng" algn="ctr">
                <a:solidFill>
                  <a:srgbClr val="00B050"/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57" name="Straight Connector 56"/>
            <p:cNvCxnSpPr/>
            <p:nvPr/>
          </p:nvCxnSpPr>
          <p:spPr>
            <a:xfrm>
              <a:off x="10990256" y="3762381"/>
              <a:ext cx="947803" cy="0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ysDot"/>
              <a:miter lim="800000"/>
            </a:ln>
            <a:effectLst/>
          </p:spPr>
        </p:cxnSp>
        <p:cxnSp>
          <p:nvCxnSpPr>
            <p:cNvPr id="58" name="Straight Connector 57"/>
            <p:cNvCxnSpPr>
              <a:stCxn id="62" idx="1"/>
              <a:endCxn id="131" idx="2"/>
            </p:cNvCxnSpPr>
            <p:nvPr/>
          </p:nvCxnSpPr>
          <p:spPr>
            <a:xfrm flipV="1">
              <a:off x="9173665" y="4232612"/>
              <a:ext cx="858010" cy="2703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ysDot"/>
              <a:miter lim="800000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>
            <a:xfrm>
              <a:off x="9349808" y="3998558"/>
              <a:ext cx="278268" cy="236178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ysDot"/>
              <a:miter lim="800000"/>
            </a:ln>
            <a:effectLst/>
          </p:spPr>
        </p:cxnSp>
        <p:cxnSp>
          <p:nvCxnSpPr>
            <p:cNvPr id="60" name="Straight Connector 59"/>
            <p:cNvCxnSpPr>
              <a:stCxn id="61" idx="1"/>
            </p:cNvCxnSpPr>
            <p:nvPr/>
          </p:nvCxnSpPr>
          <p:spPr>
            <a:xfrm>
              <a:off x="9174885" y="4001180"/>
              <a:ext cx="174922" cy="0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ysDot"/>
              <a:miter lim="800000"/>
            </a:ln>
            <a:effectLst/>
          </p:spPr>
        </p:cxnSp>
      </p:grpSp>
      <p:sp>
        <p:nvSpPr>
          <p:cNvPr id="68" name="Rectangle 67"/>
          <p:cNvSpPr/>
          <p:nvPr/>
        </p:nvSpPr>
        <p:spPr>
          <a:xfrm>
            <a:off x="7041250" y="4415651"/>
            <a:ext cx="400808" cy="1989110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159830" y="6404761"/>
            <a:ext cx="2282227" cy="311590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159829" y="5645561"/>
            <a:ext cx="970810" cy="630655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5159829" y="6276216"/>
            <a:ext cx="364621" cy="128546"/>
          </a:xfrm>
          <a:prstGeom prst="rect">
            <a:avLst/>
          </a:prstGeom>
          <a:solidFill>
            <a:srgbClr val="FF0000">
              <a:alpha val="1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8502266" y="3880469"/>
            <a:ext cx="134229" cy="473553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98" name="Group 197"/>
          <p:cNvGrpSpPr/>
          <p:nvPr/>
        </p:nvGrpSpPr>
        <p:grpSpPr>
          <a:xfrm>
            <a:off x="5320890" y="4000347"/>
            <a:ext cx="3852774" cy="2545865"/>
            <a:chOff x="5320890" y="4000347"/>
            <a:chExt cx="3852774" cy="2545865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8711143" y="4001527"/>
              <a:ext cx="462521" cy="0"/>
            </a:xfrm>
            <a:prstGeom prst="line">
              <a:avLst/>
            </a:prstGeom>
            <a:noFill/>
            <a:ln w="15875" cap="flat" cmpd="sng" algn="ctr">
              <a:solidFill>
                <a:srgbClr val="FFFF00"/>
              </a:solidFill>
              <a:prstDash val="sysDot"/>
              <a:miter lim="800000"/>
            </a:ln>
            <a:effectLst/>
          </p:spPr>
        </p:cxnSp>
        <p:cxnSp>
          <p:nvCxnSpPr>
            <p:cNvPr id="65" name="Straight Connector 64"/>
            <p:cNvCxnSpPr/>
            <p:nvPr/>
          </p:nvCxnSpPr>
          <p:spPr>
            <a:xfrm>
              <a:off x="8576914" y="4236379"/>
              <a:ext cx="596750" cy="0"/>
            </a:xfrm>
            <a:prstGeom prst="line">
              <a:avLst/>
            </a:prstGeom>
            <a:noFill/>
            <a:ln w="15875" cap="flat" cmpd="sng" algn="ctr">
              <a:solidFill>
                <a:srgbClr val="FFFF00"/>
              </a:solidFill>
              <a:prstDash val="sysDot"/>
              <a:miter lim="800000"/>
            </a:ln>
            <a:effectLst/>
          </p:spPr>
        </p:cxnSp>
        <p:grpSp>
          <p:nvGrpSpPr>
            <p:cNvPr id="197" name="Group 196"/>
            <p:cNvGrpSpPr/>
            <p:nvPr/>
          </p:nvGrpSpPr>
          <p:grpSpPr>
            <a:xfrm>
              <a:off x="5320890" y="4000347"/>
              <a:ext cx="3324638" cy="2545865"/>
              <a:chOff x="5320890" y="4000347"/>
              <a:chExt cx="3324638" cy="2545865"/>
            </a:xfrm>
          </p:grpSpPr>
          <p:cxnSp>
            <p:nvCxnSpPr>
              <p:cNvPr id="76" name="Straight Connector 75"/>
              <p:cNvCxnSpPr/>
              <p:nvPr/>
            </p:nvCxnSpPr>
            <p:spPr>
              <a:xfrm>
                <a:off x="5320890" y="6053403"/>
                <a:ext cx="300235" cy="0"/>
              </a:xfrm>
              <a:prstGeom prst="line">
                <a:avLst/>
              </a:prstGeom>
              <a:noFill/>
              <a:ln w="15875" cap="flat" cmpd="sng" algn="ctr">
                <a:solidFill>
                  <a:srgbClr val="FFFF00"/>
                </a:solidFill>
                <a:prstDash val="sysDot"/>
                <a:miter lim="800000"/>
              </a:ln>
              <a:effectLst/>
            </p:spPr>
          </p:cxnSp>
          <p:grpSp>
            <p:nvGrpSpPr>
              <p:cNvPr id="191" name="Group 190"/>
              <p:cNvGrpSpPr/>
              <p:nvPr/>
            </p:nvGrpSpPr>
            <p:grpSpPr>
              <a:xfrm>
                <a:off x="5331184" y="4000347"/>
                <a:ext cx="3314344" cy="2545865"/>
                <a:chOff x="5331184" y="4000347"/>
                <a:chExt cx="3314344" cy="2545865"/>
              </a:xfrm>
            </p:grpSpPr>
            <p:cxnSp>
              <p:nvCxnSpPr>
                <p:cNvPr id="55" name="Straight Connector 54"/>
                <p:cNvCxnSpPr/>
                <p:nvPr/>
              </p:nvCxnSpPr>
              <p:spPr>
                <a:xfrm>
                  <a:off x="5835990" y="6053403"/>
                  <a:ext cx="1096340" cy="0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rgbClr val="FFFF00"/>
                  </a:solidFill>
                  <a:prstDash val="sysDot"/>
                  <a:miter lim="800000"/>
                </a:ln>
                <a:effectLst/>
              </p:spPr>
            </p:cxnSp>
            <p:cxnSp>
              <p:nvCxnSpPr>
                <p:cNvPr id="64" name="Straight Connector 63"/>
                <p:cNvCxnSpPr/>
                <p:nvPr/>
              </p:nvCxnSpPr>
              <p:spPr>
                <a:xfrm>
                  <a:off x="7248737" y="4230850"/>
                  <a:ext cx="757216" cy="0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rgbClr val="FFFF00"/>
                  </a:solidFill>
                  <a:prstDash val="sysDot"/>
                  <a:miter lim="800000"/>
                </a:ln>
                <a:effectLst/>
              </p:spPr>
            </p:cxnSp>
            <p:cxnSp>
              <p:nvCxnSpPr>
                <p:cNvPr id="72" name="Straight Connector 71"/>
                <p:cNvCxnSpPr/>
                <p:nvPr/>
              </p:nvCxnSpPr>
              <p:spPr>
                <a:xfrm flipV="1">
                  <a:off x="7248737" y="4230850"/>
                  <a:ext cx="0" cy="2312066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rgbClr val="FFFF00"/>
                  </a:solidFill>
                  <a:prstDash val="sysDot"/>
                  <a:miter lim="800000"/>
                </a:ln>
                <a:effectLst/>
              </p:spPr>
            </p:cxnSp>
            <p:cxnSp>
              <p:nvCxnSpPr>
                <p:cNvPr id="74" name="Straight Connector 73"/>
                <p:cNvCxnSpPr/>
                <p:nvPr/>
              </p:nvCxnSpPr>
              <p:spPr>
                <a:xfrm>
                  <a:off x="5331184" y="6536470"/>
                  <a:ext cx="1917553" cy="0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rgbClr val="FFFF00"/>
                  </a:solidFill>
                  <a:prstDash val="sysDot"/>
                  <a:miter lim="800000"/>
                </a:ln>
                <a:effectLst/>
              </p:spPr>
            </p:cxnSp>
            <p:cxnSp>
              <p:nvCxnSpPr>
                <p:cNvPr id="75" name="Straight Connector 74"/>
                <p:cNvCxnSpPr/>
                <p:nvPr/>
              </p:nvCxnSpPr>
              <p:spPr>
                <a:xfrm flipV="1">
                  <a:off x="5331184" y="6053403"/>
                  <a:ext cx="0" cy="492809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rgbClr val="FFFF00"/>
                  </a:solidFill>
                  <a:prstDash val="sysDot"/>
                  <a:miter lim="800000"/>
                </a:ln>
                <a:effectLst/>
              </p:spPr>
            </p:cxnSp>
            <p:grpSp>
              <p:nvGrpSpPr>
                <p:cNvPr id="77" name="Group 76"/>
                <p:cNvGrpSpPr/>
                <p:nvPr/>
              </p:nvGrpSpPr>
              <p:grpSpPr>
                <a:xfrm>
                  <a:off x="8005952" y="4000347"/>
                  <a:ext cx="639576" cy="234852"/>
                  <a:chOff x="9363881" y="4587606"/>
                  <a:chExt cx="513198" cy="188446"/>
                </a:xfrm>
              </p:grpSpPr>
              <p:cxnSp>
                <p:nvCxnSpPr>
                  <p:cNvPr id="126" name="Straight Connector 125"/>
                  <p:cNvCxnSpPr/>
                  <p:nvPr/>
                </p:nvCxnSpPr>
                <p:spPr>
                  <a:xfrm>
                    <a:off x="9505950" y="4587606"/>
                    <a:ext cx="371129" cy="0"/>
                  </a:xfrm>
                  <a:prstGeom prst="line">
                    <a:avLst/>
                  </a:prstGeom>
                  <a:noFill/>
                  <a:ln w="15875" cap="flat" cmpd="sng" algn="ctr">
                    <a:solidFill>
                      <a:srgbClr val="FFFF00"/>
                    </a:solidFill>
                    <a:prstDash val="sysDot"/>
                    <a:miter lim="800000"/>
                  </a:ln>
                  <a:effectLst/>
                </p:spPr>
              </p:cxnSp>
              <p:cxnSp>
                <p:nvCxnSpPr>
                  <p:cNvPr id="127" name="Straight Connector 126"/>
                  <p:cNvCxnSpPr/>
                  <p:nvPr/>
                </p:nvCxnSpPr>
                <p:spPr>
                  <a:xfrm flipV="1">
                    <a:off x="9363881" y="4591055"/>
                    <a:ext cx="153179" cy="182039"/>
                  </a:xfrm>
                  <a:prstGeom prst="line">
                    <a:avLst/>
                  </a:prstGeom>
                  <a:noFill/>
                  <a:ln w="15875" cap="flat" cmpd="sng" algn="ctr">
                    <a:solidFill>
                      <a:srgbClr val="FFFF00"/>
                    </a:solidFill>
                    <a:prstDash val="sysDot"/>
                    <a:miter lim="800000"/>
                  </a:ln>
                  <a:effectLst/>
                </p:spPr>
              </p:cxnSp>
              <p:cxnSp>
                <p:nvCxnSpPr>
                  <p:cNvPr id="128" name="Straight Connector 127"/>
                  <p:cNvCxnSpPr/>
                  <p:nvPr/>
                </p:nvCxnSpPr>
                <p:spPr>
                  <a:xfrm>
                    <a:off x="9363881" y="4776052"/>
                    <a:ext cx="513198" cy="0"/>
                  </a:xfrm>
                  <a:prstGeom prst="line">
                    <a:avLst/>
                  </a:prstGeom>
                  <a:noFill/>
                  <a:ln w="15875" cap="flat" cmpd="sng" algn="ctr">
                    <a:solidFill>
                      <a:srgbClr val="FFFF00"/>
                    </a:solidFill>
                    <a:prstDash val="sysDot"/>
                    <a:miter lim="800000"/>
                  </a:ln>
                  <a:effectLst/>
                </p:spPr>
              </p:cxnSp>
            </p:grpSp>
            <p:grpSp>
              <p:nvGrpSpPr>
                <p:cNvPr id="79" name="Group 78"/>
                <p:cNvGrpSpPr/>
                <p:nvPr/>
              </p:nvGrpSpPr>
              <p:grpSpPr>
                <a:xfrm>
                  <a:off x="5450980" y="5891450"/>
                  <a:ext cx="446679" cy="166591"/>
                  <a:chOff x="9227356" y="4642379"/>
                  <a:chExt cx="358417" cy="133673"/>
                </a:xfrm>
              </p:grpSpPr>
              <p:cxnSp>
                <p:nvCxnSpPr>
                  <p:cNvPr id="121" name="Straight Connector 120"/>
                  <p:cNvCxnSpPr/>
                  <p:nvPr/>
                </p:nvCxnSpPr>
                <p:spPr>
                  <a:xfrm flipV="1">
                    <a:off x="9369425" y="4642380"/>
                    <a:ext cx="216348" cy="2382"/>
                  </a:xfrm>
                  <a:prstGeom prst="line">
                    <a:avLst/>
                  </a:prstGeom>
                  <a:noFill/>
                  <a:ln w="15875" cap="flat" cmpd="sng" algn="ctr">
                    <a:solidFill>
                      <a:srgbClr val="FFFF00"/>
                    </a:solidFill>
                    <a:prstDash val="sysDot"/>
                    <a:miter lim="800000"/>
                  </a:ln>
                  <a:effectLst/>
                </p:spPr>
              </p:cxnSp>
              <p:cxnSp>
                <p:nvCxnSpPr>
                  <p:cNvPr id="122" name="Straight Connector 121"/>
                  <p:cNvCxnSpPr/>
                  <p:nvPr/>
                </p:nvCxnSpPr>
                <p:spPr>
                  <a:xfrm flipV="1">
                    <a:off x="9227356" y="4642379"/>
                    <a:ext cx="148673" cy="130716"/>
                  </a:xfrm>
                  <a:prstGeom prst="line">
                    <a:avLst/>
                  </a:prstGeom>
                  <a:noFill/>
                  <a:ln w="15875" cap="flat" cmpd="sng" algn="ctr">
                    <a:solidFill>
                      <a:srgbClr val="FFFF00"/>
                    </a:solidFill>
                    <a:prstDash val="sysDot"/>
                    <a:miter lim="800000"/>
                  </a:ln>
                  <a:effectLst/>
                </p:spPr>
              </p:cxnSp>
              <p:cxnSp>
                <p:nvCxnSpPr>
                  <p:cNvPr id="123" name="Straight Connector 122"/>
                  <p:cNvCxnSpPr/>
                  <p:nvPr/>
                </p:nvCxnSpPr>
                <p:spPr>
                  <a:xfrm flipV="1">
                    <a:off x="9227356" y="4773095"/>
                    <a:ext cx="357438" cy="2957"/>
                  </a:xfrm>
                  <a:prstGeom prst="line">
                    <a:avLst/>
                  </a:prstGeom>
                  <a:noFill/>
                  <a:ln w="15875" cap="flat" cmpd="sng" algn="ctr">
                    <a:solidFill>
                      <a:srgbClr val="FFFF00"/>
                    </a:solidFill>
                    <a:prstDash val="sysDot"/>
                    <a:miter lim="800000"/>
                  </a:ln>
                  <a:effectLst/>
                </p:spPr>
              </p:cxnSp>
            </p:grpSp>
            <p:grpSp>
              <p:nvGrpSpPr>
                <p:cNvPr id="80" name="Group 79"/>
                <p:cNvGrpSpPr/>
                <p:nvPr/>
              </p:nvGrpSpPr>
              <p:grpSpPr>
                <a:xfrm flipH="1">
                  <a:off x="5898884" y="5892775"/>
                  <a:ext cx="370766" cy="166591"/>
                  <a:chOff x="7026507" y="6104078"/>
                  <a:chExt cx="662386" cy="133673"/>
                </a:xfrm>
              </p:grpSpPr>
              <p:cxnSp>
                <p:nvCxnSpPr>
                  <p:cNvPr id="118" name="Straight Connector 117"/>
                  <p:cNvCxnSpPr/>
                  <p:nvPr/>
                </p:nvCxnSpPr>
                <p:spPr>
                  <a:xfrm flipV="1">
                    <a:off x="7472546" y="6104079"/>
                    <a:ext cx="216347" cy="2382"/>
                  </a:xfrm>
                  <a:prstGeom prst="line">
                    <a:avLst/>
                  </a:prstGeom>
                  <a:noFill/>
                  <a:ln w="15875" cap="flat" cmpd="sng" algn="ctr">
                    <a:solidFill>
                      <a:srgbClr val="FFFF00"/>
                    </a:solidFill>
                    <a:prstDash val="sysDot"/>
                    <a:miter lim="800000"/>
                  </a:ln>
                  <a:effectLst/>
                </p:spPr>
              </p:cxnSp>
              <p:cxnSp>
                <p:nvCxnSpPr>
                  <p:cNvPr id="119" name="Straight Connector 118"/>
                  <p:cNvCxnSpPr/>
                  <p:nvPr/>
                </p:nvCxnSpPr>
                <p:spPr>
                  <a:xfrm flipV="1">
                    <a:off x="7330477" y="6104078"/>
                    <a:ext cx="148673" cy="130716"/>
                  </a:xfrm>
                  <a:prstGeom prst="line">
                    <a:avLst/>
                  </a:prstGeom>
                  <a:noFill/>
                  <a:ln w="15875" cap="flat" cmpd="sng" algn="ctr">
                    <a:solidFill>
                      <a:srgbClr val="FFFF00"/>
                    </a:solidFill>
                    <a:prstDash val="sysDot"/>
                    <a:miter lim="800000"/>
                  </a:ln>
                  <a:effectLst/>
                </p:spPr>
              </p:cxnSp>
              <p:cxnSp>
                <p:nvCxnSpPr>
                  <p:cNvPr id="120" name="Straight Connector 119"/>
                  <p:cNvCxnSpPr/>
                  <p:nvPr/>
                </p:nvCxnSpPr>
                <p:spPr>
                  <a:xfrm flipV="1">
                    <a:off x="7026507" y="6234794"/>
                    <a:ext cx="357438" cy="2957"/>
                  </a:xfrm>
                  <a:prstGeom prst="line">
                    <a:avLst/>
                  </a:prstGeom>
                  <a:noFill/>
                  <a:ln w="15875" cap="flat" cmpd="sng" algn="ctr">
                    <a:solidFill>
                      <a:srgbClr val="FFFF00"/>
                    </a:solidFill>
                    <a:prstDash val="sysDot"/>
                    <a:miter lim="800000"/>
                  </a:ln>
                  <a:effectLst/>
                </p:spPr>
              </p:cxnSp>
            </p:grpSp>
          </p:grpSp>
        </p:grpSp>
      </p:grpSp>
      <p:grpSp>
        <p:nvGrpSpPr>
          <p:cNvPr id="89" name="Group 88"/>
          <p:cNvGrpSpPr/>
          <p:nvPr/>
        </p:nvGrpSpPr>
        <p:grpSpPr>
          <a:xfrm>
            <a:off x="10347975" y="4241282"/>
            <a:ext cx="341808" cy="136724"/>
            <a:chOff x="4572000" y="3062101"/>
            <a:chExt cx="434576" cy="173832"/>
          </a:xfrm>
        </p:grpSpPr>
        <p:sp>
          <p:nvSpPr>
            <p:cNvPr id="105" name="Oval 104"/>
            <p:cNvSpPr/>
            <p:nvPr/>
          </p:nvSpPr>
          <p:spPr>
            <a:xfrm>
              <a:off x="4572000" y="3062102"/>
              <a:ext cx="173831" cy="173831"/>
            </a:xfrm>
            <a:prstGeom prst="ellips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Oval 105"/>
            <p:cNvSpPr/>
            <p:nvPr/>
          </p:nvSpPr>
          <p:spPr>
            <a:xfrm>
              <a:off x="4658915" y="3062102"/>
              <a:ext cx="173831" cy="173831"/>
            </a:xfrm>
            <a:prstGeom prst="ellips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" name="Oval 106"/>
            <p:cNvSpPr/>
            <p:nvPr/>
          </p:nvSpPr>
          <p:spPr>
            <a:xfrm>
              <a:off x="4745830" y="3062102"/>
              <a:ext cx="173831" cy="173831"/>
            </a:xfrm>
            <a:prstGeom prst="ellips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8" name="Oval 107"/>
            <p:cNvSpPr/>
            <p:nvPr/>
          </p:nvSpPr>
          <p:spPr>
            <a:xfrm>
              <a:off x="4832745" y="3062101"/>
              <a:ext cx="173831" cy="173831"/>
            </a:xfrm>
            <a:prstGeom prst="ellips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90" name="Straight Arrow Connector 89"/>
          <p:cNvCxnSpPr/>
          <p:nvPr/>
        </p:nvCxnSpPr>
        <p:spPr>
          <a:xfrm>
            <a:off x="11622548" y="3685984"/>
            <a:ext cx="315511" cy="0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 w="sm" len="med"/>
          </a:ln>
          <a:effectLst/>
        </p:spPr>
      </p:cxnSp>
      <p:grpSp>
        <p:nvGrpSpPr>
          <p:cNvPr id="91" name="Group 90"/>
          <p:cNvGrpSpPr/>
          <p:nvPr/>
        </p:nvGrpSpPr>
        <p:grpSpPr>
          <a:xfrm>
            <a:off x="9605553" y="2956405"/>
            <a:ext cx="558466" cy="601318"/>
            <a:chOff x="10531767" y="3733424"/>
            <a:chExt cx="300078" cy="482500"/>
          </a:xfrm>
        </p:grpSpPr>
        <p:grpSp>
          <p:nvGrpSpPr>
            <p:cNvPr id="101" name="Group 100"/>
            <p:cNvGrpSpPr/>
            <p:nvPr/>
          </p:nvGrpSpPr>
          <p:grpSpPr>
            <a:xfrm>
              <a:off x="10531767" y="3733424"/>
              <a:ext cx="300078" cy="454438"/>
              <a:chOff x="8054525" y="4577257"/>
              <a:chExt cx="484635" cy="733931"/>
            </a:xfrm>
          </p:grpSpPr>
          <p:sp>
            <p:nvSpPr>
              <p:cNvPr id="103" name="Rectangle 102"/>
              <p:cNvSpPr/>
              <p:nvPr/>
            </p:nvSpPr>
            <p:spPr>
              <a:xfrm>
                <a:off x="8054525" y="4852208"/>
                <a:ext cx="484635" cy="458980"/>
              </a:xfrm>
              <a:prstGeom prst="rect">
                <a:avLst/>
              </a:prstGeom>
              <a:solidFill>
                <a:srgbClr val="E8C7F5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09585"/>
                <a:endParaRPr lang="en-GB" sz="800" kern="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Oval 103"/>
              <p:cNvSpPr/>
              <p:nvPr/>
            </p:nvSpPr>
            <p:spPr>
              <a:xfrm>
                <a:off x="8054525" y="4577257"/>
                <a:ext cx="484635" cy="484635"/>
              </a:xfrm>
              <a:prstGeom prst="ellipse">
                <a:avLst/>
              </a:prstGeom>
              <a:solidFill>
                <a:srgbClr val="E8C7F5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09585"/>
                <a:endParaRPr lang="en-GB" sz="800" kern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2" name="Rectangle 101"/>
            <p:cNvSpPr/>
            <p:nvPr/>
          </p:nvSpPr>
          <p:spPr>
            <a:xfrm>
              <a:off x="10539413" y="3870339"/>
              <a:ext cx="285750" cy="345585"/>
            </a:xfrm>
            <a:prstGeom prst="rect">
              <a:avLst/>
            </a:prstGeom>
            <a:solidFill>
              <a:srgbClr val="E8C7F5"/>
            </a:soli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en-GB" sz="800" kern="0">
                <a:solidFill>
                  <a:prstClr val="white"/>
                </a:solidFill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9676778" y="3158365"/>
            <a:ext cx="169360" cy="688803"/>
            <a:chOff x="10531767" y="3895477"/>
            <a:chExt cx="135895" cy="552698"/>
          </a:xfrm>
        </p:grpSpPr>
        <p:cxnSp>
          <p:nvCxnSpPr>
            <p:cNvPr id="97" name="Straight Connector 96"/>
            <p:cNvCxnSpPr/>
            <p:nvPr/>
          </p:nvCxnSpPr>
          <p:spPr>
            <a:xfrm flipV="1">
              <a:off x="10604735" y="3895477"/>
              <a:ext cx="0" cy="467426"/>
            </a:xfrm>
            <a:prstGeom prst="line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  <p:cxnSp>
          <p:nvCxnSpPr>
            <p:cNvPr id="98" name="Straight Connector 97"/>
            <p:cNvCxnSpPr/>
            <p:nvPr/>
          </p:nvCxnSpPr>
          <p:spPr>
            <a:xfrm flipV="1">
              <a:off x="10602354" y="4382483"/>
              <a:ext cx="0" cy="65692"/>
            </a:xfrm>
            <a:prstGeom prst="line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  <p:cxnSp>
          <p:nvCxnSpPr>
            <p:cNvPr id="99" name="Straight Connector 98"/>
            <p:cNvCxnSpPr/>
            <p:nvPr/>
          </p:nvCxnSpPr>
          <p:spPr>
            <a:xfrm flipV="1">
              <a:off x="10531767" y="4381147"/>
              <a:ext cx="41510" cy="34769"/>
            </a:xfrm>
            <a:prstGeom prst="line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  <p:cxnSp>
          <p:nvCxnSpPr>
            <p:cNvPr id="100" name="Straight Connector 99"/>
            <p:cNvCxnSpPr/>
            <p:nvPr/>
          </p:nvCxnSpPr>
          <p:spPr>
            <a:xfrm flipH="1" flipV="1">
              <a:off x="10626152" y="4386169"/>
              <a:ext cx="41510" cy="34769"/>
            </a:xfrm>
            <a:prstGeom prst="line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</p:grpSp>
      <p:cxnSp>
        <p:nvCxnSpPr>
          <p:cNvPr id="93" name="Straight Arrow Connector 92"/>
          <p:cNvCxnSpPr/>
          <p:nvPr/>
        </p:nvCxnSpPr>
        <p:spPr>
          <a:xfrm flipV="1">
            <a:off x="9871056" y="3168575"/>
            <a:ext cx="0" cy="572321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headEnd w="sm" len="med"/>
            <a:tailEnd type="triangle" w="sm" len="med"/>
          </a:ln>
          <a:effectLst/>
        </p:spPr>
      </p:cxnSp>
      <p:grpSp>
        <p:nvGrpSpPr>
          <p:cNvPr id="161" name="Group 160"/>
          <p:cNvGrpSpPr/>
          <p:nvPr/>
        </p:nvGrpSpPr>
        <p:grpSpPr>
          <a:xfrm>
            <a:off x="6556072" y="4170097"/>
            <a:ext cx="4196250" cy="2083286"/>
            <a:chOff x="7715250" y="1271588"/>
            <a:chExt cx="3367088" cy="1671637"/>
          </a:xfrm>
        </p:grpSpPr>
        <p:sp>
          <p:nvSpPr>
            <p:cNvPr id="31" name="Freeform 30"/>
            <p:cNvSpPr/>
            <p:nvPr/>
          </p:nvSpPr>
          <p:spPr>
            <a:xfrm>
              <a:off x="7877175" y="1271588"/>
              <a:ext cx="214313" cy="609600"/>
            </a:xfrm>
            <a:custGeom>
              <a:avLst/>
              <a:gdLst>
                <a:gd name="connsiteX0" fmla="*/ 0 w 214313"/>
                <a:gd name="connsiteY0" fmla="*/ 0 h 609600"/>
                <a:gd name="connsiteX1" fmla="*/ 0 w 214313"/>
                <a:gd name="connsiteY1" fmla="*/ 609600 h 609600"/>
                <a:gd name="connsiteX2" fmla="*/ 214313 w 214313"/>
                <a:gd name="connsiteY2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4313" h="609600">
                  <a:moveTo>
                    <a:pt x="0" y="0"/>
                  </a:moveTo>
                  <a:lnTo>
                    <a:pt x="0" y="609600"/>
                  </a:lnTo>
                  <a:lnTo>
                    <a:pt x="214313" y="609600"/>
                  </a:lnTo>
                </a:path>
              </a:pathLst>
            </a:custGeom>
            <a:noFill/>
            <a:ln>
              <a:solidFill>
                <a:srgbClr val="007033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57" name="Freeform 156"/>
            <p:cNvSpPr/>
            <p:nvPr/>
          </p:nvSpPr>
          <p:spPr>
            <a:xfrm>
              <a:off x="8443913" y="1866900"/>
              <a:ext cx="2638425" cy="1076325"/>
            </a:xfrm>
            <a:custGeom>
              <a:avLst/>
              <a:gdLst>
                <a:gd name="connsiteX0" fmla="*/ 0 w 2638425"/>
                <a:gd name="connsiteY0" fmla="*/ 0 h 1076325"/>
                <a:gd name="connsiteX1" fmla="*/ 2638425 w 2638425"/>
                <a:gd name="connsiteY1" fmla="*/ 0 h 1076325"/>
                <a:gd name="connsiteX2" fmla="*/ 2638425 w 2638425"/>
                <a:gd name="connsiteY2" fmla="*/ 1076325 h 1076325"/>
                <a:gd name="connsiteX3" fmla="*/ 2495550 w 2638425"/>
                <a:gd name="connsiteY3" fmla="*/ 1076325 h 1076325"/>
                <a:gd name="connsiteX4" fmla="*/ 42862 w 2638425"/>
                <a:gd name="connsiteY4" fmla="*/ 1076325 h 107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8425" h="1076325">
                  <a:moveTo>
                    <a:pt x="0" y="0"/>
                  </a:moveTo>
                  <a:lnTo>
                    <a:pt x="2638425" y="0"/>
                  </a:lnTo>
                  <a:lnTo>
                    <a:pt x="2638425" y="1076325"/>
                  </a:lnTo>
                  <a:lnTo>
                    <a:pt x="2495550" y="1076325"/>
                  </a:lnTo>
                  <a:lnTo>
                    <a:pt x="42862" y="1076325"/>
                  </a:lnTo>
                </a:path>
              </a:pathLst>
            </a:custGeom>
            <a:noFill/>
            <a:ln>
              <a:solidFill>
                <a:srgbClr val="007033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59" name="Freeform 158"/>
            <p:cNvSpPr/>
            <p:nvPr/>
          </p:nvSpPr>
          <p:spPr>
            <a:xfrm>
              <a:off x="7724775" y="2886075"/>
              <a:ext cx="338138" cy="57150"/>
            </a:xfrm>
            <a:custGeom>
              <a:avLst/>
              <a:gdLst>
                <a:gd name="connsiteX0" fmla="*/ 338138 w 338138"/>
                <a:gd name="connsiteY0" fmla="*/ 57150 h 57150"/>
                <a:gd name="connsiteX1" fmla="*/ 0 w 338138"/>
                <a:gd name="connsiteY1" fmla="*/ 57150 h 57150"/>
                <a:gd name="connsiteX2" fmla="*/ 0 w 338138"/>
                <a:gd name="connsiteY2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8138" h="57150">
                  <a:moveTo>
                    <a:pt x="338138" y="57150"/>
                  </a:moveTo>
                  <a:lnTo>
                    <a:pt x="0" y="5715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07033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60" name="Freeform 159"/>
            <p:cNvSpPr/>
            <p:nvPr/>
          </p:nvSpPr>
          <p:spPr>
            <a:xfrm>
              <a:off x="7715250" y="1304925"/>
              <a:ext cx="0" cy="1190625"/>
            </a:xfrm>
            <a:custGeom>
              <a:avLst/>
              <a:gdLst>
                <a:gd name="connsiteX0" fmla="*/ 0 w 0"/>
                <a:gd name="connsiteY0" fmla="*/ 1190625 h 1190625"/>
                <a:gd name="connsiteX1" fmla="*/ 0 w 0"/>
                <a:gd name="connsiteY1" fmla="*/ 0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190625">
                  <a:moveTo>
                    <a:pt x="0" y="1190625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07033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</p:grpSp>
      <p:sp>
        <p:nvSpPr>
          <p:cNvPr id="163" name="Freeform 162"/>
          <p:cNvSpPr/>
          <p:nvPr/>
        </p:nvSpPr>
        <p:spPr>
          <a:xfrm>
            <a:off x="5458044" y="3208514"/>
            <a:ext cx="4225926" cy="3234798"/>
          </a:xfrm>
          <a:custGeom>
            <a:avLst/>
            <a:gdLst>
              <a:gd name="connsiteX0" fmla="*/ 885825 w 3390900"/>
              <a:gd name="connsiteY0" fmla="*/ 2409825 h 2576512"/>
              <a:gd name="connsiteX1" fmla="*/ 0 w 3390900"/>
              <a:gd name="connsiteY1" fmla="*/ 2409825 h 2576512"/>
              <a:gd name="connsiteX2" fmla="*/ 0 w 3390900"/>
              <a:gd name="connsiteY2" fmla="*/ 2576512 h 2576512"/>
              <a:gd name="connsiteX3" fmla="*/ 1347787 w 3390900"/>
              <a:gd name="connsiteY3" fmla="*/ 2576512 h 2576512"/>
              <a:gd name="connsiteX4" fmla="*/ 1347787 w 3390900"/>
              <a:gd name="connsiteY4" fmla="*/ 709612 h 2576512"/>
              <a:gd name="connsiteX5" fmla="*/ 1966912 w 3390900"/>
              <a:gd name="connsiteY5" fmla="*/ 709612 h 2576512"/>
              <a:gd name="connsiteX6" fmla="*/ 1966912 w 3390900"/>
              <a:gd name="connsiteY6" fmla="*/ 490537 h 2576512"/>
              <a:gd name="connsiteX7" fmla="*/ 2814637 w 3390900"/>
              <a:gd name="connsiteY7" fmla="*/ 490537 h 2576512"/>
              <a:gd name="connsiteX8" fmla="*/ 2819400 w 3390900"/>
              <a:gd name="connsiteY8" fmla="*/ 423862 h 2576512"/>
              <a:gd name="connsiteX9" fmla="*/ 2819400 w 3390900"/>
              <a:gd name="connsiteY9" fmla="*/ 295275 h 2576512"/>
              <a:gd name="connsiteX10" fmla="*/ 2886075 w 3390900"/>
              <a:gd name="connsiteY10" fmla="*/ 295275 h 2576512"/>
              <a:gd name="connsiteX11" fmla="*/ 3386137 w 3390900"/>
              <a:gd name="connsiteY11" fmla="*/ 295275 h 2576512"/>
              <a:gd name="connsiteX12" fmla="*/ 3390900 w 3390900"/>
              <a:gd name="connsiteY12" fmla="*/ 242887 h 2576512"/>
              <a:gd name="connsiteX13" fmla="*/ 3390900 w 3390900"/>
              <a:gd name="connsiteY13" fmla="*/ 0 h 2576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390900" h="2576512">
                <a:moveTo>
                  <a:pt x="885825" y="2409825"/>
                </a:moveTo>
                <a:lnTo>
                  <a:pt x="0" y="2409825"/>
                </a:lnTo>
                <a:lnTo>
                  <a:pt x="0" y="2576512"/>
                </a:lnTo>
                <a:lnTo>
                  <a:pt x="1347787" y="2576512"/>
                </a:lnTo>
                <a:lnTo>
                  <a:pt x="1347787" y="709612"/>
                </a:lnTo>
                <a:lnTo>
                  <a:pt x="1966912" y="709612"/>
                </a:lnTo>
                <a:lnTo>
                  <a:pt x="1966912" y="490537"/>
                </a:lnTo>
                <a:lnTo>
                  <a:pt x="2814637" y="490537"/>
                </a:lnTo>
                <a:lnTo>
                  <a:pt x="2819400" y="423862"/>
                </a:lnTo>
                <a:lnTo>
                  <a:pt x="2819400" y="295275"/>
                </a:lnTo>
                <a:lnTo>
                  <a:pt x="2886075" y="295275"/>
                </a:lnTo>
                <a:lnTo>
                  <a:pt x="3386137" y="295275"/>
                </a:lnTo>
                <a:lnTo>
                  <a:pt x="3390900" y="242887"/>
                </a:lnTo>
                <a:lnTo>
                  <a:pt x="3390900" y="0"/>
                </a:lnTo>
              </a:path>
            </a:pathLst>
          </a:custGeom>
          <a:noFill/>
          <a:ln>
            <a:solidFill>
              <a:srgbClr val="00B050"/>
            </a:solidFill>
            <a:prstDash val="dash"/>
            <a:tailEnd type="triangle" w="sm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/>
          </a:p>
        </p:txBody>
      </p:sp>
      <p:sp>
        <p:nvSpPr>
          <p:cNvPr id="164" name="TextBox 163"/>
          <p:cNvSpPr txBox="1"/>
          <p:nvPr/>
        </p:nvSpPr>
        <p:spPr>
          <a:xfrm rot="16200000">
            <a:off x="6064022" y="4410938"/>
            <a:ext cx="7677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E’</a:t>
            </a:r>
            <a:r>
              <a:rPr lang="en-GB" sz="800" baseline="-25000" dirty="0" smtClean="0">
                <a:solidFill>
                  <a:prstClr val="black"/>
                </a:solidFill>
                <a:latin typeface="Calibri" panose="020F0502020204030204"/>
              </a:rPr>
              <a:t>H</a:t>
            </a:r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F</a:t>
            </a:r>
            <a:r>
              <a:rPr lang="en-GB" sz="800" baseline="-25000" dirty="0" smtClean="0">
                <a:solidFill>
                  <a:prstClr val="black"/>
                </a:solidFill>
                <a:latin typeface="Calibri" panose="020F0502020204030204"/>
              </a:rPr>
              <a:t>H</a:t>
            </a:r>
            <a:endParaRPr lang="en-GB" sz="800" dirty="0" smtClea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5" name="TextBox 164"/>
          <p:cNvSpPr txBox="1"/>
          <p:nvPr/>
        </p:nvSpPr>
        <p:spPr>
          <a:xfrm rot="16200000">
            <a:off x="6276974" y="4413656"/>
            <a:ext cx="7677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E</a:t>
            </a:r>
            <a:r>
              <a:rPr lang="en-GB" sz="800" baseline="-25000" dirty="0" smtClean="0">
                <a:solidFill>
                  <a:prstClr val="black"/>
                </a:solidFill>
                <a:latin typeface="Calibri" panose="020F0502020204030204"/>
              </a:rPr>
              <a:t>H</a:t>
            </a:r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E’</a:t>
            </a:r>
            <a:r>
              <a:rPr lang="en-GB" sz="800" baseline="-25000" dirty="0" smtClean="0">
                <a:solidFill>
                  <a:prstClr val="black"/>
                </a:solidFill>
                <a:latin typeface="Calibri" panose="020F0502020204030204"/>
              </a:rPr>
              <a:t>H</a:t>
            </a:r>
            <a:endParaRPr lang="en-GB" sz="800" dirty="0" smtClean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168" name="Group 167"/>
          <p:cNvGrpSpPr/>
          <p:nvPr/>
        </p:nvGrpSpPr>
        <p:grpSpPr>
          <a:xfrm>
            <a:off x="9958153" y="3165037"/>
            <a:ext cx="145070" cy="919867"/>
            <a:chOff x="6255796" y="1210441"/>
            <a:chExt cx="249288" cy="875448"/>
          </a:xfrm>
        </p:grpSpPr>
        <p:cxnSp>
          <p:nvCxnSpPr>
            <p:cNvPr id="171" name="Straight Connector 170"/>
            <p:cNvCxnSpPr/>
            <p:nvPr/>
          </p:nvCxnSpPr>
          <p:spPr>
            <a:xfrm>
              <a:off x="6255796" y="1210441"/>
              <a:ext cx="0" cy="804097"/>
            </a:xfrm>
            <a:prstGeom prst="line">
              <a:avLst/>
            </a:prstGeom>
            <a:ln w="63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2" name="Group 171"/>
            <p:cNvGrpSpPr/>
            <p:nvPr/>
          </p:nvGrpSpPr>
          <p:grpSpPr>
            <a:xfrm>
              <a:off x="6255796" y="1962328"/>
              <a:ext cx="249036" cy="123561"/>
              <a:chOff x="6464663" y="1842241"/>
              <a:chExt cx="249036" cy="123561"/>
            </a:xfrm>
          </p:grpSpPr>
          <p:sp>
            <p:nvSpPr>
              <p:cNvPr id="174" name="Oval 173"/>
              <p:cNvSpPr/>
              <p:nvPr/>
            </p:nvSpPr>
            <p:spPr>
              <a:xfrm>
                <a:off x="6464663" y="1842241"/>
                <a:ext cx="123561" cy="123561"/>
              </a:xfrm>
              <a:prstGeom prst="ellipse">
                <a:avLst/>
              </a:prstGeom>
              <a:noFill/>
              <a:ln w="6350">
                <a:solidFill>
                  <a:schemeClr val="accent1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75" name="Oval 174"/>
              <p:cNvSpPr/>
              <p:nvPr/>
            </p:nvSpPr>
            <p:spPr>
              <a:xfrm>
                <a:off x="6522086" y="1842241"/>
                <a:ext cx="123561" cy="123561"/>
              </a:xfrm>
              <a:prstGeom prst="ellipse">
                <a:avLst/>
              </a:prstGeom>
              <a:noFill/>
              <a:ln w="6350">
                <a:solidFill>
                  <a:schemeClr val="accent1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76" name="Oval 175"/>
              <p:cNvSpPr/>
              <p:nvPr/>
            </p:nvSpPr>
            <p:spPr>
              <a:xfrm>
                <a:off x="6590138" y="1842241"/>
                <a:ext cx="123561" cy="123561"/>
              </a:xfrm>
              <a:prstGeom prst="ellipse">
                <a:avLst/>
              </a:prstGeom>
              <a:noFill/>
              <a:ln w="6350">
                <a:solidFill>
                  <a:schemeClr val="accent1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cxnSp>
          <p:nvCxnSpPr>
            <p:cNvPr id="173" name="Straight Connector 172"/>
            <p:cNvCxnSpPr/>
            <p:nvPr/>
          </p:nvCxnSpPr>
          <p:spPr>
            <a:xfrm>
              <a:off x="6505084" y="1210441"/>
              <a:ext cx="0" cy="814224"/>
            </a:xfrm>
            <a:prstGeom prst="line">
              <a:avLst/>
            </a:prstGeom>
            <a:ln w="6350">
              <a:solidFill>
                <a:schemeClr val="accent1">
                  <a:lumMod val="20000"/>
                  <a:lumOff val="80000"/>
                </a:schemeClr>
              </a:solidFill>
              <a:headEnd type="triangle" w="sm" len="med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1" name="Rectangle 180"/>
          <p:cNvSpPr/>
          <p:nvPr/>
        </p:nvSpPr>
        <p:spPr>
          <a:xfrm>
            <a:off x="7614672" y="5365941"/>
            <a:ext cx="171778" cy="3381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MCBRD</a:t>
            </a:r>
            <a:endParaRPr lang="en-GB" sz="600" dirty="0">
              <a:solidFill>
                <a:srgbClr val="0070C0"/>
              </a:solidFill>
            </a:endParaRPr>
          </a:p>
        </p:txBody>
      </p:sp>
      <p:sp>
        <p:nvSpPr>
          <p:cNvPr id="183" name="Rectangle 182"/>
          <p:cNvSpPr/>
          <p:nvPr/>
        </p:nvSpPr>
        <p:spPr>
          <a:xfrm>
            <a:off x="7860561" y="5366023"/>
            <a:ext cx="171778" cy="3381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MCBRD</a:t>
            </a:r>
            <a:endParaRPr lang="en-GB" sz="600" dirty="0">
              <a:solidFill>
                <a:srgbClr val="0070C0"/>
              </a:solidFill>
            </a:endParaRPr>
          </a:p>
        </p:txBody>
      </p:sp>
      <p:sp>
        <p:nvSpPr>
          <p:cNvPr id="184" name="Rectangle 183"/>
          <p:cNvSpPr/>
          <p:nvPr/>
        </p:nvSpPr>
        <p:spPr>
          <a:xfrm>
            <a:off x="7616923" y="5753886"/>
            <a:ext cx="171778" cy="3381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MCBRD</a:t>
            </a:r>
            <a:endParaRPr lang="en-GB" sz="600" dirty="0">
              <a:solidFill>
                <a:srgbClr val="0070C0"/>
              </a:solidFill>
            </a:endParaRPr>
          </a:p>
        </p:txBody>
      </p:sp>
      <p:sp>
        <p:nvSpPr>
          <p:cNvPr id="185" name="Rectangle 184"/>
          <p:cNvSpPr/>
          <p:nvPr/>
        </p:nvSpPr>
        <p:spPr>
          <a:xfrm>
            <a:off x="7862812" y="5753968"/>
            <a:ext cx="171778" cy="3381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MCBRD</a:t>
            </a:r>
            <a:endParaRPr lang="en-GB" sz="600" dirty="0">
              <a:solidFill>
                <a:srgbClr val="0070C0"/>
              </a:solidFill>
            </a:endParaRPr>
          </a:p>
        </p:txBody>
      </p:sp>
      <p:sp>
        <p:nvSpPr>
          <p:cNvPr id="186" name="Rectangle 185"/>
          <p:cNvSpPr/>
          <p:nvPr/>
        </p:nvSpPr>
        <p:spPr>
          <a:xfrm>
            <a:off x="8133726" y="5359652"/>
            <a:ext cx="2321843" cy="7311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rtlCol="0" anchor="ctr"/>
          <a:lstStyle/>
          <a:p>
            <a:pPr algn="ctr"/>
            <a:r>
              <a:rPr lang="en-GB" sz="600" dirty="0" smtClean="0">
                <a:solidFill>
                  <a:srgbClr val="0070C0"/>
                </a:solidFill>
              </a:rPr>
              <a:t>MBRD</a:t>
            </a:r>
            <a:endParaRPr lang="en-GB" sz="600" dirty="0">
              <a:solidFill>
                <a:srgbClr val="0070C0"/>
              </a:solidFill>
            </a:endParaRPr>
          </a:p>
        </p:txBody>
      </p:sp>
      <p:grpSp>
        <p:nvGrpSpPr>
          <p:cNvPr id="199" name="Group 198"/>
          <p:cNvGrpSpPr/>
          <p:nvPr/>
        </p:nvGrpSpPr>
        <p:grpSpPr>
          <a:xfrm>
            <a:off x="5752018" y="3933569"/>
            <a:ext cx="3567288" cy="2184577"/>
            <a:chOff x="5752018" y="3933569"/>
            <a:chExt cx="3567288" cy="2184577"/>
          </a:xfrm>
        </p:grpSpPr>
        <p:sp>
          <p:nvSpPr>
            <p:cNvPr id="61" name="Rectangle 60"/>
            <p:cNvSpPr/>
            <p:nvPr/>
          </p:nvSpPr>
          <p:spPr>
            <a:xfrm>
              <a:off x="9174885" y="3937376"/>
              <a:ext cx="144421" cy="127608"/>
            </a:xfrm>
            <a:prstGeom prst="rect">
              <a:avLst/>
            </a:prstGeom>
            <a:solidFill>
              <a:srgbClr val="C0000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9173665" y="4171511"/>
              <a:ext cx="144421" cy="127608"/>
            </a:xfrm>
            <a:prstGeom prst="rect">
              <a:avLst/>
            </a:prstGeom>
            <a:solidFill>
              <a:srgbClr val="C0000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836347" y="3934754"/>
              <a:ext cx="144421" cy="127608"/>
            </a:xfrm>
            <a:prstGeom prst="rect">
              <a:avLst/>
            </a:prstGeom>
            <a:solidFill>
              <a:srgbClr val="C0000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8835127" y="4168889"/>
              <a:ext cx="144421" cy="127608"/>
            </a:xfrm>
            <a:prstGeom prst="rect">
              <a:avLst/>
            </a:prstGeom>
            <a:solidFill>
              <a:srgbClr val="C0000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96" name="Group 195"/>
            <p:cNvGrpSpPr/>
            <p:nvPr/>
          </p:nvGrpSpPr>
          <p:grpSpPr>
            <a:xfrm>
              <a:off x="5752018" y="3933569"/>
              <a:ext cx="2700613" cy="2184577"/>
              <a:chOff x="5752018" y="3933569"/>
              <a:chExt cx="2700613" cy="2184577"/>
            </a:xfrm>
          </p:grpSpPr>
          <p:sp>
            <p:nvSpPr>
              <p:cNvPr id="192" name="Rectangle 191"/>
              <p:cNvSpPr/>
              <p:nvPr/>
            </p:nvSpPr>
            <p:spPr>
              <a:xfrm>
                <a:off x="8308210" y="3933569"/>
                <a:ext cx="144421" cy="12760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3" name="Rectangle 192"/>
              <p:cNvSpPr/>
              <p:nvPr/>
            </p:nvSpPr>
            <p:spPr>
              <a:xfrm>
                <a:off x="8306990" y="4167704"/>
                <a:ext cx="144421" cy="12760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" name="Rectangle 193"/>
              <p:cNvSpPr/>
              <p:nvPr/>
            </p:nvSpPr>
            <p:spPr>
              <a:xfrm>
                <a:off x="5753238" y="5827634"/>
                <a:ext cx="144421" cy="12760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5" name="Rectangle 194"/>
              <p:cNvSpPr/>
              <p:nvPr/>
            </p:nvSpPr>
            <p:spPr>
              <a:xfrm>
                <a:off x="5752018" y="5990538"/>
                <a:ext cx="144421" cy="12760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158" name="Straight Connector 157"/>
          <p:cNvCxnSpPr/>
          <p:nvPr/>
        </p:nvCxnSpPr>
        <p:spPr>
          <a:xfrm>
            <a:off x="10335899" y="3759391"/>
            <a:ext cx="0" cy="46018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10446929" y="3764811"/>
            <a:ext cx="0" cy="19026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6" name="Rectangle 165"/>
          <p:cNvSpPr/>
          <p:nvPr/>
        </p:nvSpPr>
        <p:spPr>
          <a:xfrm>
            <a:off x="10748365" y="4005260"/>
            <a:ext cx="96011" cy="96011"/>
          </a:xfrm>
          <a:prstGeom prst="rect">
            <a:avLst/>
          </a:prstGeom>
          <a:solidFill>
            <a:srgbClr val="89FA7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67" name="Rectangle 166"/>
          <p:cNvSpPr/>
          <p:nvPr/>
        </p:nvSpPr>
        <p:spPr>
          <a:xfrm>
            <a:off x="10748364" y="4164659"/>
            <a:ext cx="96011" cy="96011"/>
          </a:xfrm>
          <a:prstGeom prst="rect">
            <a:avLst/>
          </a:prstGeom>
          <a:solidFill>
            <a:srgbClr val="89FA7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69" name="Rectangle 168"/>
          <p:cNvSpPr/>
          <p:nvPr/>
        </p:nvSpPr>
        <p:spPr>
          <a:xfrm>
            <a:off x="9204763" y="4066942"/>
            <a:ext cx="96011" cy="96011"/>
          </a:xfrm>
          <a:prstGeom prst="rect">
            <a:avLst/>
          </a:prstGeom>
          <a:solidFill>
            <a:srgbClr val="89FA7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70" name="Rectangle 169"/>
          <p:cNvSpPr/>
          <p:nvPr/>
        </p:nvSpPr>
        <p:spPr>
          <a:xfrm>
            <a:off x="10549379" y="4141997"/>
            <a:ext cx="96011" cy="96011"/>
          </a:xfrm>
          <a:prstGeom prst="rect">
            <a:avLst/>
          </a:prstGeom>
          <a:solidFill>
            <a:srgbClr val="89FA7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pic>
        <p:nvPicPr>
          <p:cNvPr id="178" name="Picture 17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0940" y="1628401"/>
            <a:ext cx="3000236" cy="969197"/>
          </a:xfrm>
          <a:prstGeom prst="rect">
            <a:avLst/>
          </a:prstGeom>
        </p:spPr>
      </p:pic>
      <p:sp>
        <p:nvSpPr>
          <p:cNvPr id="6" name="Freeform 5"/>
          <p:cNvSpPr/>
          <p:nvPr/>
        </p:nvSpPr>
        <p:spPr>
          <a:xfrm>
            <a:off x="10839450" y="3486150"/>
            <a:ext cx="161925" cy="733425"/>
          </a:xfrm>
          <a:custGeom>
            <a:avLst/>
            <a:gdLst>
              <a:gd name="connsiteX0" fmla="*/ 0 w 161925"/>
              <a:gd name="connsiteY0" fmla="*/ 733425 h 733425"/>
              <a:gd name="connsiteX1" fmla="*/ 57150 w 161925"/>
              <a:gd name="connsiteY1" fmla="*/ 628650 h 733425"/>
              <a:gd name="connsiteX2" fmla="*/ 9525 w 161925"/>
              <a:gd name="connsiteY2" fmla="*/ 552450 h 733425"/>
              <a:gd name="connsiteX3" fmla="*/ 123825 w 161925"/>
              <a:gd name="connsiteY3" fmla="*/ 447675 h 733425"/>
              <a:gd name="connsiteX4" fmla="*/ 161925 w 161925"/>
              <a:gd name="connsiteY4" fmla="*/ 0 h 73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925" h="733425">
                <a:moveTo>
                  <a:pt x="0" y="733425"/>
                </a:moveTo>
                <a:cubicBezTo>
                  <a:pt x="27781" y="696118"/>
                  <a:pt x="55563" y="658812"/>
                  <a:pt x="57150" y="628650"/>
                </a:cubicBezTo>
                <a:cubicBezTo>
                  <a:pt x="58737" y="598488"/>
                  <a:pt x="-1587" y="582612"/>
                  <a:pt x="9525" y="552450"/>
                </a:cubicBezTo>
                <a:cubicBezTo>
                  <a:pt x="20637" y="522288"/>
                  <a:pt x="98425" y="539750"/>
                  <a:pt x="123825" y="447675"/>
                </a:cubicBezTo>
                <a:cubicBezTo>
                  <a:pt x="149225" y="355600"/>
                  <a:pt x="155575" y="177800"/>
                  <a:pt x="161925" y="0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eform 6"/>
          <p:cNvSpPr/>
          <p:nvPr/>
        </p:nvSpPr>
        <p:spPr>
          <a:xfrm>
            <a:off x="8772525" y="3505200"/>
            <a:ext cx="1910758" cy="822999"/>
          </a:xfrm>
          <a:custGeom>
            <a:avLst/>
            <a:gdLst>
              <a:gd name="connsiteX0" fmla="*/ 0 w 1937867"/>
              <a:gd name="connsiteY0" fmla="*/ 533400 h 798719"/>
              <a:gd name="connsiteX1" fmla="*/ 419100 w 1937867"/>
              <a:gd name="connsiteY1" fmla="*/ 552450 h 798719"/>
              <a:gd name="connsiteX2" fmla="*/ 542925 w 1937867"/>
              <a:gd name="connsiteY2" fmla="*/ 781050 h 798719"/>
              <a:gd name="connsiteX3" fmla="*/ 1800225 w 1937867"/>
              <a:gd name="connsiteY3" fmla="*/ 695325 h 798719"/>
              <a:gd name="connsiteX4" fmla="*/ 1847850 w 1937867"/>
              <a:gd name="connsiteY4" fmla="*/ 0 h 798719"/>
              <a:gd name="connsiteX0" fmla="*/ 0 w 1910758"/>
              <a:gd name="connsiteY0" fmla="*/ 533400 h 822999"/>
              <a:gd name="connsiteX1" fmla="*/ 419100 w 1910758"/>
              <a:gd name="connsiteY1" fmla="*/ 552450 h 822999"/>
              <a:gd name="connsiteX2" fmla="*/ 542925 w 1910758"/>
              <a:gd name="connsiteY2" fmla="*/ 781050 h 822999"/>
              <a:gd name="connsiteX3" fmla="*/ 1743075 w 1910758"/>
              <a:gd name="connsiteY3" fmla="*/ 742950 h 822999"/>
              <a:gd name="connsiteX4" fmla="*/ 1847850 w 1910758"/>
              <a:gd name="connsiteY4" fmla="*/ 0 h 822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0758" h="822999">
                <a:moveTo>
                  <a:pt x="0" y="533400"/>
                </a:moveTo>
                <a:cubicBezTo>
                  <a:pt x="164306" y="522287"/>
                  <a:pt x="328613" y="511175"/>
                  <a:pt x="419100" y="552450"/>
                </a:cubicBezTo>
                <a:cubicBezTo>
                  <a:pt x="509587" y="593725"/>
                  <a:pt x="322263" y="749300"/>
                  <a:pt x="542925" y="781050"/>
                </a:cubicBezTo>
                <a:cubicBezTo>
                  <a:pt x="763587" y="812800"/>
                  <a:pt x="1525588" y="873125"/>
                  <a:pt x="1743075" y="742950"/>
                </a:cubicBezTo>
                <a:cubicBezTo>
                  <a:pt x="1960563" y="612775"/>
                  <a:pt x="1932781" y="282575"/>
                  <a:pt x="1847850" y="0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Rectangle 178"/>
          <p:cNvSpPr/>
          <p:nvPr/>
        </p:nvSpPr>
        <p:spPr>
          <a:xfrm>
            <a:off x="10335899" y="3445131"/>
            <a:ext cx="96045" cy="276188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10366901" y="3441700"/>
            <a:ext cx="85199" cy="323850"/>
          </a:xfrm>
          <a:custGeom>
            <a:avLst/>
            <a:gdLst>
              <a:gd name="connsiteX0" fmla="*/ 85199 w 85199"/>
              <a:gd name="connsiteY0" fmla="*/ 323850 h 323850"/>
              <a:gd name="connsiteX1" fmla="*/ 5824 w 85199"/>
              <a:gd name="connsiteY1" fmla="*/ 190500 h 323850"/>
              <a:gd name="connsiteX2" fmla="*/ 12174 w 85199"/>
              <a:gd name="connsiteY2" fmla="*/ 0 h 32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199" h="323850">
                <a:moveTo>
                  <a:pt x="85199" y="323850"/>
                </a:moveTo>
                <a:cubicBezTo>
                  <a:pt x="51597" y="284162"/>
                  <a:pt x="17995" y="244475"/>
                  <a:pt x="5824" y="190500"/>
                </a:cubicBezTo>
                <a:cubicBezTo>
                  <a:pt x="-6347" y="136525"/>
                  <a:pt x="2913" y="68262"/>
                  <a:pt x="12174" y="0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/>
          <p:cNvSpPr/>
          <p:nvPr/>
        </p:nvSpPr>
        <p:spPr>
          <a:xfrm>
            <a:off x="10331450" y="3448050"/>
            <a:ext cx="69493" cy="311150"/>
          </a:xfrm>
          <a:custGeom>
            <a:avLst/>
            <a:gdLst>
              <a:gd name="connsiteX0" fmla="*/ 50800 w 69493"/>
              <a:gd name="connsiteY0" fmla="*/ 0 h 311150"/>
              <a:gd name="connsiteX1" fmla="*/ 66675 w 69493"/>
              <a:gd name="connsiteY1" fmla="*/ 219075 h 311150"/>
              <a:gd name="connsiteX2" fmla="*/ 0 w 69493"/>
              <a:gd name="connsiteY2" fmla="*/ 311150 h 31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493" h="311150">
                <a:moveTo>
                  <a:pt x="50800" y="0"/>
                </a:moveTo>
                <a:cubicBezTo>
                  <a:pt x="62971" y="83608"/>
                  <a:pt x="75142" y="167217"/>
                  <a:pt x="66675" y="219075"/>
                </a:cubicBezTo>
                <a:cubicBezTo>
                  <a:pt x="58208" y="270933"/>
                  <a:pt x="29104" y="291041"/>
                  <a:pt x="0" y="311150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3" name="Rectangle 202"/>
          <p:cNvSpPr/>
          <p:nvPr/>
        </p:nvSpPr>
        <p:spPr>
          <a:xfrm>
            <a:off x="10291536" y="3398243"/>
            <a:ext cx="174467" cy="45719"/>
          </a:xfrm>
          <a:prstGeom prst="rect">
            <a:avLst/>
          </a:prstGeom>
          <a:solidFill>
            <a:srgbClr val="E8C7F5"/>
          </a:solidFill>
          <a:ln w="3175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b" anchorCtr="0"/>
          <a:lstStyle/>
          <a:p>
            <a:pPr algn="r" defTabSz="609585"/>
            <a:endParaRPr lang="en-GB" sz="800" b="1" kern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63760" y="3226850"/>
            <a:ext cx="3241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/>
              <a:t>IFS</a:t>
            </a:r>
            <a:endParaRPr lang="en-GB" sz="700" dirty="0"/>
          </a:p>
        </p:txBody>
      </p:sp>
      <p:sp>
        <p:nvSpPr>
          <p:cNvPr id="206" name="TextBox 205"/>
          <p:cNvSpPr txBox="1"/>
          <p:nvPr/>
        </p:nvSpPr>
        <p:spPr>
          <a:xfrm>
            <a:off x="10844375" y="3219880"/>
            <a:ext cx="84510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/>
              <a:t>Insulation </a:t>
            </a:r>
            <a:r>
              <a:rPr lang="en-GB" sz="700" dirty="0" err="1" smtClean="0"/>
              <a:t>Instru</a:t>
            </a:r>
            <a:r>
              <a:rPr lang="en-GB" sz="700" dirty="0" smtClean="0"/>
              <a:t>.</a:t>
            </a:r>
            <a:endParaRPr lang="en-GB" sz="700" dirty="0"/>
          </a:p>
        </p:txBody>
      </p:sp>
      <p:sp>
        <p:nvSpPr>
          <p:cNvPr id="207" name="TextBox 206"/>
          <p:cNvSpPr txBox="1"/>
          <p:nvPr/>
        </p:nvSpPr>
        <p:spPr>
          <a:xfrm>
            <a:off x="10185954" y="3087268"/>
            <a:ext cx="102143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/>
              <a:t>Level gauges access</a:t>
            </a:r>
            <a:endParaRPr lang="en-GB" sz="700" dirty="0"/>
          </a:p>
        </p:txBody>
      </p:sp>
      <p:sp>
        <p:nvSpPr>
          <p:cNvPr id="208" name="TextBox 207"/>
          <p:cNvSpPr txBox="1"/>
          <p:nvPr/>
        </p:nvSpPr>
        <p:spPr>
          <a:xfrm>
            <a:off x="9484529" y="2666046"/>
            <a:ext cx="878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/>
              <a:t>P gauge (TBC)</a:t>
            </a:r>
          </a:p>
          <a:p>
            <a:r>
              <a:rPr lang="en-GB" sz="700" dirty="0" smtClean="0"/>
              <a:t>On SD return line</a:t>
            </a:r>
            <a:endParaRPr lang="en-GB" sz="700" dirty="0"/>
          </a:p>
        </p:txBody>
      </p:sp>
      <p:pic>
        <p:nvPicPr>
          <p:cNvPr id="209" name="Picture 20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737" y="893406"/>
            <a:ext cx="2558047" cy="615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097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40" y="644691"/>
            <a:ext cx="6419104" cy="2337048"/>
          </a:xfrm>
          <a:solidFill>
            <a:schemeClr val="bg1"/>
          </a:solidFill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Key components denomination and interfaces</a:t>
            </a:r>
          </a:p>
          <a:p>
            <a:pPr lvl="1"/>
            <a:r>
              <a:rPr lang="en-GB" dirty="0" err="1">
                <a:solidFill>
                  <a:srgbClr val="7030A0"/>
                </a:solidFill>
              </a:rPr>
              <a:t>DSHm</a:t>
            </a:r>
            <a:r>
              <a:rPr lang="en-GB" dirty="0"/>
              <a:t> (</a:t>
            </a:r>
            <a:r>
              <a:rPr lang="en-GB" dirty="0" err="1"/>
              <a:t>SCLink</a:t>
            </a:r>
            <a:r>
              <a:rPr lang="en-GB" dirty="0"/>
              <a:t> D2): from DFHM to DFM</a:t>
            </a:r>
          </a:p>
          <a:p>
            <a:pPr lvl="1"/>
            <a:r>
              <a:rPr lang="en-GB" dirty="0" smtClean="0">
                <a:solidFill>
                  <a:srgbClr val="7030A0"/>
                </a:solidFill>
              </a:rPr>
              <a:t>DFM </a:t>
            </a:r>
            <a:r>
              <a:rPr lang="en-GB" dirty="0">
                <a:solidFill>
                  <a:srgbClr val="7030A0"/>
                </a:solidFill>
              </a:rPr>
              <a:t>cables module</a:t>
            </a:r>
            <a:r>
              <a:rPr lang="en-GB" dirty="0"/>
              <a:t>: electrically connect Interlink to </a:t>
            </a:r>
            <a:r>
              <a:rPr lang="en-GB" dirty="0" err="1"/>
              <a:t>SCLink</a:t>
            </a:r>
            <a:endParaRPr lang="en-GB" dirty="0"/>
          </a:p>
          <a:p>
            <a:pPr lvl="1"/>
            <a:r>
              <a:rPr lang="en-GB" dirty="0" smtClean="0">
                <a:solidFill>
                  <a:srgbClr val="7030A0"/>
                </a:solidFill>
              </a:rPr>
              <a:t>DFM </a:t>
            </a:r>
            <a:r>
              <a:rPr lang="en-GB" dirty="0">
                <a:solidFill>
                  <a:srgbClr val="7030A0"/>
                </a:solidFill>
              </a:rPr>
              <a:t>vaporisation module</a:t>
            </a:r>
            <a:r>
              <a:rPr lang="en-GB" dirty="0"/>
              <a:t>: create the helium gaseous mass flow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D2-DFM </a:t>
            </a:r>
            <a:r>
              <a:rPr lang="en-GB" dirty="0">
                <a:solidFill>
                  <a:srgbClr val="C00000"/>
                </a:solidFill>
              </a:rPr>
              <a:t>interlink</a:t>
            </a:r>
            <a:r>
              <a:rPr lang="en-GB" dirty="0"/>
              <a:t>: connect leads from D2 to DFM leads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DFM Jumper</a:t>
            </a:r>
            <a:r>
              <a:rPr lang="en-GB" dirty="0" smtClean="0"/>
              <a:t>: connect to </a:t>
            </a:r>
            <a:r>
              <a:rPr lang="en-GB" dirty="0" err="1" smtClean="0"/>
              <a:t>cryolines</a:t>
            </a:r>
            <a:r>
              <a:rPr lang="en-GB" dirty="0" smtClean="0"/>
              <a:t> (for illustration)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6960096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 smtClean="0"/>
              <a:t>Proposal overview</a:t>
            </a:r>
            <a:endParaRPr lang="en-GB" sz="3467" dirty="0"/>
          </a:p>
        </p:txBody>
      </p:sp>
      <p:grpSp>
        <p:nvGrpSpPr>
          <p:cNvPr id="43" name="Group 42"/>
          <p:cNvGrpSpPr/>
          <p:nvPr/>
        </p:nvGrpSpPr>
        <p:grpSpPr>
          <a:xfrm>
            <a:off x="126193" y="3762199"/>
            <a:ext cx="4574597" cy="2741352"/>
            <a:chOff x="5159829" y="2579948"/>
            <a:chExt cx="6902571" cy="4136403"/>
          </a:xfrm>
        </p:grpSpPr>
        <p:sp>
          <p:nvSpPr>
            <p:cNvPr id="7" name="Rectangle 6"/>
            <p:cNvSpPr/>
            <p:nvPr/>
          </p:nvSpPr>
          <p:spPr>
            <a:xfrm>
              <a:off x="7828057" y="3769893"/>
              <a:ext cx="807016" cy="650953"/>
            </a:xfrm>
            <a:prstGeom prst="rect">
              <a:avLst/>
            </a:prstGeom>
            <a:solidFill>
              <a:srgbClr val="FF0000">
                <a:alpha val="1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6130640" y="3994064"/>
              <a:ext cx="4778985" cy="2359472"/>
              <a:chOff x="2221408" y="5622171"/>
              <a:chExt cx="1675410" cy="827181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2221408" y="5879218"/>
                <a:ext cx="1675410" cy="570134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t" anchorCtr="0"/>
              <a:lstStyle/>
              <a:p>
                <a:pPr defTabSz="609585"/>
                <a:r>
                  <a:rPr lang="en-GB" sz="500" b="1" kern="0" dirty="0">
                    <a:solidFill>
                      <a:prstClr val="white"/>
                    </a:solidFill>
                  </a:rPr>
                  <a:t>D2</a:t>
                </a: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290721" y="5734842"/>
                <a:ext cx="211742" cy="146299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09585"/>
                <a:endParaRPr lang="en-GB" sz="500" kern="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290721" y="5622171"/>
                <a:ext cx="211742" cy="212940"/>
              </a:xfrm>
              <a:prstGeom prst="ellipse">
                <a:avLst/>
              </a:prstGeom>
              <a:solidFill>
                <a:srgbClr val="92D050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09585"/>
                <a:endParaRPr lang="en-GB" sz="500" kern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8636291" y="3519600"/>
              <a:ext cx="2632104" cy="1012497"/>
            </a:xfrm>
            <a:prstGeom prst="rect">
              <a:avLst/>
            </a:prstGeom>
            <a:solidFill>
              <a:srgbClr val="E8C7F5"/>
            </a:solidFill>
            <a:ln w="3175" cap="flat" cmpd="sng" algn="ctr">
              <a:solidFill>
                <a:srgbClr val="7030A0"/>
              </a:solidFill>
              <a:prstDash val="solid"/>
            </a:ln>
            <a:effectLst/>
          </p:spPr>
          <p:txBody>
            <a:bodyPr rtlCol="0" anchor="b" anchorCtr="0"/>
            <a:lstStyle/>
            <a:p>
              <a:pPr algn="r" defTabSz="609585"/>
              <a:r>
                <a:rPr lang="en-GB" sz="500" b="1" kern="0" dirty="0">
                  <a:solidFill>
                    <a:srgbClr val="7030A0"/>
                  </a:solidFill>
                </a:rPr>
                <a:t>DFM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105619" y="3636518"/>
              <a:ext cx="1296462" cy="784328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3740" y="3579463"/>
              <a:ext cx="788660" cy="367985"/>
            </a:xfrm>
            <a:prstGeom prst="rect">
              <a:avLst/>
            </a:prstGeom>
            <a:solidFill>
              <a:srgbClr val="C39BE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0401509" y="3638313"/>
              <a:ext cx="1660891" cy="242156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042469" y="3990995"/>
              <a:ext cx="784370" cy="424656"/>
            </a:xfrm>
            <a:prstGeom prst="rect">
              <a:avLst/>
            </a:prstGeom>
            <a:solidFill>
              <a:srgbClr val="FF0000">
                <a:alpha val="1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119925" y="5755510"/>
              <a:ext cx="252419" cy="389858"/>
            </a:xfrm>
            <a:prstGeom prst="rect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041250" y="4415651"/>
              <a:ext cx="400808" cy="1989110"/>
            </a:xfrm>
            <a:prstGeom prst="rect">
              <a:avLst/>
            </a:prstGeom>
            <a:solidFill>
              <a:srgbClr val="FF0000">
                <a:alpha val="1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159830" y="6404761"/>
              <a:ext cx="2282227" cy="311590"/>
            </a:xfrm>
            <a:prstGeom prst="rect">
              <a:avLst/>
            </a:prstGeom>
            <a:solidFill>
              <a:srgbClr val="FF0000">
                <a:alpha val="1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159829" y="5645561"/>
              <a:ext cx="970810" cy="630655"/>
            </a:xfrm>
            <a:prstGeom prst="rect">
              <a:avLst/>
            </a:prstGeom>
            <a:solidFill>
              <a:srgbClr val="FF0000">
                <a:alpha val="1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159829" y="6276216"/>
              <a:ext cx="364621" cy="128546"/>
            </a:xfrm>
            <a:prstGeom prst="rect">
              <a:avLst/>
            </a:prstGeom>
            <a:solidFill>
              <a:srgbClr val="FF0000">
                <a:alpha val="1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502266" y="3880469"/>
              <a:ext cx="134229" cy="473553"/>
            </a:xfrm>
            <a:prstGeom prst="rect">
              <a:avLst/>
            </a:prstGeom>
            <a:solidFill>
              <a:srgbClr val="FF33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9605553" y="2956405"/>
              <a:ext cx="558466" cy="601318"/>
              <a:chOff x="10531767" y="3733424"/>
              <a:chExt cx="300078" cy="482500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10531767" y="3733424"/>
                <a:ext cx="300078" cy="454438"/>
                <a:chOff x="8054525" y="4577257"/>
                <a:chExt cx="484635" cy="733931"/>
              </a:xfrm>
            </p:grpSpPr>
            <p:sp>
              <p:nvSpPr>
                <p:cNvPr id="26" name="Rectangle 25"/>
                <p:cNvSpPr/>
                <p:nvPr/>
              </p:nvSpPr>
              <p:spPr>
                <a:xfrm>
                  <a:off x="8054525" y="4852208"/>
                  <a:ext cx="484635" cy="458980"/>
                </a:xfrm>
                <a:prstGeom prst="rect">
                  <a:avLst/>
                </a:prstGeom>
                <a:solidFill>
                  <a:srgbClr val="E8C7F5"/>
                </a:solidFill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609585"/>
                  <a:endParaRPr lang="en-GB" sz="500" kern="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8054525" y="4577257"/>
                  <a:ext cx="484635" cy="484635"/>
                </a:xfrm>
                <a:prstGeom prst="ellipse">
                  <a:avLst/>
                </a:prstGeom>
                <a:solidFill>
                  <a:srgbClr val="E8C7F5"/>
                </a:solidFill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609585"/>
                  <a:endParaRPr lang="en-GB" sz="500" kern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5" name="Rectangle 24"/>
              <p:cNvSpPr/>
              <p:nvPr/>
            </p:nvSpPr>
            <p:spPr>
              <a:xfrm>
                <a:off x="10539413" y="3870339"/>
                <a:ext cx="285750" cy="345585"/>
              </a:xfrm>
              <a:prstGeom prst="rect">
                <a:avLst/>
              </a:prstGeom>
              <a:solidFill>
                <a:srgbClr val="E8C7F5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09585"/>
                <a:endParaRPr lang="en-GB" sz="500" kern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8646416" y="3873777"/>
              <a:ext cx="453858" cy="480245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318116" y="3425541"/>
              <a:ext cx="1544696" cy="255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GB" sz="500" b="1" dirty="0" smtClean="0">
                  <a:solidFill>
                    <a:prstClr val="black"/>
                  </a:solidFill>
                  <a:latin typeface="Calibri" panose="020F0502020204030204"/>
                </a:rPr>
                <a:t>Interlink D2-DFM</a:t>
              </a: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7193702" y="3658534"/>
              <a:ext cx="373437" cy="506125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sp>
          <p:nvSpPr>
            <p:cNvPr id="31" name="TextBox 30"/>
            <p:cNvSpPr txBox="1"/>
            <p:nvPr/>
          </p:nvSpPr>
          <p:spPr>
            <a:xfrm>
              <a:off x="7740325" y="3464104"/>
              <a:ext cx="767720" cy="255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GB" sz="500" b="1" dirty="0" smtClean="0">
                  <a:solidFill>
                    <a:prstClr val="black"/>
                  </a:solidFill>
                  <a:latin typeface="Calibri" panose="020F0502020204030204"/>
                </a:rPr>
                <a:t>Plug</a:t>
              </a: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8341545" y="3577021"/>
              <a:ext cx="227836" cy="303448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sp>
          <p:nvSpPr>
            <p:cNvPr id="33" name="TextBox 32"/>
            <p:cNvSpPr txBox="1"/>
            <p:nvPr/>
          </p:nvSpPr>
          <p:spPr>
            <a:xfrm>
              <a:off x="8149345" y="2721659"/>
              <a:ext cx="1544696" cy="37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GB" sz="500" b="1" dirty="0" smtClean="0">
                  <a:solidFill>
                    <a:prstClr val="black"/>
                  </a:solidFill>
                  <a:latin typeface="Calibri" panose="020F0502020204030204"/>
                </a:rPr>
                <a:t>DFM : insulation vacuum volume</a:t>
              </a:r>
              <a:endParaRPr lang="en-GB" sz="5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34" name="Straight Connector 33"/>
            <p:cNvCxnSpPr>
              <a:stCxn id="33" idx="2"/>
            </p:cNvCxnSpPr>
            <p:nvPr/>
          </p:nvCxnSpPr>
          <p:spPr>
            <a:xfrm>
              <a:off x="8921693" y="3093179"/>
              <a:ext cx="323336" cy="445336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sp>
          <p:nvSpPr>
            <p:cNvPr id="35" name="TextBox 34"/>
            <p:cNvSpPr txBox="1"/>
            <p:nvPr/>
          </p:nvSpPr>
          <p:spPr>
            <a:xfrm>
              <a:off x="9474562" y="2579948"/>
              <a:ext cx="767720" cy="37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GB" sz="500" b="1" dirty="0" smtClean="0">
                  <a:solidFill>
                    <a:prstClr val="black"/>
                  </a:solidFill>
                  <a:latin typeface="Calibri" panose="020F0502020204030204"/>
                </a:rPr>
                <a:t>DFM Jumper</a:t>
              </a:r>
            </a:p>
          </p:txBody>
        </p:sp>
        <p:cxnSp>
          <p:nvCxnSpPr>
            <p:cNvPr id="36" name="Straight Connector 35"/>
            <p:cNvCxnSpPr>
              <a:endCxn id="27" idx="0"/>
            </p:cNvCxnSpPr>
            <p:nvPr/>
          </p:nvCxnSpPr>
          <p:spPr>
            <a:xfrm flipH="1">
              <a:off x="9884786" y="2752746"/>
              <a:ext cx="4529" cy="203659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sp>
          <p:nvSpPr>
            <p:cNvPr id="37" name="TextBox 36"/>
            <p:cNvSpPr txBox="1"/>
            <p:nvPr/>
          </p:nvSpPr>
          <p:spPr>
            <a:xfrm>
              <a:off x="7376622" y="3033009"/>
              <a:ext cx="1544696" cy="255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GB" sz="500" b="1" dirty="0" smtClean="0">
                  <a:solidFill>
                    <a:prstClr val="black"/>
                  </a:solidFill>
                  <a:latin typeface="Calibri" panose="020F0502020204030204"/>
                </a:rPr>
                <a:t>DFM : Helium volume</a:t>
              </a:r>
              <a:endParaRPr lang="en-GB" sz="5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38" name="Straight Connector 37"/>
            <p:cNvCxnSpPr>
              <a:endCxn id="28" idx="0"/>
            </p:cNvCxnSpPr>
            <p:nvPr/>
          </p:nvCxnSpPr>
          <p:spPr>
            <a:xfrm>
              <a:off x="8563519" y="3213969"/>
              <a:ext cx="309826" cy="659808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sp>
          <p:nvSpPr>
            <p:cNvPr id="39" name="TextBox 38"/>
            <p:cNvSpPr txBox="1"/>
            <p:nvPr/>
          </p:nvSpPr>
          <p:spPr>
            <a:xfrm>
              <a:off x="11335304" y="4404782"/>
              <a:ext cx="576833" cy="37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GB" sz="500" b="1" dirty="0" err="1" smtClean="0">
                  <a:solidFill>
                    <a:prstClr val="black"/>
                  </a:solidFill>
                  <a:latin typeface="Calibri" panose="020F0502020204030204"/>
                </a:rPr>
                <a:t>SCLink</a:t>
              </a:r>
              <a:endParaRPr lang="en-GB" sz="500" b="1" dirty="0" smtClean="0">
                <a:solidFill>
                  <a:prstClr val="black"/>
                </a:solidFill>
                <a:latin typeface="Calibri" panose="020F0502020204030204"/>
              </a:endParaRPr>
            </a:p>
            <a:p>
              <a:pPr algn="ctr" defTabSz="914400"/>
              <a:r>
                <a:rPr lang="en-GB" sz="500" b="1" dirty="0" smtClean="0">
                  <a:solidFill>
                    <a:prstClr val="black"/>
                  </a:solidFill>
                  <a:latin typeface="Calibri" panose="020F0502020204030204"/>
                </a:rPr>
                <a:t>DSHM</a:t>
              </a:r>
              <a:endParaRPr lang="en-GB" sz="5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40" name="Straight Connector 39"/>
            <p:cNvCxnSpPr>
              <a:stCxn id="39" idx="0"/>
              <a:endCxn id="14" idx="2"/>
            </p:cNvCxnSpPr>
            <p:nvPr/>
          </p:nvCxnSpPr>
          <p:spPr>
            <a:xfrm flipV="1">
              <a:off x="11623721" y="3947449"/>
              <a:ext cx="44349" cy="457333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sp>
          <p:nvSpPr>
            <p:cNvPr id="41" name="TextBox 40"/>
            <p:cNvSpPr txBox="1"/>
            <p:nvPr/>
          </p:nvSpPr>
          <p:spPr>
            <a:xfrm>
              <a:off x="6028533" y="3723517"/>
              <a:ext cx="767720" cy="255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GB" sz="500" b="1" dirty="0" smtClean="0">
                  <a:solidFill>
                    <a:prstClr val="black"/>
                  </a:solidFill>
                  <a:latin typeface="Calibri" panose="020F0502020204030204"/>
                </a:rPr>
                <a:t>D2 Jumper</a:t>
              </a:r>
            </a:p>
          </p:txBody>
        </p:sp>
        <p:cxnSp>
          <p:nvCxnSpPr>
            <p:cNvPr id="42" name="Straight Connector 41"/>
            <p:cNvCxnSpPr/>
            <p:nvPr/>
          </p:nvCxnSpPr>
          <p:spPr>
            <a:xfrm flipH="1">
              <a:off x="6438756" y="3896315"/>
              <a:ext cx="4529" cy="203659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</p:grpSp>
      <p:grpSp>
        <p:nvGrpSpPr>
          <p:cNvPr id="56" name="Group 55"/>
          <p:cNvGrpSpPr/>
          <p:nvPr/>
        </p:nvGrpSpPr>
        <p:grpSpPr>
          <a:xfrm>
            <a:off x="4310403" y="1028745"/>
            <a:ext cx="7872174" cy="5829255"/>
            <a:chOff x="5379222" y="1813215"/>
            <a:chExt cx="6812778" cy="504478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119813" y="2427209"/>
              <a:ext cx="6072187" cy="4430791"/>
            </a:xfrm>
            <a:prstGeom prst="rect">
              <a:avLst/>
            </a:prstGeom>
          </p:spPr>
        </p:pic>
        <p:cxnSp>
          <p:nvCxnSpPr>
            <p:cNvPr id="45" name="Straight Connector 44"/>
            <p:cNvCxnSpPr/>
            <p:nvPr/>
          </p:nvCxnSpPr>
          <p:spPr>
            <a:xfrm flipH="1" flipV="1">
              <a:off x="10477500" y="2070100"/>
              <a:ext cx="215900" cy="685800"/>
            </a:xfrm>
            <a:prstGeom prst="line">
              <a:avLst/>
            </a:prstGeom>
            <a:ln w="3175"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10159143" y="1813215"/>
              <a:ext cx="6367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solidFill>
                    <a:srgbClr val="7030A0"/>
                  </a:solidFill>
                </a:rPr>
                <a:t>DSHm</a:t>
              </a:r>
              <a:endParaRPr lang="en-GB" sz="1200" dirty="0">
                <a:solidFill>
                  <a:srgbClr val="7030A0"/>
                </a:solidFill>
              </a:endParaRPr>
            </a:p>
          </p:txBody>
        </p:sp>
        <p:cxnSp>
          <p:nvCxnSpPr>
            <p:cNvPr id="48" name="Straight Connector 47"/>
            <p:cNvCxnSpPr>
              <a:endCxn id="55" idx="2"/>
            </p:cNvCxnSpPr>
            <p:nvPr/>
          </p:nvCxnSpPr>
          <p:spPr>
            <a:xfrm flipH="1" flipV="1">
              <a:off x="6047033" y="3829399"/>
              <a:ext cx="295564" cy="496953"/>
            </a:xfrm>
            <a:prstGeom prst="line">
              <a:avLst/>
            </a:prstGeom>
            <a:ln w="3175">
              <a:solidFill>
                <a:schemeClr val="accent2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8519893" y="6439352"/>
              <a:ext cx="26922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0070C0"/>
                  </a:solidFill>
                </a:rPr>
                <a:t>QXL &amp; Jumper for illustration only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 rot="19738166">
              <a:off x="7204688" y="2769083"/>
              <a:ext cx="1665013" cy="239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7030A0"/>
                  </a:solidFill>
                </a:rPr>
                <a:t>DFM – Cables </a:t>
              </a:r>
              <a:r>
                <a:rPr lang="en-GB" sz="1200" dirty="0" smtClean="0">
                  <a:solidFill>
                    <a:srgbClr val="7030A0"/>
                  </a:solidFill>
                </a:rPr>
                <a:t>Module #2</a:t>
              </a:r>
              <a:endParaRPr lang="en-GB" sz="1200" dirty="0">
                <a:solidFill>
                  <a:srgbClr val="7030A0"/>
                </a:solidFill>
              </a:endParaRPr>
            </a:p>
          </p:txBody>
        </p:sp>
        <p:sp>
          <p:nvSpPr>
            <p:cNvPr id="51" name="Right Brace 50"/>
            <p:cNvSpPr/>
            <p:nvPr/>
          </p:nvSpPr>
          <p:spPr>
            <a:xfrm rot="14391073">
              <a:off x="8081984" y="1713254"/>
              <a:ext cx="241906" cy="2883155"/>
            </a:xfrm>
            <a:prstGeom prst="rightBrace">
              <a:avLst/>
            </a:prstGeom>
            <a:ln w="3175"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0788737" y="5365033"/>
              <a:ext cx="1358257" cy="3995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7030A0"/>
                  </a:solidFill>
                </a:rPr>
                <a:t>DFM </a:t>
              </a:r>
              <a:r>
                <a:rPr lang="en-GB" sz="1200" dirty="0" smtClean="0">
                  <a:solidFill>
                    <a:srgbClr val="7030A0"/>
                  </a:solidFill>
                </a:rPr>
                <a:t>#1</a:t>
              </a:r>
              <a:endParaRPr lang="en-GB" sz="1200" dirty="0" smtClean="0">
                <a:solidFill>
                  <a:srgbClr val="7030A0"/>
                </a:solidFill>
              </a:endParaRPr>
            </a:p>
            <a:p>
              <a:pPr algn="ctr"/>
              <a:r>
                <a:rPr lang="en-GB" sz="1200" dirty="0" smtClean="0">
                  <a:solidFill>
                    <a:srgbClr val="7030A0"/>
                  </a:solidFill>
                </a:rPr>
                <a:t>Vaporisation Module</a:t>
              </a:r>
              <a:endParaRPr lang="en-GB" sz="1200" dirty="0">
                <a:solidFill>
                  <a:srgbClr val="7030A0"/>
                </a:solidFill>
              </a:endParaRPr>
            </a:p>
          </p:txBody>
        </p:sp>
        <p:cxnSp>
          <p:nvCxnSpPr>
            <p:cNvPr id="53" name="Straight Connector 52"/>
            <p:cNvCxnSpPr/>
            <p:nvPr/>
          </p:nvCxnSpPr>
          <p:spPr>
            <a:xfrm flipH="1" flipV="1">
              <a:off x="10168193" y="5011590"/>
              <a:ext cx="922528" cy="455331"/>
            </a:xfrm>
            <a:prstGeom prst="line">
              <a:avLst/>
            </a:prstGeom>
            <a:ln w="3175"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5379222" y="3552400"/>
              <a:ext cx="13356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D2-DFM interlink</a:t>
              </a:r>
              <a:endParaRPr lang="en-GB" sz="1200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9489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28295</TotalTime>
  <Words>1878</Words>
  <Application>Microsoft Office PowerPoint</Application>
  <PresentationFormat>Widescreen</PresentationFormat>
  <Paragraphs>704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Cambria Math</vt:lpstr>
      <vt:lpstr>Wingdings</vt:lpstr>
      <vt:lpstr>Thème Office</vt:lpstr>
      <vt:lpstr>DFM Conceptual Design</vt:lpstr>
      <vt:lpstr>Cold Powering of the D2 cryostat</vt:lpstr>
      <vt:lpstr>Environment overview</vt:lpstr>
      <vt:lpstr>Concept : key items</vt:lpstr>
      <vt:lpstr>Concept : DFM Cryogenic layout</vt:lpstr>
      <vt:lpstr>Concept : Electrical</vt:lpstr>
      <vt:lpstr>Concept : Insulation vacuum DFM</vt:lpstr>
      <vt:lpstr>Concept : Instrumentation &amp; Hardware layout</vt:lpstr>
      <vt:lpstr>Proposal overview</vt:lpstr>
      <vt:lpstr>DFM concept</vt:lpstr>
      <vt:lpstr>DFM configuration</vt:lpstr>
      <vt:lpstr>Nominal configuration proposal</vt:lpstr>
      <vt:lpstr>DFM transient configuration</vt:lpstr>
      <vt:lpstr>DFM Interfaces &amp; maintenance</vt:lpstr>
      <vt:lpstr>Preliminary assembly sequence</vt:lpstr>
      <vt:lpstr>Pre-integration study</vt:lpstr>
      <vt:lpstr>Transport and Installation</vt:lpstr>
      <vt:lpstr>Functional spec:</vt:lpstr>
      <vt:lpstr>Summary</vt:lpstr>
      <vt:lpstr>Spare slides</vt:lpstr>
      <vt:lpstr>Cold Powering of the D2 cryostat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Yann Leclercq</dc:creator>
  <cp:lastModifiedBy>Yann Leclercq</cp:lastModifiedBy>
  <cp:revision>446</cp:revision>
  <cp:lastPrinted>2018-12-14T09:39:17Z</cp:lastPrinted>
  <dcterms:created xsi:type="dcterms:W3CDTF">2018-10-26T08:59:02Z</dcterms:created>
  <dcterms:modified xsi:type="dcterms:W3CDTF">2019-06-19T14:21:29Z</dcterms:modified>
</cp:coreProperties>
</file>