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2"/>
  </p:notesMasterIdLst>
  <p:sldIdLst>
    <p:sldId id="257" r:id="rId2"/>
    <p:sldId id="258" r:id="rId3"/>
    <p:sldId id="348" r:id="rId4"/>
    <p:sldId id="269" r:id="rId5"/>
    <p:sldId id="274" r:id="rId6"/>
    <p:sldId id="275" r:id="rId7"/>
    <p:sldId id="265" r:id="rId8"/>
    <p:sldId id="256" r:id="rId9"/>
    <p:sldId id="278" r:id="rId10"/>
    <p:sldId id="29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5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41DE7-2839-45F8-93F1-46C4F99AE139}" type="datetimeFigureOut">
              <a:rPr lang="fr-FR" smtClean="0"/>
              <a:t>21/06/2019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2AB82-4F40-42FA-A6C7-B3B68AA58F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0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3803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3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41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6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990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27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107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edit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speaker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name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 to Insert &gt; Header &amp;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Footer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apply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all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slides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except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title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page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51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2069-E1BE-44DE-BE70-089AA3C69DB6}" type="datetimeFigureOut">
              <a:rPr lang="fr-FR" smtClean="0"/>
              <a:t>21/06/2019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36080-E6D5-4A1D-AF8B-9E30409F2B1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166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238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39337" y="2819400"/>
            <a:ext cx="8021443" cy="1800000"/>
          </a:xfrm>
        </p:spPr>
        <p:txBody>
          <a:bodyPr/>
          <a:lstStyle/>
          <a:p>
            <a:pPr algn="ctr"/>
            <a:r>
              <a:rPr lang="en-GB" dirty="0"/>
              <a:t>DFM Safety aspects</a:t>
            </a:r>
            <a:br>
              <a:rPr lang="en-GB" dirty="0"/>
            </a:br>
            <a:r>
              <a:rPr lang="en-GB" i="1" dirty="0">
                <a:solidFill>
                  <a:schemeClr val="bg2"/>
                </a:solidFill>
              </a:rPr>
              <a:t>(cryogenic safety only)</a:t>
            </a:r>
            <a:endParaRPr lang="en-GB" sz="3600" i="1" dirty="0">
              <a:solidFill>
                <a:schemeClr val="bg2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77190" y="4800600"/>
            <a:ext cx="8435037" cy="990600"/>
          </a:xfrm>
        </p:spPr>
        <p:txBody>
          <a:bodyPr>
            <a:normAutofit lnSpcReduction="10000"/>
          </a:bodyPr>
          <a:lstStyle/>
          <a:p>
            <a:r>
              <a:rPr lang="pt-PT" dirty="0" err="1"/>
              <a:t>Y.Leclercq</a:t>
            </a:r>
            <a:r>
              <a:rPr lang="pt-PT" dirty="0"/>
              <a:t>, </a:t>
            </a:r>
            <a:r>
              <a:rPr lang="pt-PT" dirty="0" err="1"/>
              <a:t>V.Parma</a:t>
            </a:r>
            <a:r>
              <a:rPr lang="pt-PT" dirty="0"/>
              <a:t>, TE-MSC</a:t>
            </a:r>
          </a:p>
          <a:p>
            <a:r>
              <a:rPr lang="pt-PT" dirty="0" err="1"/>
              <a:t>Th.Otto</a:t>
            </a:r>
            <a:r>
              <a:rPr lang="pt-PT" dirty="0"/>
              <a:t> (TE DSO and HL LHC Safety Officer) </a:t>
            </a:r>
          </a:p>
          <a:p>
            <a:r>
              <a:rPr lang="pt-PT" dirty="0"/>
              <a:t>CERN, Technology Department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090800" y="6375400"/>
            <a:ext cx="6480000" cy="349250"/>
          </a:xfrm>
        </p:spPr>
        <p:txBody>
          <a:bodyPr/>
          <a:lstStyle/>
          <a:p>
            <a:r>
              <a:rPr lang="pt-PT" dirty="0"/>
              <a:t>DFM Conceptual Design Review, CERN 21 June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67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7722" y="2361503"/>
            <a:ext cx="6858000" cy="2387600"/>
          </a:xfrm>
        </p:spPr>
        <p:txBody>
          <a:bodyPr/>
          <a:lstStyle/>
          <a:p>
            <a:r>
              <a:rPr lang="en-GB" dirty="0"/>
              <a:t>Thank you !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Q/A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36080-E6D5-4A1D-AF8B-9E30409F2B1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747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880" y="975360"/>
            <a:ext cx="7920000" cy="4906963"/>
          </a:xfrm>
        </p:spPr>
        <p:txBody>
          <a:bodyPr>
            <a:normAutofit/>
          </a:bodyPr>
          <a:lstStyle/>
          <a:p>
            <a:r>
              <a:rPr lang="en-GB" dirty="0"/>
              <a:t>DFM configuration</a:t>
            </a:r>
          </a:p>
          <a:p>
            <a:r>
              <a:rPr lang="en-GB" dirty="0"/>
              <a:t>Cryogenic safety </a:t>
            </a:r>
          </a:p>
          <a:p>
            <a:pPr lvl="1"/>
            <a:r>
              <a:rPr lang="en-GB" dirty="0"/>
              <a:t>Risk assessment and sizing of safety</a:t>
            </a:r>
          </a:p>
          <a:p>
            <a:r>
              <a:rPr lang="en-GB" dirty="0"/>
              <a:t> Summary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13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icture 23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9229" y="853657"/>
            <a:ext cx="2908241" cy="30373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5" r="11498" b="15532"/>
          <a:stretch/>
        </p:blipFill>
        <p:spPr>
          <a:xfrm>
            <a:off x="-21212" y="3553316"/>
            <a:ext cx="8488937" cy="243791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0" name="Freeform 79"/>
          <p:cNvSpPr/>
          <p:nvPr/>
        </p:nvSpPr>
        <p:spPr>
          <a:xfrm>
            <a:off x="5925730" y="4786312"/>
            <a:ext cx="2633663" cy="347663"/>
          </a:xfrm>
          <a:custGeom>
            <a:avLst/>
            <a:gdLst>
              <a:gd name="connsiteX0" fmla="*/ 12700 w 3511550"/>
              <a:gd name="connsiteY0" fmla="*/ 0 h 463550"/>
              <a:gd name="connsiteX1" fmla="*/ 1257300 w 3511550"/>
              <a:gd name="connsiteY1" fmla="*/ 0 h 463550"/>
              <a:gd name="connsiteX2" fmla="*/ 1536700 w 3511550"/>
              <a:gd name="connsiteY2" fmla="*/ 133350 h 463550"/>
              <a:gd name="connsiteX3" fmla="*/ 2597150 w 3511550"/>
              <a:gd name="connsiteY3" fmla="*/ 133350 h 463550"/>
              <a:gd name="connsiteX4" fmla="*/ 2654300 w 3511550"/>
              <a:gd name="connsiteY4" fmla="*/ 107950 h 463550"/>
              <a:gd name="connsiteX5" fmla="*/ 2717800 w 3511550"/>
              <a:gd name="connsiteY5" fmla="*/ 146050 h 463550"/>
              <a:gd name="connsiteX6" fmla="*/ 2787650 w 3511550"/>
              <a:gd name="connsiteY6" fmla="*/ 101600 h 463550"/>
              <a:gd name="connsiteX7" fmla="*/ 2857500 w 3511550"/>
              <a:gd name="connsiteY7" fmla="*/ 133350 h 463550"/>
              <a:gd name="connsiteX8" fmla="*/ 3181350 w 3511550"/>
              <a:gd name="connsiteY8" fmla="*/ 133350 h 463550"/>
              <a:gd name="connsiteX9" fmla="*/ 3232150 w 3511550"/>
              <a:gd name="connsiteY9" fmla="*/ 101600 h 463550"/>
              <a:gd name="connsiteX10" fmla="*/ 3327400 w 3511550"/>
              <a:gd name="connsiteY10" fmla="*/ 146050 h 463550"/>
              <a:gd name="connsiteX11" fmla="*/ 3365500 w 3511550"/>
              <a:gd name="connsiteY11" fmla="*/ 107950 h 463550"/>
              <a:gd name="connsiteX12" fmla="*/ 3422650 w 3511550"/>
              <a:gd name="connsiteY12" fmla="*/ 139700 h 463550"/>
              <a:gd name="connsiteX13" fmla="*/ 3511550 w 3511550"/>
              <a:gd name="connsiteY13" fmla="*/ 139700 h 463550"/>
              <a:gd name="connsiteX14" fmla="*/ 3511550 w 3511550"/>
              <a:gd name="connsiteY14" fmla="*/ 323850 h 463550"/>
              <a:gd name="connsiteX15" fmla="*/ 3397250 w 3511550"/>
              <a:gd name="connsiteY15" fmla="*/ 323850 h 463550"/>
              <a:gd name="connsiteX16" fmla="*/ 3365500 w 3511550"/>
              <a:gd name="connsiteY16" fmla="*/ 336550 h 463550"/>
              <a:gd name="connsiteX17" fmla="*/ 3302000 w 3511550"/>
              <a:gd name="connsiteY17" fmla="*/ 304800 h 463550"/>
              <a:gd name="connsiteX18" fmla="*/ 3232150 w 3511550"/>
              <a:gd name="connsiteY18" fmla="*/ 355600 h 463550"/>
              <a:gd name="connsiteX19" fmla="*/ 3168650 w 3511550"/>
              <a:gd name="connsiteY19" fmla="*/ 323850 h 463550"/>
              <a:gd name="connsiteX20" fmla="*/ 2813050 w 3511550"/>
              <a:gd name="connsiteY20" fmla="*/ 323850 h 463550"/>
              <a:gd name="connsiteX21" fmla="*/ 2781300 w 3511550"/>
              <a:gd name="connsiteY21" fmla="*/ 349250 h 463550"/>
              <a:gd name="connsiteX22" fmla="*/ 2724150 w 3511550"/>
              <a:gd name="connsiteY22" fmla="*/ 311150 h 463550"/>
              <a:gd name="connsiteX23" fmla="*/ 2635250 w 3511550"/>
              <a:gd name="connsiteY23" fmla="*/ 349250 h 463550"/>
              <a:gd name="connsiteX24" fmla="*/ 2578100 w 3511550"/>
              <a:gd name="connsiteY24" fmla="*/ 323850 h 463550"/>
              <a:gd name="connsiteX25" fmla="*/ 1536700 w 3511550"/>
              <a:gd name="connsiteY25" fmla="*/ 323850 h 463550"/>
              <a:gd name="connsiteX26" fmla="*/ 1257300 w 3511550"/>
              <a:gd name="connsiteY26" fmla="*/ 463550 h 463550"/>
              <a:gd name="connsiteX27" fmla="*/ 0 w 3511550"/>
              <a:gd name="connsiteY27" fmla="*/ 463550 h 463550"/>
              <a:gd name="connsiteX28" fmla="*/ 12700 w 3511550"/>
              <a:gd name="connsiteY28" fmla="*/ 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11550" h="463550">
                <a:moveTo>
                  <a:pt x="12700" y="0"/>
                </a:moveTo>
                <a:lnTo>
                  <a:pt x="1257300" y="0"/>
                </a:lnTo>
                <a:lnTo>
                  <a:pt x="1536700" y="133350"/>
                </a:lnTo>
                <a:lnTo>
                  <a:pt x="2597150" y="133350"/>
                </a:lnTo>
                <a:lnTo>
                  <a:pt x="2654300" y="107950"/>
                </a:lnTo>
                <a:lnTo>
                  <a:pt x="2717800" y="146050"/>
                </a:lnTo>
                <a:lnTo>
                  <a:pt x="2787650" y="101600"/>
                </a:lnTo>
                <a:lnTo>
                  <a:pt x="2857500" y="133350"/>
                </a:lnTo>
                <a:lnTo>
                  <a:pt x="3181350" y="133350"/>
                </a:lnTo>
                <a:lnTo>
                  <a:pt x="3232150" y="101600"/>
                </a:lnTo>
                <a:lnTo>
                  <a:pt x="3327400" y="146050"/>
                </a:lnTo>
                <a:lnTo>
                  <a:pt x="3365500" y="107950"/>
                </a:lnTo>
                <a:lnTo>
                  <a:pt x="3422650" y="139700"/>
                </a:lnTo>
                <a:lnTo>
                  <a:pt x="3511550" y="139700"/>
                </a:lnTo>
                <a:lnTo>
                  <a:pt x="3511550" y="323850"/>
                </a:lnTo>
                <a:lnTo>
                  <a:pt x="3397250" y="323850"/>
                </a:lnTo>
                <a:lnTo>
                  <a:pt x="3365500" y="336550"/>
                </a:lnTo>
                <a:lnTo>
                  <a:pt x="3302000" y="304800"/>
                </a:lnTo>
                <a:lnTo>
                  <a:pt x="3232150" y="355600"/>
                </a:lnTo>
                <a:lnTo>
                  <a:pt x="3168650" y="323850"/>
                </a:lnTo>
                <a:lnTo>
                  <a:pt x="2813050" y="323850"/>
                </a:lnTo>
                <a:lnTo>
                  <a:pt x="2781300" y="349250"/>
                </a:lnTo>
                <a:lnTo>
                  <a:pt x="2724150" y="311150"/>
                </a:lnTo>
                <a:lnTo>
                  <a:pt x="2635250" y="349250"/>
                </a:lnTo>
                <a:lnTo>
                  <a:pt x="2578100" y="323850"/>
                </a:lnTo>
                <a:lnTo>
                  <a:pt x="1536700" y="323850"/>
                </a:lnTo>
                <a:lnTo>
                  <a:pt x="1257300" y="463550"/>
                </a:lnTo>
                <a:lnTo>
                  <a:pt x="0" y="463550"/>
                </a:lnTo>
                <a:lnTo>
                  <a:pt x="12700" y="0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4657" y="3672782"/>
            <a:ext cx="9139343" cy="2318443"/>
          </a:xfrm>
          <a:prstGeom prst="rect">
            <a:avLst/>
          </a:prstGeom>
          <a:solidFill>
            <a:srgbClr val="FFFFFF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1343320" y="4385100"/>
            <a:ext cx="4482446" cy="820133"/>
          </a:xfrm>
          <a:custGeom>
            <a:avLst/>
            <a:gdLst>
              <a:gd name="connsiteX0" fmla="*/ 5957740 w 5976594"/>
              <a:gd name="connsiteY0" fmla="*/ 565609 h 1093510"/>
              <a:gd name="connsiteX1" fmla="*/ 5731497 w 5976594"/>
              <a:gd name="connsiteY1" fmla="*/ 461914 h 1093510"/>
              <a:gd name="connsiteX2" fmla="*/ 4581427 w 5976594"/>
              <a:gd name="connsiteY2" fmla="*/ 461914 h 1093510"/>
              <a:gd name="connsiteX3" fmla="*/ 4581427 w 5976594"/>
              <a:gd name="connsiteY3" fmla="*/ 443060 h 1093510"/>
              <a:gd name="connsiteX4" fmla="*/ 2611225 w 5976594"/>
              <a:gd name="connsiteY4" fmla="*/ 443060 h 1093510"/>
              <a:gd name="connsiteX5" fmla="*/ 1432874 w 5976594"/>
              <a:gd name="connsiteY5" fmla="*/ 0 h 1093510"/>
              <a:gd name="connsiteX6" fmla="*/ 0 w 5976594"/>
              <a:gd name="connsiteY6" fmla="*/ 0 h 1093510"/>
              <a:gd name="connsiteX7" fmla="*/ 282804 w 5976594"/>
              <a:gd name="connsiteY7" fmla="*/ 263951 h 1093510"/>
              <a:gd name="connsiteX8" fmla="*/ 452486 w 5976594"/>
              <a:gd name="connsiteY8" fmla="*/ 358219 h 1093510"/>
              <a:gd name="connsiteX9" fmla="*/ 2498103 w 5976594"/>
              <a:gd name="connsiteY9" fmla="*/ 1093510 h 1093510"/>
              <a:gd name="connsiteX10" fmla="*/ 4600280 w 5976594"/>
              <a:gd name="connsiteY10" fmla="*/ 1093510 h 1093510"/>
              <a:gd name="connsiteX11" fmla="*/ 4600280 w 5976594"/>
              <a:gd name="connsiteY11" fmla="*/ 1065229 h 1093510"/>
              <a:gd name="connsiteX12" fmla="*/ 5703216 w 5976594"/>
              <a:gd name="connsiteY12" fmla="*/ 1065229 h 1093510"/>
              <a:gd name="connsiteX13" fmla="*/ 5976594 w 5976594"/>
              <a:gd name="connsiteY13" fmla="*/ 933254 h 1093510"/>
              <a:gd name="connsiteX14" fmla="*/ 5957740 w 5976594"/>
              <a:gd name="connsiteY14" fmla="*/ 565609 h 109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76594" h="1093510">
                <a:moveTo>
                  <a:pt x="5957740" y="565609"/>
                </a:moveTo>
                <a:lnTo>
                  <a:pt x="5731497" y="461914"/>
                </a:lnTo>
                <a:lnTo>
                  <a:pt x="4581427" y="461914"/>
                </a:lnTo>
                <a:lnTo>
                  <a:pt x="4581427" y="443060"/>
                </a:lnTo>
                <a:lnTo>
                  <a:pt x="2611225" y="443060"/>
                </a:lnTo>
                <a:lnTo>
                  <a:pt x="1432874" y="0"/>
                </a:lnTo>
                <a:lnTo>
                  <a:pt x="0" y="0"/>
                </a:lnTo>
                <a:lnTo>
                  <a:pt x="282804" y="263951"/>
                </a:lnTo>
                <a:lnTo>
                  <a:pt x="452486" y="358219"/>
                </a:lnTo>
                <a:lnTo>
                  <a:pt x="2498103" y="1093510"/>
                </a:lnTo>
                <a:lnTo>
                  <a:pt x="4600280" y="1093510"/>
                </a:lnTo>
                <a:lnTo>
                  <a:pt x="4600280" y="1065229"/>
                </a:lnTo>
                <a:lnTo>
                  <a:pt x="5703216" y="1065229"/>
                </a:lnTo>
                <a:lnTo>
                  <a:pt x="5976594" y="933254"/>
                </a:lnTo>
                <a:lnTo>
                  <a:pt x="5957740" y="565609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2931118" y="4239816"/>
            <a:ext cx="779151" cy="1014413"/>
            <a:chOff x="3908157" y="4510088"/>
            <a:chExt cx="1038868" cy="1352550"/>
          </a:xfrm>
        </p:grpSpPr>
        <p:sp>
          <p:nvSpPr>
            <p:cNvPr id="37" name="Freeform 36"/>
            <p:cNvSpPr/>
            <p:nvPr/>
          </p:nvSpPr>
          <p:spPr>
            <a:xfrm>
              <a:off x="3908157" y="4510088"/>
              <a:ext cx="373332" cy="1352550"/>
            </a:xfrm>
            <a:custGeom>
              <a:avLst/>
              <a:gdLst>
                <a:gd name="connsiteX0" fmla="*/ 76200 w 328613"/>
                <a:gd name="connsiteY0" fmla="*/ 0 h 1352550"/>
                <a:gd name="connsiteX1" fmla="*/ 23813 w 328613"/>
                <a:gd name="connsiteY1" fmla="*/ 271462 h 1352550"/>
                <a:gd name="connsiteX2" fmla="*/ 0 w 328613"/>
                <a:gd name="connsiteY2" fmla="*/ 471487 h 1352550"/>
                <a:gd name="connsiteX3" fmla="*/ 214313 w 328613"/>
                <a:gd name="connsiteY3" fmla="*/ 1352550 h 1352550"/>
                <a:gd name="connsiteX4" fmla="*/ 328613 w 328613"/>
                <a:gd name="connsiteY4" fmla="*/ 1281112 h 135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613" h="1352550">
                  <a:moveTo>
                    <a:pt x="76200" y="0"/>
                  </a:moveTo>
                  <a:lnTo>
                    <a:pt x="23813" y="271462"/>
                  </a:lnTo>
                  <a:lnTo>
                    <a:pt x="0" y="471487"/>
                  </a:lnTo>
                  <a:lnTo>
                    <a:pt x="214313" y="1352550"/>
                  </a:lnTo>
                  <a:lnTo>
                    <a:pt x="328613" y="1281112"/>
                  </a:lnTo>
                </a:path>
              </a:pathLst>
            </a:custGeom>
            <a:noFill/>
            <a:ln w="12700" cmpd="dbl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4148254" y="4618114"/>
              <a:ext cx="798771" cy="1179436"/>
            </a:xfrm>
            <a:custGeom>
              <a:avLst/>
              <a:gdLst>
                <a:gd name="connsiteX0" fmla="*/ 1130300 w 1130676"/>
                <a:gd name="connsiteY0" fmla="*/ 1282700 h 1282700"/>
                <a:gd name="connsiteX1" fmla="*/ 1022350 w 1130676"/>
                <a:gd name="connsiteY1" fmla="*/ 571500 h 1282700"/>
                <a:gd name="connsiteX2" fmla="*/ 463550 w 1130676"/>
                <a:gd name="connsiteY2" fmla="*/ 355600 h 1282700"/>
                <a:gd name="connsiteX3" fmla="*/ 82550 w 1130676"/>
                <a:gd name="connsiteY3" fmla="*/ 158750 h 1282700"/>
                <a:gd name="connsiteX4" fmla="*/ 0 w 1130676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676" h="1282700">
                  <a:moveTo>
                    <a:pt x="1130300" y="1282700"/>
                  </a:moveTo>
                  <a:cubicBezTo>
                    <a:pt x="1131887" y="1004358"/>
                    <a:pt x="1133475" y="726017"/>
                    <a:pt x="1022350" y="571500"/>
                  </a:cubicBezTo>
                  <a:cubicBezTo>
                    <a:pt x="911225" y="416983"/>
                    <a:pt x="620183" y="424392"/>
                    <a:pt x="463550" y="355600"/>
                  </a:cubicBezTo>
                  <a:cubicBezTo>
                    <a:pt x="306917" y="286808"/>
                    <a:pt x="159808" y="218017"/>
                    <a:pt x="82550" y="158750"/>
                  </a:cubicBezTo>
                  <a:cubicBezTo>
                    <a:pt x="5292" y="99483"/>
                    <a:pt x="2646" y="49741"/>
                    <a:pt x="0" y="0"/>
                  </a:cubicBezTo>
                </a:path>
              </a:pathLst>
            </a:custGeom>
            <a:noFill/>
            <a:ln w="3175">
              <a:solidFill>
                <a:srgbClr val="C39BE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83" name="Freeform 82"/>
          <p:cNvSpPr/>
          <p:nvPr/>
        </p:nvSpPr>
        <p:spPr>
          <a:xfrm>
            <a:off x="4657" y="3873804"/>
            <a:ext cx="2402787" cy="511864"/>
          </a:xfrm>
          <a:custGeom>
            <a:avLst/>
            <a:gdLst>
              <a:gd name="connsiteX0" fmla="*/ 3165475 w 3165475"/>
              <a:gd name="connsiteY0" fmla="*/ 615950 h 615950"/>
              <a:gd name="connsiteX1" fmla="*/ 1758950 w 3165475"/>
              <a:gd name="connsiteY1" fmla="*/ 615950 h 615950"/>
              <a:gd name="connsiteX2" fmla="*/ 1647825 w 3165475"/>
              <a:gd name="connsiteY2" fmla="*/ 539750 h 615950"/>
              <a:gd name="connsiteX3" fmla="*/ 1158875 w 3165475"/>
              <a:gd name="connsiteY3" fmla="*/ 358775 h 615950"/>
              <a:gd name="connsiteX4" fmla="*/ 1025525 w 3165475"/>
              <a:gd name="connsiteY4" fmla="*/ 323850 h 615950"/>
              <a:gd name="connsiteX5" fmla="*/ 831850 w 3165475"/>
              <a:gd name="connsiteY5" fmla="*/ 276225 h 615950"/>
              <a:gd name="connsiteX6" fmla="*/ 600075 w 3165475"/>
              <a:gd name="connsiteY6" fmla="*/ 247650 h 615950"/>
              <a:gd name="connsiteX7" fmla="*/ 327025 w 3165475"/>
              <a:gd name="connsiteY7" fmla="*/ 247650 h 615950"/>
              <a:gd name="connsiteX8" fmla="*/ 298450 w 3165475"/>
              <a:gd name="connsiteY8" fmla="*/ 244475 h 615950"/>
              <a:gd name="connsiteX9" fmla="*/ 279400 w 3165475"/>
              <a:gd name="connsiteY9" fmla="*/ 241300 h 615950"/>
              <a:gd name="connsiteX10" fmla="*/ 0 w 3165475"/>
              <a:gd name="connsiteY10" fmla="*/ 247650 h 615950"/>
              <a:gd name="connsiteX11" fmla="*/ 0 w 3165475"/>
              <a:gd name="connsiteY11" fmla="*/ 9525 h 615950"/>
              <a:gd name="connsiteX12" fmla="*/ 257175 w 3165475"/>
              <a:gd name="connsiteY12" fmla="*/ 6350 h 615950"/>
              <a:gd name="connsiteX13" fmla="*/ 514350 w 3165475"/>
              <a:gd name="connsiteY13" fmla="*/ 0 h 615950"/>
              <a:gd name="connsiteX14" fmla="*/ 762000 w 3165475"/>
              <a:gd name="connsiteY14" fmla="*/ 19050 h 615950"/>
              <a:gd name="connsiteX15" fmla="*/ 787400 w 3165475"/>
              <a:gd name="connsiteY15" fmla="*/ 28575 h 615950"/>
              <a:gd name="connsiteX16" fmla="*/ 965200 w 3165475"/>
              <a:gd name="connsiteY16" fmla="*/ 53975 h 615950"/>
              <a:gd name="connsiteX17" fmla="*/ 1273175 w 3165475"/>
              <a:gd name="connsiteY17" fmla="*/ 149225 h 615950"/>
              <a:gd name="connsiteX18" fmla="*/ 1739900 w 3165475"/>
              <a:gd name="connsiteY18" fmla="*/ 320675 h 615950"/>
              <a:gd name="connsiteX19" fmla="*/ 2241550 w 3165475"/>
              <a:gd name="connsiteY19" fmla="*/ 314325 h 615950"/>
              <a:gd name="connsiteX20" fmla="*/ 2374900 w 3165475"/>
              <a:gd name="connsiteY20" fmla="*/ 358775 h 615950"/>
              <a:gd name="connsiteX21" fmla="*/ 2374900 w 3165475"/>
              <a:gd name="connsiteY21" fmla="*/ 358775 h 615950"/>
              <a:gd name="connsiteX22" fmla="*/ 2416175 w 3165475"/>
              <a:gd name="connsiteY22" fmla="*/ 342900 h 615950"/>
              <a:gd name="connsiteX23" fmla="*/ 2501900 w 3165475"/>
              <a:gd name="connsiteY23" fmla="*/ 371475 h 615950"/>
              <a:gd name="connsiteX24" fmla="*/ 2520950 w 3165475"/>
              <a:gd name="connsiteY24" fmla="*/ 323850 h 615950"/>
              <a:gd name="connsiteX25" fmla="*/ 2568575 w 3165475"/>
              <a:gd name="connsiteY25" fmla="*/ 263525 h 615950"/>
              <a:gd name="connsiteX26" fmla="*/ 2625725 w 3165475"/>
              <a:gd name="connsiteY26" fmla="*/ 234950 h 615950"/>
              <a:gd name="connsiteX27" fmla="*/ 2695575 w 3165475"/>
              <a:gd name="connsiteY27" fmla="*/ 219075 h 615950"/>
              <a:gd name="connsiteX28" fmla="*/ 2790825 w 3165475"/>
              <a:gd name="connsiteY28" fmla="*/ 244475 h 615950"/>
              <a:gd name="connsiteX29" fmla="*/ 2892425 w 3165475"/>
              <a:gd name="connsiteY29" fmla="*/ 266700 h 615950"/>
              <a:gd name="connsiteX30" fmla="*/ 3073400 w 3165475"/>
              <a:gd name="connsiteY30" fmla="*/ 342900 h 615950"/>
              <a:gd name="connsiteX31" fmla="*/ 3143250 w 3165475"/>
              <a:gd name="connsiteY31" fmla="*/ 412750 h 615950"/>
              <a:gd name="connsiteX32" fmla="*/ 3162300 w 3165475"/>
              <a:gd name="connsiteY32" fmla="*/ 469900 h 615950"/>
              <a:gd name="connsiteX33" fmla="*/ 3127375 w 3165475"/>
              <a:gd name="connsiteY33" fmla="*/ 495300 h 615950"/>
              <a:gd name="connsiteX34" fmla="*/ 3060700 w 3165475"/>
              <a:gd name="connsiteY34" fmla="*/ 469900 h 615950"/>
              <a:gd name="connsiteX35" fmla="*/ 2949575 w 3165475"/>
              <a:gd name="connsiteY35" fmla="*/ 409575 h 615950"/>
              <a:gd name="connsiteX36" fmla="*/ 2844800 w 3165475"/>
              <a:gd name="connsiteY36" fmla="*/ 371475 h 615950"/>
              <a:gd name="connsiteX37" fmla="*/ 2755900 w 3165475"/>
              <a:gd name="connsiteY37" fmla="*/ 339725 h 615950"/>
              <a:gd name="connsiteX38" fmla="*/ 2730500 w 3165475"/>
              <a:gd name="connsiteY38" fmla="*/ 330200 h 615950"/>
              <a:gd name="connsiteX39" fmla="*/ 2692400 w 3165475"/>
              <a:gd name="connsiteY39" fmla="*/ 330200 h 615950"/>
              <a:gd name="connsiteX40" fmla="*/ 2641600 w 3165475"/>
              <a:gd name="connsiteY40" fmla="*/ 346075 h 615950"/>
              <a:gd name="connsiteX41" fmla="*/ 2600325 w 3165475"/>
              <a:gd name="connsiteY41" fmla="*/ 412750 h 615950"/>
              <a:gd name="connsiteX42" fmla="*/ 3165475 w 3165475"/>
              <a:gd name="connsiteY42" fmla="*/ 615950 h 615950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293034 w 3201334"/>
              <a:gd name="connsiteY12" fmla="*/ 113367 h 722967"/>
              <a:gd name="connsiteX13" fmla="*/ 550209 w 3201334"/>
              <a:gd name="connsiteY13" fmla="*/ 107017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550209 w 3201334"/>
              <a:gd name="connsiteY13" fmla="*/ 107017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97859 w 3201334"/>
              <a:gd name="connsiteY14" fmla="*/ 126067 h 722967"/>
              <a:gd name="connsiteX15" fmla="*/ 823259 w 3201334"/>
              <a:gd name="connsiteY15" fmla="*/ 135592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97859 w 3201334"/>
              <a:gd name="connsiteY14" fmla="*/ 126067 h 722967"/>
              <a:gd name="connsiteX15" fmla="*/ 894976 w 3201334"/>
              <a:gd name="connsiteY15" fmla="*/ 72839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894976 w 3201334"/>
              <a:gd name="connsiteY15" fmla="*/ 72839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010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21927 w 3201334"/>
              <a:gd name="connsiteY13" fmla="*/ 35300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19546 w 3201334"/>
              <a:gd name="connsiteY13" fmla="*/ 66257 h 722967"/>
              <a:gd name="connsiteX14" fmla="*/ 766903 w 3201334"/>
              <a:gd name="connsiteY14" fmla="*/ 99873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37857 w 3201334"/>
              <a:gd name="connsiteY12" fmla="*/ 14755 h 722967"/>
              <a:gd name="connsiteX13" fmla="*/ 619546 w 3201334"/>
              <a:gd name="connsiteY13" fmla="*/ 66257 h 722967"/>
              <a:gd name="connsiteX14" fmla="*/ 757378 w 3201334"/>
              <a:gd name="connsiteY14" fmla="*/ 87967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1334 w 3201334"/>
              <a:gd name="connsiteY0" fmla="*/ 722967 h 722967"/>
              <a:gd name="connsiteX1" fmla="*/ 1794809 w 3201334"/>
              <a:gd name="connsiteY1" fmla="*/ 722967 h 722967"/>
              <a:gd name="connsiteX2" fmla="*/ 1683684 w 3201334"/>
              <a:gd name="connsiteY2" fmla="*/ 646767 h 722967"/>
              <a:gd name="connsiteX3" fmla="*/ 1194734 w 3201334"/>
              <a:gd name="connsiteY3" fmla="*/ 465792 h 722967"/>
              <a:gd name="connsiteX4" fmla="*/ 1061384 w 3201334"/>
              <a:gd name="connsiteY4" fmla="*/ 430867 h 722967"/>
              <a:gd name="connsiteX5" fmla="*/ 867709 w 3201334"/>
              <a:gd name="connsiteY5" fmla="*/ 383242 h 722967"/>
              <a:gd name="connsiteX6" fmla="*/ 635934 w 3201334"/>
              <a:gd name="connsiteY6" fmla="*/ 354667 h 722967"/>
              <a:gd name="connsiteX7" fmla="*/ 362884 w 3201334"/>
              <a:gd name="connsiteY7" fmla="*/ 354667 h 722967"/>
              <a:gd name="connsiteX8" fmla="*/ 334309 w 3201334"/>
              <a:gd name="connsiteY8" fmla="*/ 351492 h 722967"/>
              <a:gd name="connsiteX9" fmla="*/ 315259 w 3201334"/>
              <a:gd name="connsiteY9" fmla="*/ 348317 h 722967"/>
              <a:gd name="connsiteX10" fmla="*/ 35859 w 3201334"/>
              <a:gd name="connsiteY10" fmla="*/ 354667 h 722967"/>
              <a:gd name="connsiteX11" fmla="*/ 0 w 3201334"/>
              <a:gd name="connsiteY11" fmla="*/ 0 h 722967"/>
              <a:gd name="connsiteX12" fmla="*/ 321189 w 3201334"/>
              <a:gd name="connsiteY12" fmla="*/ 43330 h 722967"/>
              <a:gd name="connsiteX13" fmla="*/ 619546 w 3201334"/>
              <a:gd name="connsiteY13" fmla="*/ 66257 h 722967"/>
              <a:gd name="connsiteX14" fmla="*/ 757378 w 3201334"/>
              <a:gd name="connsiteY14" fmla="*/ 87967 h 722967"/>
              <a:gd name="connsiteX15" fmla="*/ 902119 w 3201334"/>
              <a:gd name="connsiteY15" fmla="*/ 115701 h 722967"/>
              <a:gd name="connsiteX16" fmla="*/ 1039159 w 3201334"/>
              <a:gd name="connsiteY16" fmla="*/ 160992 h 722967"/>
              <a:gd name="connsiteX17" fmla="*/ 1309034 w 3201334"/>
              <a:gd name="connsiteY17" fmla="*/ 256242 h 722967"/>
              <a:gd name="connsiteX18" fmla="*/ 1775759 w 3201334"/>
              <a:gd name="connsiteY18" fmla="*/ 427692 h 722967"/>
              <a:gd name="connsiteX19" fmla="*/ 2277409 w 3201334"/>
              <a:gd name="connsiteY19" fmla="*/ 421342 h 722967"/>
              <a:gd name="connsiteX20" fmla="*/ 2410759 w 3201334"/>
              <a:gd name="connsiteY20" fmla="*/ 465792 h 722967"/>
              <a:gd name="connsiteX21" fmla="*/ 2410759 w 3201334"/>
              <a:gd name="connsiteY21" fmla="*/ 465792 h 722967"/>
              <a:gd name="connsiteX22" fmla="*/ 2452034 w 3201334"/>
              <a:gd name="connsiteY22" fmla="*/ 449917 h 722967"/>
              <a:gd name="connsiteX23" fmla="*/ 2537759 w 3201334"/>
              <a:gd name="connsiteY23" fmla="*/ 478492 h 722967"/>
              <a:gd name="connsiteX24" fmla="*/ 2556809 w 3201334"/>
              <a:gd name="connsiteY24" fmla="*/ 430867 h 722967"/>
              <a:gd name="connsiteX25" fmla="*/ 2604434 w 3201334"/>
              <a:gd name="connsiteY25" fmla="*/ 370542 h 722967"/>
              <a:gd name="connsiteX26" fmla="*/ 2661584 w 3201334"/>
              <a:gd name="connsiteY26" fmla="*/ 341967 h 722967"/>
              <a:gd name="connsiteX27" fmla="*/ 2731434 w 3201334"/>
              <a:gd name="connsiteY27" fmla="*/ 326092 h 722967"/>
              <a:gd name="connsiteX28" fmla="*/ 2826684 w 3201334"/>
              <a:gd name="connsiteY28" fmla="*/ 351492 h 722967"/>
              <a:gd name="connsiteX29" fmla="*/ 2928284 w 3201334"/>
              <a:gd name="connsiteY29" fmla="*/ 373717 h 722967"/>
              <a:gd name="connsiteX30" fmla="*/ 3109259 w 3201334"/>
              <a:gd name="connsiteY30" fmla="*/ 449917 h 722967"/>
              <a:gd name="connsiteX31" fmla="*/ 3179109 w 3201334"/>
              <a:gd name="connsiteY31" fmla="*/ 519767 h 722967"/>
              <a:gd name="connsiteX32" fmla="*/ 3198159 w 3201334"/>
              <a:gd name="connsiteY32" fmla="*/ 576917 h 722967"/>
              <a:gd name="connsiteX33" fmla="*/ 3163234 w 3201334"/>
              <a:gd name="connsiteY33" fmla="*/ 602317 h 722967"/>
              <a:gd name="connsiteX34" fmla="*/ 3096559 w 3201334"/>
              <a:gd name="connsiteY34" fmla="*/ 576917 h 722967"/>
              <a:gd name="connsiteX35" fmla="*/ 2985434 w 3201334"/>
              <a:gd name="connsiteY35" fmla="*/ 516592 h 722967"/>
              <a:gd name="connsiteX36" fmla="*/ 2880659 w 3201334"/>
              <a:gd name="connsiteY36" fmla="*/ 478492 h 722967"/>
              <a:gd name="connsiteX37" fmla="*/ 2791759 w 3201334"/>
              <a:gd name="connsiteY37" fmla="*/ 446742 h 722967"/>
              <a:gd name="connsiteX38" fmla="*/ 2766359 w 3201334"/>
              <a:gd name="connsiteY38" fmla="*/ 437217 h 722967"/>
              <a:gd name="connsiteX39" fmla="*/ 2728259 w 3201334"/>
              <a:gd name="connsiteY39" fmla="*/ 437217 h 722967"/>
              <a:gd name="connsiteX40" fmla="*/ 2677459 w 3201334"/>
              <a:gd name="connsiteY40" fmla="*/ 453092 h 722967"/>
              <a:gd name="connsiteX41" fmla="*/ 2636184 w 3201334"/>
              <a:gd name="connsiteY41" fmla="*/ 519767 h 722967"/>
              <a:gd name="connsiteX42" fmla="*/ 3201334 w 3201334"/>
              <a:gd name="connsiteY42" fmla="*/ 722967 h 722967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317641 w 3203716"/>
              <a:gd name="connsiteY9" fmla="*/ 305454 h 680104"/>
              <a:gd name="connsiteX10" fmla="*/ 38241 w 3203716"/>
              <a:gd name="connsiteY10" fmla="*/ 311804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317641 w 3203716"/>
              <a:gd name="connsiteY9" fmla="*/ 305454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36691 w 3203716"/>
              <a:gd name="connsiteY8" fmla="*/ 308629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365266 w 3203716"/>
              <a:gd name="connsiteY7" fmla="*/ 311804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38316 w 3203716"/>
              <a:gd name="connsiteY6" fmla="*/ 311804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70091 w 3203716"/>
              <a:gd name="connsiteY5" fmla="*/ 340379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413141 w 3203716"/>
              <a:gd name="connsiteY21" fmla="*/ 422929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279791 w 3203716"/>
              <a:gd name="connsiteY19" fmla="*/ 378479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778141 w 3203716"/>
              <a:gd name="connsiteY18" fmla="*/ 384829 h 680104"/>
              <a:gd name="connsiteX19" fmla="*/ 2120248 w 3203716"/>
              <a:gd name="connsiteY19" fmla="*/ 352285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0104"/>
              <a:gd name="connsiteX1" fmla="*/ 1797191 w 3203716"/>
              <a:gd name="connsiteY1" fmla="*/ 680104 h 680104"/>
              <a:gd name="connsiteX2" fmla="*/ 1686066 w 3203716"/>
              <a:gd name="connsiteY2" fmla="*/ 603904 h 680104"/>
              <a:gd name="connsiteX3" fmla="*/ 1197116 w 3203716"/>
              <a:gd name="connsiteY3" fmla="*/ 422929 h 680104"/>
              <a:gd name="connsiteX4" fmla="*/ 1063766 w 3203716"/>
              <a:gd name="connsiteY4" fmla="*/ 388004 h 680104"/>
              <a:gd name="connsiteX5" fmla="*/ 881997 w 3203716"/>
              <a:gd name="connsiteY5" fmla="*/ 357047 h 680104"/>
              <a:gd name="connsiteX6" fmla="*/ 640698 w 3203716"/>
              <a:gd name="connsiteY6" fmla="*/ 299898 h 680104"/>
              <a:gd name="connsiteX7" fmla="*/ 465279 w 3203716"/>
              <a:gd name="connsiteY7" fmla="*/ 280848 h 680104"/>
              <a:gd name="connsiteX8" fmla="*/ 353360 w 3203716"/>
              <a:gd name="connsiteY8" fmla="*/ 277673 h 680104"/>
              <a:gd name="connsiteX9" fmla="*/ 248585 w 3203716"/>
              <a:gd name="connsiteY9" fmla="*/ 274498 h 680104"/>
              <a:gd name="connsiteX10" fmla="*/ 12048 w 3203716"/>
              <a:gd name="connsiteY10" fmla="*/ 278466 h 680104"/>
              <a:gd name="connsiteX11" fmla="*/ 0 w 3203716"/>
              <a:gd name="connsiteY11" fmla="*/ 0 h 680104"/>
              <a:gd name="connsiteX12" fmla="*/ 323571 w 3203716"/>
              <a:gd name="connsiteY12" fmla="*/ 467 h 680104"/>
              <a:gd name="connsiteX13" fmla="*/ 621928 w 3203716"/>
              <a:gd name="connsiteY13" fmla="*/ 23394 h 680104"/>
              <a:gd name="connsiteX14" fmla="*/ 759760 w 3203716"/>
              <a:gd name="connsiteY14" fmla="*/ 45104 h 680104"/>
              <a:gd name="connsiteX15" fmla="*/ 904501 w 3203716"/>
              <a:gd name="connsiteY15" fmla="*/ 72838 h 680104"/>
              <a:gd name="connsiteX16" fmla="*/ 1041541 w 3203716"/>
              <a:gd name="connsiteY16" fmla="*/ 118129 h 680104"/>
              <a:gd name="connsiteX17" fmla="*/ 1311416 w 3203716"/>
              <a:gd name="connsiteY17" fmla="*/ 213379 h 680104"/>
              <a:gd name="connsiteX18" fmla="*/ 1656698 w 3203716"/>
              <a:gd name="connsiteY18" fmla="*/ 351492 h 680104"/>
              <a:gd name="connsiteX19" fmla="*/ 2120248 w 3203716"/>
              <a:gd name="connsiteY19" fmla="*/ 352285 h 680104"/>
              <a:gd name="connsiteX20" fmla="*/ 2413141 w 3203716"/>
              <a:gd name="connsiteY20" fmla="*/ 422929 h 680104"/>
              <a:gd name="connsiteX21" fmla="*/ 2360754 w 3203716"/>
              <a:gd name="connsiteY21" fmla="*/ 434835 h 680104"/>
              <a:gd name="connsiteX22" fmla="*/ 2454416 w 3203716"/>
              <a:gd name="connsiteY22" fmla="*/ 407054 h 680104"/>
              <a:gd name="connsiteX23" fmla="*/ 2540141 w 3203716"/>
              <a:gd name="connsiteY23" fmla="*/ 435629 h 680104"/>
              <a:gd name="connsiteX24" fmla="*/ 2559191 w 3203716"/>
              <a:gd name="connsiteY24" fmla="*/ 388004 h 680104"/>
              <a:gd name="connsiteX25" fmla="*/ 2606816 w 3203716"/>
              <a:gd name="connsiteY25" fmla="*/ 327679 h 680104"/>
              <a:gd name="connsiteX26" fmla="*/ 2663966 w 3203716"/>
              <a:gd name="connsiteY26" fmla="*/ 299104 h 680104"/>
              <a:gd name="connsiteX27" fmla="*/ 2733816 w 3203716"/>
              <a:gd name="connsiteY27" fmla="*/ 283229 h 680104"/>
              <a:gd name="connsiteX28" fmla="*/ 2829066 w 3203716"/>
              <a:gd name="connsiteY28" fmla="*/ 308629 h 680104"/>
              <a:gd name="connsiteX29" fmla="*/ 2930666 w 3203716"/>
              <a:gd name="connsiteY29" fmla="*/ 330854 h 680104"/>
              <a:gd name="connsiteX30" fmla="*/ 3111641 w 3203716"/>
              <a:gd name="connsiteY30" fmla="*/ 407054 h 680104"/>
              <a:gd name="connsiteX31" fmla="*/ 3181491 w 3203716"/>
              <a:gd name="connsiteY31" fmla="*/ 476904 h 680104"/>
              <a:gd name="connsiteX32" fmla="*/ 3200541 w 3203716"/>
              <a:gd name="connsiteY32" fmla="*/ 534054 h 680104"/>
              <a:gd name="connsiteX33" fmla="*/ 3165616 w 3203716"/>
              <a:gd name="connsiteY33" fmla="*/ 559454 h 680104"/>
              <a:gd name="connsiteX34" fmla="*/ 3098941 w 3203716"/>
              <a:gd name="connsiteY34" fmla="*/ 534054 h 680104"/>
              <a:gd name="connsiteX35" fmla="*/ 2987816 w 3203716"/>
              <a:gd name="connsiteY35" fmla="*/ 473729 h 680104"/>
              <a:gd name="connsiteX36" fmla="*/ 2883041 w 3203716"/>
              <a:gd name="connsiteY36" fmla="*/ 435629 h 680104"/>
              <a:gd name="connsiteX37" fmla="*/ 2794141 w 3203716"/>
              <a:gd name="connsiteY37" fmla="*/ 403879 h 680104"/>
              <a:gd name="connsiteX38" fmla="*/ 2768741 w 3203716"/>
              <a:gd name="connsiteY38" fmla="*/ 394354 h 680104"/>
              <a:gd name="connsiteX39" fmla="*/ 2730641 w 3203716"/>
              <a:gd name="connsiteY39" fmla="*/ 394354 h 680104"/>
              <a:gd name="connsiteX40" fmla="*/ 2679841 w 3203716"/>
              <a:gd name="connsiteY40" fmla="*/ 410229 h 680104"/>
              <a:gd name="connsiteX41" fmla="*/ 2638566 w 3203716"/>
              <a:gd name="connsiteY41" fmla="*/ 476904 h 680104"/>
              <a:gd name="connsiteX42" fmla="*/ 3203716 w 3203716"/>
              <a:gd name="connsiteY42" fmla="*/ 680104 h 680104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686066 w 3203716"/>
              <a:gd name="connsiteY2" fmla="*/ 603904 h 682485"/>
              <a:gd name="connsiteX3" fmla="*/ 1197116 w 3203716"/>
              <a:gd name="connsiteY3" fmla="*/ 422929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562241 w 3203716"/>
              <a:gd name="connsiteY2" fmla="*/ 580092 h 682485"/>
              <a:gd name="connsiteX3" fmla="*/ 1197116 w 3203716"/>
              <a:gd name="connsiteY3" fmla="*/ 422929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  <a:gd name="connsiteX0" fmla="*/ 3203716 w 3203716"/>
              <a:gd name="connsiteY0" fmla="*/ 680104 h 682485"/>
              <a:gd name="connsiteX1" fmla="*/ 1675747 w 3203716"/>
              <a:gd name="connsiteY1" fmla="*/ 682485 h 682485"/>
              <a:gd name="connsiteX2" fmla="*/ 1562241 w 3203716"/>
              <a:gd name="connsiteY2" fmla="*/ 580092 h 682485"/>
              <a:gd name="connsiteX3" fmla="*/ 1206641 w 3203716"/>
              <a:gd name="connsiteY3" fmla="*/ 446742 h 682485"/>
              <a:gd name="connsiteX4" fmla="*/ 1063766 w 3203716"/>
              <a:gd name="connsiteY4" fmla="*/ 388004 h 682485"/>
              <a:gd name="connsiteX5" fmla="*/ 881997 w 3203716"/>
              <a:gd name="connsiteY5" fmla="*/ 357047 h 682485"/>
              <a:gd name="connsiteX6" fmla="*/ 640698 w 3203716"/>
              <a:gd name="connsiteY6" fmla="*/ 299898 h 682485"/>
              <a:gd name="connsiteX7" fmla="*/ 465279 w 3203716"/>
              <a:gd name="connsiteY7" fmla="*/ 280848 h 682485"/>
              <a:gd name="connsiteX8" fmla="*/ 353360 w 3203716"/>
              <a:gd name="connsiteY8" fmla="*/ 277673 h 682485"/>
              <a:gd name="connsiteX9" fmla="*/ 248585 w 3203716"/>
              <a:gd name="connsiteY9" fmla="*/ 274498 h 682485"/>
              <a:gd name="connsiteX10" fmla="*/ 12048 w 3203716"/>
              <a:gd name="connsiteY10" fmla="*/ 278466 h 682485"/>
              <a:gd name="connsiteX11" fmla="*/ 0 w 3203716"/>
              <a:gd name="connsiteY11" fmla="*/ 0 h 682485"/>
              <a:gd name="connsiteX12" fmla="*/ 323571 w 3203716"/>
              <a:gd name="connsiteY12" fmla="*/ 467 h 682485"/>
              <a:gd name="connsiteX13" fmla="*/ 621928 w 3203716"/>
              <a:gd name="connsiteY13" fmla="*/ 23394 h 682485"/>
              <a:gd name="connsiteX14" fmla="*/ 759760 w 3203716"/>
              <a:gd name="connsiteY14" fmla="*/ 45104 h 682485"/>
              <a:gd name="connsiteX15" fmla="*/ 904501 w 3203716"/>
              <a:gd name="connsiteY15" fmla="*/ 72838 h 682485"/>
              <a:gd name="connsiteX16" fmla="*/ 1041541 w 3203716"/>
              <a:gd name="connsiteY16" fmla="*/ 118129 h 682485"/>
              <a:gd name="connsiteX17" fmla="*/ 1311416 w 3203716"/>
              <a:gd name="connsiteY17" fmla="*/ 213379 h 682485"/>
              <a:gd name="connsiteX18" fmla="*/ 1656698 w 3203716"/>
              <a:gd name="connsiteY18" fmla="*/ 351492 h 682485"/>
              <a:gd name="connsiteX19" fmla="*/ 2120248 w 3203716"/>
              <a:gd name="connsiteY19" fmla="*/ 352285 h 682485"/>
              <a:gd name="connsiteX20" fmla="*/ 2413141 w 3203716"/>
              <a:gd name="connsiteY20" fmla="*/ 422929 h 682485"/>
              <a:gd name="connsiteX21" fmla="*/ 2360754 w 3203716"/>
              <a:gd name="connsiteY21" fmla="*/ 434835 h 682485"/>
              <a:gd name="connsiteX22" fmla="*/ 2454416 w 3203716"/>
              <a:gd name="connsiteY22" fmla="*/ 407054 h 682485"/>
              <a:gd name="connsiteX23" fmla="*/ 2540141 w 3203716"/>
              <a:gd name="connsiteY23" fmla="*/ 435629 h 682485"/>
              <a:gd name="connsiteX24" fmla="*/ 2559191 w 3203716"/>
              <a:gd name="connsiteY24" fmla="*/ 388004 h 682485"/>
              <a:gd name="connsiteX25" fmla="*/ 2606816 w 3203716"/>
              <a:gd name="connsiteY25" fmla="*/ 327679 h 682485"/>
              <a:gd name="connsiteX26" fmla="*/ 2663966 w 3203716"/>
              <a:gd name="connsiteY26" fmla="*/ 299104 h 682485"/>
              <a:gd name="connsiteX27" fmla="*/ 2733816 w 3203716"/>
              <a:gd name="connsiteY27" fmla="*/ 283229 h 682485"/>
              <a:gd name="connsiteX28" fmla="*/ 2829066 w 3203716"/>
              <a:gd name="connsiteY28" fmla="*/ 308629 h 682485"/>
              <a:gd name="connsiteX29" fmla="*/ 2930666 w 3203716"/>
              <a:gd name="connsiteY29" fmla="*/ 330854 h 682485"/>
              <a:gd name="connsiteX30" fmla="*/ 3111641 w 3203716"/>
              <a:gd name="connsiteY30" fmla="*/ 407054 h 682485"/>
              <a:gd name="connsiteX31" fmla="*/ 3181491 w 3203716"/>
              <a:gd name="connsiteY31" fmla="*/ 476904 h 682485"/>
              <a:gd name="connsiteX32" fmla="*/ 3200541 w 3203716"/>
              <a:gd name="connsiteY32" fmla="*/ 534054 h 682485"/>
              <a:gd name="connsiteX33" fmla="*/ 3165616 w 3203716"/>
              <a:gd name="connsiteY33" fmla="*/ 559454 h 682485"/>
              <a:gd name="connsiteX34" fmla="*/ 3098941 w 3203716"/>
              <a:gd name="connsiteY34" fmla="*/ 534054 h 682485"/>
              <a:gd name="connsiteX35" fmla="*/ 2987816 w 3203716"/>
              <a:gd name="connsiteY35" fmla="*/ 473729 h 682485"/>
              <a:gd name="connsiteX36" fmla="*/ 2883041 w 3203716"/>
              <a:gd name="connsiteY36" fmla="*/ 435629 h 682485"/>
              <a:gd name="connsiteX37" fmla="*/ 2794141 w 3203716"/>
              <a:gd name="connsiteY37" fmla="*/ 403879 h 682485"/>
              <a:gd name="connsiteX38" fmla="*/ 2768741 w 3203716"/>
              <a:gd name="connsiteY38" fmla="*/ 394354 h 682485"/>
              <a:gd name="connsiteX39" fmla="*/ 2730641 w 3203716"/>
              <a:gd name="connsiteY39" fmla="*/ 394354 h 682485"/>
              <a:gd name="connsiteX40" fmla="*/ 2679841 w 3203716"/>
              <a:gd name="connsiteY40" fmla="*/ 410229 h 682485"/>
              <a:gd name="connsiteX41" fmla="*/ 2638566 w 3203716"/>
              <a:gd name="connsiteY41" fmla="*/ 476904 h 682485"/>
              <a:gd name="connsiteX42" fmla="*/ 3203716 w 3203716"/>
              <a:gd name="connsiteY42" fmla="*/ 680104 h 68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03716" h="682485">
                <a:moveTo>
                  <a:pt x="3203716" y="680104"/>
                </a:moveTo>
                <a:lnTo>
                  <a:pt x="1675747" y="682485"/>
                </a:lnTo>
                <a:lnTo>
                  <a:pt x="1562241" y="580092"/>
                </a:lnTo>
                <a:lnTo>
                  <a:pt x="1206641" y="446742"/>
                </a:lnTo>
                <a:lnTo>
                  <a:pt x="1063766" y="388004"/>
                </a:lnTo>
                <a:lnTo>
                  <a:pt x="881997" y="357047"/>
                </a:lnTo>
                <a:lnTo>
                  <a:pt x="640698" y="299898"/>
                </a:lnTo>
                <a:lnTo>
                  <a:pt x="465279" y="280848"/>
                </a:lnTo>
                <a:cubicBezTo>
                  <a:pt x="455754" y="279790"/>
                  <a:pt x="389476" y="278731"/>
                  <a:pt x="353360" y="277673"/>
                </a:cubicBezTo>
                <a:lnTo>
                  <a:pt x="248585" y="274498"/>
                </a:lnTo>
                <a:lnTo>
                  <a:pt x="12048" y="278466"/>
                </a:lnTo>
                <a:lnTo>
                  <a:pt x="0" y="0"/>
                </a:lnTo>
                <a:lnTo>
                  <a:pt x="323571" y="467"/>
                </a:lnTo>
                <a:lnTo>
                  <a:pt x="621928" y="23394"/>
                </a:lnTo>
                <a:lnTo>
                  <a:pt x="759760" y="45104"/>
                </a:lnTo>
                <a:lnTo>
                  <a:pt x="904501" y="72838"/>
                </a:lnTo>
                <a:lnTo>
                  <a:pt x="1041541" y="118129"/>
                </a:lnTo>
                <a:lnTo>
                  <a:pt x="1311416" y="213379"/>
                </a:lnTo>
                <a:lnTo>
                  <a:pt x="1656698" y="351492"/>
                </a:lnTo>
                <a:lnTo>
                  <a:pt x="2120248" y="352285"/>
                </a:lnTo>
                <a:lnTo>
                  <a:pt x="2413141" y="422929"/>
                </a:lnTo>
                <a:lnTo>
                  <a:pt x="2360754" y="434835"/>
                </a:lnTo>
                <a:lnTo>
                  <a:pt x="2454416" y="407054"/>
                </a:lnTo>
                <a:lnTo>
                  <a:pt x="2540141" y="435629"/>
                </a:lnTo>
                <a:lnTo>
                  <a:pt x="2559191" y="388004"/>
                </a:lnTo>
                <a:lnTo>
                  <a:pt x="2606816" y="327679"/>
                </a:lnTo>
                <a:lnTo>
                  <a:pt x="2663966" y="299104"/>
                </a:lnTo>
                <a:lnTo>
                  <a:pt x="2733816" y="283229"/>
                </a:lnTo>
                <a:lnTo>
                  <a:pt x="2829066" y="308629"/>
                </a:lnTo>
                <a:lnTo>
                  <a:pt x="2930666" y="330854"/>
                </a:lnTo>
                <a:lnTo>
                  <a:pt x="3111641" y="407054"/>
                </a:lnTo>
                <a:lnTo>
                  <a:pt x="3181491" y="476904"/>
                </a:lnTo>
                <a:lnTo>
                  <a:pt x="3200541" y="534054"/>
                </a:lnTo>
                <a:lnTo>
                  <a:pt x="3165616" y="559454"/>
                </a:lnTo>
                <a:lnTo>
                  <a:pt x="3098941" y="534054"/>
                </a:lnTo>
                <a:lnTo>
                  <a:pt x="2987816" y="473729"/>
                </a:lnTo>
                <a:lnTo>
                  <a:pt x="2883041" y="435629"/>
                </a:lnTo>
                <a:lnTo>
                  <a:pt x="2794141" y="403879"/>
                </a:lnTo>
                <a:lnTo>
                  <a:pt x="2768741" y="394354"/>
                </a:lnTo>
                <a:lnTo>
                  <a:pt x="2730641" y="394354"/>
                </a:lnTo>
                <a:lnTo>
                  <a:pt x="2679841" y="410229"/>
                </a:lnTo>
                <a:lnTo>
                  <a:pt x="2638566" y="476904"/>
                </a:lnTo>
                <a:lnTo>
                  <a:pt x="3203716" y="680104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1259380" y="4385231"/>
            <a:ext cx="4566385" cy="820133"/>
          </a:xfrm>
          <a:custGeom>
            <a:avLst/>
            <a:gdLst>
              <a:gd name="connsiteX0" fmla="*/ 5957740 w 5976594"/>
              <a:gd name="connsiteY0" fmla="*/ 565609 h 1093510"/>
              <a:gd name="connsiteX1" fmla="*/ 5731497 w 5976594"/>
              <a:gd name="connsiteY1" fmla="*/ 461914 h 1093510"/>
              <a:gd name="connsiteX2" fmla="*/ 4581427 w 5976594"/>
              <a:gd name="connsiteY2" fmla="*/ 461914 h 1093510"/>
              <a:gd name="connsiteX3" fmla="*/ 4581427 w 5976594"/>
              <a:gd name="connsiteY3" fmla="*/ 443060 h 1093510"/>
              <a:gd name="connsiteX4" fmla="*/ 2611225 w 5976594"/>
              <a:gd name="connsiteY4" fmla="*/ 443060 h 1093510"/>
              <a:gd name="connsiteX5" fmla="*/ 1432874 w 5976594"/>
              <a:gd name="connsiteY5" fmla="*/ 0 h 1093510"/>
              <a:gd name="connsiteX6" fmla="*/ 0 w 5976594"/>
              <a:gd name="connsiteY6" fmla="*/ 0 h 1093510"/>
              <a:gd name="connsiteX7" fmla="*/ 282804 w 5976594"/>
              <a:gd name="connsiteY7" fmla="*/ 263951 h 1093510"/>
              <a:gd name="connsiteX8" fmla="*/ 452486 w 5976594"/>
              <a:gd name="connsiteY8" fmla="*/ 358219 h 1093510"/>
              <a:gd name="connsiteX9" fmla="*/ 2498103 w 5976594"/>
              <a:gd name="connsiteY9" fmla="*/ 1093510 h 1093510"/>
              <a:gd name="connsiteX10" fmla="*/ 4600280 w 5976594"/>
              <a:gd name="connsiteY10" fmla="*/ 1093510 h 1093510"/>
              <a:gd name="connsiteX11" fmla="*/ 4600280 w 5976594"/>
              <a:gd name="connsiteY11" fmla="*/ 1065229 h 1093510"/>
              <a:gd name="connsiteX12" fmla="*/ 5703216 w 5976594"/>
              <a:gd name="connsiteY12" fmla="*/ 1065229 h 1093510"/>
              <a:gd name="connsiteX13" fmla="*/ 5976594 w 5976594"/>
              <a:gd name="connsiteY13" fmla="*/ 933254 h 1093510"/>
              <a:gd name="connsiteX14" fmla="*/ 5957740 w 5976594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394723 w 6088513"/>
              <a:gd name="connsiteY7" fmla="*/ 263951 h 1093510"/>
              <a:gd name="connsiteX8" fmla="*/ 564405 w 6088513"/>
              <a:gd name="connsiteY8" fmla="*/ 358219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251848 w 6088513"/>
              <a:gd name="connsiteY7" fmla="*/ 209182 h 1093510"/>
              <a:gd name="connsiteX8" fmla="*/ 564405 w 6088513"/>
              <a:gd name="connsiteY8" fmla="*/ 358219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  <a:gd name="connsiteX0" fmla="*/ 6069659 w 6088513"/>
              <a:gd name="connsiteY0" fmla="*/ 565609 h 1093510"/>
              <a:gd name="connsiteX1" fmla="*/ 5843416 w 6088513"/>
              <a:gd name="connsiteY1" fmla="*/ 461914 h 1093510"/>
              <a:gd name="connsiteX2" fmla="*/ 4693346 w 6088513"/>
              <a:gd name="connsiteY2" fmla="*/ 461914 h 1093510"/>
              <a:gd name="connsiteX3" fmla="*/ 4693346 w 6088513"/>
              <a:gd name="connsiteY3" fmla="*/ 443060 h 1093510"/>
              <a:gd name="connsiteX4" fmla="*/ 2723144 w 6088513"/>
              <a:gd name="connsiteY4" fmla="*/ 443060 h 1093510"/>
              <a:gd name="connsiteX5" fmla="*/ 1544793 w 6088513"/>
              <a:gd name="connsiteY5" fmla="*/ 0 h 1093510"/>
              <a:gd name="connsiteX6" fmla="*/ 0 w 6088513"/>
              <a:gd name="connsiteY6" fmla="*/ 2381 h 1093510"/>
              <a:gd name="connsiteX7" fmla="*/ 251848 w 6088513"/>
              <a:gd name="connsiteY7" fmla="*/ 209182 h 1093510"/>
              <a:gd name="connsiteX8" fmla="*/ 559643 w 6088513"/>
              <a:gd name="connsiteY8" fmla="*/ 348694 h 1093510"/>
              <a:gd name="connsiteX9" fmla="*/ 2610022 w 6088513"/>
              <a:gd name="connsiteY9" fmla="*/ 1093510 h 1093510"/>
              <a:gd name="connsiteX10" fmla="*/ 4712199 w 6088513"/>
              <a:gd name="connsiteY10" fmla="*/ 1093510 h 1093510"/>
              <a:gd name="connsiteX11" fmla="*/ 4712199 w 6088513"/>
              <a:gd name="connsiteY11" fmla="*/ 1065229 h 1093510"/>
              <a:gd name="connsiteX12" fmla="*/ 5815135 w 6088513"/>
              <a:gd name="connsiteY12" fmla="*/ 1065229 h 1093510"/>
              <a:gd name="connsiteX13" fmla="*/ 6088513 w 6088513"/>
              <a:gd name="connsiteY13" fmla="*/ 933254 h 1093510"/>
              <a:gd name="connsiteX14" fmla="*/ 6069659 w 6088513"/>
              <a:gd name="connsiteY14" fmla="*/ 565609 h 109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88513" h="1093510">
                <a:moveTo>
                  <a:pt x="6069659" y="565609"/>
                </a:moveTo>
                <a:lnTo>
                  <a:pt x="5843416" y="461914"/>
                </a:lnTo>
                <a:lnTo>
                  <a:pt x="4693346" y="461914"/>
                </a:lnTo>
                <a:lnTo>
                  <a:pt x="4693346" y="443060"/>
                </a:lnTo>
                <a:lnTo>
                  <a:pt x="2723144" y="443060"/>
                </a:lnTo>
                <a:lnTo>
                  <a:pt x="1544793" y="0"/>
                </a:lnTo>
                <a:lnTo>
                  <a:pt x="0" y="2381"/>
                </a:lnTo>
                <a:lnTo>
                  <a:pt x="251848" y="209182"/>
                </a:lnTo>
                <a:lnTo>
                  <a:pt x="559643" y="348694"/>
                </a:lnTo>
                <a:lnTo>
                  <a:pt x="2610022" y="1093510"/>
                </a:lnTo>
                <a:lnTo>
                  <a:pt x="4712199" y="1093510"/>
                </a:lnTo>
                <a:lnTo>
                  <a:pt x="4712199" y="1065229"/>
                </a:lnTo>
                <a:lnTo>
                  <a:pt x="5815135" y="1065229"/>
                </a:lnTo>
                <a:lnTo>
                  <a:pt x="6088513" y="933254"/>
                </a:lnTo>
                <a:lnTo>
                  <a:pt x="6069659" y="565609"/>
                </a:lnTo>
                <a:close/>
              </a:path>
            </a:pathLst>
          </a:custGeom>
          <a:solidFill>
            <a:srgbClr val="0070C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5818695" y="4786880"/>
            <a:ext cx="106052" cy="312432"/>
          </a:xfrm>
          <a:prstGeom prst="rect">
            <a:avLst/>
          </a:prstGeom>
          <a:solidFill>
            <a:srgbClr val="E64AD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6" name="Freeform 85"/>
          <p:cNvSpPr/>
          <p:nvPr/>
        </p:nvSpPr>
        <p:spPr>
          <a:xfrm>
            <a:off x="5919787" y="4786312"/>
            <a:ext cx="2633663" cy="347663"/>
          </a:xfrm>
          <a:custGeom>
            <a:avLst/>
            <a:gdLst>
              <a:gd name="connsiteX0" fmla="*/ 12700 w 3511550"/>
              <a:gd name="connsiteY0" fmla="*/ 0 h 463550"/>
              <a:gd name="connsiteX1" fmla="*/ 1257300 w 3511550"/>
              <a:gd name="connsiteY1" fmla="*/ 0 h 463550"/>
              <a:gd name="connsiteX2" fmla="*/ 1536700 w 3511550"/>
              <a:gd name="connsiteY2" fmla="*/ 133350 h 463550"/>
              <a:gd name="connsiteX3" fmla="*/ 2597150 w 3511550"/>
              <a:gd name="connsiteY3" fmla="*/ 133350 h 463550"/>
              <a:gd name="connsiteX4" fmla="*/ 2654300 w 3511550"/>
              <a:gd name="connsiteY4" fmla="*/ 107950 h 463550"/>
              <a:gd name="connsiteX5" fmla="*/ 2717800 w 3511550"/>
              <a:gd name="connsiteY5" fmla="*/ 146050 h 463550"/>
              <a:gd name="connsiteX6" fmla="*/ 2787650 w 3511550"/>
              <a:gd name="connsiteY6" fmla="*/ 101600 h 463550"/>
              <a:gd name="connsiteX7" fmla="*/ 2857500 w 3511550"/>
              <a:gd name="connsiteY7" fmla="*/ 133350 h 463550"/>
              <a:gd name="connsiteX8" fmla="*/ 3181350 w 3511550"/>
              <a:gd name="connsiteY8" fmla="*/ 133350 h 463550"/>
              <a:gd name="connsiteX9" fmla="*/ 3232150 w 3511550"/>
              <a:gd name="connsiteY9" fmla="*/ 101600 h 463550"/>
              <a:gd name="connsiteX10" fmla="*/ 3327400 w 3511550"/>
              <a:gd name="connsiteY10" fmla="*/ 146050 h 463550"/>
              <a:gd name="connsiteX11" fmla="*/ 3365500 w 3511550"/>
              <a:gd name="connsiteY11" fmla="*/ 107950 h 463550"/>
              <a:gd name="connsiteX12" fmla="*/ 3422650 w 3511550"/>
              <a:gd name="connsiteY12" fmla="*/ 139700 h 463550"/>
              <a:gd name="connsiteX13" fmla="*/ 3511550 w 3511550"/>
              <a:gd name="connsiteY13" fmla="*/ 139700 h 463550"/>
              <a:gd name="connsiteX14" fmla="*/ 3511550 w 3511550"/>
              <a:gd name="connsiteY14" fmla="*/ 323850 h 463550"/>
              <a:gd name="connsiteX15" fmla="*/ 3397250 w 3511550"/>
              <a:gd name="connsiteY15" fmla="*/ 323850 h 463550"/>
              <a:gd name="connsiteX16" fmla="*/ 3365500 w 3511550"/>
              <a:gd name="connsiteY16" fmla="*/ 336550 h 463550"/>
              <a:gd name="connsiteX17" fmla="*/ 3302000 w 3511550"/>
              <a:gd name="connsiteY17" fmla="*/ 304800 h 463550"/>
              <a:gd name="connsiteX18" fmla="*/ 3232150 w 3511550"/>
              <a:gd name="connsiteY18" fmla="*/ 355600 h 463550"/>
              <a:gd name="connsiteX19" fmla="*/ 3168650 w 3511550"/>
              <a:gd name="connsiteY19" fmla="*/ 323850 h 463550"/>
              <a:gd name="connsiteX20" fmla="*/ 2813050 w 3511550"/>
              <a:gd name="connsiteY20" fmla="*/ 323850 h 463550"/>
              <a:gd name="connsiteX21" fmla="*/ 2781300 w 3511550"/>
              <a:gd name="connsiteY21" fmla="*/ 349250 h 463550"/>
              <a:gd name="connsiteX22" fmla="*/ 2724150 w 3511550"/>
              <a:gd name="connsiteY22" fmla="*/ 311150 h 463550"/>
              <a:gd name="connsiteX23" fmla="*/ 2635250 w 3511550"/>
              <a:gd name="connsiteY23" fmla="*/ 349250 h 463550"/>
              <a:gd name="connsiteX24" fmla="*/ 2578100 w 3511550"/>
              <a:gd name="connsiteY24" fmla="*/ 323850 h 463550"/>
              <a:gd name="connsiteX25" fmla="*/ 1536700 w 3511550"/>
              <a:gd name="connsiteY25" fmla="*/ 323850 h 463550"/>
              <a:gd name="connsiteX26" fmla="*/ 1257300 w 3511550"/>
              <a:gd name="connsiteY26" fmla="*/ 463550 h 463550"/>
              <a:gd name="connsiteX27" fmla="*/ 0 w 3511550"/>
              <a:gd name="connsiteY27" fmla="*/ 463550 h 463550"/>
              <a:gd name="connsiteX28" fmla="*/ 12700 w 3511550"/>
              <a:gd name="connsiteY28" fmla="*/ 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11550" h="463550">
                <a:moveTo>
                  <a:pt x="12700" y="0"/>
                </a:moveTo>
                <a:lnTo>
                  <a:pt x="1257300" y="0"/>
                </a:lnTo>
                <a:lnTo>
                  <a:pt x="1536700" y="133350"/>
                </a:lnTo>
                <a:lnTo>
                  <a:pt x="2597150" y="133350"/>
                </a:lnTo>
                <a:lnTo>
                  <a:pt x="2654300" y="107950"/>
                </a:lnTo>
                <a:lnTo>
                  <a:pt x="2717800" y="146050"/>
                </a:lnTo>
                <a:lnTo>
                  <a:pt x="2787650" y="101600"/>
                </a:lnTo>
                <a:lnTo>
                  <a:pt x="2857500" y="133350"/>
                </a:lnTo>
                <a:lnTo>
                  <a:pt x="3181350" y="133350"/>
                </a:lnTo>
                <a:lnTo>
                  <a:pt x="3232150" y="101600"/>
                </a:lnTo>
                <a:lnTo>
                  <a:pt x="3327400" y="146050"/>
                </a:lnTo>
                <a:lnTo>
                  <a:pt x="3365500" y="107950"/>
                </a:lnTo>
                <a:lnTo>
                  <a:pt x="3422650" y="139700"/>
                </a:lnTo>
                <a:lnTo>
                  <a:pt x="3511550" y="139700"/>
                </a:lnTo>
                <a:lnTo>
                  <a:pt x="3511550" y="323850"/>
                </a:lnTo>
                <a:lnTo>
                  <a:pt x="3397250" y="323850"/>
                </a:lnTo>
                <a:lnTo>
                  <a:pt x="3365500" y="336550"/>
                </a:lnTo>
                <a:lnTo>
                  <a:pt x="3302000" y="304800"/>
                </a:lnTo>
                <a:lnTo>
                  <a:pt x="3232150" y="355600"/>
                </a:lnTo>
                <a:lnTo>
                  <a:pt x="3168650" y="323850"/>
                </a:lnTo>
                <a:lnTo>
                  <a:pt x="2813050" y="323850"/>
                </a:lnTo>
                <a:lnTo>
                  <a:pt x="2781300" y="349250"/>
                </a:lnTo>
                <a:lnTo>
                  <a:pt x="2724150" y="311150"/>
                </a:lnTo>
                <a:lnTo>
                  <a:pt x="2635250" y="349250"/>
                </a:lnTo>
                <a:lnTo>
                  <a:pt x="2578100" y="323850"/>
                </a:lnTo>
                <a:lnTo>
                  <a:pt x="1536700" y="323850"/>
                </a:lnTo>
                <a:lnTo>
                  <a:pt x="1257300" y="463550"/>
                </a:lnTo>
                <a:lnTo>
                  <a:pt x="0" y="463550"/>
                </a:lnTo>
                <a:lnTo>
                  <a:pt x="12700" y="0"/>
                </a:lnTo>
                <a:close/>
              </a:path>
            </a:pathLst>
          </a:custGeom>
          <a:solidFill>
            <a:srgbClr val="00B0F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3028950" y="3586162"/>
            <a:ext cx="0" cy="2414588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Dot"/>
            <a:miter lim="800000"/>
          </a:ln>
          <a:effectLst/>
        </p:spPr>
      </p:cxnSp>
      <p:cxnSp>
        <p:nvCxnSpPr>
          <p:cNvPr id="96" name="Straight Arrow Connector 95"/>
          <p:cNvCxnSpPr/>
          <p:nvPr/>
        </p:nvCxnSpPr>
        <p:spPr>
          <a:xfrm flipH="1">
            <a:off x="3028950" y="3672782"/>
            <a:ext cx="178594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7" name="Straight Arrow Connector 96"/>
          <p:cNvCxnSpPr/>
          <p:nvPr/>
        </p:nvCxnSpPr>
        <p:spPr>
          <a:xfrm flipH="1">
            <a:off x="3028950" y="5944495"/>
            <a:ext cx="178594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0" name="Rectangle 99"/>
          <p:cNvSpPr/>
          <p:nvPr/>
        </p:nvSpPr>
        <p:spPr>
          <a:xfrm>
            <a:off x="1463740" y="1020296"/>
            <a:ext cx="2802421" cy="2677428"/>
          </a:xfrm>
          <a:prstGeom prst="rect">
            <a:avLst/>
          </a:prstGeom>
          <a:solidFill>
            <a:srgbClr val="FFFFFF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2229369" y="2090134"/>
            <a:ext cx="408980" cy="433040"/>
            <a:chOff x="3121819" y="1796719"/>
            <a:chExt cx="545306" cy="577387"/>
          </a:xfrm>
        </p:grpSpPr>
        <p:sp>
          <p:nvSpPr>
            <p:cNvPr id="102" name="Oval 101"/>
            <p:cNvSpPr/>
            <p:nvPr/>
          </p:nvSpPr>
          <p:spPr>
            <a:xfrm>
              <a:off x="3121819" y="1798625"/>
              <a:ext cx="545306" cy="57548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750" ker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3" name="Oval 102"/>
            <p:cNvSpPr/>
            <p:nvPr/>
          </p:nvSpPr>
          <p:spPr>
            <a:xfrm>
              <a:off x="3121819" y="1796719"/>
              <a:ext cx="545306" cy="575481"/>
            </a:xfrm>
            <a:prstGeom prst="ellipse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rtlCol="0" anchor="ctr"/>
            <a:lstStyle/>
            <a:p>
              <a:pPr algn="ctr" defTabSz="685800">
                <a:defRPr/>
              </a:pPr>
              <a:r>
                <a:rPr lang="en-GB" sz="600" kern="0" dirty="0">
                  <a:solidFill>
                    <a:prstClr val="white"/>
                  </a:solidFill>
                  <a:latin typeface="Calibri" panose="020F0502020204030204" pitchFamily="34" charset="0"/>
                </a:rPr>
                <a:t>MgB2-NbTi</a:t>
              </a:r>
            </a:p>
            <a:p>
              <a:pPr algn="ctr" defTabSz="685800">
                <a:defRPr/>
              </a:pPr>
              <a:r>
                <a:rPr lang="en-GB" sz="600" kern="0" dirty="0">
                  <a:solidFill>
                    <a:prstClr val="white"/>
                  </a:solidFill>
                  <a:latin typeface="Calibri" panose="020F0502020204030204" pitchFamily="34" charset="0"/>
                </a:rPr>
                <a:t>Splices</a:t>
              </a:r>
            </a:p>
          </p:txBody>
        </p:sp>
      </p:grpSp>
      <p:sp>
        <p:nvSpPr>
          <p:cNvPr id="104" name="Freeform 103"/>
          <p:cNvSpPr/>
          <p:nvPr/>
        </p:nvSpPr>
        <p:spPr>
          <a:xfrm>
            <a:off x="3186589" y="5165964"/>
            <a:ext cx="354330" cy="130821"/>
          </a:xfrm>
          <a:custGeom>
            <a:avLst/>
            <a:gdLst>
              <a:gd name="connsiteX0" fmla="*/ 0 w 472440"/>
              <a:gd name="connsiteY0" fmla="*/ 91440 h 91440"/>
              <a:gd name="connsiteX1" fmla="*/ 472440 w 472440"/>
              <a:gd name="connsiteY1" fmla="*/ 91440 h 91440"/>
              <a:gd name="connsiteX2" fmla="*/ 472440 w 472440"/>
              <a:gd name="connsiteY2" fmla="*/ 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440" h="91440">
                <a:moveTo>
                  <a:pt x="0" y="91440"/>
                </a:moveTo>
                <a:lnTo>
                  <a:pt x="472440" y="91440"/>
                </a:lnTo>
                <a:lnTo>
                  <a:pt x="472440" y="0"/>
                </a:lnTo>
              </a:path>
            </a:pathLst>
          </a:custGeom>
          <a:noFill/>
          <a:ln w="38100" cap="flat" cmpd="sng" algn="ctr">
            <a:solidFill>
              <a:srgbClr val="0070C0"/>
            </a:solidFill>
            <a:prstDash val="solid"/>
            <a:miter lim="800000"/>
            <a:tailEnd type="triangle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35719" y="4011216"/>
            <a:ext cx="3408671" cy="1175795"/>
            <a:chOff x="47625" y="4205288"/>
            <a:chExt cx="4544895" cy="1567726"/>
          </a:xfrm>
        </p:grpSpPr>
        <p:sp>
          <p:nvSpPr>
            <p:cNvPr id="106" name="Freeform 105"/>
            <p:cNvSpPr/>
            <p:nvPr/>
          </p:nvSpPr>
          <p:spPr>
            <a:xfrm>
              <a:off x="47625" y="4205288"/>
              <a:ext cx="2181225" cy="457200"/>
            </a:xfrm>
            <a:custGeom>
              <a:avLst/>
              <a:gdLst>
                <a:gd name="connsiteX0" fmla="*/ 0 w 2181225"/>
                <a:gd name="connsiteY0" fmla="*/ 0 h 457200"/>
                <a:gd name="connsiteX1" fmla="*/ 542925 w 2181225"/>
                <a:gd name="connsiteY1" fmla="*/ 9525 h 457200"/>
                <a:gd name="connsiteX2" fmla="*/ 947738 w 2181225"/>
                <a:gd name="connsiteY2" fmla="*/ 42862 h 457200"/>
                <a:gd name="connsiteX3" fmla="*/ 1533525 w 2181225"/>
                <a:gd name="connsiteY3" fmla="*/ 228600 h 457200"/>
                <a:gd name="connsiteX4" fmla="*/ 2181225 w 2181225"/>
                <a:gd name="connsiteY4" fmla="*/ 457200 h 457200"/>
                <a:gd name="connsiteX5" fmla="*/ 2181225 w 2181225"/>
                <a:gd name="connsiteY5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1225" h="457200">
                  <a:moveTo>
                    <a:pt x="0" y="0"/>
                  </a:moveTo>
                  <a:cubicBezTo>
                    <a:pt x="192484" y="1190"/>
                    <a:pt x="384969" y="2381"/>
                    <a:pt x="542925" y="9525"/>
                  </a:cubicBezTo>
                  <a:cubicBezTo>
                    <a:pt x="700881" y="16669"/>
                    <a:pt x="782638" y="6350"/>
                    <a:pt x="947738" y="42862"/>
                  </a:cubicBezTo>
                  <a:cubicBezTo>
                    <a:pt x="1112838" y="79374"/>
                    <a:pt x="1327944" y="159544"/>
                    <a:pt x="1533525" y="228600"/>
                  </a:cubicBezTo>
                  <a:cubicBezTo>
                    <a:pt x="1739106" y="297656"/>
                    <a:pt x="2181225" y="457200"/>
                    <a:pt x="2181225" y="457200"/>
                  </a:cubicBezTo>
                  <a:lnTo>
                    <a:pt x="2181225" y="457200"/>
                  </a:lnTo>
                </a:path>
              </a:pathLst>
            </a:custGeom>
            <a:noFill/>
            <a:ln w="6350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07" name="Straight Connector 106"/>
            <p:cNvCxnSpPr>
              <a:stCxn id="106" idx="4"/>
            </p:cNvCxnSpPr>
            <p:nvPr/>
          </p:nvCxnSpPr>
          <p:spPr>
            <a:xfrm>
              <a:off x="2228850" y="4662488"/>
              <a:ext cx="476250" cy="195262"/>
            </a:xfrm>
            <a:prstGeom prst="line">
              <a:avLst/>
            </a:prstGeom>
            <a:noFill/>
            <a:ln w="6350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</p:cxnSp>
        <p:sp>
          <p:nvSpPr>
            <p:cNvPr id="108" name="Isosceles Triangle 107"/>
            <p:cNvSpPr/>
            <p:nvPr/>
          </p:nvSpPr>
          <p:spPr>
            <a:xfrm rot="17421323">
              <a:off x="2678342" y="4637263"/>
              <a:ext cx="508632" cy="626822"/>
            </a:xfrm>
            <a:prstGeom prst="triangle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750" ker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 rot="1206734">
              <a:off x="3179346" y="5036257"/>
              <a:ext cx="1345475" cy="503955"/>
            </a:xfrm>
            <a:prstGeom prst="rect">
              <a:avLst/>
            </a:prstGeom>
            <a:solidFill>
              <a:srgbClr val="70AD47">
                <a:lumMod val="60000"/>
                <a:lumOff val="40000"/>
                <a:alpha val="74902"/>
              </a:srgbClr>
            </a:solidFill>
            <a:ln w="635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GB" sz="750" kern="0" dirty="0">
                  <a:solidFill>
                    <a:prstClr val="white"/>
                  </a:solidFill>
                  <a:latin typeface="Calibri" panose="020F0502020204030204" pitchFamily="34" charset="0"/>
                </a:rPr>
                <a:t>Ø250 x 600</a:t>
              </a:r>
            </a:p>
            <a:p>
              <a:pPr algn="ctr" defTabSz="685800">
                <a:defRPr/>
              </a:pPr>
              <a:r>
                <a:rPr lang="en-GB" sz="750" kern="0" dirty="0">
                  <a:solidFill>
                    <a:prstClr val="white"/>
                  </a:solidFill>
                  <a:latin typeface="Calibri" panose="020F0502020204030204" pitchFamily="34" charset="0"/>
                </a:rPr>
                <a:t>MgB</a:t>
              </a:r>
              <a:r>
                <a:rPr lang="en-GB" sz="750" kern="0" baseline="-25000" dirty="0">
                  <a:solidFill>
                    <a:prstClr val="white"/>
                  </a:solidFill>
                  <a:latin typeface="Calibri" panose="020F0502020204030204" pitchFamily="34" charset="0"/>
                </a:rPr>
                <a:t>2</a:t>
              </a:r>
              <a:r>
                <a:rPr lang="en-GB" sz="750" kern="0" dirty="0">
                  <a:solidFill>
                    <a:prstClr val="white"/>
                  </a:solidFill>
                  <a:latin typeface="Calibri" panose="020F0502020204030204" pitchFamily="34" charset="0"/>
                </a:rPr>
                <a:t>-NbTi splices</a:t>
              </a:r>
              <a:endParaRPr lang="en-GB" sz="75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10" name="Straight Connector 109"/>
            <p:cNvCxnSpPr/>
            <p:nvPr/>
          </p:nvCxnSpPr>
          <p:spPr>
            <a:xfrm flipH="1" flipV="1">
              <a:off x="2411295" y="4471517"/>
              <a:ext cx="2181225" cy="786568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ysDash"/>
              <a:miter lim="800000"/>
            </a:ln>
            <a:effectLst/>
          </p:spPr>
        </p:cxnSp>
        <p:cxnSp>
          <p:nvCxnSpPr>
            <p:cNvPr id="111" name="Straight Connector 110"/>
            <p:cNvCxnSpPr/>
            <p:nvPr/>
          </p:nvCxnSpPr>
          <p:spPr>
            <a:xfrm flipH="1" flipV="1">
              <a:off x="2211666" y="4986446"/>
              <a:ext cx="2181225" cy="786568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ysDash"/>
              <a:miter lim="800000"/>
            </a:ln>
            <a:effectLst/>
          </p:spPr>
        </p:cxnSp>
      </p:grpSp>
      <p:sp>
        <p:nvSpPr>
          <p:cNvPr id="112" name="Oval 111"/>
          <p:cNvSpPr/>
          <p:nvPr/>
        </p:nvSpPr>
        <p:spPr>
          <a:xfrm>
            <a:off x="1999956" y="4287675"/>
            <a:ext cx="94183" cy="94183"/>
          </a:xfrm>
          <a:prstGeom prst="ellipse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3" name="Freeform 112"/>
          <p:cNvSpPr/>
          <p:nvPr/>
        </p:nvSpPr>
        <p:spPr>
          <a:xfrm>
            <a:off x="3561228" y="3014733"/>
            <a:ext cx="464336" cy="600075"/>
          </a:xfrm>
          <a:custGeom>
            <a:avLst/>
            <a:gdLst>
              <a:gd name="connsiteX0" fmla="*/ 333375 w 661988"/>
              <a:gd name="connsiteY0" fmla="*/ 792956 h 800100"/>
              <a:gd name="connsiteX1" fmla="*/ 252413 w 661988"/>
              <a:gd name="connsiteY1" fmla="*/ 800100 h 800100"/>
              <a:gd name="connsiteX2" fmla="*/ 230981 w 661988"/>
              <a:gd name="connsiteY2" fmla="*/ 800100 h 800100"/>
              <a:gd name="connsiteX3" fmla="*/ 150019 w 661988"/>
              <a:gd name="connsiteY3" fmla="*/ 773906 h 800100"/>
              <a:gd name="connsiteX4" fmla="*/ 130969 w 661988"/>
              <a:gd name="connsiteY4" fmla="*/ 766762 h 800100"/>
              <a:gd name="connsiteX5" fmla="*/ 61913 w 661988"/>
              <a:gd name="connsiteY5" fmla="*/ 742950 h 800100"/>
              <a:gd name="connsiteX6" fmla="*/ 4763 w 661988"/>
              <a:gd name="connsiteY6" fmla="*/ 697706 h 800100"/>
              <a:gd name="connsiteX7" fmla="*/ 0 w 661988"/>
              <a:gd name="connsiteY7" fmla="*/ 652462 h 800100"/>
              <a:gd name="connsiteX8" fmla="*/ 0 w 661988"/>
              <a:gd name="connsiteY8" fmla="*/ 0 h 800100"/>
              <a:gd name="connsiteX9" fmla="*/ 661988 w 661988"/>
              <a:gd name="connsiteY9" fmla="*/ 0 h 800100"/>
              <a:gd name="connsiteX10" fmla="*/ 661988 w 661988"/>
              <a:gd name="connsiteY10" fmla="*/ 688181 h 800100"/>
              <a:gd name="connsiteX11" fmla="*/ 638175 w 661988"/>
              <a:gd name="connsiteY11" fmla="*/ 726281 h 800100"/>
              <a:gd name="connsiteX12" fmla="*/ 597694 w 661988"/>
              <a:gd name="connsiteY12" fmla="*/ 740568 h 800100"/>
              <a:gd name="connsiteX13" fmla="*/ 547688 w 661988"/>
              <a:gd name="connsiteY13" fmla="*/ 764381 h 800100"/>
              <a:gd name="connsiteX14" fmla="*/ 495300 w 661988"/>
              <a:gd name="connsiteY14" fmla="*/ 776287 h 800100"/>
              <a:gd name="connsiteX15" fmla="*/ 440531 w 661988"/>
              <a:gd name="connsiteY15" fmla="*/ 792956 h 800100"/>
              <a:gd name="connsiteX16" fmla="*/ 333375 w 661988"/>
              <a:gd name="connsiteY16" fmla="*/ 792956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1988" h="800100">
                <a:moveTo>
                  <a:pt x="333375" y="792956"/>
                </a:moveTo>
                <a:lnTo>
                  <a:pt x="252413" y="800100"/>
                </a:lnTo>
                <a:lnTo>
                  <a:pt x="230981" y="800100"/>
                </a:lnTo>
                <a:lnTo>
                  <a:pt x="150019" y="773906"/>
                </a:lnTo>
                <a:lnTo>
                  <a:pt x="130969" y="766762"/>
                </a:lnTo>
                <a:lnTo>
                  <a:pt x="61913" y="742950"/>
                </a:lnTo>
                <a:lnTo>
                  <a:pt x="4763" y="697706"/>
                </a:lnTo>
                <a:lnTo>
                  <a:pt x="0" y="652462"/>
                </a:lnTo>
                <a:lnTo>
                  <a:pt x="0" y="0"/>
                </a:lnTo>
                <a:lnTo>
                  <a:pt x="661988" y="0"/>
                </a:lnTo>
                <a:lnTo>
                  <a:pt x="661988" y="688181"/>
                </a:lnTo>
                <a:lnTo>
                  <a:pt x="638175" y="726281"/>
                </a:lnTo>
                <a:lnTo>
                  <a:pt x="597694" y="740568"/>
                </a:lnTo>
                <a:lnTo>
                  <a:pt x="547688" y="764381"/>
                </a:lnTo>
                <a:lnTo>
                  <a:pt x="495300" y="776287"/>
                </a:lnTo>
                <a:lnTo>
                  <a:pt x="440531" y="792956"/>
                </a:lnTo>
                <a:lnTo>
                  <a:pt x="333375" y="792956"/>
                </a:lnTo>
                <a:close/>
              </a:path>
            </a:pathLst>
          </a:custGeom>
          <a:solidFill>
            <a:sysClr val="window" lastClr="FFFFFF"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3557603" y="3014680"/>
            <a:ext cx="467961" cy="600075"/>
          </a:xfrm>
          <a:custGeom>
            <a:avLst/>
            <a:gdLst>
              <a:gd name="connsiteX0" fmla="*/ 333375 w 661988"/>
              <a:gd name="connsiteY0" fmla="*/ 792956 h 800100"/>
              <a:gd name="connsiteX1" fmla="*/ 252413 w 661988"/>
              <a:gd name="connsiteY1" fmla="*/ 800100 h 800100"/>
              <a:gd name="connsiteX2" fmla="*/ 230981 w 661988"/>
              <a:gd name="connsiteY2" fmla="*/ 800100 h 800100"/>
              <a:gd name="connsiteX3" fmla="*/ 150019 w 661988"/>
              <a:gd name="connsiteY3" fmla="*/ 773906 h 800100"/>
              <a:gd name="connsiteX4" fmla="*/ 130969 w 661988"/>
              <a:gd name="connsiteY4" fmla="*/ 766762 h 800100"/>
              <a:gd name="connsiteX5" fmla="*/ 61913 w 661988"/>
              <a:gd name="connsiteY5" fmla="*/ 742950 h 800100"/>
              <a:gd name="connsiteX6" fmla="*/ 4763 w 661988"/>
              <a:gd name="connsiteY6" fmla="*/ 697706 h 800100"/>
              <a:gd name="connsiteX7" fmla="*/ 0 w 661988"/>
              <a:gd name="connsiteY7" fmla="*/ 652462 h 800100"/>
              <a:gd name="connsiteX8" fmla="*/ 0 w 661988"/>
              <a:gd name="connsiteY8" fmla="*/ 0 h 800100"/>
              <a:gd name="connsiteX9" fmla="*/ 661988 w 661988"/>
              <a:gd name="connsiteY9" fmla="*/ 0 h 800100"/>
              <a:gd name="connsiteX10" fmla="*/ 661988 w 661988"/>
              <a:gd name="connsiteY10" fmla="*/ 688181 h 800100"/>
              <a:gd name="connsiteX11" fmla="*/ 638175 w 661988"/>
              <a:gd name="connsiteY11" fmla="*/ 726281 h 800100"/>
              <a:gd name="connsiteX12" fmla="*/ 597694 w 661988"/>
              <a:gd name="connsiteY12" fmla="*/ 740568 h 800100"/>
              <a:gd name="connsiteX13" fmla="*/ 547688 w 661988"/>
              <a:gd name="connsiteY13" fmla="*/ 764381 h 800100"/>
              <a:gd name="connsiteX14" fmla="*/ 495300 w 661988"/>
              <a:gd name="connsiteY14" fmla="*/ 776287 h 800100"/>
              <a:gd name="connsiteX15" fmla="*/ 440531 w 661988"/>
              <a:gd name="connsiteY15" fmla="*/ 792956 h 800100"/>
              <a:gd name="connsiteX16" fmla="*/ 333375 w 661988"/>
              <a:gd name="connsiteY16" fmla="*/ 792956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1988" h="800100">
                <a:moveTo>
                  <a:pt x="333375" y="792956"/>
                </a:moveTo>
                <a:lnTo>
                  <a:pt x="252413" y="800100"/>
                </a:lnTo>
                <a:lnTo>
                  <a:pt x="230981" y="800100"/>
                </a:lnTo>
                <a:lnTo>
                  <a:pt x="150019" y="773906"/>
                </a:lnTo>
                <a:lnTo>
                  <a:pt x="130969" y="766762"/>
                </a:lnTo>
                <a:lnTo>
                  <a:pt x="61913" y="742950"/>
                </a:lnTo>
                <a:lnTo>
                  <a:pt x="4763" y="697706"/>
                </a:lnTo>
                <a:lnTo>
                  <a:pt x="0" y="652462"/>
                </a:lnTo>
                <a:lnTo>
                  <a:pt x="0" y="0"/>
                </a:lnTo>
                <a:lnTo>
                  <a:pt x="661988" y="0"/>
                </a:lnTo>
                <a:lnTo>
                  <a:pt x="661988" y="688181"/>
                </a:lnTo>
                <a:lnTo>
                  <a:pt x="638175" y="726281"/>
                </a:lnTo>
                <a:lnTo>
                  <a:pt x="597694" y="740568"/>
                </a:lnTo>
                <a:lnTo>
                  <a:pt x="547688" y="764381"/>
                </a:lnTo>
                <a:lnTo>
                  <a:pt x="495300" y="776287"/>
                </a:lnTo>
                <a:lnTo>
                  <a:pt x="440531" y="792956"/>
                </a:lnTo>
                <a:lnTo>
                  <a:pt x="333375" y="792956"/>
                </a:lnTo>
                <a:close/>
              </a:path>
            </a:pathLst>
          </a:custGeom>
          <a:solidFill>
            <a:srgbClr val="0070C0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5" name="Freeform 114"/>
          <p:cNvSpPr/>
          <p:nvPr/>
        </p:nvSpPr>
        <p:spPr>
          <a:xfrm>
            <a:off x="3577115" y="2236763"/>
            <a:ext cx="438007" cy="776131"/>
          </a:xfrm>
          <a:custGeom>
            <a:avLst/>
            <a:gdLst>
              <a:gd name="connsiteX0" fmla="*/ 0 w 669131"/>
              <a:gd name="connsiteY0" fmla="*/ 1385887 h 1385887"/>
              <a:gd name="connsiteX1" fmla="*/ 669131 w 669131"/>
              <a:gd name="connsiteY1" fmla="*/ 1385887 h 1385887"/>
              <a:gd name="connsiteX2" fmla="*/ 669131 w 669131"/>
              <a:gd name="connsiteY2" fmla="*/ 850106 h 1385887"/>
              <a:gd name="connsiteX3" fmla="*/ 614362 w 669131"/>
              <a:gd name="connsiteY3" fmla="*/ 804862 h 1385887"/>
              <a:gd name="connsiteX4" fmla="*/ 531018 w 669131"/>
              <a:gd name="connsiteY4" fmla="*/ 773906 h 1385887"/>
              <a:gd name="connsiteX5" fmla="*/ 507206 w 669131"/>
              <a:gd name="connsiteY5" fmla="*/ 766762 h 1385887"/>
              <a:gd name="connsiteX6" fmla="*/ 495300 w 669131"/>
              <a:gd name="connsiteY6" fmla="*/ 764381 h 1385887"/>
              <a:gd name="connsiteX7" fmla="*/ 447675 w 669131"/>
              <a:gd name="connsiteY7" fmla="*/ 750094 h 1385887"/>
              <a:gd name="connsiteX8" fmla="*/ 447675 w 669131"/>
              <a:gd name="connsiteY8" fmla="*/ 95250 h 1385887"/>
              <a:gd name="connsiteX9" fmla="*/ 388143 w 669131"/>
              <a:gd name="connsiteY9" fmla="*/ 95250 h 1385887"/>
              <a:gd name="connsiteX10" fmla="*/ 388143 w 669131"/>
              <a:gd name="connsiteY10" fmla="*/ 0 h 1385887"/>
              <a:gd name="connsiteX11" fmla="*/ 271462 w 669131"/>
              <a:gd name="connsiteY11" fmla="*/ 0 h 1385887"/>
              <a:gd name="connsiteX12" fmla="*/ 292893 w 669131"/>
              <a:gd name="connsiteY12" fmla="*/ 47625 h 1385887"/>
              <a:gd name="connsiteX13" fmla="*/ 295275 w 669131"/>
              <a:gd name="connsiteY13" fmla="*/ 92869 h 1385887"/>
              <a:gd name="connsiteX14" fmla="*/ 230981 w 669131"/>
              <a:gd name="connsiteY14" fmla="*/ 92869 h 1385887"/>
              <a:gd name="connsiteX15" fmla="*/ 230981 w 669131"/>
              <a:gd name="connsiteY15" fmla="*/ 759619 h 1385887"/>
              <a:gd name="connsiteX16" fmla="*/ 135731 w 669131"/>
              <a:gd name="connsiteY16" fmla="*/ 783431 h 1385887"/>
              <a:gd name="connsiteX17" fmla="*/ 50006 w 669131"/>
              <a:gd name="connsiteY17" fmla="*/ 809625 h 1385887"/>
              <a:gd name="connsiteX18" fmla="*/ 7143 w 669131"/>
              <a:gd name="connsiteY18" fmla="*/ 857250 h 1385887"/>
              <a:gd name="connsiteX19" fmla="*/ 0 w 669131"/>
              <a:gd name="connsiteY19" fmla="*/ 1385887 h 138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69131" h="1385887">
                <a:moveTo>
                  <a:pt x="0" y="1385887"/>
                </a:moveTo>
                <a:lnTo>
                  <a:pt x="669131" y="1385887"/>
                </a:lnTo>
                <a:lnTo>
                  <a:pt x="669131" y="850106"/>
                </a:lnTo>
                <a:lnTo>
                  <a:pt x="614362" y="804862"/>
                </a:lnTo>
                <a:lnTo>
                  <a:pt x="531018" y="773906"/>
                </a:lnTo>
                <a:cubicBezTo>
                  <a:pt x="523081" y="771525"/>
                  <a:pt x="515213" y="768897"/>
                  <a:pt x="507206" y="766762"/>
                </a:cubicBezTo>
                <a:cubicBezTo>
                  <a:pt x="503295" y="765719"/>
                  <a:pt x="495300" y="764381"/>
                  <a:pt x="495300" y="764381"/>
                </a:cubicBezTo>
                <a:lnTo>
                  <a:pt x="447675" y="750094"/>
                </a:lnTo>
                <a:lnTo>
                  <a:pt x="447675" y="95250"/>
                </a:lnTo>
                <a:lnTo>
                  <a:pt x="388143" y="95250"/>
                </a:lnTo>
                <a:lnTo>
                  <a:pt x="388143" y="0"/>
                </a:lnTo>
                <a:lnTo>
                  <a:pt x="271462" y="0"/>
                </a:lnTo>
                <a:lnTo>
                  <a:pt x="292893" y="47625"/>
                </a:lnTo>
                <a:lnTo>
                  <a:pt x="295275" y="92869"/>
                </a:lnTo>
                <a:lnTo>
                  <a:pt x="230981" y="92869"/>
                </a:lnTo>
                <a:lnTo>
                  <a:pt x="230981" y="759619"/>
                </a:lnTo>
                <a:lnTo>
                  <a:pt x="135731" y="783431"/>
                </a:lnTo>
                <a:lnTo>
                  <a:pt x="50006" y="809625"/>
                </a:lnTo>
                <a:lnTo>
                  <a:pt x="7143" y="857250"/>
                </a:lnTo>
                <a:lnTo>
                  <a:pt x="0" y="1385887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50196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6" name="Freeform 115"/>
          <p:cNvSpPr/>
          <p:nvPr/>
        </p:nvSpPr>
        <p:spPr>
          <a:xfrm>
            <a:off x="1657350" y="4121944"/>
            <a:ext cx="664369" cy="142875"/>
          </a:xfrm>
          <a:custGeom>
            <a:avLst/>
            <a:gdLst>
              <a:gd name="connsiteX0" fmla="*/ 885825 w 885825"/>
              <a:gd name="connsiteY0" fmla="*/ 123825 h 190500"/>
              <a:gd name="connsiteX1" fmla="*/ 638175 w 885825"/>
              <a:gd name="connsiteY1" fmla="*/ 38100 h 190500"/>
              <a:gd name="connsiteX2" fmla="*/ 504825 w 885825"/>
              <a:gd name="connsiteY2" fmla="*/ 0 h 190500"/>
              <a:gd name="connsiteX3" fmla="*/ 419100 w 885825"/>
              <a:gd name="connsiteY3" fmla="*/ 38100 h 190500"/>
              <a:gd name="connsiteX4" fmla="*/ 314325 w 885825"/>
              <a:gd name="connsiteY4" fmla="*/ 190500 h 190500"/>
              <a:gd name="connsiteX5" fmla="*/ 0 w 885825"/>
              <a:gd name="connsiteY5" fmla="*/ 17145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5825" h="190500">
                <a:moveTo>
                  <a:pt x="885825" y="123825"/>
                </a:moveTo>
                <a:lnTo>
                  <a:pt x="638175" y="38100"/>
                </a:lnTo>
                <a:lnTo>
                  <a:pt x="504825" y="0"/>
                </a:lnTo>
                <a:lnTo>
                  <a:pt x="419100" y="38100"/>
                </a:lnTo>
                <a:lnTo>
                  <a:pt x="314325" y="190500"/>
                </a:lnTo>
                <a:lnTo>
                  <a:pt x="0" y="171450"/>
                </a:lnTo>
              </a:path>
            </a:pathLst>
          </a:custGeom>
          <a:noFill/>
          <a:ln w="12700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-32376" y="4471990"/>
            <a:ext cx="1482558" cy="381941"/>
            <a:chOff x="-43168" y="4819650"/>
            <a:chExt cx="1976744" cy="509254"/>
          </a:xfrm>
        </p:grpSpPr>
        <p:cxnSp>
          <p:nvCxnSpPr>
            <p:cNvPr id="118" name="Straight Connector 117"/>
            <p:cNvCxnSpPr>
              <a:endCxn id="120" idx="0"/>
            </p:cNvCxnSpPr>
            <p:nvPr/>
          </p:nvCxnSpPr>
          <p:spPr>
            <a:xfrm flipH="1" flipV="1">
              <a:off x="1276350" y="4819650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19" name="TextBox 118"/>
            <p:cNvSpPr txBox="1"/>
            <p:nvPr/>
          </p:nvSpPr>
          <p:spPr>
            <a:xfrm>
              <a:off x="-43168" y="5051906"/>
              <a:ext cx="819028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GB" sz="750" kern="0" dirty="0">
                  <a:solidFill>
                    <a:prstClr val="black"/>
                  </a:solidFill>
                  <a:latin typeface="Calibri" panose="020F0502020204030204"/>
                </a:rPr>
                <a:t>Top splices</a:t>
              </a: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647700" y="4819650"/>
              <a:ext cx="628650" cy="382376"/>
            </a:xfrm>
            <a:custGeom>
              <a:avLst/>
              <a:gdLst>
                <a:gd name="connsiteX0" fmla="*/ 628650 w 628650"/>
                <a:gd name="connsiteY0" fmla="*/ 0 h 209550"/>
                <a:gd name="connsiteX1" fmla="*/ 438150 w 628650"/>
                <a:gd name="connsiteY1" fmla="*/ 209550 h 209550"/>
                <a:gd name="connsiteX2" fmla="*/ 0 w 628650"/>
                <a:gd name="connsiteY2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8650" h="209550">
                  <a:moveTo>
                    <a:pt x="628650" y="0"/>
                  </a:moveTo>
                  <a:lnTo>
                    <a:pt x="438150" y="209550"/>
                  </a:lnTo>
                  <a:lnTo>
                    <a:pt x="0" y="209550"/>
                  </a:lnTo>
                </a:path>
              </a:pathLst>
            </a:cu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-27067" y="4346478"/>
            <a:ext cx="1394243" cy="207749"/>
            <a:chOff x="-36090" y="4652300"/>
            <a:chExt cx="1858991" cy="276998"/>
          </a:xfrm>
        </p:grpSpPr>
        <p:cxnSp>
          <p:nvCxnSpPr>
            <p:cNvPr id="122" name="Straight Connector 121"/>
            <p:cNvCxnSpPr/>
            <p:nvPr/>
          </p:nvCxnSpPr>
          <p:spPr>
            <a:xfrm flipH="1" flipV="1">
              <a:off x="1165675" y="4705081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23" name="Freeform 122"/>
            <p:cNvSpPr/>
            <p:nvPr/>
          </p:nvSpPr>
          <p:spPr>
            <a:xfrm>
              <a:off x="679172" y="4702175"/>
              <a:ext cx="485775" cy="114300"/>
            </a:xfrm>
            <a:custGeom>
              <a:avLst/>
              <a:gdLst>
                <a:gd name="connsiteX0" fmla="*/ 485775 w 485775"/>
                <a:gd name="connsiteY0" fmla="*/ 0 h 114300"/>
                <a:gd name="connsiteX1" fmla="*/ 342900 w 485775"/>
                <a:gd name="connsiteY1" fmla="*/ 114300 h 114300"/>
                <a:gd name="connsiteX2" fmla="*/ 0 w 485775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" h="114300">
                  <a:moveTo>
                    <a:pt x="485775" y="0"/>
                  </a:moveTo>
                  <a:lnTo>
                    <a:pt x="342900" y="114300"/>
                  </a:lnTo>
                  <a:lnTo>
                    <a:pt x="0" y="114300"/>
                  </a:lnTo>
                </a:path>
              </a:pathLst>
            </a:cu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-36090" y="4652300"/>
              <a:ext cx="893835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GB" sz="750" kern="0" dirty="0">
                  <a:solidFill>
                    <a:prstClr val="black"/>
                  </a:solidFill>
                  <a:latin typeface="Calibri" panose="020F0502020204030204"/>
                </a:rPr>
                <a:t>Fill reservoir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803169" y="3344232"/>
            <a:ext cx="159488" cy="181922"/>
            <a:chOff x="11316285" y="5564372"/>
            <a:chExt cx="212651" cy="146885"/>
          </a:xfrm>
        </p:grpSpPr>
        <p:sp>
          <p:nvSpPr>
            <p:cNvPr id="126" name="Oval 125"/>
            <p:cNvSpPr/>
            <p:nvPr/>
          </p:nvSpPr>
          <p:spPr>
            <a:xfrm>
              <a:off x="11316285" y="5568279"/>
              <a:ext cx="142978" cy="142978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11385958" y="5564372"/>
              <a:ext cx="142978" cy="142978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cxnSp>
        <p:nvCxnSpPr>
          <p:cNvPr id="128" name="Straight Connector 127"/>
          <p:cNvCxnSpPr/>
          <p:nvPr/>
        </p:nvCxnSpPr>
        <p:spPr>
          <a:xfrm>
            <a:off x="3776224" y="2811083"/>
            <a:ext cx="0" cy="502444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grpSp>
        <p:nvGrpSpPr>
          <p:cNvPr id="129" name="Group 128"/>
          <p:cNvGrpSpPr/>
          <p:nvPr/>
        </p:nvGrpSpPr>
        <p:grpSpPr>
          <a:xfrm>
            <a:off x="3557602" y="2916622"/>
            <a:ext cx="1615763" cy="207749"/>
            <a:chOff x="4552950" y="2360043"/>
            <a:chExt cx="2154351" cy="276998"/>
          </a:xfrm>
        </p:grpSpPr>
        <p:cxnSp>
          <p:nvCxnSpPr>
            <p:cNvPr id="130" name="Straight Connector 129"/>
            <p:cNvCxnSpPr/>
            <p:nvPr/>
          </p:nvCxnSpPr>
          <p:spPr>
            <a:xfrm flipH="1">
              <a:off x="4552950" y="2486348"/>
              <a:ext cx="1240838" cy="2059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sp>
          <p:nvSpPr>
            <p:cNvPr id="131" name="TextBox 130"/>
            <p:cNvSpPr txBox="1"/>
            <p:nvPr/>
          </p:nvSpPr>
          <p:spPr>
            <a:xfrm>
              <a:off x="5740797" y="2360043"/>
              <a:ext cx="966504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GB" sz="750" kern="0" dirty="0">
                  <a:solidFill>
                    <a:prstClr val="black"/>
                  </a:solidFill>
                  <a:latin typeface="Calibri" panose="020F0502020204030204"/>
                </a:rPr>
                <a:t>Nominal level</a:t>
              </a: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3995311" y="2844759"/>
            <a:ext cx="861867" cy="343543"/>
            <a:chOff x="5136562" y="2264230"/>
            <a:chExt cx="1149156" cy="458057"/>
          </a:xfrm>
        </p:grpSpPr>
        <p:cxnSp>
          <p:nvCxnSpPr>
            <p:cNvPr id="133" name="Straight Connector 132"/>
            <p:cNvCxnSpPr/>
            <p:nvPr/>
          </p:nvCxnSpPr>
          <p:spPr>
            <a:xfrm flipH="1" flipV="1">
              <a:off x="5137221" y="2379378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134" name="Straight Connector 133"/>
            <p:cNvCxnSpPr/>
            <p:nvPr/>
          </p:nvCxnSpPr>
          <p:spPr>
            <a:xfrm flipH="1" flipV="1">
              <a:off x="5136562" y="2593691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35" name="TextBox 134"/>
            <p:cNvSpPr txBox="1"/>
            <p:nvPr/>
          </p:nvSpPr>
          <p:spPr>
            <a:xfrm>
              <a:off x="5723172" y="2264230"/>
              <a:ext cx="5625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GB" sz="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/>
                </a:rPr>
                <a:t>+50mm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725589" y="2476066"/>
              <a:ext cx="5433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GB" sz="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/>
                </a:rPr>
                <a:t>-50mm</a:t>
              </a: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3995311" y="3093516"/>
            <a:ext cx="1114508" cy="244630"/>
            <a:chOff x="5136562" y="2595903"/>
            <a:chExt cx="1486010" cy="326173"/>
          </a:xfrm>
        </p:grpSpPr>
        <p:cxnSp>
          <p:nvCxnSpPr>
            <p:cNvPr id="138" name="Straight Connector 137"/>
            <p:cNvCxnSpPr/>
            <p:nvPr/>
          </p:nvCxnSpPr>
          <p:spPr>
            <a:xfrm flipH="1" flipV="1">
              <a:off x="5136562" y="2921432"/>
              <a:ext cx="657226" cy="644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39" name="TextBox 138"/>
            <p:cNvSpPr txBox="1"/>
            <p:nvPr/>
          </p:nvSpPr>
          <p:spPr>
            <a:xfrm>
              <a:off x="5730875" y="2653170"/>
              <a:ext cx="8916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GB" sz="600" kern="0" dirty="0">
                  <a:solidFill>
                    <a:srgbClr val="ED7D31">
                      <a:lumMod val="75000"/>
                    </a:srgbClr>
                  </a:solidFill>
                  <a:latin typeface="Calibri" panose="020F0502020204030204"/>
                </a:rPr>
                <a:t>10 min @ 2g.s</a:t>
              </a:r>
              <a:r>
                <a:rPr lang="en-GB" sz="600" kern="0" baseline="30000" dirty="0">
                  <a:solidFill>
                    <a:srgbClr val="ED7D31">
                      <a:lumMod val="75000"/>
                    </a:srgbClr>
                  </a:solidFill>
                  <a:latin typeface="Calibri" panose="020F0502020204030204"/>
                </a:rPr>
                <a:t>-1</a:t>
              </a:r>
              <a:endParaRPr lang="en-GB" sz="600" kern="0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endParaRPr>
            </a:p>
          </p:txBody>
        </p:sp>
        <p:cxnSp>
          <p:nvCxnSpPr>
            <p:cNvPr id="140" name="Straight Arrow Connector 139"/>
            <p:cNvCxnSpPr/>
            <p:nvPr/>
          </p:nvCxnSpPr>
          <p:spPr>
            <a:xfrm>
              <a:off x="5730875" y="2595903"/>
              <a:ext cx="0" cy="325529"/>
            </a:xfrm>
            <a:prstGeom prst="straightConnector1">
              <a:avLst/>
            </a:prstGeom>
            <a:noFill/>
            <a:ln w="3175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headEnd type="triangle" w="sm" len="med"/>
              <a:tailEnd type="triangle" w="sm" len="med"/>
            </a:ln>
            <a:effectLst/>
          </p:spPr>
        </p:cxnSp>
        <p:sp>
          <p:nvSpPr>
            <p:cNvPr id="141" name="TextBox 140"/>
            <p:cNvSpPr txBox="1"/>
            <p:nvPr/>
          </p:nvSpPr>
          <p:spPr>
            <a:xfrm>
              <a:off x="5275697" y="2642279"/>
              <a:ext cx="581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GB" sz="6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/>
                </a:rPr>
                <a:t>10 litres</a:t>
              </a: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-27045" y="4465095"/>
            <a:ext cx="963082" cy="286150"/>
            <a:chOff x="-36059" y="4810460"/>
            <a:chExt cx="1284108" cy="381533"/>
          </a:xfrm>
        </p:grpSpPr>
        <p:cxnSp>
          <p:nvCxnSpPr>
            <p:cNvPr id="143" name="Straight Arrow Connector 142"/>
            <p:cNvCxnSpPr/>
            <p:nvPr/>
          </p:nvCxnSpPr>
          <p:spPr>
            <a:xfrm>
              <a:off x="786602" y="4810460"/>
              <a:ext cx="0" cy="381533"/>
            </a:xfrm>
            <a:prstGeom prst="straightConnector1">
              <a:avLst/>
            </a:prstGeom>
            <a:noFill/>
            <a:ln w="3175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headEnd type="triangle" w="sm" len="med"/>
              <a:tailEnd type="triangle" w="sm" len="med"/>
            </a:ln>
            <a:effectLst/>
          </p:spPr>
        </p:cxnSp>
        <p:sp>
          <p:nvSpPr>
            <p:cNvPr id="144" name="TextBox 143"/>
            <p:cNvSpPr txBox="1"/>
            <p:nvPr/>
          </p:nvSpPr>
          <p:spPr>
            <a:xfrm>
              <a:off x="-36059" y="4893505"/>
              <a:ext cx="8874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800">
                  <a:solidFill>
                    <a:schemeClr val="accent2">
                      <a:lumMod val="75000"/>
                    </a:schemeClr>
                  </a:solidFill>
                </a:defRPr>
              </a:lvl1pPr>
            </a:lstStyle>
            <a:p>
              <a:pPr defTabSz="685800">
                <a:defRPr/>
              </a:pPr>
              <a:r>
                <a:rPr lang="en-GB" sz="600" kern="0" dirty="0">
                  <a:solidFill>
                    <a:srgbClr val="ED7D31">
                      <a:lumMod val="75000"/>
                    </a:srgbClr>
                  </a:solidFill>
                  <a:latin typeface="Calibri" panose="020F0502020204030204"/>
                </a:rPr>
                <a:t>16 min @ 20 W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717561" y="4898523"/>
              <a:ext cx="5304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GB" sz="600" kern="0" dirty="0">
                  <a:solidFill>
                    <a:prstClr val="white">
                      <a:lumMod val="65000"/>
                    </a:prstClr>
                  </a:solidFill>
                  <a:latin typeface="Calibri" panose="020F0502020204030204"/>
                </a:rPr>
                <a:t>8 litres</a:t>
              </a: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1180456" y="1628746"/>
            <a:ext cx="1583986" cy="207749"/>
            <a:chOff x="1583720" y="1110663"/>
            <a:chExt cx="2111981" cy="276998"/>
          </a:xfrm>
        </p:grpSpPr>
        <p:cxnSp>
          <p:nvCxnSpPr>
            <p:cNvPr id="147" name="Straight Connector 146"/>
            <p:cNvCxnSpPr/>
            <p:nvPr/>
          </p:nvCxnSpPr>
          <p:spPr>
            <a:xfrm flipH="1">
              <a:off x="1961433" y="1307025"/>
              <a:ext cx="1734268" cy="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48" name="TextBox 147"/>
            <p:cNvSpPr txBox="1"/>
            <p:nvPr/>
          </p:nvSpPr>
          <p:spPr>
            <a:xfrm>
              <a:off x="1583720" y="1110663"/>
              <a:ext cx="893835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GB" sz="750" kern="0" dirty="0">
                  <a:solidFill>
                    <a:prstClr val="white">
                      <a:lumMod val="65000"/>
                    </a:prstClr>
                  </a:solidFill>
                  <a:latin typeface="Calibri" panose="020F0502020204030204"/>
                </a:rPr>
                <a:t>Fill reservoir</a:t>
              </a:r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3330019" y="5259654"/>
            <a:ext cx="53091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750" dirty="0" err="1">
                <a:solidFill>
                  <a:prstClr val="black"/>
                </a:solidFill>
                <a:latin typeface="Calibri" panose="020F0502020204030204"/>
              </a:rPr>
              <a:t>LHe</a:t>
            </a:r>
            <a:r>
              <a:rPr lang="en-GB" sz="750" dirty="0">
                <a:solidFill>
                  <a:prstClr val="black"/>
                </a:solidFill>
                <a:latin typeface="Calibri" panose="020F0502020204030204"/>
              </a:rPr>
              <a:t> inlet</a:t>
            </a:r>
          </a:p>
        </p:txBody>
      </p:sp>
      <p:sp>
        <p:nvSpPr>
          <p:cNvPr id="150" name="TextBox 149"/>
          <p:cNvSpPr txBox="1"/>
          <p:nvPr/>
        </p:nvSpPr>
        <p:spPr>
          <a:xfrm rot="16200000">
            <a:off x="5688197" y="4831655"/>
            <a:ext cx="35618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750" b="1" dirty="0">
                <a:solidFill>
                  <a:prstClr val="black"/>
                </a:solidFill>
                <a:latin typeface="Calibri" panose="020F0502020204030204"/>
              </a:rPr>
              <a:t>Plug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8666910" y="4807038"/>
            <a:ext cx="53732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750" dirty="0">
                <a:solidFill>
                  <a:srgbClr val="C00000"/>
                </a:solidFill>
                <a:latin typeface="Calibri" panose="020F0502020204030204"/>
              </a:rPr>
              <a:t>Interlink</a:t>
            </a:r>
          </a:p>
          <a:p>
            <a:pPr>
              <a:defRPr/>
            </a:pPr>
            <a:r>
              <a:rPr lang="en-GB" sz="750" dirty="0">
                <a:solidFill>
                  <a:srgbClr val="C00000"/>
                </a:solidFill>
                <a:latin typeface="Calibri" panose="020F0502020204030204"/>
              </a:rPr>
              <a:t>To D2 </a:t>
            </a:r>
            <a:r>
              <a:rPr lang="en-GB" sz="750" dirty="0">
                <a:solidFill>
                  <a:srgbClr val="C00000"/>
                </a:solidFill>
                <a:latin typeface="Calibri" panose="020F0502020204030204"/>
                <a:sym typeface="Wingdings" panose="05000000000000000000" pitchFamily="2" charset="2"/>
              </a:rPr>
              <a:t></a:t>
            </a:r>
            <a:endParaRPr lang="en-GB" sz="750" dirty="0">
              <a:solidFill>
                <a:srgbClr val="C00000"/>
              </a:solidFill>
              <a:latin typeface="Calibri" panose="020F0502020204030204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-19411" y="3564819"/>
            <a:ext cx="54694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750" dirty="0">
                <a:solidFill>
                  <a:srgbClr val="7030A0"/>
                </a:solidFill>
                <a:latin typeface="Calibri" panose="020F0502020204030204"/>
              </a:rPr>
              <a:t>← </a:t>
            </a:r>
            <a:r>
              <a:rPr lang="en-GB" sz="750" dirty="0" err="1">
                <a:solidFill>
                  <a:srgbClr val="7030A0"/>
                </a:solidFill>
                <a:latin typeface="Calibri" panose="020F0502020204030204"/>
              </a:rPr>
              <a:t>SCLink</a:t>
            </a:r>
            <a:endParaRPr lang="en-GB" sz="750" dirty="0">
              <a:solidFill>
                <a:srgbClr val="7030A0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GB" sz="750" dirty="0">
                <a:solidFill>
                  <a:srgbClr val="7030A0"/>
                </a:solidFill>
                <a:latin typeface="Calibri" panose="020F0502020204030204"/>
              </a:rPr>
              <a:t>to </a:t>
            </a:r>
            <a:r>
              <a:rPr lang="en-GB" sz="750" dirty="0" err="1">
                <a:solidFill>
                  <a:srgbClr val="7030A0"/>
                </a:solidFill>
                <a:latin typeface="Calibri" panose="020F0502020204030204"/>
              </a:rPr>
              <a:t>DFHm</a:t>
            </a:r>
            <a:endParaRPr lang="en-GB" sz="750" dirty="0">
              <a:solidFill>
                <a:srgbClr val="7030A0"/>
              </a:solidFill>
              <a:latin typeface="Calibri" panose="020F0502020204030204"/>
            </a:endParaRPr>
          </a:p>
        </p:txBody>
      </p:sp>
      <p:cxnSp>
        <p:nvCxnSpPr>
          <p:cNvPr id="156" name="Straight Connector 155"/>
          <p:cNvCxnSpPr/>
          <p:nvPr/>
        </p:nvCxnSpPr>
        <p:spPr>
          <a:xfrm>
            <a:off x="833010" y="2014262"/>
            <a:ext cx="0" cy="212720"/>
          </a:xfrm>
          <a:prstGeom prst="line">
            <a:avLst/>
          </a:prstGeom>
          <a:noFill/>
          <a:ln w="104775" cap="flat" cmpd="sng" algn="ctr">
            <a:solidFill>
              <a:srgbClr val="5B9BD5">
                <a:lumMod val="40000"/>
                <a:lumOff val="60000"/>
                <a:alpha val="70000"/>
              </a:srgbClr>
            </a:solidFill>
            <a:prstDash val="solid"/>
            <a:miter lim="800000"/>
          </a:ln>
          <a:effectLst/>
        </p:spPr>
      </p:cxnSp>
      <p:grpSp>
        <p:nvGrpSpPr>
          <p:cNvPr id="158" name="Group 157"/>
          <p:cNvGrpSpPr/>
          <p:nvPr/>
        </p:nvGrpSpPr>
        <p:grpSpPr>
          <a:xfrm>
            <a:off x="1309092" y="3530039"/>
            <a:ext cx="1721644" cy="1765266"/>
            <a:chOff x="1745456" y="3563718"/>
            <a:chExt cx="2295525" cy="2353688"/>
          </a:xfrm>
        </p:grpSpPr>
        <p:sp>
          <p:nvSpPr>
            <p:cNvPr id="159" name="Freeform 158"/>
            <p:cNvSpPr/>
            <p:nvPr/>
          </p:nvSpPr>
          <p:spPr>
            <a:xfrm>
              <a:off x="1997869" y="3900487"/>
              <a:ext cx="1650206" cy="631031"/>
            </a:xfrm>
            <a:custGeom>
              <a:avLst/>
              <a:gdLst>
                <a:gd name="connsiteX0" fmla="*/ 171450 w 1485900"/>
                <a:gd name="connsiteY0" fmla="*/ 0 h 621506"/>
                <a:gd name="connsiteX1" fmla="*/ 697706 w 1485900"/>
                <a:gd name="connsiteY1" fmla="*/ 183356 h 621506"/>
                <a:gd name="connsiteX2" fmla="*/ 664369 w 1485900"/>
                <a:gd name="connsiteY2" fmla="*/ 292893 h 621506"/>
                <a:gd name="connsiteX3" fmla="*/ 1485900 w 1485900"/>
                <a:gd name="connsiteY3" fmla="*/ 583406 h 621506"/>
                <a:gd name="connsiteX4" fmla="*/ 1471613 w 1485900"/>
                <a:gd name="connsiteY4" fmla="*/ 621506 h 621506"/>
                <a:gd name="connsiteX5" fmla="*/ 411956 w 1485900"/>
                <a:gd name="connsiteY5" fmla="*/ 235743 h 621506"/>
                <a:gd name="connsiteX6" fmla="*/ 309563 w 1485900"/>
                <a:gd name="connsiteY6" fmla="*/ 516731 h 621506"/>
                <a:gd name="connsiteX7" fmla="*/ 254794 w 1485900"/>
                <a:gd name="connsiteY7" fmla="*/ 533400 h 621506"/>
                <a:gd name="connsiteX8" fmla="*/ 130969 w 1485900"/>
                <a:gd name="connsiteY8" fmla="*/ 488156 h 621506"/>
                <a:gd name="connsiteX9" fmla="*/ 0 w 1485900"/>
                <a:gd name="connsiteY9" fmla="*/ 485775 h 621506"/>
                <a:gd name="connsiteX10" fmla="*/ 171450 w 1485900"/>
                <a:gd name="connsiteY10" fmla="*/ 0 h 621506"/>
                <a:gd name="connsiteX0" fmla="*/ 171450 w 1485900"/>
                <a:gd name="connsiteY0" fmla="*/ 0 h 621506"/>
                <a:gd name="connsiteX1" fmla="*/ 685799 w 1485900"/>
                <a:gd name="connsiteY1" fmla="*/ 221456 h 621506"/>
                <a:gd name="connsiteX2" fmla="*/ 664369 w 1485900"/>
                <a:gd name="connsiteY2" fmla="*/ 292893 h 621506"/>
                <a:gd name="connsiteX3" fmla="*/ 1485900 w 1485900"/>
                <a:gd name="connsiteY3" fmla="*/ 583406 h 621506"/>
                <a:gd name="connsiteX4" fmla="*/ 1471613 w 1485900"/>
                <a:gd name="connsiteY4" fmla="*/ 621506 h 621506"/>
                <a:gd name="connsiteX5" fmla="*/ 411956 w 1485900"/>
                <a:gd name="connsiteY5" fmla="*/ 235743 h 621506"/>
                <a:gd name="connsiteX6" fmla="*/ 309563 w 1485900"/>
                <a:gd name="connsiteY6" fmla="*/ 516731 h 621506"/>
                <a:gd name="connsiteX7" fmla="*/ 254794 w 1485900"/>
                <a:gd name="connsiteY7" fmla="*/ 533400 h 621506"/>
                <a:gd name="connsiteX8" fmla="*/ 130969 w 1485900"/>
                <a:gd name="connsiteY8" fmla="*/ 488156 h 621506"/>
                <a:gd name="connsiteX9" fmla="*/ 0 w 1485900"/>
                <a:gd name="connsiteY9" fmla="*/ 485775 h 621506"/>
                <a:gd name="connsiteX10" fmla="*/ 171450 w 1485900"/>
                <a:gd name="connsiteY10" fmla="*/ 0 h 621506"/>
                <a:gd name="connsiteX0" fmla="*/ 147637 w 1485900"/>
                <a:gd name="connsiteY0" fmla="*/ 0 h 585788"/>
                <a:gd name="connsiteX1" fmla="*/ 685799 w 1485900"/>
                <a:gd name="connsiteY1" fmla="*/ 185738 h 585788"/>
                <a:gd name="connsiteX2" fmla="*/ 664369 w 1485900"/>
                <a:gd name="connsiteY2" fmla="*/ 257175 h 585788"/>
                <a:gd name="connsiteX3" fmla="*/ 1485900 w 1485900"/>
                <a:gd name="connsiteY3" fmla="*/ 547688 h 585788"/>
                <a:gd name="connsiteX4" fmla="*/ 1471613 w 1485900"/>
                <a:gd name="connsiteY4" fmla="*/ 585788 h 585788"/>
                <a:gd name="connsiteX5" fmla="*/ 411956 w 1485900"/>
                <a:gd name="connsiteY5" fmla="*/ 200025 h 585788"/>
                <a:gd name="connsiteX6" fmla="*/ 309563 w 1485900"/>
                <a:gd name="connsiteY6" fmla="*/ 481013 h 585788"/>
                <a:gd name="connsiteX7" fmla="*/ 254794 w 1485900"/>
                <a:gd name="connsiteY7" fmla="*/ 497682 h 585788"/>
                <a:gd name="connsiteX8" fmla="*/ 130969 w 1485900"/>
                <a:gd name="connsiteY8" fmla="*/ 452438 h 585788"/>
                <a:gd name="connsiteX9" fmla="*/ 0 w 1485900"/>
                <a:gd name="connsiteY9" fmla="*/ 450057 h 585788"/>
                <a:gd name="connsiteX10" fmla="*/ 147637 w 1485900"/>
                <a:gd name="connsiteY10" fmla="*/ 0 h 585788"/>
                <a:gd name="connsiteX0" fmla="*/ 7144 w 1485900"/>
                <a:gd name="connsiteY0" fmla="*/ 0 h 631031"/>
                <a:gd name="connsiteX1" fmla="*/ 685799 w 1485900"/>
                <a:gd name="connsiteY1" fmla="*/ 230981 h 631031"/>
                <a:gd name="connsiteX2" fmla="*/ 664369 w 1485900"/>
                <a:gd name="connsiteY2" fmla="*/ 302418 h 631031"/>
                <a:gd name="connsiteX3" fmla="*/ 1485900 w 1485900"/>
                <a:gd name="connsiteY3" fmla="*/ 592931 h 631031"/>
                <a:gd name="connsiteX4" fmla="*/ 1471613 w 1485900"/>
                <a:gd name="connsiteY4" fmla="*/ 631031 h 631031"/>
                <a:gd name="connsiteX5" fmla="*/ 411956 w 1485900"/>
                <a:gd name="connsiteY5" fmla="*/ 245268 h 631031"/>
                <a:gd name="connsiteX6" fmla="*/ 309563 w 1485900"/>
                <a:gd name="connsiteY6" fmla="*/ 526256 h 631031"/>
                <a:gd name="connsiteX7" fmla="*/ 254794 w 1485900"/>
                <a:gd name="connsiteY7" fmla="*/ 542925 h 631031"/>
                <a:gd name="connsiteX8" fmla="*/ 130969 w 1485900"/>
                <a:gd name="connsiteY8" fmla="*/ 497681 h 631031"/>
                <a:gd name="connsiteX9" fmla="*/ 0 w 1485900"/>
                <a:gd name="connsiteY9" fmla="*/ 495300 h 631031"/>
                <a:gd name="connsiteX10" fmla="*/ 7144 w 1485900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276225 w 1631156"/>
                <a:gd name="connsiteY8" fmla="*/ 497681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235744 w 1631156"/>
                <a:gd name="connsiteY8" fmla="*/ 502444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52400 w 1631156"/>
                <a:gd name="connsiteY0" fmla="*/ 0 h 631031"/>
                <a:gd name="connsiteX1" fmla="*/ 831055 w 1631156"/>
                <a:gd name="connsiteY1" fmla="*/ 230981 h 631031"/>
                <a:gd name="connsiteX2" fmla="*/ 809625 w 1631156"/>
                <a:gd name="connsiteY2" fmla="*/ 302418 h 631031"/>
                <a:gd name="connsiteX3" fmla="*/ 1631156 w 1631156"/>
                <a:gd name="connsiteY3" fmla="*/ 592931 h 631031"/>
                <a:gd name="connsiteX4" fmla="*/ 1616869 w 1631156"/>
                <a:gd name="connsiteY4" fmla="*/ 631031 h 631031"/>
                <a:gd name="connsiteX5" fmla="*/ 557212 w 1631156"/>
                <a:gd name="connsiteY5" fmla="*/ 245268 h 631031"/>
                <a:gd name="connsiteX6" fmla="*/ 454819 w 1631156"/>
                <a:gd name="connsiteY6" fmla="*/ 526256 h 631031"/>
                <a:gd name="connsiteX7" fmla="*/ 400050 w 1631156"/>
                <a:gd name="connsiteY7" fmla="*/ 542925 h 631031"/>
                <a:gd name="connsiteX8" fmla="*/ 109538 w 1631156"/>
                <a:gd name="connsiteY8" fmla="*/ 466725 h 631031"/>
                <a:gd name="connsiteX9" fmla="*/ 0 w 1631156"/>
                <a:gd name="connsiteY9" fmla="*/ 433388 h 631031"/>
                <a:gd name="connsiteX10" fmla="*/ 152400 w 1631156"/>
                <a:gd name="connsiteY10" fmla="*/ 0 h 631031"/>
                <a:gd name="connsiteX0" fmla="*/ 171450 w 1650206"/>
                <a:gd name="connsiteY0" fmla="*/ 0 h 631031"/>
                <a:gd name="connsiteX1" fmla="*/ 850105 w 1650206"/>
                <a:gd name="connsiteY1" fmla="*/ 230981 h 631031"/>
                <a:gd name="connsiteX2" fmla="*/ 828675 w 1650206"/>
                <a:gd name="connsiteY2" fmla="*/ 302418 h 631031"/>
                <a:gd name="connsiteX3" fmla="*/ 1650206 w 1650206"/>
                <a:gd name="connsiteY3" fmla="*/ 592931 h 631031"/>
                <a:gd name="connsiteX4" fmla="*/ 1635919 w 1650206"/>
                <a:gd name="connsiteY4" fmla="*/ 631031 h 631031"/>
                <a:gd name="connsiteX5" fmla="*/ 576262 w 1650206"/>
                <a:gd name="connsiteY5" fmla="*/ 245268 h 631031"/>
                <a:gd name="connsiteX6" fmla="*/ 473869 w 1650206"/>
                <a:gd name="connsiteY6" fmla="*/ 526256 h 631031"/>
                <a:gd name="connsiteX7" fmla="*/ 419100 w 1650206"/>
                <a:gd name="connsiteY7" fmla="*/ 542925 h 631031"/>
                <a:gd name="connsiteX8" fmla="*/ 128588 w 1650206"/>
                <a:gd name="connsiteY8" fmla="*/ 466725 h 631031"/>
                <a:gd name="connsiteX9" fmla="*/ 0 w 1650206"/>
                <a:gd name="connsiteY9" fmla="*/ 473870 h 631031"/>
                <a:gd name="connsiteX10" fmla="*/ 171450 w 1650206"/>
                <a:gd name="connsiteY10" fmla="*/ 0 h 63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206" h="631031">
                  <a:moveTo>
                    <a:pt x="171450" y="0"/>
                  </a:moveTo>
                  <a:lnTo>
                    <a:pt x="850105" y="230981"/>
                  </a:lnTo>
                  <a:lnTo>
                    <a:pt x="828675" y="302418"/>
                  </a:lnTo>
                  <a:lnTo>
                    <a:pt x="1650206" y="592931"/>
                  </a:lnTo>
                  <a:lnTo>
                    <a:pt x="1635919" y="631031"/>
                  </a:lnTo>
                  <a:lnTo>
                    <a:pt x="576262" y="245268"/>
                  </a:lnTo>
                  <a:lnTo>
                    <a:pt x="473869" y="526256"/>
                  </a:lnTo>
                  <a:lnTo>
                    <a:pt x="419100" y="542925"/>
                  </a:lnTo>
                  <a:lnTo>
                    <a:pt x="128588" y="466725"/>
                  </a:lnTo>
                  <a:lnTo>
                    <a:pt x="0" y="473870"/>
                  </a:lnTo>
                  <a:lnTo>
                    <a:pt x="171450" y="0"/>
                  </a:lnTo>
                  <a:close/>
                </a:path>
              </a:pathLst>
            </a:custGeom>
            <a:gradFill>
              <a:gsLst>
                <a:gs pos="0">
                  <a:srgbClr val="5B9BD5">
                    <a:lumMod val="5000"/>
                    <a:lumOff val="95000"/>
                    <a:alpha val="0"/>
                  </a:srgbClr>
                </a:gs>
                <a:gs pos="25000">
                  <a:srgbClr val="FFC000">
                    <a:lumMod val="20000"/>
                    <a:lumOff val="80000"/>
                    <a:alpha val="80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2466975" y="4129087"/>
              <a:ext cx="1571854" cy="871538"/>
            </a:xfrm>
            <a:custGeom>
              <a:avLst/>
              <a:gdLst>
                <a:gd name="connsiteX0" fmla="*/ 390525 w 1574006"/>
                <a:gd name="connsiteY0" fmla="*/ 0 h 902494"/>
                <a:gd name="connsiteX1" fmla="*/ 359569 w 1574006"/>
                <a:gd name="connsiteY1" fmla="*/ 102394 h 902494"/>
                <a:gd name="connsiteX2" fmla="*/ 1185863 w 1574006"/>
                <a:gd name="connsiteY2" fmla="*/ 400050 h 902494"/>
                <a:gd name="connsiteX3" fmla="*/ 1166813 w 1574006"/>
                <a:gd name="connsiteY3" fmla="*/ 431007 h 902494"/>
                <a:gd name="connsiteX4" fmla="*/ 114300 w 1574006"/>
                <a:gd name="connsiteY4" fmla="*/ 47625 h 902494"/>
                <a:gd name="connsiteX5" fmla="*/ 0 w 1574006"/>
                <a:gd name="connsiteY5" fmla="*/ 335757 h 902494"/>
                <a:gd name="connsiteX6" fmla="*/ 80963 w 1574006"/>
                <a:gd name="connsiteY6" fmla="*/ 357188 h 902494"/>
                <a:gd name="connsiteX7" fmla="*/ 88106 w 1574006"/>
                <a:gd name="connsiteY7" fmla="*/ 333375 h 902494"/>
                <a:gd name="connsiteX8" fmla="*/ 109538 w 1574006"/>
                <a:gd name="connsiteY8" fmla="*/ 276225 h 902494"/>
                <a:gd name="connsiteX9" fmla="*/ 154781 w 1574006"/>
                <a:gd name="connsiteY9" fmla="*/ 235744 h 902494"/>
                <a:gd name="connsiteX10" fmla="*/ 209550 w 1574006"/>
                <a:gd name="connsiteY10" fmla="*/ 209550 h 902494"/>
                <a:gd name="connsiteX11" fmla="*/ 278606 w 1574006"/>
                <a:gd name="connsiteY11" fmla="*/ 195263 h 902494"/>
                <a:gd name="connsiteX12" fmla="*/ 392906 w 1574006"/>
                <a:gd name="connsiteY12" fmla="*/ 223838 h 902494"/>
                <a:gd name="connsiteX13" fmla="*/ 478631 w 1574006"/>
                <a:gd name="connsiteY13" fmla="*/ 247650 h 902494"/>
                <a:gd name="connsiteX14" fmla="*/ 654844 w 1574006"/>
                <a:gd name="connsiteY14" fmla="*/ 311944 h 902494"/>
                <a:gd name="connsiteX15" fmla="*/ 735806 w 1574006"/>
                <a:gd name="connsiteY15" fmla="*/ 378619 h 902494"/>
                <a:gd name="connsiteX16" fmla="*/ 773906 w 1574006"/>
                <a:gd name="connsiteY16" fmla="*/ 416719 h 902494"/>
                <a:gd name="connsiteX17" fmla="*/ 766763 w 1574006"/>
                <a:gd name="connsiteY17" fmla="*/ 473869 h 902494"/>
                <a:gd name="connsiteX18" fmla="*/ 714375 w 1574006"/>
                <a:gd name="connsiteY18" fmla="*/ 509588 h 902494"/>
                <a:gd name="connsiteX19" fmla="*/ 657225 w 1574006"/>
                <a:gd name="connsiteY19" fmla="*/ 497682 h 902494"/>
                <a:gd name="connsiteX20" fmla="*/ 635794 w 1574006"/>
                <a:gd name="connsiteY20" fmla="*/ 488157 h 902494"/>
                <a:gd name="connsiteX21" fmla="*/ 583406 w 1574006"/>
                <a:gd name="connsiteY21" fmla="*/ 452438 h 902494"/>
                <a:gd name="connsiteX22" fmla="*/ 502444 w 1574006"/>
                <a:gd name="connsiteY22" fmla="*/ 411957 h 902494"/>
                <a:gd name="connsiteX23" fmla="*/ 476250 w 1574006"/>
                <a:gd name="connsiteY23" fmla="*/ 407194 h 902494"/>
                <a:gd name="connsiteX24" fmla="*/ 466725 w 1574006"/>
                <a:gd name="connsiteY24" fmla="*/ 404813 h 902494"/>
                <a:gd name="connsiteX25" fmla="*/ 390525 w 1574006"/>
                <a:gd name="connsiteY25" fmla="*/ 369094 h 902494"/>
                <a:gd name="connsiteX26" fmla="*/ 333375 w 1574006"/>
                <a:gd name="connsiteY26" fmla="*/ 335757 h 902494"/>
                <a:gd name="connsiteX27" fmla="*/ 238125 w 1574006"/>
                <a:gd name="connsiteY27" fmla="*/ 328613 h 902494"/>
                <a:gd name="connsiteX28" fmla="*/ 195263 w 1574006"/>
                <a:gd name="connsiteY28" fmla="*/ 371475 h 902494"/>
                <a:gd name="connsiteX29" fmla="*/ 180975 w 1574006"/>
                <a:gd name="connsiteY29" fmla="*/ 395288 h 902494"/>
                <a:gd name="connsiteX30" fmla="*/ 1571625 w 1574006"/>
                <a:gd name="connsiteY30" fmla="*/ 902494 h 902494"/>
                <a:gd name="connsiteX31" fmla="*/ 1574006 w 1574006"/>
                <a:gd name="connsiteY31" fmla="*/ 428625 h 902494"/>
                <a:gd name="connsiteX32" fmla="*/ 390525 w 1574006"/>
                <a:gd name="connsiteY32" fmla="*/ 0 h 902494"/>
                <a:gd name="connsiteX0" fmla="*/ 390525 w 1571854"/>
                <a:gd name="connsiteY0" fmla="*/ 0 h 902494"/>
                <a:gd name="connsiteX1" fmla="*/ 359569 w 1571854"/>
                <a:gd name="connsiteY1" fmla="*/ 102394 h 902494"/>
                <a:gd name="connsiteX2" fmla="*/ 1185863 w 1571854"/>
                <a:gd name="connsiteY2" fmla="*/ 400050 h 902494"/>
                <a:gd name="connsiteX3" fmla="*/ 1166813 w 1571854"/>
                <a:gd name="connsiteY3" fmla="*/ 431007 h 902494"/>
                <a:gd name="connsiteX4" fmla="*/ 114300 w 1571854"/>
                <a:gd name="connsiteY4" fmla="*/ 47625 h 902494"/>
                <a:gd name="connsiteX5" fmla="*/ 0 w 1571854"/>
                <a:gd name="connsiteY5" fmla="*/ 335757 h 902494"/>
                <a:gd name="connsiteX6" fmla="*/ 80963 w 1571854"/>
                <a:gd name="connsiteY6" fmla="*/ 357188 h 902494"/>
                <a:gd name="connsiteX7" fmla="*/ 88106 w 1571854"/>
                <a:gd name="connsiteY7" fmla="*/ 333375 h 902494"/>
                <a:gd name="connsiteX8" fmla="*/ 109538 w 1571854"/>
                <a:gd name="connsiteY8" fmla="*/ 276225 h 902494"/>
                <a:gd name="connsiteX9" fmla="*/ 154781 w 1571854"/>
                <a:gd name="connsiteY9" fmla="*/ 235744 h 902494"/>
                <a:gd name="connsiteX10" fmla="*/ 209550 w 1571854"/>
                <a:gd name="connsiteY10" fmla="*/ 209550 h 902494"/>
                <a:gd name="connsiteX11" fmla="*/ 278606 w 1571854"/>
                <a:gd name="connsiteY11" fmla="*/ 195263 h 902494"/>
                <a:gd name="connsiteX12" fmla="*/ 392906 w 1571854"/>
                <a:gd name="connsiteY12" fmla="*/ 223838 h 902494"/>
                <a:gd name="connsiteX13" fmla="*/ 478631 w 1571854"/>
                <a:gd name="connsiteY13" fmla="*/ 247650 h 902494"/>
                <a:gd name="connsiteX14" fmla="*/ 654844 w 1571854"/>
                <a:gd name="connsiteY14" fmla="*/ 311944 h 902494"/>
                <a:gd name="connsiteX15" fmla="*/ 735806 w 1571854"/>
                <a:gd name="connsiteY15" fmla="*/ 378619 h 902494"/>
                <a:gd name="connsiteX16" fmla="*/ 773906 w 1571854"/>
                <a:gd name="connsiteY16" fmla="*/ 416719 h 902494"/>
                <a:gd name="connsiteX17" fmla="*/ 766763 w 1571854"/>
                <a:gd name="connsiteY17" fmla="*/ 473869 h 902494"/>
                <a:gd name="connsiteX18" fmla="*/ 714375 w 1571854"/>
                <a:gd name="connsiteY18" fmla="*/ 509588 h 902494"/>
                <a:gd name="connsiteX19" fmla="*/ 657225 w 1571854"/>
                <a:gd name="connsiteY19" fmla="*/ 497682 h 902494"/>
                <a:gd name="connsiteX20" fmla="*/ 635794 w 1571854"/>
                <a:gd name="connsiteY20" fmla="*/ 488157 h 902494"/>
                <a:gd name="connsiteX21" fmla="*/ 583406 w 1571854"/>
                <a:gd name="connsiteY21" fmla="*/ 452438 h 902494"/>
                <a:gd name="connsiteX22" fmla="*/ 502444 w 1571854"/>
                <a:gd name="connsiteY22" fmla="*/ 411957 h 902494"/>
                <a:gd name="connsiteX23" fmla="*/ 476250 w 1571854"/>
                <a:gd name="connsiteY23" fmla="*/ 407194 h 902494"/>
                <a:gd name="connsiteX24" fmla="*/ 466725 w 1571854"/>
                <a:gd name="connsiteY24" fmla="*/ 404813 h 902494"/>
                <a:gd name="connsiteX25" fmla="*/ 390525 w 1571854"/>
                <a:gd name="connsiteY25" fmla="*/ 369094 h 902494"/>
                <a:gd name="connsiteX26" fmla="*/ 333375 w 1571854"/>
                <a:gd name="connsiteY26" fmla="*/ 335757 h 902494"/>
                <a:gd name="connsiteX27" fmla="*/ 238125 w 1571854"/>
                <a:gd name="connsiteY27" fmla="*/ 328613 h 902494"/>
                <a:gd name="connsiteX28" fmla="*/ 195263 w 1571854"/>
                <a:gd name="connsiteY28" fmla="*/ 371475 h 902494"/>
                <a:gd name="connsiteX29" fmla="*/ 180975 w 1571854"/>
                <a:gd name="connsiteY29" fmla="*/ 395288 h 902494"/>
                <a:gd name="connsiteX30" fmla="*/ 1571625 w 1571854"/>
                <a:gd name="connsiteY30" fmla="*/ 902494 h 902494"/>
                <a:gd name="connsiteX31" fmla="*/ 1571624 w 1571854"/>
                <a:gd name="connsiteY31" fmla="*/ 473868 h 902494"/>
                <a:gd name="connsiteX32" fmla="*/ 390525 w 1571854"/>
                <a:gd name="connsiteY32" fmla="*/ 0 h 902494"/>
                <a:gd name="connsiteX0" fmla="*/ 383381 w 1571854"/>
                <a:gd name="connsiteY0" fmla="*/ 0 h 871538"/>
                <a:gd name="connsiteX1" fmla="*/ 359569 w 1571854"/>
                <a:gd name="connsiteY1" fmla="*/ 71438 h 871538"/>
                <a:gd name="connsiteX2" fmla="*/ 1185863 w 1571854"/>
                <a:gd name="connsiteY2" fmla="*/ 369094 h 871538"/>
                <a:gd name="connsiteX3" fmla="*/ 1166813 w 1571854"/>
                <a:gd name="connsiteY3" fmla="*/ 400051 h 871538"/>
                <a:gd name="connsiteX4" fmla="*/ 114300 w 1571854"/>
                <a:gd name="connsiteY4" fmla="*/ 16669 h 871538"/>
                <a:gd name="connsiteX5" fmla="*/ 0 w 1571854"/>
                <a:gd name="connsiteY5" fmla="*/ 304801 h 871538"/>
                <a:gd name="connsiteX6" fmla="*/ 80963 w 1571854"/>
                <a:gd name="connsiteY6" fmla="*/ 326232 h 871538"/>
                <a:gd name="connsiteX7" fmla="*/ 88106 w 1571854"/>
                <a:gd name="connsiteY7" fmla="*/ 302419 h 871538"/>
                <a:gd name="connsiteX8" fmla="*/ 109538 w 1571854"/>
                <a:gd name="connsiteY8" fmla="*/ 245269 h 871538"/>
                <a:gd name="connsiteX9" fmla="*/ 154781 w 1571854"/>
                <a:gd name="connsiteY9" fmla="*/ 204788 h 871538"/>
                <a:gd name="connsiteX10" fmla="*/ 209550 w 1571854"/>
                <a:gd name="connsiteY10" fmla="*/ 178594 h 871538"/>
                <a:gd name="connsiteX11" fmla="*/ 278606 w 1571854"/>
                <a:gd name="connsiteY11" fmla="*/ 164307 h 871538"/>
                <a:gd name="connsiteX12" fmla="*/ 392906 w 1571854"/>
                <a:gd name="connsiteY12" fmla="*/ 192882 h 871538"/>
                <a:gd name="connsiteX13" fmla="*/ 478631 w 1571854"/>
                <a:gd name="connsiteY13" fmla="*/ 216694 h 871538"/>
                <a:gd name="connsiteX14" fmla="*/ 654844 w 1571854"/>
                <a:gd name="connsiteY14" fmla="*/ 280988 h 871538"/>
                <a:gd name="connsiteX15" fmla="*/ 735806 w 1571854"/>
                <a:gd name="connsiteY15" fmla="*/ 347663 h 871538"/>
                <a:gd name="connsiteX16" fmla="*/ 773906 w 1571854"/>
                <a:gd name="connsiteY16" fmla="*/ 385763 h 871538"/>
                <a:gd name="connsiteX17" fmla="*/ 766763 w 1571854"/>
                <a:gd name="connsiteY17" fmla="*/ 442913 h 871538"/>
                <a:gd name="connsiteX18" fmla="*/ 714375 w 1571854"/>
                <a:gd name="connsiteY18" fmla="*/ 478632 h 871538"/>
                <a:gd name="connsiteX19" fmla="*/ 657225 w 1571854"/>
                <a:gd name="connsiteY19" fmla="*/ 466726 h 871538"/>
                <a:gd name="connsiteX20" fmla="*/ 635794 w 1571854"/>
                <a:gd name="connsiteY20" fmla="*/ 457201 h 871538"/>
                <a:gd name="connsiteX21" fmla="*/ 583406 w 1571854"/>
                <a:gd name="connsiteY21" fmla="*/ 421482 h 871538"/>
                <a:gd name="connsiteX22" fmla="*/ 502444 w 1571854"/>
                <a:gd name="connsiteY22" fmla="*/ 381001 h 871538"/>
                <a:gd name="connsiteX23" fmla="*/ 476250 w 1571854"/>
                <a:gd name="connsiteY23" fmla="*/ 376238 h 871538"/>
                <a:gd name="connsiteX24" fmla="*/ 466725 w 1571854"/>
                <a:gd name="connsiteY24" fmla="*/ 373857 h 871538"/>
                <a:gd name="connsiteX25" fmla="*/ 390525 w 1571854"/>
                <a:gd name="connsiteY25" fmla="*/ 338138 h 871538"/>
                <a:gd name="connsiteX26" fmla="*/ 333375 w 1571854"/>
                <a:gd name="connsiteY26" fmla="*/ 304801 h 871538"/>
                <a:gd name="connsiteX27" fmla="*/ 238125 w 1571854"/>
                <a:gd name="connsiteY27" fmla="*/ 297657 h 871538"/>
                <a:gd name="connsiteX28" fmla="*/ 195263 w 1571854"/>
                <a:gd name="connsiteY28" fmla="*/ 340519 h 871538"/>
                <a:gd name="connsiteX29" fmla="*/ 180975 w 1571854"/>
                <a:gd name="connsiteY29" fmla="*/ 364332 h 871538"/>
                <a:gd name="connsiteX30" fmla="*/ 1571625 w 1571854"/>
                <a:gd name="connsiteY30" fmla="*/ 871538 h 871538"/>
                <a:gd name="connsiteX31" fmla="*/ 1571624 w 1571854"/>
                <a:gd name="connsiteY31" fmla="*/ 442912 h 871538"/>
                <a:gd name="connsiteX32" fmla="*/ 383381 w 1571854"/>
                <a:gd name="connsiteY32" fmla="*/ 0 h 87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71854" h="871538">
                  <a:moveTo>
                    <a:pt x="383381" y="0"/>
                  </a:moveTo>
                  <a:lnTo>
                    <a:pt x="359569" y="71438"/>
                  </a:lnTo>
                  <a:lnTo>
                    <a:pt x="1185863" y="369094"/>
                  </a:lnTo>
                  <a:lnTo>
                    <a:pt x="1166813" y="400051"/>
                  </a:lnTo>
                  <a:lnTo>
                    <a:pt x="114300" y="16669"/>
                  </a:lnTo>
                  <a:lnTo>
                    <a:pt x="0" y="304801"/>
                  </a:lnTo>
                  <a:lnTo>
                    <a:pt x="80963" y="326232"/>
                  </a:lnTo>
                  <a:lnTo>
                    <a:pt x="88106" y="302419"/>
                  </a:lnTo>
                  <a:lnTo>
                    <a:pt x="109538" y="245269"/>
                  </a:lnTo>
                  <a:lnTo>
                    <a:pt x="154781" y="204788"/>
                  </a:lnTo>
                  <a:lnTo>
                    <a:pt x="209550" y="178594"/>
                  </a:lnTo>
                  <a:lnTo>
                    <a:pt x="278606" y="164307"/>
                  </a:lnTo>
                  <a:lnTo>
                    <a:pt x="392906" y="192882"/>
                  </a:lnTo>
                  <a:lnTo>
                    <a:pt x="478631" y="216694"/>
                  </a:lnTo>
                  <a:lnTo>
                    <a:pt x="654844" y="280988"/>
                  </a:lnTo>
                  <a:lnTo>
                    <a:pt x="735806" y="347663"/>
                  </a:lnTo>
                  <a:lnTo>
                    <a:pt x="773906" y="385763"/>
                  </a:lnTo>
                  <a:lnTo>
                    <a:pt x="766763" y="442913"/>
                  </a:lnTo>
                  <a:lnTo>
                    <a:pt x="714375" y="478632"/>
                  </a:lnTo>
                  <a:lnTo>
                    <a:pt x="657225" y="466726"/>
                  </a:lnTo>
                  <a:lnTo>
                    <a:pt x="635794" y="457201"/>
                  </a:lnTo>
                  <a:lnTo>
                    <a:pt x="583406" y="421482"/>
                  </a:lnTo>
                  <a:lnTo>
                    <a:pt x="502444" y="381001"/>
                  </a:lnTo>
                  <a:lnTo>
                    <a:pt x="476250" y="376238"/>
                  </a:lnTo>
                  <a:cubicBezTo>
                    <a:pt x="473041" y="375596"/>
                    <a:pt x="466725" y="373857"/>
                    <a:pt x="466725" y="373857"/>
                  </a:cubicBezTo>
                  <a:lnTo>
                    <a:pt x="390525" y="338138"/>
                  </a:lnTo>
                  <a:lnTo>
                    <a:pt x="333375" y="304801"/>
                  </a:lnTo>
                  <a:lnTo>
                    <a:pt x="238125" y="297657"/>
                  </a:lnTo>
                  <a:lnTo>
                    <a:pt x="195263" y="340519"/>
                  </a:lnTo>
                  <a:lnTo>
                    <a:pt x="180975" y="364332"/>
                  </a:lnTo>
                  <a:lnTo>
                    <a:pt x="1571625" y="871538"/>
                  </a:lnTo>
                  <a:cubicBezTo>
                    <a:pt x="1572419" y="713582"/>
                    <a:pt x="1570830" y="600868"/>
                    <a:pt x="1571624" y="442912"/>
                  </a:cubicBezTo>
                  <a:lnTo>
                    <a:pt x="383381" y="0"/>
                  </a:lnTo>
                  <a:close/>
                </a:path>
              </a:pathLst>
            </a:custGeom>
            <a:gradFill>
              <a:gsLst>
                <a:gs pos="0">
                  <a:srgbClr val="70AD47">
                    <a:lumMod val="60000"/>
                    <a:lumOff val="40000"/>
                  </a:srgbClr>
                </a:gs>
                <a:gs pos="68000">
                  <a:srgbClr val="70AD47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2464594" y="4095750"/>
              <a:ext cx="1183481" cy="435769"/>
            </a:xfrm>
            <a:custGeom>
              <a:avLst/>
              <a:gdLst>
                <a:gd name="connsiteX0" fmla="*/ 0 w 1183481"/>
                <a:gd name="connsiteY0" fmla="*/ 330994 h 435769"/>
                <a:gd name="connsiteX1" fmla="*/ 114300 w 1183481"/>
                <a:gd name="connsiteY1" fmla="*/ 50006 h 435769"/>
                <a:gd name="connsiteX2" fmla="*/ 1169194 w 1183481"/>
                <a:gd name="connsiteY2" fmla="*/ 435769 h 435769"/>
                <a:gd name="connsiteX3" fmla="*/ 1183481 w 1183481"/>
                <a:gd name="connsiteY3" fmla="*/ 400050 h 435769"/>
                <a:gd name="connsiteX4" fmla="*/ 361950 w 1183481"/>
                <a:gd name="connsiteY4" fmla="*/ 104775 h 435769"/>
                <a:gd name="connsiteX5" fmla="*/ 395287 w 1183481"/>
                <a:gd name="connsiteY5" fmla="*/ 0 h 435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3481" h="435769">
                  <a:moveTo>
                    <a:pt x="0" y="330994"/>
                  </a:moveTo>
                  <a:lnTo>
                    <a:pt x="114300" y="50006"/>
                  </a:lnTo>
                  <a:lnTo>
                    <a:pt x="1169194" y="435769"/>
                  </a:lnTo>
                  <a:lnTo>
                    <a:pt x="1183481" y="400050"/>
                  </a:lnTo>
                  <a:lnTo>
                    <a:pt x="361950" y="104775"/>
                  </a:lnTo>
                  <a:lnTo>
                    <a:pt x="395287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62" name="Freeform 161"/>
            <p:cNvSpPr/>
            <p:nvPr/>
          </p:nvSpPr>
          <p:spPr>
            <a:xfrm>
              <a:off x="1745456" y="4838700"/>
              <a:ext cx="1538287" cy="697706"/>
            </a:xfrm>
            <a:custGeom>
              <a:avLst/>
              <a:gdLst>
                <a:gd name="connsiteX0" fmla="*/ 97631 w 1393031"/>
                <a:gd name="connsiteY0" fmla="*/ 0 h 652462"/>
                <a:gd name="connsiteX1" fmla="*/ 0 w 1393031"/>
                <a:gd name="connsiteY1" fmla="*/ 250031 h 652462"/>
                <a:gd name="connsiteX2" fmla="*/ 511968 w 1393031"/>
                <a:gd name="connsiteY2" fmla="*/ 440531 h 652462"/>
                <a:gd name="connsiteX3" fmla="*/ 561975 w 1393031"/>
                <a:gd name="connsiteY3" fmla="*/ 350044 h 652462"/>
                <a:gd name="connsiteX4" fmla="*/ 1378743 w 1393031"/>
                <a:gd name="connsiteY4" fmla="*/ 652462 h 652462"/>
                <a:gd name="connsiteX5" fmla="*/ 1393031 w 1393031"/>
                <a:gd name="connsiteY5" fmla="*/ 611981 h 652462"/>
                <a:gd name="connsiteX6" fmla="*/ 330993 w 1393031"/>
                <a:gd name="connsiteY6" fmla="*/ 226219 h 652462"/>
                <a:gd name="connsiteX7" fmla="*/ 352425 w 1393031"/>
                <a:gd name="connsiteY7" fmla="*/ 171450 h 652462"/>
                <a:gd name="connsiteX8" fmla="*/ 314325 w 1393031"/>
                <a:gd name="connsiteY8" fmla="*/ 150019 h 652462"/>
                <a:gd name="connsiteX9" fmla="*/ 216693 w 1393031"/>
                <a:gd name="connsiteY9" fmla="*/ 97631 h 652462"/>
                <a:gd name="connsiteX10" fmla="*/ 178593 w 1393031"/>
                <a:gd name="connsiteY10" fmla="*/ 78581 h 652462"/>
                <a:gd name="connsiteX11" fmla="*/ 97631 w 1393031"/>
                <a:gd name="connsiteY11" fmla="*/ 0 h 652462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16693 w 1393031"/>
                <a:gd name="connsiteY9" fmla="*/ 45244 h 600075"/>
                <a:gd name="connsiteX10" fmla="*/ 178593 w 1393031"/>
                <a:gd name="connsiteY10" fmla="*/ 26194 h 600075"/>
                <a:gd name="connsiteX11" fmla="*/ 78581 w 1393031"/>
                <a:gd name="connsiteY11" fmla="*/ 0 h 600075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16693 w 1393031"/>
                <a:gd name="connsiteY9" fmla="*/ 45244 h 600075"/>
                <a:gd name="connsiteX10" fmla="*/ 176212 w 1393031"/>
                <a:gd name="connsiteY10" fmla="*/ 38101 h 600075"/>
                <a:gd name="connsiteX11" fmla="*/ 78581 w 1393031"/>
                <a:gd name="connsiteY11" fmla="*/ 0 h 600075"/>
                <a:gd name="connsiteX0" fmla="*/ 78581 w 1393031"/>
                <a:gd name="connsiteY0" fmla="*/ 0 h 600075"/>
                <a:gd name="connsiteX1" fmla="*/ 0 w 1393031"/>
                <a:gd name="connsiteY1" fmla="*/ 197644 h 600075"/>
                <a:gd name="connsiteX2" fmla="*/ 511968 w 1393031"/>
                <a:gd name="connsiteY2" fmla="*/ 388144 h 600075"/>
                <a:gd name="connsiteX3" fmla="*/ 561975 w 1393031"/>
                <a:gd name="connsiteY3" fmla="*/ 297657 h 600075"/>
                <a:gd name="connsiteX4" fmla="*/ 1378743 w 1393031"/>
                <a:gd name="connsiteY4" fmla="*/ 600075 h 600075"/>
                <a:gd name="connsiteX5" fmla="*/ 1393031 w 1393031"/>
                <a:gd name="connsiteY5" fmla="*/ 559594 h 600075"/>
                <a:gd name="connsiteX6" fmla="*/ 330993 w 1393031"/>
                <a:gd name="connsiteY6" fmla="*/ 173832 h 600075"/>
                <a:gd name="connsiteX7" fmla="*/ 352425 w 1393031"/>
                <a:gd name="connsiteY7" fmla="*/ 119063 h 600075"/>
                <a:gd name="connsiteX8" fmla="*/ 314325 w 1393031"/>
                <a:gd name="connsiteY8" fmla="*/ 97632 h 600075"/>
                <a:gd name="connsiteX9" fmla="*/ 221455 w 1393031"/>
                <a:gd name="connsiteY9" fmla="*/ 57150 h 600075"/>
                <a:gd name="connsiteX10" fmla="*/ 176212 w 1393031"/>
                <a:gd name="connsiteY10" fmla="*/ 38101 h 600075"/>
                <a:gd name="connsiteX11" fmla="*/ 78581 w 1393031"/>
                <a:gd name="connsiteY11" fmla="*/ 0 h 600075"/>
                <a:gd name="connsiteX0" fmla="*/ 0 w 1440656"/>
                <a:gd name="connsiteY0" fmla="*/ 0 h 695325"/>
                <a:gd name="connsiteX1" fmla="*/ 47625 w 1440656"/>
                <a:gd name="connsiteY1" fmla="*/ 292894 h 695325"/>
                <a:gd name="connsiteX2" fmla="*/ 559593 w 1440656"/>
                <a:gd name="connsiteY2" fmla="*/ 483394 h 695325"/>
                <a:gd name="connsiteX3" fmla="*/ 609600 w 1440656"/>
                <a:gd name="connsiteY3" fmla="*/ 392907 h 695325"/>
                <a:gd name="connsiteX4" fmla="*/ 1426368 w 1440656"/>
                <a:gd name="connsiteY4" fmla="*/ 695325 h 695325"/>
                <a:gd name="connsiteX5" fmla="*/ 1440656 w 1440656"/>
                <a:gd name="connsiteY5" fmla="*/ 654844 h 695325"/>
                <a:gd name="connsiteX6" fmla="*/ 378618 w 1440656"/>
                <a:gd name="connsiteY6" fmla="*/ 269082 h 695325"/>
                <a:gd name="connsiteX7" fmla="*/ 400050 w 1440656"/>
                <a:gd name="connsiteY7" fmla="*/ 214313 h 695325"/>
                <a:gd name="connsiteX8" fmla="*/ 361950 w 1440656"/>
                <a:gd name="connsiteY8" fmla="*/ 192882 h 695325"/>
                <a:gd name="connsiteX9" fmla="*/ 269080 w 1440656"/>
                <a:gd name="connsiteY9" fmla="*/ 152400 h 695325"/>
                <a:gd name="connsiteX10" fmla="*/ 223837 w 1440656"/>
                <a:gd name="connsiteY10" fmla="*/ 133351 h 695325"/>
                <a:gd name="connsiteX11" fmla="*/ 0 w 1440656"/>
                <a:gd name="connsiteY11" fmla="*/ 0 h 695325"/>
                <a:gd name="connsiteX0" fmla="*/ 97631 w 1538287"/>
                <a:gd name="connsiteY0" fmla="*/ 0 h 695325"/>
                <a:gd name="connsiteX1" fmla="*/ 0 w 1538287"/>
                <a:gd name="connsiteY1" fmla="*/ 240506 h 695325"/>
                <a:gd name="connsiteX2" fmla="*/ 657224 w 1538287"/>
                <a:gd name="connsiteY2" fmla="*/ 483394 h 695325"/>
                <a:gd name="connsiteX3" fmla="*/ 707231 w 1538287"/>
                <a:gd name="connsiteY3" fmla="*/ 392907 h 695325"/>
                <a:gd name="connsiteX4" fmla="*/ 1523999 w 1538287"/>
                <a:gd name="connsiteY4" fmla="*/ 695325 h 695325"/>
                <a:gd name="connsiteX5" fmla="*/ 1538287 w 1538287"/>
                <a:gd name="connsiteY5" fmla="*/ 654844 h 695325"/>
                <a:gd name="connsiteX6" fmla="*/ 476249 w 1538287"/>
                <a:gd name="connsiteY6" fmla="*/ 269082 h 695325"/>
                <a:gd name="connsiteX7" fmla="*/ 497681 w 1538287"/>
                <a:gd name="connsiteY7" fmla="*/ 214313 h 695325"/>
                <a:gd name="connsiteX8" fmla="*/ 459581 w 1538287"/>
                <a:gd name="connsiteY8" fmla="*/ 192882 h 695325"/>
                <a:gd name="connsiteX9" fmla="*/ 366711 w 1538287"/>
                <a:gd name="connsiteY9" fmla="*/ 152400 h 695325"/>
                <a:gd name="connsiteX10" fmla="*/ 321468 w 1538287"/>
                <a:gd name="connsiteY10" fmla="*/ 133351 h 695325"/>
                <a:gd name="connsiteX11" fmla="*/ 97631 w 1538287"/>
                <a:gd name="connsiteY11" fmla="*/ 0 h 695325"/>
                <a:gd name="connsiteX0" fmla="*/ 92868 w 1538287"/>
                <a:gd name="connsiteY0" fmla="*/ 0 h 697706"/>
                <a:gd name="connsiteX1" fmla="*/ 0 w 1538287"/>
                <a:gd name="connsiteY1" fmla="*/ 242887 h 697706"/>
                <a:gd name="connsiteX2" fmla="*/ 657224 w 1538287"/>
                <a:gd name="connsiteY2" fmla="*/ 485775 h 697706"/>
                <a:gd name="connsiteX3" fmla="*/ 707231 w 1538287"/>
                <a:gd name="connsiteY3" fmla="*/ 395288 h 697706"/>
                <a:gd name="connsiteX4" fmla="*/ 1523999 w 1538287"/>
                <a:gd name="connsiteY4" fmla="*/ 697706 h 697706"/>
                <a:gd name="connsiteX5" fmla="*/ 1538287 w 1538287"/>
                <a:gd name="connsiteY5" fmla="*/ 657225 h 697706"/>
                <a:gd name="connsiteX6" fmla="*/ 476249 w 1538287"/>
                <a:gd name="connsiteY6" fmla="*/ 271463 h 697706"/>
                <a:gd name="connsiteX7" fmla="*/ 497681 w 1538287"/>
                <a:gd name="connsiteY7" fmla="*/ 216694 h 697706"/>
                <a:gd name="connsiteX8" fmla="*/ 459581 w 1538287"/>
                <a:gd name="connsiteY8" fmla="*/ 195263 h 697706"/>
                <a:gd name="connsiteX9" fmla="*/ 366711 w 1538287"/>
                <a:gd name="connsiteY9" fmla="*/ 154781 h 697706"/>
                <a:gd name="connsiteX10" fmla="*/ 321468 w 1538287"/>
                <a:gd name="connsiteY10" fmla="*/ 135732 h 697706"/>
                <a:gd name="connsiteX11" fmla="*/ 92868 w 1538287"/>
                <a:gd name="connsiteY11" fmla="*/ 0 h 697706"/>
                <a:gd name="connsiteX0" fmla="*/ 92868 w 1538287"/>
                <a:gd name="connsiteY0" fmla="*/ 0 h 697706"/>
                <a:gd name="connsiteX1" fmla="*/ 0 w 1538287"/>
                <a:gd name="connsiteY1" fmla="*/ 242887 h 697706"/>
                <a:gd name="connsiteX2" fmla="*/ 657224 w 1538287"/>
                <a:gd name="connsiteY2" fmla="*/ 485775 h 697706"/>
                <a:gd name="connsiteX3" fmla="*/ 707231 w 1538287"/>
                <a:gd name="connsiteY3" fmla="*/ 395288 h 697706"/>
                <a:gd name="connsiteX4" fmla="*/ 1523999 w 1538287"/>
                <a:gd name="connsiteY4" fmla="*/ 697706 h 697706"/>
                <a:gd name="connsiteX5" fmla="*/ 1538287 w 1538287"/>
                <a:gd name="connsiteY5" fmla="*/ 657225 h 697706"/>
                <a:gd name="connsiteX6" fmla="*/ 476249 w 1538287"/>
                <a:gd name="connsiteY6" fmla="*/ 271463 h 697706"/>
                <a:gd name="connsiteX7" fmla="*/ 497681 w 1538287"/>
                <a:gd name="connsiteY7" fmla="*/ 216694 h 697706"/>
                <a:gd name="connsiteX8" fmla="*/ 459581 w 1538287"/>
                <a:gd name="connsiteY8" fmla="*/ 195263 h 697706"/>
                <a:gd name="connsiteX9" fmla="*/ 366711 w 1538287"/>
                <a:gd name="connsiteY9" fmla="*/ 154781 h 697706"/>
                <a:gd name="connsiteX10" fmla="*/ 185737 w 1538287"/>
                <a:gd name="connsiteY10" fmla="*/ 78582 h 697706"/>
                <a:gd name="connsiteX11" fmla="*/ 92868 w 1538287"/>
                <a:gd name="connsiteY11" fmla="*/ 0 h 69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38287" h="697706">
                  <a:moveTo>
                    <a:pt x="92868" y="0"/>
                  </a:moveTo>
                  <a:lnTo>
                    <a:pt x="0" y="242887"/>
                  </a:lnTo>
                  <a:lnTo>
                    <a:pt x="657224" y="485775"/>
                  </a:lnTo>
                  <a:lnTo>
                    <a:pt x="707231" y="395288"/>
                  </a:lnTo>
                  <a:lnTo>
                    <a:pt x="1523999" y="697706"/>
                  </a:lnTo>
                  <a:lnTo>
                    <a:pt x="1538287" y="657225"/>
                  </a:lnTo>
                  <a:lnTo>
                    <a:pt x="476249" y="271463"/>
                  </a:lnTo>
                  <a:lnTo>
                    <a:pt x="497681" y="216694"/>
                  </a:lnTo>
                  <a:lnTo>
                    <a:pt x="459581" y="195263"/>
                  </a:lnTo>
                  <a:lnTo>
                    <a:pt x="366711" y="154781"/>
                  </a:lnTo>
                  <a:lnTo>
                    <a:pt x="185737" y="78582"/>
                  </a:lnTo>
                  <a:lnTo>
                    <a:pt x="92868" y="0"/>
                  </a:lnTo>
                  <a:close/>
                </a:path>
              </a:pathLst>
            </a:custGeom>
            <a:gradFill>
              <a:gsLst>
                <a:gs pos="0">
                  <a:srgbClr val="5B9BD5">
                    <a:lumMod val="5000"/>
                    <a:lumOff val="95000"/>
                    <a:alpha val="0"/>
                  </a:srgbClr>
                </a:gs>
                <a:gs pos="25000">
                  <a:srgbClr val="FFC000">
                    <a:lumMod val="20000"/>
                    <a:lumOff val="80000"/>
                    <a:alpha val="80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63" name="Freeform 162"/>
            <p:cNvSpPr/>
            <p:nvPr/>
          </p:nvSpPr>
          <p:spPr>
            <a:xfrm>
              <a:off x="2221706" y="5055394"/>
              <a:ext cx="1819275" cy="862012"/>
            </a:xfrm>
            <a:custGeom>
              <a:avLst/>
              <a:gdLst>
                <a:gd name="connsiteX0" fmla="*/ 183357 w 1819275"/>
                <a:gd name="connsiteY0" fmla="*/ 266700 h 862012"/>
                <a:gd name="connsiteX1" fmla="*/ 228600 w 1819275"/>
                <a:gd name="connsiteY1" fmla="*/ 180975 h 862012"/>
                <a:gd name="connsiteX2" fmla="*/ 1052513 w 1819275"/>
                <a:gd name="connsiteY2" fmla="*/ 481012 h 862012"/>
                <a:gd name="connsiteX3" fmla="*/ 1062038 w 1819275"/>
                <a:gd name="connsiteY3" fmla="*/ 447675 h 862012"/>
                <a:gd name="connsiteX4" fmla="*/ 0 w 1819275"/>
                <a:gd name="connsiteY4" fmla="*/ 54769 h 862012"/>
                <a:gd name="connsiteX5" fmla="*/ 14288 w 1819275"/>
                <a:gd name="connsiteY5" fmla="*/ 0 h 862012"/>
                <a:gd name="connsiteX6" fmla="*/ 1819275 w 1819275"/>
                <a:gd name="connsiteY6" fmla="*/ 650081 h 862012"/>
                <a:gd name="connsiteX7" fmla="*/ 1816894 w 1819275"/>
                <a:gd name="connsiteY7" fmla="*/ 862012 h 862012"/>
                <a:gd name="connsiteX8" fmla="*/ 183357 w 1819275"/>
                <a:gd name="connsiteY8" fmla="*/ 266700 h 86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9275" h="862012">
                  <a:moveTo>
                    <a:pt x="183357" y="266700"/>
                  </a:moveTo>
                  <a:lnTo>
                    <a:pt x="228600" y="180975"/>
                  </a:lnTo>
                  <a:lnTo>
                    <a:pt x="1052513" y="481012"/>
                  </a:lnTo>
                  <a:lnTo>
                    <a:pt x="1062038" y="447675"/>
                  </a:lnTo>
                  <a:lnTo>
                    <a:pt x="0" y="54769"/>
                  </a:lnTo>
                  <a:lnTo>
                    <a:pt x="14288" y="0"/>
                  </a:lnTo>
                  <a:lnTo>
                    <a:pt x="1819275" y="650081"/>
                  </a:lnTo>
                  <a:cubicBezTo>
                    <a:pt x="1818481" y="720725"/>
                    <a:pt x="1817688" y="791368"/>
                    <a:pt x="1816894" y="862012"/>
                  </a:cubicBezTo>
                  <a:lnTo>
                    <a:pt x="183357" y="266700"/>
                  </a:lnTo>
                  <a:close/>
                </a:path>
              </a:pathLst>
            </a:custGeom>
            <a:gradFill>
              <a:gsLst>
                <a:gs pos="0">
                  <a:srgbClr val="70AD47">
                    <a:lumMod val="60000"/>
                    <a:lumOff val="40000"/>
                  </a:srgbClr>
                </a:gs>
                <a:gs pos="68000">
                  <a:srgbClr val="70AD47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64" name="Freeform 163"/>
            <p:cNvSpPr/>
            <p:nvPr/>
          </p:nvSpPr>
          <p:spPr>
            <a:xfrm>
              <a:off x="2216150" y="5041900"/>
              <a:ext cx="1073150" cy="495300"/>
            </a:xfrm>
            <a:custGeom>
              <a:avLst/>
              <a:gdLst>
                <a:gd name="connsiteX0" fmla="*/ 25400 w 1073150"/>
                <a:gd name="connsiteY0" fmla="*/ 0 h 495300"/>
                <a:gd name="connsiteX1" fmla="*/ 0 w 1073150"/>
                <a:gd name="connsiteY1" fmla="*/ 69850 h 495300"/>
                <a:gd name="connsiteX2" fmla="*/ 1073150 w 1073150"/>
                <a:gd name="connsiteY2" fmla="*/ 463550 h 495300"/>
                <a:gd name="connsiteX3" fmla="*/ 1054100 w 1073150"/>
                <a:gd name="connsiteY3" fmla="*/ 495300 h 495300"/>
                <a:gd name="connsiteX4" fmla="*/ 234950 w 1073150"/>
                <a:gd name="connsiteY4" fmla="*/ 190500 h 495300"/>
                <a:gd name="connsiteX5" fmla="*/ 171450 w 1073150"/>
                <a:gd name="connsiteY5" fmla="*/ 3048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50" h="495300">
                  <a:moveTo>
                    <a:pt x="25400" y="0"/>
                  </a:moveTo>
                  <a:lnTo>
                    <a:pt x="0" y="69850"/>
                  </a:lnTo>
                  <a:lnTo>
                    <a:pt x="1073150" y="463550"/>
                  </a:lnTo>
                  <a:lnTo>
                    <a:pt x="1054100" y="495300"/>
                  </a:lnTo>
                  <a:lnTo>
                    <a:pt x="234950" y="190500"/>
                  </a:lnTo>
                  <a:lnTo>
                    <a:pt x="171450" y="30480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2470313" y="3563718"/>
              <a:ext cx="1127974" cy="689195"/>
              <a:chOff x="2470313" y="3563718"/>
              <a:chExt cx="1127974" cy="689195"/>
            </a:xfrm>
          </p:grpSpPr>
          <p:sp>
            <p:nvSpPr>
              <p:cNvPr id="166" name="Freeform 165"/>
              <p:cNvSpPr/>
              <p:nvPr/>
            </p:nvSpPr>
            <p:spPr>
              <a:xfrm>
                <a:off x="2576513" y="3748088"/>
                <a:ext cx="809625" cy="504825"/>
              </a:xfrm>
              <a:custGeom>
                <a:avLst/>
                <a:gdLst>
                  <a:gd name="connsiteX0" fmla="*/ 719137 w 809625"/>
                  <a:gd name="connsiteY0" fmla="*/ 504825 h 504825"/>
                  <a:gd name="connsiteX1" fmla="*/ 719137 w 809625"/>
                  <a:gd name="connsiteY1" fmla="*/ 504825 h 504825"/>
                  <a:gd name="connsiteX2" fmla="*/ 809625 w 809625"/>
                  <a:gd name="connsiteY2" fmla="*/ 238125 h 504825"/>
                  <a:gd name="connsiteX3" fmla="*/ 95250 w 809625"/>
                  <a:gd name="connsiteY3" fmla="*/ 0 h 504825"/>
                  <a:gd name="connsiteX4" fmla="*/ 0 w 809625"/>
                  <a:gd name="connsiteY4" fmla="*/ 242887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9625" h="504825">
                    <a:moveTo>
                      <a:pt x="719137" y="504825"/>
                    </a:moveTo>
                    <a:lnTo>
                      <a:pt x="719137" y="504825"/>
                    </a:lnTo>
                    <a:lnTo>
                      <a:pt x="809625" y="238125"/>
                    </a:lnTo>
                    <a:lnTo>
                      <a:pt x="95250" y="0"/>
                    </a:lnTo>
                    <a:lnTo>
                      <a:pt x="0" y="242887"/>
                    </a:lnTo>
                  </a:path>
                </a:pathLst>
              </a:custGeom>
              <a:noFill/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135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167" name="Group 166"/>
              <p:cNvGrpSpPr/>
              <p:nvPr/>
            </p:nvGrpSpPr>
            <p:grpSpPr>
              <a:xfrm>
                <a:off x="2470313" y="3563718"/>
                <a:ext cx="1127974" cy="583033"/>
                <a:chOff x="2470313" y="3563718"/>
                <a:chExt cx="1127974" cy="583033"/>
              </a:xfrm>
            </p:grpSpPr>
            <p:cxnSp>
              <p:nvCxnSpPr>
                <p:cNvPr id="168" name="Straight Connector 167"/>
                <p:cNvCxnSpPr/>
                <p:nvPr/>
              </p:nvCxnSpPr>
              <p:spPr>
                <a:xfrm flipH="1" flipV="1">
                  <a:off x="2569369" y="3713665"/>
                  <a:ext cx="109537" cy="3680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</p:cxnSp>
            <p:grpSp>
              <p:nvGrpSpPr>
                <p:cNvPr id="169" name="Group 168"/>
                <p:cNvGrpSpPr/>
                <p:nvPr/>
              </p:nvGrpSpPr>
              <p:grpSpPr>
                <a:xfrm>
                  <a:off x="2470313" y="3563718"/>
                  <a:ext cx="1127974" cy="583033"/>
                  <a:chOff x="2470313" y="3563718"/>
                  <a:chExt cx="1127974" cy="583033"/>
                </a:xfrm>
              </p:grpSpPr>
              <p:cxnSp>
                <p:nvCxnSpPr>
                  <p:cNvPr id="170" name="Straight Connector 169"/>
                  <p:cNvCxnSpPr/>
                  <p:nvPr/>
                </p:nvCxnSpPr>
                <p:spPr>
                  <a:xfrm flipH="1" flipV="1">
                    <a:off x="3391217" y="3982798"/>
                    <a:ext cx="109537" cy="36804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grpSp>
                <p:nvGrpSpPr>
                  <p:cNvPr id="171" name="Group 170"/>
                  <p:cNvGrpSpPr/>
                  <p:nvPr/>
                </p:nvGrpSpPr>
                <p:grpSpPr>
                  <a:xfrm rot="6560922">
                    <a:off x="2418264" y="3643813"/>
                    <a:ext cx="205537" cy="101440"/>
                    <a:chOff x="9386370" y="875396"/>
                    <a:chExt cx="319560" cy="131570"/>
                  </a:xfrm>
                </p:grpSpPr>
                <p:cxnSp>
                  <p:nvCxnSpPr>
                    <p:cNvPr id="185" name="Straight Connector 184"/>
                    <p:cNvCxnSpPr/>
                    <p:nvPr/>
                  </p:nvCxnSpPr>
                  <p:spPr>
                    <a:xfrm flipH="1" flipV="1">
                      <a:off x="9386370" y="1006816"/>
                      <a:ext cx="319560" cy="15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186" name="Freeform 185"/>
                    <p:cNvSpPr/>
                    <p:nvPr/>
                  </p:nvSpPr>
                  <p:spPr>
                    <a:xfrm>
                      <a:off x="9408160" y="904211"/>
                      <a:ext cx="289560" cy="81309"/>
                    </a:xfrm>
                    <a:custGeom>
                      <a:avLst/>
                      <a:gdLst>
                        <a:gd name="connsiteX0" fmla="*/ 289560 w 289560"/>
                        <a:gd name="connsiteY0" fmla="*/ 81309 h 81309"/>
                        <a:gd name="connsiteX1" fmla="*/ 185420 w 289560"/>
                        <a:gd name="connsiteY1" fmla="*/ 29 h 81309"/>
                        <a:gd name="connsiteX2" fmla="*/ 86360 w 289560"/>
                        <a:gd name="connsiteY2" fmla="*/ 71149 h 81309"/>
                        <a:gd name="connsiteX3" fmla="*/ 0 w 289560"/>
                        <a:gd name="connsiteY3" fmla="*/ 10189 h 81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89560" h="81309">
                          <a:moveTo>
                            <a:pt x="289560" y="81309"/>
                          </a:moveTo>
                          <a:cubicBezTo>
                            <a:pt x="254423" y="41515"/>
                            <a:pt x="219287" y="1722"/>
                            <a:pt x="185420" y="29"/>
                          </a:cubicBezTo>
                          <a:cubicBezTo>
                            <a:pt x="151553" y="-1664"/>
                            <a:pt x="117263" y="69456"/>
                            <a:pt x="86360" y="71149"/>
                          </a:cubicBezTo>
                          <a:cubicBezTo>
                            <a:pt x="55457" y="72842"/>
                            <a:pt x="27728" y="41515"/>
                            <a:pt x="0" y="10189"/>
                          </a:cubicBezTo>
                        </a:path>
                      </a:pathLst>
                    </a:cu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378">
                        <a:defRPr/>
                      </a:pPr>
                      <a:endParaRPr lang="en-GB" sz="400" kern="0">
                        <a:solidFill>
                          <a:srgbClr val="C00000"/>
                        </a:solidFill>
                      </a:endParaRPr>
                    </a:p>
                  </p:txBody>
                </p:sp>
                <p:cxnSp>
                  <p:nvCxnSpPr>
                    <p:cNvPr id="187" name="Straight Connector 186"/>
                    <p:cNvCxnSpPr/>
                    <p:nvPr/>
                  </p:nvCxnSpPr>
                  <p:spPr>
                    <a:xfrm flipH="1" flipV="1">
                      <a:off x="9386370" y="875396"/>
                      <a:ext cx="319560" cy="15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grpSp>
                <p:nvGrpSpPr>
                  <p:cNvPr id="172" name="Group 171"/>
                  <p:cNvGrpSpPr/>
                  <p:nvPr/>
                </p:nvGrpSpPr>
                <p:grpSpPr>
                  <a:xfrm rot="6546150">
                    <a:off x="3444798" y="3993263"/>
                    <a:ext cx="205537" cy="101440"/>
                    <a:chOff x="9386370" y="875396"/>
                    <a:chExt cx="319560" cy="131570"/>
                  </a:xfrm>
                </p:grpSpPr>
                <p:cxnSp>
                  <p:nvCxnSpPr>
                    <p:cNvPr id="182" name="Straight Connector 181"/>
                    <p:cNvCxnSpPr/>
                    <p:nvPr/>
                  </p:nvCxnSpPr>
                  <p:spPr>
                    <a:xfrm flipH="1" flipV="1">
                      <a:off x="9386370" y="1006816"/>
                      <a:ext cx="319560" cy="15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183" name="Freeform 182"/>
                    <p:cNvSpPr/>
                    <p:nvPr/>
                  </p:nvSpPr>
                  <p:spPr>
                    <a:xfrm>
                      <a:off x="9408160" y="904211"/>
                      <a:ext cx="289560" cy="81309"/>
                    </a:xfrm>
                    <a:custGeom>
                      <a:avLst/>
                      <a:gdLst>
                        <a:gd name="connsiteX0" fmla="*/ 289560 w 289560"/>
                        <a:gd name="connsiteY0" fmla="*/ 81309 h 81309"/>
                        <a:gd name="connsiteX1" fmla="*/ 185420 w 289560"/>
                        <a:gd name="connsiteY1" fmla="*/ 29 h 81309"/>
                        <a:gd name="connsiteX2" fmla="*/ 86360 w 289560"/>
                        <a:gd name="connsiteY2" fmla="*/ 71149 h 81309"/>
                        <a:gd name="connsiteX3" fmla="*/ 0 w 289560"/>
                        <a:gd name="connsiteY3" fmla="*/ 10189 h 81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89560" h="81309">
                          <a:moveTo>
                            <a:pt x="289560" y="81309"/>
                          </a:moveTo>
                          <a:cubicBezTo>
                            <a:pt x="254423" y="41515"/>
                            <a:pt x="219287" y="1722"/>
                            <a:pt x="185420" y="29"/>
                          </a:cubicBezTo>
                          <a:cubicBezTo>
                            <a:pt x="151553" y="-1664"/>
                            <a:pt x="117263" y="69456"/>
                            <a:pt x="86360" y="71149"/>
                          </a:cubicBezTo>
                          <a:cubicBezTo>
                            <a:pt x="55457" y="72842"/>
                            <a:pt x="27728" y="41515"/>
                            <a:pt x="0" y="10189"/>
                          </a:cubicBezTo>
                        </a:path>
                      </a:pathLst>
                    </a:cu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378">
                        <a:defRPr/>
                      </a:pPr>
                      <a:endParaRPr lang="en-GB" sz="400" kern="0">
                        <a:solidFill>
                          <a:srgbClr val="C00000"/>
                        </a:solidFill>
                      </a:endParaRPr>
                    </a:p>
                  </p:txBody>
                </p:sp>
                <p:cxnSp>
                  <p:nvCxnSpPr>
                    <p:cNvPr id="184" name="Straight Connector 183"/>
                    <p:cNvCxnSpPr/>
                    <p:nvPr/>
                  </p:nvCxnSpPr>
                  <p:spPr>
                    <a:xfrm flipH="1" flipV="1">
                      <a:off x="9386370" y="875396"/>
                      <a:ext cx="319560" cy="15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sp>
                <p:nvSpPr>
                  <p:cNvPr id="173" name="Isosceles Triangle 172"/>
                  <p:cNvSpPr/>
                  <p:nvPr/>
                </p:nvSpPr>
                <p:spPr>
                  <a:xfrm rot="17204412">
                    <a:off x="2798622" y="3761893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GB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74" name="Isosceles Triangle 173"/>
                  <p:cNvSpPr/>
                  <p:nvPr/>
                </p:nvSpPr>
                <p:spPr>
                  <a:xfrm rot="6439417">
                    <a:off x="2729333" y="3739668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GB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75" name="Isosceles Triangle 174"/>
                  <p:cNvSpPr/>
                  <p:nvPr/>
                </p:nvSpPr>
                <p:spPr>
                  <a:xfrm rot="17204412">
                    <a:off x="3275849" y="3921119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GB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76" name="Isosceles Triangle 175"/>
                  <p:cNvSpPr/>
                  <p:nvPr/>
                </p:nvSpPr>
                <p:spPr>
                  <a:xfrm rot="6439417">
                    <a:off x="3206560" y="3898894"/>
                    <a:ext cx="87849" cy="79117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GB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177" name="Straight Connector 176"/>
                  <p:cNvCxnSpPr/>
                  <p:nvPr/>
                </p:nvCxnSpPr>
                <p:spPr>
                  <a:xfrm flipV="1">
                    <a:off x="3048305" y="3723641"/>
                    <a:ext cx="47320" cy="144791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</p:cxnSp>
              <p:grpSp>
                <p:nvGrpSpPr>
                  <p:cNvPr id="178" name="Group 177"/>
                  <p:cNvGrpSpPr/>
                  <p:nvPr/>
                </p:nvGrpSpPr>
                <p:grpSpPr>
                  <a:xfrm rot="927959">
                    <a:off x="3037011" y="3563718"/>
                    <a:ext cx="163953" cy="164118"/>
                    <a:chOff x="2948889" y="3490738"/>
                    <a:chExt cx="238292" cy="238532"/>
                  </a:xfrm>
                </p:grpSpPr>
                <p:sp>
                  <p:nvSpPr>
                    <p:cNvPr id="179" name="Oval 178"/>
                    <p:cNvSpPr/>
                    <p:nvPr/>
                  </p:nvSpPr>
                  <p:spPr>
                    <a:xfrm>
                      <a:off x="2948889" y="3490738"/>
                      <a:ext cx="238292" cy="23853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685800">
                        <a:defRPr/>
                      </a:pPr>
                      <a:endParaRPr lang="en-GB" sz="1350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cxnSp>
                  <p:nvCxnSpPr>
                    <p:cNvPr id="180" name="Straight Connector 179"/>
                    <p:cNvCxnSpPr>
                      <a:stCxn id="179" idx="6"/>
                      <a:endCxn id="179" idx="4"/>
                    </p:cNvCxnSpPr>
                    <p:nvPr/>
                  </p:nvCxnSpPr>
                  <p:spPr>
                    <a:xfrm flipH="1">
                      <a:off x="3068035" y="3610004"/>
                      <a:ext cx="119146" cy="119266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181" name="Straight Connector 180"/>
                    <p:cNvCxnSpPr>
                      <a:stCxn id="179" idx="2"/>
                      <a:endCxn id="179" idx="4"/>
                    </p:cNvCxnSpPr>
                    <p:nvPr/>
                  </p:nvCxnSpPr>
                  <p:spPr>
                    <a:xfrm>
                      <a:off x="2948889" y="3610004"/>
                      <a:ext cx="119146" cy="119266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FFC000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</p:grpSp>
          </p:grpSp>
        </p:grpSp>
      </p:grpSp>
      <p:grpSp>
        <p:nvGrpSpPr>
          <p:cNvPr id="197" name="Group 196"/>
          <p:cNvGrpSpPr/>
          <p:nvPr/>
        </p:nvGrpSpPr>
        <p:grpSpPr>
          <a:xfrm>
            <a:off x="1585572" y="1776016"/>
            <a:ext cx="3489302" cy="1852311"/>
            <a:chOff x="1923576" y="839236"/>
            <a:chExt cx="4652402" cy="2469748"/>
          </a:xfrm>
        </p:grpSpPr>
        <p:grpSp>
          <p:nvGrpSpPr>
            <p:cNvPr id="198" name="Group 197"/>
            <p:cNvGrpSpPr/>
            <p:nvPr/>
          </p:nvGrpSpPr>
          <p:grpSpPr>
            <a:xfrm>
              <a:off x="1923576" y="839236"/>
              <a:ext cx="4652402" cy="2469748"/>
              <a:chOff x="1923576" y="839236"/>
              <a:chExt cx="4652402" cy="2469748"/>
            </a:xfrm>
          </p:grpSpPr>
          <p:cxnSp>
            <p:nvCxnSpPr>
              <p:cNvPr id="207" name="Straight Connector 206"/>
              <p:cNvCxnSpPr/>
              <p:nvPr/>
            </p:nvCxnSpPr>
            <p:spPr>
              <a:xfrm flipH="1" flipV="1">
                <a:off x="5128755" y="3183062"/>
                <a:ext cx="657226" cy="644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208" name="TextBox 207"/>
              <p:cNvSpPr txBox="1"/>
              <p:nvPr/>
            </p:nvSpPr>
            <p:spPr>
              <a:xfrm rot="16200000">
                <a:off x="5446609" y="2927316"/>
                <a:ext cx="40010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600" kern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/>
                  </a:rPr>
                  <a:t>100</a:t>
                </a: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>
                <a:off x="5725587" y="2939652"/>
                <a:ext cx="8503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600" kern="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/>
                  </a:rPr>
                  <a:t>Heaters volume</a:t>
                </a:r>
              </a:p>
            </p:txBody>
          </p:sp>
          <p:cxnSp>
            <p:nvCxnSpPr>
              <p:cNvPr id="210" name="Straight Connector 209"/>
              <p:cNvCxnSpPr/>
              <p:nvPr/>
            </p:nvCxnSpPr>
            <p:spPr>
              <a:xfrm flipH="1">
                <a:off x="1961433" y="2916750"/>
                <a:ext cx="2537555" cy="0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211" name="TextBox 210"/>
              <p:cNvSpPr txBox="1"/>
              <p:nvPr/>
            </p:nvSpPr>
            <p:spPr>
              <a:xfrm rot="16200000">
                <a:off x="1820984" y="2028512"/>
                <a:ext cx="45140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600" kern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/>
                  </a:rPr>
                  <a:t>1020</a:t>
                </a:r>
              </a:p>
            </p:txBody>
          </p:sp>
          <p:cxnSp>
            <p:nvCxnSpPr>
              <p:cNvPr id="212" name="Straight Arrow Connector 211"/>
              <p:cNvCxnSpPr/>
              <p:nvPr/>
            </p:nvCxnSpPr>
            <p:spPr>
              <a:xfrm>
                <a:off x="2120208" y="839236"/>
                <a:ext cx="0" cy="2077514"/>
              </a:xfrm>
              <a:prstGeom prst="straightConnector1">
                <a:avLst/>
              </a:prstGeom>
              <a:noFill/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  <a:headEnd type="triangle" w="sm" len="med"/>
                <a:tailEnd type="triangle" w="sm" len="med"/>
              </a:ln>
              <a:effectLst/>
            </p:spPr>
          </p:cxnSp>
          <p:sp>
            <p:nvSpPr>
              <p:cNvPr id="213" name="TextBox 212"/>
              <p:cNvSpPr txBox="1"/>
              <p:nvPr/>
            </p:nvSpPr>
            <p:spPr>
              <a:xfrm>
                <a:off x="2819121" y="2712695"/>
                <a:ext cx="9814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750" kern="0" dirty="0">
                    <a:solidFill>
                      <a:prstClr val="white">
                        <a:lumMod val="65000"/>
                      </a:prstClr>
                    </a:solidFill>
                    <a:latin typeface="Calibri" panose="020F0502020204030204"/>
                  </a:rPr>
                  <a:t>Inlet reservoir</a:t>
                </a:r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4536495" y="1880715"/>
              <a:ext cx="1257293" cy="1308810"/>
              <a:chOff x="4536495" y="1880715"/>
              <a:chExt cx="1257293" cy="1308810"/>
            </a:xfrm>
          </p:grpSpPr>
          <p:sp>
            <p:nvSpPr>
              <p:cNvPr id="200" name="TextBox 199"/>
              <p:cNvSpPr txBox="1"/>
              <p:nvPr/>
            </p:nvSpPr>
            <p:spPr>
              <a:xfrm>
                <a:off x="4628396" y="1880715"/>
                <a:ext cx="5817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600" kern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/>
                  </a:rPr>
                  <a:t>14 litres</a:t>
                </a:r>
              </a:p>
            </p:txBody>
          </p:sp>
          <p:grpSp>
            <p:nvGrpSpPr>
              <p:cNvPr id="201" name="Group 200"/>
              <p:cNvGrpSpPr/>
              <p:nvPr/>
            </p:nvGrpSpPr>
            <p:grpSpPr>
              <a:xfrm>
                <a:off x="4536495" y="2054389"/>
                <a:ext cx="1257293" cy="1135136"/>
                <a:chOff x="4536495" y="2054389"/>
                <a:chExt cx="1257293" cy="1135136"/>
              </a:xfrm>
            </p:grpSpPr>
            <p:grpSp>
              <p:nvGrpSpPr>
                <p:cNvPr id="202" name="Group 201"/>
                <p:cNvGrpSpPr/>
                <p:nvPr/>
              </p:nvGrpSpPr>
              <p:grpSpPr>
                <a:xfrm>
                  <a:off x="4536495" y="2054389"/>
                  <a:ext cx="1257293" cy="400108"/>
                  <a:chOff x="4536495" y="2054389"/>
                  <a:chExt cx="1257293" cy="400108"/>
                </a:xfrm>
              </p:grpSpPr>
              <p:cxnSp>
                <p:nvCxnSpPr>
                  <p:cNvPr id="204" name="Straight Connector 203"/>
                  <p:cNvCxnSpPr/>
                  <p:nvPr/>
                </p:nvCxnSpPr>
                <p:spPr>
                  <a:xfrm flipH="1">
                    <a:off x="4536495" y="2135301"/>
                    <a:ext cx="1257293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prstDash val="dash"/>
                    <a:miter lim="800000"/>
                  </a:ln>
                  <a:effectLst/>
                </p:spPr>
              </p:cxnSp>
              <p:sp>
                <p:nvSpPr>
                  <p:cNvPr id="205" name="TextBox 204"/>
                  <p:cNvSpPr txBox="1"/>
                  <p:nvPr/>
                </p:nvSpPr>
                <p:spPr>
                  <a:xfrm rot="16200000">
                    <a:off x="5446608" y="2131332"/>
                    <a:ext cx="400108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85800">
                      <a:defRPr/>
                    </a:pPr>
                    <a:r>
                      <a:rPr lang="en-GB" sz="600" kern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libri" panose="020F0502020204030204"/>
                      </a:rPr>
                      <a:t>100</a:t>
                    </a:r>
                  </a:p>
                </p:txBody>
              </p:sp>
              <p:cxnSp>
                <p:nvCxnSpPr>
                  <p:cNvPr id="206" name="Straight Arrow Connector 205"/>
                  <p:cNvCxnSpPr/>
                  <p:nvPr/>
                </p:nvCxnSpPr>
                <p:spPr>
                  <a:xfrm>
                    <a:off x="5730875" y="2132238"/>
                    <a:ext cx="0" cy="24237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  <a:miter lim="800000"/>
                    <a:headEnd type="triangle" w="sm" len="med"/>
                    <a:tailEnd type="triangle" w="sm" len="med"/>
                  </a:ln>
                  <a:effectLst/>
                </p:spPr>
              </p:cxnSp>
            </p:grpSp>
            <p:cxnSp>
              <p:nvCxnSpPr>
                <p:cNvPr id="203" name="Straight Arrow Connector 202"/>
                <p:cNvCxnSpPr/>
                <p:nvPr/>
              </p:nvCxnSpPr>
              <p:spPr>
                <a:xfrm>
                  <a:off x="5730875" y="2921432"/>
                  <a:ext cx="0" cy="268093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  <a:headEnd type="triangle" w="sm" len="med"/>
                  <a:tailEnd type="triangle" w="sm" len="med"/>
                </a:ln>
                <a:effectLst/>
              </p:spPr>
            </p:cxnSp>
          </p:grpSp>
        </p:grpSp>
      </p:grpSp>
      <p:grpSp>
        <p:nvGrpSpPr>
          <p:cNvPr id="47" name="Group 46"/>
          <p:cNvGrpSpPr/>
          <p:nvPr/>
        </p:nvGrpSpPr>
        <p:grpSpPr>
          <a:xfrm>
            <a:off x="2421415" y="1525191"/>
            <a:ext cx="1168320" cy="1831656"/>
            <a:chOff x="3228553" y="890588"/>
            <a:chExt cx="1557760" cy="2442208"/>
          </a:xfrm>
        </p:grpSpPr>
        <p:sp>
          <p:nvSpPr>
            <p:cNvPr id="282" name="Freeform 281"/>
            <p:cNvSpPr/>
            <p:nvPr/>
          </p:nvSpPr>
          <p:spPr>
            <a:xfrm>
              <a:off x="3496176" y="1218162"/>
              <a:ext cx="1267834" cy="2114634"/>
            </a:xfrm>
            <a:custGeom>
              <a:avLst/>
              <a:gdLst>
                <a:gd name="connsiteX0" fmla="*/ 0 w 1034473"/>
                <a:gd name="connsiteY0" fmla="*/ 8887 h 1662196"/>
                <a:gd name="connsiteX1" fmla="*/ 110837 w 1034473"/>
                <a:gd name="connsiteY1" fmla="*/ 8887 h 1662196"/>
                <a:gd name="connsiteX2" fmla="*/ 147782 w 1034473"/>
                <a:gd name="connsiteY2" fmla="*/ 101250 h 1662196"/>
                <a:gd name="connsiteX3" fmla="*/ 157018 w 1034473"/>
                <a:gd name="connsiteY3" fmla="*/ 276741 h 1662196"/>
                <a:gd name="connsiteX4" fmla="*/ 120073 w 1034473"/>
                <a:gd name="connsiteY4" fmla="*/ 544596 h 1662196"/>
                <a:gd name="connsiteX5" fmla="*/ 129309 w 1034473"/>
                <a:gd name="connsiteY5" fmla="*/ 867869 h 1662196"/>
                <a:gd name="connsiteX6" fmla="*/ 193964 w 1034473"/>
                <a:gd name="connsiteY6" fmla="*/ 932523 h 1662196"/>
                <a:gd name="connsiteX7" fmla="*/ 323273 w 1034473"/>
                <a:gd name="connsiteY7" fmla="*/ 987941 h 1662196"/>
                <a:gd name="connsiteX8" fmla="*/ 554182 w 1034473"/>
                <a:gd name="connsiteY8" fmla="*/ 1052596 h 1662196"/>
                <a:gd name="connsiteX9" fmla="*/ 720437 w 1034473"/>
                <a:gd name="connsiteY9" fmla="*/ 1071069 h 1662196"/>
                <a:gd name="connsiteX10" fmla="*/ 923637 w 1034473"/>
                <a:gd name="connsiteY10" fmla="*/ 1089541 h 1662196"/>
                <a:gd name="connsiteX11" fmla="*/ 960582 w 1034473"/>
                <a:gd name="connsiteY11" fmla="*/ 1218850 h 1662196"/>
                <a:gd name="connsiteX12" fmla="*/ 951346 w 1034473"/>
                <a:gd name="connsiteY12" fmla="*/ 1486705 h 1662196"/>
                <a:gd name="connsiteX13" fmla="*/ 969818 w 1034473"/>
                <a:gd name="connsiteY13" fmla="*/ 1625250 h 1662196"/>
                <a:gd name="connsiteX14" fmla="*/ 1034473 w 1034473"/>
                <a:gd name="connsiteY14" fmla="*/ 1662196 h 1662196"/>
                <a:gd name="connsiteX0" fmla="*/ 0 w 1086860"/>
                <a:gd name="connsiteY0" fmla="*/ 8887 h 1676484"/>
                <a:gd name="connsiteX1" fmla="*/ 110837 w 1086860"/>
                <a:gd name="connsiteY1" fmla="*/ 8887 h 1676484"/>
                <a:gd name="connsiteX2" fmla="*/ 147782 w 1086860"/>
                <a:gd name="connsiteY2" fmla="*/ 101250 h 1676484"/>
                <a:gd name="connsiteX3" fmla="*/ 157018 w 1086860"/>
                <a:gd name="connsiteY3" fmla="*/ 276741 h 1676484"/>
                <a:gd name="connsiteX4" fmla="*/ 120073 w 1086860"/>
                <a:gd name="connsiteY4" fmla="*/ 544596 h 1676484"/>
                <a:gd name="connsiteX5" fmla="*/ 129309 w 1086860"/>
                <a:gd name="connsiteY5" fmla="*/ 867869 h 1676484"/>
                <a:gd name="connsiteX6" fmla="*/ 193964 w 1086860"/>
                <a:gd name="connsiteY6" fmla="*/ 932523 h 1676484"/>
                <a:gd name="connsiteX7" fmla="*/ 323273 w 1086860"/>
                <a:gd name="connsiteY7" fmla="*/ 987941 h 1676484"/>
                <a:gd name="connsiteX8" fmla="*/ 554182 w 1086860"/>
                <a:gd name="connsiteY8" fmla="*/ 1052596 h 1676484"/>
                <a:gd name="connsiteX9" fmla="*/ 720437 w 1086860"/>
                <a:gd name="connsiteY9" fmla="*/ 1071069 h 1676484"/>
                <a:gd name="connsiteX10" fmla="*/ 923637 w 1086860"/>
                <a:gd name="connsiteY10" fmla="*/ 1089541 h 1676484"/>
                <a:gd name="connsiteX11" fmla="*/ 960582 w 1086860"/>
                <a:gd name="connsiteY11" fmla="*/ 1218850 h 1676484"/>
                <a:gd name="connsiteX12" fmla="*/ 951346 w 1086860"/>
                <a:gd name="connsiteY12" fmla="*/ 1486705 h 1676484"/>
                <a:gd name="connsiteX13" fmla="*/ 969818 w 1086860"/>
                <a:gd name="connsiteY13" fmla="*/ 1625250 h 1676484"/>
                <a:gd name="connsiteX14" fmla="*/ 1086860 w 1086860"/>
                <a:gd name="connsiteY14" fmla="*/ 1676484 h 1676484"/>
                <a:gd name="connsiteX0" fmla="*/ 0 w 1086860"/>
                <a:gd name="connsiteY0" fmla="*/ 8887 h 1676484"/>
                <a:gd name="connsiteX1" fmla="*/ 110837 w 1086860"/>
                <a:gd name="connsiteY1" fmla="*/ 8887 h 1676484"/>
                <a:gd name="connsiteX2" fmla="*/ 147782 w 1086860"/>
                <a:gd name="connsiteY2" fmla="*/ 101250 h 1676484"/>
                <a:gd name="connsiteX3" fmla="*/ 157018 w 1086860"/>
                <a:gd name="connsiteY3" fmla="*/ 276741 h 1676484"/>
                <a:gd name="connsiteX4" fmla="*/ 120073 w 1086860"/>
                <a:gd name="connsiteY4" fmla="*/ 544596 h 1676484"/>
                <a:gd name="connsiteX5" fmla="*/ 129309 w 1086860"/>
                <a:gd name="connsiteY5" fmla="*/ 867869 h 1676484"/>
                <a:gd name="connsiteX6" fmla="*/ 193964 w 1086860"/>
                <a:gd name="connsiteY6" fmla="*/ 932523 h 1676484"/>
                <a:gd name="connsiteX7" fmla="*/ 323273 w 1086860"/>
                <a:gd name="connsiteY7" fmla="*/ 987941 h 1676484"/>
                <a:gd name="connsiteX8" fmla="*/ 554182 w 1086860"/>
                <a:gd name="connsiteY8" fmla="*/ 1052596 h 1676484"/>
                <a:gd name="connsiteX9" fmla="*/ 720437 w 1086860"/>
                <a:gd name="connsiteY9" fmla="*/ 1071069 h 1676484"/>
                <a:gd name="connsiteX10" fmla="*/ 923637 w 1086860"/>
                <a:gd name="connsiteY10" fmla="*/ 1089541 h 1676484"/>
                <a:gd name="connsiteX11" fmla="*/ 960582 w 1086860"/>
                <a:gd name="connsiteY11" fmla="*/ 1218850 h 1676484"/>
                <a:gd name="connsiteX12" fmla="*/ 951346 w 1086860"/>
                <a:gd name="connsiteY12" fmla="*/ 1486705 h 1676484"/>
                <a:gd name="connsiteX13" fmla="*/ 969818 w 1086860"/>
                <a:gd name="connsiteY13" fmla="*/ 1625250 h 1676484"/>
                <a:gd name="connsiteX14" fmla="*/ 1086860 w 1086860"/>
                <a:gd name="connsiteY14" fmla="*/ 1676484 h 1676484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193964 w 1063047"/>
                <a:gd name="connsiteY6" fmla="*/ 932523 h 1671721"/>
                <a:gd name="connsiteX7" fmla="*/ 323273 w 1063047"/>
                <a:gd name="connsiteY7" fmla="*/ 987941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205870 w 1063047"/>
                <a:gd name="connsiteY6" fmla="*/ 963480 h 1671721"/>
                <a:gd name="connsiteX7" fmla="*/ 323273 w 1063047"/>
                <a:gd name="connsiteY7" fmla="*/ 987941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29309 w 1063047"/>
                <a:gd name="connsiteY5" fmla="*/ 867869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62646 w 1063047"/>
                <a:gd name="connsiteY5" fmla="*/ 848819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20073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57018 w 1063047"/>
                <a:gd name="connsiteY3" fmla="*/ 276741 h 1671721"/>
                <a:gd name="connsiteX4" fmla="*/ 148648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48648 w 1063047"/>
                <a:gd name="connsiteY4" fmla="*/ 544596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43596 w 1063047"/>
                <a:gd name="connsiteY5" fmla="*/ 858344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4182 w 1063047"/>
                <a:gd name="connsiteY8" fmla="*/ 1052596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42323 w 1063047"/>
                <a:gd name="connsiteY7" fmla="*/ 1011753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05870 w 1063047"/>
                <a:gd name="connsiteY6" fmla="*/ 96348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23637 w 1063047"/>
                <a:gd name="connsiteY10" fmla="*/ 1089541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20437 w 1063047"/>
                <a:gd name="connsiteY9" fmla="*/ 1071069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558945 w 1063047"/>
                <a:gd name="connsiteY8" fmla="*/ 1028783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61373 w 1063047"/>
                <a:gd name="connsiteY7" fmla="*/ 987941 h 1671721"/>
                <a:gd name="connsiteX8" fmla="*/ 482745 w 1063047"/>
                <a:gd name="connsiteY8" fmla="*/ 1071645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063047"/>
                <a:gd name="connsiteY0" fmla="*/ 8887 h 1671721"/>
                <a:gd name="connsiteX1" fmla="*/ 110837 w 1063047"/>
                <a:gd name="connsiteY1" fmla="*/ 8887 h 1671721"/>
                <a:gd name="connsiteX2" fmla="*/ 147782 w 1063047"/>
                <a:gd name="connsiteY2" fmla="*/ 101250 h 1671721"/>
                <a:gd name="connsiteX3" fmla="*/ 123681 w 1063047"/>
                <a:gd name="connsiteY3" fmla="*/ 276741 h 1671721"/>
                <a:gd name="connsiteX4" fmla="*/ 124835 w 1063047"/>
                <a:gd name="connsiteY4" fmla="*/ 554121 h 1671721"/>
                <a:gd name="connsiteX5" fmla="*/ 124546 w 1063047"/>
                <a:gd name="connsiteY5" fmla="*/ 863107 h 1671721"/>
                <a:gd name="connsiteX6" fmla="*/ 224920 w 1063047"/>
                <a:gd name="connsiteY6" fmla="*/ 944430 h 1671721"/>
                <a:gd name="connsiteX7" fmla="*/ 308986 w 1063047"/>
                <a:gd name="connsiteY7" fmla="*/ 1011754 h 1671721"/>
                <a:gd name="connsiteX8" fmla="*/ 482745 w 1063047"/>
                <a:gd name="connsiteY8" fmla="*/ 1071645 h 1671721"/>
                <a:gd name="connsiteX9" fmla="*/ 744249 w 1063047"/>
                <a:gd name="connsiteY9" fmla="*/ 1156794 h 1671721"/>
                <a:gd name="connsiteX10" fmla="*/ 971262 w 1063047"/>
                <a:gd name="connsiteY10" fmla="*/ 1075253 h 1671721"/>
                <a:gd name="connsiteX11" fmla="*/ 960582 w 1063047"/>
                <a:gd name="connsiteY11" fmla="*/ 1218850 h 1671721"/>
                <a:gd name="connsiteX12" fmla="*/ 951346 w 1063047"/>
                <a:gd name="connsiteY12" fmla="*/ 1486705 h 1671721"/>
                <a:gd name="connsiteX13" fmla="*/ 969818 w 1063047"/>
                <a:gd name="connsiteY13" fmla="*/ 1625250 h 1671721"/>
                <a:gd name="connsiteX14" fmla="*/ 1063047 w 1063047"/>
                <a:gd name="connsiteY14" fmla="*/ 1671721 h 1671721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951346 w 1267834"/>
                <a:gd name="connsiteY12" fmla="*/ 1486705 h 2114634"/>
                <a:gd name="connsiteX13" fmla="*/ 969818 w 1267834"/>
                <a:gd name="connsiteY13" fmla="*/ 1625250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951346 w 1267834"/>
                <a:gd name="connsiteY12" fmla="*/ 148670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960582 w 1267834"/>
                <a:gd name="connsiteY11" fmla="*/ 1218850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71262 w 1267834"/>
                <a:gd name="connsiteY10" fmla="*/ 107525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44249 w 1267834"/>
                <a:gd name="connsiteY9" fmla="*/ 1156794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308986 w 1267834"/>
                <a:gd name="connsiteY7" fmla="*/ 1011754 h 2114634"/>
                <a:gd name="connsiteX8" fmla="*/ 482745 w 1267834"/>
                <a:gd name="connsiteY8" fmla="*/ 107164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51861 w 1267834"/>
                <a:gd name="connsiteY7" fmla="*/ 1002229 h 2114634"/>
                <a:gd name="connsiteX8" fmla="*/ 482745 w 1267834"/>
                <a:gd name="connsiteY8" fmla="*/ 107164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51861 w 1267834"/>
                <a:gd name="connsiteY7" fmla="*/ 1002229 h 2114634"/>
                <a:gd name="connsiteX8" fmla="*/ 573233 w 1267834"/>
                <a:gd name="connsiteY8" fmla="*/ 1100220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18523 w 1267834"/>
                <a:gd name="connsiteY7" fmla="*/ 1045091 h 2114634"/>
                <a:gd name="connsiteX8" fmla="*/ 573233 w 1267834"/>
                <a:gd name="connsiteY8" fmla="*/ 1100220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  <a:gd name="connsiteX0" fmla="*/ 0 w 1267834"/>
                <a:gd name="connsiteY0" fmla="*/ 8887 h 2114634"/>
                <a:gd name="connsiteX1" fmla="*/ 110837 w 1267834"/>
                <a:gd name="connsiteY1" fmla="*/ 8887 h 2114634"/>
                <a:gd name="connsiteX2" fmla="*/ 147782 w 1267834"/>
                <a:gd name="connsiteY2" fmla="*/ 101250 h 2114634"/>
                <a:gd name="connsiteX3" fmla="*/ 123681 w 1267834"/>
                <a:gd name="connsiteY3" fmla="*/ 276741 h 2114634"/>
                <a:gd name="connsiteX4" fmla="*/ 124835 w 1267834"/>
                <a:gd name="connsiteY4" fmla="*/ 554121 h 2114634"/>
                <a:gd name="connsiteX5" fmla="*/ 124546 w 1267834"/>
                <a:gd name="connsiteY5" fmla="*/ 863107 h 2114634"/>
                <a:gd name="connsiteX6" fmla="*/ 224920 w 1267834"/>
                <a:gd name="connsiteY6" fmla="*/ 944430 h 2114634"/>
                <a:gd name="connsiteX7" fmla="*/ 418523 w 1267834"/>
                <a:gd name="connsiteY7" fmla="*/ 1045091 h 2114634"/>
                <a:gd name="connsiteX8" fmla="*/ 544658 w 1267834"/>
                <a:gd name="connsiteY8" fmla="*/ 1128795 h 2114634"/>
                <a:gd name="connsiteX9" fmla="*/ 710912 w 1267834"/>
                <a:gd name="connsiteY9" fmla="*/ 1209182 h 2114634"/>
                <a:gd name="connsiteX10" fmla="*/ 956974 w 1267834"/>
                <a:gd name="connsiteY10" fmla="*/ 1322903 h 2114634"/>
                <a:gd name="connsiteX11" fmla="*/ 1165369 w 1267834"/>
                <a:gd name="connsiteY11" fmla="*/ 1490313 h 2114634"/>
                <a:gd name="connsiteX12" fmla="*/ 1165658 w 1267834"/>
                <a:gd name="connsiteY12" fmla="*/ 1734355 h 2114634"/>
                <a:gd name="connsiteX13" fmla="*/ 1184130 w 1267834"/>
                <a:gd name="connsiteY13" fmla="*/ 2068162 h 2114634"/>
                <a:gd name="connsiteX14" fmla="*/ 1267834 w 1267834"/>
                <a:gd name="connsiteY14" fmla="*/ 2114634 h 2114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7834" h="2114634">
                  <a:moveTo>
                    <a:pt x="0" y="8887"/>
                  </a:moveTo>
                  <a:cubicBezTo>
                    <a:pt x="43103" y="1190"/>
                    <a:pt x="86207" y="-6507"/>
                    <a:pt x="110837" y="8887"/>
                  </a:cubicBezTo>
                  <a:cubicBezTo>
                    <a:pt x="135467" y="24281"/>
                    <a:pt x="145641" y="56608"/>
                    <a:pt x="147782" y="101250"/>
                  </a:cubicBezTo>
                  <a:cubicBezTo>
                    <a:pt x="149923" y="145892"/>
                    <a:pt x="127505" y="201263"/>
                    <a:pt x="123681" y="276741"/>
                  </a:cubicBezTo>
                  <a:cubicBezTo>
                    <a:pt x="119857" y="352219"/>
                    <a:pt x="124691" y="456393"/>
                    <a:pt x="124835" y="554121"/>
                  </a:cubicBezTo>
                  <a:cubicBezTo>
                    <a:pt x="124979" y="651849"/>
                    <a:pt x="107865" y="798056"/>
                    <a:pt x="124546" y="863107"/>
                  </a:cubicBezTo>
                  <a:cubicBezTo>
                    <a:pt x="141227" y="928158"/>
                    <a:pt x="175924" y="914099"/>
                    <a:pt x="224920" y="944430"/>
                  </a:cubicBezTo>
                  <a:cubicBezTo>
                    <a:pt x="273916" y="974761"/>
                    <a:pt x="365233" y="1014363"/>
                    <a:pt x="418523" y="1045091"/>
                  </a:cubicBezTo>
                  <a:cubicBezTo>
                    <a:pt x="471813" y="1075819"/>
                    <a:pt x="495927" y="1101447"/>
                    <a:pt x="544658" y="1128795"/>
                  </a:cubicBezTo>
                  <a:cubicBezTo>
                    <a:pt x="593390" y="1156144"/>
                    <a:pt x="642193" y="1176831"/>
                    <a:pt x="710912" y="1209182"/>
                  </a:cubicBezTo>
                  <a:cubicBezTo>
                    <a:pt x="779631" y="1241533"/>
                    <a:pt x="881231" y="1276048"/>
                    <a:pt x="956974" y="1322903"/>
                  </a:cubicBezTo>
                  <a:cubicBezTo>
                    <a:pt x="1032717" y="1369758"/>
                    <a:pt x="1130588" y="1421738"/>
                    <a:pt x="1165369" y="1490313"/>
                  </a:cubicBezTo>
                  <a:cubicBezTo>
                    <a:pt x="1200150" y="1558888"/>
                    <a:pt x="1162531" y="1638047"/>
                    <a:pt x="1165658" y="1734355"/>
                  </a:cubicBezTo>
                  <a:cubicBezTo>
                    <a:pt x="1168785" y="1830663"/>
                    <a:pt x="1165513" y="2037326"/>
                    <a:pt x="1184130" y="2068162"/>
                  </a:cubicBezTo>
                  <a:cubicBezTo>
                    <a:pt x="1202747" y="2098998"/>
                    <a:pt x="1225765" y="2108404"/>
                    <a:pt x="1267834" y="2114634"/>
                  </a:cubicBezTo>
                </a:path>
              </a:pathLst>
            </a:custGeom>
            <a:noFill/>
            <a:ln w="63500" cap="flat" cmpd="sng" algn="ctr">
              <a:solidFill>
                <a:schemeClr val="bg1">
                  <a:lumMod val="75000"/>
                  <a:alpha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3" name="Freeform 282"/>
            <p:cNvSpPr/>
            <p:nvPr/>
          </p:nvSpPr>
          <p:spPr>
            <a:xfrm>
              <a:off x="3228553" y="890588"/>
              <a:ext cx="1557760" cy="1728788"/>
            </a:xfrm>
            <a:custGeom>
              <a:avLst/>
              <a:gdLst>
                <a:gd name="connsiteX0" fmla="*/ 1333922 w 1333922"/>
                <a:gd name="connsiteY0" fmla="*/ 1190625 h 1190930"/>
                <a:gd name="connsiteX1" fmla="*/ 910060 w 1333922"/>
                <a:gd name="connsiteY1" fmla="*/ 1190625 h 1190930"/>
                <a:gd name="connsiteX2" fmla="*/ 729085 w 1333922"/>
                <a:gd name="connsiteY2" fmla="*/ 1185862 h 1190930"/>
                <a:gd name="connsiteX3" fmla="*/ 590972 w 1333922"/>
                <a:gd name="connsiteY3" fmla="*/ 1143000 h 1190930"/>
                <a:gd name="connsiteX4" fmla="*/ 510010 w 1333922"/>
                <a:gd name="connsiteY4" fmla="*/ 1062037 h 1190930"/>
                <a:gd name="connsiteX5" fmla="*/ 481435 w 1333922"/>
                <a:gd name="connsiteY5" fmla="*/ 928687 h 1190930"/>
                <a:gd name="connsiteX6" fmla="*/ 490960 w 1333922"/>
                <a:gd name="connsiteY6" fmla="*/ 800100 h 1190930"/>
                <a:gd name="connsiteX7" fmla="*/ 486197 w 1333922"/>
                <a:gd name="connsiteY7" fmla="*/ 676275 h 1190930"/>
                <a:gd name="connsiteX8" fmla="*/ 457622 w 1333922"/>
                <a:gd name="connsiteY8" fmla="*/ 585787 h 1190930"/>
                <a:gd name="connsiteX9" fmla="*/ 348085 w 1333922"/>
                <a:gd name="connsiteY9" fmla="*/ 481012 h 1190930"/>
                <a:gd name="connsiteX10" fmla="*/ 229022 w 1333922"/>
                <a:gd name="connsiteY10" fmla="*/ 385762 h 1190930"/>
                <a:gd name="connsiteX11" fmla="*/ 100435 w 1333922"/>
                <a:gd name="connsiteY11" fmla="*/ 261937 h 1190930"/>
                <a:gd name="connsiteX12" fmla="*/ 14710 w 1333922"/>
                <a:gd name="connsiteY12" fmla="*/ 119062 h 1190930"/>
                <a:gd name="connsiteX13" fmla="*/ 422 w 1333922"/>
                <a:gd name="connsiteY13" fmla="*/ 28575 h 1190930"/>
                <a:gd name="connsiteX14" fmla="*/ 5185 w 1333922"/>
                <a:gd name="connsiteY14" fmla="*/ 0 h 1190930"/>
                <a:gd name="connsiteX0" fmla="*/ 1557760 w 1557760"/>
                <a:gd name="connsiteY0" fmla="*/ 1728788 h 1728788"/>
                <a:gd name="connsiteX1" fmla="*/ 910060 w 1557760"/>
                <a:gd name="connsiteY1" fmla="*/ 1190625 h 1728788"/>
                <a:gd name="connsiteX2" fmla="*/ 729085 w 1557760"/>
                <a:gd name="connsiteY2" fmla="*/ 11858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10097 w 1557760"/>
                <a:gd name="connsiteY1" fmla="*/ 1704975 h 1728788"/>
                <a:gd name="connsiteX2" fmla="*/ 729085 w 1557760"/>
                <a:gd name="connsiteY2" fmla="*/ 11858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10097 w 1557760"/>
                <a:gd name="connsiteY1" fmla="*/ 1704975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571625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466850 h 1728788"/>
                <a:gd name="connsiteX2" fmla="*/ 905297 w 1557760"/>
                <a:gd name="connsiteY2" fmla="*/ 1300162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  <a:gd name="connsiteX0" fmla="*/ 1557760 w 1557760"/>
                <a:gd name="connsiteY0" fmla="*/ 1728788 h 1728788"/>
                <a:gd name="connsiteX1" fmla="*/ 1262484 w 1557760"/>
                <a:gd name="connsiteY1" fmla="*/ 1466850 h 1728788"/>
                <a:gd name="connsiteX2" fmla="*/ 881484 w 1557760"/>
                <a:gd name="connsiteY2" fmla="*/ 1295400 h 1728788"/>
                <a:gd name="connsiteX3" fmla="*/ 590972 w 1557760"/>
                <a:gd name="connsiteY3" fmla="*/ 1143000 h 1728788"/>
                <a:gd name="connsiteX4" fmla="*/ 510010 w 1557760"/>
                <a:gd name="connsiteY4" fmla="*/ 1062037 h 1728788"/>
                <a:gd name="connsiteX5" fmla="*/ 481435 w 1557760"/>
                <a:gd name="connsiteY5" fmla="*/ 928687 h 1728788"/>
                <a:gd name="connsiteX6" fmla="*/ 490960 w 1557760"/>
                <a:gd name="connsiteY6" fmla="*/ 800100 h 1728788"/>
                <a:gd name="connsiteX7" fmla="*/ 486197 w 1557760"/>
                <a:gd name="connsiteY7" fmla="*/ 676275 h 1728788"/>
                <a:gd name="connsiteX8" fmla="*/ 457622 w 1557760"/>
                <a:gd name="connsiteY8" fmla="*/ 585787 h 1728788"/>
                <a:gd name="connsiteX9" fmla="*/ 348085 w 1557760"/>
                <a:gd name="connsiteY9" fmla="*/ 481012 h 1728788"/>
                <a:gd name="connsiteX10" fmla="*/ 229022 w 1557760"/>
                <a:gd name="connsiteY10" fmla="*/ 385762 h 1728788"/>
                <a:gd name="connsiteX11" fmla="*/ 100435 w 1557760"/>
                <a:gd name="connsiteY11" fmla="*/ 261937 h 1728788"/>
                <a:gd name="connsiteX12" fmla="*/ 14710 w 1557760"/>
                <a:gd name="connsiteY12" fmla="*/ 119062 h 1728788"/>
                <a:gd name="connsiteX13" fmla="*/ 422 w 1557760"/>
                <a:gd name="connsiteY13" fmla="*/ 28575 h 1728788"/>
                <a:gd name="connsiteX14" fmla="*/ 5185 w 1557760"/>
                <a:gd name="connsiteY14" fmla="*/ 0 h 172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57760" h="1728788">
                  <a:moveTo>
                    <a:pt x="1557760" y="1728788"/>
                  </a:moveTo>
                  <a:cubicBezTo>
                    <a:pt x="1416473" y="1728788"/>
                    <a:pt x="1403771" y="1466850"/>
                    <a:pt x="1262484" y="1466850"/>
                  </a:cubicBezTo>
                  <a:cubicBezTo>
                    <a:pt x="1161678" y="1466056"/>
                    <a:pt x="993403" y="1349375"/>
                    <a:pt x="881484" y="1295400"/>
                  </a:cubicBezTo>
                  <a:cubicBezTo>
                    <a:pt x="769565" y="1241425"/>
                    <a:pt x="652884" y="1181894"/>
                    <a:pt x="590972" y="1143000"/>
                  </a:cubicBezTo>
                  <a:cubicBezTo>
                    <a:pt x="529060" y="1104106"/>
                    <a:pt x="528266" y="1097756"/>
                    <a:pt x="510010" y="1062037"/>
                  </a:cubicBezTo>
                  <a:cubicBezTo>
                    <a:pt x="491754" y="1026318"/>
                    <a:pt x="484610" y="972343"/>
                    <a:pt x="481435" y="928687"/>
                  </a:cubicBezTo>
                  <a:cubicBezTo>
                    <a:pt x="478260" y="885031"/>
                    <a:pt x="490166" y="842169"/>
                    <a:pt x="490960" y="800100"/>
                  </a:cubicBezTo>
                  <a:cubicBezTo>
                    <a:pt x="491754" y="758031"/>
                    <a:pt x="491753" y="711994"/>
                    <a:pt x="486197" y="676275"/>
                  </a:cubicBezTo>
                  <a:cubicBezTo>
                    <a:pt x="480641" y="640556"/>
                    <a:pt x="480641" y="618331"/>
                    <a:pt x="457622" y="585787"/>
                  </a:cubicBezTo>
                  <a:cubicBezTo>
                    <a:pt x="434603" y="553243"/>
                    <a:pt x="386185" y="514349"/>
                    <a:pt x="348085" y="481012"/>
                  </a:cubicBezTo>
                  <a:cubicBezTo>
                    <a:pt x="309985" y="447675"/>
                    <a:pt x="270297" y="422274"/>
                    <a:pt x="229022" y="385762"/>
                  </a:cubicBezTo>
                  <a:cubicBezTo>
                    <a:pt x="187747" y="349250"/>
                    <a:pt x="136154" y="306387"/>
                    <a:pt x="100435" y="261937"/>
                  </a:cubicBezTo>
                  <a:cubicBezTo>
                    <a:pt x="64716" y="217487"/>
                    <a:pt x="31379" y="157956"/>
                    <a:pt x="14710" y="119062"/>
                  </a:cubicBezTo>
                  <a:cubicBezTo>
                    <a:pt x="-1959" y="80168"/>
                    <a:pt x="2009" y="48419"/>
                    <a:pt x="422" y="28575"/>
                  </a:cubicBezTo>
                  <a:cubicBezTo>
                    <a:pt x="-1166" y="8731"/>
                    <a:pt x="2009" y="4365"/>
                    <a:pt x="5185" y="0"/>
                  </a:cubicBezTo>
                </a:path>
              </a:pathLst>
            </a:custGeom>
            <a:noFill/>
            <a:ln w="88900" cap="flat" cmpd="sng" algn="ctr">
              <a:solidFill>
                <a:schemeClr val="bg1">
                  <a:lumMod val="75000"/>
                  <a:alpha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17" name="Freeform 216"/>
          <p:cNvSpPr/>
          <p:nvPr/>
        </p:nvSpPr>
        <p:spPr>
          <a:xfrm>
            <a:off x="2622132" y="1770871"/>
            <a:ext cx="950876" cy="1585976"/>
          </a:xfrm>
          <a:custGeom>
            <a:avLst/>
            <a:gdLst>
              <a:gd name="connsiteX0" fmla="*/ 0 w 1034473"/>
              <a:gd name="connsiteY0" fmla="*/ 8887 h 1662196"/>
              <a:gd name="connsiteX1" fmla="*/ 110837 w 1034473"/>
              <a:gd name="connsiteY1" fmla="*/ 8887 h 1662196"/>
              <a:gd name="connsiteX2" fmla="*/ 147782 w 1034473"/>
              <a:gd name="connsiteY2" fmla="*/ 101250 h 1662196"/>
              <a:gd name="connsiteX3" fmla="*/ 157018 w 1034473"/>
              <a:gd name="connsiteY3" fmla="*/ 276741 h 1662196"/>
              <a:gd name="connsiteX4" fmla="*/ 120073 w 1034473"/>
              <a:gd name="connsiteY4" fmla="*/ 544596 h 1662196"/>
              <a:gd name="connsiteX5" fmla="*/ 129309 w 1034473"/>
              <a:gd name="connsiteY5" fmla="*/ 867869 h 1662196"/>
              <a:gd name="connsiteX6" fmla="*/ 193964 w 1034473"/>
              <a:gd name="connsiteY6" fmla="*/ 932523 h 1662196"/>
              <a:gd name="connsiteX7" fmla="*/ 323273 w 1034473"/>
              <a:gd name="connsiteY7" fmla="*/ 987941 h 1662196"/>
              <a:gd name="connsiteX8" fmla="*/ 554182 w 1034473"/>
              <a:gd name="connsiteY8" fmla="*/ 1052596 h 1662196"/>
              <a:gd name="connsiteX9" fmla="*/ 720437 w 1034473"/>
              <a:gd name="connsiteY9" fmla="*/ 1071069 h 1662196"/>
              <a:gd name="connsiteX10" fmla="*/ 923637 w 1034473"/>
              <a:gd name="connsiteY10" fmla="*/ 1089541 h 1662196"/>
              <a:gd name="connsiteX11" fmla="*/ 960582 w 1034473"/>
              <a:gd name="connsiteY11" fmla="*/ 1218850 h 1662196"/>
              <a:gd name="connsiteX12" fmla="*/ 951346 w 1034473"/>
              <a:gd name="connsiteY12" fmla="*/ 1486705 h 1662196"/>
              <a:gd name="connsiteX13" fmla="*/ 969818 w 1034473"/>
              <a:gd name="connsiteY13" fmla="*/ 1625250 h 1662196"/>
              <a:gd name="connsiteX14" fmla="*/ 1034473 w 1034473"/>
              <a:gd name="connsiteY14" fmla="*/ 1662196 h 1662196"/>
              <a:gd name="connsiteX0" fmla="*/ 0 w 1086860"/>
              <a:gd name="connsiteY0" fmla="*/ 8887 h 1676484"/>
              <a:gd name="connsiteX1" fmla="*/ 110837 w 1086860"/>
              <a:gd name="connsiteY1" fmla="*/ 8887 h 1676484"/>
              <a:gd name="connsiteX2" fmla="*/ 147782 w 1086860"/>
              <a:gd name="connsiteY2" fmla="*/ 101250 h 1676484"/>
              <a:gd name="connsiteX3" fmla="*/ 157018 w 1086860"/>
              <a:gd name="connsiteY3" fmla="*/ 276741 h 1676484"/>
              <a:gd name="connsiteX4" fmla="*/ 120073 w 1086860"/>
              <a:gd name="connsiteY4" fmla="*/ 544596 h 1676484"/>
              <a:gd name="connsiteX5" fmla="*/ 129309 w 1086860"/>
              <a:gd name="connsiteY5" fmla="*/ 867869 h 1676484"/>
              <a:gd name="connsiteX6" fmla="*/ 193964 w 1086860"/>
              <a:gd name="connsiteY6" fmla="*/ 932523 h 1676484"/>
              <a:gd name="connsiteX7" fmla="*/ 323273 w 1086860"/>
              <a:gd name="connsiteY7" fmla="*/ 987941 h 1676484"/>
              <a:gd name="connsiteX8" fmla="*/ 554182 w 1086860"/>
              <a:gd name="connsiteY8" fmla="*/ 1052596 h 1676484"/>
              <a:gd name="connsiteX9" fmla="*/ 720437 w 1086860"/>
              <a:gd name="connsiteY9" fmla="*/ 1071069 h 1676484"/>
              <a:gd name="connsiteX10" fmla="*/ 923637 w 1086860"/>
              <a:gd name="connsiteY10" fmla="*/ 1089541 h 1676484"/>
              <a:gd name="connsiteX11" fmla="*/ 960582 w 1086860"/>
              <a:gd name="connsiteY11" fmla="*/ 1218850 h 1676484"/>
              <a:gd name="connsiteX12" fmla="*/ 951346 w 1086860"/>
              <a:gd name="connsiteY12" fmla="*/ 1486705 h 1676484"/>
              <a:gd name="connsiteX13" fmla="*/ 969818 w 1086860"/>
              <a:gd name="connsiteY13" fmla="*/ 1625250 h 1676484"/>
              <a:gd name="connsiteX14" fmla="*/ 1086860 w 1086860"/>
              <a:gd name="connsiteY14" fmla="*/ 1676484 h 1676484"/>
              <a:gd name="connsiteX0" fmla="*/ 0 w 1086860"/>
              <a:gd name="connsiteY0" fmla="*/ 8887 h 1676484"/>
              <a:gd name="connsiteX1" fmla="*/ 110837 w 1086860"/>
              <a:gd name="connsiteY1" fmla="*/ 8887 h 1676484"/>
              <a:gd name="connsiteX2" fmla="*/ 147782 w 1086860"/>
              <a:gd name="connsiteY2" fmla="*/ 101250 h 1676484"/>
              <a:gd name="connsiteX3" fmla="*/ 157018 w 1086860"/>
              <a:gd name="connsiteY3" fmla="*/ 276741 h 1676484"/>
              <a:gd name="connsiteX4" fmla="*/ 120073 w 1086860"/>
              <a:gd name="connsiteY4" fmla="*/ 544596 h 1676484"/>
              <a:gd name="connsiteX5" fmla="*/ 129309 w 1086860"/>
              <a:gd name="connsiteY5" fmla="*/ 867869 h 1676484"/>
              <a:gd name="connsiteX6" fmla="*/ 193964 w 1086860"/>
              <a:gd name="connsiteY6" fmla="*/ 932523 h 1676484"/>
              <a:gd name="connsiteX7" fmla="*/ 323273 w 1086860"/>
              <a:gd name="connsiteY7" fmla="*/ 987941 h 1676484"/>
              <a:gd name="connsiteX8" fmla="*/ 554182 w 1086860"/>
              <a:gd name="connsiteY8" fmla="*/ 1052596 h 1676484"/>
              <a:gd name="connsiteX9" fmla="*/ 720437 w 1086860"/>
              <a:gd name="connsiteY9" fmla="*/ 1071069 h 1676484"/>
              <a:gd name="connsiteX10" fmla="*/ 923637 w 1086860"/>
              <a:gd name="connsiteY10" fmla="*/ 1089541 h 1676484"/>
              <a:gd name="connsiteX11" fmla="*/ 960582 w 1086860"/>
              <a:gd name="connsiteY11" fmla="*/ 1218850 h 1676484"/>
              <a:gd name="connsiteX12" fmla="*/ 951346 w 1086860"/>
              <a:gd name="connsiteY12" fmla="*/ 1486705 h 1676484"/>
              <a:gd name="connsiteX13" fmla="*/ 969818 w 1086860"/>
              <a:gd name="connsiteY13" fmla="*/ 1625250 h 1676484"/>
              <a:gd name="connsiteX14" fmla="*/ 1086860 w 1086860"/>
              <a:gd name="connsiteY14" fmla="*/ 1676484 h 1676484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193964 w 1063047"/>
              <a:gd name="connsiteY6" fmla="*/ 932523 h 1671721"/>
              <a:gd name="connsiteX7" fmla="*/ 323273 w 1063047"/>
              <a:gd name="connsiteY7" fmla="*/ 987941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205870 w 1063047"/>
              <a:gd name="connsiteY6" fmla="*/ 963480 h 1671721"/>
              <a:gd name="connsiteX7" fmla="*/ 323273 w 1063047"/>
              <a:gd name="connsiteY7" fmla="*/ 987941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62646 w 1063047"/>
              <a:gd name="connsiteY5" fmla="*/ 848819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48648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48648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05870 w 1063047"/>
              <a:gd name="connsiteY6" fmla="*/ 96348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20437 w 1063047"/>
              <a:gd name="connsiteY9" fmla="*/ 1071069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558945 w 1063047"/>
              <a:gd name="connsiteY8" fmla="*/ 1028783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61373 w 1063047"/>
              <a:gd name="connsiteY7" fmla="*/ 987941 h 1671721"/>
              <a:gd name="connsiteX8" fmla="*/ 482745 w 1063047"/>
              <a:gd name="connsiteY8" fmla="*/ 1071645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23681 w 1063047"/>
              <a:gd name="connsiteY3" fmla="*/ 276741 h 1671721"/>
              <a:gd name="connsiteX4" fmla="*/ 124835 w 1063047"/>
              <a:gd name="connsiteY4" fmla="*/ 554121 h 1671721"/>
              <a:gd name="connsiteX5" fmla="*/ 124546 w 1063047"/>
              <a:gd name="connsiteY5" fmla="*/ 863107 h 1671721"/>
              <a:gd name="connsiteX6" fmla="*/ 224920 w 1063047"/>
              <a:gd name="connsiteY6" fmla="*/ 944430 h 1671721"/>
              <a:gd name="connsiteX7" fmla="*/ 308986 w 1063047"/>
              <a:gd name="connsiteY7" fmla="*/ 1011754 h 1671721"/>
              <a:gd name="connsiteX8" fmla="*/ 482745 w 1063047"/>
              <a:gd name="connsiteY8" fmla="*/ 1071645 h 1671721"/>
              <a:gd name="connsiteX9" fmla="*/ 744249 w 1063047"/>
              <a:gd name="connsiteY9" fmla="*/ 1156794 h 1671721"/>
              <a:gd name="connsiteX10" fmla="*/ 971262 w 1063047"/>
              <a:gd name="connsiteY10" fmla="*/ 1075253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951346 w 1267834"/>
              <a:gd name="connsiteY12" fmla="*/ 1486705 h 2114634"/>
              <a:gd name="connsiteX13" fmla="*/ 969818 w 1267834"/>
              <a:gd name="connsiteY13" fmla="*/ 1625250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951346 w 1267834"/>
              <a:gd name="connsiteY12" fmla="*/ 148670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960582 w 1267834"/>
              <a:gd name="connsiteY11" fmla="*/ 1218850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71262 w 1267834"/>
              <a:gd name="connsiteY10" fmla="*/ 107525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44249 w 1267834"/>
              <a:gd name="connsiteY9" fmla="*/ 1156794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308986 w 1267834"/>
              <a:gd name="connsiteY7" fmla="*/ 1011754 h 2114634"/>
              <a:gd name="connsiteX8" fmla="*/ 482745 w 1267834"/>
              <a:gd name="connsiteY8" fmla="*/ 107164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51861 w 1267834"/>
              <a:gd name="connsiteY7" fmla="*/ 1002229 h 2114634"/>
              <a:gd name="connsiteX8" fmla="*/ 482745 w 1267834"/>
              <a:gd name="connsiteY8" fmla="*/ 107164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51861 w 1267834"/>
              <a:gd name="connsiteY7" fmla="*/ 1002229 h 2114634"/>
              <a:gd name="connsiteX8" fmla="*/ 573233 w 1267834"/>
              <a:gd name="connsiteY8" fmla="*/ 1100220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18523 w 1267834"/>
              <a:gd name="connsiteY7" fmla="*/ 1045091 h 2114634"/>
              <a:gd name="connsiteX8" fmla="*/ 573233 w 1267834"/>
              <a:gd name="connsiteY8" fmla="*/ 1100220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  <a:gd name="connsiteX0" fmla="*/ 0 w 1267834"/>
              <a:gd name="connsiteY0" fmla="*/ 8887 h 2114634"/>
              <a:gd name="connsiteX1" fmla="*/ 110837 w 1267834"/>
              <a:gd name="connsiteY1" fmla="*/ 8887 h 2114634"/>
              <a:gd name="connsiteX2" fmla="*/ 147782 w 1267834"/>
              <a:gd name="connsiteY2" fmla="*/ 101250 h 2114634"/>
              <a:gd name="connsiteX3" fmla="*/ 123681 w 1267834"/>
              <a:gd name="connsiteY3" fmla="*/ 276741 h 2114634"/>
              <a:gd name="connsiteX4" fmla="*/ 124835 w 1267834"/>
              <a:gd name="connsiteY4" fmla="*/ 554121 h 2114634"/>
              <a:gd name="connsiteX5" fmla="*/ 124546 w 1267834"/>
              <a:gd name="connsiteY5" fmla="*/ 863107 h 2114634"/>
              <a:gd name="connsiteX6" fmla="*/ 224920 w 1267834"/>
              <a:gd name="connsiteY6" fmla="*/ 944430 h 2114634"/>
              <a:gd name="connsiteX7" fmla="*/ 418523 w 1267834"/>
              <a:gd name="connsiteY7" fmla="*/ 1045091 h 2114634"/>
              <a:gd name="connsiteX8" fmla="*/ 544658 w 1267834"/>
              <a:gd name="connsiteY8" fmla="*/ 1128795 h 2114634"/>
              <a:gd name="connsiteX9" fmla="*/ 710912 w 1267834"/>
              <a:gd name="connsiteY9" fmla="*/ 1209182 h 2114634"/>
              <a:gd name="connsiteX10" fmla="*/ 956974 w 1267834"/>
              <a:gd name="connsiteY10" fmla="*/ 1322903 h 2114634"/>
              <a:gd name="connsiteX11" fmla="*/ 1165369 w 1267834"/>
              <a:gd name="connsiteY11" fmla="*/ 1490313 h 2114634"/>
              <a:gd name="connsiteX12" fmla="*/ 1165658 w 1267834"/>
              <a:gd name="connsiteY12" fmla="*/ 1734355 h 2114634"/>
              <a:gd name="connsiteX13" fmla="*/ 1184130 w 1267834"/>
              <a:gd name="connsiteY13" fmla="*/ 2068162 h 2114634"/>
              <a:gd name="connsiteX14" fmla="*/ 1267834 w 1267834"/>
              <a:gd name="connsiteY14" fmla="*/ 2114634 h 2114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67834" h="2114634">
                <a:moveTo>
                  <a:pt x="0" y="8887"/>
                </a:moveTo>
                <a:cubicBezTo>
                  <a:pt x="43103" y="1190"/>
                  <a:pt x="86207" y="-6507"/>
                  <a:pt x="110837" y="8887"/>
                </a:cubicBezTo>
                <a:cubicBezTo>
                  <a:pt x="135467" y="24281"/>
                  <a:pt x="145641" y="56608"/>
                  <a:pt x="147782" y="101250"/>
                </a:cubicBezTo>
                <a:cubicBezTo>
                  <a:pt x="149923" y="145892"/>
                  <a:pt x="127505" y="201263"/>
                  <a:pt x="123681" y="276741"/>
                </a:cubicBezTo>
                <a:cubicBezTo>
                  <a:pt x="119857" y="352219"/>
                  <a:pt x="124691" y="456393"/>
                  <a:pt x="124835" y="554121"/>
                </a:cubicBezTo>
                <a:cubicBezTo>
                  <a:pt x="124979" y="651849"/>
                  <a:pt x="107865" y="798056"/>
                  <a:pt x="124546" y="863107"/>
                </a:cubicBezTo>
                <a:cubicBezTo>
                  <a:pt x="141227" y="928158"/>
                  <a:pt x="175924" y="914099"/>
                  <a:pt x="224920" y="944430"/>
                </a:cubicBezTo>
                <a:cubicBezTo>
                  <a:pt x="273916" y="974761"/>
                  <a:pt x="365233" y="1014363"/>
                  <a:pt x="418523" y="1045091"/>
                </a:cubicBezTo>
                <a:cubicBezTo>
                  <a:pt x="471813" y="1075819"/>
                  <a:pt x="495927" y="1101447"/>
                  <a:pt x="544658" y="1128795"/>
                </a:cubicBezTo>
                <a:cubicBezTo>
                  <a:pt x="593390" y="1156144"/>
                  <a:pt x="642193" y="1176831"/>
                  <a:pt x="710912" y="1209182"/>
                </a:cubicBezTo>
                <a:cubicBezTo>
                  <a:pt x="779631" y="1241533"/>
                  <a:pt x="881231" y="1276048"/>
                  <a:pt x="956974" y="1322903"/>
                </a:cubicBezTo>
                <a:cubicBezTo>
                  <a:pt x="1032717" y="1369758"/>
                  <a:pt x="1130588" y="1421738"/>
                  <a:pt x="1165369" y="1490313"/>
                </a:cubicBezTo>
                <a:cubicBezTo>
                  <a:pt x="1200150" y="1558888"/>
                  <a:pt x="1162531" y="1638047"/>
                  <a:pt x="1165658" y="1734355"/>
                </a:cubicBezTo>
                <a:cubicBezTo>
                  <a:pt x="1168785" y="1830663"/>
                  <a:pt x="1165513" y="2037326"/>
                  <a:pt x="1184130" y="2068162"/>
                </a:cubicBezTo>
                <a:cubicBezTo>
                  <a:pt x="1202747" y="2098998"/>
                  <a:pt x="1225765" y="2108404"/>
                  <a:pt x="1267834" y="2114634"/>
                </a:cubicBezTo>
              </a:path>
            </a:pathLst>
          </a:custGeom>
          <a:noFill/>
          <a:ln w="63500" cap="flat" cmpd="sng" algn="ctr">
            <a:solidFill>
              <a:srgbClr val="0070C0">
                <a:alpha val="50196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18" name="Straight Arrow Connector 217"/>
          <p:cNvCxnSpPr>
            <a:stCxn id="217" idx="6"/>
            <a:endCxn id="217" idx="9"/>
          </p:cNvCxnSpPr>
          <p:nvPr/>
        </p:nvCxnSpPr>
        <p:spPr>
          <a:xfrm>
            <a:off x="2790822" y="2479194"/>
            <a:ext cx="364494" cy="19856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 w="sm" len="med"/>
          </a:ln>
          <a:effectLst/>
        </p:spPr>
      </p:cxnSp>
      <p:sp>
        <p:nvSpPr>
          <p:cNvPr id="219" name="Freeform 218"/>
          <p:cNvSpPr/>
          <p:nvPr/>
        </p:nvSpPr>
        <p:spPr>
          <a:xfrm>
            <a:off x="2421415" y="1525191"/>
            <a:ext cx="1168320" cy="1296591"/>
          </a:xfrm>
          <a:custGeom>
            <a:avLst/>
            <a:gdLst>
              <a:gd name="connsiteX0" fmla="*/ 1333922 w 1333922"/>
              <a:gd name="connsiteY0" fmla="*/ 1190625 h 1190930"/>
              <a:gd name="connsiteX1" fmla="*/ 910060 w 1333922"/>
              <a:gd name="connsiteY1" fmla="*/ 1190625 h 1190930"/>
              <a:gd name="connsiteX2" fmla="*/ 729085 w 1333922"/>
              <a:gd name="connsiteY2" fmla="*/ 1185862 h 1190930"/>
              <a:gd name="connsiteX3" fmla="*/ 590972 w 1333922"/>
              <a:gd name="connsiteY3" fmla="*/ 1143000 h 1190930"/>
              <a:gd name="connsiteX4" fmla="*/ 510010 w 1333922"/>
              <a:gd name="connsiteY4" fmla="*/ 1062037 h 1190930"/>
              <a:gd name="connsiteX5" fmla="*/ 481435 w 1333922"/>
              <a:gd name="connsiteY5" fmla="*/ 928687 h 1190930"/>
              <a:gd name="connsiteX6" fmla="*/ 490960 w 1333922"/>
              <a:gd name="connsiteY6" fmla="*/ 800100 h 1190930"/>
              <a:gd name="connsiteX7" fmla="*/ 486197 w 1333922"/>
              <a:gd name="connsiteY7" fmla="*/ 676275 h 1190930"/>
              <a:gd name="connsiteX8" fmla="*/ 457622 w 1333922"/>
              <a:gd name="connsiteY8" fmla="*/ 585787 h 1190930"/>
              <a:gd name="connsiteX9" fmla="*/ 348085 w 1333922"/>
              <a:gd name="connsiteY9" fmla="*/ 481012 h 1190930"/>
              <a:gd name="connsiteX10" fmla="*/ 229022 w 1333922"/>
              <a:gd name="connsiteY10" fmla="*/ 385762 h 1190930"/>
              <a:gd name="connsiteX11" fmla="*/ 100435 w 1333922"/>
              <a:gd name="connsiteY11" fmla="*/ 261937 h 1190930"/>
              <a:gd name="connsiteX12" fmla="*/ 14710 w 1333922"/>
              <a:gd name="connsiteY12" fmla="*/ 119062 h 1190930"/>
              <a:gd name="connsiteX13" fmla="*/ 422 w 1333922"/>
              <a:gd name="connsiteY13" fmla="*/ 28575 h 1190930"/>
              <a:gd name="connsiteX14" fmla="*/ 5185 w 1333922"/>
              <a:gd name="connsiteY14" fmla="*/ 0 h 1190930"/>
              <a:gd name="connsiteX0" fmla="*/ 1557760 w 1557760"/>
              <a:gd name="connsiteY0" fmla="*/ 1728788 h 1728788"/>
              <a:gd name="connsiteX1" fmla="*/ 910060 w 1557760"/>
              <a:gd name="connsiteY1" fmla="*/ 1190625 h 1728788"/>
              <a:gd name="connsiteX2" fmla="*/ 729085 w 1557760"/>
              <a:gd name="connsiteY2" fmla="*/ 11858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10097 w 1557760"/>
              <a:gd name="connsiteY1" fmla="*/ 1704975 h 1728788"/>
              <a:gd name="connsiteX2" fmla="*/ 729085 w 1557760"/>
              <a:gd name="connsiteY2" fmla="*/ 11858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10097 w 1557760"/>
              <a:gd name="connsiteY1" fmla="*/ 1704975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571625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466850 h 1728788"/>
              <a:gd name="connsiteX2" fmla="*/ 905297 w 1557760"/>
              <a:gd name="connsiteY2" fmla="*/ 1300162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  <a:gd name="connsiteX0" fmla="*/ 1557760 w 1557760"/>
              <a:gd name="connsiteY0" fmla="*/ 1728788 h 1728788"/>
              <a:gd name="connsiteX1" fmla="*/ 1262484 w 1557760"/>
              <a:gd name="connsiteY1" fmla="*/ 1466850 h 1728788"/>
              <a:gd name="connsiteX2" fmla="*/ 881484 w 1557760"/>
              <a:gd name="connsiteY2" fmla="*/ 1295400 h 1728788"/>
              <a:gd name="connsiteX3" fmla="*/ 590972 w 1557760"/>
              <a:gd name="connsiteY3" fmla="*/ 1143000 h 1728788"/>
              <a:gd name="connsiteX4" fmla="*/ 510010 w 1557760"/>
              <a:gd name="connsiteY4" fmla="*/ 1062037 h 1728788"/>
              <a:gd name="connsiteX5" fmla="*/ 481435 w 1557760"/>
              <a:gd name="connsiteY5" fmla="*/ 928687 h 1728788"/>
              <a:gd name="connsiteX6" fmla="*/ 490960 w 1557760"/>
              <a:gd name="connsiteY6" fmla="*/ 800100 h 1728788"/>
              <a:gd name="connsiteX7" fmla="*/ 486197 w 1557760"/>
              <a:gd name="connsiteY7" fmla="*/ 676275 h 1728788"/>
              <a:gd name="connsiteX8" fmla="*/ 457622 w 1557760"/>
              <a:gd name="connsiteY8" fmla="*/ 585787 h 1728788"/>
              <a:gd name="connsiteX9" fmla="*/ 348085 w 1557760"/>
              <a:gd name="connsiteY9" fmla="*/ 481012 h 1728788"/>
              <a:gd name="connsiteX10" fmla="*/ 229022 w 1557760"/>
              <a:gd name="connsiteY10" fmla="*/ 385762 h 1728788"/>
              <a:gd name="connsiteX11" fmla="*/ 100435 w 1557760"/>
              <a:gd name="connsiteY11" fmla="*/ 261937 h 1728788"/>
              <a:gd name="connsiteX12" fmla="*/ 14710 w 1557760"/>
              <a:gd name="connsiteY12" fmla="*/ 119062 h 1728788"/>
              <a:gd name="connsiteX13" fmla="*/ 422 w 1557760"/>
              <a:gd name="connsiteY13" fmla="*/ 28575 h 1728788"/>
              <a:gd name="connsiteX14" fmla="*/ 5185 w 1557760"/>
              <a:gd name="connsiteY14" fmla="*/ 0 h 172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57760" h="1728788">
                <a:moveTo>
                  <a:pt x="1557760" y="1728788"/>
                </a:moveTo>
                <a:cubicBezTo>
                  <a:pt x="1416473" y="1728788"/>
                  <a:pt x="1403771" y="1466850"/>
                  <a:pt x="1262484" y="1466850"/>
                </a:cubicBezTo>
                <a:cubicBezTo>
                  <a:pt x="1161678" y="1466056"/>
                  <a:pt x="993403" y="1349375"/>
                  <a:pt x="881484" y="1295400"/>
                </a:cubicBezTo>
                <a:cubicBezTo>
                  <a:pt x="769565" y="1241425"/>
                  <a:pt x="652884" y="1181894"/>
                  <a:pt x="590972" y="1143000"/>
                </a:cubicBezTo>
                <a:cubicBezTo>
                  <a:pt x="529060" y="1104106"/>
                  <a:pt x="528266" y="1097756"/>
                  <a:pt x="510010" y="1062037"/>
                </a:cubicBezTo>
                <a:cubicBezTo>
                  <a:pt x="491754" y="1026318"/>
                  <a:pt x="484610" y="972343"/>
                  <a:pt x="481435" y="928687"/>
                </a:cubicBezTo>
                <a:cubicBezTo>
                  <a:pt x="478260" y="885031"/>
                  <a:pt x="490166" y="842169"/>
                  <a:pt x="490960" y="800100"/>
                </a:cubicBezTo>
                <a:cubicBezTo>
                  <a:pt x="491754" y="758031"/>
                  <a:pt x="491753" y="711994"/>
                  <a:pt x="486197" y="676275"/>
                </a:cubicBezTo>
                <a:cubicBezTo>
                  <a:pt x="480641" y="640556"/>
                  <a:pt x="480641" y="618331"/>
                  <a:pt x="457622" y="585787"/>
                </a:cubicBezTo>
                <a:cubicBezTo>
                  <a:pt x="434603" y="553243"/>
                  <a:pt x="386185" y="514349"/>
                  <a:pt x="348085" y="481012"/>
                </a:cubicBezTo>
                <a:cubicBezTo>
                  <a:pt x="309985" y="447675"/>
                  <a:pt x="270297" y="422274"/>
                  <a:pt x="229022" y="385762"/>
                </a:cubicBezTo>
                <a:cubicBezTo>
                  <a:pt x="187747" y="349250"/>
                  <a:pt x="136154" y="306387"/>
                  <a:pt x="100435" y="261937"/>
                </a:cubicBezTo>
                <a:cubicBezTo>
                  <a:pt x="64716" y="217487"/>
                  <a:pt x="31379" y="157956"/>
                  <a:pt x="14710" y="119062"/>
                </a:cubicBezTo>
                <a:cubicBezTo>
                  <a:pt x="-1959" y="80168"/>
                  <a:pt x="2009" y="48419"/>
                  <a:pt x="422" y="28575"/>
                </a:cubicBezTo>
                <a:cubicBezTo>
                  <a:pt x="-1166" y="8731"/>
                  <a:pt x="2009" y="4365"/>
                  <a:pt x="5185" y="0"/>
                </a:cubicBezTo>
              </a:path>
            </a:pathLst>
          </a:custGeom>
          <a:noFill/>
          <a:ln w="88900" cap="flat" cmpd="sng" algn="ctr">
            <a:solidFill>
              <a:srgbClr val="BFF1FF">
                <a:alpha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20" name="Straight Arrow Connector 219"/>
          <p:cNvCxnSpPr>
            <a:stCxn id="219" idx="2"/>
            <a:endCxn id="219" idx="3"/>
          </p:cNvCxnSpPr>
          <p:nvPr/>
        </p:nvCxnSpPr>
        <p:spPr>
          <a:xfrm flipH="1" flipV="1">
            <a:off x="2864644" y="2382441"/>
            <a:ext cx="217884" cy="114300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</p:cxnSp>
      <p:cxnSp>
        <p:nvCxnSpPr>
          <p:cNvPr id="221" name="Straight Arrow Connector 220"/>
          <p:cNvCxnSpPr>
            <a:stCxn id="219" idx="10"/>
            <a:endCxn id="219" idx="11"/>
          </p:cNvCxnSpPr>
          <p:nvPr/>
        </p:nvCxnSpPr>
        <p:spPr>
          <a:xfrm flipH="1" flipV="1">
            <a:off x="2496742" y="1721644"/>
            <a:ext cx="96440" cy="92869"/>
          </a:xfrm>
          <a:prstGeom prst="straightConnector1">
            <a:avLst/>
          </a:prstGeom>
          <a:noFill/>
          <a:ln w="6350" cap="flat" cmpd="sng" algn="ctr">
            <a:solidFill>
              <a:srgbClr val="0070C0"/>
            </a:solidFill>
            <a:prstDash val="solid"/>
            <a:miter lim="800000"/>
            <a:tailEnd type="triangle" w="sm" len="med"/>
          </a:ln>
          <a:effectLst/>
        </p:spPr>
      </p:cxnSp>
      <p:grpSp>
        <p:nvGrpSpPr>
          <p:cNvPr id="222" name="Group 221"/>
          <p:cNvGrpSpPr/>
          <p:nvPr/>
        </p:nvGrpSpPr>
        <p:grpSpPr>
          <a:xfrm>
            <a:off x="5613202" y="4562475"/>
            <a:ext cx="1942505" cy="783692"/>
            <a:chOff x="7484268" y="4940300"/>
            <a:chExt cx="2590007" cy="1044922"/>
          </a:xfrm>
        </p:grpSpPr>
        <p:sp>
          <p:nvSpPr>
            <p:cNvPr id="223" name="Freeform 222"/>
            <p:cNvSpPr/>
            <p:nvPr/>
          </p:nvSpPr>
          <p:spPr>
            <a:xfrm>
              <a:off x="7486650" y="4940300"/>
              <a:ext cx="2228850" cy="327025"/>
            </a:xfrm>
            <a:custGeom>
              <a:avLst/>
              <a:gdLst>
                <a:gd name="connsiteX0" fmla="*/ 714375 w 2228850"/>
                <a:gd name="connsiteY0" fmla="*/ 3175 h 327025"/>
                <a:gd name="connsiteX1" fmla="*/ 714375 w 2228850"/>
                <a:gd name="connsiteY1" fmla="*/ 165100 h 327025"/>
                <a:gd name="connsiteX2" fmla="*/ 2228850 w 2228850"/>
                <a:gd name="connsiteY2" fmla="*/ 165100 h 327025"/>
                <a:gd name="connsiteX3" fmla="*/ 2228850 w 2228850"/>
                <a:gd name="connsiteY3" fmla="*/ 212725 h 327025"/>
                <a:gd name="connsiteX4" fmla="*/ 612775 w 2228850"/>
                <a:gd name="connsiteY4" fmla="*/ 212725 h 327025"/>
                <a:gd name="connsiteX5" fmla="*/ 612775 w 2228850"/>
                <a:gd name="connsiteY5" fmla="*/ 295275 h 327025"/>
                <a:gd name="connsiteX6" fmla="*/ 276225 w 2228850"/>
                <a:gd name="connsiteY6" fmla="*/ 295275 h 327025"/>
                <a:gd name="connsiteX7" fmla="*/ 276225 w 2228850"/>
                <a:gd name="connsiteY7" fmla="*/ 327025 h 327025"/>
                <a:gd name="connsiteX8" fmla="*/ 0 w 2228850"/>
                <a:gd name="connsiteY8" fmla="*/ 206375 h 327025"/>
                <a:gd name="connsiteX9" fmla="*/ 0 w 2228850"/>
                <a:gd name="connsiteY9" fmla="*/ 0 h 327025"/>
                <a:gd name="connsiteX10" fmla="*/ 714375 w 2228850"/>
                <a:gd name="connsiteY10" fmla="*/ 317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8850" h="327025">
                  <a:moveTo>
                    <a:pt x="714375" y="3175"/>
                  </a:moveTo>
                  <a:lnTo>
                    <a:pt x="714375" y="165100"/>
                  </a:lnTo>
                  <a:lnTo>
                    <a:pt x="2228850" y="165100"/>
                  </a:lnTo>
                  <a:lnTo>
                    <a:pt x="2228850" y="212725"/>
                  </a:lnTo>
                  <a:lnTo>
                    <a:pt x="612775" y="212725"/>
                  </a:lnTo>
                  <a:lnTo>
                    <a:pt x="612775" y="295275"/>
                  </a:lnTo>
                  <a:lnTo>
                    <a:pt x="276225" y="295275"/>
                  </a:lnTo>
                  <a:lnTo>
                    <a:pt x="276225" y="327025"/>
                  </a:lnTo>
                  <a:lnTo>
                    <a:pt x="0" y="206375"/>
                  </a:lnTo>
                  <a:lnTo>
                    <a:pt x="0" y="0"/>
                  </a:lnTo>
                  <a:lnTo>
                    <a:pt x="714375" y="3175"/>
                  </a:lnTo>
                  <a:close/>
                </a:path>
              </a:pathLst>
            </a:custGeom>
            <a:gradFill>
              <a:gsLst>
                <a:gs pos="100000">
                  <a:srgbClr val="70AD47">
                    <a:lumMod val="60000"/>
                    <a:lumOff val="40000"/>
                  </a:srgbClr>
                </a:gs>
                <a:gs pos="16000">
                  <a:srgbClr val="70AD47">
                    <a:lumMod val="20000"/>
                    <a:lumOff val="80000"/>
                  </a:srgbClr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4" name="Freeform 223"/>
            <p:cNvSpPr/>
            <p:nvPr/>
          </p:nvSpPr>
          <p:spPr>
            <a:xfrm flipV="1">
              <a:off x="7484268" y="5647566"/>
              <a:ext cx="2228850" cy="327025"/>
            </a:xfrm>
            <a:custGeom>
              <a:avLst/>
              <a:gdLst>
                <a:gd name="connsiteX0" fmla="*/ 714375 w 2228850"/>
                <a:gd name="connsiteY0" fmla="*/ 3175 h 327025"/>
                <a:gd name="connsiteX1" fmla="*/ 714375 w 2228850"/>
                <a:gd name="connsiteY1" fmla="*/ 165100 h 327025"/>
                <a:gd name="connsiteX2" fmla="*/ 2228850 w 2228850"/>
                <a:gd name="connsiteY2" fmla="*/ 165100 h 327025"/>
                <a:gd name="connsiteX3" fmla="*/ 2228850 w 2228850"/>
                <a:gd name="connsiteY3" fmla="*/ 212725 h 327025"/>
                <a:gd name="connsiteX4" fmla="*/ 612775 w 2228850"/>
                <a:gd name="connsiteY4" fmla="*/ 212725 h 327025"/>
                <a:gd name="connsiteX5" fmla="*/ 612775 w 2228850"/>
                <a:gd name="connsiteY5" fmla="*/ 295275 h 327025"/>
                <a:gd name="connsiteX6" fmla="*/ 276225 w 2228850"/>
                <a:gd name="connsiteY6" fmla="*/ 295275 h 327025"/>
                <a:gd name="connsiteX7" fmla="*/ 276225 w 2228850"/>
                <a:gd name="connsiteY7" fmla="*/ 327025 h 327025"/>
                <a:gd name="connsiteX8" fmla="*/ 0 w 2228850"/>
                <a:gd name="connsiteY8" fmla="*/ 206375 h 327025"/>
                <a:gd name="connsiteX9" fmla="*/ 0 w 2228850"/>
                <a:gd name="connsiteY9" fmla="*/ 0 h 327025"/>
                <a:gd name="connsiteX10" fmla="*/ 714375 w 2228850"/>
                <a:gd name="connsiteY10" fmla="*/ 317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8850" h="327025">
                  <a:moveTo>
                    <a:pt x="714375" y="3175"/>
                  </a:moveTo>
                  <a:lnTo>
                    <a:pt x="714375" y="165100"/>
                  </a:lnTo>
                  <a:lnTo>
                    <a:pt x="2228850" y="165100"/>
                  </a:lnTo>
                  <a:lnTo>
                    <a:pt x="2228850" y="212725"/>
                  </a:lnTo>
                  <a:lnTo>
                    <a:pt x="612775" y="212725"/>
                  </a:lnTo>
                  <a:lnTo>
                    <a:pt x="612775" y="295275"/>
                  </a:lnTo>
                  <a:lnTo>
                    <a:pt x="276225" y="295275"/>
                  </a:lnTo>
                  <a:lnTo>
                    <a:pt x="276225" y="327025"/>
                  </a:lnTo>
                  <a:lnTo>
                    <a:pt x="0" y="206375"/>
                  </a:lnTo>
                  <a:lnTo>
                    <a:pt x="0" y="0"/>
                  </a:lnTo>
                  <a:lnTo>
                    <a:pt x="714375" y="3175"/>
                  </a:lnTo>
                  <a:close/>
                </a:path>
              </a:pathLst>
            </a:custGeom>
            <a:gradFill>
              <a:gsLst>
                <a:gs pos="100000">
                  <a:srgbClr val="70AD47">
                    <a:lumMod val="60000"/>
                    <a:lumOff val="40000"/>
                  </a:srgbClr>
                </a:gs>
                <a:gs pos="17000">
                  <a:srgbClr val="70AD47">
                    <a:lumMod val="20000"/>
                    <a:lumOff val="80000"/>
                  </a:srgbClr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5" name="Freeform 224"/>
            <p:cNvSpPr/>
            <p:nvPr/>
          </p:nvSpPr>
          <p:spPr>
            <a:xfrm flipV="1">
              <a:off x="8099425" y="5562947"/>
              <a:ext cx="1974850" cy="422275"/>
            </a:xfrm>
            <a:custGeom>
              <a:avLst/>
              <a:gdLst>
                <a:gd name="connsiteX0" fmla="*/ 98425 w 1974850"/>
                <a:gd name="connsiteY0" fmla="*/ 0 h 422275"/>
                <a:gd name="connsiteX1" fmla="*/ 98425 w 1974850"/>
                <a:gd name="connsiteY1" fmla="*/ 158750 h 422275"/>
                <a:gd name="connsiteX2" fmla="*/ 1616075 w 1974850"/>
                <a:gd name="connsiteY2" fmla="*/ 158750 h 422275"/>
                <a:gd name="connsiteX3" fmla="*/ 1616075 w 1974850"/>
                <a:gd name="connsiteY3" fmla="*/ 206375 h 422275"/>
                <a:gd name="connsiteX4" fmla="*/ 0 w 1974850"/>
                <a:gd name="connsiteY4" fmla="*/ 206375 h 422275"/>
                <a:gd name="connsiteX5" fmla="*/ 0 w 1974850"/>
                <a:gd name="connsiteY5" fmla="*/ 292100 h 422275"/>
                <a:gd name="connsiteX6" fmla="*/ 1057275 w 1974850"/>
                <a:gd name="connsiteY6" fmla="*/ 292100 h 422275"/>
                <a:gd name="connsiteX7" fmla="*/ 1339850 w 1974850"/>
                <a:gd name="connsiteY7" fmla="*/ 422275 h 422275"/>
                <a:gd name="connsiteX8" fmla="*/ 1974850 w 1974850"/>
                <a:gd name="connsiteY8" fmla="*/ 422275 h 422275"/>
                <a:gd name="connsiteX9" fmla="*/ 1974850 w 1974850"/>
                <a:gd name="connsiteY9" fmla="*/ 136525 h 422275"/>
                <a:gd name="connsiteX10" fmla="*/ 1771650 w 1974850"/>
                <a:gd name="connsiteY10" fmla="*/ 136525 h 422275"/>
                <a:gd name="connsiteX11" fmla="*/ 1771650 w 1974850"/>
                <a:gd name="connsiteY11" fmla="*/ 6350 h 422275"/>
                <a:gd name="connsiteX12" fmla="*/ 98425 w 1974850"/>
                <a:gd name="connsiteY12" fmla="*/ 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74850" h="422275">
                  <a:moveTo>
                    <a:pt x="98425" y="0"/>
                  </a:moveTo>
                  <a:lnTo>
                    <a:pt x="98425" y="158750"/>
                  </a:lnTo>
                  <a:lnTo>
                    <a:pt x="1616075" y="158750"/>
                  </a:lnTo>
                  <a:lnTo>
                    <a:pt x="1616075" y="206375"/>
                  </a:lnTo>
                  <a:lnTo>
                    <a:pt x="0" y="206375"/>
                  </a:lnTo>
                  <a:lnTo>
                    <a:pt x="0" y="292100"/>
                  </a:lnTo>
                  <a:lnTo>
                    <a:pt x="1057275" y="292100"/>
                  </a:lnTo>
                  <a:lnTo>
                    <a:pt x="1339850" y="422275"/>
                  </a:lnTo>
                  <a:lnTo>
                    <a:pt x="1974850" y="422275"/>
                  </a:lnTo>
                  <a:lnTo>
                    <a:pt x="1974850" y="136525"/>
                  </a:lnTo>
                  <a:lnTo>
                    <a:pt x="1771650" y="136525"/>
                  </a:lnTo>
                  <a:lnTo>
                    <a:pt x="1771650" y="6350"/>
                  </a:lnTo>
                  <a:lnTo>
                    <a:pt x="98425" y="0"/>
                  </a:lnTo>
                  <a:close/>
                </a:path>
              </a:pathLst>
            </a:custGeom>
            <a:gradFill>
              <a:gsLst>
                <a:gs pos="0">
                  <a:srgbClr val="FDCFF4"/>
                </a:gs>
                <a:gs pos="46000">
                  <a:srgbClr val="FFC000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6" name="Freeform 225"/>
            <p:cNvSpPr/>
            <p:nvPr/>
          </p:nvSpPr>
          <p:spPr>
            <a:xfrm>
              <a:off x="8099425" y="4946650"/>
              <a:ext cx="1974850" cy="422275"/>
            </a:xfrm>
            <a:custGeom>
              <a:avLst/>
              <a:gdLst>
                <a:gd name="connsiteX0" fmla="*/ 98425 w 1974850"/>
                <a:gd name="connsiteY0" fmla="*/ 0 h 422275"/>
                <a:gd name="connsiteX1" fmla="*/ 98425 w 1974850"/>
                <a:gd name="connsiteY1" fmla="*/ 158750 h 422275"/>
                <a:gd name="connsiteX2" fmla="*/ 1616075 w 1974850"/>
                <a:gd name="connsiteY2" fmla="*/ 158750 h 422275"/>
                <a:gd name="connsiteX3" fmla="*/ 1616075 w 1974850"/>
                <a:gd name="connsiteY3" fmla="*/ 206375 h 422275"/>
                <a:gd name="connsiteX4" fmla="*/ 0 w 1974850"/>
                <a:gd name="connsiteY4" fmla="*/ 206375 h 422275"/>
                <a:gd name="connsiteX5" fmla="*/ 0 w 1974850"/>
                <a:gd name="connsiteY5" fmla="*/ 292100 h 422275"/>
                <a:gd name="connsiteX6" fmla="*/ 1057275 w 1974850"/>
                <a:gd name="connsiteY6" fmla="*/ 292100 h 422275"/>
                <a:gd name="connsiteX7" fmla="*/ 1339850 w 1974850"/>
                <a:gd name="connsiteY7" fmla="*/ 422275 h 422275"/>
                <a:gd name="connsiteX8" fmla="*/ 1974850 w 1974850"/>
                <a:gd name="connsiteY8" fmla="*/ 422275 h 422275"/>
                <a:gd name="connsiteX9" fmla="*/ 1974850 w 1974850"/>
                <a:gd name="connsiteY9" fmla="*/ 136525 h 422275"/>
                <a:gd name="connsiteX10" fmla="*/ 1771650 w 1974850"/>
                <a:gd name="connsiteY10" fmla="*/ 136525 h 422275"/>
                <a:gd name="connsiteX11" fmla="*/ 1771650 w 1974850"/>
                <a:gd name="connsiteY11" fmla="*/ 6350 h 422275"/>
                <a:gd name="connsiteX12" fmla="*/ 98425 w 1974850"/>
                <a:gd name="connsiteY12" fmla="*/ 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74850" h="422275">
                  <a:moveTo>
                    <a:pt x="98425" y="0"/>
                  </a:moveTo>
                  <a:lnTo>
                    <a:pt x="98425" y="158750"/>
                  </a:lnTo>
                  <a:lnTo>
                    <a:pt x="1616075" y="158750"/>
                  </a:lnTo>
                  <a:lnTo>
                    <a:pt x="1616075" y="206375"/>
                  </a:lnTo>
                  <a:lnTo>
                    <a:pt x="0" y="206375"/>
                  </a:lnTo>
                  <a:lnTo>
                    <a:pt x="0" y="292100"/>
                  </a:lnTo>
                  <a:lnTo>
                    <a:pt x="1057275" y="292100"/>
                  </a:lnTo>
                  <a:lnTo>
                    <a:pt x="1339850" y="422275"/>
                  </a:lnTo>
                  <a:lnTo>
                    <a:pt x="1974850" y="422275"/>
                  </a:lnTo>
                  <a:lnTo>
                    <a:pt x="1974850" y="136525"/>
                  </a:lnTo>
                  <a:lnTo>
                    <a:pt x="1771650" y="136525"/>
                  </a:lnTo>
                  <a:lnTo>
                    <a:pt x="1771650" y="6350"/>
                  </a:lnTo>
                  <a:lnTo>
                    <a:pt x="98425" y="0"/>
                  </a:lnTo>
                  <a:close/>
                </a:path>
              </a:pathLst>
            </a:custGeom>
            <a:gradFill>
              <a:gsLst>
                <a:gs pos="0">
                  <a:srgbClr val="FDCFF4"/>
                </a:gs>
                <a:gs pos="46000">
                  <a:srgbClr val="FFC000">
                    <a:lumMod val="20000"/>
                    <a:lumOff val="8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</a:gradFill>
            <a:ln w="12700" cap="flat" cmpd="sng" algn="ctr">
              <a:solidFill>
                <a:srgbClr val="5B9BD5">
                  <a:shade val="50000"/>
                  <a:alpha val="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7" name="Freeform 226"/>
            <p:cNvSpPr/>
            <p:nvPr/>
          </p:nvSpPr>
          <p:spPr>
            <a:xfrm>
              <a:off x="8103394" y="4945856"/>
              <a:ext cx="1609725" cy="292894"/>
            </a:xfrm>
            <a:custGeom>
              <a:avLst/>
              <a:gdLst>
                <a:gd name="connsiteX0" fmla="*/ 100012 w 1609725"/>
                <a:gd name="connsiteY0" fmla="*/ 0 h 292894"/>
                <a:gd name="connsiteX1" fmla="*/ 100012 w 1609725"/>
                <a:gd name="connsiteY1" fmla="*/ 166688 h 292894"/>
                <a:gd name="connsiteX2" fmla="*/ 1609725 w 1609725"/>
                <a:gd name="connsiteY2" fmla="*/ 166688 h 292894"/>
                <a:gd name="connsiteX3" fmla="*/ 1609725 w 1609725"/>
                <a:gd name="connsiteY3" fmla="*/ 207169 h 292894"/>
                <a:gd name="connsiteX4" fmla="*/ 0 w 1609725"/>
                <a:gd name="connsiteY4" fmla="*/ 207169 h 292894"/>
                <a:gd name="connsiteX5" fmla="*/ 0 w 1609725"/>
                <a:gd name="connsiteY5" fmla="*/ 292894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9725" h="292894">
                  <a:moveTo>
                    <a:pt x="100012" y="0"/>
                  </a:moveTo>
                  <a:lnTo>
                    <a:pt x="100012" y="166688"/>
                  </a:lnTo>
                  <a:lnTo>
                    <a:pt x="1609725" y="166688"/>
                  </a:lnTo>
                  <a:lnTo>
                    <a:pt x="1609725" y="207169"/>
                  </a:lnTo>
                  <a:lnTo>
                    <a:pt x="0" y="207169"/>
                  </a:lnTo>
                  <a:lnTo>
                    <a:pt x="0" y="29289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8" name="Freeform 227"/>
            <p:cNvSpPr/>
            <p:nvPr/>
          </p:nvSpPr>
          <p:spPr>
            <a:xfrm flipV="1">
              <a:off x="8103393" y="5691250"/>
              <a:ext cx="1609725" cy="292894"/>
            </a:xfrm>
            <a:custGeom>
              <a:avLst/>
              <a:gdLst>
                <a:gd name="connsiteX0" fmla="*/ 100012 w 1609725"/>
                <a:gd name="connsiteY0" fmla="*/ 0 h 292894"/>
                <a:gd name="connsiteX1" fmla="*/ 100012 w 1609725"/>
                <a:gd name="connsiteY1" fmla="*/ 166688 h 292894"/>
                <a:gd name="connsiteX2" fmla="*/ 1609725 w 1609725"/>
                <a:gd name="connsiteY2" fmla="*/ 166688 h 292894"/>
                <a:gd name="connsiteX3" fmla="*/ 1609725 w 1609725"/>
                <a:gd name="connsiteY3" fmla="*/ 207169 h 292894"/>
                <a:gd name="connsiteX4" fmla="*/ 0 w 1609725"/>
                <a:gd name="connsiteY4" fmla="*/ 207169 h 292894"/>
                <a:gd name="connsiteX5" fmla="*/ 0 w 1609725"/>
                <a:gd name="connsiteY5" fmla="*/ 292894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9725" h="292894">
                  <a:moveTo>
                    <a:pt x="100012" y="0"/>
                  </a:moveTo>
                  <a:lnTo>
                    <a:pt x="100012" y="166688"/>
                  </a:lnTo>
                  <a:lnTo>
                    <a:pt x="1609725" y="166688"/>
                  </a:lnTo>
                  <a:lnTo>
                    <a:pt x="1609725" y="207169"/>
                  </a:lnTo>
                  <a:lnTo>
                    <a:pt x="0" y="207169"/>
                  </a:lnTo>
                  <a:lnTo>
                    <a:pt x="0" y="29289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cxnSp>
        <p:nvCxnSpPr>
          <p:cNvPr id="229" name="Straight Connector 228"/>
          <p:cNvCxnSpPr/>
          <p:nvPr/>
        </p:nvCxnSpPr>
        <p:spPr>
          <a:xfrm>
            <a:off x="5314753" y="5551798"/>
            <a:ext cx="1090761" cy="310076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Dot"/>
            <a:miter lim="800000"/>
          </a:ln>
          <a:effectLst/>
        </p:spPr>
      </p:cxnSp>
      <p:cxnSp>
        <p:nvCxnSpPr>
          <p:cNvPr id="230" name="Straight Connector 229"/>
          <p:cNvCxnSpPr/>
          <p:nvPr/>
        </p:nvCxnSpPr>
        <p:spPr>
          <a:xfrm>
            <a:off x="5301309" y="5537658"/>
            <a:ext cx="1174906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Dot"/>
            <a:miter lim="800000"/>
          </a:ln>
          <a:effectLst/>
        </p:spPr>
      </p:cxnSp>
      <p:cxnSp>
        <p:nvCxnSpPr>
          <p:cNvPr id="231" name="Straight Arrow Connector 230"/>
          <p:cNvCxnSpPr/>
          <p:nvPr/>
        </p:nvCxnSpPr>
        <p:spPr>
          <a:xfrm flipH="1">
            <a:off x="6129780" y="5551799"/>
            <a:ext cx="63631" cy="233313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32" name="TextBox 231"/>
          <p:cNvSpPr txBox="1"/>
          <p:nvPr/>
        </p:nvSpPr>
        <p:spPr>
          <a:xfrm>
            <a:off x="6165643" y="5584354"/>
            <a:ext cx="3385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9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20</a:t>
            </a:r>
            <a:r>
              <a:rPr lang="en-GB" sz="900" dirty="0">
                <a:solidFill>
                  <a:prstClr val="white">
                    <a:lumMod val="50000"/>
                  </a:prstClr>
                </a:solidFill>
                <a:latin typeface="Calibri" panose="020F0502020204030204" pitchFamily="34" charset="0"/>
              </a:rPr>
              <a:t>°</a:t>
            </a:r>
            <a:endParaRPr lang="en-GB" sz="900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  <p:sp>
        <p:nvSpPr>
          <p:cNvPr id="234" name="Freeform 233"/>
          <p:cNvSpPr/>
          <p:nvPr/>
        </p:nvSpPr>
        <p:spPr>
          <a:xfrm>
            <a:off x="5301309" y="4911360"/>
            <a:ext cx="473873" cy="70597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5" name="Freeform 234"/>
          <p:cNvSpPr/>
          <p:nvPr/>
        </p:nvSpPr>
        <p:spPr>
          <a:xfrm>
            <a:off x="5920482" y="4863577"/>
            <a:ext cx="428470" cy="119189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951" y="107508"/>
            <a:ext cx="8300049" cy="481868"/>
          </a:xfrm>
          <a:solidFill>
            <a:schemeClr val="bg1"/>
          </a:solidFill>
        </p:spPr>
        <p:txBody>
          <a:bodyPr/>
          <a:lstStyle/>
          <a:p>
            <a:r>
              <a:rPr lang="en-GB" sz="2600" dirty="0"/>
              <a:t>DFM configuration and </a:t>
            </a:r>
            <a:r>
              <a:rPr lang="en-GB" sz="2600" dirty="0" err="1"/>
              <a:t>cryo</a:t>
            </a:r>
            <a:r>
              <a:rPr lang="en-GB" sz="2600" dirty="0"/>
              <a:t> safety parameters </a:t>
            </a:r>
          </a:p>
        </p:txBody>
      </p:sp>
      <p:sp>
        <p:nvSpPr>
          <p:cNvPr id="243" name="Freeform 242"/>
          <p:cNvSpPr/>
          <p:nvPr/>
        </p:nvSpPr>
        <p:spPr>
          <a:xfrm>
            <a:off x="3388659" y="4883176"/>
            <a:ext cx="1645920" cy="121244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45" name="Straight Connector 244"/>
          <p:cNvCxnSpPr>
            <a:endCxn id="92" idx="0"/>
          </p:cNvCxnSpPr>
          <p:nvPr/>
        </p:nvCxnSpPr>
        <p:spPr>
          <a:xfrm flipV="1">
            <a:off x="5163442" y="4887370"/>
            <a:ext cx="3925" cy="287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8" name="Freeform 247"/>
          <p:cNvSpPr/>
          <p:nvPr/>
        </p:nvSpPr>
        <p:spPr>
          <a:xfrm>
            <a:off x="3335605" y="5035750"/>
            <a:ext cx="1684028" cy="121244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9" name="Freeform 248"/>
          <p:cNvSpPr/>
          <p:nvPr/>
        </p:nvSpPr>
        <p:spPr>
          <a:xfrm rot="21384470">
            <a:off x="5301309" y="5035751"/>
            <a:ext cx="508477" cy="99627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0" name="Freeform 249"/>
          <p:cNvSpPr/>
          <p:nvPr/>
        </p:nvSpPr>
        <p:spPr>
          <a:xfrm>
            <a:off x="5915539" y="4992287"/>
            <a:ext cx="428470" cy="119189"/>
          </a:xfrm>
          <a:custGeom>
            <a:avLst/>
            <a:gdLst>
              <a:gd name="connsiteX0" fmla="*/ 0 w 523702"/>
              <a:gd name="connsiteY0" fmla="*/ 0 h 257731"/>
              <a:gd name="connsiteX1" fmla="*/ 199505 w 523702"/>
              <a:gd name="connsiteY1" fmla="*/ 58189 h 257731"/>
              <a:gd name="connsiteX2" fmla="*/ 299258 w 523702"/>
              <a:gd name="connsiteY2" fmla="*/ 257694 h 257731"/>
              <a:gd name="connsiteX3" fmla="*/ 423949 w 523702"/>
              <a:gd name="connsiteY3" fmla="*/ 74814 h 257731"/>
              <a:gd name="connsiteX4" fmla="*/ 523702 w 523702"/>
              <a:gd name="connsiteY4" fmla="*/ 58189 h 25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702" h="257731">
                <a:moveTo>
                  <a:pt x="0" y="0"/>
                </a:moveTo>
                <a:cubicBezTo>
                  <a:pt x="74814" y="7620"/>
                  <a:pt x="149629" y="15240"/>
                  <a:pt x="199505" y="58189"/>
                </a:cubicBezTo>
                <a:cubicBezTo>
                  <a:pt x="249381" y="101138"/>
                  <a:pt x="261851" y="254923"/>
                  <a:pt x="299258" y="257694"/>
                </a:cubicBezTo>
                <a:cubicBezTo>
                  <a:pt x="336665" y="260465"/>
                  <a:pt x="386542" y="108065"/>
                  <a:pt x="423949" y="74814"/>
                </a:cubicBezTo>
                <a:cubicBezTo>
                  <a:pt x="461356" y="41563"/>
                  <a:pt x="492529" y="49876"/>
                  <a:pt x="523702" y="58189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51" name="Straight Connector 250"/>
          <p:cNvCxnSpPr/>
          <p:nvPr/>
        </p:nvCxnSpPr>
        <p:spPr>
          <a:xfrm flipV="1">
            <a:off x="6492847" y="4853971"/>
            <a:ext cx="3925" cy="287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>
            <a:off x="5025575" y="4868706"/>
            <a:ext cx="1599111" cy="249874"/>
            <a:chOff x="6700767" y="5348607"/>
            <a:chExt cx="2132148" cy="333165"/>
          </a:xfrm>
        </p:grpSpPr>
        <p:sp>
          <p:nvSpPr>
            <p:cNvPr id="90" name="Rectangle 89"/>
            <p:cNvSpPr/>
            <p:nvPr/>
          </p:nvSpPr>
          <p:spPr>
            <a:xfrm>
              <a:off x="8465270" y="5348607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8465269" y="5513354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6705999" y="5373493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6700767" y="5582585"/>
              <a:ext cx="367645" cy="9918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54" name="Freeform 253"/>
          <p:cNvSpPr/>
          <p:nvPr/>
        </p:nvSpPr>
        <p:spPr>
          <a:xfrm>
            <a:off x="6630629" y="4907122"/>
            <a:ext cx="1645920" cy="3428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5" name="Freeform 254"/>
          <p:cNvSpPr/>
          <p:nvPr/>
        </p:nvSpPr>
        <p:spPr>
          <a:xfrm>
            <a:off x="6619981" y="4964812"/>
            <a:ext cx="1645920" cy="34289"/>
          </a:xfrm>
          <a:custGeom>
            <a:avLst/>
            <a:gdLst>
              <a:gd name="connsiteX0" fmla="*/ 0 w 2194560"/>
              <a:gd name="connsiteY0" fmla="*/ 21680 h 161659"/>
              <a:gd name="connsiteX1" fmla="*/ 516367 w 2194560"/>
              <a:gd name="connsiteY1" fmla="*/ 161530 h 161659"/>
              <a:gd name="connsiteX2" fmla="*/ 1140310 w 2194560"/>
              <a:gd name="connsiteY2" fmla="*/ 165 h 161659"/>
              <a:gd name="connsiteX3" fmla="*/ 1904103 w 2194560"/>
              <a:gd name="connsiteY3" fmla="*/ 129257 h 161659"/>
              <a:gd name="connsiteX4" fmla="*/ 2194560 w 2194560"/>
              <a:gd name="connsiteY4" fmla="*/ 43195 h 16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4560" h="161659">
                <a:moveTo>
                  <a:pt x="0" y="21680"/>
                </a:moveTo>
                <a:cubicBezTo>
                  <a:pt x="163157" y="93398"/>
                  <a:pt x="326315" y="165116"/>
                  <a:pt x="516367" y="161530"/>
                </a:cubicBezTo>
                <a:cubicBezTo>
                  <a:pt x="706419" y="157944"/>
                  <a:pt x="909021" y="5544"/>
                  <a:pt x="1140310" y="165"/>
                </a:cubicBezTo>
                <a:cubicBezTo>
                  <a:pt x="1371599" y="-5214"/>
                  <a:pt x="1728395" y="122085"/>
                  <a:pt x="1904103" y="129257"/>
                </a:cubicBezTo>
                <a:cubicBezTo>
                  <a:pt x="2079811" y="136429"/>
                  <a:pt x="2137185" y="89812"/>
                  <a:pt x="2194560" y="43195"/>
                </a:cubicBezTo>
              </a:path>
            </a:pathLst>
          </a:custGeom>
          <a:noFill/>
          <a:ln w="12700" cap="flat" cmpd="sng" algn="ctr">
            <a:solidFill>
              <a:srgbClr val="FFFF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/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4281488" y="4679156"/>
            <a:ext cx="397669" cy="95250"/>
          </a:xfrm>
          <a:custGeom>
            <a:avLst/>
            <a:gdLst>
              <a:gd name="connsiteX0" fmla="*/ 530225 w 530225"/>
              <a:gd name="connsiteY0" fmla="*/ 53975 h 127000"/>
              <a:gd name="connsiteX1" fmla="*/ 441325 w 530225"/>
              <a:gd name="connsiteY1" fmla="*/ 101600 h 127000"/>
              <a:gd name="connsiteX2" fmla="*/ 384175 w 530225"/>
              <a:gd name="connsiteY2" fmla="*/ 44450 h 127000"/>
              <a:gd name="connsiteX3" fmla="*/ 323850 w 530225"/>
              <a:gd name="connsiteY3" fmla="*/ 104775 h 127000"/>
              <a:gd name="connsiteX4" fmla="*/ 219075 w 530225"/>
              <a:gd name="connsiteY4" fmla="*/ 0 h 127000"/>
              <a:gd name="connsiteX5" fmla="*/ 92075 w 530225"/>
              <a:gd name="connsiteY5" fmla="*/ 127000 h 127000"/>
              <a:gd name="connsiteX6" fmla="*/ 0 w 530225"/>
              <a:gd name="connsiteY6" fmla="*/ 34925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0225" h="127000">
                <a:moveTo>
                  <a:pt x="530225" y="53975"/>
                </a:moveTo>
                <a:lnTo>
                  <a:pt x="441325" y="101600"/>
                </a:lnTo>
                <a:lnTo>
                  <a:pt x="384175" y="44450"/>
                </a:lnTo>
                <a:lnTo>
                  <a:pt x="323850" y="104775"/>
                </a:lnTo>
                <a:lnTo>
                  <a:pt x="219075" y="0"/>
                </a:lnTo>
                <a:lnTo>
                  <a:pt x="92075" y="127000"/>
                </a:lnTo>
                <a:lnTo>
                  <a:pt x="0" y="3492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57" name="Freeform 256"/>
          <p:cNvSpPr/>
          <p:nvPr/>
        </p:nvSpPr>
        <p:spPr>
          <a:xfrm>
            <a:off x="4281487" y="5143582"/>
            <a:ext cx="397669" cy="95250"/>
          </a:xfrm>
          <a:custGeom>
            <a:avLst/>
            <a:gdLst>
              <a:gd name="connsiteX0" fmla="*/ 530225 w 530225"/>
              <a:gd name="connsiteY0" fmla="*/ 53975 h 127000"/>
              <a:gd name="connsiteX1" fmla="*/ 441325 w 530225"/>
              <a:gd name="connsiteY1" fmla="*/ 101600 h 127000"/>
              <a:gd name="connsiteX2" fmla="*/ 384175 w 530225"/>
              <a:gd name="connsiteY2" fmla="*/ 44450 h 127000"/>
              <a:gd name="connsiteX3" fmla="*/ 323850 w 530225"/>
              <a:gd name="connsiteY3" fmla="*/ 104775 h 127000"/>
              <a:gd name="connsiteX4" fmla="*/ 219075 w 530225"/>
              <a:gd name="connsiteY4" fmla="*/ 0 h 127000"/>
              <a:gd name="connsiteX5" fmla="*/ 92075 w 530225"/>
              <a:gd name="connsiteY5" fmla="*/ 127000 h 127000"/>
              <a:gd name="connsiteX6" fmla="*/ 0 w 530225"/>
              <a:gd name="connsiteY6" fmla="*/ 34925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0225" h="127000">
                <a:moveTo>
                  <a:pt x="530225" y="53975"/>
                </a:moveTo>
                <a:lnTo>
                  <a:pt x="441325" y="101600"/>
                </a:lnTo>
                <a:lnTo>
                  <a:pt x="384175" y="44450"/>
                </a:lnTo>
                <a:lnTo>
                  <a:pt x="323850" y="104775"/>
                </a:lnTo>
                <a:lnTo>
                  <a:pt x="219075" y="0"/>
                </a:lnTo>
                <a:lnTo>
                  <a:pt x="92075" y="127000"/>
                </a:lnTo>
                <a:lnTo>
                  <a:pt x="0" y="3492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16" name="Group 215"/>
          <p:cNvGrpSpPr/>
          <p:nvPr/>
        </p:nvGrpSpPr>
        <p:grpSpPr>
          <a:xfrm>
            <a:off x="3938853" y="5118579"/>
            <a:ext cx="227905" cy="91163"/>
            <a:chOff x="4572000" y="3062101"/>
            <a:chExt cx="434576" cy="173832"/>
          </a:xfrm>
        </p:grpSpPr>
        <p:sp>
          <p:nvSpPr>
            <p:cNvPr id="233" name="Oval 232"/>
            <p:cNvSpPr/>
            <p:nvPr/>
          </p:nvSpPr>
          <p:spPr>
            <a:xfrm>
              <a:off x="4572000" y="3062102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6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6" name="Oval 235"/>
            <p:cNvSpPr/>
            <p:nvPr/>
          </p:nvSpPr>
          <p:spPr>
            <a:xfrm>
              <a:off x="4658915" y="3062102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6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8" name="Oval 237"/>
            <p:cNvSpPr/>
            <p:nvPr/>
          </p:nvSpPr>
          <p:spPr>
            <a:xfrm>
              <a:off x="4745830" y="3062102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6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9" name="Oval 238"/>
            <p:cNvSpPr/>
            <p:nvPr/>
          </p:nvSpPr>
          <p:spPr>
            <a:xfrm>
              <a:off x="4832745" y="3062101"/>
              <a:ext cx="173831" cy="173831"/>
            </a:xfrm>
            <a:prstGeom prst="ellips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6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cxnSp>
        <p:nvCxnSpPr>
          <p:cNvPr id="253" name="Straight Connector 252"/>
          <p:cNvCxnSpPr/>
          <p:nvPr/>
        </p:nvCxnSpPr>
        <p:spPr>
          <a:xfrm>
            <a:off x="3707608" y="2948645"/>
            <a:ext cx="0" cy="154385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grpSp>
        <p:nvGrpSpPr>
          <p:cNvPr id="263" name="Group 262"/>
          <p:cNvGrpSpPr/>
          <p:nvPr/>
        </p:nvGrpSpPr>
        <p:grpSpPr>
          <a:xfrm>
            <a:off x="3627797" y="2820781"/>
            <a:ext cx="108803" cy="689900"/>
            <a:chOff x="6255796" y="1210441"/>
            <a:chExt cx="249288" cy="875448"/>
          </a:xfrm>
        </p:grpSpPr>
        <p:cxnSp>
          <p:nvCxnSpPr>
            <p:cNvPr id="264" name="Straight Connector 263"/>
            <p:cNvCxnSpPr/>
            <p:nvPr/>
          </p:nvCxnSpPr>
          <p:spPr>
            <a:xfrm>
              <a:off x="6255796" y="1210441"/>
              <a:ext cx="0" cy="804097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5" name="Group 264"/>
            <p:cNvGrpSpPr/>
            <p:nvPr/>
          </p:nvGrpSpPr>
          <p:grpSpPr>
            <a:xfrm>
              <a:off x="6255796" y="1962328"/>
              <a:ext cx="249036" cy="123561"/>
              <a:chOff x="6464663" y="1842241"/>
              <a:chExt cx="249036" cy="123561"/>
            </a:xfrm>
          </p:grpSpPr>
          <p:sp>
            <p:nvSpPr>
              <p:cNvPr id="267" name="Oval 266"/>
              <p:cNvSpPr/>
              <p:nvPr/>
            </p:nvSpPr>
            <p:spPr>
              <a:xfrm>
                <a:off x="6464663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"/>
              </a:p>
            </p:txBody>
          </p:sp>
          <p:sp>
            <p:nvSpPr>
              <p:cNvPr id="268" name="Oval 267"/>
              <p:cNvSpPr/>
              <p:nvPr/>
            </p:nvSpPr>
            <p:spPr>
              <a:xfrm>
                <a:off x="6522086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"/>
              </a:p>
            </p:txBody>
          </p:sp>
          <p:sp>
            <p:nvSpPr>
              <p:cNvPr id="269" name="Oval 268"/>
              <p:cNvSpPr/>
              <p:nvPr/>
            </p:nvSpPr>
            <p:spPr>
              <a:xfrm>
                <a:off x="6590138" y="1842241"/>
                <a:ext cx="123561" cy="123561"/>
              </a:xfrm>
              <a:prstGeom prst="ellipse">
                <a:avLst/>
              </a:prstGeom>
              <a:noFill/>
              <a:ln w="6350">
                <a:solidFill>
                  <a:schemeClr val="accent1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600"/>
              </a:p>
            </p:txBody>
          </p:sp>
        </p:grpSp>
        <p:cxnSp>
          <p:nvCxnSpPr>
            <p:cNvPr id="266" name="Straight Connector 265"/>
            <p:cNvCxnSpPr/>
            <p:nvPr/>
          </p:nvCxnSpPr>
          <p:spPr>
            <a:xfrm>
              <a:off x="6505084" y="1210441"/>
              <a:ext cx="0" cy="814224"/>
            </a:xfrm>
            <a:prstGeom prst="line">
              <a:avLst/>
            </a:prstGeom>
            <a:ln w="6350">
              <a:solidFill>
                <a:schemeClr val="accent1">
                  <a:lumMod val="20000"/>
                  <a:lumOff val="80000"/>
                </a:schemeClr>
              </a:solidFill>
              <a:headEnd type="triangle" w="sm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2234209" y="4090126"/>
            <a:ext cx="1509404" cy="1183653"/>
            <a:chOff x="2978944" y="4310500"/>
            <a:chExt cx="2012539" cy="1578204"/>
          </a:xfrm>
        </p:grpSpPr>
        <p:grpSp>
          <p:nvGrpSpPr>
            <p:cNvPr id="19" name="Group 18"/>
            <p:cNvGrpSpPr/>
            <p:nvPr/>
          </p:nvGrpSpPr>
          <p:grpSpPr>
            <a:xfrm>
              <a:off x="3537940" y="4453711"/>
              <a:ext cx="1453543" cy="1434993"/>
              <a:chOff x="3537940" y="4453711"/>
              <a:chExt cx="1453543" cy="1434993"/>
            </a:xfrm>
          </p:grpSpPr>
          <p:sp>
            <p:nvSpPr>
              <p:cNvPr id="240" name="Rectangle 239"/>
              <p:cNvSpPr/>
              <p:nvPr/>
            </p:nvSpPr>
            <p:spPr>
              <a:xfrm>
                <a:off x="4895472" y="5792693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" name="Rectangle 241"/>
              <p:cNvSpPr/>
              <p:nvPr/>
            </p:nvSpPr>
            <p:spPr>
              <a:xfrm rot="1243806">
                <a:off x="3537940" y="4738477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4124376" y="4453711"/>
                <a:ext cx="130969" cy="162740"/>
                <a:chOff x="4124376" y="4453711"/>
                <a:chExt cx="130969" cy="162740"/>
              </a:xfrm>
              <a:effectLst/>
            </p:grpSpPr>
            <p:cxnSp>
              <p:nvCxnSpPr>
                <p:cNvPr id="9" name="Straight Connector 8"/>
                <p:cNvCxnSpPr/>
                <p:nvPr/>
              </p:nvCxnSpPr>
              <p:spPr>
                <a:xfrm flipV="1">
                  <a:off x="4145013" y="4464692"/>
                  <a:ext cx="50006" cy="151759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>
                  <a:off x="4124376" y="4453711"/>
                  <a:ext cx="130969" cy="42485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Freeform 13"/>
              <p:cNvSpPr/>
              <p:nvPr/>
            </p:nvSpPr>
            <p:spPr>
              <a:xfrm>
                <a:off x="3610906" y="4624892"/>
                <a:ext cx="533267" cy="136237"/>
              </a:xfrm>
              <a:custGeom>
                <a:avLst/>
                <a:gdLst>
                  <a:gd name="connsiteX0" fmla="*/ 461962 w 478583"/>
                  <a:gd name="connsiteY0" fmla="*/ 0 h 185738"/>
                  <a:gd name="connsiteX1" fmla="*/ 450056 w 478583"/>
                  <a:gd name="connsiteY1" fmla="*/ 95250 h 185738"/>
                  <a:gd name="connsiteX2" fmla="*/ 197644 w 478583"/>
                  <a:gd name="connsiteY2" fmla="*/ 140494 h 185738"/>
                  <a:gd name="connsiteX3" fmla="*/ 0 w 478583"/>
                  <a:gd name="connsiteY3" fmla="*/ 1857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583" h="185738">
                    <a:moveTo>
                      <a:pt x="461962" y="0"/>
                    </a:moveTo>
                    <a:cubicBezTo>
                      <a:pt x="478035" y="35917"/>
                      <a:pt x="494109" y="71834"/>
                      <a:pt x="450056" y="95250"/>
                    </a:cubicBezTo>
                    <a:cubicBezTo>
                      <a:pt x="406003" y="118666"/>
                      <a:pt x="272653" y="125413"/>
                      <a:pt x="197644" y="140494"/>
                    </a:cubicBezTo>
                    <a:cubicBezTo>
                      <a:pt x="122635" y="155575"/>
                      <a:pt x="61317" y="170656"/>
                      <a:pt x="0" y="185738"/>
                    </a:cubicBezTo>
                  </a:path>
                </a:pathLst>
              </a:custGeom>
              <a:noFill/>
              <a:ln w="3175">
                <a:solidFill>
                  <a:srgbClr val="C39BE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36" name="Freeform 35"/>
            <p:cNvSpPr/>
            <p:nvPr/>
          </p:nvSpPr>
          <p:spPr>
            <a:xfrm>
              <a:off x="2978944" y="4493419"/>
              <a:ext cx="950119" cy="184237"/>
            </a:xfrm>
            <a:custGeom>
              <a:avLst/>
              <a:gdLst>
                <a:gd name="connsiteX0" fmla="*/ 0 w 950119"/>
                <a:gd name="connsiteY0" fmla="*/ 123825 h 184237"/>
                <a:gd name="connsiteX1" fmla="*/ 102394 w 950119"/>
                <a:gd name="connsiteY1" fmla="*/ 114300 h 184237"/>
                <a:gd name="connsiteX2" fmla="*/ 316706 w 950119"/>
                <a:gd name="connsiteY2" fmla="*/ 183356 h 184237"/>
                <a:gd name="connsiteX3" fmla="*/ 800100 w 950119"/>
                <a:gd name="connsiteY3" fmla="*/ 142875 h 184237"/>
                <a:gd name="connsiteX4" fmla="*/ 950119 w 950119"/>
                <a:gd name="connsiteY4" fmla="*/ 0 h 18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119" h="184237">
                  <a:moveTo>
                    <a:pt x="0" y="123825"/>
                  </a:moveTo>
                  <a:cubicBezTo>
                    <a:pt x="24805" y="114101"/>
                    <a:pt x="49610" y="104378"/>
                    <a:pt x="102394" y="114300"/>
                  </a:cubicBezTo>
                  <a:cubicBezTo>
                    <a:pt x="155178" y="124222"/>
                    <a:pt x="200422" y="178594"/>
                    <a:pt x="316706" y="183356"/>
                  </a:cubicBezTo>
                  <a:cubicBezTo>
                    <a:pt x="432990" y="188118"/>
                    <a:pt x="694531" y="173434"/>
                    <a:pt x="800100" y="142875"/>
                  </a:cubicBezTo>
                  <a:cubicBezTo>
                    <a:pt x="905669" y="112316"/>
                    <a:pt x="927894" y="56158"/>
                    <a:pt x="950119" y="0"/>
                  </a:cubicBezTo>
                </a:path>
              </a:pathLst>
            </a:custGeom>
            <a:noFill/>
            <a:ln w="12700" cmpd="dbl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8" name="TextBox 37"/>
            <p:cNvSpPr txBox="1"/>
            <p:nvPr/>
          </p:nvSpPr>
          <p:spPr>
            <a:xfrm rot="1109065">
              <a:off x="3945713" y="4310500"/>
              <a:ext cx="6715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Vac. Inst.</a:t>
              </a:r>
            </a:p>
          </p:txBody>
        </p:sp>
      </p:grpSp>
      <p:sp>
        <p:nvSpPr>
          <p:cNvPr id="270" name="TextBox 269"/>
          <p:cNvSpPr txBox="1"/>
          <p:nvPr/>
        </p:nvSpPr>
        <p:spPr>
          <a:xfrm rot="1109065">
            <a:off x="2797466" y="4075838"/>
            <a:ext cx="26802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∆P</a:t>
            </a:r>
            <a:endParaRPr lang="en-GB" sz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3162300" y="4137981"/>
            <a:ext cx="2557463" cy="1065404"/>
            <a:chOff x="4216400" y="4374308"/>
            <a:chExt cx="3409950" cy="1420538"/>
          </a:xfrm>
        </p:grpSpPr>
        <p:grpSp>
          <p:nvGrpSpPr>
            <p:cNvPr id="35" name="Group 34"/>
            <p:cNvGrpSpPr/>
            <p:nvPr/>
          </p:nvGrpSpPr>
          <p:grpSpPr>
            <a:xfrm>
              <a:off x="4216400" y="4535423"/>
              <a:ext cx="3409950" cy="1259423"/>
              <a:chOff x="4216400" y="4535423"/>
              <a:chExt cx="3409950" cy="1259423"/>
            </a:xfrm>
          </p:grpSpPr>
          <p:grpSp>
            <p:nvGrpSpPr>
              <p:cNvPr id="188" name="Group 187"/>
              <p:cNvGrpSpPr/>
              <p:nvPr/>
            </p:nvGrpSpPr>
            <p:grpSpPr>
              <a:xfrm>
                <a:off x="5035550" y="4535423"/>
                <a:ext cx="1047750" cy="614427"/>
                <a:chOff x="5035550" y="4535423"/>
                <a:chExt cx="1047750" cy="614427"/>
              </a:xfrm>
            </p:grpSpPr>
            <p:grpSp>
              <p:nvGrpSpPr>
                <p:cNvPr id="189" name="Group 188"/>
                <p:cNvGrpSpPr/>
                <p:nvPr/>
              </p:nvGrpSpPr>
              <p:grpSpPr>
                <a:xfrm>
                  <a:off x="5289209" y="4535423"/>
                  <a:ext cx="490193" cy="239720"/>
                  <a:chOff x="5289209" y="4535423"/>
                  <a:chExt cx="490193" cy="239720"/>
                </a:xfrm>
              </p:grpSpPr>
              <p:sp>
                <p:nvSpPr>
                  <p:cNvPr id="191" name="Rectangle 190"/>
                  <p:cNvSpPr/>
                  <p:nvPr/>
                </p:nvSpPr>
                <p:spPr>
                  <a:xfrm>
                    <a:off x="5289209" y="4535423"/>
                    <a:ext cx="490193" cy="100012"/>
                  </a:xfrm>
                  <a:prstGeom prst="rect">
                    <a:avLst/>
                  </a:prstGeom>
                  <a:solidFill>
                    <a:srgbClr val="C34BF3">
                      <a:alpha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GB" sz="135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92" name="Rectangle 191"/>
                  <p:cNvSpPr/>
                  <p:nvPr/>
                </p:nvSpPr>
                <p:spPr>
                  <a:xfrm>
                    <a:off x="5399383" y="4636176"/>
                    <a:ext cx="279115" cy="138967"/>
                  </a:xfrm>
                  <a:prstGeom prst="rect">
                    <a:avLst/>
                  </a:prstGeom>
                  <a:solidFill>
                    <a:srgbClr val="C34BF3">
                      <a:alpha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685800">
                      <a:defRPr/>
                    </a:pPr>
                    <a:r>
                      <a:rPr lang="en-GB" sz="600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IFS</a:t>
                    </a:r>
                  </a:p>
                </p:txBody>
              </p:sp>
            </p:grpSp>
            <p:sp>
              <p:nvSpPr>
                <p:cNvPr id="190" name="Freeform 189"/>
                <p:cNvSpPr/>
                <p:nvPr/>
              </p:nvSpPr>
              <p:spPr>
                <a:xfrm>
                  <a:off x="5035550" y="4762500"/>
                  <a:ext cx="1047750" cy="387350"/>
                </a:xfrm>
                <a:custGeom>
                  <a:avLst/>
                  <a:gdLst>
                    <a:gd name="connsiteX0" fmla="*/ 508000 w 1047750"/>
                    <a:gd name="connsiteY0" fmla="*/ 0 h 387350"/>
                    <a:gd name="connsiteX1" fmla="*/ 508000 w 1047750"/>
                    <a:gd name="connsiteY1" fmla="*/ 114300 h 387350"/>
                    <a:gd name="connsiteX2" fmla="*/ 0 w 1047750"/>
                    <a:gd name="connsiteY2" fmla="*/ 114300 h 387350"/>
                    <a:gd name="connsiteX3" fmla="*/ 0 w 1047750"/>
                    <a:gd name="connsiteY3" fmla="*/ 190500 h 387350"/>
                    <a:gd name="connsiteX4" fmla="*/ 1047750 w 1047750"/>
                    <a:gd name="connsiteY4" fmla="*/ 190500 h 387350"/>
                    <a:gd name="connsiteX5" fmla="*/ 1047750 w 1047750"/>
                    <a:gd name="connsiteY5" fmla="*/ 260350 h 387350"/>
                    <a:gd name="connsiteX6" fmla="*/ 495300 w 1047750"/>
                    <a:gd name="connsiteY6" fmla="*/ 260350 h 387350"/>
                    <a:gd name="connsiteX7" fmla="*/ 495300 w 1047750"/>
                    <a:gd name="connsiteY7" fmla="*/ 38735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47750" h="387350">
                      <a:moveTo>
                        <a:pt x="508000" y="0"/>
                      </a:moveTo>
                      <a:lnTo>
                        <a:pt x="508000" y="114300"/>
                      </a:lnTo>
                      <a:lnTo>
                        <a:pt x="0" y="114300"/>
                      </a:lnTo>
                      <a:lnTo>
                        <a:pt x="0" y="190500"/>
                      </a:lnTo>
                      <a:lnTo>
                        <a:pt x="1047750" y="190500"/>
                      </a:lnTo>
                      <a:lnTo>
                        <a:pt x="1047750" y="260350"/>
                      </a:lnTo>
                      <a:lnTo>
                        <a:pt x="495300" y="260350"/>
                      </a:lnTo>
                      <a:lnTo>
                        <a:pt x="495300" y="387350"/>
                      </a:lnTo>
                    </a:path>
                  </a:pathLst>
                </a:custGeom>
                <a:noFill/>
                <a:ln w="12700" cap="flat" cmpd="sng" algn="ctr">
                  <a:solidFill>
                    <a:srgbClr val="C34BF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4216400" y="5130800"/>
                <a:ext cx="3409950" cy="664046"/>
                <a:chOff x="4216400" y="5130800"/>
                <a:chExt cx="3409950" cy="664046"/>
              </a:xfrm>
            </p:grpSpPr>
            <p:sp>
              <p:nvSpPr>
                <p:cNvPr id="244" name="Rectangle 243"/>
                <p:cNvSpPr/>
                <p:nvPr/>
              </p:nvSpPr>
              <p:spPr>
                <a:xfrm>
                  <a:off x="5357305" y="5698835"/>
                  <a:ext cx="96011" cy="96011"/>
                </a:xfrm>
                <a:prstGeom prst="rect">
                  <a:avLst/>
                </a:prstGeom>
                <a:solidFill>
                  <a:srgbClr val="89FA7A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" name="Rectangle 246"/>
                <p:cNvSpPr/>
                <p:nvPr/>
              </p:nvSpPr>
              <p:spPr>
                <a:xfrm rot="1134757">
                  <a:off x="4230658" y="5284038"/>
                  <a:ext cx="96011" cy="96011"/>
                </a:xfrm>
                <a:prstGeom prst="rect">
                  <a:avLst/>
                </a:prstGeom>
                <a:solidFill>
                  <a:srgbClr val="89FA7A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2" name="Rectangle 251"/>
                <p:cNvSpPr/>
                <p:nvPr/>
              </p:nvSpPr>
              <p:spPr>
                <a:xfrm rot="1134757">
                  <a:off x="4290601" y="5507804"/>
                  <a:ext cx="96011" cy="96011"/>
                </a:xfrm>
                <a:prstGeom prst="rect">
                  <a:avLst/>
                </a:prstGeom>
                <a:solidFill>
                  <a:srgbClr val="89FA7A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4216400" y="5130800"/>
                  <a:ext cx="1323944" cy="421549"/>
                </a:xfrm>
                <a:custGeom>
                  <a:avLst/>
                  <a:gdLst>
                    <a:gd name="connsiteX0" fmla="*/ 0 w 1323944"/>
                    <a:gd name="connsiteY0" fmla="*/ 88900 h 421549"/>
                    <a:gd name="connsiteX1" fmla="*/ 114300 w 1323944"/>
                    <a:gd name="connsiteY1" fmla="*/ 419100 h 421549"/>
                    <a:gd name="connsiteX2" fmla="*/ 444500 w 1323944"/>
                    <a:gd name="connsiteY2" fmla="*/ 234950 h 421549"/>
                    <a:gd name="connsiteX3" fmla="*/ 1200150 w 1323944"/>
                    <a:gd name="connsiteY3" fmla="*/ 152400 h 421549"/>
                    <a:gd name="connsiteX4" fmla="*/ 1314450 w 1323944"/>
                    <a:gd name="connsiteY4" fmla="*/ 0 h 42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3944" h="421549">
                      <a:moveTo>
                        <a:pt x="0" y="88900"/>
                      </a:moveTo>
                      <a:cubicBezTo>
                        <a:pt x="20108" y="241829"/>
                        <a:pt x="40217" y="394758"/>
                        <a:pt x="114300" y="419100"/>
                      </a:cubicBezTo>
                      <a:cubicBezTo>
                        <a:pt x="188383" y="443442"/>
                        <a:pt x="263525" y="279400"/>
                        <a:pt x="444500" y="234950"/>
                      </a:cubicBezTo>
                      <a:cubicBezTo>
                        <a:pt x="625475" y="190500"/>
                        <a:pt x="1055159" y="191558"/>
                        <a:pt x="1200150" y="152400"/>
                      </a:cubicBezTo>
                      <a:cubicBezTo>
                        <a:pt x="1345141" y="113242"/>
                        <a:pt x="1329795" y="56621"/>
                        <a:pt x="1314450" y="0"/>
                      </a:cubicBezTo>
                    </a:path>
                  </a:pathLst>
                </a:custGeom>
                <a:noFill/>
                <a:ln w="317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5530850" y="5156200"/>
                  <a:ext cx="2095500" cy="336846"/>
                </a:xfrm>
                <a:custGeom>
                  <a:avLst/>
                  <a:gdLst>
                    <a:gd name="connsiteX0" fmla="*/ 2095500 w 2095500"/>
                    <a:gd name="connsiteY0" fmla="*/ 254000 h 336846"/>
                    <a:gd name="connsiteX1" fmla="*/ 1911350 w 2095500"/>
                    <a:gd name="connsiteY1" fmla="*/ 139700 h 336846"/>
                    <a:gd name="connsiteX2" fmla="*/ 1612900 w 2095500"/>
                    <a:gd name="connsiteY2" fmla="*/ 247650 h 336846"/>
                    <a:gd name="connsiteX3" fmla="*/ 1517650 w 2095500"/>
                    <a:gd name="connsiteY3" fmla="*/ 133350 h 336846"/>
                    <a:gd name="connsiteX4" fmla="*/ 1123950 w 2095500"/>
                    <a:gd name="connsiteY4" fmla="*/ 171450 h 336846"/>
                    <a:gd name="connsiteX5" fmla="*/ 996950 w 2095500"/>
                    <a:gd name="connsiteY5" fmla="*/ 336550 h 336846"/>
                    <a:gd name="connsiteX6" fmla="*/ 723900 w 2095500"/>
                    <a:gd name="connsiteY6" fmla="*/ 209550 h 336846"/>
                    <a:gd name="connsiteX7" fmla="*/ 133350 w 2095500"/>
                    <a:gd name="connsiteY7" fmla="*/ 120650 h 336846"/>
                    <a:gd name="connsiteX8" fmla="*/ 0 w 2095500"/>
                    <a:gd name="connsiteY8" fmla="*/ 0 h 336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0" h="336846">
                      <a:moveTo>
                        <a:pt x="2095500" y="254000"/>
                      </a:moveTo>
                      <a:cubicBezTo>
                        <a:pt x="2043641" y="197379"/>
                        <a:pt x="1991783" y="140758"/>
                        <a:pt x="1911350" y="139700"/>
                      </a:cubicBezTo>
                      <a:cubicBezTo>
                        <a:pt x="1830917" y="138642"/>
                        <a:pt x="1678517" y="248708"/>
                        <a:pt x="1612900" y="247650"/>
                      </a:cubicBezTo>
                      <a:cubicBezTo>
                        <a:pt x="1547283" y="246592"/>
                        <a:pt x="1599142" y="146050"/>
                        <a:pt x="1517650" y="133350"/>
                      </a:cubicBezTo>
                      <a:cubicBezTo>
                        <a:pt x="1436158" y="120650"/>
                        <a:pt x="1210733" y="137583"/>
                        <a:pt x="1123950" y="171450"/>
                      </a:cubicBezTo>
                      <a:cubicBezTo>
                        <a:pt x="1037167" y="205317"/>
                        <a:pt x="1063625" y="330200"/>
                        <a:pt x="996950" y="336550"/>
                      </a:cubicBezTo>
                      <a:cubicBezTo>
                        <a:pt x="930275" y="342900"/>
                        <a:pt x="867833" y="245533"/>
                        <a:pt x="723900" y="209550"/>
                      </a:cubicBezTo>
                      <a:cubicBezTo>
                        <a:pt x="579967" y="173567"/>
                        <a:pt x="254000" y="155575"/>
                        <a:pt x="133350" y="120650"/>
                      </a:cubicBezTo>
                      <a:cubicBezTo>
                        <a:pt x="12700" y="85725"/>
                        <a:pt x="6350" y="42862"/>
                        <a:pt x="0" y="0"/>
                      </a:cubicBezTo>
                    </a:path>
                  </a:pathLst>
                </a:custGeom>
                <a:noFill/>
                <a:ln w="317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5349568" y="5213350"/>
                  <a:ext cx="193982" cy="482600"/>
                </a:xfrm>
                <a:custGeom>
                  <a:avLst/>
                  <a:gdLst>
                    <a:gd name="connsiteX0" fmla="*/ 41582 w 193982"/>
                    <a:gd name="connsiteY0" fmla="*/ 482600 h 482600"/>
                    <a:gd name="connsiteX1" fmla="*/ 9832 w 193982"/>
                    <a:gd name="connsiteY1" fmla="*/ 292100 h 482600"/>
                    <a:gd name="connsiteX2" fmla="*/ 193982 w 193982"/>
                    <a:gd name="connsiteY2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3982" h="482600">
                      <a:moveTo>
                        <a:pt x="41582" y="482600"/>
                      </a:moveTo>
                      <a:cubicBezTo>
                        <a:pt x="13007" y="427566"/>
                        <a:pt x="-15568" y="372533"/>
                        <a:pt x="9832" y="292100"/>
                      </a:cubicBezTo>
                      <a:cubicBezTo>
                        <a:pt x="35232" y="211667"/>
                        <a:pt x="114607" y="105833"/>
                        <a:pt x="193982" y="0"/>
                      </a:cubicBezTo>
                    </a:path>
                  </a:pathLst>
                </a:custGeom>
                <a:noFill/>
                <a:ln w="317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</p:grpSp>
        <p:sp>
          <p:nvSpPr>
            <p:cNvPr id="271" name="TextBox 270"/>
            <p:cNvSpPr txBox="1"/>
            <p:nvPr/>
          </p:nvSpPr>
          <p:spPr>
            <a:xfrm>
              <a:off x="5257498" y="4374308"/>
              <a:ext cx="6330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Cold inst.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372180" y="1888547"/>
            <a:ext cx="997880" cy="1578483"/>
            <a:chOff x="4496238" y="1375062"/>
            <a:chExt cx="1330506" cy="2104645"/>
          </a:xfrm>
        </p:grpSpPr>
        <p:grpSp>
          <p:nvGrpSpPr>
            <p:cNvPr id="33" name="Group 32"/>
            <p:cNvGrpSpPr/>
            <p:nvPr/>
          </p:nvGrpSpPr>
          <p:grpSpPr>
            <a:xfrm>
              <a:off x="4673238" y="1618132"/>
              <a:ext cx="813466" cy="1861575"/>
              <a:chOff x="4673238" y="1618132"/>
              <a:chExt cx="813466" cy="1861575"/>
            </a:xfrm>
          </p:grpSpPr>
          <p:sp>
            <p:nvSpPr>
              <p:cNvPr id="241" name="Rectangle 240"/>
              <p:cNvSpPr/>
              <p:nvPr/>
            </p:nvSpPr>
            <p:spPr>
              <a:xfrm>
                <a:off x="5357305" y="3048957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" name="Rectangle 245"/>
              <p:cNvSpPr/>
              <p:nvPr/>
            </p:nvSpPr>
            <p:spPr>
              <a:xfrm>
                <a:off x="5126337" y="3383696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5325337" y="1939404"/>
                <a:ext cx="146942" cy="136787"/>
                <a:chOff x="5325337" y="1939404"/>
                <a:chExt cx="146942" cy="136787"/>
              </a:xfrm>
            </p:grpSpPr>
            <p:cxnSp>
              <p:nvCxnSpPr>
                <p:cNvPr id="258" name="Straight Connector 257"/>
                <p:cNvCxnSpPr/>
                <p:nvPr/>
              </p:nvCxnSpPr>
              <p:spPr>
                <a:xfrm flipV="1">
                  <a:off x="5393692" y="1939404"/>
                  <a:ext cx="2825" cy="136787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 flipV="1">
                  <a:off x="5325337" y="1947921"/>
                  <a:ext cx="146942" cy="1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Freeform 27"/>
              <p:cNvSpPr/>
              <p:nvPr/>
            </p:nvSpPr>
            <p:spPr>
              <a:xfrm>
                <a:off x="5388628" y="2062163"/>
                <a:ext cx="98076" cy="1000125"/>
              </a:xfrm>
              <a:custGeom>
                <a:avLst/>
                <a:gdLst>
                  <a:gd name="connsiteX0" fmla="*/ 12047 w 98076"/>
                  <a:gd name="connsiteY0" fmla="*/ 0 h 1000125"/>
                  <a:gd name="connsiteX1" fmla="*/ 7285 w 98076"/>
                  <a:gd name="connsiteY1" fmla="*/ 152400 h 1000125"/>
                  <a:gd name="connsiteX2" fmla="*/ 97772 w 98076"/>
                  <a:gd name="connsiteY2" fmla="*/ 376237 h 1000125"/>
                  <a:gd name="connsiteX3" fmla="*/ 35860 w 98076"/>
                  <a:gd name="connsiteY3" fmla="*/ 685800 h 1000125"/>
                  <a:gd name="connsiteX4" fmla="*/ 12047 w 98076"/>
                  <a:gd name="connsiteY4" fmla="*/ 1000125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076" h="1000125">
                    <a:moveTo>
                      <a:pt x="12047" y="0"/>
                    </a:moveTo>
                    <a:cubicBezTo>
                      <a:pt x="2522" y="44847"/>
                      <a:pt x="-7002" y="89694"/>
                      <a:pt x="7285" y="152400"/>
                    </a:cubicBezTo>
                    <a:cubicBezTo>
                      <a:pt x="21572" y="215106"/>
                      <a:pt x="93010" y="287337"/>
                      <a:pt x="97772" y="376237"/>
                    </a:cubicBezTo>
                    <a:cubicBezTo>
                      <a:pt x="102535" y="465137"/>
                      <a:pt x="50147" y="581819"/>
                      <a:pt x="35860" y="685800"/>
                    </a:cubicBezTo>
                    <a:cubicBezTo>
                      <a:pt x="21573" y="789781"/>
                      <a:pt x="16810" y="894953"/>
                      <a:pt x="12047" y="1000125"/>
                    </a:cubicBezTo>
                  </a:path>
                </a:pathLst>
              </a:custGeom>
              <a:noFill/>
              <a:ln w="3175">
                <a:solidFill>
                  <a:srgbClr val="C39BE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4819650" y="1672954"/>
                <a:ext cx="400243" cy="1698896"/>
              </a:xfrm>
              <a:custGeom>
                <a:avLst/>
                <a:gdLst>
                  <a:gd name="connsiteX0" fmla="*/ 355600 w 400243"/>
                  <a:gd name="connsiteY0" fmla="*/ 1754240 h 1754240"/>
                  <a:gd name="connsiteX1" fmla="*/ 330200 w 400243"/>
                  <a:gd name="connsiteY1" fmla="*/ 1551040 h 1754240"/>
                  <a:gd name="connsiteX2" fmla="*/ 400050 w 400243"/>
                  <a:gd name="connsiteY2" fmla="*/ 1201790 h 1754240"/>
                  <a:gd name="connsiteX3" fmla="*/ 304800 w 400243"/>
                  <a:gd name="connsiteY3" fmla="*/ 814440 h 1754240"/>
                  <a:gd name="connsiteX4" fmla="*/ 209550 w 400243"/>
                  <a:gd name="connsiteY4" fmla="*/ 71490 h 1754240"/>
                  <a:gd name="connsiteX5" fmla="*/ 0 w 400243"/>
                  <a:gd name="connsiteY5" fmla="*/ 71490 h 1754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0243" h="1754240">
                    <a:moveTo>
                      <a:pt x="355600" y="1754240"/>
                    </a:moveTo>
                    <a:cubicBezTo>
                      <a:pt x="339196" y="1698677"/>
                      <a:pt x="322792" y="1643115"/>
                      <a:pt x="330200" y="1551040"/>
                    </a:cubicBezTo>
                    <a:cubicBezTo>
                      <a:pt x="337608" y="1458965"/>
                      <a:pt x="404283" y="1324557"/>
                      <a:pt x="400050" y="1201790"/>
                    </a:cubicBezTo>
                    <a:cubicBezTo>
                      <a:pt x="395817" y="1079023"/>
                      <a:pt x="336550" y="1002823"/>
                      <a:pt x="304800" y="814440"/>
                    </a:cubicBezTo>
                    <a:cubicBezTo>
                      <a:pt x="273050" y="626057"/>
                      <a:pt x="260350" y="195315"/>
                      <a:pt x="209550" y="71490"/>
                    </a:cubicBezTo>
                    <a:cubicBezTo>
                      <a:pt x="158750" y="-52335"/>
                      <a:pt x="79375" y="9577"/>
                      <a:pt x="0" y="71490"/>
                    </a:cubicBezTo>
                  </a:path>
                </a:pathLst>
              </a:custGeom>
              <a:noFill/>
              <a:ln w="317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grpSp>
            <p:nvGrpSpPr>
              <p:cNvPr id="260" name="Group 259"/>
              <p:cNvGrpSpPr/>
              <p:nvPr/>
            </p:nvGrpSpPr>
            <p:grpSpPr>
              <a:xfrm rot="16200000">
                <a:off x="4668161" y="1623209"/>
                <a:ext cx="146942" cy="136787"/>
                <a:chOff x="5325337" y="1939404"/>
                <a:chExt cx="146942" cy="136787"/>
              </a:xfrm>
            </p:grpSpPr>
            <p:cxnSp>
              <p:nvCxnSpPr>
                <p:cNvPr id="261" name="Straight Connector 260"/>
                <p:cNvCxnSpPr/>
                <p:nvPr/>
              </p:nvCxnSpPr>
              <p:spPr>
                <a:xfrm flipV="1">
                  <a:off x="5393692" y="1939404"/>
                  <a:ext cx="2825" cy="136787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/>
              </p:nvCxnSpPr>
              <p:spPr>
                <a:xfrm flipV="1">
                  <a:off x="5325337" y="1947921"/>
                  <a:ext cx="146942" cy="1"/>
                </a:xfrm>
                <a:prstGeom prst="line">
                  <a:avLst/>
                </a:prstGeom>
                <a:ln>
                  <a:solidFill>
                    <a:srgbClr val="C39BE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Freeform 30"/>
              <p:cNvSpPr/>
              <p:nvPr/>
            </p:nvSpPr>
            <p:spPr>
              <a:xfrm>
                <a:off x="4946650" y="2317750"/>
                <a:ext cx="158750" cy="482600"/>
              </a:xfrm>
              <a:custGeom>
                <a:avLst/>
                <a:gdLst>
                  <a:gd name="connsiteX0" fmla="*/ 0 w 158750"/>
                  <a:gd name="connsiteY0" fmla="*/ 482600 h 482600"/>
                  <a:gd name="connsiteX1" fmla="*/ 19050 w 158750"/>
                  <a:gd name="connsiteY1" fmla="*/ 241300 h 482600"/>
                  <a:gd name="connsiteX2" fmla="*/ 82550 w 158750"/>
                  <a:gd name="connsiteY2" fmla="*/ 184150 h 482600"/>
                  <a:gd name="connsiteX3" fmla="*/ 158750 w 158750"/>
                  <a:gd name="connsiteY3" fmla="*/ 0 h 48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750" h="482600">
                    <a:moveTo>
                      <a:pt x="0" y="482600"/>
                    </a:moveTo>
                    <a:cubicBezTo>
                      <a:pt x="2646" y="386821"/>
                      <a:pt x="5292" y="291042"/>
                      <a:pt x="19050" y="241300"/>
                    </a:cubicBezTo>
                    <a:cubicBezTo>
                      <a:pt x="32808" y="191558"/>
                      <a:pt x="59267" y="224367"/>
                      <a:pt x="82550" y="184150"/>
                    </a:cubicBezTo>
                    <a:cubicBezTo>
                      <a:pt x="105833" y="143933"/>
                      <a:pt x="132291" y="71966"/>
                      <a:pt x="158750" y="0"/>
                    </a:cubicBezTo>
                  </a:path>
                </a:pathLst>
              </a:custGeom>
              <a:noFill/>
              <a:ln w="317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5035550" y="2336800"/>
                <a:ext cx="57150" cy="279400"/>
              </a:xfrm>
              <a:custGeom>
                <a:avLst/>
                <a:gdLst>
                  <a:gd name="connsiteX0" fmla="*/ 0 w 57150"/>
                  <a:gd name="connsiteY0" fmla="*/ 279400 h 279400"/>
                  <a:gd name="connsiteX1" fmla="*/ 57150 w 57150"/>
                  <a:gd name="connsiteY1" fmla="*/ 0 h 27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279400">
                    <a:moveTo>
                      <a:pt x="0" y="279400"/>
                    </a:moveTo>
                    <a:lnTo>
                      <a:pt x="57150" y="0"/>
                    </a:lnTo>
                  </a:path>
                </a:pathLst>
              </a:custGeom>
              <a:noFill/>
              <a:ln w="3175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272" name="TextBox 271"/>
            <p:cNvSpPr txBox="1"/>
            <p:nvPr/>
          </p:nvSpPr>
          <p:spPr>
            <a:xfrm>
              <a:off x="5155192" y="1762837"/>
              <a:ext cx="6715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Vac. Inst.</a:t>
              </a:r>
            </a:p>
          </p:txBody>
        </p:sp>
        <p:sp>
          <p:nvSpPr>
            <p:cNvPr id="273" name="TextBox 272"/>
            <p:cNvSpPr txBox="1"/>
            <p:nvPr/>
          </p:nvSpPr>
          <p:spPr>
            <a:xfrm rot="16200000">
              <a:off x="4302809" y="1568491"/>
              <a:ext cx="6330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Cold inst.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8799" y="5094284"/>
            <a:ext cx="1529210" cy="864375"/>
            <a:chOff x="65065" y="5649380"/>
            <a:chExt cx="2038947" cy="1152500"/>
          </a:xfrm>
        </p:grpSpPr>
        <p:grpSp>
          <p:nvGrpSpPr>
            <p:cNvPr id="39" name="Group 38"/>
            <p:cNvGrpSpPr/>
            <p:nvPr/>
          </p:nvGrpSpPr>
          <p:grpSpPr>
            <a:xfrm>
              <a:off x="65065" y="5649380"/>
              <a:ext cx="2038947" cy="1152500"/>
              <a:chOff x="65065" y="5649380"/>
              <a:chExt cx="2038947" cy="1152500"/>
            </a:xfrm>
          </p:grpSpPr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065" y="5649380"/>
                <a:ext cx="2038947" cy="761883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274" name="Rectangle 273"/>
              <p:cNvSpPr/>
              <p:nvPr/>
            </p:nvSpPr>
            <p:spPr>
              <a:xfrm>
                <a:off x="83965" y="6488561"/>
                <a:ext cx="96011" cy="96011"/>
              </a:xfrm>
              <a:prstGeom prst="rect">
                <a:avLst/>
              </a:prstGeom>
              <a:solidFill>
                <a:srgbClr val="89FA7A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75" name="Group 274"/>
              <p:cNvGrpSpPr/>
              <p:nvPr/>
            </p:nvGrpSpPr>
            <p:grpSpPr>
              <a:xfrm>
                <a:off x="73188" y="6364479"/>
                <a:ext cx="279238" cy="89453"/>
                <a:chOff x="4572000" y="3062101"/>
                <a:chExt cx="434576" cy="173832"/>
              </a:xfrm>
            </p:grpSpPr>
            <p:sp>
              <p:nvSpPr>
                <p:cNvPr id="276" name="Oval 275"/>
                <p:cNvSpPr/>
                <p:nvPr/>
              </p:nvSpPr>
              <p:spPr>
                <a:xfrm>
                  <a:off x="4572000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6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7" name="Oval 276"/>
                <p:cNvSpPr/>
                <p:nvPr/>
              </p:nvSpPr>
              <p:spPr>
                <a:xfrm>
                  <a:off x="4658915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6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8" name="Oval 277"/>
                <p:cNvSpPr/>
                <p:nvPr/>
              </p:nvSpPr>
              <p:spPr>
                <a:xfrm>
                  <a:off x="4745830" y="3062102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6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9" name="Oval 278"/>
                <p:cNvSpPr/>
                <p:nvPr/>
              </p:nvSpPr>
              <p:spPr>
                <a:xfrm>
                  <a:off x="4832745" y="3062101"/>
                  <a:ext cx="173831" cy="173831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6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280" name="TextBox 279"/>
              <p:cNvSpPr txBox="1"/>
              <p:nvPr/>
            </p:nvSpPr>
            <p:spPr>
              <a:xfrm>
                <a:off x="322089" y="6309437"/>
                <a:ext cx="1674782" cy="4924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Electrical Heater</a:t>
                </a:r>
              </a:p>
              <a:p>
                <a:r>
                  <a:rPr lang="en-GB" sz="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T-sensor</a:t>
                </a:r>
              </a:p>
              <a:p>
                <a:r>
                  <a:rPr lang="en-GB" sz="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anose="020F0502020204030204" pitchFamily="34" charset="0"/>
                  </a:rPr>
                  <a:t>L-gauge</a:t>
                </a:r>
                <a:endParaRPr lang="en-GB" sz="6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cxnSp>
          <p:nvCxnSpPr>
            <p:cNvPr id="281" name="Straight Connector 280"/>
            <p:cNvCxnSpPr/>
            <p:nvPr/>
          </p:nvCxnSpPr>
          <p:spPr>
            <a:xfrm>
              <a:off x="142531" y="6614306"/>
              <a:ext cx="0" cy="168687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8CE5FE1-B5CA-8F4D-8B19-0F898D2733FB}"/>
              </a:ext>
            </a:extLst>
          </p:cNvPr>
          <p:cNvSpPr txBox="1"/>
          <p:nvPr/>
        </p:nvSpPr>
        <p:spPr>
          <a:xfrm>
            <a:off x="6074570" y="3564819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VB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32B50F5C-BE5F-FE42-BF21-26BBF17D0DB5}"/>
              </a:ext>
            </a:extLst>
          </p:cNvPr>
          <p:cNvSpPr txBox="1"/>
          <p:nvPr/>
        </p:nvSpPr>
        <p:spPr>
          <a:xfrm>
            <a:off x="7143247" y="350253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plug</a:t>
            </a:r>
          </a:p>
        </p:txBody>
      </p: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ED81545A-0052-784B-B97B-0999A45F80B5}"/>
              </a:ext>
            </a:extLst>
          </p:cNvPr>
          <p:cNvCxnSpPr>
            <a:cxnSpLocks/>
            <a:endCxn id="227" idx="4"/>
          </p:cNvCxnSpPr>
          <p:nvPr/>
        </p:nvCxnSpPr>
        <p:spPr>
          <a:xfrm flipH="1">
            <a:off x="6077546" y="3887984"/>
            <a:ext cx="115865" cy="834035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88" name="Straight Connector 287">
            <a:extLst>
              <a:ext uri="{FF2B5EF4-FFF2-40B4-BE49-F238E27FC236}">
                <a16:creationId xmlns:a16="http://schemas.microsoft.com/office/drawing/2014/main" id="{73874EC3-EEC1-A54D-8417-A7CB43502B02}"/>
              </a:ext>
            </a:extLst>
          </p:cNvPr>
          <p:cNvCxnSpPr>
            <a:cxnSpLocks/>
            <a:endCxn id="160" idx="2"/>
          </p:cNvCxnSpPr>
          <p:nvPr/>
        </p:nvCxnSpPr>
        <p:spPr>
          <a:xfrm flipH="1">
            <a:off x="2739629" y="3775867"/>
            <a:ext cx="3372514" cy="45502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89" name="Straight Connector 288">
            <a:extLst>
              <a:ext uri="{FF2B5EF4-FFF2-40B4-BE49-F238E27FC236}">
                <a16:creationId xmlns:a16="http://schemas.microsoft.com/office/drawing/2014/main" id="{33A5C490-CC1C-6B42-8B0B-DEFA076D7862}"/>
              </a:ext>
            </a:extLst>
          </p:cNvPr>
          <p:cNvCxnSpPr>
            <a:cxnSpLocks/>
            <a:endCxn id="223" idx="6"/>
          </p:cNvCxnSpPr>
          <p:nvPr/>
        </p:nvCxnSpPr>
        <p:spPr>
          <a:xfrm flipH="1">
            <a:off x="5822157" y="3807562"/>
            <a:ext cx="1408312" cy="97636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291" name="Content Placeholder 2">
            <a:extLst>
              <a:ext uri="{FF2B5EF4-FFF2-40B4-BE49-F238E27FC236}">
                <a16:creationId xmlns:a16="http://schemas.microsoft.com/office/drawing/2014/main" id="{18D1B82E-1AA3-CB47-9397-7BBBFE74FDA9}"/>
              </a:ext>
            </a:extLst>
          </p:cNvPr>
          <p:cNvSpPr txBox="1">
            <a:spLocks/>
          </p:cNvSpPr>
          <p:nvPr/>
        </p:nvSpPr>
        <p:spPr>
          <a:xfrm>
            <a:off x="4552944" y="653118"/>
            <a:ext cx="4503978" cy="203132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 fontScale="4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rgbClr val="5A5A5A"/>
                </a:solidFill>
              </a:rPr>
              <a:t>Helium vessel protection:</a:t>
            </a:r>
          </a:p>
          <a:p>
            <a:r>
              <a:rPr lang="en-GB" dirty="0"/>
              <a:t>Pressure relief devices</a:t>
            </a:r>
          </a:p>
          <a:p>
            <a:pPr lvl="2"/>
            <a:r>
              <a:rPr lang="en-GB" dirty="0"/>
              <a:t>One burst disc (safety relief device)</a:t>
            </a:r>
          </a:p>
          <a:p>
            <a:pPr lvl="2"/>
            <a:r>
              <a:rPr lang="en-GB" dirty="0"/>
              <a:t>One pressure relief device sized to static heat loads</a:t>
            </a:r>
          </a:p>
          <a:p>
            <a:pPr marL="0" indent="0">
              <a:buNone/>
            </a:pPr>
            <a:r>
              <a:rPr lang="en-GB" dirty="0">
                <a:solidFill>
                  <a:srgbClr val="5A5A5A"/>
                </a:solidFill>
              </a:rPr>
              <a:t>Vacuum vessel protection:</a:t>
            </a:r>
          </a:p>
          <a:p>
            <a:r>
              <a:rPr lang="en-GB" dirty="0">
                <a:solidFill>
                  <a:srgbClr val="5A5A5A"/>
                </a:solidFill>
              </a:rPr>
              <a:t>2 Pressure relief plates (on either side of VB)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Helium cold volume (V): 360 litres</a:t>
            </a:r>
          </a:p>
          <a:p>
            <a:pPr marL="0" indent="0">
              <a:buNone/>
            </a:pPr>
            <a:r>
              <a:rPr lang="en-GB" dirty="0"/>
              <a:t>Helium cold surface: 3.5 m2</a:t>
            </a:r>
          </a:p>
          <a:p>
            <a:pPr marL="0" indent="0">
              <a:buNone/>
            </a:pPr>
            <a:r>
              <a:rPr lang="en-GB" dirty="0"/>
              <a:t>PS = 2.5 bara</a:t>
            </a:r>
          </a:p>
          <a:p>
            <a:pPr marL="0" indent="0">
              <a:buNone/>
            </a:pPr>
            <a:r>
              <a:rPr lang="en-GB" dirty="0"/>
              <a:t>Pt = 3.5 bara</a:t>
            </a:r>
          </a:p>
          <a:p>
            <a:pPr marL="0" indent="0">
              <a:buNone/>
            </a:pPr>
            <a:r>
              <a:rPr lang="en-GB" dirty="0"/>
              <a:t>PSxV900  </a:t>
            </a:r>
            <a:r>
              <a:rPr lang="en-GB" dirty="0">
                <a:sym typeface="Wingdings" pitchFamily="2" charset="2"/>
              </a:rPr>
              <a:t> PED Cat.2.</a:t>
            </a: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</p:txBody>
      </p: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698AEB53-8666-BE45-838F-AD768906BB82}"/>
              </a:ext>
            </a:extLst>
          </p:cNvPr>
          <p:cNvGrpSpPr/>
          <p:nvPr/>
        </p:nvGrpSpPr>
        <p:grpSpPr>
          <a:xfrm>
            <a:off x="3640249" y="1584935"/>
            <a:ext cx="481019" cy="649530"/>
            <a:chOff x="10963301" y="2998569"/>
            <a:chExt cx="481019" cy="649530"/>
          </a:xfrm>
        </p:grpSpPr>
        <p:grpSp>
          <p:nvGrpSpPr>
            <p:cNvPr id="293" name="Group 292">
              <a:extLst>
                <a:ext uri="{FF2B5EF4-FFF2-40B4-BE49-F238E27FC236}">
                  <a16:creationId xmlns:a16="http://schemas.microsoft.com/office/drawing/2014/main" id="{1A1950AB-1639-2147-AF34-9D49C3F2A3A6}"/>
                </a:ext>
              </a:extLst>
            </p:cNvPr>
            <p:cNvGrpSpPr/>
            <p:nvPr/>
          </p:nvGrpSpPr>
          <p:grpSpPr>
            <a:xfrm>
              <a:off x="11207791" y="3057478"/>
              <a:ext cx="236529" cy="77584"/>
              <a:chOff x="11227017" y="2965200"/>
              <a:chExt cx="381390" cy="131809"/>
            </a:xfrm>
          </p:grpSpPr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16405432-7FC7-E947-917A-91D142622AF9}"/>
                  </a:ext>
                </a:extLst>
              </p:cNvPr>
              <p:cNvCxnSpPr/>
              <p:nvPr/>
            </p:nvCxnSpPr>
            <p:spPr>
              <a:xfrm rot="10800000" flipH="1" flipV="1">
                <a:off x="11227017" y="2965200"/>
                <a:ext cx="381390" cy="151"/>
              </a:xfrm>
              <a:prstGeom prst="lin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3" name="Straight Connector 302">
                <a:extLst>
                  <a:ext uri="{FF2B5EF4-FFF2-40B4-BE49-F238E27FC236}">
                    <a16:creationId xmlns:a16="http://schemas.microsoft.com/office/drawing/2014/main" id="{45C4D0EE-47FA-4C4A-A114-DEB8196F98CB}"/>
                  </a:ext>
                </a:extLst>
              </p:cNvPr>
              <p:cNvCxnSpPr/>
              <p:nvPr/>
            </p:nvCxnSpPr>
            <p:spPr>
              <a:xfrm rot="10800000" flipH="1" flipV="1">
                <a:off x="11227017" y="3096858"/>
                <a:ext cx="381390" cy="151"/>
              </a:xfrm>
              <a:prstGeom prst="lin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04" name="Freeform 303">
                <a:extLst>
                  <a:ext uri="{FF2B5EF4-FFF2-40B4-BE49-F238E27FC236}">
                    <a16:creationId xmlns:a16="http://schemas.microsoft.com/office/drawing/2014/main" id="{4F9D48A0-F8D0-3042-8D30-0F1CC72AFC3E}"/>
                  </a:ext>
                </a:extLst>
              </p:cNvPr>
              <p:cNvSpPr/>
              <p:nvPr/>
            </p:nvSpPr>
            <p:spPr>
              <a:xfrm rot="10800000">
                <a:off x="11236815" y="2986685"/>
                <a:ext cx="345585" cy="81456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61266EFB-0418-0E48-886F-5205672311AC}"/>
                </a:ext>
              </a:extLst>
            </p:cNvPr>
            <p:cNvCxnSpPr/>
            <p:nvPr/>
          </p:nvCxnSpPr>
          <p:spPr>
            <a:xfrm>
              <a:off x="11121247" y="3208514"/>
              <a:ext cx="1" cy="439585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4EB929A8-D73E-484F-8069-DF8F8FC477DD}"/>
                </a:ext>
              </a:extLst>
            </p:cNvPr>
            <p:cNvGrpSpPr/>
            <p:nvPr/>
          </p:nvGrpSpPr>
          <p:grpSpPr>
            <a:xfrm>
              <a:off x="10963301" y="2998569"/>
              <a:ext cx="157946" cy="148652"/>
              <a:chOff x="11027569" y="2758663"/>
              <a:chExt cx="111600" cy="105033"/>
            </a:xfrm>
          </p:grpSpPr>
          <p:sp>
            <p:nvSpPr>
              <p:cNvPr id="299" name="Isosceles Triangle 12">
                <a:extLst>
                  <a:ext uri="{FF2B5EF4-FFF2-40B4-BE49-F238E27FC236}">
                    <a16:creationId xmlns:a16="http://schemas.microsoft.com/office/drawing/2014/main" id="{1B000EA1-0C3E-3A4A-92A2-25BC1A8E6432}"/>
                  </a:ext>
                </a:extLst>
              </p:cNvPr>
              <p:cNvSpPr/>
              <p:nvPr/>
            </p:nvSpPr>
            <p:spPr>
              <a:xfrm>
                <a:off x="11027569" y="2808270"/>
                <a:ext cx="64294" cy="55426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Isosceles Triangle 188">
                <a:extLst>
                  <a:ext uri="{FF2B5EF4-FFF2-40B4-BE49-F238E27FC236}">
                    <a16:creationId xmlns:a16="http://schemas.microsoft.com/office/drawing/2014/main" id="{F7186010-4AA9-974E-82F3-2763FCC3948F}"/>
                  </a:ext>
                </a:extLst>
              </p:cNvPr>
              <p:cNvSpPr/>
              <p:nvPr/>
            </p:nvSpPr>
            <p:spPr>
              <a:xfrm rot="10800000">
                <a:off x="11027569" y="2758663"/>
                <a:ext cx="64294" cy="55426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Freeform 300">
                <a:extLst>
                  <a:ext uri="{FF2B5EF4-FFF2-40B4-BE49-F238E27FC236}">
                    <a16:creationId xmlns:a16="http://schemas.microsoft.com/office/drawing/2014/main" id="{D8CBAD69-F514-AD4B-846D-318F78A3FB57}"/>
                  </a:ext>
                </a:extLst>
              </p:cNvPr>
              <p:cNvSpPr/>
              <p:nvPr/>
            </p:nvSpPr>
            <p:spPr>
              <a:xfrm rot="10800000">
                <a:off x="11082338" y="2785408"/>
                <a:ext cx="56831" cy="4571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2913C882-A041-9E48-B11B-85A827FA8A56}"/>
                </a:ext>
              </a:extLst>
            </p:cNvPr>
            <p:cNvCxnSpPr/>
            <p:nvPr/>
          </p:nvCxnSpPr>
          <p:spPr>
            <a:xfrm flipH="1">
              <a:off x="11013204" y="3150036"/>
              <a:ext cx="1" cy="6335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935AF2DE-9FB8-EE46-A272-824C0070B279}"/>
                </a:ext>
              </a:extLst>
            </p:cNvPr>
            <p:cNvCxnSpPr/>
            <p:nvPr/>
          </p:nvCxnSpPr>
          <p:spPr>
            <a:xfrm flipH="1">
              <a:off x="11338481" y="3136857"/>
              <a:ext cx="1" cy="6335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8115D8CC-948E-1042-9462-B91AA93B6BF9}"/>
                </a:ext>
              </a:extLst>
            </p:cNvPr>
            <p:cNvCxnSpPr/>
            <p:nvPr/>
          </p:nvCxnSpPr>
          <p:spPr>
            <a:xfrm>
              <a:off x="11009748" y="3203245"/>
              <a:ext cx="329683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33775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Scale of pressures, helium vessel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38004" y="1660605"/>
            <a:ext cx="2766228" cy="2975005"/>
            <a:chOff x="7326186" y="1916832"/>
            <a:chExt cx="1812551" cy="1537156"/>
          </a:xfrm>
        </p:grpSpPr>
        <p:grpSp>
          <p:nvGrpSpPr>
            <p:cNvPr id="6" name="Group 5"/>
            <p:cNvGrpSpPr/>
            <p:nvPr/>
          </p:nvGrpSpPr>
          <p:grpSpPr>
            <a:xfrm>
              <a:off x="7326186" y="1916832"/>
              <a:ext cx="1812551" cy="1537156"/>
              <a:chOff x="325846" y="3551853"/>
              <a:chExt cx="1812551" cy="1537156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25847" y="4407217"/>
                <a:ext cx="1812550" cy="649423"/>
              </a:xfrm>
              <a:prstGeom prst="rect">
                <a:avLst/>
              </a:prstGeom>
              <a:solidFill>
                <a:srgbClr val="00CC00">
                  <a:alpha val="5098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25846" y="3811638"/>
                <a:ext cx="1812550" cy="608813"/>
              </a:xfrm>
              <a:prstGeom prst="rect">
                <a:avLst/>
              </a:prstGeom>
              <a:solidFill>
                <a:srgbClr val="FFC000">
                  <a:alpha val="5098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325846" y="3551853"/>
                <a:ext cx="0" cy="1537156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Group 11"/>
              <p:cNvGrpSpPr/>
              <p:nvPr/>
            </p:nvGrpSpPr>
            <p:grpSpPr>
              <a:xfrm>
                <a:off x="325846" y="4655298"/>
                <a:ext cx="1373058" cy="159026"/>
                <a:chOff x="652346" y="2178238"/>
                <a:chExt cx="1373058" cy="159026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652346" y="2264229"/>
                  <a:ext cx="81662" cy="0"/>
                </a:xfrm>
                <a:prstGeom prst="line">
                  <a:avLst/>
                </a:prstGeom>
                <a:ln>
                  <a:solidFill>
                    <a:srgbClr val="00CC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730105" y="2178238"/>
                  <a:ext cx="1295299" cy="1590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dirty="0" err="1"/>
                    <a:t>Pn</a:t>
                  </a:r>
                  <a:r>
                    <a:rPr lang="en-GB" sz="1400" b="1" dirty="0"/>
                    <a:t> Nominal pressure</a:t>
                  </a: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25846" y="4059719"/>
                <a:ext cx="1346800" cy="159026"/>
                <a:chOff x="656249" y="2189585"/>
                <a:chExt cx="1346800" cy="159026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>
                  <a:off x="656249" y="2264229"/>
                  <a:ext cx="77759" cy="0"/>
                </a:xfrm>
                <a:prstGeom prst="line">
                  <a:avLst/>
                </a:prstGeom>
                <a:ln>
                  <a:solidFill>
                    <a:srgbClr val="FF9933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734008" y="2189585"/>
                  <a:ext cx="1269041" cy="1590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dirty="0"/>
                    <a:t>Ps: Design pressure</a:t>
                  </a: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325846" y="3853370"/>
                <a:ext cx="1234980" cy="159025"/>
                <a:chOff x="646124" y="2174097"/>
                <a:chExt cx="1234980" cy="159025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646124" y="2264229"/>
                  <a:ext cx="87884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>
                  <a:off x="725964" y="2174097"/>
                  <a:ext cx="1155140" cy="1590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err="1"/>
                    <a:t>Ptest</a:t>
                  </a:r>
                  <a:r>
                    <a:rPr lang="en-GB" sz="1400" dirty="0"/>
                    <a:t>: Test pressure</a:t>
                  </a:r>
                </a:p>
              </p:txBody>
            </p:sp>
          </p:grpSp>
        </p:grpSp>
        <p:sp>
          <p:nvSpPr>
            <p:cNvPr id="7" name="TextBox 6"/>
            <p:cNvSpPr txBox="1"/>
            <p:nvPr/>
          </p:nvSpPr>
          <p:spPr>
            <a:xfrm>
              <a:off x="7414070" y="2580802"/>
              <a:ext cx="1449702" cy="1590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Pt: burst disk set press.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7340243" y="2668104"/>
              <a:ext cx="94089" cy="0"/>
            </a:xfrm>
            <a:prstGeom prst="line">
              <a:avLst/>
            </a:prstGeom>
            <a:ln>
              <a:solidFill>
                <a:srgbClr val="FF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971473" y="165210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bar(a)</a:t>
            </a:r>
            <a:endParaRPr lang="fr-FR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202284" y="2790732"/>
            <a:ext cx="1168842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202284" y="3962634"/>
            <a:ext cx="1168842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202284" y="3114614"/>
            <a:ext cx="1168842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544729" y="3799092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1.3 bar(a)</a:t>
            </a:r>
            <a:endParaRPr lang="fr-FR" dirty="0"/>
          </a:p>
        </p:txBody>
      </p:sp>
      <p:sp>
        <p:nvSpPr>
          <p:cNvPr id="27" name="TextBox 26"/>
          <p:cNvSpPr txBox="1"/>
          <p:nvPr/>
        </p:nvSpPr>
        <p:spPr>
          <a:xfrm>
            <a:off x="5506552" y="260332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2.5 bar(a)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4805982" y="2228048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3.5 bar(a) (1.43 x Ps); 4.6 bar(a) in atm.</a:t>
            </a:r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>
            <a:off x="5506552" y="2914872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≤ 2.5 bar(a) (1.5 </a:t>
            </a:r>
            <a:r>
              <a:rPr lang="en-GB" dirty="0" err="1"/>
              <a:t>barg</a:t>
            </a:r>
            <a:r>
              <a:rPr lang="en-GB" dirty="0"/>
              <a:t>)</a:t>
            </a:r>
            <a:endParaRPr lang="fr-FR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653346" y="2430658"/>
            <a:ext cx="1168842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12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610575"/>
          </a:xfrm>
        </p:spPr>
        <p:txBody>
          <a:bodyPr/>
          <a:lstStyle/>
          <a:p>
            <a:r>
              <a:rPr lang="en-GB" dirty="0"/>
              <a:t>PED category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69162" y="1333500"/>
            <a:ext cx="6276748" cy="4803229"/>
            <a:chOff x="181202" y="2564904"/>
            <a:chExt cx="4102766" cy="367240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43" t="19978" r="19438" b="9962"/>
            <a:stretch/>
          </p:blipFill>
          <p:spPr bwMode="auto">
            <a:xfrm>
              <a:off x="181202" y="2564904"/>
              <a:ext cx="4102766" cy="367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83568" y="4986488"/>
              <a:ext cx="123944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800" b="1" dirty="0"/>
                <a:t>Article 4, paragraph 3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828684" y="1278419"/>
            <a:ext cx="46665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Ps x V = 900 </a:t>
            </a:r>
            <a:r>
              <a:rPr lang="en-GB" sz="2000" dirty="0" err="1"/>
              <a:t>bar.L</a:t>
            </a:r>
            <a:endParaRPr lang="en-GB" sz="2000" dirty="0"/>
          </a:p>
          <a:p>
            <a:endParaRPr lang="en-GB" sz="2000" dirty="0"/>
          </a:p>
          <a:p>
            <a:r>
              <a:rPr lang="en-GB" sz="2800" dirty="0">
                <a:solidFill>
                  <a:schemeClr val="bg2"/>
                </a:solidFill>
                <a:sym typeface="Wingdings" panose="05000000000000000000" pitchFamily="2" charset="2"/>
              </a:rPr>
              <a:t>With updated figures from CDR we are still in </a:t>
            </a:r>
            <a:r>
              <a:rPr lang="en-GB" sz="2800" u="sng" dirty="0">
                <a:solidFill>
                  <a:schemeClr val="bg2"/>
                </a:solidFill>
                <a:sym typeface="Wingdings" panose="05000000000000000000" pitchFamily="2" charset="2"/>
              </a:rPr>
              <a:t>Cat.2</a:t>
            </a:r>
            <a:endParaRPr lang="fr-FR" sz="2800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4104285" y="4734498"/>
            <a:ext cx="1980" cy="10572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  <a:stCxn id="17" idx="6"/>
          </p:cNvCxnSpPr>
          <p:nvPr/>
        </p:nvCxnSpPr>
        <p:spPr>
          <a:xfrm flipH="1">
            <a:off x="1016637" y="4725381"/>
            <a:ext cx="3178136" cy="57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013798" y="4639656"/>
            <a:ext cx="180975" cy="17145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20"/>
          <p:cNvSpPr txBox="1"/>
          <p:nvPr/>
        </p:nvSpPr>
        <p:spPr>
          <a:xfrm>
            <a:off x="450824" y="459786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2.5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51458" y="584261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360</a:t>
            </a:r>
            <a:endParaRPr lang="fr-FR" dirty="0">
              <a:solidFill>
                <a:schemeClr val="bg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B253FD-3D4C-1346-8CD0-22F984B03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891" y="3045715"/>
            <a:ext cx="2656118" cy="221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4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Risk assessment matrix (as for DFX)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0404" y="5225098"/>
            <a:ext cx="8763192" cy="1004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Remarks: </a:t>
            </a:r>
          </a:p>
          <a:p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causes of excessive pressure are considered to be unrelated (single jeopardy theory) unless cause/effect exists    </a:t>
            </a:r>
            <a:endParaRPr lang="en-US" sz="1400" dirty="0">
              <a:solidFill>
                <a:schemeClr val="tx1"/>
              </a:solidFill>
              <a:sym typeface="Wingdings" pitchFamily="2" charset="2"/>
            </a:endParaRPr>
          </a:p>
          <a:p>
            <a:pPr marL="685800" lvl="2" indent="0">
              <a:buNone/>
            </a:pPr>
            <a:endParaRPr lang="en-US" sz="1050" dirty="0">
              <a:sym typeface="Wingdings" pitchFamily="2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54D864-CC6A-2848-A220-6E2378E21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823595"/>
            <a:ext cx="8699500" cy="319405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002350"/>
              </p:ext>
            </p:extLst>
          </p:nvPr>
        </p:nvGraphicFramePr>
        <p:xfrm>
          <a:off x="391795" y="4050603"/>
          <a:ext cx="7918450" cy="1048029"/>
        </p:xfrm>
        <a:graphic>
          <a:graphicData uri="http://schemas.openxmlformats.org/drawingml/2006/table">
            <a:tbl>
              <a:tblPr/>
              <a:tblGrid>
                <a:gridCol w="465791">
                  <a:extLst>
                    <a:ext uri="{9D8B030D-6E8A-4147-A177-3AD203B41FA5}">
                      <a16:colId xmlns:a16="http://schemas.microsoft.com/office/drawing/2014/main" val="4121274230"/>
                    </a:ext>
                  </a:extLst>
                </a:gridCol>
                <a:gridCol w="7452659">
                  <a:extLst>
                    <a:ext uri="{9D8B030D-6E8A-4147-A177-3AD203B41FA5}">
                      <a16:colId xmlns:a16="http://schemas.microsoft.com/office/drawing/2014/main" val="3079499580"/>
                    </a:ext>
                  </a:extLst>
                </a:gridCol>
              </a:tblGrid>
              <a:tr h="349343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78" marR="7278" marT="7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Risk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78" marR="7278" marT="7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643105"/>
                  </a:ext>
                </a:extLst>
              </a:tr>
              <a:tr h="356621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78" marR="7278" marT="7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</a:t>
                      </a:r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78" marR="7278" marT="7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381167"/>
                  </a:ext>
                </a:extLst>
              </a:tr>
              <a:tr h="34206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78" marR="7278" marT="7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b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78" marR="7278" marT="7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4075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39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613" y="94693"/>
            <a:ext cx="7920000" cy="720000"/>
          </a:xfrm>
        </p:spPr>
        <p:txBody>
          <a:bodyPr/>
          <a:lstStyle/>
          <a:p>
            <a:r>
              <a:rPr lang="en-GB" dirty="0"/>
              <a:t>Retained pressure hazards (same as for DFX)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63" y="1155164"/>
            <a:ext cx="8166100" cy="3515452"/>
          </a:xfrm>
        </p:spPr>
        <p:txBody>
          <a:bodyPr/>
          <a:lstStyle/>
          <a:p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A) Accidental air venting of insulation vacuum</a:t>
            </a:r>
            <a:r>
              <a:rPr lang="en-US" sz="1800" dirty="0">
                <a:sym typeface="Wingdings" pitchFamily="2" charset="2"/>
              </a:rPr>
              <a:t> with sudden condensation on cold surfaces, helium boil-off and pressure build-up  </a:t>
            </a:r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sizing of burst disk</a:t>
            </a:r>
          </a:p>
          <a:p>
            <a:endParaRPr lang="en-US" sz="1800" dirty="0">
              <a:solidFill>
                <a:srgbClr val="0066FF"/>
              </a:solidFill>
              <a:sym typeface="Wingdings" pitchFamily="2" charset="2"/>
            </a:endParaRPr>
          </a:p>
          <a:p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C) Accidental release of cryogenic fluid from helium vessel to insulation vessel </a:t>
            </a:r>
            <a:r>
              <a:rPr lang="en-US" sz="1800" dirty="0">
                <a:sym typeface="Wingdings" pitchFamily="2" charset="2"/>
              </a:rPr>
              <a:t>due to arc bursting helium envelope, helium pressurized at burst disk pressure, spill of helium inventory to vacuum vessel  </a:t>
            </a:r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sizing of vacuum vessel relief plate </a:t>
            </a:r>
          </a:p>
          <a:p>
            <a:pPr marL="0" indent="0">
              <a:buNone/>
            </a:pPr>
            <a:endParaRPr lang="en-US" sz="1800" dirty="0">
              <a:solidFill>
                <a:srgbClr val="0066FF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9616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3200" y="822960"/>
            <a:ext cx="8515350" cy="560832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/>
              <a:t>Helium vessel burst disk:</a:t>
            </a:r>
          </a:p>
          <a:p>
            <a:r>
              <a:rPr lang="en-GB" dirty="0"/>
              <a:t>Data:</a:t>
            </a:r>
          </a:p>
          <a:p>
            <a:pPr lvl="1"/>
            <a:r>
              <a:rPr lang="en-GB" dirty="0"/>
              <a:t>Cold surfaces exposed to Vacuum : 3.5 m</a:t>
            </a:r>
            <a:r>
              <a:rPr lang="en-GB" baseline="30000" dirty="0"/>
              <a:t>2</a:t>
            </a:r>
            <a:r>
              <a:rPr lang="en-GB" dirty="0"/>
              <a:t> (2.2 m</a:t>
            </a:r>
            <a:r>
              <a:rPr lang="en-GB" baseline="30000" dirty="0"/>
              <a:t>2</a:t>
            </a:r>
            <a:r>
              <a:rPr lang="en-GB" dirty="0"/>
              <a:t> wet surface)</a:t>
            </a:r>
          </a:p>
          <a:p>
            <a:pPr lvl="1"/>
            <a:r>
              <a:rPr lang="en-GB" dirty="0"/>
              <a:t>30 layers MLI on helium vessel</a:t>
            </a:r>
          </a:p>
          <a:p>
            <a:pPr lvl="1"/>
            <a:r>
              <a:rPr lang="en-GB" dirty="0"/>
              <a:t>Design Pressure = 2.5 bara</a:t>
            </a:r>
          </a:p>
          <a:p>
            <a:pPr lvl="1"/>
            <a:r>
              <a:rPr lang="en-GB" dirty="0"/>
              <a:t>Saturated liquid in nominal configuration</a:t>
            </a:r>
          </a:p>
          <a:p>
            <a:pPr lvl="1"/>
            <a:r>
              <a:rPr lang="en-GB" dirty="0"/>
              <a:t>Helium volumes in nominal operation : 210 litres liquid + 150 litres gaseous</a:t>
            </a:r>
          </a:p>
          <a:p>
            <a:r>
              <a:rPr lang="en-GB" dirty="0"/>
              <a:t>Inputs:</a:t>
            </a:r>
          </a:p>
          <a:p>
            <a:pPr lvl="1"/>
            <a:r>
              <a:rPr lang="en-GB" dirty="0"/>
              <a:t>Vacuum break on 10 MLI layers : 6.2 kW/m</a:t>
            </a:r>
            <a:r>
              <a:rPr lang="en-GB" baseline="30000" dirty="0"/>
              <a:t>2</a:t>
            </a:r>
            <a:endParaRPr lang="en-GB" dirty="0"/>
          </a:p>
          <a:p>
            <a:pPr lvl="1"/>
            <a:r>
              <a:rPr lang="en-GB" dirty="0"/>
              <a:t>Power dissipated in liquid : 21 kW</a:t>
            </a:r>
          </a:p>
          <a:p>
            <a:r>
              <a:rPr lang="en-GB" dirty="0"/>
              <a:t>Relief device sizing according to ISO21013-3</a:t>
            </a:r>
          </a:p>
          <a:p>
            <a:pPr lvl="1"/>
            <a:r>
              <a:rPr lang="en-GB" dirty="0"/>
              <a:t>ISO21013-3 </a:t>
            </a: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dirty="0" err="1">
                <a:solidFill>
                  <a:srgbClr val="0066FF"/>
                </a:solidFill>
              </a:rPr>
              <a:t>Qm</a:t>
            </a:r>
            <a:r>
              <a:rPr lang="en-GB" dirty="0">
                <a:solidFill>
                  <a:srgbClr val="0066FF"/>
                </a:solidFill>
              </a:rPr>
              <a:t> = 1.4 kg/s</a:t>
            </a:r>
          </a:p>
          <a:p>
            <a:pPr lvl="1"/>
            <a:r>
              <a:rPr lang="en-GB" dirty="0"/>
              <a:t>EN4126-6 </a:t>
            </a: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dirty="0" err="1">
                <a:solidFill>
                  <a:srgbClr val="0066FF"/>
                </a:solidFill>
                <a:sym typeface="Wingdings" panose="05000000000000000000" pitchFamily="2" charset="2"/>
              </a:rPr>
              <a:t>D</a:t>
            </a:r>
            <a:r>
              <a:rPr lang="en-GB" baseline="-25000" dirty="0" err="1">
                <a:solidFill>
                  <a:srgbClr val="0066FF"/>
                </a:solidFill>
                <a:sym typeface="Wingdings" panose="05000000000000000000" pitchFamily="2" charset="2"/>
              </a:rPr>
              <a:t>relief</a:t>
            </a:r>
            <a:r>
              <a:rPr lang="en-GB" baseline="-25000" dirty="0">
                <a:solidFill>
                  <a:srgbClr val="0066FF"/>
                </a:solidFill>
                <a:sym typeface="Wingdings" panose="05000000000000000000" pitchFamily="2" charset="2"/>
              </a:rPr>
              <a:t> </a:t>
            </a:r>
            <a:r>
              <a:rPr lang="en-GB" dirty="0">
                <a:solidFill>
                  <a:srgbClr val="0066FF"/>
                </a:solidFill>
                <a:sym typeface="Wingdings" panose="05000000000000000000" pitchFamily="2" charset="2"/>
              </a:rPr>
              <a:t>&gt; 28 mm</a:t>
            </a:r>
            <a:endParaRPr lang="en-GB" dirty="0">
              <a:solidFill>
                <a:srgbClr val="0066FF"/>
              </a:solidFill>
            </a:endParaRP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Insulation vacuum relief plates:</a:t>
            </a:r>
          </a:p>
          <a:p>
            <a:r>
              <a:rPr lang="en-US" dirty="0">
                <a:sym typeface="Wingdings" pitchFamily="2" charset="2"/>
              </a:rPr>
              <a:t>Preliminary sizing: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Assume orifice: 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DN50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Pt= 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2.5 bara</a:t>
            </a:r>
            <a:r>
              <a:rPr lang="en-US" dirty="0">
                <a:sym typeface="Wingdings" pitchFamily="2" charset="2"/>
              </a:rPr>
              <a:t>; </a:t>
            </a:r>
            <a:r>
              <a:rPr lang="en-US" dirty="0" err="1">
                <a:sym typeface="Wingdings" pitchFamily="2" charset="2"/>
              </a:rPr>
              <a:t>Pb</a:t>
            </a:r>
            <a:r>
              <a:rPr lang="en-US" dirty="0">
                <a:sym typeface="Wingdings" pitchFamily="2" charset="2"/>
              </a:rPr>
              <a:t>=0 bara; </a:t>
            </a:r>
            <a:r>
              <a:rPr lang="en-US" dirty="0" err="1">
                <a:sym typeface="Wingdings" pitchFamily="2" charset="2"/>
              </a:rPr>
              <a:t>T</a:t>
            </a:r>
            <a:r>
              <a:rPr lang="en-US" sz="1000" dirty="0" err="1">
                <a:sym typeface="Wingdings" pitchFamily="2" charset="2"/>
              </a:rPr>
              <a:t>rel</a:t>
            </a:r>
            <a:r>
              <a:rPr lang="en-US" dirty="0">
                <a:sym typeface="Wingdings" pitchFamily="2" charset="2"/>
              </a:rPr>
              <a:t>= ~5 K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err="1">
                <a:solidFill>
                  <a:srgbClr val="0066FF"/>
                </a:solidFill>
                <a:sym typeface="Wingdings" pitchFamily="2" charset="2"/>
              </a:rPr>
              <a:t>Qm</a:t>
            </a:r>
            <a:r>
              <a:rPr lang="en-US" sz="1000" dirty="0" err="1">
                <a:solidFill>
                  <a:srgbClr val="0066FF"/>
                </a:solidFill>
                <a:sym typeface="Wingdings" pitchFamily="2" charset="2"/>
              </a:rPr>
              <a:t>vessel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 = ~5 kg/s to the </a:t>
            </a:r>
            <a:r>
              <a:rPr lang="en-US" dirty="0" err="1">
                <a:solidFill>
                  <a:srgbClr val="0066FF"/>
                </a:solidFill>
                <a:sym typeface="Wingdings" pitchFamily="2" charset="2"/>
              </a:rPr>
              <a:t>vac.vessel</a:t>
            </a:r>
            <a:endParaRPr lang="en-US" dirty="0">
              <a:solidFill>
                <a:srgbClr val="0066FF"/>
              </a:solidFill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Relief plate to limit </a:t>
            </a:r>
            <a:r>
              <a:rPr lang="el-GR" dirty="0">
                <a:sym typeface="Wingdings" pitchFamily="2" charset="2"/>
              </a:rPr>
              <a:t>Δ</a:t>
            </a:r>
            <a:r>
              <a:rPr lang="en-US" dirty="0">
                <a:sym typeface="Wingdings" pitchFamily="2" charset="2"/>
              </a:rPr>
              <a:t>P to 0.5 </a:t>
            </a:r>
            <a:r>
              <a:rPr lang="en-US" dirty="0" err="1">
                <a:sym typeface="Wingdings" pitchFamily="2" charset="2"/>
              </a:rPr>
              <a:t>barg</a:t>
            </a:r>
            <a:r>
              <a:rPr lang="en-US" dirty="0">
                <a:sym typeface="Wingdings" pitchFamily="2" charset="2"/>
              </a:rPr>
              <a:t> (opens at 1.5 bara)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Assuming continuity of mass relief (conservative): </a:t>
            </a:r>
            <a:r>
              <a:rPr lang="en-US" dirty="0" err="1">
                <a:solidFill>
                  <a:srgbClr val="0066FF"/>
                </a:solidFill>
                <a:sym typeface="Wingdings" pitchFamily="2" charset="2"/>
              </a:rPr>
              <a:t>Qm</a:t>
            </a:r>
            <a:r>
              <a:rPr lang="en-US" sz="1000" dirty="0" err="1">
                <a:solidFill>
                  <a:srgbClr val="0066FF"/>
                </a:solidFill>
                <a:sym typeface="Wingdings" pitchFamily="2" charset="2"/>
              </a:rPr>
              <a:t>vessel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 = </a:t>
            </a:r>
            <a:r>
              <a:rPr lang="en-US" dirty="0" err="1">
                <a:solidFill>
                  <a:srgbClr val="0066FF"/>
                </a:solidFill>
                <a:sym typeface="Wingdings" pitchFamily="2" charset="2"/>
              </a:rPr>
              <a:t>Qm</a:t>
            </a:r>
            <a:r>
              <a:rPr lang="en-US" sz="1000" dirty="0" err="1">
                <a:solidFill>
                  <a:srgbClr val="0066FF"/>
                </a:solidFill>
                <a:sym typeface="Wingdings" pitchFamily="2" charset="2"/>
              </a:rPr>
              <a:t>relief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 </a:t>
            </a:r>
          </a:p>
          <a:p>
            <a:pPr lvl="1"/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 ~DN100  2 DN100 on either side of VB</a:t>
            </a:r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120" y="2743199"/>
            <a:ext cx="4009390" cy="250642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5440" y="100750"/>
            <a:ext cx="8515350" cy="626165"/>
          </a:xfrm>
        </p:spPr>
        <p:txBody>
          <a:bodyPr/>
          <a:lstStyle/>
          <a:p>
            <a:r>
              <a:rPr lang="en-GB" dirty="0"/>
              <a:t>Safety relief devices sizing for DFM</a:t>
            </a:r>
          </a:p>
        </p:txBody>
      </p:sp>
    </p:spTree>
    <p:extLst>
      <p:ext uri="{BB962C8B-B14F-4D97-AF65-F5344CB8AC3E}">
        <p14:creationId xmlns:p14="http://schemas.microsoft.com/office/powerpoint/2010/main" val="17808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85" y="846504"/>
            <a:ext cx="8438215" cy="5509846"/>
          </a:xfrm>
        </p:spPr>
        <p:txBody>
          <a:bodyPr>
            <a:normAutofit/>
          </a:bodyPr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2000" y="900000"/>
            <a:ext cx="7920000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The equipment is Cat.2 of the PED</a:t>
            </a:r>
          </a:p>
          <a:p>
            <a:r>
              <a:rPr lang="en-GB" sz="2400" dirty="0"/>
              <a:t>Preliminary sizing of burst disks and relief plates done</a:t>
            </a:r>
          </a:p>
          <a:p>
            <a:r>
              <a:rPr lang="en-GB" sz="2400" dirty="0"/>
              <a:t>The location of the burst disk/rated valve and relief plates needs to be confirmed by the integration study with WP15</a:t>
            </a:r>
          </a:p>
        </p:txBody>
      </p:sp>
    </p:spTree>
    <p:extLst>
      <p:ext uri="{BB962C8B-B14F-4D97-AF65-F5344CB8AC3E}">
        <p14:creationId xmlns:p14="http://schemas.microsoft.com/office/powerpoint/2010/main" val="19048833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8350</TotalTime>
  <Words>591</Words>
  <Application>Microsoft Office PowerPoint</Application>
  <PresentationFormat>On-screen Show (4:3)</PresentationFormat>
  <Paragraphs>127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DFM Safety aspects (cryogenic safety only)</vt:lpstr>
      <vt:lpstr>Contents</vt:lpstr>
      <vt:lpstr>DFM configuration and cryo safety parameters </vt:lpstr>
      <vt:lpstr>Scale of pressures, helium vessel</vt:lpstr>
      <vt:lpstr>PED category</vt:lpstr>
      <vt:lpstr>Risk assessment matrix (as for DFX)</vt:lpstr>
      <vt:lpstr>Retained pressure hazards (same as for DFX)</vt:lpstr>
      <vt:lpstr>Safety relief devices sizing for DFM</vt:lpstr>
      <vt:lpstr>Summary</vt:lpstr>
      <vt:lpstr>Thank you !  Q/A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Vittorio Parma</dc:creator>
  <cp:lastModifiedBy>Vittorio Parma</cp:lastModifiedBy>
  <cp:revision>278</cp:revision>
  <dcterms:created xsi:type="dcterms:W3CDTF">2019-01-08T07:20:11Z</dcterms:created>
  <dcterms:modified xsi:type="dcterms:W3CDTF">2019-06-21T06:24:38Z</dcterms:modified>
</cp:coreProperties>
</file>