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94" r:id="rId2"/>
    <p:sldId id="323" r:id="rId3"/>
    <p:sldId id="335" r:id="rId4"/>
    <p:sldId id="334" r:id="rId5"/>
    <p:sldId id="336" r:id="rId6"/>
    <p:sldId id="337" r:id="rId7"/>
    <p:sldId id="33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F2F2"/>
    <a:srgbClr val="C39BE1"/>
    <a:srgbClr val="BFF1FF"/>
    <a:srgbClr val="92D050"/>
    <a:srgbClr val="FFFF00"/>
    <a:srgbClr val="3FD4FF"/>
    <a:srgbClr val="007033"/>
    <a:srgbClr val="0070C0"/>
    <a:srgbClr val="FFFFFF"/>
    <a:srgbClr val="EC52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451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29" tIns="45715" rIns="91429" bIns="45715" rtlCol="0"/>
          <a:lstStyle>
            <a:lvl1pPr algn="r">
              <a:defRPr sz="1200"/>
            </a:lvl1pPr>
          </a:lstStyle>
          <a:p>
            <a:fld id="{1A60F370-BA4F-4D23-BCFD-3462629F091D}" type="datetimeFigureOut">
              <a:rPr lang="en-GB" smtClean="0"/>
              <a:t>21/06/2019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9" tIns="45715" rIns="91429" bIns="4571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29" tIns="45715" rIns="91429" bIns="45715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4"/>
            <a:ext cx="2971800" cy="4587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4"/>
            <a:ext cx="2971800" cy="458787"/>
          </a:xfrm>
          <a:prstGeom prst="rect">
            <a:avLst/>
          </a:prstGeom>
        </p:spPr>
        <p:txBody>
          <a:bodyPr vert="horz" lIns="91429" tIns="45715" rIns="91429" bIns="45715" rtlCol="0" anchor="b"/>
          <a:lstStyle>
            <a:lvl1pPr algn="r">
              <a:defRPr sz="1200"/>
            </a:lvl1pPr>
          </a:lstStyle>
          <a:p>
            <a:fld id="{941BB032-11C0-4D06-BE2C-589186B64C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762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3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9170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6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340702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147">
              <a:defRPr/>
            </a:pPr>
            <a:fld id="{624B141A-D04E-DD49-88DC-EFA90428BA41}" type="slidenum">
              <a:rPr lang="fr-FR">
                <a:solidFill>
                  <a:prstClr val="black"/>
                </a:solidFill>
                <a:latin typeface="Calibri"/>
              </a:rPr>
              <a:pPr defTabSz="457147">
                <a:defRPr/>
              </a:pPr>
              <a:t>7</a:t>
            </a:fld>
            <a:endParaRPr lang="fr-FR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78667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1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smtClean="0"/>
              <a:t>DFX - CPS review 3 July 2017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49"/>
            <a:ext cx="8640000" cy="349251"/>
          </a:xfrm>
        </p:spPr>
        <p:txBody>
          <a:bodyPr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867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457189" marR="0" lvl="0" indent="-457189" algn="l" defTabSz="60958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2133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488977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398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230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873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8897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3596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r>
              <a:rPr lang="en-GB" noProof="0" smtClean="0"/>
              <a:t>DFX - CPS review 3 July 2017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52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DFX - CPS review 3 July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5255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DFM </a:t>
            </a:r>
            <a:r>
              <a:rPr lang="en-GB" dirty="0" smtClean="0"/>
              <a:t>Production Plan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978400"/>
            <a:ext cx="8915400" cy="812800"/>
          </a:xfrm>
        </p:spPr>
        <p:txBody>
          <a:bodyPr>
            <a:normAutofit/>
          </a:bodyPr>
          <a:lstStyle/>
          <a:p>
            <a:r>
              <a:rPr lang="en-GB" dirty="0" smtClean="0"/>
              <a:t>Y. Leclercq on behalf on WP6a DFM team development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CDR DFM 21 June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50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960096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Production Plan</a:t>
            </a:r>
            <a:endParaRPr lang="en-GB" sz="3467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40" y="644692"/>
            <a:ext cx="6083276" cy="6213308"/>
          </a:xfrm>
          <a:solidFill>
            <a:schemeClr val="bg1"/>
          </a:solidFill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Design Phase (CERN)</a:t>
            </a:r>
          </a:p>
          <a:p>
            <a:pPr lvl="1"/>
            <a:r>
              <a:rPr lang="en-GB" dirty="0" smtClean="0"/>
              <a:t>CERN deliverables</a:t>
            </a:r>
          </a:p>
          <a:p>
            <a:pPr lvl="2"/>
            <a:r>
              <a:rPr lang="en-GB" dirty="0" smtClean="0"/>
              <a:t>3D Design</a:t>
            </a:r>
          </a:p>
          <a:p>
            <a:pPr lvl="2"/>
            <a:r>
              <a:rPr lang="en-GB" dirty="0"/>
              <a:t>Design file</a:t>
            </a:r>
          </a:p>
          <a:p>
            <a:pPr lvl="2"/>
            <a:r>
              <a:rPr lang="en-GB" dirty="0"/>
              <a:t>Specification drawings</a:t>
            </a:r>
          </a:p>
          <a:p>
            <a:pPr lvl="2"/>
            <a:r>
              <a:rPr lang="en-GB" dirty="0"/>
              <a:t>Technical specification</a:t>
            </a:r>
          </a:p>
          <a:p>
            <a:pPr lvl="2"/>
            <a:r>
              <a:rPr lang="en-GB" dirty="0"/>
              <a:t>Assembly procedure</a:t>
            </a:r>
          </a:p>
          <a:p>
            <a:pPr lvl="1"/>
            <a:r>
              <a:rPr lang="en-GB" b="1" dirty="0" smtClean="0">
                <a:sym typeface="Wingdings" panose="05000000000000000000" pitchFamily="2" charset="2"/>
              </a:rPr>
              <a:t> to be approved by DDR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Manufacturing Preparation phase (SOTON)</a:t>
            </a:r>
          </a:p>
          <a:p>
            <a:pPr lvl="1"/>
            <a:r>
              <a:rPr lang="en-GB" dirty="0" smtClean="0"/>
              <a:t>Southampton University deliverables</a:t>
            </a:r>
          </a:p>
          <a:p>
            <a:pPr lvl="1"/>
            <a:r>
              <a:rPr lang="en-GB" b="1" dirty="0" smtClean="0">
                <a:sym typeface="Wingdings" panose="05000000000000000000" pitchFamily="2" charset="2"/>
              </a:rPr>
              <a:t> to be approved by PRR</a:t>
            </a:r>
          </a:p>
          <a:p>
            <a:pPr lvl="1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Manufacturing phase (SOTON)</a:t>
            </a:r>
            <a:endParaRPr lang="en-GB" dirty="0" smtClean="0"/>
          </a:p>
          <a:p>
            <a:pPr lvl="1"/>
            <a:r>
              <a:rPr lang="en-GB" dirty="0" smtClean="0"/>
              <a:t>Manufacturing of 5 Units</a:t>
            </a:r>
          </a:p>
          <a:p>
            <a:pPr lvl="1"/>
            <a:r>
              <a:rPr lang="en-GB" dirty="0" smtClean="0"/>
              <a:t>Qualification</a:t>
            </a:r>
          </a:p>
          <a:p>
            <a:pPr lvl="2"/>
            <a:r>
              <a:rPr lang="en-GB" dirty="0" smtClean="0"/>
              <a:t>Documentation</a:t>
            </a:r>
          </a:p>
          <a:p>
            <a:pPr lvl="2"/>
            <a:r>
              <a:rPr lang="en-GB" dirty="0" smtClean="0"/>
              <a:t>Production tests</a:t>
            </a:r>
          </a:p>
          <a:p>
            <a:pPr lvl="2"/>
            <a:r>
              <a:rPr lang="en-GB" dirty="0" smtClean="0"/>
              <a:t>Performance qualification tests</a:t>
            </a:r>
          </a:p>
          <a:p>
            <a:pPr lvl="1"/>
            <a:r>
              <a:rPr lang="en-GB" b="1" dirty="0" smtClean="0">
                <a:sym typeface="Wingdings" panose="05000000000000000000" pitchFamily="2" charset="2"/>
              </a:rPr>
              <a:t> to be approved by CERN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Delivery to CERN</a:t>
            </a:r>
          </a:p>
          <a:p>
            <a:endParaRPr lang="en-GB" dirty="0" smtClean="0"/>
          </a:p>
          <a:p>
            <a:r>
              <a:rPr lang="en-GB" dirty="0" smtClean="0"/>
              <a:t>Installation in LHC tunnel</a:t>
            </a:r>
          </a:p>
          <a:p>
            <a:pPr lvl="1"/>
            <a:r>
              <a:rPr lang="en-GB" dirty="0" smtClean="0"/>
              <a:t>Only basic testing before installation (electrical tests, visual inspection, dimension control)</a:t>
            </a:r>
          </a:p>
          <a:p>
            <a:pPr lvl="1"/>
            <a:r>
              <a:rPr lang="en-GB" dirty="0" smtClean="0"/>
              <a:t>Final qualification after installation in tunnel</a:t>
            </a:r>
          </a:p>
          <a:p>
            <a:endParaRPr lang="en-GB" dirty="0" smtClean="0"/>
          </a:p>
          <a:p>
            <a:r>
              <a:rPr lang="en-GB" dirty="0" smtClean="0"/>
              <a:t>Same QA requirements as for DFX</a:t>
            </a:r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grpSp>
        <p:nvGrpSpPr>
          <p:cNvPr id="29" name="Group 28"/>
          <p:cNvGrpSpPr/>
          <p:nvPr/>
        </p:nvGrpSpPr>
        <p:grpSpPr>
          <a:xfrm>
            <a:off x="6215046" y="1891553"/>
            <a:ext cx="6037554" cy="4966447"/>
            <a:chOff x="6119813" y="1813215"/>
            <a:chExt cx="6132787" cy="5044785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119813" y="2427209"/>
              <a:ext cx="6072187" cy="4430791"/>
            </a:xfrm>
            <a:prstGeom prst="rect">
              <a:avLst/>
            </a:prstGeom>
          </p:spPr>
        </p:pic>
        <p:cxnSp>
          <p:nvCxnSpPr>
            <p:cNvPr id="31" name="Straight Connector 30"/>
            <p:cNvCxnSpPr/>
            <p:nvPr/>
          </p:nvCxnSpPr>
          <p:spPr>
            <a:xfrm flipH="1" flipV="1">
              <a:off x="10477500" y="2070100"/>
              <a:ext cx="215900" cy="685800"/>
            </a:xfrm>
            <a:prstGeom prst="line">
              <a:avLst/>
            </a:prstGeom>
            <a:ln w="3175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10159143" y="1813215"/>
              <a:ext cx="63671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err="1" smtClean="0">
                  <a:solidFill>
                    <a:srgbClr val="7030A0"/>
                  </a:solidFill>
                </a:rPr>
                <a:t>DSHm</a:t>
              </a:r>
              <a:endParaRPr lang="en-GB" sz="1200" dirty="0">
                <a:solidFill>
                  <a:srgbClr val="7030A0"/>
                </a:solidFill>
              </a:endParaRPr>
            </a:p>
          </p:txBody>
        </p:sp>
        <p:cxnSp>
          <p:nvCxnSpPr>
            <p:cNvPr id="33" name="Straight Connector 32"/>
            <p:cNvCxnSpPr>
              <a:endCxn id="39" idx="2"/>
            </p:cNvCxnSpPr>
            <p:nvPr/>
          </p:nvCxnSpPr>
          <p:spPr>
            <a:xfrm flipV="1">
              <a:off x="6449259" y="3630078"/>
              <a:ext cx="555264" cy="786128"/>
            </a:xfrm>
            <a:prstGeom prst="line">
              <a:avLst/>
            </a:prstGeom>
            <a:ln w="3175">
              <a:solidFill>
                <a:schemeClr val="accent2">
                  <a:lumMod val="40000"/>
                  <a:lumOff val="6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8519893" y="6439352"/>
              <a:ext cx="26922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0070C0"/>
                  </a:solidFill>
                </a:rPr>
                <a:t>QXL &amp; Jumper for illustration only</a:t>
              </a:r>
              <a:endParaRPr lang="en-GB" sz="1200" b="1" dirty="0">
                <a:solidFill>
                  <a:srgbClr val="0070C0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 rot="19738166">
              <a:off x="7181832" y="2750445"/>
              <a:ext cx="17107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7030A0"/>
                  </a:solidFill>
                </a:rPr>
                <a:t>DFM – Cables Module</a:t>
              </a:r>
              <a:endParaRPr lang="en-GB" sz="1200" dirty="0">
                <a:solidFill>
                  <a:srgbClr val="7030A0"/>
                </a:solidFill>
              </a:endParaRPr>
            </a:p>
          </p:txBody>
        </p:sp>
        <p:sp>
          <p:nvSpPr>
            <p:cNvPr id="36" name="Right Brace 35"/>
            <p:cNvSpPr/>
            <p:nvPr/>
          </p:nvSpPr>
          <p:spPr>
            <a:xfrm rot="14391073">
              <a:off x="8081984" y="1713254"/>
              <a:ext cx="241906" cy="2883155"/>
            </a:xfrm>
            <a:prstGeom prst="rightBrace">
              <a:avLst/>
            </a:prstGeom>
            <a:ln w="3175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0683131" y="5365033"/>
              <a:ext cx="15694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7030A0"/>
                  </a:solidFill>
                </a:rPr>
                <a:t>DFM </a:t>
              </a:r>
            </a:p>
            <a:p>
              <a:pPr algn="ctr"/>
              <a:r>
                <a:rPr lang="en-GB" sz="1200" dirty="0" smtClean="0">
                  <a:solidFill>
                    <a:srgbClr val="7030A0"/>
                  </a:solidFill>
                </a:rPr>
                <a:t>Vaporisation Module</a:t>
              </a:r>
              <a:endParaRPr lang="en-GB" sz="1200" dirty="0">
                <a:solidFill>
                  <a:srgbClr val="7030A0"/>
                </a:solidFill>
              </a:endParaRPr>
            </a:p>
          </p:txBody>
        </p:sp>
        <p:cxnSp>
          <p:nvCxnSpPr>
            <p:cNvPr id="38" name="Straight Connector 37"/>
            <p:cNvCxnSpPr/>
            <p:nvPr/>
          </p:nvCxnSpPr>
          <p:spPr>
            <a:xfrm flipH="1" flipV="1">
              <a:off x="10168193" y="5011590"/>
              <a:ext cx="922528" cy="455331"/>
            </a:xfrm>
            <a:prstGeom prst="line">
              <a:avLst/>
            </a:prstGeom>
            <a:ln w="3175">
              <a:solidFill>
                <a:srgbClr val="7030A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6336711" y="3353078"/>
              <a:ext cx="13356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D2-DFM interlink</a:t>
              </a:r>
              <a:endParaRPr lang="en-GB" sz="12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42881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4320"/>
            <a:ext cx="1296955" cy="7694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200"/>
            <a:ext cx="7090003" cy="720000"/>
          </a:xfrm>
          <a:noFill/>
        </p:spPr>
        <p:txBody>
          <a:bodyPr/>
          <a:lstStyle/>
          <a:p>
            <a:pPr algn="l"/>
            <a:r>
              <a:rPr lang="en-GB" sz="3200" dirty="0">
                <a:latin typeface="Calibri" panose="020F0502020204030204" pitchFamily="34" charset="0"/>
              </a:rPr>
              <a:t>Required qualifications for acceptance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" y="765111"/>
            <a:ext cx="6576052" cy="5176349"/>
          </a:xfrm>
          <a:solidFill>
            <a:srgbClr val="FFFFFF">
              <a:alpha val="80000"/>
            </a:srgbClr>
          </a:solidFill>
        </p:spPr>
        <p:txBody>
          <a:bodyPr>
            <a:normAutofit fontScale="55000" lnSpcReduction="20000"/>
          </a:bodyPr>
          <a:lstStyle/>
          <a:p>
            <a:r>
              <a:rPr lang="en-GB" dirty="0" smtClean="0"/>
              <a:t>Required qualifications to comply with PED, operation and CERN QA requirements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Qualifications based on </a:t>
            </a:r>
            <a:r>
              <a:rPr lang="en-GB" u="sng" dirty="0" smtClean="0"/>
              <a:t>calculation reports</a:t>
            </a:r>
          </a:p>
          <a:p>
            <a:pPr lvl="1"/>
            <a:r>
              <a:rPr lang="en-GB" dirty="0" smtClean="0"/>
              <a:t>Respect of heat loads budget</a:t>
            </a:r>
          </a:p>
          <a:p>
            <a:pPr lvl="1"/>
            <a:r>
              <a:rPr lang="en-GB" dirty="0" smtClean="0"/>
              <a:t>LHE vaporisation rate</a:t>
            </a:r>
          </a:p>
          <a:p>
            <a:pPr lvl="1"/>
            <a:r>
              <a:rPr lang="en-GB" dirty="0" smtClean="0"/>
              <a:t>Helium buffer volumes in case of LHE supply stop</a:t>
            </a:r>
          </a:p>
          <a:p>
            <a:pPr lvl="2"/>
            <a:endParaRPr lang="en-GB" dirty="0"/>
          </a:p>
          <a:p>
            <a:r>
              <a:rPr lang="en-GB" dirty="0" smtClean="0"/>
              <a:t>Production inspections and qualifications</a:t>
            </a:r>
          </a:p>
          <a:p>
            <a:pPr marL="1219170" lvl="1" indent="-609585">
              <a:buFont typeface="+mj-lt"/>
              <a:buAutoNum type="arabicPeriod"/>
            </a:pPr>
            <a:r>
              <a:rPr lang="en-GB" dirty="0" smtClean="0"/>
              <a:t>Weld inspections (visual + NDT acc. to standards)</a:t>
            </a:r>
          </a:p>
          <a:p>
            <a:pPr marL="1219170" lvl="1" indent="-609585">
              <a:buFont typeface="+mj-lt"/>
              <a:buAutoNum type="arabicPeriod"/>
            </a:pPr>
            <a:r>
              <a:rPr lang="en-GB" dirty="0" smtClean="0"/>
              <a:t>Dimensional controls</a:t>
            </a:r>
          </a:p>
          <a:p>
            <a:pPr marL="1219170" lvl="1" indent="-609585">
              <a:buFont typeface="+mj-lt"/>
              <a:buAutoNum type="arabicPeriod"/>
            </a:pPr>
            <a:r>
              <a:rPr lang="en-GB" dirty="0" smtClean="0"/>
              <a:t>Pressure test according to PED for application CAT III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DFM device qualifications by testing</a:t>
            </a:r>
          </a:p>
          <a:p>
            <a:pPr marL="1219170" lvl="1" indent="-609585">
              <a:buFont typeface="+mj-lt"/>
              <a:buAutoNum type="arabicPeriod" startAt="4"/>
            </a:pPr>
            <a:r>
              <a:rPr lang="en-GB" dirty="0" smtClean="0"/>
              <a:t>Assemblability of the complete DFM</a:t>
            </a:r>
          </a:p>
          <a:p>
            <a:pPr marL="1219170" lvl="1" indent="-609585">
              <a:buFont typeface="+mj-lt"/>
              <a:buAutoNum type="arabicPeriod" startAt="4"/>
            </a:pPr>
            <a:r>
              <a:rPr lang="en-GB" dirty="0" smtClean="0"/>
              <a:t>Thermo-mechanical design (all operation modes)</a:t>
            </a:r>
          </a:p>
          <a:p>
            <a:pPr marL="1219170" lvl="1" indent="-609585">
              <a:buFont typeface="+mj-lt"/>
              <a:buAutoNum type="arabicPeriod" startAt="4"/>
            </a:pPr>
            <a:r>
              <a:rPr lang="en-GB" dirty="0" smtClean="0"/>
              <a:t>Leak tightness levels after pressure test and thermal cycle of structures and cold welds</a:t>
            </a:r>
          </a:p>
        </p:txBody>
      </p:sp>
      <p:sp>
        <p:nvSpPr>
          <p:cNvPr id="19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</p:spPr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1871532" y="5941460"/>
            <a:ext cx="5751280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67" i="1" dirty="0">
                <a:solidFill>
                  <a:srgbClr val="0070C0"/>
                </a:solidFill>
              </a:rPr>
              <a:t>Acceptance leak tightness levels for tests performed acc. to harmonised standards to PED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43340" y="6239421"/>
          <a:ext cx="7479473" cy="457200"/>
        </p:xfrm>
        <a:graphic>
          <a:graphicData uri="http://schemas.openxmlformats.org/drawingml/2006/table">
            <a:tbl>
              <a:tblPr firstRow="1" firstCol="1" bandRow="1"/>
              <a:tblGrid>
                <a:gridCol w="2799080">
                  <a:extLst>
                    <a:ext uri="{9D8B030D-6E8A-4147-A177-3AD203B41FA5}">
                      <a16:colId xmlns:a16="http://schemas.microsoft.com/office/drawing/2014/main" val="3238593908"/>
                    </a:ext>
                  </a:extLst>
                </a:gridCol>
                <a:gridCol w="1554500">
                  <a:extLst>
                    <a:ext uri="{9D8B030D-6E8A-4147-A177-3AD203B41FA5}">
                      <a16:colId xmlns:a16="http://schemas.microsoft.com/office/drawing/2014/main" val="1327650742"/>
                    </a:ext>
                  </a:extLst>
                </a:gridCol>
                <a:gridCol w="1478280">
                  <a:extLst>
                    <a:ext uri="{9D8B030D-6E8A-4147-A177-3AD203B41FA5}">
                      <a16:colId xmlns:a16="http://schemas.microsoft.com/office/drawing/2014/main" val="1025710229"/>
                    </a:ext>
                  </a:extLst>
                </a:gridCol>
                <a:gridCol w="1647613">
                  <a:extLst>
                    <a:ext uri="{9D8B030D-6E8A-4147-A177-3AD203B41FA5}">
                      <a16:colId xmlns:a16="http://schemas.microsoft.com/office/drawing/2014/main" val="2887606976"/>
                    </a:ext>
                  </a:extLst>
                </a:gridCol>
              </a:tblGrid>
              <a:tr h="22352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b="1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5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b="1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Unit</a:t>
                      </a:r>
                      <a:endParaRPr lang="en-GB" sz="15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b="1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Helium volumes</a:t>
                      </a:r>
                      <a:endParaRPr lang="en-GB" sz="15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b="1" kern="14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Insulation vacuum</a:t>
                      </a:r>
                      <a:endParaRPr lang="en-GB" sz="1500" kern="14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7794343"/>
                  </a:ext>
                </a:extLst>
              </a:tr>
              <a:tr h="22352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Maximum allowed leak rate at RT </a:t>
                      </a:r>
                    </a:p>
                  </a:txBody>
                  <a:tcPr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[mbar.l.s</a:t>
                      </a:r>
                      <a:r>
                        <a:rPr lang="en-GB" sz="1500" kern="1400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GB" sz="15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]</a:t>
                      </a:r>
                    </a:p>
                  </a:txBody>
                  <a:tcPr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1.10</a:t>
                      </a:r>
                      <a:r>
                        <a:rPr lang="en-GB" sz="1500" kern="1400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-10</a:t>
                      </a:r>
                      <a:endParaRPr lang="en-GB" sz="15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500" kern="14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2.10</a:t>
                      </a:r>
                      <a:r>
                        <a:rPr lang="en-GB" sz="1500" kern="1400" baseline="300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</a:t>
                      </a:r>
                      <a:endParaRPr lang="en-GB" sz="15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0" marB="0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8649710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/>
          </p:nvPr>
        </p:nvGraphicFramePr>
        <p:xfrm>
          <a:off x="7150717" y="940015"/>
          <a:ext cx="4911684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4267">
                  <a:extLst>
                    <a:ext uri="{9D8B030D-6E8A-4147-A177-3AD203B41FA5}">
                      <a16:colId xmlns:a16="http://schemas.microsoft.com/office/drawing/2014/main" val="225504759"/>
                    </a:ext>
                  </a:extLst>
                </a:gridCol>
                <a:gridCol w="1300384">
                  <a:extLst>
                    <a:ext uri="{9D8B030D-6E8A-4147-A177-3AD203B41FA5}">
                      <a16:colId xmlns:a16="http://schemas.microsoft.com/office/drawing/2014/main" val="1731707288"/>
                    </a:ext>
                  </a:extLst>
                </a:gridCol>
                <a:gridCol w="428316">
                  <a:extLst>
                    <a:ext uri="{9D8B030D-6E8A-4147-A177-3AD203B41FA5}">
                      <a16:colId xmlns:a16="http://schemas.microsoft.com/office/drawing/2014/main" val="3558105464"/>
                    </a:ext>
                  </a:extLst>
                </a:gridCol>
                <a:gridCol w="510867">
                  <a:extLst>
                    <a:ext uri="{9D8B030D-6E8A-4147-A177-3AD203B41FA5}">
                      <a16:colId xmlns:a16="http://schemas.microsoft.com/office/drawing/2014/main" val="2877605741"/>
                    </a:ext>
                  </a:extLst>
                </a:gridCol>
                <a:gridCol w="498167">
                  <a:extLst>
                    <a:ext uri="{9D8B030D-6E8A-4147-A177-3AD203B41FA5}">
                      <a16:colId xmlns:a16="http://schemas.microsoft.com/office/drawing/2014/main" val="1286363549"/>
                    </a:ext>
                  </a:extLst>
                </a:gridCol>
                <a:gridCol w="563783">
                  <a:extLst>
                    <a:ext uri="{9D8B030D-6E8A-4147-A177-3AD203B41FA5}">
                      <a16:colId xmlns:a16="http://schemas.microsoft.com/office/drawing/2014/main" val="663256461"/>
                    </a:ext>
                  </a:extLst>
                </a:gridCol>
                <a:gridCol w="565900">
                  <a:extLst>
                    <a:ext uri="{9D8B030D-6E8A-4147-A177-3AD203B41FA5}">
                      <a16:colId xmlns:a16="http://schemas.microsoft.com/office/drawing/2014/main" val="2982371983"/>
                    </a:ext>
                  </a:extLst>
                </a:gridCol>
              </a:tblGrid>
              <a:tr h="447040"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2"/>
                          </a:solidFill>
                        </a:rPr>
                        <a:t>Phase</a:t>
                      </a:r>
                      <a:endParaRPr lang="en-GB" sz="1100" dirty="0">
                        <a:solidFill>
                          <a:schemeClr val="tx2"/>
                        </a:solidFill>
                      </a:endParaRPr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>
                          <a:solidFill>
                            <a:schemeClr val="tx2"/>
                          </a:solidFill>
                        </a:rPr>
                        <a:t>Steps</a:t>
                      </a:r>
                      <a:endParaRPr lang="en-GB" sz="1100" dirty="0">
                        <a:solidFill>
                          <a:schemeClr val="tx2"/>
                        </a:solidFill>
                      </a:endParaRPr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tx2"/>
                          </a:solidFill>
                        </a:rPr>
                        <a:t>2.</a:t>
                      </a:r>
                      <a:r>
                        <a:rPr lang="en-GB" sz="1100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z="1100" baseline="0" dirty="0" smtClean="0">
                          <a:solidFill>
                            <a:schemeClr val="tx2"/>
                          </a:solidFill>
                        </a:rPr>
                        <a:t>Dim.</a:t>
                      </a:r>
                      <a:endParaRPr lang="en-GB" sz="1100" dirty="0">
                        <a:solidFill>
                          <a:schemeClr val="tx2"/>
                        </a:solidFill>
                      </a:endParaRPr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tx2"/>
                          </a:solidFill>
                        </a:rPr>
                        <a:t>3.</a:t>
                      </a:r>
                    </a:p>
                    <a:p>
                      <a:pPr algn="ctr"/>
                      <a:r>
                        <a:rPr lang="en-GB" sz="1100" dirty="0" smtClean="0">
                          <a:solidFill>
                            <a:schemeClr val="tx2"/>
                          </a:solidFill>
                        </a:rPr>
                        <a:t>P-test</a:t>
                      </a:r>
                      <a:endParaRPr lang="en-GB" sz="1100" dirty="0">
                        <a:solidFill>
                          <a:schemeClr val="tx2"/>
                        </a:solidFill>
                      </a:endParaRPr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tx2"/>
                          </a:solidFill>
                        </a:rPr>
                        <a:t>4.</a:t>
                      </a:r>
                    </a:p>
                    <a:p>
                      <a:pPr algn="ctr"/>
                      <a:r>
                        <a:rPr lang="en-GB" sz="1100" dirty="0" smtClean="0">
                          <a:solidFill>
                            <a:schemeClr val="tx2"/>
                          </a:solidFill>
                        </a:rPr>
                        <a:t>Assy.</a:t>
                      </a:r>
                      <a:endParaRPr lang="en-GB" sz="1100" dirty="0">
                        <a:solidFill>
                          <a:schemeClr val="tx2"/>
                        </a:solidFill>
                      </a:endParaRPr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tx2"/>
                          </a:solidFill>
                        </a:rPr>
                        <a:t>5.</a:t>
                      </a:r>
                    </a:p>
                    <a:p>
                      <a:pPr algn="ctr"/>
                      <a:r>
                        <a:rPr lang="en-GB" sz="1100" dirty="0" err="1" smtClean="0">
                          <a:solidFill>
                            <a:schemeClr val="tx2"/>
                          </a:solidFill>
                        </a:rPr>
                        <a:t>Struct</a:t>
                      </a:r>
                      <a:r>
                        <a:rPr lang="en-GB" sz="1100" dirty="0" smtClean="0">
                          <a:solidFill>
                            <a:schemeClr val="tx2"/>
                          </a:solidFill>
                        </a:rPr>
                        <a:t>.</a:t>
                      </a:r>
                      <a:endParaRPr lang="en-GB" sz="1100" dirty="0">
                        <a:solidFill>
                          <a:schemeClr val="tx2"/>
                        </a:solidFill>
                      </a:endParaRPr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>
                          <a:solidFill>
                            <a:schemeClr val="tx2"/>
                          </a:solidFill>
                        </a:rPr>
                        <a:t>6.</a:t>
                      </a:r>
                    </a:p>
                    <a:p>
                      <a:pPr algn="ctr"/>
                      <a:r>
                        <a:rPr lang="en-GB" sz="1100" dirty="0" smtClean="0">
                          <a:solidFill>
                            <a:schemeClr val="tx2"/>
                          </a:solidFill>
                        </a:rPr>
                        <a:t>Leak T</a:t>
                      </a:r>
                      <a:endParaRPr lang="en-GB" sz="1100" dirty="0">
                        <a:solidFill>
                          <a:schemeClr val="tx2"/>
                        </a:solidFill>
                      </a:endParaRPr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2593353"/>
                  </a:ext>
                </a:extLst>
              </a:tr>
              <a:tr h="284480">
                <a:tc row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2"/>
                          </a:solidFill>
                        </a:rPr>
                        <a:t>Initial</a:t>
                      </a:r>
                    </a:p>
                    <a:p>
                      <a:r>
                        <a:rPr lang="en-GB" sz="1100" b="1" dirty="0" smtClean="0">
                          <a:solidFill>
                            <a:schemeClr val="tx2"/>
                          </a:solidFill>
                        </a:rPr>
                        <a:t>Configuration</a:t>
                      </a:r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Assemble full DFX</a:t>
                      </a:r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X</a:t>
                      </a:r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X</a:t>
                      </a:r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7657353"/>
                  </a:ext>
                </a:extLst>
              </a:tr>
              <a:tr h="447040">
                <a:tc v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>
                    <a:lnL w="31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Pump vacuum Vol.</a:t>
                      </a:r>
                    </a:p>
                    <a:p>
                      <a:r>
                        <a:rPr lang="en-GB" sz="1100" dirty="0" smtClean="0"/>
                        <a:t>P &lt; 10</a:t>
                      </a:r>
                      <a:r>
                        <a:rPr lang="en-GB" sz="1100" baseline="30000" dirty="0" smtClean="0"/>
                        <a:t>-4 </a:t>
                      </a:r>
                      <a:r>
                        <a:rPr lang="en-GB" sz="1100" baseline="0" dirty="0" smtClean="0"/>
                        <a:t>mbar</a:t>
                      </a:r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4916829"/>
                  </a:ext>
                </a:extLst>
              </a:tr>
              <a:tr h="284480">
                <a:tc rowSpan="2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2"/>
                          </a:solidFill>
                        </a:rPr>
                        <a:t>Thermal cycle</a:t>
                      </a:r>
                      <a:endParaRPr lang="en-GB" sz="1100" b="1" dirty="0">
                        <a:solidFill>
                          <a:schemeClr val="tx2"/>
                        </a:solidFill>
                      </a:endParaRPr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LN2 filling</a:t>
                      </a:r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X</a:t>
                      </a:r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X</a:t>
                      </a:r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784666"/>
                  </a:ext>
                </a:extLst>
              </a:tr>
              <a:tr h="284480">
                <a:tc v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>
                    <a:lnL w="31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Warm up to 300K</a:t>
                      </a:r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939095"/>
                  </a:ext>
                </a:extLst>
              </a:tr>
              <a:tr h="447040">
                <a:tc rowSpan="3"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2"/>
                          </a:solidFill>
                        </a:rPr>
                        <a:t>Pressure </a:t>
                      </a:r>
                    </a:p>
                    <a:p>
                      <a:r>
                        <a:rPr lang="en-GB" sz="1100" b="1" dirty="0" smtClean="0">
                          <a:solidFill>
                            <a:schemeClr val="tx2"/>
                          </a:solidFill>
                        </a:rPr>
                        <a:t>and leak tests</a:t>
                      </a:r>
                      <a:endParaRPr lang="en-GB" sz="1100" b="1" dirty="0">
                        <a:solidFill>
                          <a:schemeClr val="tx2"/>
                        </a:solidFill>
                      </a:endParaRPr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Leak test</a:t>
                      </a:r>
                    </a:p>
                    <a:p>
                      <a:r>
                        <a:rPr lang="en-GB" sz="1100" dirty="0" smtClean="0"/>
                        <a:t>vacuum volume</a:t>
                      </a:r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X</a:t>
                      </a:r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157464"/>
                  </a:ext>
                </a:extLst>
              </a:tr>
              <a:tr h="447040">
                <a:tc v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>
                    <a:lnL w="31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Pressurised</a:t>
                      </a:r>
                    </a:p>
                    <a:p>
                      <a:r>
                        <a:rPr lang="en-GB" sz="1100" dirty="0" smtClean="0"/>
                        <a:t>He volume to </a:t>
                      </a:r>
                      <a:r>
                        <a:rPr lang="en-GB" sz="1100" dirty="0" err="1" smtClean="0"/>
                        <a:t>P</a:t>
                      </a:r>
                      <a:r>
                        <a:rPr lang="en-GB" sz="1100" baseline="-25000" dirty="0" err="1" smtClean="0"/>
                        <a:t>test</a:t>
                      </a:r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X</a:t>
                      </a:r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345646"/>
                  </a:ext>
                </a:extLst>
              </a:tr>
              <a:tr h="447040">
                <a:tc v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 marL="36000" marR="36000">
                    <a:lnL w="31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Leak test</a:t>
                      </a:r>
                    </a:p>
                    <a:p>
                      <a:r>
                        <a:rPr lang="en-GB" sz="1100" dirty="0" smtClean="0"/>
                        <a:t>He volume</a:t>
                      </a:r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 smtClean="0"/>
                        <a:t>X</a:t>
                      </a:r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0396158"/>
                  </a:ext>
                </a:extLst>
              </a:tr>
              <a:tr h="284480">
                <a:tc>
                  <a:txBody>
                    <a:bodyPr/>
                    <a:lstStyle/>
                    <a:p>
                      <a:r>
                        <a:rPr lang="en-GB" sz="1100" b="1" dirty="0" smtClean="0">
                          <a:solidFill>
                            <a:schemeClr val="tx2"/>
                          </a:solidFill>
                        </a:rPr>
                        <a:t>Reporting</a:t>
                      </a:r>
                      <a:endParaRPr lang="en-GB" sz="1100" b="1" dirty="0">
                        <a:solidFill>
                          <a:schemeClr val="tx2"/>
                        </a:solidFill>
                      </a:endParaRPr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 smtClean="0"/>
                        <a:t>Document</a:t>
                      </a:r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 marL="48000" marR="48000" marT="60960" marB="60960">
                    <a:lnL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1">
                          <a:lumMod val="40000"/>
                          <a:lumOff val="6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556592"/>
                  </a:ext>
                </a:extLst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9761355" y="621481"/>
            <a:ext cx="2396165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67" i="1" u="sng" dirty="0">
                <a:solidFill>
                  <a:srgbClr val="0070C0"/>
                </a:solidFill>
              </a:rPr>
              <a:t>Proposal</a:t>
            </a:r>
            <a:r>
              <a:rPr lang="en-GB" sz="1067" i="1" dirty="0">
                <a:solidFill>
                  <a:srgbClr val="0070C0"/>
                </a:solidFill>
              </a:rPr>
              <a:t> of qualification sequence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936826" y="57229"/>
            <a:ext cx="4224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Same requirements and qualification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test proposal as for DFX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98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644690"/>
            <a:ext cx="12048661" cy="4043851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Design performed by CERN up to specification drawings</a:t>
            </a:r>
          </a:p>
          <a:p>
            <a:r>
              <a:rPr lang="en-GB" dirty="0" smtClean="0"/>
              <a:t>South Hampton University in charge of manufacturing and qualification</a:t>
            </a:r>
          </a:p>
          <a:p>
            <a:r>
              <a:rPr lang="en-GB" dirty="0" smtClean="0"/>
              <a:t>Ready for installation at delivery to CERN</a:t>
            </a:r>
          </a:p>
          <a:p>
            <a:r>
              <a:rPr lang="en-GB" dirty="0" smtClean="0"/>
              <a:t>Same qualification requirements as for DFX</a:t>
            </a:r>
          </a:p>
          <a:p>
            <a:r>
              <a:rPr lang="en-GB" dirty="0" smtClean="0"/>
              <a:t>Finance Committee : September 2019</a:t>
            </a:r>
          </a:p>
          <a:p>
            <a:r>
              <a:rPr lang="en-GB" dirty="0" smtClean="0"/>
              <a:t>Detailed design Review : Nov/Dec 2019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960096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55539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339" y="644690"/>
            <a:ext cx="11617291" cy="5376599"/>
          </a:xfrm>
          <a:solidFill>
            <a:schemeClr val="bg1"/>
          </a:solidFill>
        </p:spPr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00"/>
            <a:ext cx="6960096" cy="642491"/>
          </a:xfrm>
          <a:solidFill>
            <a:schemeClr val="bg1"/>
          </a:solidFill>
        </p:spPr>
        <p:txBody>
          <a:bodyPr/>
          <a:lstStyle/>
          <a:p>
            <a:r>
              <a:rPr lang="en-GB" sz="3467" dirty="0" smtClean="0"/>
              <a:t>Spare slides</a:t>
            </a:r>
            <a:endParaRPr lang="en-GB" sz="3467" dirty="0"/>
          </a:p>
        </p:txBody>
      </p:sp>
    </p:spTree>
    <p:extLst>
      <p:ext uri="{BB962C8B-B14F-4D97-AF65-F5344CB8AC3E}">
        <p14:creationId xmlns:p14="http://schemas.microsoft.com/office/powerpoint/2010/main" val="232026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4320"/>
            <a:ext cx="1296955" cy="7694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200"/>
            <a:ext cx="7536159" cy="720000"/>
          </a:xfrm>
          <a:noFill/>
        </p:spPr>
        <p:txBody>
          <a:bodyPr/>
          <a:lstStyle/>
          <a:p>
            <a:pPr algn="l"/>
            <a:r>
              <a:rPr lang="en-GB" sz="3200" dirty="0"/>
              <a:t>Acceptance criteria : documentation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817" y="765112"/>
            <a:ext cx="6965188" cy="4104049"/>
          </a:xfrm>
          <a:solidFill>
            <a:srgbClr val="FFFFFF">
              <a:alpha val="80000"/>
            </a:srgbClr>
          </a:solidFill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Documentation compliant with PED Category III operation</a:t>
            </a:r>
          </a:p>
          <a:p>
            <a:pPr lvl="1"/>
            <a:r>
              <a:rPr lang="en-GB" dirty="0"/>
              <a:t>Design calculation reports</a:t>
            </a:r>
          </a:p>
          <a:p>
            <a:pPr lvl="1"/>
            <a:r>
              <a:rPr lang="en-GB" dirty="0" smtClean="0"/>
              <a:t>Material certificate to standard acc. to application</a:t>
            </a:r>
          </a:p>
          <a:p>
            <a:pPr lvl="1"/>
            <a:r>
              <a:rPr lang="en-GB" dirty="0" smtClean="0"/>
              <a:t>Welds:</a:t>
            </a:r>
          </a:p>
          <a:p>
            <a:pPr lvl="2"/>
            <a:r>
              <a:rPr lang="en-GB" dirty="0" smtClean="0"/>
              <a:t>Welding procedures</a:t>
            </a:r>
          </a:p>
          <a:p>
            <a:pPr lvl="2"/>
            <a:r>
              <a:rPr lang="en-GB" dirty="0" smtClean="0"/>
              <a:t>Welders qualifications</a:t>
            </a:r>
          </a:p>
          <a:p>
            <a:pPr lvl="2"/>
            <a:r>
              <a:rPr lang="en-GB" dirty="0" smtClean="0"/>
              <a:t>Welds inspections reports</a:t>
            </a:r>
          </a:p>
          <a:p>
            <a:pPr lvl="2"/>
            <a:r>
              <a:rPr lang="en-GB" dirty="0" smtClean="0"/>
              <a:t>Weld inspectors qualification</a:t>
            </a:r>
          </a:p>
          <a:p>
            <a:pPr lvl="1"/>
            <a:r>
              <a:rPr lang="en-GB" dirty="0" smtClean="0"/>
              <a:t>Pressure test, procedure and report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Documentation for performance qualification</a:t>
            </a:r>
          </a:p>
          <a:p>
            <a:pPr lvl="1"/>
            <a:r>
              <a:rPr lang="en-GB" dirty="0" smtClean="0"/>
              <a:t>Design reports</a:t>
            </a:r>
          </a:p>
          <a:p>
            <a:pPr lvl="1"/>
            <a:r>
              <a:rPr lang="en-GB" dirty="0" smtClean="0"/>
              <a:t>Assembly procedure</a:t>
            </a:r>
          </a:p>
          <a:p>
            <a:pPr lvl="1"/>
            <a:r>
              <a:rPr lang="en-GB" dirty="0" smtClean="0"/>
              <a:t>Dimensional controls report</a:t>
            </a:r>
          </a:p>
          <a:p>
            <a:pPr lvl="1"/>
            <a:r>
              <a:rPr lang="en-GB" dirty="0" smtClean="0"/>
              <a:t>Electric test (instrumentation) report</a:t>
            </a:r>
          </a:p>
          <a:p>
            <a:pPr lvl="1"/>
            <a:r>
              <a:rPr lang="en-GB" dirty="0" smtClean="0"/>
              <a:t>Leak test procedure, qualifications and reports</a:t>
            </a:r>
          </a:p>
          <a:p>
            <a:pPr lvl="1"/>
            <a:endParaRPr lang="en-GB" dirty="0" smtClean="0"/>
          </a:p>
        </p:txBody>
      </p:sp>
      <p:sp>
        <p:nvSpPr>
          <p:cNvPr id="19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</p:spPr>
        <p:txBody>
          <a:bodyPr/>
          <a:lstStyle/>
          <a:p>
            <a:r>
              <a:rPr lang="fr-FR" dirty="0" smtClean="0"/>
              <a:t>2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r="53937"/>
          <a:stretch/>
        </p:blipFill>
        <p:spPr>
          <a:xfrm>
            <a:off x="8259913" y="2200"/>
            <a:ext cx="3932087" cy="68558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563" y="5472023"/>
            <a:ext cx="8110839" cy="12443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3966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" y="-4320"/>
            <a:ext cx="1296955" cy="76943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200"/>
            <a:ext cx="9168340" cy="720000"/>
          </a:xfrm>
          <a:noFill/>
        </p:spPr>
        <p:txBody>
          <a:bodyPr/>
          <a:lstStyle/>
          <a:p>
            <a:pPr algn="l"/>
            <a:r>
              <a:rPr lang="en-GB" sz="3200" dirty="0">
                <a:latin typeface="Calibri" panose="020F0502020204030204" pitchFamily="34" charset="0"/>
              </a:rPr>
              <a:t>§9 Performance of the collaboration agreement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765112"/>
            <a:ext cx="11582399" cy="4392081"/>
          </a:xfrm>
          <a:solidFill>
            <a:srgbClr val="FFFFFF">
              <a:alpha val="80000"/>
            </a:srgbClr>
          </a:solidFill>
        </p:spPr>
        <p:txBody>
          <a:bodyPr>
            <a:normAutofit fontScale="62500" lnSpcReduction="20000"/>
          </a:bodyPr>
          <a:lstStyle/>
          <a:p>
            <a:pPr lvl="0"/>
            <a:r>
              <a:rPr lang="en-GB" dirty="0" smtClean="0"/>
              <a:t>Design Phase</a:t>
            </a:r>
          </a:p>
          <a:p>
            <a:pPr lvl="3"/>
            <a:r>
              <a:rPr lang="en-GB" dirty="0" smtClean="0"/>
              <a:t>(design calculations, operating modes, assembly sequence, specification drawings)</a:t>
            </a:r>
          </a:p>
          <a:p>
            <a:pPr lvl="2"/>
            <a:r>
              <a:rPr lang="en-GB" b="1" dirty="0" smtClean="0">
                <a:sym typeface="Wingdings" panose="05000000000000000000" pitchFamily="2" charset="2"/>
              </a:rPr>
              <a:t> CERN’s approval via DDR</a:t>
            </a:r>
          </a:p>
          <a:p>
            <a:pPr lvl="3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Manufacturing preparation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(Manufacturing drawings, MIP, manufacturing &amp; testing procedures)</a:t>
            </a:r>
          </a:p>
          <a:p>
            <a:pPr lvl="2"/>
            <a:r>
              <a:rPr lang="en-GB" b="1" dirty="0" smtClean="0">
                <a:sym typeface="Wingdings" panose="05000000000000000000" pitchFamily="2" charset="2"/>
              </a:rPr>
              <a:t> CERN’s approval via PRR</a:t>
            </a:r>
          </a:p>
          <a:p>
            <a:pPr lvl="3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Manufacturing phase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(Manufacturing, cleaning)</a:t>
            </a:r>
          </a:p>
          <a:p>
            <a:pPr lvl="3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Assembly and qualification phase</a:t>
            </a:r>
          </a:p>
          <a:p>
            <a:pPr lvl="3"/>
            <a:r>
              <a:rPr lang="en-GB" dirty="0" smtClean="0">
                <a:sym typeface="Wingdings" panose="05000000000000000000" pitchFamily="2" charset="2"/>
              </a:rPr>
              <a:t>(qualification campaign, reporting)</a:t>
            </a:r>
          </a:p>
          <a:p>
            <a:pPr lvl="2"/>
            <a:r>
              <a:rPr lang="en-GB" b="1" dirty="0" smtClean="0">
                <a:sym typeface="Wingdings" panose="05000000000000000000" pitchFamily="2" charset="2"/>
              </a:rPr>
              <a:t> CERN’s approval of documentation</a:t>
            </a:r>
          </a:p>
          <a:p>
            <a:pPr lvl="3"/>
            <a:endParaRPr lang="en-GB" dirty="0" smtClean="0">
              <a:sym typeface="Wingdings" panose="05000000000000000000" pitchFamily="2" charset="2"/>
            </a:endParaRPr>
          </a:p>
          <a:p>
            <a:r>
              <a:rPr lang="en-GB" dirty="0" smtClean="0">
                <a:sym typeface="Wingdings" panose="05000000000000000000" pitchFamily="2" charset="2"/>
              </a:rPr>
              <a:t>Delivery to CERN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1562" y="5487567"/>
            <a:ext cx="8110839" cy="1244328"/>
          </a:xfrm>
          <a:prstGeom prst="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7301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28276</TotalTime>
  <Words>524</Words>
  <Application>Microsoft Office PowerPoint</Application>
  <PresentationFormat>Widescreen</PresentationFormat>
  <Paragraphs>167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Thème Office</vt:lpstr>
      <vt:lpstr>DFM Production Plan</vt:lpstr>
      <vt:lpstr>Production Plan</vt:lpstr>
      <vt:lpstr>Required qualifications for acceptance</vt:lpstr>
      <vt:lpstr>Summary</vt:lpstr>
      <vt:lpstr>Spare slides</vt:lpstr>
      <vt:lpstr>Acceptance criteria : documentation</vt:lpstr>
      <vt:lpstr>§9 Performance of the collaboration agreement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Yann Leclercq</dc:creator>
  <cp:lastModifiedBy>Yann Leclercq</cp:lastModifiedBy>
  <cp:revision>446</cp:revision>
  <cp:lastPrinted>2018-12-14T09:39:17Z</cp:lastPrinted>
  <dcterms:created xsi:type="dcterms:W3CDTF">2018-10-26T08:59:02Z</dcterms:created>
  <dcterms:modified xsi:type="dcterms:W3CDTF">2019-06-21T06:47:33Z</dcterms:modified>
</cp:coreProperties>
</file>