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Lst>
  <p:notesMasterIdLst>
    <p:notesMasterId r:id="rId29"/>
  </p:notesMasterIdLst>
  <p:handoutMasterIdLst>
    <p:handoutMasterId r:id="rId30"/>
  </p:handoutMasterIdLst>
  <p:sldIdLst>
    <p:sldId id="256" r:id="rId2"/>
    <p:sldId id="257" r:id="rId3"/>
    <p:sldId id="269" r:id="rId4"/>
    <p:sldId id="288" r:id="rId5"/>
    <p:sldId id="258" r:id="rId6"/>
    <p:sldId id="259" r:id="rId7"/>
    <p:sldId id="261" r:id="rId8"/>
    <p:sldId id="289" r:id="rId9"/>
    <p:sldId id="290" r:id="rId10"/>
    <p:sldId id="291" r:id="rId11"/>
    <p:sldId id="293" r:id="rId12"/>
    <p:sldId id="294" r:id="rId13"/>
    <p:sldId id="295" r:id="rId14"/>
    <p:sldId id="296" r:id="rId15"/>
    <p:sldId id="297" r:id="rId16"/>
    <p:sldId id="298" r:id="rId17"/>
    <p:sldId id="270" r:id="rId18"/>
    <p:sldId id="276" r:id="rId19"/>
    <p:sldId id="278" r:id="rId20"/>
    <p:sldId id="286" r:id="rId21"/>
    <p:sldId id="287" r:id="rId22"/>
    <p:sldId id="282" r:id="rId23"/>
    <p:sldId id="277" r:id="rId24"/>
    <p:sldId id="265" r:id="rId25"/>
    <p:sldId id="273" r:id="rId26"/>
    <p:sldId id="272" r:id="rId27"/>
    <p:sldId id="268" r:id="rId28"/>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75F96"/>
    <a:srgbClr val="117FC2"/>
    <a:srgbClr val="1280C3"/>
    <a:srgbClr val="0070C0"/>
    <a:srgbClr val="2A7FB8"/>
    <a:srgbClr val="F58134"/>
    <a:srgbClr val="41BE9C"/>
    <a:srgbClr val="E5375D"/>
    <a:srgbClr val="E2214B"/>
    <a:srgbClr val="407DC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399" autoAdjust="0"/>
    <p:restoredTop sz="94662"/>
  </p:normalViewPr>
  <p:slideViewPr>
    <p:cSldViewPr snapToGrid="0" snapToObjects="1">
      <p:cViewPr varScale="1">
        <p:scale>
          <a:sx n="111" d="100"/>
          <a:sy n="111" d="100"/>
        </p:scale>
        <p:origin x="720" y="114"/>
      </p:cViewPr>
      <p:guideLst/>
    </p:cSldViewPr>
  </p:slideViewPr>
  <p:notesTextViewPr>
    <p:cViewPr>
      <p:scale>
        <a:sx n="1" d="1"/>
        <a:sy n="1" d="1"/>
      </p:scale>
      <p:origin x="0" y="0"/>
    </p:cViewPr>
  </p:notesTextViewPr>
  <p:notesViewPr>
    <p:cSldViewPr snapToGrid="0" snapToObjects="1">
      <p:cViewPr varScale="1">
        <p:scale>
          <a:sx n="112" d="100"/>
          <a:sy n="112" d="100"/>
        </p:scale>
        <p:origin x="3112" y="19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B307113-11D7-4EAC-A83B-C187DC32A18F}" type="doc">
      <dgm:prSet loTypeId="urn:microsoft.com/office/officeart/2005/8/layout/cycle8" loCatId="cycle" qsTypeId="urn:microsoft.com/office/officeart/2005/8/quickstyle/simple1" qsCatId="simple" csTypeId="urn:microsoft.com/office/officeart/2005/8/colors/accent1_2" csCatId="accent1" phldr="1"/>
      <dgm:spPr/>
    </dgm:pt>
    <dgm:pt modelId="{9D53DD3F-14B9-4FE6-8159-028886F80077}">
      <dgm:prSet phldrT="[Text]"/>
      <dgm:spPr/>
      <dgm:t>
        <a:bodyPr/>
        <a:lstStyle/>
        <a:p>
          <a:r>
            <a:rPr lang="en-US" smtClean="0"/>
            <a:t>Findable</a:t>
          </a:r>
          <a:endParaRPr lang="en-US"/>
        </a:p>
      </dgm:t>
    </dgm:pt>
    <dgm:pt modelId="{0F16A8B5-8A68-47FB-A6FF-B2BB654674EC}" type="parTrans" cxnId="{3BE43C35-5DBF-45BA-BAA9-2A73C2F0EAB4}">
      <dgm:prSet/>
      <dgm:spPr/>
      <dgm:t>
        <a:bodyPr/>
        <a:lstStyle/>
        <a:p>
          <a:endParaRPr lang="en-US"/>
        </a:p>
      </dgm:t>
    </dgm:pt>
    <dgm:pt modelId="{7F21500C-320A-4A0A-A62F-EA4AA4364C33}" type="sibTrans" cxnId="{3BE43C35-5DBF-45BA-BAA9-2A73C2F0EAB4}">
      <dgm:prSet/>
      <dgm:spPr/>
      <dgm:t>
        <a:bodyPr/>
        <a:lstStyle/>
        <a:p>
          <a:endParaRPr lang="en-US"/>
        </a:p>
      </dgm:t>
    </dgm:pt>
    <dgm:pt modelId="{2848B23C-CAD1-4E49-BB58-5FD36EE08636}">
      <dgm:prSet phldrT="[Text]"/>
      <dgm:spPr/>
      <dgm:t>
        <a:bodyPr/>
        <a:lstStyle/>
        <a:p>
          <a:r>
            <a:rPr lang="en-US" smtClean="0"/>
            <a:t>Accessible</a:t>
          </a:r>
          <a:endParaRPr lang="en-US"/>
        </a:p>
      </dgm:t>
    </dgm:pt>
    <dgm:pt modelId="{044BC470-F0EF-48E8-8D23-4A0AD1EC9BA3}" type="parTrans" cxnId="{77BF5A16-31C4-4A53-92DF-E36D51B47718}">
      <dgm:prSet/>
      <dgm:spPr/>
      <dgm:t>
        <a:bodyPr/>
        <a:lstStyle/>
        <a:p>
          <a:endParaRPr lang="en-US"/>
        </a:p>
      </dgm:t>
    </dgm:pt>
    <dgm:pt modelId="{0C8539F0-6FD9-499B-BC5A-6B0BFE9B6E49}" type="sibTrans" cxnId="{77BF5A16-31C4-4A53-92DF-E36D51B47718}">
      <dgm:prSet/>
      <dgm:spPr/>
      <dgm:t>
        <a:bodyPr/>
        <a:lstStyle/>
        <a:p>
          <a:endParaRPr lang="en-US"/>
        </a:p>
      </dgm:t>
    </dgm:pt>
    <dgm:pt modelId="{A78151B4-D511-42E2-937A-8E7A756F8CB3}">
      <dgm:prSet phldrT="[Text]"/>
      <dgm:spPr/>
      <dgm:t>
        <a:bodyPr/>
        <a:lstStyle/>
        <a:p>
          <a:r>
            <a:rPr lang="en-US" smtClean="0"/>
            <a:t>Interoperable</a:t>
          </a:r>
          <a:endParaRPr lang="en-US"/>
        </a:p>
      </dgm:t>
    </dgm:pt>
    <dgm:pt modelId="{17ACDC2F-3424-427C-A39E-EF5468982A4E}" type="parTrans" cxnId="{E8AD41EF-25F5-4D2A-984A-2AAE59EF1DCC}">
      <dgm:prSet/>
      <dgm:spPr/>
      <dgm:t>
        <a:bodyPr/>
        <a:lstStyle/>
        <a:p>
          <a:endParaRPr lang="en-US"/>
        </a:p>
      </dgm:t>
    </dgm:pt>
    <dgm:pt modelId="{5AA51BB1-67D1-45C0-9E21-21194CDE2840}" type="sibTrans" cxnId="{E8AD41EF-25F5-4D2A-984A-2AAE59EF1DCC}">
      <dgm:prSet/>
      <dgm:spPr/>
      <dgm:t>
        <a:bodyPr/>
        <a:lstStyle/>
        <a:p>
          <a:endParaRPr lang="en-US"/>
        </a:p>
      </dgm:t>
    </dgm:pt>
    <dgm:pt modelId="{B00E6001-9F19-495A-ACC8-DDFA121D706C}">
      <dgm:prSet phldrT="[Text]"/>
      <dgm:spPr/>
      <dgm:t>
        <a:bodyPr/>
        <a:lstStyle/>
        <a:p>
          <a:r>
            <a:rPr lang="en-US" smtClean="0"/>
            <a:t>Re-Usable</a:t>
          </a:r>
          <a:endParaRPr lang="en-US"/>
        </a:p>
      </dgm:t>
    </dgm:pt>
    <dgm:pt modelId="{B35D67FF-7827-4616-ABC6-B04A4EA1B81B}" type="parTrans" cxnId="{FF7B06D5-D71B-4C72-9E48-D4E518BF9FD6}">
      <dgm:prSet/>
      <dgm:spPr/>
      <dgm:t>
        <a:bodyPr/>
        <a:lstStyle/>
        <a:p>
          <a:endParaRPr lang="en-US"/>
        </a:p>
      </dgm:t>
    </dgm:pt>
    <dgm:pt modelId="{F1628B0B-59EA-4831-82F2-C9A867B2E881}" type="sibTrans" cxnId="{FF7B06D5-D71B-4C72-9E48-D4E518BF9FD6}">
      <dgm:prSet/>
      <dgm:spPr/>
      <dgm:t>
        <a:bodyPr/>
        <a:lstStyle/>
        <a:p>
          <a:endParaRPr lang="en-US"/>
        </a:p>
      </dgm:t>
    </dgm:pt>
    <dgm:pt modelId="{CC012C5C-B886-4A09-A00F-B22C196EEC67}" type="pres">
      <dgm:prSet presAssocID="{5B307113-11D7-4EAC-A83B-C187DC32A18F}" presName="compositeShape" presStyleCnt="0">
        <dgm:presLayoutVars>
          <dgm:chMax val="7"/>
          <dgm:dir/>
          <dgm:resizeHandles val="exact"/>
        </dgm:presLayoutVars>
      </dgm:prSet>
      <dgm:spPr/>
    </dgm:pt>
    <dgm:pt modelId="{34E0DAB9-ECB4-49A9-9DDE-4F6CBB8FDC2E}" type="pres">
      <dgm:prSet presAssocID="{5B307113-11D7-4EAC-A83B-C187DC32A18F}" presName="wedge1" presStyleLbl="node1" presStyleIdx="0" presStyleCnt="4"/>
      <dgm:spPr/>
      <dgm:t>
        <a:bodyPr/>
        <a:lstStyle/>
        <a:p>
          <a:endParaRPr lang="en-US"/>
        </a:p>
      </dgm:t>
    </dgm:pt>
    <dgm:pt modelId="{70E5A746-8378-4273-A4A5-9DFEF833E540}" type="pres">
      <dgm:prSet presAssocID="{5B307113-11D7-4EAC-A83B-C187DC32A18F}" presName="dummy1a" presStyleCnt="0"/>
      <dgm:spPr/>
    </dgm:pt>
    <dgm:pt modelId="{264809E9-C5C1-4577-8A1E-FAFEE113D43C}" type="pres">
      <dgm:prSet presAssocID="{5B307113-11D7-4EAC-A83B-C187DC32A18F}" presName="dummy1b" presStyleCnt="0"/>
      <dgm:spPr/>
    </dgm:pt>
    <dgm:pt modelId="{21669A53-29F8-42FC-9ED0-F4AF35D1AB86}" type="pres">
      <dgm:prSet presAssocID="{5B307113-11D7-4EAC-A83B-C187DC32A18F}" presName="wedge1Tx" presStyleLbl="node1" presStyleIdx="0" presStyleCnt="4">
        <dgm:presLayoutVars>
          <dgm:chMax val="0"/>
          <dgm:chPref val="0"/>
          <dgm:bulletEnabled val="1"/>
        </dgm:presLayoutVars>
      </dgm:prSet>
      <dgm:spPr/>
      <dgm:t>
        <a:bodyPr/>
        <a:lstStyle/>
        <a:p>
          <a:endParaRPr lang="en-US"/>
        </a:p>
      </dgm:t>
    </dgm:pt>
    <dgm:pt modelId="{284C7425-3ACE-4840-B4D9-038EB55B8106}" type="pres">
      <dgm:prSet presAssocID="{5B307113-11D7-4EAC-A83B-C187DC32A18F}" presName="wedge2" presStyleLbl="node1" presStyleIdx="1" presStyleCnt="4"/>
      <dgm:spPr/>
      <dgm:t>
        <a:bodyPr/>
        <a:lstStyle/>
        <a:p>
          <a:endParaRPr lang="en-US"/>
        </a:p>
      </dgm:t>
    </dgm:pt>
    <dgm:pt modelId="{FE2E15E5-69B1-446A-BC15-F185EEEE5AEA}" type="pres">
      <dgm:prSet presAssocID="{5B307113-11D7-4EAC-A83B-C187DC32A18F}" presName="dummy2a" presStyleCnt="0"/>
      <dgm:spPr/>
    </dgm:pt>
    <dgm:pt modelId="{CA28CB5D-C739-45CF-8502-D897F1C0CC11}" type="pres">
      <dgm:prSet presAssocID="{5B307113-11D7-4EAC-A83B-C187DC32A18F}" presName="dummy2b" presStyleCnt="0"/>
      <dgm:spPr/>
    </dgm:pt>
    <dgm:pt modelId="{12480C63-A60B-4AD6-94FD-C62B185FDA04}" type="pres">
      <dgm:prSet presAssocID="{5B307113-11D7-4EAC-A83B-C187DC32A18F}" presName="wedge2Tx" presStyleLbl="node1" presStyleIdx="1" presStyleCnt="4">
        <dgm:presLayoutVars>
          <dgm:chMax val="0"/>
          <dgm:chPref val="0"/>
          <dgm:bulletEnabled val="1"/>
        </dgm:presLayoutVars>
      </dgm:prSet>
      <dgm:spPr/>
      <dgm:t>
        <a:bodyPr/>
        <a:lstStyle/>
        <a:p>
          <a:endParaRPr lang="en-US"/>
        </a:p>
      </dgm:t>
    </dgm:pt>
    <dgm:pt modelId="{DB844252-34C2-42B0-862E-8660FA41023C}" type="pres">
      <dgm:prSet presAssocID="{5B307113-11D7-4EAC-A83B-C187DC32A18F}" presName="wedge3" presStyleLbl="node1" presStyleIdx="2" presStyleCnt="4"/>
      <dgm:spPr/>
      <dgm:t>
        <a:bodyPr/>
        <a:lstStyle/>
        <a:p>
          <a:endParaRPr lang="en-US"/>
        </a:p>
      </dgm:t>
    </dgm:pt>
    <dgm:pt modelId="{9CAEBE18-C22F-4FB1-8BB2-6B0391572565}" type="pres">
      <dgm:prSet presAssocID="{5B307113-11D7-4EAC-A83B-C187DC32A18F}" presName="dummy3a" presStyleCnt="0"/>
      <dgm:spPr/>
    </dgm:pt>
    <dgm:pt modelId="{1F90B5EB-60B5-4EB5-B5EB-E8F8888BFBF5}" type="pres">
      <dgm:prSet presAssocID="{5B307113-11D7-4EAC-A83B-C187DC32A18F}" presName="dummy3b" presStyleCnt="0"/>
      <dgm:spPr/>
    </dgm:pt>
    <dgm:pt modelId="{A50694F2-F56B-4D00-A890-C7847493F9AC}" type="pres">
      <dgm:prSet presAssocID="{5B307113-11D7-4EAC-A83B-C187DC32A18F}" presName="wedge3Tx" presStyleLbl="node1" presStyleIdx="2" presStyleCnt="4">
        <dgm:presLayoutVars>
          <dgm:chMax val="0"/>
          <dgm:chPref val="0"/>
          <dgm:bulletEnabled val="1"/>
        </dgm:presLayoutVars>
      </dgm:prSet>
      <dgm:spPr/>
      <dgm:t>
        <a:bodyPr/>
        <a:lstStyle/>
        <a:p>
          <a:endParaRPr lang="en-US"/>
        </a:p>
      </dgm:t>
    </dgm:pt>
    <dgm:pt modelId="{AA4D8E0B-8E45-4016-8159-71F1707D1305}" type="pres">
      <dgm:prSet presAssocID="{5B307113-11D7-4EAC-A83B-C187DC32A18F}" presName="wedge4" presStyleLbl="node1" presStyleIdx="3" presStyleCnt="4"/>
      <dgm:spPr/>
      <dgm:t>
        <a:bodyPr/>
        <a:lstStyle/>
        <a:p>
          <a:endParaRPr lang="en-US"/>
        </a:p>
      </dgm:t>
    </dgm:pt>
    <dgm:pt modelId="{CFBE68AB-6C1D-4517-8243-434AC7880D91}" type="pres">
      <dgm:prSet presAssocID="{5B307113-11D7-4EAC-A83B-C187DC32A18F}" presName="dummy4a" presStyleCnt="0"/>
      <dgm:spPr/>
    </dgm:pt>
    <dgm:pt modelId="{E0E5097B-DC4B-40F7-9091-A5877BA50BCA}" type="pres">
      <dgm:prSet presAssocID="{5B307113-11D7-4EAC-A83B-C187DC32A18F}" presName="dummy4b" presStyleCnt="0"/>
      <dgm:spPr/>
    </dgm:pt>
    <dgm:pt modelId="{92182884-A122-4008-808A-9B250D62269B}" type="pres">
      <dgm:prSet presAssocID="{5B307113-11D7-4EAC-A83B-C187DC32A18F}" presName="wedge4Tx" presStyleLbl="node1" presStyleIdx="3" presStyleCnt="4">
        <dgm:presLayoutVars>
          <dgm:chMax val="0"/>
          <dgm:chPref val="0"/>
          <dgm:bulletEnabled val="1"/>
        </dgm:presLayoutVars>
      </dgm:prSet>
      <dgm:spPr/>
      <dgm:t>
        <a:bodyPr/>
        <a:lstStyle/>
        <a:p>
          <a:endParaRPr lang="en-US"/>
        </a:p>
      </dgm:t>
    </dgm:pt>
    <dgm:pt modelId="{9064A3EA-D55A-4AB5-BFAC-3DC40263C6AF}" type="pres">
      <dgm:prSet presAssocID="{7F21500C-320A-4A0A-A62F-EA4AA4364C33}" presName="arrowWedge1" presStyleLbl="fgSibTrans2D1" presStyleIdx="0" presStyleCnt="4"/>
      <dgm:spPr/>
    </dgm:pt>
    <dgm:pt modelId="{5579F8C0-2DBC-4EF4-ABC3-D1D0A02970CF}" type="pres">
      <dgm:prSet presAssocID="{0C8539F0-6FD9-499B-BC5A-6B0BFE9B6E49}" presName="arrowWedge2" presStyleLbl="fgSibTrans2D1" presStyleIdx="1" presStyleCnt="4"/>
      <dgm:spPr/>
    </dgm:pt>
    <dgm:pt modelId="{B9651673-F154-4B6A-9EAB-FDEB2D4855B2}" type="pres">
      <dgm:prSet presAssocID="{5AA51BB1-67D1-45C0-9E21-21194CDE2840}" presName="arrowWedge3" presStyleLbl="fgSibTrans2D1" presStyleIdx="2" presStyleCnt="4"/>
      <dgm:spPr/>
    </dgm:pt>
    <dgm:pt modelId="{532741C1-DE70-4908-994F-F1EA9847B37E}" type="pres">
      <dgm:prSet presAssocID="{F1628B0B-59EA-4831-82F2-C9A867B2E881}" presName="arrowWedge4" presStyleLbl="fgSibTrans2D1" presStyleIdx="3" presStyleCnt="4"/>
      <dgm:spPr/>
    </dgm:pt>
  </dgm:ptLst>
  <dgm:cxnLst>
    <dgm:cxn modelId="{C154EE93-988D-416C-A5A9-A9CDB10B6394}" type="presOf" srcId="{B00E6001-9F19-495A-ACC8-DDFA121D706C}" destId="{92182884-A122-4008-808A-9B250D62269B}" srcOrd="1" destOrd="0" presId="urn:microsoft.com/office/officeart/2005/8/layout/cycle8"/>
    <dgm:cxn modelId="{34BFF94D-708D-48F2-8AA3-7A6275FB9205}" type="presOf" srcId="{9D53DD3F-14B9-4FE6-8159-028886F80077}" destId="{21669A53-29F8-42FC-9ED0-F4AF35D1AB86}" srcOrd="1" destOrd="0" presId="urn:microsoft.com/office/officeart/2005/8/layout/cycle8"/>
    <dgm:cxn modelId="{88C57B57-388C-4B2D-8500-4E422D9E3C63}" type="presOf" srcId="{A78151B4-D511-42E2-937A-8E7A756F8CB3}" destId="{DB844252-34C2-42B0-862E-8660FA41023C}" srcOrd="0" destOrd="0" presId="urn:microsoft.com/office/officeart/2005/8/layout/cycle8"/>
    <dgm:cxn modelId="{03AF82A1-7B56-4019-BEE5-C4C84E7A3B70}" type="presOf" srcId="{2848B23C-CAD1-4E49-BB58-5FD36EE08636}" destId="{12480C63-A60B-4AD6-94FD-C62B185FDA04}" srcOrd="1" destOrd="0" presId="urn:microsoft.com/office/officeart/2005/8/layout/cycle8"/>
    <dgm:cxn modelId="{E8AD41EF-25F5-4D2A-984A-2AAE59EF1DCC}" srcId="{5B307113-11D7-4EAC-A83B-C187DC32A18F}" destId="{A78151B4-D511-42E2-937A-8E7A756F8CB3}" srcOrd="2" destOrd="0" parTransId="{17ACDC2F-3424-427C-A39E-EF5468982A4E}" sibTransId="{5AA51BB1-67D1-45C0-9E21-21194CDE2840}"/>
    <dgm:cxn modelId="{52FECFF9-0B91-4D82-9D82-05A143A6242E}" type="presOf" srcId="{A78151B4-D511-42E2-937A-8E7A756F8CB3}" destId="{A50694F2-F56B-4D00-A890-C7847493F9AC}" srcOrd="1" destOrd="0" presId="urn:microsoft.com/office/officeart/2005/8/layout/cycle8"/>
    <dgm:cxn modelId="{81481FE3-BE75-4304-AE02-FF1CBF437E41}" type="presOf" srcId="{2848B23C-CAD1-4E49-BB58-5FD36EE08636}" destId="{284C7425-3ACE-4840-B4D9-038EB55B8106}" srcOrd="0" destOrd="0" presId="urn:microsoft.com/office/officeart/2005/8/layout/cycle8"/>
    <dgm:cxn modelId="{5F10EBCA-E154-4ECE-BC3A-3C3BF89F2510}" type="presOf" srcId="{9D53DD3F-14B9-4FE6-8159-028886F80077}" destId="{34E0DAB9-ECB4-49A9-9DDE-4F6CBB8FDC2E}" srcOrd="0" destOrd="0" presId="urn:microsoft.com/office/officeart/2005/8/layout/cycle8"/>
    <dgm:cxn modelId="{FF7B06D5-D71B-4C72-9E48-D4E518BF9FD6}" srcId="{5B307113-11D7-4EAC-A83B-C187DC32A18F}" destId="{B00E6001-9F19-495A-ACC8-DDFA121D706C}" srcOrd="3" destOrd="0" parTransId="{B35D67FF-7827-4616-ABC6-B04A4EA1B81B}" sibTransId="{F1628B0B-59EA-4831-82F2-C9A867B2E881}"/>
    <dgm:cxn modelId="{3BE43C35-5DBF-45BA-BAA9-2A73C2F0EAB4}" srcId="{5B307113-11D7-4EAC-A83B-C187DC32A18F}" destId="{9D53DD3F-14B9-4FE6-8159-028886F80077}" srcOrd="0" destOrd="0" parTransId="{0F16A8B5-8A68-47FB-A6FF-B2BB654674EC}" sibTransId="{7F21500C-320A-4A0A-A62F-EA4AA4364C33}"/>
    <dgm:cxn modelId="{6BC8AAAA-A619-404B-A13C-DA8356EDABF0}" type="presOf" srcId="{5B307113-11D7-4EAC-A83B-C187DC32A18F}" destId="{CC012C5C-B886-4A09-A00F-B22C196EEC67}" srcOrd="0" destOrd="0" presId="urn:microsoft.com/office/officeart/2005/8/layout/cycle8"/>
    <dgm:cxn modelId="{1157E216-D25D-4CA4-AC56-A553F8F34857}" type="presOf" srcId="{B00E6001-9F19-495A-ACC8-DDFA121D706C}" destId="{AA4D8E0B-8E45-4016-8159-71F1707D1305}" srcOrd="0" destOrd="0" presId="urn:microsoft.com/office/officeart/2005/8/layout/cycle8"/>
    <dgm:cxn modelId="{77BF5A16-31C4-4A53-92DF-E36D51B47718}" srcId="{5B307113-11D7-4EAC-A83B-C187DC32A18F}" destId="{2848B23C-CAD1-4E49-BB58-5FD36EE08636}" srcOrd="1" destOrd="0" parTransId="{044BC470-F0EF-48E8-8D23-4A0AD1EC9BA3}" sibTransId="{0C8539F0-6FD9-499B-BC5A-6B0BFE9B6E49}"/>
    <dgm:cxn modelId="{B0479156-CACD-485F-B738-4E1D7BD8B177}" type="presParOf" srcId="{CC012C5C-B886-4A09-A00F-B22C196EEC67}" destId="{34E0DAB9-ECB4-49A9-9DDE-4F6CBB8FDC2E}" srcOrd="0" destOrd="0" presId="urn:microsoft.com/office/officeart/2005/8/layout/cycle8"/>
    <dgm:cxn modelId="{EC8AD60C-F2AF-481B-B082-775885C735CE}" type="presParOf" srcId="{CC012C5C-B886-4A09-A00F-B22C196EEC67}" destId="{70E5A746-8378-4273-A4A5-9DFEF833E540}" srcOrd="1" destOrd="0" presId="urn:microsoft.com/office/officeart/2005/8/layout/cycle8"/>
    <dgm:cxn modelId="{E7508E8B-BAA5-47D0-A25C-7F4596B77C16}" type="presParOf" srcId="{CC012C5C-B886-4A09-A00F-B22C196EEC67}" destId="{264809E9-C5C1-4577-8A1E-FAFEE113D43C}" srcOrd="2" destOrd="0" presId="urn:microsoft.com/office/officeart/2005/8/layout/cycle8"/>
    <dgm:cxn modelId="{F3AF706A-279D-42C1-95AB-CFDBE3846107}" type="presParOf" srcId="{CC012C5C-B886-4A09-A00F-B22C196EEC67}" destId="{21669A53-29F8-42FC-9ED0-F4AF35D1AB86}" srcOrd="3" destOrd="0" presId="urn:microsoft.com/office/officeart/2005/8/layout/cycle8"/>
    <dgm:cxn modelId="{F38B310F-8FDB-4B7C-8C6E-2036CD82C302}" type="presParOf" srcId="{CC012C5C-B886-4A09-A00F-B22C196EEC67}" destId="{284C7425-3ACE-4840-B4D9-038EB55B8106}" srcOrd="4" destOrd="0" presId="urn:microsoft.com/office/officeart/2005/8/layout/cycle8"/>
    <dgm:cxn modelId="{0240EE0B-AA6D-4769-8CE1-F083697CC116}" type="presParOf" srcId="{CC012C5C-B886-4A09-A00F-B22C196EEC67}" destId="{FE2E15E5-69B1-446A-BC15-F185EEEE5AEA}" srcOrd="5" destOrd="0" presId="urn:microsoft.com/office/officeart/2005/8/layout/cycle8"/>
    <dgm:cxn modelId="{933BF57F-136E-4934-AE0A-10DD68D3101B}" type="presParOf" srcId="{CC012C5C-B886-4A09-A00F-B22C196EEC67}" destId="{CA28CB5D-C739-45CF-8502-D897F1C0CC11}" srcOrd="6" destOrd="0" presId="urn:microsoft.com/office/officeart/2005/8/layout/cycle8"/>
    <dgm:cxn modelId="{D19F9EF7-9380-4E5C-9675-87B195B11710}" type="presParOf" srcId="{CC012C5C-B886-4A09-A00F-B22C196EEC67}" destId="{12480C63-A60B-4AD6-94FD-C62B185FDA04}" srcOrd="7" destOrd="0" presId="urn:microsoft.com/office/officeart/2005/8/layout/cycle8"/>
    <dgm:cxn modelId="{1DF99EDB-748A-46EF-9E5C-A1973EC3CE60}" type="presParOf" srcId="{CC012C5C-B886-4A09-A00F-B22C196EEC67}" destId="{DB844252-34C2-42B0-862E-8660FA41023C}" srcOrd="8" destOrd="0" presId="urn:microsoft.com/office/officeart/2005/8/layout/cycle8"/>
    <dgm:cxn modelId="{1BE19C0C-0983-495D-96DE-09C1683D4261}" type="presParOf" srcId="{CC012C5C-B886-4A09-A00F-B22C196EEC67}" destId="{9CAEBE18-C22F-4FB1-8BB2-6B0391572565}" srcOrd="9" destOrd="0" presId="urn:microsoft.com/office/officeart/2005/8/layout/cycle8"/>
    <dgm:cxn modelId="{16ABFD27-34CD-4273-A2B9-10E4EDAAAE46}" type="presParOf" srcId="{CC012C5C-B886-4A09-A00F-B22C196EEC67}" destId="{1F90B5EB-60B5-4EB5-B5EB-E8F8888BFBF5}" srcOrd="10" destOrd="0" presId="urn:microsoft.com/office/officeart/2005/8/layout/cycle8"/>
    <dgm:cxn modelId="{8A3B098B-C347-42AE-976F-B18425B70A84}" type="presParOf" srcId="{CC012C5C-B886-4A09-A00F-B22C196EEC67}" destId="{A50694F2-F56B-4D00-A890-C7847493F9AC}" srcOrd="11" destOrd="0" presId="urn:microsoft.com/office/officeart/2005/8/layout/cycle8"/>
    <dgm:cxn modelId="{DA839C13-2266-4176-9C98-E80BF2157F61}" type="presParOf" srcId="{CC012C5C-B886-4A09-A00F-B22C196EEC67}" destId="{AA4D8E0B-8E45-4016-8159-71F1707D1305}" srcOrd="12" destOrd="0" presId="urn:microsoft.com/office/officeart/2005/8/layout/cycle8"/>
    <dgm:cxn modelId="{8D645B1E-B092-4632-A322-1DBD924E7B26}" type="presParOf" srcId="{CC012C5C-B886-4A09-A00F-B22C196EEC67}" destId="{CFBE68AB-6C1D-4517-8243-434AC7880D91}" srcOrd="13" destOrd="0" presId="urn:microsoft.com/office/officeart/2005/8/layout/cycle8"/>
    <dgm:cxn modelId="{EC8F8C03-BD4F-4D89-80F2-6320726A2E6E}" type="presParOf" srcId="{CC012C5C-B886-4A09-A00F-B22C196EEC67}" destId="{E0E5097B-DC4B-40F7-9091-A5877BA50BCA}" srcOrd="14" destOrd="0" presId="urn:microsoft.com/office/officeart/2005/8/layout/cycle8"/>
    <dgm:cxn modelId="{2F62B861-1212-4EAA-9B3C-F6AA9C1BEE13}" type="presParOf" srcId="{CC012C5C-B886-4A09-A00F-B22C196EEC67}" destId="{92182884-A122-4008-808A-9B250D62269B}" srcOrd="15" destOrd="0" presId="urn:microsoft.com/office/officeart/2005/8/layout/cycle8"/>
    <dgm:cxn modelId="{C53E08AA-0375-4F97-9AA6-778D5D51569A}" type="presParOf" srcId="{CC012C5C-B886-4A09-A00F-B22C196EEC67}" destId="{9064A3EA-D55A-4AB5-BFAC-3DC40263C6AF}" srcOrd="16" destOrd="0" presId="urn:microsoft.com/office/officeart/2005/8/layout/cycle8"/>
    <dgm:cxn modelId="{56864C97-1B49-4F5D-A71C-1A0211FB4A61}" type="presParOf" srcId="{CC012C5C-B886-4A09-A00F-B22C196EEC67}" destId="{5579F8C0-2DBC-4EF4-ABC3-D1D0A02970CF}" srcOrd="17" destOrd="0" presId="urn:microsoft.com/office/officeart/2005/8/layout/cycle8"/>
    <dgm:cxn modelId="{F44BB097-59A4-48B2-A2BA-8EB40B7535F8}" type="presParOf" srcId="{CC012C5C-B886-4A09-A00F-B22C196EEC67}" destId="{B9651673-F154-4B6A-9EAB-FDEB2D4855B2}" srcOrd="18" destOrd="0" presId="urn:microsoft.com/office/officeart/2005/8/layout/cycle8"/>
    <dgm:cxn modelId="{BB4534CB-178E-4554-932D-3174D60CB707}" type="presParOf" srcId="{CC012C5C-B886-4A09-A00F-B22C196EEC67}" destId="{532741C1-DE70-4908-994F-F1EA9847B37E}"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E0DAB9-ECB4-49A9-9DDE-4F6CBB8FDC2E}">
      <dsp:nvSpPr>
        <dsp:cNvPr id="0" name=""/>
        <dsp:cNvSpPr/>
      </dsp:nvSpPr>
      <dsp:spPr>
        <a:xfrm>
          <a:off x="3629345" y="293787"/>
          <a:ext cx="3974226" cy="3974226"/>
        </a:xfrm>
        <a:prstGeom prst="pie">
          <a:avLst>
            <a:gd name="adj1" fmla="val 16200000"/>
            <a:gd name="adj2" fmla="val 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t>Findable</a:t>
          </a:r>
          <a:endParaRPr lang="en-US" sz="2000" kern="1200"/>
        </a:p>
      </dsp:txBody>
      <dsp:txXfrm>
        <a:off x="5738997" y="1117493"/>
        <a:ext cx="1466678" cy="1088181"/>
      </dsp:txXfrm>
    </dsp:sp>
    <dsp:sp modelId="{284C7425-3ACE-4840-B4D9-038EB55B8106}">
      <dsp:nvSpPr>
        <dsp:cNvPr id="0" name=""/>
        <dsp:cNvSpPr/>
      </dsp:nvSpPr>
      <dsp:spPr>
        <a:xfrm>
          <a:off x="3629345" y="427207"/>
          <a:ext cx="3974226" cy="3974226"/>
        </a:xfrm>
        <a:prstGeom prst="pie">
          <a:avLst>
            <a:gd name="adj1" fmla="val 0"/>
            <a:gd name="adj2" fmla="val 54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t>Accessible</a:t>
          </a:r>
          <a:endParaRPr lang="en-US" sz="2000" kern="1200"/>
        </a:p>
      </dsp:txBody>
      <dsp:txXfrm>
        <a:off x="5738997" y="2489547"/>
        <a:ext cx="1466678" cy="1088181"/>
      </dsp:txXfrm>
    </dsp:sp>
    <dsp:sp modelId="{DB844252-34C2-42B0-862E-8660FA41023C}">
      <dsp:nvSpPr>
        <dsp:cNvPr id="0" name=""/>
        <dsp:cNvSpPr/>
      </dsp:nvSpPr>
      <dsp:spPr>
        <a:xfrm>
          <a:off x="3495925" y="427207"/>
          <a:ext cx="3974226" cy="3974226"/>
        </a:xfrm>
        <a:prstGeom prst="pie">
          <a:avLst>
            <a:gd name="adj1" fmla="val 5400000"/>
            <a:gd name="adj2" fmla="val 108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t>Interoperable</a:t>
          </a:r>
          <a:endParaRPr lang="en-US" sz="2000" kern="1200"/>
        </a:p>
      </dsp:txBody>
      <dsp:txXfrm>
        <a:off x="3893820" y="2489547"/>
        <a:ext cx="1466678" cy="1088181"/>
      </dsp:txXfrm>
    </dsp:sp>
    <dsp:sp modelId="{AA4D8E0B-8E45-4016-8159-71F1707D1305}">
      <dsp:nvSpPr>
        <dsp:cNvPr id="0" name=""/>
        <dsp:cNvSpPr/>
      </dsp:nvSpPr>
      <dsp:spPr>
        <a:xfrm>
          <a:off x="3495925" y="293787"/>
          <a:ext cx="3974226" cy="3974226"/>
        </a:xfrm>
        <a:prstGeom prst="pie">
          <a:avLst>
            <a:gd name="adj1" fmla="val 10800000"/>
            <a:gd name="adj2" fmla="val 1620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smtClean="0"/>
            <a:t>Re-Usable</a:t>
          </a:r>
          <a:endParaRPr lang="en-US" sz="2000" kern="1200"/>
        </a:p>
      </dsp:txBody>
      <dsp:txXfrm>
        <a:off x="3893820" y="1117493"/>
        <a:ext cx="1466678" cy="1088181"/>
      </dsp:txXfrm>
    </dsp:sp>
    <dsp:sp modelId="{9064A3EA-D55A-4AB5-BFAC-3DC40263C6AF}">
      <dsp:nvSpPr>
        <dsp:cNvPr id="0" name=""/>
        <dsp:cNvSpPr/>
      </dsp:nvSpPr>
      <dsp:spPr>
        <a:xfrm>
          <a:off x="3383321" y="47763"/>
          <a:ext cx="4466273" cy="4466273"/>
        </a:xfrm>
        <a:prstGeom prst="circularArrow">
          <a:avLst>
            <a:gd name="adj1" fmla="val 5085"/>
            <a:gd name="adj2" fmla="val 327528"/>
            <a:gd name="adj3" fmla="val 21272472"/>
            <a:gd name="adj4" fmla="val 162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579F8C0-2DBC-4EF4-ABC3-D1D0A02970CF}">
      <dsp:nvSpPr>
        <dsp:cNvPr id="0" name=""/>
        <dsp:cNvSpPr/>
      </dsp:nvSpPr>
      <dsp:spPr>
        <a:xfrm>
          <a:off x="3383321" y="181184"/>
          <a:ext cx="4466273" cy="4466273"/>
        </a:xfrm>
        <a:prstGeom prst="circularArrow">
          <a:avLst>
            <a:gd name="adj1" fmla="val 5085"/>
            <a:gd name="adj2" fmla="val 327528"/>
            <a:gd name="adj3" fmla="val 5072472"/>
            <a:gd name="adj4" fmla="val 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B9651673-F154-4B6A-9EAB-FDEB2D4855B2}">
      <dsp:nvSpPr>
        <dsp:cNvPr id="0" name=""/>
        <dsp:cNvSpPr/>
      </dsp:nvSpPr>
      <dsp:spPr>
        <a:xfrm>
          <a:off x="3249901" y="181184"/>
          <a:ext cx="4466273" cy="4466273"/>
        </a:xfrm>
        <a:prstGeom prst="circularArrow">
          <a:avLst>
            <a:gd name="adj1" fmla="val 5085"/>
            <a:gd name="adj2" fmla="val 327528"/>
            <a:gd name="adj3" fmla="val 10472472"/>
            <a:gd name="adj4" fmla="val 54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2741C1-DE70-4908-994F-F1EA9847B37E}">
      <dsp:nvSpPr>
        <dsp:cNvPr id="0" name=""/>
        <dsp:cNvSpPr/>
      </dsp:nvSpPr>
      <dsp:spPr>
        <a:xfrm>
          <a:off x="3249901" y="47763"/>
          <a:ext cx="4466273" cy="4466273"/>
        </a:xfrm>
        <a:prstGeom prst="circularArrow">
          <a:avLst>
            <a:gd name="adj1" fmla="val 5085"/>
            <a:gd name="adj2" fmla="val 327528"/>
            <a:gd name="adj3" fmla="val 15872472"/>
            <a:gd name="adj4" fmla="val 10800000"/>
            <a:gd name="adj5" fmla="val 5932"/>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a:extLst>
              <a:ext uri="{FF2B5EF4-FFF2-40B4-BE49-F238E27FC236}">
                <a16:creationId xmlns:a16="http://schemas.microsoft.com/office/drawing/2014/main" id="{26B495C6-4560-264E-9DFA-1D5A89BC635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a:extLst>
              <a:ext uri="{FF2B5EF4-FFF2-40B4-BE49-F238E27FC236}">
                <a16:creationId xmlns:a16="http://schemas.microsoft.com/office/drawing/2014/main" id="{7B45200D-D90C-D34D-9948-85075F8797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3D0D3BF-E2B9-2A40-8362-6403DCFB9191}" type="datetimeFigureOut">
              <a:rPr lang="it-IT" smtClean="0"/>
              <a:t>23/05/2019</a:t>
            </a:fld>
            <a:endParaRPr lang="it-IT"/>
          </a:p>
        </p:txBody>
      </p:sp>
      <p:sp>
        <p:nvSpPr>
          <p:cNvPr id="4" name="Segnaposto piè di pagina 3">
            <a:extLst>
              <a:ext uri="{FF2B5EF4-FFF2-40B4-BE49-F238E27FC236}">
                <a16:creationId xmlns:a16="http://schemas.microsoft.com/office/drawing/2014/main" id="{4AA096E2-EA03-4248-97F5-66AC70E7378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5" name="Segnaposto numero diapositiva 4">
            <a:extLst>
              <a:ext uri="{FF2B5EF4-FFF2-40B4-BE49-F238E27FC236}">
                <a16:creationId xmlns:a16="http://schemas.microsoft.com/office/drawing/2014/main" id="{99BE9D99-B984-3841-ABF7-563FA981420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54A6D953-6B51-434D-8C24-54EDA0BC05A5}" type="slidenum">
              <a:rPr lang="it-IT" smtClean="0"/>
              <a:t>‹#›</a:t>
            </a:fld>
            <a:endParaRPr lang="it-IT"/>
          </a:p>
        </p:txBody>
      </p:sp>
    </p:spTree>
    <p:extLst>
      <p:ext uri="{BB962C8B-B14F-4D97-AF65-F5344CB8AC3E}">
        <p14:creationId xmlns:p14="http://schemas.microsoft.com/office/powerpoint/2010/main" val="22214436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5D2905-E109-6840-959D-F0559FE4D176}" type="datetimeFigureOut">
              <a:rPr lang="it-IT" smtClean="0"/>
              <a:t>23/05/2019</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r>
              <a:rPr lang="it-IT"/>
              <a:t>Modifica gli stili del testo dello schema
Secondo livello
Terzo livello
Quarto livello
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9E124E-8BA2-D34A-85FF-D48E7F643BCF}" type="slidenum">
              <a:rPr lang="it-IT" smtClean="0"/>
              <a:t>‹#›</a:t>
            </a:fld>
            <a:endParaRPr lang="it-IT"/>
          </a:p>
        </p:txBody>
      </p:sp>
    </p:spTree>
    <p:extLst>
      <p:ext uri="{BB962C8B-B14F-4D97-AF65-F5344CB8AC3E}">
        <p14:creationId xmlns:p14="http://schemas.microsoft.com/office/powerpoint/2010/main" val="26547310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enough with who I</a:t>
            </a:r>
            <a:r>
              <a:rPr lang="en-GB" baseline="0" dirty="0" smtClean="0"/>
              <a:t> am let’s move on to the next important question.</a:t>
            </a:r>
          </a:p>
          <a:p>
            <a:r>
              <a:rPr lang="en-GB" baseline="0" dirty="0" smtClean="0"/>
              <a:t>What is CERN?</a:t>
            </a:r>
          </a:p>
          <a:p>
            <a:r>
              <a:rPr lang="en-GB" baseline="0" dirty="0" smtClean="0"/>
              <a:t>Do you guys know what CERN is?</a:t>
            </a:r>
          </a:p>
          <a:p>
            <a:r>
              <a:rPr lang="en-GB" baseline="0" dirty="0" smtClean="0"/>
              <a:t>Do you know what the LHC is?</a:t>
            </a:r>
          </a:p>
          <a:p>
            <a:r>
              <a:rPr lang="en-GB" dirty="0" smtClean="0"/>
              <a:t>No worries, if you don’t know, I am going to explain everything</a:t>
            </a:r>
            <a:r>
              <a:rPr lang="en-GB" baseline="0" dirty="0" smtClean="0"/>
              <a:t> in the next slide.</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3</a:t>
            </a:fld>
            <a:endParaRPr lang="en-GB"/>
          </a:p>
        </p:txBody>
      </p:sp>
    </p:spTree>
    <p:extLst>
      <p:ext uri="{BB962C8B-B14F-4D97-AF65-F5344CB8AC3E}">
        <p14:creationId xmlns:p14="http://schemas.microsoft.com/office/powerpoint/2010/main" val="2324238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enough with who I</a:t>
            </a:r>
            <a:r>
              <a:rPr lang="en-GB" baseline="0" dirty="0" smtClean="0"/>
              <a:t> am let’s move on to the next important question.</a:t>
            </a:r>
          </a:p>
          <a:p>
            <a:r>
              <a:rPr lang="en-GB" baseline="0" dirty="0" smtClean="0"/>
              <a:t>What is CERN?</a:t>
            </a:r>
          </a:p>
          <a:p>
            <a:r>
              <a:rPr lang="en-GB" baseline="0" dirty="0" smtClean="0"/>
              <a:t>Do you guys know what CERN is?</a:t>
            </a:r>
          </a:p>
          <a:p>
            <a:r>
              <a:rPr lang="en-GB" baseline="0" dirty="0" smtClean="0"/>
              <a:t>Do you know what the LHC is?</a:t>
            </a:r>
          </a:p>
          <a:p>
            <a:r>
              <a:rPr lang="en-GB" dirty="0" smtClean="0"/>
              <a:t>No worries, if you don’t know, I am going to explain everything</a:t>
            </a:r>
            <a:r>
              <a:rPr lang="en-GB" baseline="0" dirty="0" smtClean="0"/>
              <a:t> in the next slide.</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8</a:t>
            </a:fld>
            <a:endParaRPr lang="en-GB"/>
          </a:p>
        </p:txBody>
      </p:sp>
    </p:spTree>
    <p:extLst>
      <p:ext uri="{BB962C8B-B14F-4D97-AF65-F5344CB8AC3E}">
        <p14:creationId xmlns:p14="http://schemas.microsoft.com/office/powerpoint/2010/main" val="775281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enough with who I</a:t>
            </a:r>
            <a:r>
              <a:rPr lang="en-GB" baseline="0" dirty="0" smtClean="0"/>
              <a:t> am let’s move on to the next important question.</a:t>
            </a:r>
          </a:p>
          <a:p>
            <a:r>
              <a:rPr lang="en-GB" baseline="0" dirty="0" smtClean="0"/>
              <a:t>What is CERN?</a:t>
            </a:r>
          </a:p>
          <a:p>
            <a:r>
              <a:rPr lang="en-GB" baseline="0" dirty="0" smtClean="0"/>
              <a:t>Do you guys know what CERN is?</a:t>
            </a:r>
          </a:p>
          <a:p>
            <a:r>
              <a:rPr lang="en-GB" baseline="0" dirty="0" smtClean="0"/>
              <a:t>Do you know what the LHC is?</a:t>
            </a:r>
          </a:p>
          <a:p>
            <a:r>
              <a:rPr lang="en-GB" dirty="0" smtClean="0"/>
              <a:t>No worries, if you don’t know, I am going to explain everything</a:t>
            </a:r>
            <a:r>
              <a:rPr lang="en-GB" baseline="0" dirty="0" smtClean="0"/>
              <a:t> in the next slide.</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12</a:t>
            </a:fld>
            <a:endParaRPr lang="en-GB"/>
          </a:p>
        </p:txBody>
      </p:sp>
    </p:spTree>
    <p:extLst>
      <p:ext uri="{BB962C8B-B14F-4D97-AF65-F5344CB8AC3E}">
        <p14:creationId xmlns:p14="http://schemas.microsoft.com/office/powerpoint/2010/main" val="20468110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enough with who I</a:t>
            </a:r>
            <a:r>
              <a:rPr lang="en-GB" baseline="0" dirty="0" smtClean="0"/>
              <a:t> am let’s move on to the next important question.</a:t>
            </a:r>
          </a:p>
          <a:p>
            <a:r>
              <a:rPr lang="en-GB" baseline="0" dirty="0" smtClean="0"/>
              <a:t>What is CERN?</a:t>
            </a:r>
          </a:p>
          <a:p>
            <a:r>
              <a:rPr lang="en-GB" baseline="0" dirty="0" smtClean="0"/>
              <a:t>Do you guys know what CERN is?</a:t>
            </a:r>
          </a:p>
          <a:p>
            <a:r>
              <a:rPr lang="en-GB" baseline="0" dirty="0" smtClean="0"/>
              <a:t>Do you know what the LHC is?</a:t>
            </a:r>
          </a:p>
          <a:p>
            <a:r>
              <a:rPr lang="en-GB" dirty="0" smtClean="0"/>
              <a:t>No worries, if you don’t know, I am going to explain everything</a:t>
            </a:r>
            <a:r>
              <a:rPr lang="en-GB" baseline="0" dirty="0" smtClean="0"/>
              <a:t> in the next slide.</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17</a:t>
            </a:fld>
            <a:endParaRPr lang="en-GB"/>
          </a:p>
        </p:txBody>
      </p:sp>
    </p:spTree>
    <p:extLst>
      <p:ext uri="{BB962C8B-B14F-4D97-AF65-F5344CB8AC3E}">
        <p14:creationId xmlns:p14="http://schemas.microsoft.com/office/powerpoint/2010/main" val="1167318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enough with who I</a:t>
            </a:r>
            <a:r>
              <a:rPr lang="en-GB" baseline="0" dirty="0" smtClean="0"/>
              <a:t> am let’s move on to the next important question.</a:t>
            </a:r>
          </a:p>
          <a:p>
            <a:r>
              <a:rPr lang="en-GB" baseline="0" dirty="0" smtClean="0"/>
              <a:t>What is CERN?</a:t>
            </a:r>
          </a:p>
          <a:p>
            <a:r>
              <a:rPr lang="en-GB" baseline="0" dirty="0" smtClean="0"/>
              <a:t>Do you guys know what CERN is?</a:t>
            </a:r>
          </a:p>
          <a:p>
            <a:r>
              <a:rPr lang="en-GB" baseline="0" dirty="0" smtClean="0"/>
              <a:t>Do you know what the LHC is?</a:t>
            </a:r>
          </a:p>
          <a:p>
            <a:r>
              <a:rPr lang="en-GB" dirty="0" smtClean="0"/>
              <a:t>No worries, if you don’t know, I am going to explain everything</a:t>
            </a:r>
            <a:r>
              <a:rPr lang="en-GB" baseline="0" dirty="0" smtClean="0"/>
              <a:t> in the next slide.</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23</a:t>
            </a:fld>
            <a:endParaRPr lang="en-GB"/>
          </a:p>
        </p:txBody>
      </p:sp>
    </p:spTree>
    <p:extLst>
      <p:ext uri="{BB962C8B-B14F-4D97-AF65-F5344CB8AC3E}">
        <p14:creationId xmlns:p14="http://schemas.microsoft.com/office/powerpoint/2010/main" val="6777162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So enough with who I</a:t>
            </a:r>
            <a:r>
              <a:rPr lang="en-GB" baseline="0" dirty="0" smtClean="0"/>
              <a:t> am let’s move on to the next important question.</a:t>
            </a:r>
          </a:p>
          <a:p>
            <a:r>
              <a:rPr lang="en-GB" baseline="0" dirty="0" smtClean="0"/>
              <a:t>What is CERN?</a:t>
            </a:r>
          </a:p>
          <a:p>
            <a:r>
              <a:rPr lang="en-GB" baseline="0" dirty="0" smtClean="0"/>
              <a:t>Do you guys know what CERN is?</a:t>
            </a:r>
          </a:p>
          <a:p>
            <a:r>
              <a:rPr lang="en-GB" baseline="0" dirty="0" smtClean="0"/>
              <a:t>Do you know what the LHC is?</a:t>
            </a:r>
          </a:p>
          <a:p>
            <a:r>
              <a:rPr lang="en-GB" dirty="0" smtClean="0"/>
              <a:t>No worries, if you don’t know, I am going to explain everything</a:t>
            </a:r>
            <a:r>
              <a:rPr lang="en-GB" baseline="0" dirty="0" smtClean="0"/>
              <a:t> in the next slide.</a:t>
            </a:r>
            <a:endParaRPr lang="en-GB" dirty="0"/>
          </a:p>
        </p:txBody>
      </p:sp>
      <p:sp>
        <p:nvSpPr>
          <p:cNvPr id="4" name="Slide Number Placeholder 3"/>
          <p:cNvSpPr>
            <a:spLocks noGrp="1"/>
          </p:cNvSpPr>
          <p:nvPr>
            <p:ph type="sldNum" sz="quarter" idx="10"/>
          </p:nvPr>
        </p:nvSpPr>
        <p:spPr/>
        <p:txBody>
          <a:bodyPr/>
          <a:lstStyle/>
          <a:p>
            <a:fld id="{5166A666-DAFD-4346-9B29-712D4A730575}" type="slidenum">
              <a:rPr lang="en-GB" smtClean="0"/>
              <a:t>26</a:t>
            </a:fld>
            <a:endParaRPr lang="en-GB"/>
          </a:p>
        </p:txBody>
      </p:sp>
    </p:spTree>
    <p:extLst>
      <p:ext uri="{BB962C8B-B14F-4D97-AF65-F5344CB8AC3E}">
        <p14:creationId xmlns:p14="http://schemas.microsoft.com/office/powerpoint/2010/main" val="147348229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4603333" y="2054899"/>
            <a:ext cx="6864047" cy="2387600"/>
          </a:xfrm>
        </p:spPr>
        <p:txBody>
          <a:bodyPr anchor="b">
            <a:noAutofit/>
          </a:bodyPr>
          <a:lstStyle>
            <a:lvl1pPr algn="l">
              <a:defRPr sz="3600" baseline="0"/>
            </a:lvl1pPr>
          </a:lstStyle>
          <a:p>
            <a:r>
              <a:rPr lang="it-IT" dirty="0"/>
              <a:t>Click to </a:t>
            </a:r>
            <a:r>
              <a:rPr lang="it-IT" dirty="0" err="1"/>
              <a:t>insert</a:t>
            </a:r>
            <a:r>
              <a:rPr lang="it-IT" dirty="0"/>
              <a:t> </a:t>
            </a:r>
            <a:r>
              <a:rPr lang="it-IT" dirty="0" err="1"/>
              <a:t>title</a:t>
            </a:r>
            <a:endParaRPr lang="en-US" dirty="0"/>
          </a:p>
        </p:txBody>
      </p:sp>
      <p:sp>
        <p:nvSpPr>
          <p:cNvPr id="3" name="Subtitle 2"/>
          <p:cNvSpPr>
            <a:spLocks noGrp="1"/>
          </p:cNvSpPr>
          <p:nvPr>
            <p:ph type="subTitle" idx="1" hasCustomPrompt="1"/>
          </p:nvPr>
        </p:nvSpPr>
        <p:spPr>
          <a:xfrm>
            <a:off x="4603334" y="4618987"/>
            <a:ext cx="6864047" cy="1655762"/>
          </a:xfrm>
        </p:spPr>
        <p:txBody>
          <a:bodyPr/>
          <a:lstStyle>
            <a:lvl1pPr marL="0" indent="0" algn="l">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dirty="0"/>
              <a:t>Click to </a:t>
            </a:r>
            <a:r>
              <a:rPr lang="it-IT" dirty="0" err="1"/>
              <a:t>insert</a:t>
            </a:r>
            <a:r>
              <a:rPr lang="it-IT" dirty="0"/>
              <a:t> </a:t>
            </a:r>
            <a:r>
              <a:rPr lang="it-IT" dirty="0" err="1"/>
              <a:t>subtitle</a:t>
            </a:r>
            <a:endParaRPr lang="en-US" dirty="0"/>
          </a:p>
        </p:txBody>
      </p:sp>
    </p:spTree>
    <p:extLst>
      <p:ext uri="{BB962C8B-B14F-4D97-AF65-F5344CB8AC3E}">
        <p14:creationId xmlns:p14="http://schemas.microsoft.com/office/powerpoint/2010/main" val="3086463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it-IT" dirty="0"/>
              <a:t>Click to </a:t>
            </a:r>
            <a:r>
              <a:rPr lang="it-IT" dirty="0" err="1"/>
              <a:t>insert</a:t>
            </a:r>
            <a:r>
              <a:rPr lang="it-IT" dirty="0"/>
              <a:t> </a:t>
            </a:r>
            <a:r>
              <a:rPr lang="it-IT" dirty="0" err="1"/>
              <a:t>title</a:t>
            </a:r>
            <a:endParaRPr lang="en-US" dirty="0"/>
          </a:p>
        </p:txBody>
      </p:sp>
      <p:sp>
        <p:nvSpPr>
          <p:cNvPr id="3" name="Content Placeholder 2"/>
          <p:cNvSpPr>
            <a:spLocks noGrp="1"/>
          </p:cNvSpPr>
          <p:nvPr>
            <p:ph idx="1" hasCustomPrompt="1"/>
          </p:nvPr>
        </p:nvSpPr>
        <p:spPr/>
        <p:txBody>
          <a:bodyPr/>
          <a:lstStyle>
            <a:lvl1pPr>
              <a:defRPr/>
            </a:lvl1pPr>
            <a:lvl2pPr>
              <a:defRPr/>
            </a:lvl2pPr>
            <a:lvl3pPr>
              <a:defRPr/>
            </a:lvl3pPr>
            <a:lvl4pPr>
              <a:defRPr/>
            </a:lvl4pPr>
            <a:lvl5pPr>
              <a:defRPr/>
            </a:lvl5pPr>
          </a:lstStyle>
          <a:p>
            <a:pPr lvl="0"/>
            <a:r>
              <a:rPr lang="it-IT" dirty="0" err="1"/>
              <a:t>Bullet</a:t>
            </a:r>
            <a:r>
              <a:rPr lang="it-IT" dirty="0"/>
              <a:t> </a:t>
            </a:r>
            <a:r>
              <a:rPr lang="it-IT" dirty="0" err="1"/>
              <a:t>point</a:t>
            </a:r>
            <a:endParaRPr lang="it-IT" dirty="0"/>
          </a:p>
          <a:p>
            <a:pPr lvl="1"/>
            <a:r>
              <a:rPr lang="it-IT" dirty="0" err="1"/>
              <a:t>Bullet</a:t>
            </a:r>
            <a:r>
              <a:rPr lang="it-IT" dirty="0"/>
              <a:t> </a:t>
            </a:r>
            <a:r>
              <a:rPr lang="it-IT" dirty="0" err="1"/>
              <a:t>point</a:t>
            </a:r>
            <a:endParaRPr lang="it-IT" dirty="0"/>
          </a:p>
          <a:p>
            <a:pPr lvl="2"/>
            <a:r>
              <a:rPr lang="it-IT" dirty="0" err="1"/>
              <a:t>Bullet</a:t>
            </a:r>
            <a:r>
              <a:rPr lang="it-IT" dirty="0"/>
              <a:t> </a:t>
            </a:r>
            <a:r>
              <a:rPr lang="it-IT" dirty="0" err="1"/>
              <a:t>point</a:t>
            </a:r>
            <a:endParaRPr lang="it-IT" dirty="0"/>
          </a:p>
          <a:p>
            <a:pPr lvl="3"/>
            <a:r>
              <a:rPr lang="it-IT" dirty="0" err="1"/>
              <a:t>Bullet</a:t>
            </a:r>
            <a:r>
              <a:rPr lang="it-IT" dirty="0"/>
              <a:t> </a:t>
            </a:r>
            <a:r>
              <a:rPr lang="it-IT" dirty="0" err="1"/>
              <a:t>point</a:t>
            </a:r>
            <a:endParaRPr lang="it-IT" dirty="0"/>
          </a:p>
          <a:p>
            <a:pPr lvl="4"/>
            <a:r>
              <a:rPr lang="it-IT" dirty="0" err="1"/>
              <a:t>Bullet</a:t>
            </a:r>
            <a:r>
              <a:rPr lang="it-IT" dirty="0"/>
              <a:t> </a:t>
            </a:r>
            <a:r>
              <a:rPr lang="it-IT" dirty="0" err="1"/>
              <a:t>point</a:t>
            </a:r>
            <a:endParaRPr lang="it-IT" dirty="0"/>
          </a:p>
        </p:txBody>
      </p:sp>
      <p:sp>
        <p:nvSpPr>
          <p:cNvPr id="4" name="Date Placeholder 3"/>
          <p:cNvSpPr>
            <a:spLocks noGrp="1"/>
          </p:cNvSpPr>
          <p:nvPr>
            <p:ph type="dt" sz="half" idx="10"/>
          </p:nvPr>
        </p:nvSpPr>
        <p:spPr/>
        <p:txBody>
          <a:bodyPr/>
          <a:lstStyle/>
          <a:p>
            <a:fld id="{957682E6-7A37-41D5-9C96-BC729C7B7209}"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a:t>
            </a:fld>
            <a:endParaRPr lang="it-IT"/>
          </a:p>
        </p:txBody>
      </p:sp>
    </p:spTree>
    <p:extLst>
      <p:ext uri="{BB962C8B-B14F-4D97-AF65-F5344CB8AC3E}">
        <p14:creationId xmlns:p14="http://schemas.microsoft.com/office/powerpoint/2010/main" val="21231082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1851" y="1709740"/>
            <a:ext cx="10515600" cy="2852737"/>
          </a:xfrm>
        </p:spPr>
        <p:txBody>
          <a:bodyPr anchor="b"/>
          <a:lstStyle>
            <a:lvl1pPr>
              <a:defRPr sz="6000"/>
            </a:lvl1pPr>
          </a:lstStyle>
          <a:p>
            <a:r>
              <a:rPr lang="it-IT" dirty="0"/>
              <a:t>Click to </a:t>
            </a:r>
            <a:r>
              <a:rPr lang="it-IT" dirty="0" err="1"/>
              <a:t>insert</a:t>
            </a:r>
            <a:r>
              <a:rPr lang="it-IT" dirty="0"/>
              <a:t> </a:t>
            </a:r>
            <a:r>
              <a:rPr lang="it-IT" dirty="0" err="1"/>
              <a:t>title</a:t>
            </a:r>
            <a:endParaRPr lang="en-US" dirty="0"/>
          </a:p>
        </p:txBody>
      </p:sp>
      <p:sp>
        <p:nvSpPr>
          <p:cNvPr id="3" name="Text Placeholder 2"/>
          <p:cNvSpPr>
            <a:spLocks noGrp="1"/>
          </p:cNvSpPr>
          <p:nvPr>
            <p:ph type="body" idx="1" hasCustomPrompt="1"/>
          </p:nvPr>
        </p:nvSpPr>
        <p:spPr>
          <a:xfrm>
            <a:off x="831851" y="4589465"/>
            <a:ext cx="105156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dirty="0"/>
              <a:t>Fare clic per modificare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4" name="Date Placeholder 3"/>
          <p:cNvSpPr>
            <a:spLocks noGrp="1"/>
          </p:cNvSpPr>
          <p:nvPr>
            <p:ph type="dt" sz="half" idx="10"/>
          </p:nvPr>
        </p:nvSpPr>
        <p:spPr/>
        <p:txBody>
          <a:bodyPr/>
          <a:lstStyle/>
          <a:p>
            <a:fld id="{04C6E8BD-07C1-4FBF-8E08-B407FAAD800C}"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a:t>
            </a:fld>
            <a:endParaRPr lang="it-IT"/>
          </a:p>
        </p:txBody>
      </p:sp>
    </p:spTree>
    <p:extLst>
      <p:ext uri="{BB962C8B-B14F-4D97-AF65-F5344CB8AC3E}">
        <p14:creationId xmlns:p14="http://schemas.microsoft.com/office/powerpoint/2010/main" val="3200176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it-IT" dirty="0"/>
              <a:t>Click to </a:t>
            </a:r>
            <a:r>
              <a:rPr lang="it-IT" dirty="0" err="1"/>
              <a:t>insert</a:t>
            </a:r>
            <a:r>
              <a:rPr lang="it-IT" dirty="0"/>
              <a:t> </a:t>
            </a:r>
            <a:r>
              <a:rPr lang="it-IT" dirty="0" err="1"/>
              <a:t>title</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lvl1pPr>
              <a:defRPr/>
            </a:lvl1pPr>
            <a:lvl2pPr>
              <a:defRPr/>
            </a:lvl2pPr>
            <a:lvl3pPr>
              <a:defRPr/>
            </a:lvl3pPr>
            <a:lvl4pPr>
              <a:defRPr/>
            </a:lvl4pPr>
            <a:lvl5pPr>
              <a:defRPr/>
            </a:lvl5pPr>
          </a:lstStyle>
          <a:p>
            <a:pPr lvl="0"/>
            <a:r>
              <a:rPr lang="it-IT" dirty="0" err="1"/>
              <a:t>Bullet</a:t>
            </a:r>
            <a:r>
              <a:rPr lang="it-IT" dirty="0"/>
              <a:t> </a:t>
            </a:r>
            <a:r>
              <a:rPr lang="it-IT" dirty="0" err="1"/>
              <a:t>point</a:t>
            </a:r>
            <a:endParaRPr lang="it-IT" dirty="0"/>
          </a:p>
          <a:p>
            <a:pPr lvl="1"/>
            <a:r>
              <a:rPr lang="it-IT" dirty="0" err="1"/>
              <a:t>Bullet</a:t>
            </a:r>
            <a:r>
              <a:rPr lang="it-IT" dirty="0"/>
              <a:t> </a:t>
            </a:r>
            <a:r>
              <a:rPr lang="it-IT" dirty="0" err="1"/>
              <a:t>point</a:t>
            </a:r>
            <a:endParaRPr lang="it-IT" dirty="0"/>
          </a:p>
          <a:p>
            <a:pPr lvl="2"/>
            <a:r>
              <a:rPr lang="it-IT" dirty="0" err="1"/>
              <a:t>Bullet</a:t>
            </a:r>
            <a:r>
              <a:rPr lang="it-IT" dirty="0"/>
              <a:t> </a:t>
            </a:r>
            <a:r>
              <a:rPr lang="it-IT" dirty="0" err="1"/>
              <a:t>point</a:t>
            </a:r>
            <a:endParaRPr lang="it-IT" dirty="0"/>
          </a:p>
          <a:p>
            <a:pPr lvl="3"/>
            <a:r>
              <a:rPr lang="it-IT" dirty="0" err="1"/>
              <a:t>Bullet</a:t>
            </a:r>
            <a:r>
              <a:rPr lang="it-IT" dirty="0"/>
              <a:t> </a:t>
            </a:r>
            <a:r>
              <a:rPr lang="it-IT" dirty="0" err="1"/>
              <a:t>point</a:t>
            </a:r>
            <a:endParaRPr lang="it-IT" dirty="0"/>
          </a:p>
          <a:p>
            <a:pPr lvl="4"/>
            <a:r>
              <a:rPr lang="it-IT" dirty="0" err="1"/>
              <a:t>Bullet</a:t>
            </a:r>
            <a:r>
              <a:rPr lang="it-IT" dirty="0"/>
              <a:t> </a:t>
            </a:r>
            <a:r>
              <a:rPr lang="it-IT" dirty="0" err="1"/>
              <a:t>point</a:t>
            </a:r>
            <a:endParaRPr lang="it-IT" dirty="0"/>
          </a:p>
        </p:txBody>
      </p:sp>
      <p:sp>
        <p:nvSpPr>
          <p:cNvPr id="4" name="Content Placeholder 3"/>
          <p:cNvSpPr>
            <a:spLocks noGrp="1"/>
          </p:cNvSpPr>
          <p:nvPr>
            <p:ph sz="half" idx="2" hasCustomPrompt="1"/>
          </p:nvPr>
        </p:nvSpPr>
        <p:spPr>
          <a:xfrm>
            <a:off x="6172200" y="1825625"/>
            <a:ext cx="5181600" cy="4351338"/>
          </a:xfrm>
        </p:spPr>
        <p:txBody>
          <a:bodyPr/>
          <a:lstStyle>
            <a:lvl1pPr>
              <a:defRPr/>
            </a:lvl1pPr>
            <a:lvl2pPr>
              <a:defRPr/>
            </a:lvl2pPr>
            <a:lvl3pPr>
              <a:defRPr/>
            </a:lvl3pPr>
            <a:lvl4pPr>
              <a:defRPr/>
            </a:lvl4pPr>
            <a:lvl5pPr>
              <a:defRPr/>
            </a:lvl5pPr>
          </a:lstStyle>
          <a:p>
            <a:pPr lvl="0"/>
            <a:r>
              <a:rPr lang="it-IT" dirty="0" err="1"/>
              <a:t>Bullet</a:t>
            </a:r>
            <a:r>
              <a:rPr lang="it-IT" dirty="0"/>
              <a:t> </a:t>
            </a:r>
            <a:r>
              <a:rPr lang="it-IT" dirty="0" err="1"/>
              <a:t>point</a:t>
            </a:r>
            <a:endParaRPr lang="it-IT" dirty="0"/>
          </a:p>
          <a:p>
            <a:pPr lvl="1"/>
            <a:r>
              <a:rPr lang="it-IT" dirty="0" err="1"/>
              <a:t>Bullet</a:t>
            </a:r>
            <a:r>
              <a:rPr lang="it-IT" dirty="0"/>
              <a:t> </a:t>
            </a:r>
            <a:r>
              <a:rPr lang="it-IT" dirty="0" err="1"/>
              <a:t>point</a:t>
            </a:r>
            <a:endParaRPr lang="it-IT" dirty="0"/>
          </a:p>
          <a:p>
            <a:pPr lvl="2"/>
            <a:r>
              <a:rPr lang="it-IT" dirty="0" err="1"/>
              <a:t>Bullet</a:t>
            </a:r>
            <a:r>
              <a:rPr lang="it-IT" dirty="0"/>
              <a:t> </a:t>
            </a:r>
            <a:r>
              <a:rPr lang="it-IT" dirty="0" err="1"/>
              <a:t>point</a:t>
            </a:r>
            <a:endParaRPr lang="it-IT" dirty="0"/>
          </a:p>
          <a:p>
            <a:pPr lvl="3"/>
            <a:r>
              <a:rPr lang="it-IT" dirty="0" err="1"/>
              <a:t>Bullet</a:t>
            </a:r>
            <a:r>
              <a:rPr lang="it-IT" dirty="0"/>
              <a:t> </a:t>
            </a:r>
            <a:r>
              <a:rPr lang="it-IT" dirty="0" err="1"/>
              <a:t>point</a:t>
            </a:r>
            <a:endParaRPr lang="it-IT" dirty="0"/>
          </a:p>
          <a:p>
            <a:pPr lvl="4"/>
            <a:r>
              <a:rPr lang="it-IT" dirty="0" err="1"/>
              <a:t>Bullet</a:t>
            </a:r>
            <a:r>
              <a:rPr lang="it-IT" dirty="0"/>
              <a:t> </a:t>
            </a:r>
            <a:r>
              <a:rPr lang="it-IT" dirty="0" err="1"/>
              <a:t>point</a:t>
            </a:r>
            <a:endParaRPr lang="it-IT" dirty="0"/>
          </a:p>
        </p:txBody>
      </p:sp>
      <p:sp>
        <p:nvSpPr>
          <p:cNvPr id="5" name="Date Placeholder 4"/>
          <p:cNvSpPr>
            <a:spLocks noGrp="1"/>
          </p:cNvSpPr>
          <p:nvPr>
            <p:ph type="dt" sz="half" idx="10"/>
          </p:nvPr>
        </p:nvSpPr>
        <p:spPr/>
        <p:txBody>
          <a:bodyPr/>
          <a:lstStyle/>
          <a:p>
            <a:fld id="{85393DB2-59BC-4ADA-AE10-17ED074D2DEF}" type="datetime3">
              <a:rPr lang="en-US" smtClean="0"/>
              <a:t>23 May 2019</a:t>
            </a:fld>
            <a:endParaRPr lang="it-IT"/>
          </a:p>
        </p:txBody>
      </p:sp>
      <p:sp>
        <p:nvSpPr>
          <p:cNvPr id="6" name="Footer Placeholder 5"/>
          <p:cNvSpPr>
            <a:spLocks noGrp="1"/>
          </p:cNvSpPr>
          <p:nvPr>
            <p:ph type="ftr" sz="quarter" idx="11"/>
          </p:nvPr>
        </p:nvSpPr>
        <p:spPr/>
        <p:txBody>
          <a:bodyPr/>
          <a:lstStyle/>
          <a:p>
            <a:r>
              <a:rPr lang="it-IT" smtClean="0"/>
              <a:t>http://www.archiver-project.eu</a:t>
            </a:r>
            <a:endParaRPr lang="it-IT"/>
          </a:p>
        </p:txBody>
      </p:sp>
      <p:sp>
        <p:nvSpPr>
          <p:cNvPr id="7" name="Slide Number Placeholder 6"/>
          <p:cNvSpPr>
            <a:spLocks noGrp="1"/>
          </p:cNvSpPr>
          <p:nvPr>
            <p:ph type="sldNum" sz="quarter" idx="12"/>
          </p:nvPr>
        </p:nvSpPr>
        <p:spPr/>
        <p:txBody>
          <a:bodyPr/>
          <a:lstStyle/>
          <a:p>
            <a:fld id="{66B0888C-3087-0742-8883-C4FA4C2B8288}" type="slidenum">
              <a:rPr lang="it-IT" smtClean="0"/>
              <a:t>‹#›</a:t>
            </a:fld>
            <a:endParaRPr lang="it-IT"/>
          </a:p>
        </p:txBody>
      </p:sp>
    </p:spTree>
    <p:extLst>
      <p:ext uri="{BB962C8B-B14F-4D97-AF65-F5344CB8AC3E}">
        <p14:creationId xmlns:p14="http://schemas.microsoft.com/office/powerpoint/2010/main" val="12485346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Only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it-IT" dirty="0"/>
              <a:t>Click to </a:t>
            </a:r>
            <a:r>
              <a:rPr lang="it-IT" dirty="0" err="1"/>
              <a:t>insert</a:t>
            </a:r>
            <a:r>
              <a:rPr lang="it-IT" dirty="0"/>
              <a:t> </a:t>
            </a:r>
            <a:r>
              <a:rPr lang="it-IT" dirty="0" err="1"/>
              <a:t>title</a:t>
            </a:r>
            <a:endParaRPr lang="en-US" dirty="0"/>
          </a:p>
        </p:txBody>
      </p:sp>
      <p:sp>
        <p:nvSpPr>
          <p:cNvPr id="3" name="Date Placeholder 2"/>
          <p:cNvSpPr>
            <a:spLocks noGrp="1"/>
          </p:cNvSpPr>
          <p:nvPr>
            <p:ph type="dt" sz="half" idx="10"/>
          </p:nvPr>
        </p:nvSpPr>
        <p:spPr/>
        <p:txBody>
          <a:bodyPr/>
          <a:lstStyle/>
          <a:p>
            <a:fld id="{DD7BA6FD-7F39-46CC-94D5-1A279B561611}" type="datetime3">
              <a:rPr lang="en-US" smtClean="0"/>
              <a:t>23 May 2019</a:t>
            </a:fld>
            <a:endParaRPr lang="it-IT"/>
          </a:p>
        </p:txBody>
      </p:sp>
      <p:sp>
        <p:nvSpPr>
          <p:cNvPr id="4" name="Footer Placeholder 3"/>
          <p:cNvSpPr>
            <a:spLocks noGrp="1"/>
          </p:cNvSpPr>
          <p:nvPr>
            <p:ph type="ftr" sz="quarter" idx="11"/>
          </p:nvPr>
        </p:nvSpPr>
        <p:spPr/>
        <p:txBody>
          <a:bodyPr/>
          <a:lstStyle/>
          <a:p>
            <a:r>
              <a:rPr lang="it-IT" smtClean="0"/>
              <a:t>http://www.archiver-project.eu</a:t>
            </a:r>
            <a:endParaRPr lang="it-IT"/>
          </a:p>
        </p:txBody>
      </p:sp>
      <p:sp>
        <p:nvSpPr>
          <p:cNvPr id="5" name="Slide Number Placeholder 4"/>
          <p:cNvSpPr>
            <a:spLocks noGrp="1"/>
          </p:cNvSpPr>
          <p:nvPr>
            <p:ph type="sldNum" sz="quarter" idx="12"/>
          </p:nvPr>
        </p:nvSpPr>
        <p:spPr/>
        <p:txBody>
          <a:bodyPr/>
          <a:lstStyle/>
          <a:p>
            <a:fld id="{66B0888C-3087-0742-8883-C4FA4C2B8288}" type="slidenum">
              <a:rPr lang="it-IT" smtClean="0"/>
              <a:t>‹#›</a:t>
            </a:fld>
            <a:endParaRPr lang="it-IT"/>
          </a:p>
        </p:txBody>
      </p:sp>
    </p:spTree>
    <p:extLst>
      <p:ext uri="{BB962C8B-B14F-4D97-AF65-F5344CB8AC3E}">
        <p14:creationId xmlns:p14="http://schemas.microsoft.com/office/powerpoint/2010/main" val="712168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37BEAA-94BC-4670-912E-A4DE886199F7}" type="datetime3">
              <a:rPr lang="en-US" smtClean="0"/>
              <a:t>23 May 2019</a:t>
            </a:fld>
            <a:endParaRPr lang="it-IT"/>
          </a:p>
        </p:txBody>
      </p:sp>
      <p:sp>
        <p:nvSpPr>
          <p:cNvPr id="3" name="Footer Placeholder 2"/>
          <p:cNvSpPr>
            <a:spLocks noGrp="1"/>
          </p:cNvSpPr>
          <p:nvPr>
            <p:ph type="ftr" sz="quarter" idx="11"/>
          </p:nvPr>
        </p:nvSpPr>
        <p:spPr/>
        <p:txBody>
          <a:bodyPr/>
          <a:lstStyle/>
          <a:p>
            <a:r>
              <a:rPr lang="it-IT" smtClean="0"/>
              <a:t>http://www.archiver-project.eu</a:t>
            </a:r>
            <a:endParaRPr lang="it-IT"/>
          </a:p>
        </p:txBody>
      </p:sp>
      <p:sp>
        <p:nvSpPr>
          <p:cNvPr id="4" name="Slide Number Placeholder 3"/>
          <p:cNvSpPr>
            <a:spLocks noGrp="1"/>
          </p:cNvSpPr>
          <p:nvPr>
            <p:ph type="sldNum" sz="quarter" idx="12"/>
          </p:nvPr>
        </p:nvSpPr>
        <p:spPr/>
        <p:txBody>
          <a:bodyPr/>
          <a:lstStyle/>
          <a:p>
            <a:fld id="{66B0888C-3087-0742-8883-C4FA4C2B8288}" type="slidenum">
              <a:rPr lang="it-IT" smtClean="0"/>
              <a:t>‹#›</a:t>
            </a:fld>
            <a:endParaRPr lang="it-IT"/>
          </a:p>
        </p:txBody>
      </p:sp>
    </p:spTree>
    <p:extLst>
      <p:ext uri="{BB962C8B-B14F-4D97-AF65-F5344CB8AC3E}">
        <p14:creationId xmlns:p14="http://schemas.microsoft.com/office/powerpoint/2010/main" val="868501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2_Title Slide">
    <p:bg>
      <p:bgPr>
        <a:solidFill>
          <a:srgbClr val="0070C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4311786"/>
          </a:xfrm>
        </p:spPr>
        <p:txBody>
          <a:bodyPr anchor="ctr"/>
          <a:lstStyle>
            <a:lvl1pPr algn="l">
              <a:defRPr sz="6000">
                <a:solidFill>
                  <a:schemeClr val="bg1"/>
                </a:solidFill>
              </a:defRPr>
            </a:lvl1pPr>
          </a:lstStyle>
          <a:p>
            <a:r>
              <a:rPr lang="en-US" dirty="0"/>
              <a:t>Click to edit Master title style</a:t>
            </a:r>
          </a:p>
        </p:txBody>
      </p:sp>
      <p:sp>
        <p:nvSpPr>
          <p:cNvPr id="4" name="Date Placeholder 3"/>
          <p:cNvSpPr>
            <a:spLocks noGrp="1"/>
          </p:cNvSpPr>
          <p:nvPr>
            <p:ph type="dt" sz="half" idx="10"/>
          </p:nvPr>
        </p:nvSpPr>
        <p:spPr/>
        <p:txBody>
          <a:bodyPr/>
          <a:lstStyle/>
          <a:p>
            <a:fld id="{9A67E902-ED69-4078-9598-E81B5D8401D6}" type="datetime3">
              <a:rPr lang="en-US" smtClean="0"/>
              <a:t>23 May 2019</a:t>
            </a:fld>
            <a:endParaRPr lang="en-US"/>
          </a:p>
        </p:txBody>
      </p:sp>
      <p:sp>
        <p:nvSpPr>
          <p:cNvPr id="5" name="Footer Placeholder 4"/>
          <p:cNvSpPr>
            <a:spLocks noGrp="1"/>
          </p:cNvSpPr>
          <p:nvPr>
            <p:ph type="ftr" sz="quarter" idx="11"/>
          </p:nvPr>
        </p:nvSpPr>
        <p:spPr/>
        <p:txBody>
          <a:bodyPr/>
          <a:lstStyle/>
          <a:p>
            <a:r>
              <a:rPr lang="en-US" smtClean="0"/>
              <a:t>http://www.archiver-project.eu</a:t>
            </a:r>
            <a:endParaRPr lang="en-US"/>
          </a:p>
        </p:txBody>
      </p:sp>
      <p:sp>
        <p:nvSpPr>
          <p:cNvPr id="6" name="Slide Number Placeholder 5"/>
          <p:cNvSpPr>
            <a:spLocks noGrp="1"/>
          </p:cNvSpPr>
          <p:nvPr>
            <p:ph type="sldNum" sz="quarter" idx="12"/>
          </p:nvPr>
        </p:nvSpPr>
        <p:spPr/>
        <p:txBody>
          <a:bodyPr/>
          <a:lstStyle/>
          <a:p>
            <a:fld id="{73D7A3B6-8EE2-4DDE-AA64-56057409444D}" type="slidenum">
              <a:rPr lang="en-US" smtClean="0"/>
              <a:t>‹#›</a:t>
            </a:fld>
            <a:endParaRPr lang="en-US"/>
          </a:p>
        </p:txBody>
      </p:sp>
    </p:spTree>
    <p:extLst>
      <p:ext uri="{BB962C8B-B14F-4D97-AF65-F5344CB8AC3E}">
        <p14:creationId xmlns:p14="http://schemas.microsoft.com/office/powerpoint/2010/main" val="3820758139"/>
      </p:ext>
    </p:extLst>
  </p:cSld>
  <p:clrMapOvr>
    <a:masterClrMapping/>
  </p:clrMapOvr>
  <p:transition spd="slow">
    <p:cover/>
  </p:transition>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586597"/>
            <a:ext cx="10515600" cy="1104093"/>
          </a:xfrm>
          <a:prstGeom prst="rect">
            <a:avLst/>
          </a:prstGeom>
        </p:spPr>
        <p:txBody>
          <a:bodyPr vert="horz" lIns="91440" tIns="45720" rIns="91440" bIns="45720" rtlCol="0" anchor="ctr">
            <a:normAutofit/>
          </a:bodyPr>
          <a:lstStyle/>
          <a:p>
            <a:r>
              <a:rPr lang="it-IT" dirty="0"/>
              <a:t>Click to </a:t>
            </a:r>
            <a:r>
              <a:rPr lang="it-IT" dirty="0" err="1"/>
              <a:t>insert</a:t>
            </a:r>
            <a:r>
              <a:rPr lang="it-IT" dirty="0"/>
              <a:t> </a:t>
            </a:r>
            <a:r>
              <a:rPr lang="it-IT" dirty="0" err="1"/>
              <a:t>title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dirty="0" err="1"/>
              <a:t>Bullet</a:t>
            </a:r>
            <a:r>
              <a:rPr lang="it-IT" dirty="0"/>
              <a:t> </a:t>
            </a:r>
            <a:r>
              <a:rPr lang="it-IT" dirty="0" err="1"/>
              <a:t>point</a:t>
            </a:r>
            <a:endParaRPr lang="it-IT" dirty="0"/>
          </a:p>
          <a:p>
            <a:pPr lvl="1"/>
            <a:r>
              <a:rPr lang="it-IT" dirty="0" err="1"/>
              <a:t>Bullet</a:t>
            </a:r>
            <a:r>
              <a:rPr lang="it-IT" dirty="0"/>
              <a:t> </a:t>
            </a:r>
            <a:r>
              <a:rPr lang="it-IT" dirty="0" err="1"/>
              <a:t>point</a:t>
            </a:r>
            <a:endParaRPr lang="it-IT" dirty="0"/>
          </a:p>
          <a:p>
            <a:pPr lvl="2"/>
            <a:r>
              <a:rPr lang="it-IT" dirty="0" err="1"/>
              <a:t>Bullet</a:t>
            </a:r>
            <a:r>
              <a:rPr lang="it-IT" dirty="0"/>
              <a:t> </a:t>
            </a:r>
            <a:r>
              <a:rPr lang="it-IT" dirty="0" err="1"/>
              <a:t>point</a:t>
            </a:r>
            <a:endParaRPr lang="it-IT" dirty="0"/>
          </a:p>
          <a:p>
            <a:pPr lvl="3"/>
            <a:r>
              <a:rPr lang="it-IT" dirty="0" err="1"/>
              <a:t>Bullet</a:t>
            </a:r>
            <a:r>
              <a:rPr lang="it-IT" dirty="0"/>
              <a:t> </a:t>
            </a:r>
            <a:r>
              <a:rPr lang="it-IT" dirty="0" err="1"/>
              <a:t>point</a:t>
            </a:r>
            <a:endParaRPr lang="it-IT" dirty="0"/>
          </a:p>
          <a:p>
            <a:pPr lvl="4"/>
            <a:r>
              <a:rPr lang="it-IT" dirty="0" err="1"/>
              <a:t>Bullet</a:t>
            </a:r>
            <a:r>
              <a:rPr lang="it-IT" dirty="0"/>
              <a:t> </a:t>
            </a:r>
            <a:r>
              <a:rPr lang="it-IT" dirty="0" err="1"/>
              <a:t>point</a:t>
            </a:r>
            <a:endParaRPr lang="it-IT" dirty="0"/>
          </a:p>
        </p:txBody>
      </p:sp>
      <p:sp>
        <p:nvSpPr>
          <p:cNvPr id="4" name="Date Placeholder 3"/>
          <p:cNvSpPr>
            <a:spLocks noGrp="1"/>
          </p:cNvSpPr>
          <p:nvPr>
            <p:ph type="dt" sz="half" idx="2"/>
          </p:nvPr>
        </p:nvSpPr>
        <p:spPr>
          <a:xfrm>
            <a:off x="838200" y="6451238"/>
            <a:ext cx="1255144" cy="365125"/>
          </a:xfrm>
          <a:prstGeom prst="rect">
            <a:avLst/>
          </a:prstGeom>
        </p:spPr>
        <p:txBody>
          <a:bodyPr vert="horz" lIns="91440" tIns="45720" rIns="91440" bIns="45720" rtlCol="0" anchor="ctr"/>
          <a:lstStyle>
            <a:lvl1pPr algn="l">
              <a:defRPr sz="1200">
                <a:solidFill>
                  <a:schemeClr val="bg2"/>
                </a:solidFill>
              </a:defRPr>
            </a:lvl1pPr>
          </a:lstStyle>
          <a:p>
            <a:fld id="{7342F020-C53E-4EFD-8121-7BEC36136604}" type="datetime3">
              <a:rPr lang="en-US" smtClean="0"/>
              <a:t>23 May 2019</a:t>
            </a:fld>
            <a:endParaRPr lang="it-IT"/>
          </a:p>
        </p:txBody>
      </p:sp>
      <p:sp>
        <p:nvSpPr>
          <p:cNvPr id="5" name="Footer Placeholder 4"/>
          <p:cNvSpPr>
            <a:spLocks noGrp="1"/>
          </p:cNvSpPr>
          <p:nvPr>
            <p:ph type="ftr" sz="quarter" idx="3"/>
          </p:nvPr>
        </p:nvSpPr>
        <p:spPr>
          <a:xfrm>
            <a:off x="2323381" y="6451238"/>
            <a:ext cx="7660256" cy="365125"/>
          </a:xfrm>
          <a:prstGeom prst="rect">
            <a:avLst/>
          </a:prstGeom>
        </p:spPr>
        <p:txBody>
          <a:bodyPr vert="horz" lIns="91440" tIns="45720" rIns="91440" bIns="45720" rtlCol="0" anchor="ctr"/>
          <a:lstStyle>
            <a:lvl1pPr algn="ctr">
              <a:defRPr sz="1200">
                <a:solidFill>
                  <a:schemeClr val="bg2"/>
                </a:solidFill>
              </a:defRPr>
            </a:lvl1pPr>
          </a:lstStyle>
          <a:p>
            <a:r>
              <a:rPr lang="it-IT" smtClean="0"/>
              <a:t>http://www.archiver-project.eu</a:t>
            </a:r>
            <a:endParaRPr lang="it-IT" dirty="0"/>
          </a:p>
        </p:txBody>
      </p:sp>
      <p:sp>
        <p:nvSpPr>
          <p:cNvPr id="6" name="Slide Number Placeholder 5"/>
          <p:cNvSpPr>
            <a:spLocks noGrp="1"/>
          </p:cNvSpPr>
          <p:nvPr>
            <p:ph type="sldNum" sz="quarter" idx="4"/>
          </p:nvPr>
        </p:nvSpPr>
        <p:spPr>
          <a:xfrm>
            <a:off x="10190672" y="6459864"/>
            <a:ext cx="1163128" cy="365125"/>
          </a:xfrm>
          <a:prstGeom prst="rect">
            <a:avLst/>
          </a:prstGeom>
        </p:spPr>
        <p:txBody>
          <a:bodyPr vert="horz" lIns="91440" tIns="45720" rIns="91440" bIns="45720" rtlCol="0" anchor="ctr"/>
          <a:lstStyle>
            <a:lvl1pPr algn="r">
              <a:defRPr sz="1200">
                <a:solidFill>
                  <a:schemeClr val="bg2"/>
                </a:solidFill>
              </a:defRPr>
            </a:lvl1pPr>
          </a:lstStyle>
          <a:p>
            <a:fld id="{66B0888C-3087-0742-8883-C4FA4C2B8288}" type="slidenum">
              <a:rPr lang="it-IT" smtClean="0"/>
              <a:pPr/>
              <a:t>‹#›</a:t>
            </a:fld>
            <a:endParaRPr lang="it-IT"/>
          </a:p>
        </p:txBody>
      </p:sp>
    </p:spTree>
    <p:extLst>
      <p:ext uri="{BB962C8B-B14F-4D97-AF65-F5344CB8AC3E}">
        <p14:creationId xmlns:p14="http://schemas.microsoft.com/office/powerpoint/2010/main" val="321410770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 id="2147483668" r:id="rId7"/>
  </p:sldLayoutIdLst>
  <p:hf hdr="0"/>
  <p:txStyles>
    <p:titleStyle>
      <a:lvl1pPr algn="l" defTabSz="914400" rtl="0" eaLnBrk="1" latinLnBrk="0" hangingPunct="1">
        <a:lnSpc>
          <a:spcPct val="90000"/>
        </a:lnSpc>
        <a:spcBef>
          <a:spcPct val="0"/>
        </a:spcBef>
        <a:buNone/>
        <a:defRPr sz="3600" kern="1200" baseline="0">
          <a:solidFill>
            <a:srgbClr val="4A7FBF"/>
          </a:solidFill>
          <a:latin typeface="+mj-lt"/>
          <a:ea typeface="+mj-ea"/>
          <a:cs typeface="+mj-cs"/>
        </a:defRPr>
      </a:lvl1pPr>
    </p:titleStyle>
    <p:bodyStyle>
      <a:lvl1pPr marL="228600" indent="-228600" algn="l" defTabSz="914400" rtl="0" eaLnBrk="1" latinLnBrk="0" hangingPunct="1">
        <a:lnSpc>
          <a:spcPct val="90000"/>
        </a:lnSpc>
        <a:spcBef>
          <a:spcPts val="1000"/>
        </a:spcBef>
        <a:buFontTx/>
        <a:buBlip>
          <a:blip r:embed="rId10"/>
        </a:buBlip>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Tx/>
        <a:buBlip>
          <a:blip r:embed="rId10"/>
        </a:buBlip>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Tx/>
        <a:buBlip>
          <a:blip r:embed="rId10"/>
        </a:buBlip>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Tx/>
        <a:buBlip>
          <a:blip r:embed="rId10"/>
        </a:buBlip>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Tx/>
        <a:buBlip>
          <a:blip r:embed="rId10"/>
        </a:buBlip>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2.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hyperlink" Target="https://www.go-fair.org/" TargetMode="Externa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5.png"/><Relationship Id="rId7" Type="http://schemas.openxmlformats.org/officeDocument/2006/relationships/image" Target="../media/image10.png"/><Relationship Id="rId2" Type="http://schemas.openxmlformats.org/officeDocument/2006/relationships/image" Target="../media/image9.jpg"/><Relationship Id="rId1" Type="http://schemas.openxmlformats.org/officeDocument/2006/relationships/slideLayout" Target="../slideLayouts/slideLayout2.xml"/><Relationship Id="rId6" Type="http://schemas.openxmlformats.org/officeDocument/2006/relationships/image" Target="../media/image4.jpg"/><Relationship Id="rId5" Type="http://schemas.openxmlformats.org/officeDocument/2006/relationships/image" Target="../media/image7.png"/><Relationship Id="rId4" Type="http://schemas.openxmlformats.org/officeDocument/2006/relationships/image" Target="../media/image6.png"/><Relationship Id="rId9" Type="http://schemas.openxmlformats.org/officeDocument/2006/relationships/image" Target="../media/image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C166B526-4FEF-FE4B-9B16-274AC0CB0ADD}"/>
              </a:ext>
            </a:extLst>
          </p:cNvPr>
          <p:cNvSpPr>
            <a:spLocks noGrp="1"/>
          </p:cNvSpPr>
          <p:nvPr>
            <p:ph type="ctrTitle"/>
          </p:nvPr>
        </p:nvSpPr>
        <p:spPr>
          <a:xfrm>
            <a:off x="4603333" y="3129775"/>
            <a:ext cx="6864047" cy="1312723"/>
          </a:xfrm>
        </p:spPr>
        <p:txBody>
          <a:bodyPr/>
          <a:lstStyle/>
          <a:p>
            <a:r>
              <a:rPr lang="it-IT" sz="4000" b="1" smtClean="0">
                <a:solidFill>
                  <a:srgbClr val="1280C3"/>
                </a:solidFill>
              </a:rPr>
              <a:t>CERN</a:t>
            </a:r>
            <a:r>
              <a:rPr lang="it-IT" sz="4000" b="1">
                <a:solidFill>
                  <a:srgbClr val="1280C3"/>
                </a:solidFill>
              </a:rPr>
              <a:t> </a:t>
            </a:r>
            <a:r>
              <a:rPr lang="it-IT" sz="4000" b="1" smtClean="0">
                <a:solidFill>
                  <a:srgbClr val="1280C3"/>
                </a:solidFill>
              </a:rPr>
              <a:t>Deployments Scenarios</a:t>
            </a:r>
            <a:br>
              <a:rPr lang="it-IT" sz="4000" b="1" smtClean="0">
                <a:solidFill>
                  <a:srgbClr val="1280C3"/>
                </a:solidFill>
              </a:rPr>
            </a:br>
            <a:r>
              <a:rPr lang="it-IT" sz="4000" b="1" smtClean="0">
                <a:solidFill>
                  <a:srgbClr val="1280C3"/>
                </a:solidFill>
              </a:rPr>
              <a:t>Technical Details</a:t>
            </a:r>
            <a:endParaRPr lang="it-IT" sz="4000" b="1" dirty="0">
              <a:solidFill>
                <a:srgbClr val="1280C3"/>
              </a:solidFill>
            </a:endParaRPr>
          </a:p>
        </p:txBody>
      </p:sp>
      <p:sp>
        <p:nvSpPr>
          <p:cNvPr id="3" name="Sottotitolo 2">
            <a:extLst>
              <a:ext uri="{FF2B5EF4-FFF2-40B4-BE49-F238E27FC236}">
                <a16:creationId xmlns:a16="http://schemas.microsoft.com/office/drawing/2014/main" id="{4398A163-654F-5149-BF8B-F2F8E242227C}"/>
              </a:ext>
            </a:extLst>
          </p:cNvPr>
          <p:cNvSpPr>
            <a:spLocks noGrp="1"/>
          </p:cNvSpPr>
          <p:nvPr>
            <p:ph type="subTitle" idx="1"/>
          </p:nvPr>
        </p:nvSpPr>
        <p:spPr/>
        <p:txBody>
          <a:bodyPr>
            <a:normAutofit fontScale="55000" lnSpcReduction="20000"/>
          </a:bodyPr>
          <a:lstStyle/>
          <a:p>
            <a:pPr>
              <a:spcBef>
                <a:spcPts val="550"/>
              </a:spcBef>
              <a:defRPr sz="4400">
                <a:solidFill>
                  <a:srgbClr val="265478"/>
                </a:solidFill>
                <a:latin typeface="Maven Pro Medium"/>
                <a:ea typeface="Maven Pro Medium"/>
                <a:cs typeface="Maven Pro Medium"/>
                <a:sym typeface="Maven Pro Medium"/>
              </a:defRPr>
            </a:pPr>
            <a:r>
              <a:rPr lang="en-GB" sz="3200" b="1">
                <a:solidFill>
                  <a:schemeClr val="accent1">
                    <a:lumMod val="50000"/>
                  </a:schemeClr>
                </a:solidFill>
                <a:latin typeface="Calibri Light" panose="020F0302020204030204" pitchFamily="34" charset="0"/>
                <a:cs typeface="Calibri Light" panose="020F0302020204030204" pitchFamily="34" charset="0"/>
              </a:rPr>
              <a:t>Evangelos Motesnitsalis</a:t>
            </a:r>
          </a:p>
          <a:p>
            <a:pPr>
              <a:spcBef>
                <a:spcPts val="550"/>
              </a:spcBef>
              <a:defRPr sz="4400">
                <a:solidFill>
                  <a:srgbClr val="265478"/>
                </a:solidFill>
                <a:latin typeface="Maven Pro Medium"/>
                <a:ea typeface="Maven Pro Medium"/>
                <a:cs typeface="Maven Pro Medium"/>
                <a:sym typeface="Maven Pro Medium"/>
              </a:defRPr>
            </a:pPr>
            <a:r>
              <a:rPr lang="en-GB" sz="3300" smtClean="0">
                <a:solidFill>
                  <a:schemeClr val="accent1">
                    <a:lumMod val="50000"/>
                  </a:schemeClr>
                </a:solidFill>
                <a:latin typeface="Calibri Light" panose="020F0302020204030204" pitchFamily="34" charset="0"/>
                <a:ea typeface="Maven Pro Medium"/>
                <a:cs typeface="Calibri Light" panose="020F0302020204030204" pitchFamily="34" charset="0"/>
              </a:rPr>
              <a:t>Technical </a:t>
            </a:r>
            <a:r>
              <a:rPr lang="en-GB" sz="3300">
                <a:solidFill>
                  <a:schemeClr val="accent1">
                    <a:lumMod val="50000"/>
                  </a:schemeClr>
                </a:solidFill>
                <a:latin typeface="Calibri Light" panose="020F0302020204030204" pitchFamily="34" charset="0"/>
                <a:ea typeface="Maven Pro Medium"/>
                <a:cs typeface="Calibri Light" panose="020F0302020204030204" pitchFamily="34" charset="0"/>
              </a:rPr>
              <a:t>Coordinator</a:t>
            </a:r>
          </a:p>
          <a:p>
            <a:pPr>
              <a:spcBef>
                <a:spcPts val="550"/>
              </a:spcBef>
              <a:defRPr sz="4400">
                <a:solidFill>
                  <a:srgbClr val="265478"/>
                </a:solidFill>
                <a:latin typeface="Maven Pro Medium"/>
                <a:ea typeface="Maven Pro Medium"/>
                <a:cs typeface="Maven Pro Medium"/>
                <a:sym typeface="Maven Pro Medium"/>
              </a:defRPr>
            </a:pPr>
            <a:endParaRPr lang="en-GB" b="1">
              <a:solidFill>
                <a:schemeClr val="accent1">
                  <a:lumMod val="50000"/>
                </a:schemeClr>
              </a:solidFill>
              <a:latin typeface="Calibri Light" panose="020F0302020204030204" pitchFamily="34" charset="0"/>
              <a:cs typeface="Calibri Light" panose="020F0302020204030204" pitchFamily="34" charset="0"/>
            </a:endParaRPr>
          </a:p>
          <a:p>
            <a:pPr>
              <a:spcBef>
                <a:spcPts val="550"/>
              </a:spcBef>
              <a:defRPr sz="4400">
                <a:solidFill>
                  <a:srgbClr val="265478"/>
                </a:solidFill>
                <a:latin typeface="Maven Pro Medium"/>
                <a:ea typeface="Maven Pro Medium"/>
                <a:cs typeface="Maven Pro Medium"/>
                <a:sym typeface="Maven Pro Medium"/>
              </a:defRPr>
            </a:pPr>
            <a:r>
              <a:rPr lang="en-GB" b="1" smtClean="0">
                <a:solidFill>
                  <a:srgbClr val="254752"/>
                </a:solidFill>
                <a:latin typeface="Calibri Light" panose="020F0302020204030204" pitchFamily="34" charset="0"/>
                <a:cs typeface="Calibri Light" panose="020F0302020204030204" pitchFamily="34" charset="0"/>
              </a:rPr>
              <a:t>ARCHIVER Open Market Consultation Event</a:t>
            </a:r>
            <a:endParaRPr lang="en-GB" b="1">
              <a:solidFill>
                <a:srgbClr val="254752"/>
              </a:solidFill>
              <a:latin typeface="Calibri Light" panose="020F0302020204030204" pitchFamily="34" charset="0"/>
              <a:cs typeface="Calibri Light" panose="020F0302020204030204" pitchFamily="34" charset="0"/>
            </a:endParaRPr>
          </a:p>
          <a:p>
            <a:pPr>
              <a:spcBef>
                <a:spcPts val="550"/>
              </a:spcBef>
              <a:defRPr sz="4400">
                <a:solidFill>
                  <a:srgbClr val="265478"/>
                </a:solidFill>
                <a:latin typeface="Maven Pro Medium"/>
                <a:ea typeface="Maven Pro Medium"/>
                <a:cs typeface="Maven Pro Medium"/>
                <a:sym typeface="Maven Pro Medium"/>
              </a:defRPr>
            </a:pPr>
            <a:r>
              <a:rPr lang="en-GB" smtClean="0">
                <a:solidFill>
                  <a:srgbClr val="254752"/>
                </a:solidFill>
                <a:latin typeface="Calibri Light" panose="020F0302020204030204" pitchFamily="34" charset="0"/>
                <a:cs typeface="Calibri Light" panose="020F0302020204030204" pitchFamily="34" charset="0"/>
              </a:rPr>
              <a:t>23 May 2019, London Stansted Airport</a:t>
            </a:r>
            <a:endParaRPr lang="it-IT">
              <a:solidFill>
                <a:srgbClr val="254752"/>
              </a:solidFill>
              <a:latin typeface="Calibri Light" panose="020F0302020204030204" pitchFamily="34" charset="0"/>
              <a:cs typeface="Calibri Light" panose="020F0302020204030204" pitchFamily="34" charset="0"/>
            </a:endParaRPr>
          </a:p>
        </p:txBody>
      </p:sp>
      <p:pic>
        <p:nvPicPr>
          <p:cNvPr id="4" name="Picture 3"/>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872975" y="121798"/>
            <a:ext cx="1188811" cy="1169120"/>
          </a:xfrm>
          <a:prstGeom prst="rect">
            <a:avLst/>
          </a:prstGeom>
        </p:spPr>
      </p:pic>
    </p:spTree>
    <p:extLst>
      <p:ext uri="{BB962C8B-B14F-4D97-AF65-F5344CB8AC3E}">
        <p14:creationId xmlns:p14="http://schemas.microsoft.com/office/powerpoint/2010/main" val="7762078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The  BaBar Experiment –Workflow Characteristics</a:t>
            </a:r>
            <a:endParaRPr lang="en-GB"/>
          </a:p>
        </p:txBody>
      </p:sp>
      <p:sp>
        <p:nvSpPr>
          <p:cNvPr id="4" name="Date Placeholder 3"/>
          <p:cNvSpPr>
            <a:spLocks noGrp="1"/>
          </p:cNvSpPr>
          <p:nvPr>
            <p:ph type="dt" sz="half" idx="10"/>
          </p:nvPr>
        </p:nvSpPr>
        <p:spPr/>
        <p:txBody>
          <a:bodyPr/>
          <a:lstStyle/>
          <a:p>
            <a:fld id="{112F74D5-BA3E-4991-A2C1-D2DA5BF045CD}"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10</a:t>
            </a:fld>
            <a:endParaRPr lang="it-IT"/>
          </a:p>
        </p:txBody>
      </p:sp>
      <p:sp>
        <p:nvSpPr>
          <p:cNvPr id="3" name="Content Placeholder 2"/>
          <p:cNvSpPr>
            <a:spLocks noGrp="1"/>
          </p:cNvSpPr>
          <p:nvPr>
            <p:ph idx="1"/>
          </p:nvPr>
        </p:nvSpPr>
        <p:spPr/>
        <p:txBody>
          <a:bodyPr>
            <a:normAutofit/>
          </a:bodyPr>
          <a:lstStyle/>
          <a:p>
            <a:r>
              <a:rPr lang="en-GB" smtClean="0"/>
              <a:t>The </a:t>
            </a:r>
            <a:r>
              <a:rPr lang="en-GB"/>
              <a:t>Service Manager [SM] will access </a:t>
            </a:r>
            <a:r>
              <a:rPr lang="en-GB" smtClean="0"/>
              <a:t>the </a:t>
            </a:r>
            <a:r>
              <a:rPr lang="en-GB"/>
              <a:t>Archiving </a:t>
            </a:r>
            <a:r>
              <a:rPr lang="en-GB" smtClean="0"/>
              <a:t>Service</a:t>
            </a:r>
          </a:p>
          <a:p>
            <a:r>
              <a:rPr lang="en-GB" smtClean="0"/>
              <a:t>The SM will trigger the data ingestion</a:t>
            </a:r>
            <a:endParaRPr lang="en-GB"/>
          </a:p>
          <a:p>
            <a:r>
              <a:rPr lang="en-GB"/>
              <a:t>The SM should have the ability to do “partial recalls”:</a:t>
            </a:r>
          </a:p>
          <a:p>
            <a:pPr lvl="1">
              <a:buFont typeface="Arial" panose="020B0604020202020204" pitchFamily="34" charset="0"/>
              <a:buChar char="•"/>
            </a:pPr>
            <a:r>
              <a:rPr lang="en-GB"/>
              <a:t>On a file</a:t>
            </a:r>
          </a:p>
          <a:p>
            <a:pPr lvl="1">
              <a:buFont typeface="Arial" panose="020B0604020202020204" pitchFamily="34" charset="0"/>
              <a:buChar char="•"/>
            </a:pPr>
            <a:r>
              <a:rPr lang="en-GB"/>
              <a:t>On </a:t>
            </a:r>
            <a:r>
              <a:rPr lang="en-GB" smtClean="0"/>
              <a:t>a subset </a:t>
            </a:r>
            <a:r>
              <a:rPr lang="en-GB"/>
              <a:t>of a file</a:t>
            </a:r>
          </a:p>
          <a:p>
            <a:r>
              <a:rPr lang="en-GB" smtClean="0"/>
              <a:t>The </a:t>
            </a:r>
            <a:r>
              <a:rPr lang="en-GB"/>
              <a:t>SM should have the ability update the data</a:t>
            </a:r>
          </a:p>
          <a:p>
            <a:r>
              <a:rPr lang="en-GB" smtClean="0"/>
              <a:t>Data </a:t>
            </a:r>
            <a:r>
              <a:rPr lang="en-GB"/>
              <a:t>will be </a:t>
            </a:r>
            <a:r>
              <a:rPr lang="en-GB" smtClean="0"/>
              <a:t>rarely </a:t>
            </a:r>
            <a:r>
              <a:rPr lang="en-GB"/>
              <a:t>recalled </a:t>
            </a:r>
            <a:endParaRPr lang="en-GB" smtClean="0"/>
          </a:p>
          <a:p>
            <a:r>
              <a:rPr lang="en-GB" smtClean="0"/>
              <a:t>Personal data </a:t>
            </a:r>
            <a:r>
              <a:rPr lang="en-GB"/>
              <a:t>do </a:t>
            </a:r>
            <a:r>
              <a:rPr lang="en-GB" smtClean="0"/>
              <a:t>not exist </a:t>
            </a:r>
            <a:r>
              <a:rPr lang="en-GB"/>
              <a:t>in this use </a:t>
            </a:r>
            <a:r>
              <a:rPr lang="en-GB" smtClean="0"/>
              <a:t>case</a:t>
            </a:r>
          </a:p>
          <a:p>
            <a:r>
              <a:rPr lang="en-GB" smtClean="0"/>
              <a:t>The cost is estimated to be below 100K per year </a:t>
            </a:r>
            <a:r>
              <a:rPr lang="en-GB" b="1" smtClean="0"/>
              <a:t>[50K per  PB per year]</a:t>
            </a:r>
            <a:endParaRPr lang="en-GB" b="1"/>
          </a:p>
        </p:txBody>
      </p:sp>
      <p:pic>
        <p:nvPicPr>
          <p:cNvPr id="7" name="Picture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09827" y="157823"/>
            <a:ext cx="2324818" cy="857547"/>
          </a:xfrm>
          <a:prstGeom prst="rect">
            <a:avLst/>
          </a:prstGeom>
        </p:spPr>
      </p:pic>
    </p:spTree>
    <p:extLst>
      <p:ext uri="{BB962C8B-B14F-4D97-AF65-F5344CB8AC3E}">
        <p14:creationId xmlns:p14="http://schemas.microsoft.com/office/powerpoint/2010/main" val="2489927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Effect transition="in" filter="fade">
                                      <p:cBhvr>
                                        <p:cTn id="42" dur="500"/>
                                        <p:tgtEl>
                                          <p:spTgt spid="3">
                                            <p:txEl>
                                              <p:pRg st="6" end="6"/>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Effect transition="in" filter="fade">
                                      <p:cBhvr>
                                        <p:cTn id="47" dur="500"/>
                                        <p:tgtEl>
                                          <p:spTgt spid="3">
                                            <p:txEl>
                                              <p:pRg st="7" end="7"/>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Effect transition="in" filter="fade">
                                      <p:cBhvr>
                                        <p:cTn id="5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The  BaBar Experiment – Interface Needs</a:t>
            </a:r>
            <a:endParaRPr lang="en-GB"/>
          </a:p>
        </p:txBody>
      </p:sp>
      <p:sp>
        <p:nvSpPr>
          <p:cNvPr id="4" name="Date Placeholder 3"/>
          <p:cNvSpPr>
            <a:spLocks noGrp="1"/>
          </p:cNvSpPr>
          <p:nvPr>
            <p:ph type="dt" sz="half" idx="10"/>
          </p:nvPr>
        </p:nvSpPr>
        <p:spPr/>
        <p:txBody>
          <a:bodyPr/>
          <a:lstStyle/>
          <a:p>
            <a:fld id="{15363522-86AB-49DF-812D-BA42692699BA}"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11</a:t>
            </a:fld>
            <a:endParaRPr lang="it-IT"/>
          </a:p>
        </p:txBody>
      </p:sp>
      <p:sp>
        <p:nvSpPr>
          <p:cNvPr id="3" name="Content Placeholder 2"/>
          <p:cNvSpPr>
            <a:spLocks noGrp="1"/>
          </p:cNvSpPr>
          <p:nvPr>
            <p:ph idx="1"/>
          </p:nvPr>
        </p:nvSpPr>
        <p:spPr/>
        <p:txBody>
          <a:bodyPr>
            <a:normAutofit/>
          </a:bodyPr>
          <a:lstStyle/>
          <a:p>
            <a:r>
              <a:rPr lang="en-GB" b="1" smtClean="0"/>
              <a:t>Basic API functionalities that enables:</a:t>
            </a:r>
            <a:endParaRPr lang="en-GB" b="1"/>
          </a:p>
          <a:p>
            <a:pPr lvl="1"/>
            <a:r>
              <a:rPr lang="en-GB" smtClean="0"/>
              <a:t>Ingestion/retrieval of </a:t>
            </a:r>
            <a:r>
              <a:rPr lang="en-GB" smtClean="0"/>
              <a:t>data</a:t>
            </a:r>
          </a:p>
          <a:p>
            <a:pPr marL="457200" lvl="1" indent="0">
              <a:buNone/>
            </a:pPr>
            <a:endParaRPr lang="en-GB"/>
          </a:p>
          <a:p>
            <a:pPr lvl="1"/>
            <a:r>
              <a:rPr lang="en-GB" smtClean="0"/>
              <a:t>Getting fixity checks</a:t>
            </a:r>
          </a:p>
          <a:p>
            <a:pPr lvl="2">
              <a:buFont typeface="Arial" panose="020B0604020202020204" pitchFamily="34" charset="0"/>
              <a:buChar char="•"/>
            </a:pPr>
            <a:r>
              <a:rPr lang="en-GB" smtClean="0"/>
              <a:t>automate </a:t>
            </a:r>
            <a:r>
              <a:rPr lang="en-GB"/>
              <a:t>reporting of fixity and </a:t>
            </a:r>
            <a:r>
              <a:rPr lang="en-GB" smtClean="0"/>
              <a:t>errors</a:t>
            </a:r>
            <a:endParaRPr lang="en-GB" smtClean="0"/>
          </a:p>
          <a:p>
            <a:pPr lvl="2">
              <a:buFont typeface="Arial" panose="020B0604020202020204" pitchFamily="34" charset="0"/>
              <a:buChar char="•"/>
            </a:pPr>
            <a:r>
              <a:rPr lang="en-GB" smtClean="0"/>
              <a:t>an anti-corruption mechanism every time the data is </a:t>
            </a:r>
            <a:r>
              <a:rPr lang="en-GB" smtClean="0"/>
              <a:t>touched</a:t>
            </a:r>
          </a:p>
          <a:p>
            <a:pPr marL="914400" lvl="2" indent="0">
              <a:buNone/>
            </a:pPr>
            <a:endParaRPr lang="en-GB" smtClean="0"/>
          </a:p>
          <a:p>
            <a:pPr lvl="1"/>
            <a:r>
              <a:rPr lang="en-GB" smtClean="0"/>
              <a:t>Restart capabilities due to high volume of data</a:t>
            </a:r>
          </a:p>
          <a:p>
            <a:pPr marL="0" indent="0">
              <a:buNone/>
            </a:pPr>
            <a:endParaRPr lang="en-GB"/>
          </a:p>
        </p:txBody>
      </p:sp>
      <p:pic>
        <p:nvPicPr>
          <p:cNvPr id="7" name="Picture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09827" y="157823"/>
            <a:ext cx="2324818" cy="857547"/>
          </a:xfrm>
          <a:prstGeom prst="rect">
            <a:avLst/>
          </a:prstGeom>
        </p:spPr>
      </p:pic>
    </p:spTree>
    <p:extLst>
      <p:ext uri="{BB962C8B-B14F-4D97-AF65-F5344CB8AC3E}">
        <p14:creationId xmlns:p14="http://schemas.microsoft.com/office/powerpoint/2010/main" val="18392582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fade">
                                      <p:cBhvr>
                                        <p:cTn id="11" dur="500"/>
                                        <p:tgtEl>
                                          <p:spTgt spid="3">
                                            <p:txEl>
                                              <p:pRg st="0" end="0"/>
                                            </p:txEl>
                                          </p:spTgt>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Effect transition="in" filter="fade">
                                      <p:cBhvr>
                                        <p:cTn id="19" dur="500"/>
                                        <p:tgtEl>
                                          <p:spTgt spid="3">
                                            <p:txEl>
                                              <p:pRg st="3" end="3"/>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Effect transition="in" filter="fade">
                                      <p:cBhvr>
                                        <p:cTn id="23" dur="500"/>
                                        <p:tgtEl>
                                          <p:spTgt spid="3">
                                            <p:txEl>
                                              <p:pRg st="4" end="4"/>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animEffect transition="in" filter="fade">
                                      <p:cBhvr>
                                        <p:cTn id="31"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58134"/>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814915" y="1139826"/>
            <a:ext cx="9224809" cy="4311786"/>
          </a:xfrm>
        </p:spPr>
        <p:txBody>
          <a:bodyPr/>
          <a:lstStyle/>
          <a:p>
            <a:r>
              <a:rPr lang="en-US" smtClean="0"/>
              <a:t>CERN Digital Memory</a:t>
            </a:r>
            <a:endParaRPr lang="en-US" dirty="0"/>
          </a:p>
        </p:txBody>
      </p:sp>
    </p:spTree>
    <p:extLst>
      <p:ext uri="{BB962C8B-B14F-4D97-AF65-F5344CB8AC3E}">
        <p14:creationId xmlns:p14="http://schemas.microsoft.com/office/powerpoint/2010/main" val="2280948806"/>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35" presetClass="path" presetSubtype="0" accel="50000" decel="50000" fill="hold" grpId="1" nodeType="withEffect">
                                  <p:stCondLst>
                                    <p:cond delay="0"/>
                                  </p:stCondLst>
                                  <p:childTnLst>
                                    <p:animMotion origin="layout" path="M 0.17812 0.0081 L -0.17813 4.44444E-6 " pathEditMode="relative" rAng="0" ptsTypes="AA">
                                      <p:cBhvr>
                                        <p:cTn id="9" dur="2000" fill="hold"/>
                                        <p:tgtEl>
                                          <p:spTgt spid="6"/>
                                        </p:tgtEl>
                                        <p:attrNameLst>
                                          <p:attrName>ppt_x</p:attrName>
                                          <p:attrName>ppt_y</p:attrName>
                                        </p:attrNameLst>
                                      </p:cBhvr>
                                      <p:rCtr x="-17812" y="-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Digital Memory – Problem Definition</a:t>
            </a:r>
            <a:endParaRPr lang="en-GB"/>
          </a:p>
        </p:txBody>
      </p:sp>
      <p:sp>
        <p:nvSpPr>
          <p:cNvPr id="4" name="Date Placeholder 3"/>
          <p:cNvSpPr>
            <a:spLocks noGrp="1"/>
          </p:cNvSpPr>
          <p:nvPr>
            <p:ph type="dt" sz="half" idx="10"/>
          </p:nvPr>
        </p:nvSpPr>
        <p:spPr/>
        <p:txBody>
          <a:bodyPr/>
          <a:lstStyle/>
          <a:p>
            <a:fld id="{33651CCD-246B-4A61-9801-82A57D02E55D}"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13</a:t>
            </a:fld>
            <a:endParaRPr lang="it-IT"/>
          </a:p>
        </p:txBody>
      </p:sp>
      <p:sp>
        <p:nvSpPr>
          <p:cNvPr id="3" name="Content Placeholder 2"/>
          <p:cNvSpPr>
            <a:spLocks noGrp="1"/>
          </p:cNvSpPr>
          <p:nvPr>
            <p:ph idx="1"/>
          </p:nvPr>
        </p:nvSpPr>
        <p:spPr>
          <a:xfrm>
            <a:off x="3010618" y="2579298"/>
            <a:ext cx="5934975" cy="3105959"/>
          </a:xfrm>
        </p:spPr>
        <p:txBody>
          <a:bodyPr vert="horz" lIns="91440" tIns="45720" rIns="91440" bIns="45720" rtlCol="0">
            <a:normAutofit/>
          </a:bodyPr>
          <a:lstStyle/>
          <a:p>
            <a:pPr algn="just"/>
            <a:r>
              <a:rPr lang="en-GB" sz="2400" b="1" i="1"/>
              <a:t>We want to archive the ~1.5 PB of CERN Digital Memory, containing digitized analog documents produced by the institution in the 20th century as well as the digital production of the 21st century, including new types like web sites, social medias, emails, etc.</a:t>
            </a:r>
          </a:p>
          <a:p>
            <a:pPr algn="just"/>
            <a:endParaRPr lang="en-GB" sz="2000" b="1" i="1"/>
          </a:p>
        </p:txBody>
      </p:sp>
    </p:spTree>
    <p:extLst>
      <p:ext uri="{BB962C8B-B14F-4D97-AF65-F5344CB8AC3E}">
        <p14:creationId xmlns:p14="http://schemas.microsoft.com/office/powerpoint/2010/main" val="357102421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Digital Memory – Workflow Characteristics</a:t>
            </a:r>
            <a:endParaRPr lang="en-GB"/>
          </a:p>
        </p:txBody>
      </p:sp>
      <p:sp>
        <p:nvSpPr>
          <p:cNvPr id="4" name="Date Placeholder 3"/>
          <p:cNvSpPr>
            <a:spLocks noGrp="1"/>
          </p:cNvSpPr>
          <p:nvPr>
            <p:ph type="dt" sz="half" idx="10"/>
          </p:nvPr>
        </p:nvSpPr>
        <p:spPr/>
        <p:txBody>
          <a:bodyPr/>
          <a:lstStyle/>
          <a:p>
            <a:fld id="{47BACC28-84EC-4C7B-AC9D-D56E684B7ED1}"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14</a:t>
            </a:fld>
            <a:endParaRPr lang="it-IT"/>
          </a:p>
        </p:txBody>
      </p:sp>
      <p:sp>
        <p:nvSpPr>
          <p:cNvPr id="3" name="Content Placeholder 2"/>
          <p:cNvSpPr>
            <a:spLocks noGrp="1"/>
          </p:cNvSpPr>
          <p:nvPr>
            <p:ph idx="1"/>
          </p:nvPr>
        </p:nvSpPr>
        <p:spPr/>
        <p:txBody>
          <a:bodyPr>
            <a:normAutofit lnSpcReduction="10000"/>
          </a:bodyPr>
          <a:lstStyle/>
          <a:p>
            <a:r>
              <a:rPr lang="en-GB" smtClean="0"/>
              <a:t>The </a:t>
            </a:r>
            <a:r>
              <a:rPr lang="en-GB"/>
              <a:t>Service Manager [SM] will access to the Archiving </a:t>
            </a:r>
            <a:r>
              <a:rPr lang="en-GB" smtClean="0"/>
              <a:t>Service</a:t>
            </a:r>
          </a:p>
          <a:p>
            <a:r>
              <a:rPr lang="en-GB"/>
              <a:t>The SM will trigger the data ingestion</a:t>
            </a:r>
          </a:p>
          <a:p>
            <a:r>
              <a:rPr lang="en-GB" smtClean="0"/>
              <a:t>The </a:t>
            </a:r>
            <a:r>
              <a:rPr lang="en-GB"/>
              <a:t>SM should have the ability to do “partial recalls”:</a:t>
            </a:r>
          </a:p>
          <a:p>
            <a:pPr lvl="1">
              <a:buFont typeface="Arial" panose="020B0604020202020204" pitchFamily="34" charset="0"/>
              <a:buChar char="•"/>
            </a:pPr>
            <a:r>
              <a:rPr lang="en-GB"/>
              <a:t>On a file</a:t>
            </a:r>
          </a:p>
          <a:p>
            <a:pPr lvl="1">
              <a:buFont typeface="Arial" panose="020B0604020202020204" pitchFamily="34" charset="0"/>
              <a:buChar char="•"/>
            </a:pPr>
            <a:r>
              <a:rPr lang="en-GB"/>
              <a:t>On </a:t>
            </a:r>
            <a:r>
              <a:rPr lang="en-GB" smtClean="0"/>
              <a:t>a subset </a:t>
            </a:r>
            <a:r>
              <a:rPr lang="en-GB"/>
              <a:t>of a file</a:t>
            </a:r>
          </a:p>
          <a:p>
            <a:pPr marL="457200" lvl="1" indent="0">
              <a:buNone/>
            </a:pPr>
            <a:r>
              <a:rPr lang="en-GB" sz="2100" b="1"/>
              <a:t>e.g. </a:t>
            </a:r>
            <a:r>
              <a:rPr lang="en-GB" sz="2100" b="1" smtClean="0"/>
              <a:t>download only </a:t>
            </a:r>
            <a:r>
              <a:rPr lang="en-GB" sz="2100" b="1"/>
              <a:t>one photo out of an </a:t>
            </a:r>
            <a:r>
              <a:rPr lang="en-GB" sz="2100" b="1" smtClean="0"/>
              <a:t>album or only </a:t>
            </a:r>
            <a:r>
              <a:rPr lang="en-GB" sz="2100" b="1"/>
              <a:t>one part of a video recording</a:t>
            </a:r>
          </a:p>
          <a:p>
            <a:r>
              <a:rPr lang="en-GB"/>
              <a:t>The SM should have the ability update the data</a:t>
            </a:r>
          </a:p>
          <a:p>
            <a:pPr marL="457200" lvl="1" indent="0">
              <a:buNone/>
            </a:pPr>
            <a:r>
              <a:rPr lang="en-GB" sz="2100" b="1"/>
              <a:t>e.g. replace/delete only one photograph in an album</a:t>
            </a:r>
          </a:p>
          <a:p>
            <a:r>
              <a:rPr lang="en-GB"/>
              <a:t>Data will be </a:t>
            </a:r>
            <a:r>
              <a:rPr lang="en-GB" smtClean="0"/>
              <a:t>rarely recalled</a:t>
            </a:r>
          </a:p>
          <a:p>
            <a:r>
              <a:rPr lang="en-GB" smtClean="0"/>
              <a:t>Personal data </a:t>
            </a:r>
            <a:r>
              <a:rPr lang="en-GB" u="sng"/>
              <a:t>do exist </a:t>
            </a:r>
            <a:r>
              <a:rPr lang="en-GB"/>
              <a:t>in this use </a:t>
            </a:r>
            <a:r>
              <a:rPr lang="en-GB" smtClean="0"/>
              <a:t>case</a:t>
            </a:r>
            <a:endParaRPr lang="en-GB"/>
          </a:p>
        </p:txBody>
      </p:sp>
    </p:spTree>
    <p:extLst>
      <p:ext uri="{BB962C8B-B14F-4D97-AF65-F5344CB8AC3E}">
        <p14:creationId xmlns:p14="http://schemas.microsoft.com/office/powerpoint/2010/main" val="3771660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500"/>
                                        <p:tgtEl>
                                          <p:spTgt spid="3">
                                            <p:txEl>
                                              <p:pRg st="7" end="7"/>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3">
                                            <p:txEl>
                                              <p:pRg st="8" end="8"/>
                                            </p:txEl>
                                          </p:spTgt>
                                        </p:tgtEl>
                                        <p:attrNameLst>
                                          <p:attrName>style.visibility</p:attrName>
                                        </p:attrNameLst>
                                      </p:cBhvr>
                                      <p:to>
                                        <p:strVal val="visible"/>
                                      </p:to>
                                    </p:set>
                                    <p:animEffect transition="in" filter="fade">
                                      <p:cBhvr>
                                        <p:cTn id="44" dur="500"/>
                                        <p:tgtEl>
                                          <p:spTgt spid="3">
                                            <p:txEl>
                                              <p:pRg st="8" end="8"/>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ntr" presetSubtype="0" fill="hold" grpId="0" nodeType="clickEffect">
                                  <p:stCondLst>
                                    <p:cond delay="0"/>
                                  </p:stCondLst>
                                  <p:childTnLst>
                                    <p:set>
                                      <p:cBhvr>
                                        <p:cTn id="48" dur="1" fill="hold">
                                          <p:stCondLst>
                                            <p:cond delay="0"/>
                                          </p:stCondLst>
                                        </p:cTn>
                                        <p:tgtEl>
                                          <p:spTgt spid="3">
                                            <p:txEl>
                                              <p:pRg st="9" end="9"/>
                                            </p:txEl>
                                          </p:spTgt>
                                        </p:tgtEl>
                                        <p:attrNameLst>
                                          <p:attrName>style.visibility</p:attrName>
                                        </p:attrNameLst>
                                      </p:cBhvr>
                                      <p:to>
                                        <p:strVal val="visible"/>
                                      </p:to>
                                    </p:set>
                                    <p:animEffect transition="in" filter="fade">
                                      <p:cBhvr>
                                        <p:cTn id="49"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Digital Memory – Data Characteristics</a:t>
            </a:r>
            <a:endParaRPr lang="en-GB"/>
          </a:p>
        </p:txBody>
      </p:sp>
      <p:sp>
        <p:nvSpPr>
          <p:cNvPr id="4" name="Date Placeholder 3"/>
          <p:cNvSpPr>
            <a:spLocks noGrp="1"/>
          </p:cNvSpPr>
          <p:nvPr>
            <p:ph type="dt" sz="half" idx="10"/>
          </p:nvPr>
        </p:nvSpPr>
        <p:spPr/>
        <p:txBody>
          <a:bodyPr/>
          <a:lstStyle/>
          <a:p>
            <a:fld id="{1D7F2F29-CB60-4BF5-8CE1-ADA3F8B20A83}"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15</a:t>
            </a:fld>
            <a:endParaRPr lang="it-IT"/>
          </a:p>
        </p:txBody>
      </p:sp>
      <p:sp>
        <p:nvSpPr>
          <p:cNvPr id="3" name="Content Placeholder 2"/>
          <p:cNvSpPr>
            <a:spLocks noGrp="1"/>
          </p:cNvSpPr>
          <p:nvPr>
            <p:ph idx="1"/>
          </p:nvPr>
        </p:nvSpPr>
        <p:spPr/>
        <p:txBody>
          <a:bodyPr>
            <a:normAutofit/>
          </a:bodyPr>
          <a:lstStyle/>
          <a:p>
            <a:r>
              <a:rPr lang="en-GB" smtClean="0"/>
              <a:t>Currently the CERN Digital Memory is fragmented in various information systems and different storage solution which are not OAIS compliant</a:t>
            </a:r>
          </a:p>
          <a:p>
            <a:r>
              <a:rPr lang="en-GB" smtClean="0"/>
              <a:t>There are no universal standards for the contents</a:t>
            </a:r>
          </a:p>
          <a:p>
            <a:r>
              <a:rPr lang="en-GB" smtClean="0"/>
              <a:t>We want to introduce specific standards and formats in order to ensure long-term preservation</a:t>
            </a:r>
          </a:p>
          <a:p>
            <a:r>
              <a:rPr lang="en-GB" smtClean="0"/>
              <a:t>The existence of personal and confidential data increases the complexity of the user access requirements for this scenario</a:t>
            </a:r>
          </a:p>
          <a:p>
            <a:pPr marL="457200" lvl="1" indent="0">
              <a:lnSpc>
                <a:spcPct val="100000"/>
              </a:lnSpc>
              <a:buNone/>
            </a:pPr>
            <a:r>
              <a:rPr lang="en-GB" sz="2000" b="1" smtClean="0"/>
              <a:t>e.g</a:t>
            </a:r>
            <a:r>
              <a:rPr lang="en-GB" sz="2000" b="1"/>
              <a:t>. the service manager should not have access to the audio file of a CERN Council Meeting</a:t>
            </a:r>
          </a:p>
          <a:p>
            <a:endParaRPr lang="en-GB" sz="2400" smtClean="0"/>
          </a:p>
        </p:txBody>
      </p:sp>
    </p:spTree>
    <p:extLst>
      <p:ext uri="{BB962C8B-B14F-4D97-AF65-F5344CB8AC3E}">
        <p14:creationId xmlns:p14="http://schemas.microsoft.com/office/powerpoint/2010/main" val="11678016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3">
                                            <p:txEl>
                                              <p:pRg st="4" end="4"/>
                                            </p:txEl>
                                          </p:spTgt>
                                        </p:tgtEl>
                                        <p:attrNameLst>
                                          <p:attrName>style.visibility</p:attrName>
                                        </p:attrNameLst>
                                      </p:cBhvr>
                                      <p:to>
                                        <p:strVal val="visible"/>
                                      </p:to>
                                    </p:set>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Digital Memory – Interface Needs</a:t>
            </a:r>
            <a:endParaRPr lang="en-GB"/>
          </a:p>
        </p:txBody>
      </p:sp>
      <p:sp>
        <p:nvSpPr>
          <p:cNvPr id="4" name="Date Placeholder 3"/>
          <p:cNvSpPr>
            <a:spLocks noGrp="1"/>
          </p:cNvSpPr>
          <p:nvPr>
            <p:ph type="dt" sz="half" idx="10"/>
          </p:nvPr>
        </p:nvSpPr>
        <p:spPr/>
        <p:txBody>
          <a:bodyPr/>
          <a:lstStyle/>
          <a:p>
            <a:fld id="{D5ACFFB0-C02D-4864-B0D5-EB2735B1417E}"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16</a:t>
            </a:fld>
            <a:endParaRPr lang="it-IT"/>
          </a:p>
        </p:txBody>
      </p:sp>
      <p:sp>
        <p:nvSpPr>
          <p:cNvPr id="3" name="Content Placeholder 2"/>
          <p:cNvSpPr>
            <a:spLocks noGrp="1"/>
          </p:cNvSpPr>
          <p:nvPr>
            <p:ph idx="1"/>
          </p:nvPr>
        </p:nvSpPr>
        <p:spPr/>
        <p:txBody>
          <a:bodyPr>
            <a:normAutofit/>
          </a:bodyPr>
          <a:lstStyle/>
          <a:p>
            <a:pPr fontAlgn="base"/>
            <a:r>
              <a:rPr lang="en-GB" b="1" smtClean="0"/>
              <a:t>API functionalities:</a:t>
            </a:r>
          </a:p>
          <a:p>
            <a:pPr lvl="1" fontAlgn="base"/>
            <a:r>
              <a:rPr lang="en-GB" smtClean="0"/>
              <a:t>Automated SIP transfers </a:t>
            </a:r>
          </a:p>
          <a:p>
            <a:pPr lvl="1" fontAlgn="base"/>
            <a:r>
              <a:rPr lang="en-GB" smtClean="0"/>
              <a:t>Automated metadata handling</a:t>
            </a:r>
          </a:p>
          <a:p>
            <a:pPr lvl="1" fontAlgn="base"/>
            <a:r>
              <a:rPr lang="en-GB" smtClean="0"/>
              <a:t>Access to converted files and checksums</a:t>
            </a:r>
          </a:p>
          <a:p>
            <a:pPr lvl="1" fontAlgn="base"/>
            <a:r>
              <a:rPr lang="en-GB" smtClean="0"/>
              <a:t>Detailed Error information</a:t>
            </a:r>
          </a:p>
          <a:p>
            <a:pPr marL="0" indent="0" fontAlgn="base">
              <a:buNone/>
            </a:pPr>
            <a:endParaRPr lang="en-GB" smtClean="0"/>
          </a:p>
          <a:p>
            <a:pPr fontAlgn="base"/>
            <a:r>
              <a:rPr lang="en-GB" b="1" smtClean="0"/>
              <a:t>Web Interface:</a:t>
            </a:r>
          </a:p>
          <a:p>
            <a:pPr lvl="1" fontAlgn="base"/>
            <a:r>
              <a:rPr lang="en-GB" smtClean="0"/>
              <a:t>Dashboard with browsing/searching capabilities</a:t>
            </a:r>
          </a:p>
          <a:p>
            <a:pPr lvl="1" fontAlgn="base"/>
            <a:r>
              <a:rPr lang="en-GB" smtClean="0"/>
              <a:t>An audit log where details of all actions can be accessed</a:t>
            </a:r>
            <a:endParaRPr lang="en-GB"/>
          </a:p>
        </p:txBody>
      </p:sp>
    </p:spTree>
    <p:extLst>
      <p:ext uri="{BB962C8B-B14F-4D97-AF65-F5344CB8AC3E}">
        <p14:creationId xmlns:p14="http://schemas.microsoft.com/office/powerpoint/2010/main" val="13543427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375F96"/>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814915" y="1139826"/>
            <a:ext cx="9224809" cy="4311786"/>
          </a:xfrm>
        </p:spPr>
        <p:txBody>
          <a:bodyPr/>
          <a:lstStyle/>
          <a:p>
            <a:r>
              <a:rPr lang="en-GB" b="1" smtClean="0"/>
              <a:t>CERN Open Data</a:t>
            </a:r>
            <a:endParaRPr lang="en-US" dirty="0"/>
          </a:p>
        </p:txBody>
      </p:sp>
    </p:spTree>
    <p:extLst>
      <p:ext uri="{BB962C8B-B14F-4D97-AF65-F5344CB8AC3E}">
        <p14:creationId xmlns:p14="http://schemas.microsoft.com/office/powerpoint/2010/main" val="246429315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35" presetClass="path" presetSubtype="0" accel="50000" decel="50000" fill="hold" grpId="1" nodeType="withEffect">
                                  <p:stCondLst>
                                    <p:cond delay="0"/>
                                  </p:stCondLst>
                                  <p:childTnLst>
                                    <p:animMotion origin="layout" path="M 0.17812 0.0081 L -0.17813 4.44444E-6 " pathEditMode="relative" rAng="0" ptsTypes="AA">
                                      <p:cBhvr>
                                        <p:cTn id="9" dur="2000" fill="hold"/>
                                        <p:tgtEl>
                                          <p:spTgt spid="6"/>
                                        </p:tgtEl>
                                        <p:attrNameLst>
                                          <p:attrName>ppt_x</p:attrName>
                                          <p:attrName>ppt_y</p:attrName>
                                        </p:attrNameLst>
                                      </p:cBhvr>
                                      <p:rCtr x="-17812" y="-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Open Data</a:t>
            </a:r>
            <a:endParaRPr lang="en-GB"/>
          </a:p>
        </p:txBody>
      </p:sp>
      <p:sp>
        <p:nvSpPr>
          <p:cNvPr id="4" name="Date Placeholder 3"/>
          <p:cNvSpPr>
            <a:spLocks noGrp="1"/>
          </p:cNvSpPr>
          <p:nvPr>
            <p:ph type="dt" sz="half" idx="10"/>
          </p:nvPr>
        </p:nvSpPr>
        <p:spPr/>
        <p:txBody>
          <a:bodyPr/>
          <a:lstStyle/>
          <a:p>
            <a:fld id="{EAC63073-1226-40FC-B59D-4AD42F2B0F2A}"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18</a:t>
            </a:fld>
            <a:endParaRPr lang="it-IT"/>
          </a:p>
        </p:txBody>
      </p:sp>
      <p:sp>
        <p:nvSpPr>
          <p:cNvPr id="3" name="Content Placeholder 2"/>
          <p:cNvSpPr>
            <a:spLocks noGrp="1"/>
          </p:cNvSpPr>
          <p:nvPr>
            <p:ph idx="1"/>
          </p:nvPr>
        </p:nvSpPr>
        <p:spPr>
          <a:xfrm>
            <a:off x="1806344" y="2812169"/>
            <a:ext cx="8823386" cy="3476895"/>
          </a:xfrm>
        </p:spPr>
        <p:txBody>
          <a:bodyPr vert="horz" lIns="91440" tIns="45720" rIns="91440" bIns="45720" rtlCol="0">
            <a:normAutofit/>
          </a:bodyPr>
          <a:lstStyle/>
          <a:p>
            <a:pPr algn="just"/>
            <a:r>
              <a:rPr lang="en-GB" sz="2400" b="1" i="1"/>
              <a:t>The CERN Open Data portal disseminates close to 2 PBs of primary and derived datasets from partical physics as they were released by LHC Collaborations and is being used for both education and research purposes. The CERN Open Data Service Managers seek an easy-to-use, easy-to-achieve independent archiving and backup for its holdingse based on SIPs [Submission Information Packages] with intelligent and reliable disaster recovery mechanisms.</a:t>
            </a:r>
          </a:p>
          <a:p>
            <a:pPr algn="just"/>
            <a:endParaRPr lang="en-GB" sz="2000" b="1" i="1"/>
          </a:p>
        </p:txBody>
      </p:sp>
      <p:grpSp>
        <p:nvGrpSpPr>
          <p:cNvPr id="7" name="Group 6"/>
          <p:cNvGrpSpPr/>
          <p:nvPr/>
        </p:nvGrpSpPr>
        <p:grpSpPr>
          <a:xfrm>
            <a:off x="10095671" y="178275"/>
            <a:ext cx="1796163" cy="1700466"/>
            <a:chOff x="9808801" y="2533004"/>
            <a:chExt cx="1796163" cy="1700466"/>
          </a:xfrm>
        </p:grpSpPr>
        <p:pic>
          <p:nvPicPr>
            <p:cNvPr id="8" name="Picture 7" descr="Ronald's Cree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8801" y="2533004"/>
              <a:ext cx="1796163" cy="1700466"/>
            </a:xfrm>
            <a:prstGeom prst="rect">
              <a:avLst/>
            </a:prstGeom>
          </p:spPr>
        </p:pic>
        <p:pic>
          <p:nvPicPr>
            <p:cNvPr id="9" name="Picture 8"/>
            <p:cNvPicPr>
              <a:picLocks noChangeAspect="1"/>
            </p:cNvPicPr>
            <p:nvPr/>
          </p:nvPicPr>
          <p:blipFill>
            <a:blip r:embed="rId3">
              <a:duotone>
                <a:prstClr val="black"/>
                <a:srgbClr val="2A7FB8">
                  <a:tint val="45000"/>
                  <a:satMod val="400000"/>
                </a:srgbClr>
              </a:duotone>
              <a:extLst>
                <a:ext uri="{28A0092B-C50C-407E-A947-70E740481C1C}">
                  <a14:useLocalDpi xmlns:a14="http://schemas.microsoft.com/office/drawing/2010/main" val="0"/>
                </a:ext>
              </a:extLst>
            </a:blip>
            <a:stretch>
              <a:fillRect/>
            </a:stretch>
          </p:blipFill>
          <p:spPr>
            <a:xfrm>
              <a:off x="10342860" y="3452591"/>
              <a:ext cx="728043" cy="256379"/>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71009262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Open Data – Workflow Characteristics</a:t>
            </a:r>
            <a:endParaRPr lang="en-GB"/>
          </a:p>
        </p:txBody>
      </p:sp>
      <p:sp>
        <p:nvSpPr>
          <p:cNvPr id="4" name="Date Placeholder 3"/>
          <p:cNvSpPr>
            <a:spLocks noGrp="1"/>
          </p:cNvSpPr>
          <p:nvPr>
            <p:ph type="dt" sz="half" idx="10"/>
          </p:nvPr>
        </p:nvSpPr>
        <p:spPr/>
        <p:txBody>
          <a:bodyPr/>
          <a:lstStyle/>
          <a:p>
            <a:fld id="{81154359-8E08-4543-9610-97A555A33757}"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19</a:t>
            </a:fld>
            <a:endParaRPr lang="it-IT"/>
          </a:p>
        </p:txBody>
      </p:sp>
      <p:sp>
        <p:nvSpPr>
          <p:cNvPr id="3" name="Content Placeholder 2"/>
          <p:cNvSpPr>
            <a:spLocks noGrp="1"/>
          </p:cNvSpPr>
          <p:nvPr>
            <p:ph idx="1"/>
          </p:nvPr>
        </p:nvSpPr>
        <p:spPr>
          <a:xfrm>
            <a:off x="838200" y="1509623"/>
            <a:ext cx="10515600" cy="4667340"/>
          </a:xfrm>
        </p:spPr>
        <p:txBody>
          <a:bodyPr>
            <a:normAutofit fontScale="92500" lnSpcReduction="20000"/>
          </a:bodyPr>
          <a:lstStyle/>
          <a:p>
            <a:r>
              <a:rPr lang="en-GB" sz="3000" smtClean="0"/>
              <a:t>The </a:t>
            </a:r>
            <a:r>
              <a:rPr lang="en-GB" sz="3000"/>
              <a:t>Service Manager [SM] will access to the Archiving </a:t>
            </a:r>
            <a:r>
              <a:rPr lang="en-GB" sz="3000" smtClean="0"/>
              <a:t>Service</a:t>
            </a:r>
          </a:p>
          <a:p>
            <a:r>
              <a:rPr lang="en-GB" sz="3000"/>
              <a:t>The SM will trigger the data ingestion</a:t>
            </a:r>
          </a:p>
          <a:p>
            <a:r>
              <a:rPr lang="en-GB" sz="3000" smtClean="0"/>
              <a:t>The </a:t>
            </a:r>
            <a:r>
              <a:rPr lang="en-GB" sz="3000"/>
              <a:t>SM should have the ability to do “partial recalls”:</a:t>
            </a:r>
          </a:p>
          <a:p>
            <a:pPr lvl="1">
              <a:buFont typeface="Arial" panose="020B0604020202020204" pitchFamily="34" charset="0"/>
              <a:buChar char="•"/>
            </a:pPr>
            <a:r>
              <a:rPr lang="en-GB"/>
              <a:t>On </a:t>
            </a:r>
            <a:r>
              <a:rPr lang="en-GB" smtClean="0"/>
              <a:t>a file</a:t>
            </a:r>
            <a:endParaRPr lang="en-GB"/>
          </a:p>
          <a:p>
            <a:pPr lvl="1">
              <a:buFont typeface="Arial" panose="020B0604020202020204" pitchFamily="34" charset="0"/>
              <a:buChar char="•"/>
            </a:pPr>
            <a:r>
              <a:rPr lang="en-GB"/>
              <a:t>On subset </a:t>
            </a:r>
            <a:r>
              <a:rPr lang="en-GB" smtClean="0"/>
              <a:t>of a file</a:t>
            </a:r>
            <a:endParaRPr lang="en-GB"/>
          </a:p>
          <a:p>
            <a:r>
              <a:rPr lang="en-GB" sz="3000"/>
              <a:t>The </a:t>
            </a:r>
            <a:r>
              <a:rPr lang="en-GB" sz="3000"/>
              <a:t>SM should have the ability update the data</a:t>
            </a:r>
          </a:p>
          <a:p>
            <a:pPr marL="457200" lvl="1" indent="0">
              <a:buNone/>
            </a:pPr>
            <a:r>
              <a:rPr lang="en-GB" sz="2100" b="1"/>
              <a:t>e.g. replace/delete only one </a:t>
            </a:r>
            <a:r>
              <a:rPr lang="en-GB" sz="2100" b="1" smtClean="0"/>
              <a:t>file of a dataset</a:t>
            </a:r>
            <a:endParaRPr lang="en-GB" sz="2100" b="1"/>
          </a:p>
          <a:p>
            <a:r>
              <a:rPr lang="en-GB" sz="3000"/>
              <a:t>Data will be </a:t>
            </a:r>
            <a:r>
              <a:rPr lang="en-GB" sz="3000"/>
              <a:t>rarely </a:t>
            </a:r>
            <a:r>
              <a:rPr lang="en-GB" sz="3000"/>
              <a:t>recalled</a:t>
            </a:r>
          </a:p>
          <a:p>
            <a:r>
              <a:rPr lang="en-GB" sz="3000"/>
              <a:t>Personal </a:t>
            </a:r>
            <a:r>
              <a:rPr lang="en-GB" sz="3000"/>
              <a:t>data </a:t>
            </a:r>
            <a:r>
              <a:rPr lang="en-GB" sz="3000" u="sng"/>
              <a:t>do </a:t>
            </a:r>
            <a:r>
              <a:rPr lang="en-GB" sz="3000" u="sng"/>
              <a:t>not </a:t>
            </a:r>
            <a:r>
              <a:rPr lang="en-GB" sz="3000" u="sng"/>
              <a:t>exist</a:t>
            </a:r>
            <a:r>
              <a:rPr lang="en-GB" sz="3000"/>
              <a:t> </a:t>
            </a:r>
            <a:r>
              <a:rPr lang="en-GB" sz="3000"/>
              <a:t>in this </a:t>
            </a:r>
            <a:r>
              <a:rPr lang="en-GB" sz="3000"/>
              <a:t>case</a:t>
            </a:r>
            <a:endParaRPr lang="en-GB" sz="3000"/>
          </a:p>
          <a:p>
            <a:r>
              <a:rPr lang="en-GB" sz="3000"/>
              <a:t>Data ingestion is based on “release campaings” (3x / year)</a:t>
            </a:r>
            <a:endParaRPr lang="en-GB" sz="3000"/>
          </a:p>
          <a:p>
            <a:r>
              <a:rPr lang="en-GB" sz="3000"/>
              <a:t>Data </a:t>
            </a:r>
            <a:r>
              <a:rPr lang="en-GB" sz="3000"/>
              <a:t>are publicly available – they can even be crawled</a:t>
            </a:r>
          </a:p>
        </p:txBody>
      </p:sp>
      <p:grpSp>
        <p:nvGrpSpPr>
          <p:cNvPr id="7" name="Group 6"/>
          <p:cNvGrpSpPr/>
          <p:nvPr/>
        </p:nvGrpSpPr>
        <p:grpSpPr>
          <a:xfrm>
            <a:off x="10095671" y="178275"/>
            <a:ext cx="1796163" cy="1700466"/>
            <a:chOff x="9808801" y="2533004"/>
            <a:chExt cx="1796163" cy="1700466"/>
          </a:xfrm>
        </p:grpSpPr>
        <p:pic>
          <p:nvPicPr>
            <p:cNvPr id="8" name="Picture 7" descr="Ronald's Cree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8801" y="2533004"/>
              <a:ext cx="1796163" cy="1700466"/>
            </a:xfrm>
            <a:prstGeom prst="rect">
              <a:avLst/>
            </a:prstGeom>
          </p:spPr>
        </p:pic>
        <p:pic>
          <p:nvPicPr>
            <p:cNvPr id="9" name="Picture 8"/>
            <p:cNvPicPr>
              <a:picLocks noChangeAspect="1"/>
            </p:cNvPicPr>
            <p:nvPr/>
          </p:nvPicPr>
          <p:blipFill>
            <a:blip r:embed="rId3">
              <a:duotone>
                <a:prstClr val="black"/>
                <a:srgbClr val="2A7FB8">
                  <a:tint val="45000"/>
                  <a:satMod val="400000"/>
                </a:srgbClr>
              </a:duotone>
              <a:extLst>
                <a:ext uri="{28A0092B-C50C-407E-A947-70E740481C1C}">
                  <a14:useLocalDpi xmlns:a14="http://schemas.microsoft.com/office/drawing/2010/main" val="0"/>
                </a:ext>
              </a:extLst>
            </a:blip>
            <a:stretch>
              <a:fillRect/>
            </a:stretch>
          </p:blipFill>
          <p:spPr>
            <a:xfrm>
              <a:off x="10342860" y="3452591"/>
              <a:ext cx="728043" cy="256379"/>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25761160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500"/>
                                        <p:tgtEl>
                                          <p:spTgt spid="3">
                                            <p:txEl>
                                              <p:pRg st="3" end="3"/>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Effect transition="in" filter="fad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Effect transition="in" filter="fade">
                                      <p:cBhvr>
                                        <p:cTn id="33" dur="500"/>
                                        <p:tgtEl>
                                          <p:spTgt spid="3">
                                            <p:txEl>
                                              <p:pRg st="5" end="5"/>
                                            </p:txEl>
                                          </p:spTgt>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Effect transition="in" filter="fade">
                                      <p:cBhvr>
                                        <p:cTn id="41" dur="500"/>
                                        <p:tgtEl>
                                          <p:spTgt spid="3">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fade">
                                      <p:cBhvr>
                                        <p:cTn id="46" dur="500"/>
                                        <p:tgtEl>
                                          <p:spTgt spid="3">
                                            <p:txEl>
                                              <p:pRg st="8" end="8"/>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3">
                                            <p:txEl>
                                              <p:pRg st="9" end="9"/>
                                            </p:txEl>
                                          </p:spTgt>
                                        </p:tgtEl>
                                        <p:attrNameLst>
                                          <p:attrName>style.visibility</p:attrName>
                                        </p:attrNameLst>
                                      </p:cBhvr>
                                      <p:to>
                                        <p:strVal val="visible"/>
                                      </p:to>
                                    </p:set>
                                    <p:animEffect transition="in" filter="fade">
                                      <p:cBhvr>
                                        <p:cTn id="51" dur="500"/>
                                        <p:tgtEl>
                                          <p:spTgt spid="3">
                                            <p:txEl>
                                              <p:pRg st="9" end="9"/>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3">
                                            <p:txEl>
                                              <p:pRg st="10" end="10"/>
                                            </p:txEl>
                                          </p:spTgt>
                                        </p:tgtEl>
                                        <p:attrNameLst>
                                          <p:attrName>style.visibility</p:attrName>
                                        </p:attrNameLst>
                                      </p:cBhvr>
                                      <p:to>
                                        <p:strVal val="visible"/>
                                      </p:to>
                                    </p:set>
                                    <p:animEffect transition="in" filter="fade">
                                      <p:cBhvr>
                                        <p:cTn id="56"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9C4CFE7-DA31-4728-B654-963016B50690}"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a:t>
            </a:fld>
            <a:endParaRPr lang="it-IT"/>
          </a:p>
        </p:txBody>
      </p:sp>
      <p:sp>
        <p:nvSpPr>
          <p:cNvPr id="7" name="Title 1"/>
          <p:cNvSpPr>
            <a:spLocks noGrp="1"/>
          </p:cNvSpPr>
          <p:nvPr>
            <p:ph type="title"/>
          </p:nvPr>
        </p:nvSpPr>
        <p:spPr>
          <a:xfrm>
            <a:off x="838200" y="586597"/>
            <a:ext cx="10515600" cy="1104093"/>
          </a:xfrm>
        </p:spPr>
        <p:txBody>
          <a:bodyPr/>
          <a:lstStyle/>
          <a:p>
            <a:r>
              <a:rPr lang="en-GB" smtClean="0"/>
              <a:t>Contents</a:t>
            </a:r>
            <a:endParaRPr lang="en-GB"/>
          </a:p>
        </p:txBody>
      </p:sp>
      <p:sp>
        <p:nvSpPr>
          <p:cNvPr id="8" name="Content Placeholder 2"/>
          <p:cNvSpPr>
            <a:spLocks noGrp="1"/>
          </p:cNvSpPr>
          <p:nvPr>
            <p:ph idx="1"/>
          </p:nvPr>
        </p:nvSpPr>
        <p:spPr>
          <a:xfrm>
            <a:off x="977032" y="1495169"/>
            <a:ext cx="10515600" cy="3357726"/>
          </a:xfrm>
        </p:spPr>
        <p:txBody>
          <a:bodyPr>
            <a:noAutofit/>
          </a:bodyPr>
          <a:lstStyle/>
          <a:p>
            <a:pPr>
              <a:spcAft>
                <a:spcPts val="1200"/>
              </a:spcAft>
            </a:pPr>
            <a:r>
              <a:rPr lang="en-GB" b="1" smtClean="0"/>
              <a:t>Introduction </a:t>
            </a:r>
            <a:r>
              <a:rPr lang="en-GB" b="1"/>
              <a:t>to </a:t>
            </a:r>
            <a:r>
              <a:rPr lang="en-GB" b="1" smtClean="0"/>
              <a:t>High Energy Physics </a:t>
            </a:r>
            <a:r>
              <a:rPr lang="en-GB" b="1"/>
              <a:t>Deployment Scenarios </a:t>
            </a:r>
          </a:p>
          <a:p>
            <a:pPr>
              <a:spcAft>
                <a:spcPts val="1200"/>
              </a:spcAft>
            </a:pPr>
            <a:r>
              <a:rPr lang="en-GB" b="1"/>
              <a:t>The BaBar Experiment</a:t>
            </a:r>
          </a:p>
          <a:p>
            <a:pPr>
              <a:spcAft>
                <a:spcPts val="1200"/>
              </a:spcAft>
            </a:pPr>
            <a:r>
              <a:rPr lang="en-GB" b="1" smtClean="0"/>
              <a:t>CERN Digital Memory</a:t>
            </a:r>
          </a:p>
          <a:p>
            <a:pPr>
              <a:spcAft>
                <a:spcPts val="1200"/>
              </a:spcAft>
            </a:pPr>
            <a:r>
              <a:rPr lang="en-GB" b="1" smtClean="0"/>
              <a:t>CERN </a:t>
            </a:r>
            <a:r>
              <a:rPr lang="en-GB" b="1"/>
              <a:t>Open Data</a:t>
            </a:r>
          </a:p>
          <a:p>
            <a:pPr>
              <a:spcAft>
                <a:spcPts val="1200"/>
              </a:spcAft>
            </a:pPr>
            <a:r>
              <a:rPr lang="en-GB" b="1" smtClean="0"/>
              <a:t>Volumes, Ingest </a:t>
            </a:r>
            <a:r>
              <a:rPr lang="en-GB" b="1" smtClean="0"/>
              <a:t>Rates, </a:t>
            </a:r>
            <a:r>
              <a:rPr lang="en-GB" b="1" smtClean="0"/>
              <a:t>and Retention Period</a:t>
            </a:r>
          </a:p>
          <a:p>
            <a:pPr>
              <a:spcAft>
                <a:spcPts val="1200"/>
              </a:spcAft>
            </a:pPr>
            <a:r>
              <a:rPr lang="en-GB" b="1" smtClean="0"/>
              <a:t>Summary and Next Steps</a:t>
            </a:r>
            <a:endParaRPr lang="en-GB" b="1"/>
          </a:p>
        </p:txBody>
      </p:sp>
    </p:spTree>
    <p:extLst>
      <p:ext uri="{BB962C8B-B14F-4D97-AF65-F5344CB8AC3E}">
        <p14:creationId xmlns:p14="http://schemas.microsoft.com/office/powerpoint/2010/main" val="19901405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Open Data – Data Characteristics</a:t>
            </a:r>
            <a:endParaRPr lang="en-GB"/>
          </a:p>
        </p:txBody>
      </p:sp>
      <p:sp>
        <p:nvSpPr>
          <p:cNvPr id="4" name="Date Placeholder 3"/>
          <p:cNvSpPr>
            <a:spLocks noGrp="1"/>
          </p:cNvSpPr>
          <p:nvPr>
            <p:ph type="dt" sz="half" idx="10"/>
          </p:nvPr>
        </p:nvSpPr>
        <p:spPr/>
        <p:txBody>
          <a:bodyPr/>
          <a:lstStyle/>
          <a:p>
            <a:fld id="{664ADD48-026F-44F4-B972-4C671A045F3D}"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20</a:t>
            </a:fld>
            <a:endParaRPr lang="it-IT"/>
          </a:p>
        </p:txBody>
      </p:sp>
      <p:sp>
        <p:nvSpPr>
          <p:cNvPr id="3" name="Content Placeholder 2"/>
          <p:cNvSpPr>
            <a:spLocks noGrp="1"/>
          </p:cNvSpPr>
          <p:nvPr>
            <p:ph idx="1"/>
          </p:nvPr>
        </p:nvSpPr>
        <p:spPr/>
        <p:txBody>
          <a:bodyPr>
            <a:normAutofit/>
          </a:bodyPr>
          <a:lstStyle/>
          <a:p>
            <a:pPr>
              <a:lnSpc>
                <a:spcPct val="80000"/>
              </a:lnSpc>
            </a:pPr>
            <a:r>
              <a:rPr lang="en-GB"/>
              <a:t>The CERN </a:t>
            </a:r>
            <a:r>
              <a:rPr lang="en-GB"/>
              <a:t>Open</a:t>
            </a:r>
            <a:r>
              <a:rPr lang="en-GB"/>
              <a:t> Data Portal contains:</a:t>
            </a:r>
          </a:p>
          <a:p>
            <a:pPr lvl="1"/>
            <a:r>
              <a:rPr lang="en-GB" smtClean="0"/>
              <a:t>10.000 bibliographical records</a:t>
            </a:r>
          </a:p>
          <a:p>
            <a:pPr lvl="1"/>
            <a:r>
              <a:rPr lang="en-GB" smtClean="0"/>
              <a:t>600.000 files</a:t>
            </a:r>
          </a:p>
          <a:p>
            <a:pPr lvl="1"/>
            <a:r>
              <a:rPr lang="en-GB" smtClean="0"/>
              <a:t>2 PB in total</a:t>
            </a:r>
          </a:p>
          <a:p>
            <a:pPr>
              <a:lnSpc>
                <a:spcPct val="80000"/>
              </a:lnSpc>
            </a:pPr>
            <a:r>
              <a:rPr lang="en-GB"/>
              <a:t>Typical </a:t>
            </a:r>
            <a:r>
              <a:rPr lang="en-GB"/>
              <a:t>dataset</a:t>
            </a:r>
            <a:r>
              <a:rPr lang="en-GB"/>
              <a:t> size: ~3 TB</a:t>
            </a:r>
          </a:p>
          <a:p>
            <a:pPr>
              <a:lnSpc>
                <a:spcPct val="80000"/>
              </a:lnSpc>
            </a:pPr>
            <a:r>
              <a:rPr lang="en-GB"/>
              <a:t>Typical File </a:t>
            </a:r>
            <a:r>
              <a:rPr lang="en-GB"/>
              <a:t>Size</a:t>
            </a:r>
            <a:r>
              <a:rPr lang="en-GB"/>
              <a:t>: 1-4 GB</a:t>
            </a:r>
          </a:p>
          <a:p>
            <a:pPr>
              <a:lnSpc>
                <a:spcPct val="80000"/>
              </a:lnSpc>
            </a:pPr>
            <a:r>
              <a:rPr lang="en-GB"/>
              <a:t>Metadata in </a:t>
            </a:r>
            <a:r>
              <a:rPr lang="en-GB"/>
              <a:t>custom</a:t>
            </a:r>
            <a:r>
              <a:rPr lang="en-GB"/>
              <a:t> JSON Schema</a:t>
            </a:r>
          </a:p>
          <a:p>
            <a:pPr lvl="1"/>
            <a:r>
              <a:rPr lang="en-GB" smtClean="0"/>
              <a:t>inspired by W3C DCAT Standard</a:t>
            </a:r>
            <a:endParaRPr lang="en-GB"/>
          </a:p>
        </p:txBody>
      </p:sp>
      <p:grpSp>
        <p:nvGrpSpPr>
          <p:cNvPr id="7" name="Group 6"/>
          <p:cNvGrpSpPr/>
          <p:nvPr/>
        </p:nvGrpSpPr>
        <p:grpSpPr>
          <a:xfrm>
            <a:off x="10095671" y="178275"/>
            <a:ext cx="1796163" cy="1700466"/>
            <a:chOff x="9808801" y="2533004"/>
            <a:chExt cx="1796163" cy="1700466"/>
          </a:xfrm>
        </p:grpSpPr>
        <p:pic>
          <p:nvPicPr>
            <p:cNvPr id="8" name="Picture 7" descr="Ronald's Cree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8801" y="2533004"/>
              <a:ext cx="1796163" cy="1700466"/>
            </a:xfrm>
            <a:prstGeom prst="rect">
              <a:avLst/>
            </a:prstGeom>
          </p:spPr>
        </p:pic>
        <p:pic>
          <p:nvPicPr>
            <p:cNvPr id="9" name="Picture 8"/>
            <p:cNvPicPr>
              <a:picLocks noChangeAspect="1"/>
            </p:cNvPicPr>
            <p:nvPr/>
          </p:nvPicPr>
          <p:blipFill>
            <a:blip r:embed="rId3">
              <a:duotone>
                <a:prstClr val="black"/>
                <a:srgbClr val="2A7FB8">
                  <a:tint val="45000"/>
                  <a:satMod val="400000"/>
                </a:srgbClr>
              </a:duotone>
              <a:extLst>
                <a:ext uri="{28A0092B-C50C-407E-A947-70E740481C1C}">
                  <a14:useLocalDpi xmlns:a14="http://schemas.microsoft.com/office/drawing/2010/main" val="0"/>
                </a:ext>
              </a:extLst>
            </a:blip>
            <a:stretch>
              <a:fillRect/>
            </a:stretch>
          </p:blipFill>
          <p:spPr>
            <a:xfrm>
              <a:off x="10342860" y="3452591"/>
              <a:ext cx="728043" cy="256379"/>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36069108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3">
                                            <p:txEl>
                                              <p:pRg st="6" end="6"/>
                                            </p:txEl>
                                          </p:spTgt>
                                        </p:tgtEl>
                                        <p:attrNameLst>
                                          <p:attrName>style.visibility</p:attrName>
                                        </p:attrNameLst>
                                      </p:cBhvr>
                                      <p:to>
                                        <p:strVal val="visible"/>
                                      </p:to>
                                    </p:set>
                                    <p:animEffect transition="in" filter="fade">
                                      <p:cBhvr>
                                        <p:cTn id="36" dur="500"/>
                                        <p:tgtEl>
                                          <p:spTgt spid="3">
                                            <p:txEl>
                                              <p:pRg st="6" end="6"/>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Effect transition="in" filter="fade">
                                      <p:cBhvr>
                                        <p:cTn id="39"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Open Data – Interface Characteristics</a:t>
            </a:r>
            <a:endParaRPr lang="en-GB"/>
          </a:p>
        </p:txBody>
      </p:sp>
      <p:sp>
        <p:nvSpPr>
          <p:cNvPr id="4" name="Date Placeholder 3"/>
          <p:cNvSpPr>
            <a:spLocks noGrp="1"/>
          </p:cNvSpPr>
          <p:nvPr>
            <p:ph type="dt" sz="half" idx="10"/>
          </p:nvPr>
        </p:nvSpPr>
        <p:spPr/>
        <p:txBody>
          <a:bodyPr/>
          <a:lstStyle/>
          <a:p>
            <a:fld id="{78F91A15-B636-40C6-ADE2-D1A17CAC7D9B}"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21</a:t>
            </a:fld>
            <a:endParaRPr lang="it-IT"/>
          </a:p>
        </p:txBody>
      </p:sp>
      <p:sp>
        <p:nvSpPr>
          <p:cNvPr id="3" name="Content Placeholder 2"/>
          <p:cNvSpPr>
            <a:spLocks noGrp="1"/>
          </p:cNvSpPr>
          <p:nvPr>
            <p:ph idx="1"/>
          </p:nvPr>
        </p:nvSpPr>
        <p:spPr/>
        <p:txBody>
          <a:bodyPr>
            <a:normAutofit/>
          </a:bodyPr>
          <a:lstStyle/>
          <a:p>
            <a:pPr fontAlgn="base"/>
            <a:r>
              <a:rPr lang="en-GB" b="1" smtClean="0"/>
              <a:t>API </a:t>
            </a:r>
            <a:r>
              <a:rPr lang="en-GB" b="1"/>
              <a:t>functionalities:</a:t>
            </a:r>
          </a:p>
          <a:p>
            <a:pPr lvl="1" fontAlgn="base"/>
            <a:r>
              <a:rPr lang="en-GB"/>
              <a:t>Automated </a:t>
            </a:r>
            <a:r>
              <a:rPr lang="en-GB" smtClean="0"/>
              <a:t>transfers  (e.g. HTTP)</a:t>
            </a:r>
            <a:endParaRPr lang="en-GB"/>
          </a:p>
          <a:p>
            <a:pPr lvl="1" fontAlgn="base"/>
            <a:r>
              <a:rPr lang="en-GB"/>
              <a:t>Automated metadata handling</a:t>
            </a:r>
          </a:p>
          <a:p>
            <a:pPr lvl="1"/>
            <a:r>
              <a:rPr lang="en-GB" smtClean="0"/>
              <a:t>Validation </a:t>
            </a:r>
            <a:r>
              <a:rPr lang="en-GB"/>
              <a:t>of the integrity of the deposited material both for data and metadata</a:t>
            </a:r>
          </a:p>
          <a:p>
            <a:pPr lvl="1"/>
            <a:r>
              <a:rPr lang="en-GB"/>
              <a:t>Periodic fixity checks</a:t>
            </a:r>
          </a:p>
          <a:p>
            <a:pPr fontAlgn="base"/>
            <a:endParaRPr lang="en-GB" smtClean="0"/>
          </a:p>
          <a:p>
            <a:pPr fontAlgn="base"/>
            <a:r>
              <a:rPr lang="en-GB" b="1" smtClean="0"/>
              <a:t>Web </a:t>
            </a:r>
            <a:r>
              <a:rPr lang="en-GB" b="1"/>
              <a:t>Interface:</a:t>
            </a:r>
          </a:p>
          <a:p>
            <a:pPr lvl="1" fontAlgn="base"/>
            <a:r>
              <a:rPr lang="en-GB"/>
              <a:t>Dashboard with browing/searching capabilities</a:t>
            </a:r>
          </a:p>
          <a:p>
            <a:pPr lvl="1" fontAlgn="base"/>
            <a:r>
              <a:rPr lang="en-GB"/>
              <a:t>An audit log where details of all actions can be accessed</a:t>
            </a:r>
          </a:p>
          <a:p>
            <a:endParaRPr lang="en-GB" smtClean="0"/>
          </a:p>
        </p:txBody>
      </p:sp>
      <p:grpSp>
        <p:nvGrpSpPr>
          <p:cNvPr id="7" name="Group 6"/>
          <p:cNvGrpSpPr/>
          <p:nvPr/>
        </p:nvGrpSpPr>
        <p:grpSpPr>
          <a:xfrm>
            <a:off x="10095671" y="178275"/>
            <a:ext cx="1796163" cy="1700466"/>
            <a:chOff x="9808801" y="2533004"/>
            <a:chExt cx="1796163" cy="1700466"/>
          </a:xfrm>
        </p:grpSpPr>
        <p:pic>
          <p:nvPicPr>
            <p:cNvPr id="8" name="Picture 7" descr="Ronald's Cree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8801" y="2533004"/>
              <a:ext cx="1796163" cy="1700466"/>
            </a:xfrm>
            <a:prstGeom prst="rect">
              <a:avLst/>
            </a:prstGeom>
          </p:spPr>
        </p:pic>
        <p:pic>
          <p:nvPicPr>
            <p:cNvPr id="9" name="Picture 8"/>
            <p:cNvPicPr>
              <a:picLocks noChangeAspect="1"/>
            </p:cNvPicPr>
            <p:nvPr/>
          </p:nvPicPr>
          <p:blipFill>
            <a:blip r:embed="rId3">
              <a:duotone>
                <a:prstClr val="black"/>
                <a:srgbClr val="2A7FB8">
                  <a:tint val="45000"/>
                  <a:satMod val="400000"/>
                </a:srgbClr>
              </a:duotone>
              <a:extLst>
                <a:ext uri="{28A0092B-C50C-407E-A947-70E740481C1C}">
                  <a14:useLocalDpi xmlns:a14="http://schemas.microsoft.com/office/drawing/2010/main" val="0"/>
                </a:ext>
              </a:extLst>
            </a:blip>
            <a:stretch>
              <a:fillRect/>
            </a:stretch>
          </p:blipFill>
          <p:spPr>
            <a:xfrm>
              <a:off x="10342860" y="3452591"/>
              <a:ext cx="728043" cy="256379"/>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25441400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fade">
                                      <p:cBhvr>
                                        <p:cTn id="21" dur="500"/>
                                        <p:tgtEl>
                                          <p:spTgt spid="3">
                                            <p:txEl>
                                              <p:pRg st="3" end="3"/>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fade">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Effect transition="in" filter="fade">
                                      <p:cBhvr>
                                        <p:cTn id="29" dur="500"/>
                                        <p:tgtEl>
                                          <p:spTgt spid="3">
                                            <p:txEl>
                                              <p:pRg st="6" end="6"/>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
                                            <p:txEl>
                                              <p:pRg st="8" end="8"/>
                                            </p:txEl>
                                          </p:spTgt>
                                        </p:tgtEl>
                                        <p:attrNameLst>
                                          <p:attrName>style.visibility</p:attrName>
                                        </p:attrNameLst>
                                      </p:cBhvr>
                                      <p:to>
                                        <p:strVal val="visible"/>
                                      </p:to>
                                    </p:set>
                                    <p:animEffect transition="in" filter="fade">
                                      <p:cBhvr>
                                        <p:cTn id="35"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CERN Open Data – added value features</a:t>
            </a:r>
            <a:endParaRPr lang="en-GB"/>
          </a:p>
        </p:txBody>
      </p:sp>
      <p:sp>
        <p:nvSpPr>
          <p:cNvPr id="4" name="Date Placeholder 3"/>
          <p:cNvSpPr>
            <a:spLocks noGrp="1"/>
          </p:cNvSpPr>
          <p:nvPr>
            <p:ph type="dt" sz="half" idx="10"/>
          </p:nvPr>
        </p:nvSpPr>
        <p:spPr/>
        <p:txBody>
          <a:bodyPr/>
          <a:lstStyle/>
          <a:p>
            <a:fld id="{C0F8F005-16B9-489E-807B-9048C8C5C226}"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22</a:t>
            </a:fld>
            <a:endParaRPr lang="it-IT"/>
          </a:p>
        </p:txBody>
      </p:sp>
      <p:sp>
        <p:nvSpPr>
          <p:cNvPr id="3" name="Content Placeholder 2"/>
          <p:cNvSpPr>
            <a:spLocks noGrp="1"/>
          </p:cNvSpPr>
          <p:nvPr>
            <p:ph idx="1"/>
          </p:nvPr>
        </p:nvSpPr>
        <p:spPr>
          <a:xfrm>
            <a:off x="838199" y="1587260"/>
            <a:ext cx="10686691" cy="4589703"/>
          </a:xfrm>
        </p:spPr>
        <p:txBody>
          <a:bodyPr>
            <a:normAutofit/>
          </a:bodyPr>
          <a:lstStyle/>
          <a:p>
            <a:r>
              <a:rPr lang="en-GB" sz="2600"/>
              <a:t>The CernVM File System provides a </a:t>
            </a:r>
            <a:r>
              <a:rPr lang="en-GB" sz="2600" smtClean="0"/>
              <a:t>scalable and reliable software    </a:t>
            </a:r>
            <a:r>
              <a:rPr lang="en-GB" sz="2600"/>
              <a:t>distribution </a:t>
            </a:r>
            <a:r>
              <a:rPr lang="en-GB" sz="2600" smtClean="0"/>
              <a:t>service</a:t>
            </a:r>
            <a:r>
              <a:rPr lang="en-GB" sz="2600"/>
              <a:t> </a:t>
            </a:r>
            <a:r>
              <a:rPr lang="en-GB" sz="2600" smtClean="0"/>
              <a:t>for </a:t>
            </a:r>
            <a:r>
              <a:rPr lang="en-GB" sz="2600"/>
              <a:t>the LHC </a:t>
            </a:r>
            <a:r>
              <a:rPr lang="en-GB" sz="2600" smtClean="0"/>
              <a:t>experiments as </a:t>
            </a:r>
            <a:r>
              <a:rPr lang="en-GB" sz="2600"/>
              <a:t>a POSIX read-only file </a:t>
            </a:r>
            <a:r>
              <a:rPr lang="en-GB" sz="2600" smtClean="0"/>
              <a:t>system. </a:t>
            </a:r>
            <a:endParaRPr lang="en-GB" sz="2600" smtClean="0"/>
          </a:p>
          <a:p>
            <a:pPr lvl="1"/>
            <a:r>
              <a:rPr lang="en-GB" sz="2000" smtClean="0"/>
              <a:t>Files </a:t>
            </a:r>
            <a:r>
              <a:rPr lang="en-GB" sz="2000"/>
              <a:t>and directories are hosted on standard web servers and mounted in the universal namespace /cvmfs.</a:t>
            </a:r>
          </a:p>
          <a:p>
            <a:r>
              <a:rPr lang="en-GB" sz="2600"/>
              <a:t>As CernVM-FS can use S3 protocol for storage, we want to explore two possibilities:</a:t>
            </a:r>
          </a:p>
          <a:p>
            <a:pPr lvl="1"/>
            <a:r>
              <a:rPr lang="en-GB" sz="2000" smtClean="0"/>
              <a:t>The </a:t>
            </a:r>
            <a:r>
              <a:rPr lang="en-GB" sz="2000"/>
              <a:t>first is to install CernVM-FS in external infrastructure</a:t>
            </a:r>
          </a:p>
          <a:p>
            <a:pPr lvl="1"/>
            <a:r>
              <a:rPr lang="en-GB" sz="2000" smtClean="0"/>
              <a:t>The </a:t>
            </a:r>
            <a:r>
              <a:rPr lang="en-GB" sz="2000"/>
              <a:t>second is to transfer CernVM-FS in an external service (for example, </a:t>
            </a:r>
            <a:r>
              <a:rPr lang="en-GB" sz="2000" smtClean="0"/>
              <a:t>cvmfs.cloud.com)</a:t>
            </a:r>
          </a:p>
          <a:p>
            <a:r>
              <a:rPr lang="en-GB" sz="2600" smtClean="0"/>
              <a:t>This service will be added on top of the archiving solution as a </a:t>
            </a:r>
            <a:r>
              <a:rPr lang="en-GB" sz="2600" b="1" smtClean="0"/>
              <a:t>Software Reproducability </a:t>
            </a:r>
            <a:r>
              <a:rPr lang="en-GB" sz="2600" b="1"/>
              <a:t>Layer</a:t>
            </a:r>
            <a:r>
              <a:rPr lang="en-GB" sz="2600"/>
              <a:t>,</a:t>
            </a:r>
            <a:r>
              <a:rPr lang="en-GB" sz="2600" b="1"/>
              <a:t> </a:t>
            </a:r>
            <a:r>
              <a:rPr lang="en-GB" sz="2600"/>
              <a:t>in order to run example Physics analyses using non-CERN/LHC infrastructure</a:t>
            </a:r>
            <a:r>
              <a:rPr lang="en-GB" sz="2600" smtClean="0"/>
              <a:t>.</a:t>
            </a:r>
            <a:endParaRPr lang="en-GB" sz="2600"/>
          </a:p>
        </p:txBody>
      </p:sp>
      <p:grpSp>
        <p:nvGrpSpPr>
          <p:cNvPr id="7" name="Group 6"/>
          <p:cNvGrpSpPr/>
          <p:nvPr/>
        </p:nvGrpSpPr>
        <p:grpSpPr>
          <a:xfrm>
            <a:off x="10095671" y="178275"/>
            <a:ext cx="1796163" cy="1700466"/>
            <a:chOff x="9808801" y="2533004"/>
            <a:chExt cx="1796163" cy="1700466"/>
          </a:xfrm>
        </p:grpSpPr>
        <p:pic>
          <p:nvPicPr>
            <p:cNvPr id="8" name="Picture 7" descr="Ronald's Creek"/>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808801" y="2533004"/>
              <a:ext cx="1796163" cy="1700466"/>
            </a:xfrm>
            <a:prstGeom prst="rect">
              <a:avLst/>
            </a:prstGeom>
          </p:spPr>
        </p:pic>
        <p:pic>
          <p:nvPicPr>
            <p:cNvPr id="9" name="Picture 8"/>
            <p:cNvPicPr>
              <a:picLocks noChangeAspect="1"/>
            </p:cNvPicPr>
            <p:nvPr/>
          </p:nvPicPr>
          <p:blipFill>
            <a:blip r:embed="rId3">
              <a:duotone>
                <a:prstClr val="black"/>
                <a:srgbClr val="2A7FB8">
                  <a:tint val="45000"/>
                  <a:satMod val="400000"/>
                </a:srgbClr>
              </a:duotone>
              <a:extLst>
                <a:ext uri="{28A0092B-C50C-407E-A947-70E740481C1C}">
                  <a14:useLocalDpi xmlns:a14="http://schemas.microsoft.com/office/drawing/2010/main" val="0"/>
                </a:ext>
              </a:extLst>
            </a:blip>
            <a:stretch>
              <a:fillRect/>
            </a:stretch>
          </p:blipFill>
          <p:spPr>
            <a:xfrm>
              <a:off x="10342860" y="3452591"/>
              <a:ext cx="728043" cy="256379"/>
            </a:xfrm>
            <a:prstGeom prst="rect">
              <a:avLst/>
            </a:prstGeom>
            <a:ln>
              <a:noFill/>
            </a:ln>
            <a:effectLst>
              <a:outerShdw blurRad="292100" dist="139700" dir="2700000" algn="tl" rotWithShape="0">
                <a:srgbClr val="333333">
                  <a:alpha val="65000"/>
                </a:srgbClr>
              </a:outerShdw>
            </a:effectLst>
          </p:spPr>
        </p:pic>
      </p:grpSp>
    </p:spTree>
    <p:extLst>
      <p:ext uri="{BB962C8B-B14F-4D97-AF65-F5344CB8AC3E}">
        <p14:creationId xmlns:p14="http://schemas.microsoft.com/office/powerpoint/2010/main" val="22203281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fade">
                                      <p:cBhvr>
                                        <p:cTn id="15" dur="500"/>
                                        <p:tgtEl>
                                          <p:spTgt spid="3">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500"/>
                                        <p:tgtEl>
                                          <p:spTgt spid="3">
                                            <p:txEl>
                                              <p:pRg st="2" end="2"/>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Effect transition="in" filter="fade">
                                      <p:cBhvr>
                                        <p:cTn id="3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3814915" y="1139826"/>
            <a:ext cx="9224809" cy="4311786"/>
          </a:xfrm>
        </p:spPr>
        <p:txBody>
          <a:bodyPr/>
          <a:lstStyle/>
          <a:p>
            <a:r>
              <a:rPr lang="en-GB"/>
              <a:t>Volumes, Ingest </a:t>
            </a:r>
            <a:r>
              <a:rPr lang="en-GB" smtClean="0"/>
              <a:t>Rates, </a:t>
            </a:r>
            <a:r>
              <a:rPr lang="en-GB"/>
              <a:t>and Retention Period</a:t>
            </a:r>
          </a:p>
        </p:txBody>
      </p:sp>
    </p:spTree>
    <p:extLst>
      <p:ext uri="{BB962C8B-B14F-4D97-AF65-F5344CB8AC3E}">
        <p14:creationId xmlns:p14="http://schemas.microsoft.com/office/powerpoint/2010/main" val="675632569"/>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35" presetClass="path" presetSubtype="0" accel="50000" decel="50000" fill="hold" grpId="1" nodeType="withEffect">
                                  <p:stCondLst>
                                    <p:cond delay="0"/>
                                  </p:stCondLst>
                                  <p:childTnLst>
                                    <p:animMotion origin="layout" path="M 0.17812 0.0081 L -0.17813 4.44444E-6 " pathEditMode="relative" rAng="0" ptsTypes="AA">
                                      <p:cBhvr>
                                        <p:cTn id="9" dur="2000" fill="hold"/>
                                        <p:tgtEl>
                                          <p:spTgt spid="6"/>
                                        </p:tgtEl>
                                        <p:attrNameLst>
                                          <p:attrName>ppt_x</p:attrName>
                                          <p:attrName>ppt_y</p:attrName>
                                        </p:attrNameLst>
                                      </p:cBhvr>
                                      <p:rCtr x="-17812" y="-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Dataset Characteristics</a:t>
            </a:r>
            <a:endParaRPr lang="en-GB"/>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69614252"/>
              </p:ext>
            </p:extLst>
          </p:nvPr>
        </p:nvGraphicFramePr>
        <p:xfrm>
          <a:off x="895709" y="1449107"/>
          <a:ext cx="10515600" cy="1483360"/>
        </p:xfrm>
        <a:graphic>
          <a:graphicData uri="http://schemas.openxmlformats.org/drawingml/2006/table">
            <a:tbl>
              <a:tblPr firstRow="1" bandRow="1">
                <a:tableStyleId>{69012ECD-51FC-41F1-AA8D-1B2483CD663E}</a:tableStyleId>
              </a:tblPr>
              <a:tblGrid>
                <a:gridCol w="3505200">
                  <a:extLst>
                    <a:ext uri="{9D8B030D-6E8A-4147-A177-3AD203B41FA5}">
                      <a16:colId xmlns:a16="http://schemas.microsoft.com/office/drawing/2014/main" val="1719297204"/>
                    </a:ext>
                  </a:extLst>
                </a:gridCol>
                <a:gridCol w="3505200">
                  <a:extLst>
                    <a:ext uri="{9D8B030D-6E8A-4147-A177-3AD203B41FA5}">
                      <a16:colId xmlns:a16="http://schemas.microsoft.com/office/drawing/2014/main" val="4107961755"/>
                    </a:ext>
                  </a:extLst>
                </a:gridCol>
                <a:gridCol w="3505200">
                  <a:extLst>
                    <a:ext uri="{9D8B030D-6E8A-4147-A177-3AD203B41FA5}">
                      <a16:colId xmlns:a16="http://schemas.microsoft.com/office/drawing/2014/main" val="3177489050"/>
                    </a:ext>
                  </a:extLst>
                </a:gridCol>
              </a:tblGrid>
              <a:tr h="370840">
                <a:tc>
                  <a:txBody>
                    <a:bodyPr/>
                    <a:lstStyle/>
                    <a:p>
                      <a:endParaRPr lang="en-GB"/>
                    </a:p>
                  </a:txBody>
                  <a:tcPr>
                    <a:solidFill>
                      <a:srgbClr val="375F96"/>
                    </a:solidFill>
                  </a:tcPr>
                </a:tc>
                <a:tc>
                  <a:txBody>
                    <a:bodyPr/>
                    <a:lstStyle/>
                    <a:p>
                      <a:r>
                        <a:rPr lang="en-GB" smtClean="0"/>
                        <a:t>Deployment</a:t>
                      </a:r>
                      <a:r>
                        <a:rPr lang="en-GB" baseline="0" smtClean="0"/>
                        <a:t> </a:t>
                      </a:r>
                      <a:r>
                        <a:rPr lang="en-GB" smtClean="0"/>
                        <a:t>Scenario</a:t>
                      </a:r>
                      <a:endParaRPr lang="en-GB"/>
                    </a:p>
                  </a:txBody>
                  <a:tcPr>
                    <a:solidFill>
                      <a:srgbClr val="375F96"/>
                    </a:solidFill>
                  </a:tcPr>
                </a:tc>
                <a:tc>
                  <a:txBody>
                    <a:bodyPr/>
                    <a:lstStyle/>
                    <a:p>
                      <a:r>
                        <a:rPr lang="en-GB" smtClean="0"/>
                        <a:t>Data Volumes</a:t>
                      </a:r>
                      <a:endParaRPr lang="en-GB"/>
                    </a:p>
                  </a:txBody>
                  <a:tcPr>
                    <a:solidFill>
                      <a:srgbClr val="375F96"/>
                    </a:solidFill>
                  </a:tcPr>
                </a:tc>
                <a:extLst>
                  <a:ext uri="{0D108BD9-81ED-4DB2-BD59-A6C34878D82A}">
                    <a16:rowId xmlns:a16="http://schemas.microsoft.com/office/drawing/2014/main" val="1977497328"/>
                  </a:ext>
                </a:extLst>
              </a:tr>
              <a:tr h="370840">
                <a:tc rowSpan="3">
                  <a:txBody>
                    <a:bodyPr/>
                    <a:lstStyle/>
                    <a:p>
                      <a:endParaRPr lang="en-GB" baseline="0" smtClean="0"/>
                    </a:p>
                  </a:txBody>
                  <a:tcPr/>
                </a:tc>
                <a:tc>
                  <a:txBody>
                    <a:bodyPr/>
                    <a:lstStyle/>
                    <a:p>
                      <a:r>
                        <a:rPr lang="en-GB" sz="1200" kern="1200" smtClean="0">
                          <a:effectLst/>
                        </a:rPr>
                        <a:t>CERN Digital</a:t>
                      </a:r>
                      <a:r>
                        <a:rPr lang="en-GB" sz="1200" kern="1200" baseline="0" smtClean="0">
                          <a:effectLst/>
                        </a:rPr>
                        <a:t> Memory</a:t>
                      </a:r>
                      <a:endParaRPr lang="en-GB" sz="1200" kern="1200" smtClean="0">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baseline="0" smtClean="0">
                          <a:effectLst/>
                        </a:rPr>
                        <a:t>1.4 PB</a:t>
                      </a:r>
                      <a:endParaRPr lang="en-GB" sz="1800" b="1" kern="1200" smtClean="0">
                        <a:solidFill>
                          <a:schemeClr val="dk1"/>
                        </a:solidFill>
                        <a:effectLst/>
                        <a:latin typeface="+mn-lt"/>
                        <a:ea typeface="+mn-ea"/>
                        <a:cs typeface="+mn-cs"/>
                      </a:endParaRPr>
                    </a:p>
                  </a:txBody>
                  <a:tcPr/>
                </a:tc>
                <a:extLst>
                  <a:ext uri="{0D108BD9-81ED-4DB2-BD59-A6C34878D82A}">
                    <a16:rowId xmlns:a16="http://schemas.microsoft.com/office/drawing/2014/main" val="3788796043"/>
                  </a:ext>
                </a:extLst>
              </a:tr>
              <a:tr h="370840">
                <a:tc vMerge="1">
                  <a:txBody>
                    <a:bodyPr/>
                    <a:lstStyle/>
                    <a:p>
                      <a:endParaRPr lang="en-GB"/>
                    </a:p>
                  </a:txBody>
                  <a:tcPr/>
                </a:tc>
                <a:tc>
                  <a:txBody>
                    <a:bodyPr/>
                    <a:lstStyle/>
                    <a:p>
                      <a:r>
                        <a:rPr lang="en-GB" sz="1200" kern="1200" smtClean="0">
                          <a:effectLst/>
                        </a:rPr>
                        <a:t>The BaBar</a:t>
                      </a:r>
                      <a:r>
                        <a:rPr lang="en-GB" sz="1200" kern="1200" baseline="0" smtClean="0">
                          <a:effectLst/>
                        </a:rPr>
                        <a:t> Experiment</a:t>
                      </a:r>
                      <a:endParaRPr lang="en-GB" sz="1200" kern="1200" smtClean="0">
                        <a:effectLst/>
                      </a:endParaRPr>
                    </a:p>
                  </a:txBody>
                  <a:tcPr/>
                </a:tc>
                <a:tc>
                  <a:txBody>
                    <a:bodyPr/>
                    <a:lstStyle/>
                    <a:p>
                      <a:r>
                        <a:rPr lang="en-GB" sz="1800" kern="1200" smtClean="0">
                          <a:effectLst/>
                        </a:rPr>
                        <a:t>2</a:t>
                      </a:r>
                      <a:r>
                        <a:rPr lang="en-GB" sz="1800" kern="1200" baseline="0" smtClean="0">
                          <a:effectLst/>
                        </a:rPr>
                        <a:t> PB</a:t>
                      </a:r>
                      <a:endParaRPr lang="en-GB" sz="1800" b="1" i="0" kern="1200" smtClean="0">
                        <a:solidFill>
                          <a:schemeClr val="dk1"/>
                        </a:solidFill>
                        <a:effectLst/>
                        <a:latin typeface="+mn-lt"/>
                        <a:ea typeface="+mn-ea"/>
                        <a:cs typeface="+mn-cs"/>
                      </a:endParaRPr>
                    </a:p>
                  </a:txBody>
                  <a:tcPr/>
                </a:tc>
                <a:extLst>
                  <a:ext uri="{0D108BD9-81ED-4DB2-BD59-A6C34878D82A}">
                    <a16:rowId xmlns:a16="http://schemas.microsoft.com/office/drawing/2014/main" val="682047890"/>
                  </a:ext>
                </a:extLst>
              </a:tr>
              <a:tr h="3708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smtClean="0">
                          <a:effectLst/>
                        </a:rPr>
                        <a:t>CERN Open Data</a:t>
                      </a:r>
                      <a:endParaRPr lang="en-GB" sz="1200" b="0" i="0" kern="1200" smtClean="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baseline="0" smtClean="0">
                          <a:effectLst/>
                        </a:rPr>
                        <a:t>2+ PB</a:t>
                      </a:r>
                      <a:endParaRPr lang="en-GB" sz="1800" b="1" kern="1200" smtClean="0">
                        <a:solidFill>
                          <a:schemeClr val="dk1"/>
                        </a:solidFill>
                        <a:effectLst/>
                        <a:latin typeface="+mn-lt"/>
                        <a:ea typeface="+mn-ea"/>
                        <a:cs typeface="+mn-cs"/>
                      </a:endParaRPr>
                    </a:p>
                  </a:txBody>
                  <a:tcPr/>
                </a:tc>
                <a:extLst>
                  <a:ext uri="{0D108BD9-81ED-4DB2-BD59-A6C34878D82A}">
                    <a16:rowId xmlns:a16="http://schemas.microsoft.com/office/drawing/2014/main" val="2762813376"/>
                  </a:ext>
                </a:extLst>
              </a:tr>
            </a:tbl>
          </a:graphicData>
        </a:graphic>
      </p:graphicFrame>
      <p:sp>
        <p:nvSpPr>
          <p:cNvPr id="4" name="Date Placeholder 3"/>
          <p:cNvSpPr>
            <a:spLocks noGrp="1"/>
          </p:cNvSpPr>
          <p:nvPr>
            <p:ph type="dt" sz="half" idx="10"/>
          </p:nvPr>
        </p:nvSpPr>
        <p:spPr/>
        <p:txBody>
          <a:bodyPr/>
          <a:lstStyle/>
          <a:p>
            <a:fld id="{34BCCC1B-CF3B-4036-89D7-BA0E041F3F2A}"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24</a:t>
            </a:fld>
            <a:endParaRPr lang="it-IT"/>
          </a:p>
        </p:txBody>
      </p:sp>
      <p:graphicFrame>
        <p:nvGraphicFramePr>
          <p:cNvPr id="8" name="Content Placeholder 6"/>
          <p:cNvGraphicFramePr>
            <a:graphicFrameLocks/>
          </p:cNvGraphicFramePr>
          <p:nvPr>
            <p:extLst>
              <p:ext uri="{D42A27DB-BD31-4B8C-83A1-F6EECF244321}">
                <p14:modId xmlns:p14="http://schemas.microsoft.com/office/powerpoint/2010/main" val="4236192711"/>
              </p:ext>
            </p:extLst>
          </p:nvPr>
        </p:nvGraphicFramePr>
        <p:xfrm>
          <a:off x="895709" y="3053297"/>
          <a:ext cx="10515600" cy="1483360"/>
        </p:xfrm>
        <a:graphic>
          <a:graphicData uri="http://schemas.openxmlformats.org/drawingml/2006/table">
            <a:tbl>
              <a:tblPr firstRow="1" bandRow="1">
                <a:tableStyleId>{69012ECD-51FC-41F1-AA8D-1B2483CD663E}</a:tableStyleId>
              </a:tblPr>
              <a:tblGrid>
                <a:gridCol w="3505200">
                  <a:extLst>
                    <a:ext uri="{9D8B030D-6E8A-4147-A177-3AD203B41FA5}">
                      <a16:colId xmlns:a16="http://schemas.microsoft.com/office/drawing/2014/main" val="1719297204"/>
                    </a:ext>
                  </a:extLst>
                </a:gridCol>
                <a:gridCol w="3505200">
                  <a:extLst>
                    <a:ext uri="{9D8B030D-6E8A-4147-A177-3AD203B41FA5}">
                      <a16:colId xmlns:a16="http://schemas.microsoft.com/office/drawing/2014/main" val="4107961755"/>
                    </a:ext>
                  </a:extLst>
                </a:gridCol>
                <a:gridCol w="3505200">
                  <a:extLst>
                    <a:ext uri="{9D8B030D-6E8A-4147-A177-3AD203B41FA5}">
                      <a16:colId xmlns:a16="http://schemas.microsoft.com/office/drawing/2014/main" val="3177489050"/>
                    </a:ext>
                  </a:extLst>
                </a:gridCol>
              </a:tblGrid>
              <a:tr h="370840">
                <a:tc>
                  <a:txBody>
                    <a:bodyPr/>
                    <a:lstStyle/>
                    <a:p>
                      <a:endParaRPr lang="en-GB"/>
                    </a:p>
                  </a:txBody>
                  <a:tcPr>
                    <a:solidFill>
                      <a:srgbClr val="375F96"/>
                    </a:solidFill>
                  </a:tcPr>
                </a:tc>
                <a:tc>
                  <a:txBody>
                    <a:bodyPr/>
                    <a:lstStyle/>
                    <a:p>
                      <a:r>
                        <a:rPr lang="en-GB" smtClean="0"/>
                        <a:t>Deployment</a:t>
                      </a:r>
                      <a:r>
                        <a:rPr lang="en-GB" baseline="0" smtClean="0"/>
                        <a:t> </a:t>
                      </a:r>
                      <a:r>
                        <a:rPr lang="en-GB" smtClean="0"/>
                        <a:t>Scenario</a:t>
                      </a:r>
                      <a:endParaRPr lang="en-GB"/>
                    </a:p>
                  </a:txBody>
                  <a:tcPr>
                    <a:solidFill>
                      <a:srgbClr val="375F96"/>
                    </a:solidFill>
                  </a:tcPr>
                </a:tc>
                <a:tc>
                  <a:txBody>
                    <a:bodyPr/>
                    <a:lstStyle/>
                    <a:p>
                      <a:r>
                        <a:rPr lang="en-GB" smtClean="0"/>
                        <a:t>Retention Period</a:t>
                      </a:r>
                      <a:endParaRPr lang="en-GB"/>
                    </a:p>
                  </a:txBody>
                  <a:tcPr>
                    <a:solidFill>
                      <a:srgbClr val="375F96"/>
                    </a:solidFill>
                  </a:tcPr>
                </a:tc>
                <a:extLst>
                  <a:ext uri="{0D108BD9-81ED-4DB2-BD59-A6C34878D82A}">
                    <a16:rowId xmlns:a16="http://schemas.microsoft.com/office/drawing/2014/main" val="1977497328"/>
                  </a:ext>
                </a:extLst>
              </a:tr>
              <a:tr h="370840">
                <a:tc rowSpan="3">
                  <a:txBody>
                    <a:bodyPr/>
                    <a:lstStyle/>
                    <a:p>
                      <a:endParaRPr lang="en-GB" baseline="0" smtClean="0"/>
                    </a:p>
                  </a:txBody>
                  <a:tcPr/>
                </a:tc>
                <a:tc>
                  <a:txBody>
                    <a:bodyPr/>
                    <a:lstStyle/>
                    <a:p>
                      <a:r>
                        <a:rPr lang="en-GB" sz="1200" kern="1200" smtClean="0">
                          <a:effectLst/>
                        </a:rPr>
                        <a:t>CERN Digital</a:t>
                      </a:r>
                      <a:r>
                        <a:rPr lang="en-GB" sz="1200" kern="1200" baseline="0" smtClean="0">
                          <a:effectLst/>
                        </a:rPr>
                        <a:t> Memory</a:t>
                      </a:r>
                      <a:endParaRPr lang="en-GB" sz="1200" kern="1200" smtClean="0">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baseline="0" smtClean="0">
                          <a:effectLst/>
                        </a:rPr>
                        <a:t>10+ years</a:t>
                      </a:r>
                      <a:endParaRPr lang="en-GB" sz="1800" b="1" kern="1200" smtClean="0">
                        <a:solidFill>
                          <a:schemeClr val="dk1"/>
                        </a:solidFill>
                        <a:effectLst/>
                        <a:latin typeface="+mn-lt"/>
                        <a:ea typeface="+mn-ea"/>
                        <a:cs typeface="+mn-cs"/>
                      </a:endParaRPr>
                    </a:p>
                  </a:txBody>
                  <a:tcPr/>
                </a:tc>
                <a:extLst>
                  <a:ext uri="{0D108BD9-81ED-4DB2-BD59-A6C34878D82A}">
                    <a16:rowId xmlns:a16="http://schemas.microsoft.com/office/drawing/2014/main" val="3788796043"/>
                  </a:ext>
                </a:extLst>
              </a:tr>
              <a:tr h="370840">
                <a:tc vMerge="1">
                  <a:txBody>
                    <a:bodyPr/>
                    <a:lstStyle/>
                    <a:p>
                      <a:endParaRPr lang="en-GB"/>
                    </a:p>
                  </a:txBody>
                  <a:tcPr/>
                </a:tc>
                <a:tc>
                  <a:txBody>
                    <a:bodyPr/>
                    <a:lstStyle/>
                    <a:p>
                      <a:r>
                        <a:rPr lang="en-GB" sz="1200" kern="1200" smtClean="0">
                          <a:effectLst/>
                        </a:rPr>
                        <a:t>The BaBar</a:t>
                      </a:r>
                      <a:r>
                        <a:rPr lang="en-GB" sz="1200" kern="1200" baseline="0" smtClean="0">
                          <a:effectLst/>
                        </a:rPr>
                        <a:t> Experiment</a:t>
                      </a:r>
                      <a:endParaRPr lang="en-GB" sz="1200" kern="1200" smtClean="0">
                        <a:effectLst/>
                      </a:endParaRPr>
                    </a:p>
                  </a:txBody>
                  <a:tcPr/>
                </a:tc>
                <a:tc>
                  <a:txBody>
                    <a:bodyPr/>
                    <a:lstStyle/>
                    <a:p>
                      <a:r>
                        <a:rPr lang="en-GB" sz="1800" kern="1200" smtClean="0">
                          <a:effectLst/>
                        </a:rPr>
                        <a:t>10+</a:t>
                      </a:r>
                      <a:r>
                        <a:rPr lang="en-GB" sz="1800" kern="1200" baseline="0" smtClean="0">
                          <a:effectLst/>
                        </a:rPr>
                        <a:t> years</a:t>
                      </a:r>
                      <a:endParaRPr lang="en-GB" sz="1800" b="1" i="0" kern="1200" smtClean="0">
                        <a:solidFill>
                          <a:schemeClr val="dk1"/>
                        </a:solidFill>
                        <a:effectLst/>
                        <a:latin typeface="+mn-lt"/>
                        <a:ea typeface="+mn-ea"/>
                        <a:cs typeface="+mn-cs"/>
                      </a:endParaRPr>
                    </a:p>
                  </a:txBody>
                  <a:tcPr/>
                </a:tc>
                <a:extLst>
                  <a:ext uri="{0D108BD9-81ED-4DB2-BD59-A6C34878D82A}">
                    <a16:rowId xmlns:a16="http://schemas.microsoft.com/office/drawing/2014/main" val="682047890"/>
                  </a:ext>
                </a:extLst>
              </a:tr>
              <a:tr h="3708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smtClean="0">
                          <a:effectLst/>
                        </a:rPr>
                        <a:t>CERN Open Data</a:t>
                      </a:r>
                      <a:endParaRPr lang="en-GB" sz="1200" b="0" i="0" kern="1200" smtClean="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baseline="0" smtClean="0">
                          <a:effectLst/>
                        </a:rPr>
                        <a:t>10+ years</a:t>
                      </a:r>
                      <a:endParaRPr lang="en-GB" sz="1800" b="1" kern="1200" smtClean="0">
                        <a:solidFill>
                          <a:schemeClr val="dk1"/>
                        </a:solidFill>
                        <a:effectLst/>
                        <a:latin typeface="+mn-lt"/>
                        <a:ea typeface="+mn-ea"/>
                        <a:cs typeface="+mn-cs"/>
                      </a:endParaRPr>
                    </a:p>
                  </a:txBody>
                  <a:tcPr/>
                </a:tc>
                <a:extLst>
                  <a:ext uri="{0D108BD9-81ED-4DB2-BD59-A6C34878D82A}">
                    <a16:rowId xmlns:a16="http://schemas.microsoft.com/office/drawing/2014/main" val="2762813376"/>
                  </a:ext>
                </a:extLst>
              </a:tr>
            </a:tbl>
          </a:graphicData>
        </a:graphic>
      </p:graphicFrame>
      <p:graphicFrame>
        <p:nvGraphicFramePr>
          <p:cNvPr id="9" name="Content Placeholder 6"/>
          <p:cNvGraphicFramePr>
            <a:graphicFrameLocks/>
          </p:cNvGraphicFramePr>
          <p:nvPr>
            <p:extLst>
              <p:ext uri="{D42A27DB-BD31-4B8C-83A1-F6EECF244321}">
                <p14:modId xmlns:p14="http://schemas.microsoft.com/office/powerpoint/2010/main" val="2732810426"/>
              </p:ext>
            </p:extLst>
          </p:nvPr>
        </p:nvGraphicFramePr>
        <p:xfrm>
          <a:off x="895709" y="4685389"/>
          <a:ext cx="10515600" cy="1483360"/>
        </p:xfrm>
        <a:graphic>
          <a:graphicData uri="http://schemas.openxmlformats.org/drawingml/2006/table">
            <a:tbl>
              <a:tblPr firstRow="1" bandRow="1">
                <a:tableStyleId>{69012ECD-51FC-41F1-AA8D-1B2483CD663E}</a:tableStyleId>
              </a:tblPr>
              <a:tblGrid>
                <a:gridCol w="3505200">
                  <a:extLst>
                    <a:ext uri="{9D8B030D-6E8A-4147-A177-3AD203B41FA5}">
                      <a16:colId xmlns:a16="http://schemas.microsoft.com/office/drawing/2014/main" val="1719297204"/>
                    </a:ext>
                  </a:extLst>
                </a:gridCol>
                <a:gridCol w="3505200">
                  <a:extLst>
                    <a:ext uri="{9D8B030D-6E8A-4147-A177-3AD203B41FA5}">
                      <a16:colId xmlns:a16="http://schemas.microsoft.com/office/drawing/2014/main" val="4107961755"/>
                    </a:ext>
                  </a:extLst>
                </a:gridCol>
                <a:gridCol w="3505200">
                  <a:extLst>
                    <a:ext uri="{9D8B030D-6E8A-4147-A177-3AD203B41FA5}">
                      <a16:colId xmlns:a16="http://schemas.microsoft.com/office/drawing/2014/main" val="3177489050"/>
                    </a:ext>
                  </a:extLst>
                </a:gridCol>
              </a:tblGrid>
              <a:tr h="370840">
                <a:tc>
                  <a:txBody>
                    <a:bodyPr/>
                    <a:lstStyle/>
                    <a:p>
                      <a:endParaRPr lang="en-GB"/>
                    </a:p>
                  </a:txBody>
                  <a:tcPr>
                    <a:solidFill>
                      <a:srgbClr val="375F96"/>
                    </a:solidFill>
                  </a:tcPr>
                </a:tc>
                <a:tc>
                  <a:txBody>
                    <a:bodyPr/>
                    <a:lstStyle/>
                    <a:p>
                      <a:r>
                        <a:rPr lang="en-GB" smtClean="0"/>
                        <a:t>Deployment</a:t>
                      </a:r>
                      <a:r>
                        <a:rPr lang="en-GB" baseline="0" smtClean="0"/>
                        <a:t> </a:t>
                      </a:r>
                      <a:r>
                        <a:rPr lang="en-GB" smtClean="0"/>
                        <a:t>Scenario</a:t>
                      </a:r>
                      <a:endParaRPr lang="en-GB"/>
                    </a:p>
                  </a:txBody>
                  <a:tcPr>
                    <a:solidFill>
                      <a:srgbClr val="375F96"/>
                    </a:solidFill>
                  </a:tcPr>
                </a:tc>
                <a:tc>
                  <a:txBody>
                    <a:bodyPr/>
                    <a:lstStyle/>
                    <a:p>
                      <a:r>
                        <a:rPr lang="en-GB" smtClean="0"/>
                        <a:t>Ingest Rates</a:t>
                      </a:r>
                      <a:endParaRPr lang="en-GB"/>
                    </a:p>
                  </a:txBody>
                  <a:tcPr>
                    <a:solidFill>
                      <a:srgbClr val="375F96"/>
                    </a:solidFill>
                  </a:tcPr>
                </a:tc>
                <a:extLst>
                  <a:ext uri="{0D108BD9-81ED-4DB2-BD59-A6C34878D82A}">
                    <a16:rowId xmlns:a16="http://schemas.microsoft.com/office/drawing/2014/main" val="1977497328"/>
                  </a:ext>
                </a:extLst>
              </a:tr>
              <a:tr h="370840">
                <a:tc rowSpan="3">
                  <a:txBody>
                    <a:bodyPr/>
                    <a:lstStyle/>
                    <a:p>
                      <a:endParaRPr lang="en-GB" baseline="0" smtClean="0"/>
                    </a:p>
                  </a:txBody>
                  <a:tcPr/>
                </a:tc>
                <a:tc>
                  <a:txBody>
                    <a:bodyPr/>
                    <a:lstStyle/>
                    <a:p>
                      <a:r>
                        <a:rPr lang="en-GB" sz="1200" kern="1200" smtClean="0">
                          <a:effectLst/>
                        </a:rPr>
                        <a:t>CERN Digital</a:t>
                      </a:r>
                      <a:r>
                        <a:rPr lang="en-GB" sz="1200" kern="1200" baseline="0" smtClean="0">
                          <a:effectLst/>
                        </a:rPr>
                        <a:t> Memory</a:t>
                      </a:r>
                      <a:endParaRPr lang="en-GB" sz="1200" kern="1200" smtClean="0">
                        <a:effectLst/>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baseline="0" smtClean="0">
                          <a:effectLst/>
                        </a:rPr>
                        <a:t>1 GB/s</a:t>
                      </a:r>
                      <a:endParaRPr lang="en-GB" sz="1800" b="1" kern="1200" smtClean="0">
                        <a:solidFill>
                          <a:schemeClr val="dk1"/>
                        </a:solidFill>
                        <a:effectLst/>
                        <a:latin typeface="+mn-lt"/>
                        <a:ea typeface="+mn-ea"/>
                        <a:cs typeface="+mn-cs"/>
                      </a:endParaRPr>
                    </a:p>
                  </a:txBody>
                  <a:tcPr/>
                </a:tc>
                <a:extLst>
                  <a:ext uri="{0D108BD9-81ED-4DB2-BD59-A6C34878D82A}">
                    <a16:rowId xmlns:a16="http://schemas.microsoft.com/office/drawing/2014/main" val="3788796043"/>
                  </a:ext>
                </a:extLst>
              </a:tr>
              <a:tr h="370840">
                <a:tc vMerge="1">
                  <a:txBody>
                    <a:bodyPr/>
                    <a:lstStyle/>
                    <a:p>
                      <a:endParaRPr lang="en-GB"/>
                    </a:p>
                  </a:txBody>
                  <a:tcPr/>
                </a:tc>
                <a:tc>
                  <a:txBody>
                    <a:bodyPr/>
                    <a:lstStyle/>
                    <a:p>
                      <a:r>
                        <a:rPr lang="en-GB" sz="1200" kern="1200" smtClean="0">
                          <a:effectLst/>
                        </a:rPr>
                        <a:t>The BaBar</a:t>
                      </a:r>
                      <a:r>
                        <a:rPr lang="en-GB" sz="1200" kern="1200" baseline="0" smtClean="0">
                          <a:effectLst/>
                        </a:rPr>
                        <a:t> Experiment</a:t>
                      </a:r>
                      <a:endParaRPr lang="en-GB" sz="1200" kern="1200" smtClean="0">
                        <a:effectLst/>
                      </a:endParaRPr>
                    </a:p>
                  </a:txBody>
                  <a:tcPr/>
                </a:tc>
                <a:tc>
                  <a:txBody>
                    <a:bodyPr/>
                    <a:lstStyle/>
                    <a:p>
                      <a:r>
                        <a:rPr lang="en-GB" sz="1800" b="0" i="0" kern="1200" smtClean="0">
                          <a:solidFill>
                            <a:schemeClr val="dk1"/>
                          </a:solidFill>
                          <a:effectLst/>
                          <a:latin typeface="+mn-lt"/>
                          <a:ea typeface="+mn-ea"/>
                          <a:cs typeface="+mn-cs"/>
                        </a:rPr>
                        <a:t>1 GB/s</a:t>
                      </a:r>
                    </a:p>
                  </a:txBody>
                  <a:tcPr/>
                </a:tc>
                <a:extLst>
                  <a:ext uri="{0D108BD9-81ED-4DB2-BD59-A6C34878D82A}">
                    <a16:rowId xmlns:a16="http://schemas.microsoft.com/office/drawing/2014/main" val="682047890"/>
                  </a:ext>
                </a:extLst>
              </a:tr>
              <a:tr h="370840">
                <a:tc vMerge="1">
                  <a:txBody>
                    <a:bodyPr/>
                    <a:lstStyle/>
                    <a:p>
                      <a:endParaRPr lang="en-GB"/>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smtClean="0">
                          <a:effectLst/>
                        </a:rPr>
                        <a:t>CERN Open Data</a:t>
                      </a:r>
                      <a:endParaRPr lang="en-GB" sz="1200" b="0" i="0" kern="1200" smtClean="0">
                        <a:solidFill>
                          <a:schemeClr val="dk1"/>
                        </a:solidFill>
                        <a:effectLst/>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800" kern="1200" smtClean="0">
                          <a:effectLst/>
                        </a:rPr>
                        <a:t>1 GB/s –</a:t>
                      </a:r>
                      <a:r>
                        <a:rPr lang="en-GB" sz="1800" kern="1200" baseline="0" smtClean="0">
                          <a:effectLst/>
                        </a:rPr>
                        <a:t> 10 GB/s</a:t>
                      </a:r>
                      <a:endParaRPr lang="en-GB" sz="1800" b="1" kern="1200" smtClean="0">
                        <a:solidFill>
                          <a:schemeClr val="dk1"/>
                        </a:solidFill>
                        <a:effectLst/>
                        <a:latin typeface="+mn-lt"/>
                        <a:ea typeface="+mn-ea"/>
                        <a:cs typeface="+mn-cs"/>
                      </a:endParaRPr>
                    </a:p>
                  </a:txBody>
                  <a:tcPr/>
                </a:tc>
                <a:extLst>
                  <a:ext uri="{0D108BD9-81ED-4DB2-BD59-A6C34878D82A}">
                    <a16:rowId xmlns:a16="http://schemas.microsoft.com/office/drawing/2014/main" val="2762813376"/>
                  </a:ext>
                </a:extLst>
              </a:tr>
            </a:tbl>
          </a:graphicData>
        </a:graphic>
      </p:graphicFrame>
    </p:spTree>
    <p:extLst>
      <p:ext uri="{BB962C8B-B14F-4D97-AF65-F5344CB8AC3E}">
        <p14:creationId xmlns:p14="http://schemas.microsoft.com/office/powerpoint/2010/main" val="778995817"/>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fade">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Overview</a:t>
            </a:r>
            <a:endParaRPr lang="en-GB"/>
          </a:p>
        </p:txBody>
      </p:sp>
      <p:sp>
        <p:nvSpPr>
          <p:cNvPr id="4" name="Date Placeholder 3"/>
          <p:cNvSpPr>
            <a:spLocks noGrp="1"/>
          </p:cNvSpPr>
          <p:nvPr>
            <p:ph type="dt" sz="half" idx="10"/>
          </p:nvPr>
        </p:nvSpPr>
        <p:spPr/>
        <p:txBody>
          <a:bodyPr/>
          <a:lstStyle/>
          <a:p>
            <a:fld id="{E62656D3-A48E-4185-AF25-25ABB5B58DEA}"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25</a:t>
            </a:fld>
            <a:endParaRPr lang="it-IT"/>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25474" t="3693" r="32168" b="9687"/>
          <a:stretch/>
        </p:blipFill>
        <p:spPr>
          <a:xfrm>
            <a:off x="2860432" y="586597"/>
            <a:ext cx="5828042" cy="5716416"/>
          </a:xfrm>
          <a:prstGeom prst="rect">
            <a:avLst/>
          </a:prstGeom>
        </p:spPr>
      </p:pic>
      <p:sp>
        <p:nvSpPr>
          <p:cNvPr id="3" name="Rectangle 2"/>
          <p:cNvSpPr/>
          <p:nvPr/>
        </p:nvSpPr>
        <p:spPr>
          <a:xfrm>
            <a:off x="6130506" y="3222616"/>
            <a:ext cx="2355011" cy="276999"/>
          </a:xfrm>
          <a:prstGeom prst="rect">
            <a:avLst/>
          </a:prstGeom>
        </p:spPr>
        <p:txBody>
          <a:bodyPr wrap="square">
            <a:spAutoFit/>
          </a:bodyPr>
          <a:lstStyle/>
          <a:p>
            <a:pPr algn="ctr">
              <a:defRPr/>
            </a:pPr>
            <a:r>
              <a:rPr lang="en-GB" sz="1200" b="1"/>
              <a:t>CERN Digital Memory</a:t>
            </a:r>
          </a:p>
        </p:txBody>
      </p:sp>
      <p:sp>
        <p:nvSpPr>
          <p:cNvPr id="8" name="Rectangle 7"/>
          <p:cNvSpPr/>
          <p:nvPr/>
        </p:nvSpPr>
        <p:spPr>
          <a:xfrm>
            <a:off x="5598544" y="2664246"/>
            <a:ext cx="2622430" cy="276999"/>
          </a:xfrm>
          <a:prstGeom prst="rect">
            <a:avLst/>
          </a:prstGeom>
        </p:spPr>
        <p:txBody>
          <a:bodyPr wrap="square">
            <a:spAutoFit/>
          </a:bodyPr>
          <a:lstStyle/>
          <a:p>
            <a:pPr>
              <a:defRPr/>
            </a:pPr>
            <a:r>
              <a:rPr lang="en-GB" sz="1200" b="1"/>
              <a:t>The BaBar Experiment</a:t>
            </a:r>
          </a:p>
        </p:txBody>
      </p:sp>
      <p:sp>
        <p:nvSpPr>
          <p:cNvPr id="9" name="Rectangle 8"/>
          <p:cNvSpPr/>
          <p:nvPr/>
        </p:nvSpPr>
        <p:spPr>
          <a:xfrm>
            <a:off x="4849825" y="3555211"/>
            <a:ext cx="1246175" cy="276999"/>
          </a:xfrm>
          <a:prstGeom prst="rect">
            <a:avLst/>
          </a:prstGeom>
        </p:spPr>
        <p:txBody>
          <a:bodyPr wrap="none">
            <a:spAutoFit/>
          </a:bodyPr>
          <a:lstStyle/>
          <a:p>
            <a:pPr lvl="0">
              <a:defRPr/>
            </a:pPr>
            <a:r>
              <a:rPr lang="en-GB" sz="1200" b="1"/>
              <a:t>CERN Open Data</a:t>
            </a:r>
            <a:endParaRPr lang="en-GB" sz="1200" b="1">
              <a:solidFill>
                <a:schemeClr val="dk1"/>
              </a:solidFill>
            </a:endParaRPr>
          </a:p>
        </p:txBody>
      </p:sp>
      <p:sp>
        <p:nvSpPr>
          <p:cNvPr id="11" name="Oval 10"/>
          <p:cNvSpPr/>
          <p:nvPr/>
        </p:nvSpPr>
        <p:spPr>
          <a:xfrm>
            <a:off x="6305909" y="2941245"/>
            <a:ext cx="94891"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6410863" y="3328442"/>
            <a:ext cx="94891"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Oval 12"/>
          <p:cNvSpPr/>
          <p:nvPr/>
        </p:nvSpPr>
        <p:spPr>
          <a:xfrm>
            <a:off x="5190226" y="3859952"/>
            <a:ext cx="94891" cy="8626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748819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solidFill>
          <a:srgbClr val="E5375D"/>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814915" y="1139826"/>
            <a:ext cx="9224809" cy="4311786"/>
          </a:xfrm>
        </p:spPr>
        <p:txBody>
          <a:bodyPr/>
          <a:lstStyle/>
          <a:p>
            <a:r>
              <a:rPr lang="en-US" smtClean="0"/>
              <a:t>Summary</a:t>
            </a:r>
            <a:endParaRPr lang="en-US" dirty="0"/>
          </a:p>
        </p:txBody>
      </p:sp>
    </p:spTree>
    <p:extLst>
      <p:ext uri="{BB962C8B-B14F-4D97-AF65-F5344CB8AC3E}">
        <p14:creationId xmlns:p14="http://schemas.microsoft.com/office/powerpoint/2010/main" val="259157729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35" presetClass="path" presetSubtype="0" accel="50000" decel="50000" fill="hold" grpId="1" nodeType="withEffect">
                                  <p:stCondLst>
                                    <p:cond delay="0"/>
                                  </p:stCondLst>
                                  <p:childTnLst>
                                    <p:animMotion origin="layout" path="M 0.17812 0.0081 L -0.17813 4.44444E-6 " pathEditMode="relative" rAng="0" ptsTypes="AA">
                                      <p:cBhvr>
                                        <p:cTn id="9" dur="2000" fill="hold"/>
                                        <p:tgtEl>
                                          <p:spTgt spid="6"/>
                                        </p:tgtEl>
                                        <p:attrNameLst>
                                          <p:attrName>ppt_x</p:attrName>
                                          <p:attrName>ppt_y</p:attrName>
                                        </p:attrNameLst>
                                      </p:cBhvr>
                                      <p:rCtr x="-17812" y="-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B2C16B42-64D4-4DD3-B362-5B7D05E50F4B}"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27</a:t>
            </a:fld>
            <a:endParaRPr lang="it-IT"/>
          </a:p>
        </p:txBody>
      </p:sp>
      <p:sp>
        <p:nvSpPr>
          <p:cNvPr id="7" name="Title 1"/>
          <p:cNvSpPr>
            <a:spLocks noGrp="1"/>
          </p:cNvSpPr>
          <p:nvPr>
            <p:ph type="title"/>
          </p:nvPr>
        </p:nvSpPr>
        <p:spPr>
          <a:xfrm>
            <a:off x="838200" y="340071"/>
            <a:ext cx="10515600" cy="1104093"/>
          </a:xfrm>
        </p:spPr>
        <p:txBody>
          <a:bodyPr/>
          <a:lstStyle/>
          <a:p>
            <a:r>
              <a:rPr lang="en-GB" smtClean="0"/>
              <a:t>Summary and Next Steps</a:t>
            </a:r>
            <a:endParaRPr lang="en-GB"/>
          </a:p>
        </p:txBody>
      </p:sp>
      <p:sp>
        <p:nvSpPr>
          <p:cNvPr id="8" name="Text Placeholder 2">
            <a:extLst>
              <a:ext uri="{FF2B5EF4-FFF2-40B4-BE49-F238E27FC236}">
                <a16:creationId xmlns:a16="http://schemas.microsoft.com/office/drawing/2014/main" id="{422FF0F3-F848-B941-8A34-7816A07971C6}"/>
              </a:ext>
            </a:extLst>
          </p:cNvPr>
          <p:cNvSpPr txBox="1">
            <a:spLocks/>
          </p:cNvSpPr>
          <p:nvPr/>
        </p:nvSpPr>
        <p:spPr>
          <a:xfrm>
            <a:off x="1152292" y="1231154"/>
            <a:ext cx="10571006" cy="4922512"/>
          </a:xfrm>
          <a:prstGeom prst="rect">
            <a:avLst/>
          </a:prstGeom>
        </p:spPr>
        <p:txBody>
          <a:bodyPr vert="horz" lIns="91440" tIns="45720" rIns="91440" bIns="45720" rtlCol="0" anchor="t" anchorCtr="0">
            <a:normAutofit lnSpcReduction="10000"/>
          </a:bodyPr>
          <a:lstStyle>
            <a:lvl1pPr marL="228600" indent="-228600" algn="l" defTabSz="914400" rtl="0" eaLnBrk="1" latinLnBrk="0" hangingPunct="1">
              <a:lnSpc>
                <a:spcPct val="90000"/>
              </a:lnSpc>
              <a:spcBef>
                <a:spcPts val="1000"/>
              </a:spcBef>
              <a:buFontTx/>
              <a:buBlip>
                <a:blip r:embed="rId2"/>
              </a:buBlip>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Tx/>
              <a:buBlip>
                <a:blip r:embed="rId2"/>
              </a:buBlip>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Tx/>
              <a:buBlip>
                <a:blip r:embed="rId2"/>
              </a:buBlip>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Tx/>
              <a:buBlip>
                <a:blip r:embed="rId2"/>
              </a:buBlip>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Tx/>
              <a:buBlip>
                <a:blip r:embed="rId2"/>
              </a:buBlip>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1800" smtClean="0"/>
              <a:t>The primary goal for the CERN Deployment Scenarios is the preservation and long-term archiving of data. However, all the scenarios would benefit greatly from an added Software Reproducability Layer on top of the archiving solution.</a:t>
            </a:r>
          </a:p>
          <a:p>
            <a:pPr marL="0" indent="0" algn="just">
              <a:buNone/>
            </a:pPr>
            <a:endParaRPr lang="en-US" sz="1800"/>
          </a:p>
          <a:p>
            <a:pPr marL="0" indent="0" algn="just">
              <a:buNone/>
            </a:pPr>
            <a:r>
              <a:rPr lang="en-US" sz="1800" smtClean="0"/>
              <a:t>These deployment scenarios have many similarities but they also exhibit important differences that make each one unique.</a:t>
            </a:r>
          </a:p>
          <a:p>
            <a:pPr marL="457200" lvl="1" indent="0" algn="just">
              <a:buNone/>
            </a:pPr>
            <a:r>
              <a:rPr lang="en-US" sz="1400" b="1" smtClean="0"/>
              <a:t>e.g. Personal data for CERN Digital Memory</a:t>
            </a:r>
          </a:p>
          <a:p>
            <a:pPr marL="0" indent="0" algn="just">
              <a:buNone/>
            </a:pPr>
            <a:endParaRPr lang="en-US" sz="1800"/>
          </a:p>
          <a:p>
            <a:pPr marL="0" indent="0" algn="just">
              <a:buNone/>
            </a:pPr>
            <a:r>
              <a:rPr lang="en-US" sz="1800"/>
              <a:t>We </a:t>
            </a:r>
            <a:r>
              <a:rPr lang="en-US" sz="1800" smtClean="0"/>
              <a:t>welcome your feedback on the draft </a:t>
            </a:r>
            <a:r>
              <a:rPr lang="en-US" sz="1800"/>
              <a:t>of the “Functional Specifications” </a:t>
            </a:r>
            <a:r>
              <a:rPr lang="en-US" sz="1800" smtClean="0"/>
              <a:t>documents which have been released </a:t>
            </a:r>
            <a:r>
              <a:rPr lang="en-US" sz="1800" smtClean="0"/>
              <a:t>on </a:t>
            </a:r>
            <a:r>
              <a:rPr lang="en-US" sz="1800" smtClean="0"/>
              <a:t>the project website</a:t>
            </a:r>
          </a:p>
          <a:p>
            <a:pPr algn="just"/>
            <a:endParaRPr lang="en-US" sz="1800"/>
          </a:p>
          <a:p>
            <a:pPr marL="0" indent="0" algn="just">
              <a:buNone/>
            </a:pPr>
            <a:r>
              <a:rPr lang="en-US" sz="1800" smtClean="0"/>
              <a:t>At the next OMC Event in CERN, we are going to present the first version of the test plan which will be </a:t>
            </a:r>
            <a:r>
              <a:rPr lang="en-US" sz="1800" smtClean="0"/>
              <a:t>                co-designed </a:t>
            </a:r>
            <a:r>
              <a:rPr lang="en-US" sz="1800" smtClean="0"/>
              <a:t>and co-developed by the Buyers Group and the Suppliers</a:t>
            </a:r>
          </a:p>
          <a:p>
            <a:pPr lvl="1" algn="just"/>
            <a:r>
              <a:rPr lang="en-US" sz="1600" smtClean="0"/>
              <a:t>The </a:t>
            </a:r>
            <a:r>
              <a:rPr lang="en-US" sz="1600"/>
              <a:t>plan will be based on the outcome of the Design Phase, the Functional Specifications </a:t>
            </a:r>
            <a:r>
              <a:rPr lang="en-US" sz="1600" smtClean="0"/>
              <a:t>document, </a:t>
            </a:r>
            <a:r>
              <a:rPr lang="en-US" sz="1600"/>
              <a:t>and the Deployment </a:t>
            </a:r>
            <a:r>
              <a:rPr lang="en-US" sz="1600" smtClean="0"/>
              <a:t>Scenarios needs</a:t>
            </a:r>
          </a:p>
          <a:p>
            <a:pPr lvl="1" algn="just"/>
            <a:r>
              <a:rPr lang="en-US" sz="1600"/>
              <a:t>The </a:t>
            </a:r>
            <a:r>
              <a:rPr lang="en-GB" sz="1600"/>
              <a:t>test assessment will be a deciding factor to qualify solutions to the subsequent phases </a:t>
            </a:r>
          </a:p>
          <a:p>
            <a:pPr lvl="1" algn="just"/>
            <a:r>
              <a:rPr lang="en-GB" sz="1600" smtClean="0"/>
              <a:t>T</a:t>
            </a:r>
            <a:r>
              <a:rPr lang="en-US" sz="1600" smtClean="0"/>
              <a:t>he tests will focus on basic functionality capabilities during the prototype phase and performance, efficiency, and scalability during the pilot phase</a:t>
            </a:r>
            <a:endParaRPr lang="en-US" smtClean="0">
              <a:solidFill>
                <a:schemeClr val="bg2"/>
              </a:solidFill>
            </a:endParaRPr>
          </a:p>
          <a:p>
            <a:pPr marL="228600" lvl="1"/>
            <a:endParaRPr lang="en-US" smtClean="0">
              <a:solidFill>
                <a:schemeClr val="bg2"/>
              </a:solidFill>
            </a:endParaRPr>
          </a:p>
        </p:txBody>
      </p: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8525" y="1424024"/>
            <a:ext cx="539351" cy="374871"/>
          </a:xfrm>
          <a:prstGeom prst="rect">
            <a:avLst/>
          </a:prstGeom>
        </p:spPr>
      </p:pic>
      <p:pic>
        <p:nvPicPr>
          <p:cNvPr id="13" name="Pictur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8523" y="2651674"/>
            <a:ext cx="539351" cy="374871"/>
          </a:xfrm>
          <a:prstGeom prst="rect">
            <a:avLst/>
          </a:prstGeom>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67575" y="3551145"/>
            <a:ext cx="539351" cy="374871"/>
          </a:xfrm>
          <a:prstGeom prst="rect">
            <a:avLst/>
          </a:prstGeom>
        </p:spPr>
      </p:pic>
      <p:pic>
        <p:nvPicPr>
          <p:cNvPr id="15" name="Picture 14"/>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8524" y="5105414"/>
            <a:ext cx="539352" cy="374872"/>
          </a:xfrm>
          <a:prstGeom prst="rect">
            <a:avLst/>
          </a:prstGeom>
        </p:spPr>
      </p:pic>
    </p:spTree>
    <p:extLst>
      <p:ext uri="{BB962C8B-B14F-4D97-AF65-F5344CB8AC3E}">
        <p14:creationId xmlns:p14="http://schemas.microsoft.com/office/powerpoint/2010/main" val="1378421494"/>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animEffect transition="in" filter="fade">
                                      <p:cBhvr>
                                        <p:cTn id="11" dur="500"/>
                                        <p:tgtEl>
                                          <p:spTgt spid="8">
                                            <p:txEl>
                                              <p:pRg st="0" end="0"/>
                                            </p:txEl>
                                          </p:spTgt>
                                        </p:tgtEl>
                                      </p:cBhvr>
                                    </p:animEffect>
                                  </p:childTnLst>
                                </p:cTn>
                              </p:par>
                              <p:par>
                                <p:cTn id="12" presetID="10" presetClass="entr" presetSubtype="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xEl>
                                              <p:pRg st="2" end="2"/>
                                            </p:txEl>
                                          </p:spTgt>
                                        </p:tgtEl>
                                        <p:attrNameLst>
                                          <p:attrName>style.visibility</p:attrName>
                                        </p:attrNameLst>
                                      </p:cBhvr>
                                      <p:to>
                                        <p:strVal val="visible"/>
                                      </p:to>
                                    </p:set>
                                    <p:animEffect transition="in" filter="fade">
                                      <p:cBhvr>
                                        <p:cTn id="19" dur="500"/>
                                        <p:tgtEl>
                                          <p:spTgt spid="8">
                                            <p:txEl>
                                              <p:pRg st="2" end="2"/>
                                            </p:txEl>
                                          </p:spTgt>
                                        </p:tgtEl>
                                      </p:cBhvr>
                                    </p:animEffect>
                                  </p:childTnLst>
                                </p:cTn>
                              </p:par>
                              <p:par>
                                <p:cTn id="20" presetID="10" presetClass="entr" presetSubtype="0" fill="hold"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500"/>
                            </p:stCondLst>
                            <p:childTnLst>
                              <p:par>
                                <p:cTn id="24" presetID="10" presetClass="entr" presetSubtype="0" fill="hold" grpId="0" nodeType="afterEffect">
                                  <p:stCondLst>
                                    <p:cond delay="0"/>
                                  </p:stCondLst>
                                  <p:childTnLst>
                                    <p:set>
                                      <p:cBhvr>
                                        <p:cTn id="25" dur="1" fill="hold">
                                          <p:stCondLst>
                                            <p:cond delay="0"/>
                                          </p:stCondLst>
                                        </p:cTn>
                                        <p:tgtEl>
                                          <p:spTgt spid="8">
                                            <p:txEl>
                                              <p:pRg st="3" end="3"/>
                                            </p:txEl>
                                          </p:spTgt>
                                        </p:tgtEl>
                                        <p:attrNameLst>
                                          <p:attrName>style.visibility</p:attrName>
                                        </p:attrNameLst>
                                      </p:cBhvr>
                                      <p:to>
                                        <p:strVal val="visible"/>
                                      </p:to>
                                    </p:set>
                                    <p:animEffect transition="in" filter="fade">
                                      <p:cBhvr>
                                        <p:cTn id="26" dur="500"/>
                                        <p:tgtEl>
                                          <p:spTgt spid="8">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txEl>
                                              <p:pRg st="5" end="5"/>
                                            </p:txEl>
                                          </p:spTgt>
                                        </p:tgtEl>
                                        <p:attrNameLst>
                                          <p:attrName>style.visibility</p:attrName>
                                        </p:attrNameLst>
                                      </p:cBhvr>
                                      <p:to>
                                        <p:strVal val="visible"/>
                                      </p:to>
                                    </p:set>
                                    <p:animEffect transition="in" filter="fade">
                                      <p:cBhvr>
                                        <p:cTn id="31" dur="500"/>
                                        <p:tgtEl>
                                          <p:spTgt spid="8">
                                            <p:txEl>
                                              <p:pRg st="5" end="5"/>
                                            </p:txEl>
                                          </p:spTgt>
                                        </p:tgtEl>
                                      </p:cBhvr>
                                    </p:animEffect>
                                  </p:childTnLst>
                                </p:cTn>
                              </p:par>
                              <p:par>
                                <p:cTn id="32" presetID="10" presetClass="entr" presetSubtype="0" fill="hold" nodeType="with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fade">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txEl>
                                              <p:pRg st="7" end="7"/>
                                            </p:txEl>
                                          </p:spTgt>
                                        </p:tgtEl>
                                        <p:attrNameLst>
                                          <p:attrName>style.visibility</p:attrName>
                                        </p:attrNameLst>
                                      </p:cBhvr>
                                      <p:to>
                                        <p:strVal val="visible"/>
                                      </p:to>
                                    </p:set>
                                    <p:animEffect transition="in" filter="fade">
                                      <p:cBhvr>
                                        <p:cTn id="39" dur="500"/>
                                        <p:tgtEl>
                                          <p:spTgt spid="8">
                                            <p:txEl>
                                              <p:pRg st="7" end="7"/>
                                            </p:txEl>
                                          </p:spTgt>
                                        </p:tgtEl>
                                      </p:cBhvr>
                                    </p:animEffect>
                                  </p:childTnLst>
                                </p:cTn>
                              </p:par>
                              <p:par>
                                <p:cTn id="40" presetID="10" presetClass="entr" presetSubtype="0" fill="hold" nodeType="withEffect">
                                  <p:stCondLst>
                                    <p:cond delay="0"/>
                                  </p:stCondLst>
                                  <p:childTnLst>
                                    <p:set>
                                      <p:cBhvr>
                                        <p:cTn id="41" dur="1" fill="hold">
                                          <p:stCondLst>
                                            <p:cond delay="0"/>
                                          </p:stCondLst>
                                        </p:cTn>
                                        <p:tgtEl>
                                          <p:spTgt spid="15"/>
                                        </p:tgtEl>
                                        <p:attrNameLst>
                                          <p:attrName>style.visibility</p:attrName>
                                        </p:attrNameLst>
                                      </p:cBhvr>
                                      <p:to>
                                        <p:strVal val="visible"/>
                                      </p:to>
                                    </p:set>
                                    <p:animEffect transition="in" filter="fade">
                                      <p:cBhvr>
                                        <p:cTn id="42" dur="500"/>
                                        <p:tgtEl>
                                          <p:spTgt spid="1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8">
                                            <p:txEl>
                                              <p:pRg st="8" end="8"/>
                                            </p:txEl>
                                          </p:spTgt>
                                        </p:tgtEl>
                                        <p:attrNameLst>
                                          <p:attrName>style.visibility</p:attrName>
                                        </p:attrNameLst>
                                      </p:cBhvr>
                                      <p:to>
                                        <p:strVal val="visible"/>
                                      </p:to>
                                    </p:set>
                                    <p:animEffect transition="in" filter="fade">
                                      <p:cBhvr>
                                        <p:cTn id="47" dur="500"/>
                                        <p:tgtEl>
                                          <p:spTgt spid="8">
                                            <p:txEl>
                                              <p:pRg st="8" end="8"/>
                                            </p:txEl>
                                          </p:spTgt>
                                        </p:tgtEl>
                                      </p:cBhvr>
                                    </p:animEffec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8">
                                            <p:txEl>
                                              <p:pRg st="9" end="9"/>
                                            </p:txEl>
                                          </p:spTgt>
                                        </p:tgtEl>
                                        <p:attrNameLst>
                                          <p:attrName>style.visibility</p:attrName>
                                        </p:attrNameLst>
                                      </p:cBhvr>
                                      <p:to>
                                        <p:strVal val="visible"/>
                                      </p:to>
                                    </p:set>
                                    <p:animEffect transition="in" filter="fade">
                                      <p:cBhvr>
                                        <p:cTn id="51" dur="500"/>
                                        <p:tgtEl>
                                          <p:spTgt spid="8">
                                            <p:txEl>
                                              <p:pRg st="9" end="9"/>
                                            </p:txEl>
                                          </p:spTgt>
                                        </p:tgtEl>
                                      </p:cBhvr>
                                    </p:animEffect>
                                  </p:childTnLst>
                                </p:cTn>
                              </p:par>
                            </p:childTnLst>
                          </p:cTn>
                        </p:par>
                        <p:par>
                          <p:cTn id="52" fill="hold">
                            <p:stCondLst>
                              <p:cond delay="1000"/>
                            </p:stCondLst>
                            <p:childTnLst>
                              <p:par>
                                <p:cTn id="53" presetID="10" presetClass="entr" presetSubtype="0" fill="hold" grpId="0" nodeType="afterEffect">
                                  <p:stCondLst>
                                    <p:cond delay="0"/>
                                  </p:stCondLst>
                                  <p:childTnLst>
                                    <p:set>
                                      <p:cBhvr>
                                        <p:cTn id="54" dur="1" fill="hold">
                                          <p:stCondLst>
                                            <p:cond delay="0"/>
                                          </p:stCondLst>
                                        </p:cTn>
                                        <p:tgtEl>
                                          <p:spTgt spid="8">
                                            <p:txEl>
                                              <p:pRg st="10" end="10"/>
                                            </p:txEl>
                                          </p:spTgt>
                                        </p:tgtEl>
                                        <p:attrNameLst>
                                          <p:attrName>style.visibility</p:attrName>
                                        </p:attrNameLst>
                                      </p:cBhvr>
                                      <p:to>
                                        <p:strVal val="visible"/>
                                      </p:to>
                                    </p:set>
                                    <p:animEffect transition="in" filter="fade">
                                      <p:cBhvr>
                                        <p:cTn id="55" dur="500"/>
                                        <p:tgtEl>
                                          <p:spTgt spid="8">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117FC2"/>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814915" y="1139826"/>
            <a:ext cx="9224809" cy="4311786"/>
          </a:xfrm>
        </p:spPr>
        <p:txBody>
          <a:bodyPr/>
          <a:lstStyle/>
          <a:p>
            <a:r>
              <a:rPr lang="en-US" smtClean="0"/>
              <a:t>Introduction to </a:t>
            </a:r>
            <a:br>
              <a:rPr lang="en-US" smtClean="0"/>
            </a:br>
            <a:r>
              <a:rPr lang="en-US" smtClean="0"/>
              <a:t>High Energy Physics Deployment Scenarios</a:t>
            </a:r>
            <a:endParaRPr lang="en-US" dirty="0"/>
          </a:p>
        </p:txBody>
      </p:sp>
    </p:spTree>
    <p:extLst>
      <p:ext uri="{BB962C8B-B14F-4D97-AF65-F5344CB8AC3E}">
        <p14:creationId xmlns:p14="http://schemas.microsoft.com/office/powerpoint/2010/main" val="77589760"/>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35" presetClass="path" presetSubtype="0" accel="50000" decel="50000" fill="hold" grpId="1" nodeType="withEffect">
                                  <p:stCondLst>
                                    <p:cond delay="0"/>
                                  </p:stCondLst>
                                  <p:childTnLst>
                                    <p:animMotion origin="layout" path="M 0.17812 0.0081 L -0.17813 4.44444E-6 " pathEditMode="relative" rAng="0" ptsTypes="AA">
                                      <p:cBhvr>
                                        <p:cTn id="9" dur="2000" fill="hold"/>
                                        <p:tgtEl>
                                          <p:spTgt spid="6"/>
                                        </p:tgtEl>
                                        <p:attrNameLst>
                                          <p:attrName>ppt_x</p:attrName>
                                          <p:attrName>ppt_y</p:attrName>
                                        </p:attrNameLst>
                                      </p:cBhvr>
                                      <p:rCtr x="-17812" y="-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C70CC86-718C-4BC7-9E86-1A18D9F867FC}"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4</a:t>
            </a:fld>
            <a:endParaRPr lang="it-IT"/>
          </a:p>
        </p:txBody>
      </p:sp>
      <p:sp>
        <p:nvSpPr>
          <p:cNvPr id="7" name="Title 1"/>
          <p:cNvSpPr>
            <a:spLocks noGrp="1"/>
          </p:cNvSpPr>
          <p:nvPr>
            <p:ph type="title"/>
          </p:nvPr>
        </p:nvSpPr>
        <p:spPr>
          <a:xfrm>
            <a:off x="838200" y="586597"/>
            <a:ext cx="10515600" cy="1104093"/>
          </a:xfrm>
        </p:spPr>
        <p:txBody>
          <a:bodyPr/>
          <a:lstStyle/>
          <a:p>
            <a:r>
              <a:rPr lang="en-GB" smtClean="0"/>
              <a:t>Introduction to HEP Deployment Scenarios</a:t>
            </a:r>
            <a:endParaRPr lang="en-GB"/>
          </a:p>
        </p:txBody>
      </p:sp>
      <p:sp>
        <p:nvSpPr>
          <p:cNvPr id="8" name="Content Placeholder 2"/>
          <p:cNvSpPr>
            <a:spLocks noGrp="1"/>
          </p:cNvSpPr>
          <p:nvPr>
            <p:ph idx="1"/>
          </p:nvPr>
        </p:nvSpPr>
        <p:spPr>
          <a:xfrm>
            <a:off x="1550635" y="1668181"/>
            <a:ext cx="10569478" cy="441030"/>
          </a:xfrm>
        </p:spPr>
        <p:txBody>
          <a:bodyPr>
            <a:noAutofit/>
          </a:bodyPr>
          <a:lstStyle/>
          <a:p>
            <a:pPr marL="0" lvl="1" indent="0">
              <a:buNone/>
            </a:pPr>
            <a:r>
              <a:rPr lang="en-GB" sz="2800" smtClean="0"/>
              <a:t>In all three Deployment Scenarios, users do not need to have access directly to the Archiving Service</a:t>
            </a:r>
            <a:endParaRPr lang="en-GB" sz="1050" smtClean="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364" y="1875424"/>
            <a:ext cx="539351" cy="374871"/>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178" y="3437624"/>
            <a:ext cx="539351" cy="374871"/>
          </a:xfrm>
          <a:prstGeom prst="rect">
            <a:avLst/>
          </a:prstGeom>
        </p:spPr>
      </p:pic>
      <p:pic>
        <p:nvPicPr>
          <p:cNvPr id="15" name="Picture 1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2089" y="4866912"/>
            <a:ext cx="539351" cy="374871"/>
          </a:xfrm>
          <a:prstGeom prst="rect">
            <a:avLst/>
          </a:prstGeom>
        </p:spPr>
      </p:pic>
      <p:sp>
        <p:nvSpPr>
          <p:cNvPr id="25" name="Content Placeholder 2"/>
          <p:cNvSpPr txBox="1">
            <a:spLocks/>
          </p:cNvSpPr>
          <p:nvPr/>
        </p:nvSpPr>
        <p:spPr>
          <a:xfrm>
            <a:off x="1550635" y="3261133"/>
            <a:ext cx="9732716" cy="4410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Tx/>
              <a:buBlip>
                <a:blip r:embed="rId5"/>
              </a:buBlip>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Tx/>
              <a:buBlip>
                <a:blip r:embed="rId5"/>
              </a:buBlip>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Tx/>
              <a:buBlip>
                <a:blip r:embed="rId5"/>
              </a:buBlip>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Tx/>
              <a:buBlip>
                <a:blip r:embed="rId5"/>
              </a:buBlip>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Tx/>
              <a:buBlip>
                <a:blip r:embed="rId5"/>
              </a:buBlip>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FontTx/>
              <a:buNone/>
            </a:pPr>
            <a:r>
              <a:rPr lang="en-GB" sz="2800" smtClean="0"/>
              <a:t>The volume of data is between 1.5  to 2 PBs for each Deployment Scenario</a:t>
            </a:r>
            <a:endParaRPr lang="en-GB" sz="1050" smtClean="0"/>
          </a:p>
        </p:txBody>
      </p:sp>
      <p:sp>
        <p:nvSpPr>
          <p:cNvPr id="20" name="Content Placeholder 2"/>
          <p:cNvSpPr txBox="1">
            <a:spLocks/>
          </p:cNvSpPr>
          <p:nvPr/>
        </p:nvSpPr>
        <p:spPr>
          <a:xfrm>
            <a:off x="1550634" y="4646397"/>
            <a:ext cx="10060521" cy="4410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Tx/>
              <a:buBlip>
                <a:blip r:embed="rId5"/>
              </a:buBlip>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Tx/>
              <a:buBlip>
                <a:blip r:embed="rId5"/>
              </a:buBlip>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Tx/>
              <a:buBlip>
                <a:blip r:embed="rId5"/>
              </a:buBlip>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Tx/>
              <a:buBlip>
                <a:blip r:embed="rId5"/>
              </a:buBlip>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Tx/>
              <a:buBlip>
                <a:blip r:embed="rId5"/>
              </a:buBlip>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FontTx/>
              <a:buNone/>
            </a:pPr>
            <a:r>
              <a:rPr lang="en-GB" sz="2800" smtClean="0"/>
              <a:t>In all three Deployment Scenarios, data need to be recalled within a “reasonable time window” (&lt;24h)</a:t>
            </a:r>
            <a:endParaRPr lang="en-GB" sz="1050" smtClean="0"/>
          </a:p>
        </p:txBody>
      </p:sp>
    </p:spTree>
    <p:extLst>
      <p:ext uri="{BB962C8B-B14F-4D97-AF65-F5344CB8AC3E}">
        <p14:creationId xmlns:p14="http://schemas.microsoft.com/office/powerpoint/2010/main" val="5438265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fade">
                                      <p:cBhvr>
                                        <p:cTn id="12" dur="500"/>
                                        <p:tgtEl>
                                          <p:spTgt spid="13"/>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500"/>
                                        <p:tgtEl>
                                          <p:spTgt spid="14"/>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fade">
                                      <p:cBhvr>
                                        <p:cTn id="23" dur="500"/>
                                        <p:tgtEl>
                                          <p:spTgt spid="25"/>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0"/>
                                        </p:tgtEl>
                                        <p:attrNameLst>
                                          <p:attrName>style.visibility</p:attrName>
                                        </p:attrNameLst>
                                      </p:cBhvr>
                                      <p:to>
                                        <p:strVal val="visible"/>
                                      </p:to>
                                    </p:set>
                                    <p:animEffect transition="in" filter="fade">
                                      <p:cBhvr>
                                        <p:cTn id="3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P spid="25"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FD2B064-82C2-45C8-AA3F-FE55B3E961FC}"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5</a:t>
            </a:fld>
            <a:endParaRPr lang="it-IT"/>
          </a:p>
        </p:txBody>
      </p:sp>
      <p:sp>
        <p:nvSpPr>
          <p:cNvPr id="7" name="Title 1"/>
          <p:cNvSpPr>
            <a:spLocks noGrp="1"/>
          </p:cNvSpPr>
          <p:nvPr>
            <p:ph type="title"/>
          </p:nvPr>
        </p:nvSpPr>
        <p:spPr>
          <a:xfrm>
            <a:off x="838200" y="586597"/>
            <a:ext cx="10515600" cy="1104093"/>
          </a:xfrm>
        </p:spPr>
        <p:txBody>
          <a:bodyPr/>
          <a:lstStyle/>
          <a:p>
            <a:r>
              <a:rPr lang="en-GB" smtClean="0"/>
              <a:t>OAIS Reference Model</a:t>
            </a:r>
            <a:endParaRPr lang="en-GB"/>
          </a:p>
        </p:txBody>
      </p:sp>
      <p:sp>
        <p:nvSpPr>
          <p:cNvPr id="8" name="Content Placeholder 2">
            <a:extLst>
              <a:ext uri="{FF2B5EF4-FFF2-40B4-BE49-F238E27FC236}">
                <a16:creationId xmlns:a16="http://schemas.microsoft.com/office/drawing/2014/main" id="{0E440884-F52D-B148-9F47-E2EEEB8C4548}"/>
              </a:ext>
            </a:extLst>
          </p:cNvPr>
          <p:cNvSpPr>
            <a:spLocks noGrp="1"/>
          </p:cNvSpPr>
          <p:nvPr>
            <p:ph idx="1"/>
          </p:nvPr>
        </p:nvSpPr>
        <p:spPr>
          <a:xfrm>
            <a:off x="628650" y="5235723"/>
            <a:ext cx="10924918" cy="941239"/>
          </a:xfrm>
        </p:spPr>
        <p:txBody>
          <a:bodyPr>
            <a:noAutofit/>
          </a:bodyPr>
          <a:lstStyle/>
          <a:p>
            <a:r>
              <a:rPr lang="en-US" sz="1800" b="1" smtClean="0"/>
              <a:t>Relevant </a:t>
            </a:r>
            <a:r>
              <a:rPr lang="en-US" sz="1800" b="1" dirty="0"/>
              <a:t>Standards</a:t>
            </a:r>
          </a:p>
          <a:p>
            <a:pPr lvl="1"/>
            <a:r>
              <a:rPr lang="en-US" sz="1600" smtClean="0"/>
              <a:t>Preservation: </a:t>
            </a:r>
            <a:r>
              <a:rPr lang="en-GB" sz="1600" smtClean="0"/>
              <a:t> ISO 14721/16393</a:t>
            </a:r>
            <a:r>
              <a:rPr lang="en-GB" sz="1600"/>
              <a:t>, 26324 and related standards</a:t>
            </a:r>
          </a:p>
          <a:p>
            <a:pPr lvl="1"/>
            <a:r>
              <a:rPr lang="en-US" sz="1600" smtClean="0"/>
              <a:t>Storage/Basic </a:t>
            </a:r>
            <a:r>
              <a:rPr lang="en-US" sz="1600"/>
              <a:t>Archiving/Secure </a:t>
            </a:r>
            <a:r>
              <a:rPr lang="en-US" sz="1600" smtClean="0"/>
              <a:t>backup:  ISO 27000</a:t>
            </a:r>
            <a:r>
              <a:rPr lang="en-US" sz="1600"/>
              <a:t>, 27040, 19086 </a:t>
            </a:r>
            <a:endParaRPr lang="en-US" sz="1600" dirty="0"/>
          </a:p>
        </p:txBody>
      </p:sp>
      <p:pic>
        <p:nvPicPr>
          <p:cNvPr id="9" name="Picture 8">
            <a:extLst>
              <a:ext uri="{FF2B5EF4-FFF2-40B4-BE49-F238E27FC236}">
                <a16:creationId xmlns:a16="http://schemas.microsoft.com/office/drawing/2014/main" id="{CBB91C37-AA67-6C4E-B096-CE7AA38C1BE9}"/>
              </a:ext>
            </a:extLst>
          </p:cNvPr>
          <p:cNvPicPr>
            <a:picLocks noChangeAspect="1"/>
          </p:cNvPicPr>
          <p:nvPr/>
        </p:nvPicPr>
        <p:blipFill>
          <a:blip r:embed="rId2"/>
          <a:stretch>
            <a:fillRect/>
          </a:stretch>
        </p:blipFill>
        <p:spPr>
          <a:xfrm>
            <a:off x="2619632" y="1547243"/>
            <a:ext cx="7178653" cy="3688479"/>
          </a:xfrm>
          <a:prstGeom prst="rect">
            <a:avLst/>
          </a:prstGeom>
        </p:spPr>
      </p:pic>
    </p:spTree>
    <p:extLst>
      <p:ext uri="{BB962C8B-B14F-4D97-AF65-F5344CB8AC3E}">
        <p14:creationId xmlns:p14="http://schemas.microsoft.com/office/powerpoint/2010/main" val="16097008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C4426FC-88FC-4F97-9082-22098E9CBFC0}"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6</a:t>
            </a:fld>
            <a:endParaRPr lang="it-IT"/>
          </a:p>
        </p:txBody>
      </p:sp>
      <p:sp>
        <p:nvSpPr>
          <p:cNvPr id="7" name="Title 1"/>
          <p:cNvSpPr>
            <a:spLocks noGrp="1"/>
          </p:cNvSpPr>
          <p:nvPr>
            <p:ph type="title"/>
          </p:nvPr>
        </p:nvSpPr>
        <p:spPr>
          <a:xfrm>
            <a:off x="838200" y="586597"/>
            <a:ext cx="10515600" cy="1104093"/>
          </a:xfrm>
        </p:spPr>
        <p:txBody>
          <a:bodyPr/>
          <a:lstStyle/>
          <a:p>
            <a:r>
              <a:rPr lang="en-GB" smtClean="0"/>
              <a:t>FAIR Principles</a:t>
            </a:r>
            <a:endParaRPr lang="en-GB"/>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60985543"/>
              </p:ext>
            </p:extLst>
          </p:nvPr>
        </p:nvGraphicFramePr>
        <p:xfrm>
          <a:off x="606929" y="1212093"/>
          <a:ext cx="11135497" cy="47312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p:cNvSpPr txBox="1"/>
          <p:nvPr/>
        </p:nvSpPr>
        <p:spPr>
          <a:xfrm>
            <a:off x="453353" y="1951525"/>
            <a:ext cx="3630289" cy="923330"/>
          </a:xfrm>
          <a:prstGeom prst="rect">
            <a:avLst/>
          </a:prstGeom>
          <a:noFill/>
        </p:spPr>
        <p:txBody>
          <a:bodyPr wrap="none" rtlCol="0">
            <a:spAutoFit/>
          </a:bodyPr>
          <a:lstStyle/>
          <a:p>
            <a:pPr marL="285750" indent="-285750">
              <a:buFont typeface="Arial" panose="020B0604020202020204" pitchFamily="34" charset="0"/>
              <a:buChar char="•"/>
            </a:pPr>
            <a:r>
              <a:rPr lang="en-GB" smtClean="0"/>
              <a:t>Accurate and relevant description</a:t>
            </a:r>
          </a:p>
          <a:p>
            <a:pPr marL="285750" indent="-285750">
              <a:buFont typeface="Arial" panose="020B0604020202020204" pitchFamily="34" charset="0"/>
              <a:buChar char="•"/>
            </a:pPr>
            <a:r>
              <a:rPr lang="en-GB" smtClean="0"/>
              <a:t>Data usage license and detailed</a:t>
            </a:r>
          </a:p>
          <a:p>
            <a:r>
              <a:rPr lang="en-GB" smtClean="0"/>
              <a:t>provenance</a:t>
            </a:r>
            <a:endParaRPr lang="en-GB"/>
          </a:p>
        </p:txBody>
      </p:sp>
      <p:sp>
        <p:nvSpPr>
          <p:cNvPr id="10" name="TextBox 9"/>
          <p:cNvSpPr txBox="1"/>
          <p:nvPr/>
        </p:nvSpPr>
        <p:spPr>
          <a:xfrm>
            <a:off x="8320020" y="4785623"/>
            <a:ext cx="3400098" cy="1200329"/>
          </a:xfrm>
          <a:prstGeom prst="rect">
            <a:avLst/>
          </a:prstGeom>
          <a:noFill/>
        </p:spPr>
        <p:txBody>
          <a:bodyPr wrap="none" rtlCol="0">
            <a:spAutoFit/>
          </a:bodyPr>
          <a:lstStyle/>
          <a:p>
            <a:pPr marL="285750" indent="-285750">
              <a:buFont typeface="Arial" panose="020B0604020202020204" pitchFamily="34" charset="0"/>
              <a:buChar char="•"/>
            </a:pPr>
            <a:r>
              <a:rPr lang="en-GB" smtClean="0"/>
              <a:t>Retrievable with free protocols</a:t>
            </a:r>
          </a:p>
          <a:p>
            <a:pPr marL="285750" indent="-285750">
              <a:buFont typeface="Arial" panose="020B0604020202020204" pitchFamily="34" charset="0"/>
              <a:buChar char="•"/>
            </a:pPr>
            <a:r>
              <a:rPr lang="en-GB" smtClean="0"/>
              <a:t>Accessible metadata even after</a:t>
            </a:r>
          </a:p>
          <a:p>
            <a:r>
              <a:rPr lang="en-GB" smtClean="0"/>
              <a:t>deletion</a:t>
            </a:r>
          </a:p>
          <a:p>
            <a:pPr marL="285750" indent="-285750">
              <a:buFont typeface="Arial" panose="020B0604020202020204" pitchFamily="34" charset="0"/>
              <a:buChar char="•"/>
            </a:pPr>
            <a:endParaRPr lang="en-GB"/>
          </a:p>
        </p:txBody>
      </p:sp>
      <p:sp>
        <p:nvSpPr>
          <p:cNvPr id="11" name="TextBox 10"/>
          <p:cNvSpPr txBox="1"/>
          <p:nvPr/>
        </p:nvSpPr>
        <p:spPr>
          <a:xfrm>
            <a:off x="8367271" y="1997691"/>
            <a:ext cx="3375155" cy="1200329"/>
          </a:xfrm>
          <a:prstGeom prst="rect">
            <a:avLst/>
          </a:prstGeom>
          <a:noFill/>
        </p:spPr>
        <p:txBody>
          <a:bodyPr wrap="none" rtlCol="0">
            <a:spAutoFit/>
          </a:bodyPr>
          <a:lstStyle/>
          <a:p>
            <a:pPr marL="285750" indent="-285750">
              <a:buFont typeface="Arial" panose="020B0604020202020204" pitchFamily="34" charset="0"/>
              <a:buChar char="•"/>
            </a:pPr>
            <a:r>
              <a:rPr lang="en-GB" smtClean="0"/>
              <a:t>Global, unique identifiers</a:t>
            </a:r>
          </a:p>
          <a:p>
            <a:pPr marL="285750" indent="-285750">
              <a:buFont typeface="Arial" panose="020B0604020202020204" pitchFamily="34" charset="0"/>
              <a:buChar char="•"/>
            </a:pPr>
            <a:r>
              <a:rPr lang="en-GB" smtClean="0"/>
              <a:t>Rich Metadata, indexes, search</a:t>
            </a:r>
          </a:p>
          <a:p>
            <a:r>
              <a:rPr lang="en-GB" smtClean="0"/>
              <a:t>capabilities</a:t>
            </a:r>
          </a:p>
          <a:p>
            <a:pPr marL="285750" indent="-285750">
              <a:buFont typeface="Arial" panose="020B0604020202020204" pitchFamily="34" charset="0"/>
              <a:buChar char="•"/>
            </a:pPr>
            <a:endParaRPr lang="en-GB"/>
          </a:p>
        </p:txBody>
      </p:sp>
      <p:sp>
        <p:nvSpPr>
          <p:cNvPr id="12" name="TextBox 11"/>
          <p:cNvSpPr txBox="1"/>
          <p:nvPr/>
        </p:nvSpPr>
        <p:spPr>
          <a:xfrm>
            <a:off x="606928" y="4691601"/>
            <a:ext cx="4194803" cy="923330"/>
          </a:xfrm>
          <a:prstGeom prst="rect">
            <a:avLst/>
          </a:prstGeom>
          <a:noFill/>
        </p:spPr>
        <p:txBody>
          <a:bodyPr wrap="none" rtlCol="0">
            <a:spAutoFit/>
          </a:bodyPr>
          <a:lstStyle/>
          <a:p>
            <a:pPr marL="285750" indent="-285750">
              <a:buFont typeface="Arial" panose="020B0604020202020204" pitchFamily="34" charset="0"/>
              <a:buChar char="•"/>
            </a:pPr>
            <a:r>
              <a:rPr lang="en-GB" smtClean="0"/>
              <a:t>Qualified reference to other data</a:t>
            </a:r>
          </a:p>
          <a:p>
            <a:pPr marL="285750" indent="-285750">
              <a:buFont typeface="Arial" panose="020B0604020202020204" pitchFamily="34" charset="0"/>
              <a:buChar char="•"/>
            </a:pPr>
            <a:r>
              <a:rPr lang="en-GB" smtClean="0"/>
              <a:t>Formal</a:t>
            </a:r>
            <a:r>
              <a:rPr lang="en-GB"/>
              <a:t>, shared and broadly applicable</a:t>
            </a:r>
          </a:p>
          <a:p>
            <a:r>
              <a:rPr lang="en-GB"/>
              <a:t>knowledge representation standards</a:t>
            </a:r>
          </a:p>
        </p:txBody>
      </p:sp>
      <p:sp>
        <p:nvSpPr>
          <p:cNvPr id="13" name="TextBox 12"/>
          <p:cNvSpPr txBox="1"/>
          <p:nvPr/>
        </p:nvSpPr>
        <p:spPr>
          <a:xfrm>
            <a:off x="4724037" y="5874352"/>
            <a:ext cx="2863220" cy="400110"/>
          </a:xfrm>
          <a:prstGeom prst="rect">
            <a:avLst/>
          </a:prstGeom>
          <a:noFill/>
        </p:spPr>
        <p:txBody>
          <a:bodyPr wrap="none" rtlCol="0">
            <a:spAutoFit/>
          </a:bodyPr>
          <a:lstStyle/>
          <a:p>
            <a:r>
              <a:rPr lang="en-GB" sz="2000" b="1">
                <a:hlinkClick r:id="rId7"/>
              </a:rPr>
              <a:t>https://www.go-fair.org/</a:t>
            </a:r>
            <a:endParaRPr lang="en-GB" sz="2000" b="1"/>
          </a:p>
        </p:txBody>
      </p:sp>
    </p:spTree>
    <p:extLst>
      <p:ext uri="{BB962C8B-B14F-4D97-AF65-F5344CB8AC3E}">
        <p14:creationId xmlns:p14="http://schemas.microsoft.com/office/powerpoint/2010/main" val="15351380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fade">
                                      <p:cBhvr>
                                        <p:cTn id="11" dur="500"/>
                                        <p:tgtEl>
                                          <p:spTgt spid="8"/>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500"/>
                                        <p:tgtEl>
                                          <p:spTgt spid="12"/>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Graphic spid="8" grpId="0">
        <p:bldAsOne/>
      </p:bldGraphic>
      <p:bldP spid="9" grpId="0"/>
      <p:bldP spid="10" grpId="0"/>
      <p:bldP spid="11" grpId="0"/>
      <p:bldP spid="1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A27DBC05-320B-4397-A7D0-4A055F86E2AF}"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7</a:t>
            </a:fld>
            <a:endParaRPr lang="it-IT"/>
          </a:p>
        </p:txBody>
      </p:sp>
      <p:sp>
        <p:nvSpPr>
          <p:cNvPr id="7" name="Title 1"/>
          <p:cNvSpPr>
            <a:spLocks noGrp="1"/>
          </p:cNvSpPr>
          <p:nvPr>
            <p:ph type="title"/>
          </p:nvPr>
        </p:nvSpPr>
        <p:spPr>
          <a:xfrm>
            <a:off x="838200" y="586597"/>
            <a:ext cx="10515600" cy="1104093"/>
          </a:xfrm>
        </p:spPr>
        <p:txBody>
          <a:bodyPr/>
          <a:lstStyle/>
          <a:p>
            <a:r>
              <a:rPr lang="en-GB" smtClean="0"/>
              <a:t>High Energy Physics Deployment Scenarios</a:t>
            </a:r>
            <a:endParaRPr lang="en-GB"/>
          </a:p>
        </p:txBody>
      </p:sp>
      <p:sp>
        <p:nvSpPr>
          <p:cNvPr id="8" name="Content Placeholder 2"/>
          <p:cNvSpPr>
            <a:spLocks noGrp="1"/>
          </p:cNvSpPr>
          <p:nvPr>
            <p:ph idx="1"/>
          </p:nvPr>
        </p:nvSpPr>
        <p:spPr>
          <a:xfrm>
            <a:off x="1550635" y="1977123"/>
            <a:ext cx="7873920" cy="441030"/>
          </a:xfrm>
        </p:spPr>
        <p:txBody>
          <a:bodyPr>
            <a:noAutofit/>
          </a:bodyPr>
          <a:lstStyle/>
          <a:p>
            <a:pPr marL="0" lvl="1" indent="0">
              <a:buNone/>
            </a:pPr>
            <a:r>
              <a:rPr lang="en-GB" sz="2800" smtClean="0"/>
              <a:t>The BaBar Experiment</a:t>
            </a:r>
            <a:endParaRPr lang="en-GB" sz="1050" smtClean="0"/>
          </a:p>
        </p:txBody>
      </p:sp>
      <p:pic>
        <p:nvPicPr>
          <p:cNvPr id="10" name="Picture 9"/>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543479" y="1471116"/>
            <a:ext cx="2324818" cy="857547"/>
          </a:xfrm>
          <a:prstGeom prst="rect">
            <a:avLst/>
          </a:prstGeom>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2639" y="1996404"/>
            <a:ext cx="539351" cy="374871"/>
          </a:xfrm>
          <a:prstGeom prst="rect">
            <a:avLst/>
          </a:prstGeom>
        </p:spPr>
      </p:pic>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1453" y="3558604"/>
            <a:ext cx="539351" cy="374871"/>
          </a:xfrm>
          <a:prstGeom prst="rect">
            <a:avLst/>
          </a:prstGeom>
        </p:spPr>
      </p:pic>
      <p:pic>
        <p:nvPicPr>
          <p:cNvPr id="15" name="Picture 1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7364" y="4987892"/>
            <a:ext cx="539351" cy="374871"/>
          </a:xfrm>
          <a:prstGeom prst="rect">
            <a:avLst/>
          </a:prstGeom>
        </p:spPr>
      </p:pic>
      <p:pic>
        <p:nvPicPr>
          <p:cNvPr id="3" name="Picture 2"/>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035518" y="2629142"/>
            <a:ext cx="1340740" cy="1318532"/>
          </a:xfrm>
          <a:prstGeom prst="rect">
            <a:avLst/>
          </a:prstGeom>
        </p:spPr>
      </p:pic>
      <p:grpSp>
        <p:nvGrpSpPr>
          <p:cNvPr id="17" name="Group 16"/>
          <p:cNvGrpSpPr/>
          <p:nvPr/>
        </p:nvGrpSpPr>
        <p:grpSpPr>
          <a:xfrm>
            <a:off x="9807808" y="4358083"/>
            <a:ext cx="1796163" cy="1700466"/>
            <a:chOff x="9808801" y="2533004"/>
            <a:chExt cx="1796163" cy="1700466"/>
          </a:xfrm>
        </p:grpSpPr>
        <p:pic>
          <p:nvPicPr>
            <p:cNvPr id="18" name="Picture 17" descr="Ronald's Creek"/>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08801" y="2533004"/>
              <a:ext cx="1796163" cy="1700466"/>
            </a:xfrm>
            <a:prstGeom prst="rect">
              <a:avLst/>
            </a:prstGeom>
          </p:spPr>
        </p:pic>
        <p:pic>
          <p:nvPicPr>
            <p:cNvPr id="19" name="Picture 18"/>
            <p:cNvPicPr>
              <a:picLocks noChangeAspect="1"/>
            </p:cNvPicPr>
            <p:nvPr/>
          </p:nvPicPr>
          <p:blipFill>
            <a:blip r:embed="rId8">
              <a:duotone>
                <a:prstClr val="black"/>
                <a:srgbClr val="2A7FB8">
                  <a:tint val="45000"/>
                  <a:satMod val="400000"/>
                </a:srgbClr>
              </a:duotone>
              <a:extLst>
                <a:ext uri="{28A0092B-C50C-407E-A947-70E740481C1C}">
                  <a14:useLocalDpi xmlns:a14="http://schemas.microsoft.com/office/drawing/2010/main" val="0"/>
                </a:ext>
              </a:extLst>
            </a:blip>
            <a:stretch>
              <a:fillRect/>
            </a:stretch>
          </p:blipFill>
          <p:spPr>
            <a:xfrm>
              <a:off x="10342860" y="3452591"/>
              <a:ext cx="728043" cy="256379"/>
            </a:xfrm>
            <a:prstGeom prst="rect">
              <a:avLst/>
            </a:prstGeom>
            <a:ln>
              <a:noFill/>
            </a:ln>
            <a:effectLst>
              <a:outerShdw blurRad="292100" dist="139700" dir="2700000" algn="tl" rotWithShape="0">
                <a:srgbClr val="333333">
                  <a:alpha val="65000"/>
                </a:srgbClr>
              </a:outerShdw>
            </a:effectLst>
          </p:spPr>
        </p:pic>
      </p:grpSp>
      <p:sp>
        <p:nvSpPr>
          <p:cNvPr id="25" name="Content Placeholder 2"/>
          <p:cNvSpPr txBox="1">
            <a:spLocks/>
          </p:cNvSpPr>
          <p:nvPr/>
        </p:nvSpPr>
        <p:spPr>
          <a:xfrm>
            <a:off x="1550635" y="3525524"/>
            <a:ext cx="7873920" cy="4410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Tx/>
              <a:buBlip>
                <a:blip r:embed="rId9"/>
              </a:buBlip>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Tx/>
              <a:buBlip>
                <a:blip r:embed="rId9"/>
              </a:buBlip>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Tx/>
              <a:buBlip>
                <a:blip r:embed="rId9"/>
              </a:buBlip>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Tx/>
              <a:buBlip>
                <a:blip r:embed="rId9"/>
              </a:buBlip>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Tx/>
              <a:buBlip>
                <a:blip r:embed="rId9"/>
              </a:buBlip>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FontTx/>
              <a:buNone/>
            </a:pPr>
            <a:r>
              <a:rPr lang="en-GB" sz="2800" smtClean="0"/>
              <a:t>CERN Digital Memory</a:t>
            </a:r>
            <a:endParaRPr lang="en-GB" sz="1050" smtClean="0"/>
          </a:p>
        </p:txBody>
      </p:sp>
      <p:sp>
        <p:nvSpPr>
          <p:cNvPr id="20" name="Content Placeholder 2"/>
          <p:cNvSpPr txBox="1">
            <a:spLocks/>
          </p:cNvSpPr>
          <p:nvPr/>
        </p:nvSpPr>
        <p:spPr>
          <a:xfrm>
            <a:off x="1550635" y="4954812"/>
            <a:ext cx="7873920" cy="441030"/>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Tx/>
              <a:buBlip>
                <a:blip r:embed="rId9"/>
              </a:buBlip>
              <a:defRPr sz="2800" kern="1200">
                <a:solidFill>
                  <a:schemeClr val="tx1"/>
                </a:solidFill>
                <a:latin typeface="+mj-lt"/>
                <a:ea typeface="+mn-ea"/>
                <a:cs typeface="+mn-cs"/>
              </a:defRPr>
            </a:lvl1pPr>
            <a:lvl2pPr marL="685800" indent="-228600" algn="l" defTabSz="914400" rtl="0" eaLnBrk="1" latinLnBrk="0" hangingPunct="1">
              <a:lnSpc>
                <a:spcPct val="90000"/>
              </a:lnSpc>
              <a:spcBef>
                <a:spcPts val="500"/>
              </a:spcBef>
              <a:buFontTx/>
              <a:buBlip>
                <a:blip r:embed="rId9"/>
              </a:buBlip>
              <a:defRPr sz="2400" kern="1200">
                <a:solidFill>
                  <a:schemeClr val="tx1"/>
                </a:solidFill>
                <a:latin typeface="+mj-lt"/>
                <a:ea typeface="+mn-ea"/>
                <a:cs typeface="+mn-cs"/>
              </a:defRPr>
            </a:lvl2pPr>
            <a:lvl3pPr marL="1143000" indent="-228600" algn="l" defTabSz="914400" rtl="0" eaLnBrk="1" latinLnBrk="0" hangingPunct="1">
              <a:lnSpc>
                <a:spcPct val="90000"/>
              </a:lnSpc>
              <a:spcBef>
                <a:spcPts val="500"/>
              </a:spcBef>
              <a:buFontTx/>
              <a:buBlip>
                <a:blip r:embed="rId9"/>
              </a:buBlip>
              <a:defRPr sz="2000" kern="1200">
                <a:solidFill>
                  <a:schemeClr val="tx1"/>
                </a:solidFill>
                <a:latin typeface="+mj-lt"/>
                <a:ea typeface="+mn-ea"/>
                <a:cs typeface="+mn-cs"/>
              </a:defRPr>
            </a:lvl3pPr>
            <a:lvl4pPr marL="1600200" indent="-228600" algn="l" defTabSz="914400" rtl="0" eaLnBrk="1" latinLnBrk="0" hangingPunct="1">
              <a:lnSpc>
                <a:spcPct val="90000"/>
              </a:lnSpc>
              <a:spcBef>
                <a:spcPts val="500"/>
              </a:spcBef>
              <a:buFontTx/>
              <a:buBlip>
                <a:blip r:embed="rId9"/>
              </a:buBlip>
              <a:defRPr sz="1800" kern="1200">
                <a:solidFill>
                  <a:schemeClr val="tx1"/>
                </a:solidFill>
                <a:latin typeface="+mj-lt"/>
                <a:ea typeface="+mn-ea"/>
                <a:cs typeface="+mn-cs"/>
              </a:defRPr>
            </a:lvl4pPr>
            <a:lvl5pPr marL="2057400" indent="-228600" algn="l" defTabSz="914400" rtl="0" eaLnBrk="1" latinLnBrk="0" hangingPunct="1">
              <a:lnSpc>
                <a:spcPct val="90000"/>
              </a:lnSpc>
              <a:spcBef>
                <a:spcPts val="500"/>
              </a:spcBef>
              <a:buFontTx/>
              <a:buBlip>
                <a:blip r:embed="rId9"/>
              </a:buBlip>
              <a:defRPr sz="1800" kern="1200">
                <a:solidFill>
                  <a:schemeClr val="tx1"/>
                </a:solidFill>
                <a:latin typeface="+mj-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FontTx/>
              <a:buNone/>
            </a:pPr>
            <a:r>
              <a:rPr lang="en-GB" sz="2800" smtClean="0"/>
              <a:t>CERN Open Data</a:t>
            </a:r>
            <a:endParaRPr lang="en-GB" sz="1050" smtClean="0"/>
          </a:p>
        </p:txBody>
      </p:sp>
    </p:spTree>
    <p:extLst>
      <p:ext uri="{BB962C8B-B14F-4D97-AF65-F5344CB8AC3E}">
        <p14:creationId xmlns:p14="http://schemas.microsoft.com/office/powerpoint/2010/main" val="24933894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fade">
                                      <p:cBhvr>
                                        <p:cTn id="12" dur="500"/>
                                        <p:tgtEl>
                                          <p:spTgt spid="10"/>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txEl>
                                              <p:pRg st="0" end="0"/>
                                            </p:txEl>
                                          </p:spTgt>
                                        </p:tgtEl>
                                        <p:attrNameLst>
                                          <p:attrName>style.visibility</p:attrName>
                                        </p:attrNameLst>
                                      </p:cBhvr>
                                      <p:to>
                                        <p:strVal val="visible"/>
                                      </p:to>
                                    </p:set>
                                    <p:animEffect transition="in" filter="fade">
                                      <p:cBhvr>
                                        <p:cTn id="15" dur="500"/>
                                        <p:tgtEl>
                                          <p:spTgt spid="8">
                                            <p:txEl>
                                              <p:pRg st="0" end="0"/>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500"/>
                                        <p:tgtEl>
                                          <p:spTgt spid="13"/>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fade">
                                      <p:cBhvr>
                                        <p:cTn id="23" dur="500"/>
                                        <p:tgtEl>
                                          <p:spTgt spid="14"/>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10" presetClass="entr" presetSubtype="0" fill="hold" nodeType="with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fade">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fade">
                                      <p:cBhvr>
                                        <p:cTn id="34" dur="500"/>
                                        <p:tgtEl>
                                          <p:spTgt spid="15"/>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par>
                                <p:cTn id="38" presetID="10" presetClass="entr" presetSubtype="0" fill="hold" nodeType="withEffect">
                                  <p:stCondLst>
                                    <p:cond delay="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build="p"/>
      <p:bldP spid="25" grpId="0"/>
      <p:bldP spid="20"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41BE9C"/>
        </a:solidFill>
        <a:effectLst/>
      </p:bgPr>
    </p:bg>
    <p:spTree>
      <p:nvGrpSpPr>
        <p:cNvPr id="1" name=""/>
        <p:cNvGrpSpPr/>
        <p:nvPr/>
      </p:nvGrpSpPr>
      <p:grpSpPr>
        <a:xfrm>
          <a:off x="0" y="0"/>
          <a:ext cx="0" cy="0"/>
          <a:chOff x="0" y="0"/>
          <a:chExt cx="0" cy="0"/>
        </a:xfrm>
      </p:grpSpPr>
      <p:sp>
        <p:nvSpPr>
          <p:cNvPr id="6" name="Title 5"/>
          <p:cNvSpPr>
            <a:spLocks noGrp="1"/>
          </p:cNvSpPr>
          <p:nvPr>
            <p:ph type="ctrTitle"/>
          </p:nvPr>
        </p:nvSpPr>
        <p:spPr>
          <a:xfrm>
            <a:off x="3814915" y="1139826"/>
            <a:ext cx="9224809" cy="4311786"/>
          </a:xfrm>
        </p:spPr>
        <p:txBody>
          <a:bodyPr/>
          <a:lstStyle/>
          <a:p>
            <a:r>
              <a:rPr lang="en-US" smtClean="0"/>
              <a:t>The BaBar Experiment</a:t>
            </a:r>
            <a:endParaRPr lang="en-US" dirty="0"/>
          </a:p>
        </p:txBody>
      </p:sp>
    </p:spTree>
    <p:extLst>
      <p:ext uri="{BB962C8B-B14F-4D97-AF65-F5344CB8AC3E}">
        <p14:creationId xmlns:p14="http://schemas.microsoft.com/office/powerpoint/2010/main" val="3802183463"/>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childTnLst>
                                </p:cTn>
                              </p:par>
                              <p:par>
                                <p:cTn id="8" presetID="35" presetClass="path" presetSubtype="0" accel="50000" decel="50000" fill="hold" grpId="1" nodeType="withEffect">
                                  <p:stCondLst>
                                    <p:cond delay="0"/>
                                  </p:stCondLst>
                                  <p:childTnLst>
                                    <p:animMotion origin="layout" path="M 0.17812 0.0081 L -0.17813 4.44444E-6 " pathEditMode="relative" rAng="0" ptsTypes="AA">
                                      <p:cBhvr>
                                        <p:cTn id="9" dur="2000" fill="hold"/>
                                        <p:tgtEl>
                                          <p:spTgt spid="6"/>
                                        </p:tgtEl>
                                        <p:attrNameLst>
                                          <p:attrName>ppt_x</p:attrName>
                                          <p:attrName>ppt_y</p:attrName>
                                        </p:attrNameLst>
                                      </p:cBhvr>
                                      <p:rCtr x="-17812" y="-417"/>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The  BaBar Experiment – Problem Definition</a:t>
            </a:r>
            <a:endParaRPr lang="en-GB"/>
          </a:p>
        </p:txBody>
      </p:sp>
      <p:sp>
        <p:nvSpPr>
          <p:cNvPr id="4" name="Date Placeholder 3"/>
          <p:cNvSpPr>
            <a:spLocks noGrp="1"/>
          </p:cNvSpPr>
          <p:nvPr>
            <p:ph type="dt" sz="half" idx="10"/>
          </p:nvPr>
        </p:nvSpPr>
        <p:spPr/>
        <p:txBody>
          <a:bodyPr/>
          <a:lstStyle/>
          <a:p>
            <a:fld id="{64A879B5-EE9C-4CB1-8BB2-717AA1411851}" type="datetime3">
              <a:rPr lang="en-US" smtClean="0"/>
              <a:t>23 May 2019</a:t>
            </a:fld>
            <a:endParaRPr lang="it-IT"/>
          </a:p>
        </p:txBody>
      </p:sp>
      <p:sp>
        <p:nvSpPr>
          <p:cNvPr id="5" name="Footer Placeholder 4"/>
          <p:cNvSpPr>
            <a:spLocks noGrp="1"/>
          </p:cNvSpPr>
          <p:nvPr>
            <p:ph type="ftr" sz="quarter" idx="11"/>
          </p:nvPr>
        </p:nvSpPr>
        <p:spPr/>
        <p:txBody>
          <a:bodyPr/>
          <a:lstStyle/>
          <a:p>
            <a:r>
              <a:rPr lang="it-IT" smtClean="0"/>
              <a:t>http://www.archiver-project.eu</a:t>
            </a:r>
            <a:endParaRPr lang="it-IT"/>
          </a:p>
        </p:txBody>
      </p:sp>
      <p:sp>
        <p:nvSpPr>
          <p:cNvPr id="6" name="Slide Number Placeholder 5"/>
          <p:cNvSpPr>
            <a:spLocks noGrp="1"/>
          </p:cNvSpPr>
          <p:nvPr>
            <p:ph type="sldNum" sz="quarter" idx="12"/>
          </p:nvPr>
        </p:nvSpPr>
        <p:spPr/>
        <p:txBody>
          <a:bodyPr/>
          <a:lstStyle/>
          <a:p>
            <a:fld id="{66B0888C-3087-0742-8883-C4FA4C2B8288}" type="slidenum">
              <a:rPr lang="it-IT" smtClean="0"/>
              <a:t>9</a:t>
            </a:fld>
            <a:endParaRPr lang="it-IT"/>
          </a:p>
        </p:txBody>
      </p:sp>
      <p:sp>
        <p:nvSpPr>
          <p:cNvPr id="3" name="Content Placeholder 2"/>
          <p:cNvSpPr>
            <a:spLocks noGrp="1"/>
          </p:cNvSpPr>
          <p:nvPr>
            <p:ph idx="1"/>
          </p:nvPr>
        </p:nvSpPr>
        <p:spPr>
          <a:xfrm>
            <a:off x="2543354" y="2119464"/>
            <a:ext cx="7220310" cy="3606291"/>
          </a:xfrm>
        </p:spPr>
        <p:txBody>
          <a:bodyPr vert="horz" lIns="91440" tIns="45720" rIns="91440" bIns="45720" rtlCol="0">
            <a:noAutofit/>
          </a:bodyPr>
          <a:lstStyle/>
          <a:p>
            <a:pPr algn="just"/>
            <a:r>
              <a:rPr lang="en-GB" sz="2400" b="1" i="1"/>
              <a:t>In 2020 the BaBar Experiment infrastructure at SLAC will be decommissioned. As a result,  the 2 PB of BaBar data can no longer be stored at the host laboratory and alternative solutions need to be found. Currently a copy of the data is being held by CERN IT.</a:t>
            </a:r>
          </a:p>
          <a:p>
            <a:pPr algn="just"/>
            <a:r>
              <a:rPr lang="en-GB" sz="2400" b="1" i="1"/>
              <a:t>We want to ensure that a complete copy of Babar data will be retained  for possible comparisons with data from other experiments.</a:t>
            </a:r>
          </a:p>
        </p:txBody>
      </p:sp>
      <p:pic>
        <p:nvPicPr>
          <p:cNvPr id="7" name="Picture 6"/>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609827" y="157823"/>
            <a:ext cx="2324818" cy="857547"/>
          </a:xfrm>
          <a:prstGeom prst="rect">
            <a:avLst/>
          </a:prstGeom>
        </p:spPr>
      </p:pic>
    </p:spTree>
    <p:extLst>
      <p:ext uri="{BB962C8B-B14F-4D97-AF65-F5344CB8AC3E}">
        <p14:creationId xmlns:p14="http://schemas.microsoft.com/office/powerpoint/2010/main" val="3416941866"/>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Master Slide">
  <a:themeElements>
    <a:clrScheme name="Tema di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ema di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rchiver_PPT_template_16-9" id="{16DC642D-5F4D-2D46-8D7E-D869702772E2}" vid="{5211E616-8DDF-604D-AA2F-00C8039DEAD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Master Slide</Template>
  <TotalTime>10576</TotalTime>
  <Words>1781</Words>
  <Application>Microsoft Office PowerPoint</Application>
  <PresentationFormat>Widescreen</PresentationFormat>
  <Paragraphs>277</Paragraphs>
  <Slides>27</Slides>
  <Notes>6</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Calibri</vt:lpstr>
      <vt:lpstr>Calibri Light</vt:lpstr>
      <vt:lpstr>Maven Pro Medium</vt:lpstr>
      <vt:lpstr>Master Slide</vt:lpstr>
      <vt:lpstr>CERN Deployments Scenarios Technical Details</vt:lpstr>
      <vt:lpstr>Contents</vt:lpstr>
      <vt:lpstr>Introduction to  High Energy Physics Deployment Scenarios</vt:lpstr>
      <vt:lpstr>Introduction to HEP Deployment Scenarios</vt:lpstr>
      <vt:lpstr>OAIS Reference Model</vt:lpstr>
      <vt:lpstr>FAIR Principles</vt:lpstr>
      <vt:lpstr>High Energy Physics Deployment Scenarios</vt:lpstr>
      <vt:lpstr>The BaBar Experiment</vt:lpstr>
      <vt:lpstr>The  BaBar Experiment – Problem Definition</vt:lpstr>
      <vt:lpstr>The  BaBar Experiment –Workflow Characteristics</vt:lpstr>
      <vt:lpstr>The  BaBar Experiment – Interface Needs</vt:lpstr>
      <vt:lpstr>CERN Digital Memory</vt:lpstr>
      <vt:lpstr>CERN Digital Memory – Problem Definition</vt:lpstr>
      <vt:lpstr>CERN Digital Memory – Workflow Characteristics</vt:lpstr>
      <vt:lpstr>CERN Digital Memory – Data Characteristics</vt:lpstr>
      <vt:lpstr>CERN Digital Memory – Interface Needs</vt:lpstr>
      <vt:lpstr>CERN Open Data</vt:lpstr>
      <vt:lpstr>CERN Open Data</vt:lpstr>
      <vt:lpstr>CERN Open Data – Workflow Characteristics</vt:lpstr>
      <vt:lpstr>CERN Open Data – Data Characteristics</vt:lpstr>
      <vt:lpstr>CERN Open Data – Interface Characteristics</vt:lpstr>
      <vt:lpstr>CERN Open Data – added value features</vt:lpstr>
      <vt:lpstr>Volumes, Ingest Rates, and Retention Period</vt:lpstr>
      <vt:lpstr>Dataset Characteristics</vt:lpstr>
      <vt:lpstr>Overview</vt:lpstr>
      <vt:lpstr>Summary</vt:lpstr>
      <vt:lpstr>Summary and Next Steps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insert title</dc:title>
  <dc:creator>Microsoft Office User</dc:creator>
  <cp:lastModifiedBy>Vaggelis Motesnitsalis</cp:lastModifiedBy>
  <cp:revision>113</cp:revision>
  <dcterms:created xsi:type="dcterms:W3CDTF">2019-04-02T13:33:26Z</dcterms:created>
  <dcterms:modified xsi:type="dcterms:W3CDTF">2019-05-23T08:28:56Z</dcterms:modified>
</cp:coreProperties>
</file>