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44" r:id="rId2"/>
    <p:sldId id="662" r:id="rId3"/>
    <p:sldId id="647" r:id="rId4"/>
    <p:sldId id="669" r:id="rId5"/>
    <p:sldId id="666" r:id="rId6"/>
    <p:sldId id="671" r:id="rId7"/>
    <p:sldId id="668" r:id="rId8"/>
    <p:sldId id="665" r:id="rId9"/>
  </p:sldIdLst>
  <p:sldSz cx="9144000" cy="6858000" type="screen4x3"/>
  <p:notesSz cx="6669088" cy="9926638"/>
  <p:defaultTextStyle>
    <a:defPPr>
      <a:defRPr lang="en-US"/>
    </a:defPPr>
    <a:lvl1pPr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900" kern="1200">
        <a:solidFill>
          <a:srgbClr val="FF0066"/>
        </a:solidFill>
        <a:latin typeface="Comic Sans MS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900" kern="1200">
        <a:solidFill>
          <a:srgbClr val="FF0066"/>
        </a:solidFill>
        <a:latin typeface="Comic Sans MS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900" kern="1200">
        <a:solidFill>
          <a:srgbClr val="FF0066"/>
        </a:solidFill>
        <a:latin typeface="Comic Sans MS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900" kern="1200">
        <a:solidFill>
          <a:srgbClr val="FF0066"/>
        </a:solidFill>
        <a:latin typeface="Comic Sans MS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900" kern="1200">
        <a:solidFill>
          <a:srgbClr val="FF0066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1900" kern="1200">
        <a:solidFill>
          <a:srgbClr val="FF0066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1900" kern="1200">
        <a:solidFill>
          <a:srgbClr val="FF0066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1900" kern="1200">
        <a:solidFill>
          <a:srgbClr val="FF0066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1900" kern="1200">
        <a:solidFill>
          <a:srgbClr val="FF0066"/>
        </a:solidFill>
        <a:latin typeface="Comic Sans M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51">
          <p15:clr>
            <a:srgbClr val="A4A3A4"/>
          </p15:clr>
        </p15:guide>
        <p15:guide id="2" pos="5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4080"/>
    <a:srgbClr val="000080"/>
    <a:srgbClr val="FFFFFF"/>
    <a:srgbClr val="C9B4AD"/>
    <a:srgbClr val="003C3C"/>
    <a:srgbClr val="06389B"/>
    <a:srgbClr val="66FFFF"/>
    <a:srgbClr val="F8F8F8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93" autoAdjust="0"/>
    <p:restoredTop sz="94037" autoAdjust="0"/>
  </p:normalViewPr>
  <p:slideViewPr>
    <p:cSldViewPr snapToGrid="0">
      <p:cViewPr varScale="1">
        <p:scale>
          <a:sx n="94" d="100"/>
          <a:sy n="94" d="100"/>
        </p:scale>
        <p:origin x="880" y="200"/>
      </p:cViewPr>
      <p:guideLst>
        <p:guide orient="horz" pos="4251"/>
        <p:guide pos="517"/>
      </p:guideLst>
    </p:cSldViewPr>
  </p:slideViewPr>
  <p:outlineViewPr>
    <p:cViewPr>
      <p:scale>
        <a:sx n="33" d="100"/>
        <a:sy n="33" d="100"/>
      </p:scale>
      <p:origin x="0" y="4096"/>
    </p:cViewPr>
  </p:outlin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24" y="-104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D14BC-E732-4A24-9531-BE6B5E546805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FE778-4F00-4386-B794-4ED31A63BA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710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664" cy="49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9" tIns="47809" rIns="95619" bIns="4780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424" y="1"/>
            <a:ext cx="2889664" cy="49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9" tIns="47809" rIns="95619" bIns="4780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762" y="4714402"/>
            <a:ext cx="4889567" cy="446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9" tIns="47809" rIns="95619" bIns="478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474"/>
            <a:ext cx="2889664" cy="4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9" tIns="47809" rIns="95619" bIns="4780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424" y="9430474"/>
            <a:ext cx="2889664" cy="4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9" tIns="47809" rIns="95619" bIns="4780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pitchFamily="-65" charset="0"/>
              </a:defRPr>
            </a:lvl1pPr>
          </a:lstStyle>
          <a:p>
            <a:pPr>
              <a:defRPr/>
            </a:pPr>
            <a:fld id="{E3F15025-4C17-8C4B-A65C-6ED640DAB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7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49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27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61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89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13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87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63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15025-4C17-8C4B-A65C-6ED640DABFD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2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-6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6389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6389B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7938"/>
            <a:ext cx="2228850" cy="6011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7938"/>
            <a:ext cx="6534150" cy="6011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32841-581B-994C-8ACD-B04ABE83F17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8178517" y="6411459"/>
            <a:ext cx="965483" cy="457200"/>
          </a:xfrm>
        </p:spPr>
        <p:txBody>
          <a:bodyPr/>
          <a:lstStyle/>
          <a:p>
            <a:r>
              <a:rPr lang="en-US" dirty="0"/>
              <a:t>#/8</a:t>
            </a:r>
          </a:p>
        </p:txBody>
      </p:sp>
    </p:spTree>
    <p:extLst>
      <p:ext uri="{BB962C8B-B14F-4D97-AF65-F5344CB8AC3E}">
        <p14:creationId xmlns:p14="http://schemas.microsoft.com/office/powerpoint/2010/main" val="22059111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SzPct val="100000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#/15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3815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3815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#/15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7938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3470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600200"/>
            <a:ext cx="8915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477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r>
              <a:rPr lang="en-US"/>
              <a:t>#/15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70000"/>
        <a:buFont typeface="Monotype Sorts" charset="2"/>
        <a:buChar char="u"/>
        <a:defRPr sz="24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charset="2"/>
        <a:buChar char="§"/>
        <a:defRPr sz="2000" b="1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8180"/>
        </a:buClr>
        <a:buSzPct val="60000"/>
        <a:buFont typeface="Symbol" charset="2"/>
        <a:buChar char="¨"/>
        <a:defRPr sz="2400" b="1">
          <a:solidFill>
            <a:srgbClr val="008080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2"/>
        <a:buChar char="l"/>
        <a:defRPr sz="2000">
          <a:solidFill>
            <a:schemeClr val="hlink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charset="2"/>
        <a:buChar char="­"/>
        <a:defRPr sz="2000">
          <a:solidFill>
            <a:schemeClr val="accent1"/>
          </a:solidFill>
          <a:latin typeface="+mn-lt"/>
          <a:ea typeface="ＭＳ Ｐゴシック" pitchFamily="-65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-65" charset="2"/>
        <a:buChar char="­"/>
        <a:defRPr>
          <a:solidFill>
            <a:schemeClr val="accent1"/>
          </a:solidFill>
          <a:latin typeface="+mn-lt"/>
          <a:ea typeface="ＭＳ Ｐゴシック" pitchFamily="-65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-65" charset="2"/>
        <a:buChar char="­"/>
        <a:defRPr>
          <a:solidFill>
            <a:schemeClr val="accent1"/>
          </a:solidFill>
          <a:latin typeface="+mn-lt"/>
          <a:ea typeface="ＭＳ Ｐゴシック" pitchFamily="-65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-65" charset="2"/>
        <a:buChar char="­"/>
        <a:defRPr>
          <a:solidFill>
            <a:schemeClr val="accent1"/>
          </a:solidFill>
          <a:latin typeface="+mn-lt"/>
          <a:ea typeface="ＭＳ Ｐゴシック" pitchFamily="-65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-65" charset="2"/>
        <a:buChar char="­"/>
        <a:defRPr>
          <a:solidFill>
            <a:schemeClr val="accent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419541" y="2176816"/>
            <a:ext cx="7079344" cy="147002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55A0"/>
                </a:solidFill>
              </a:rPr>
              <a:t>Overleaf Use Case: </a:t>
            </a:r>
            <a:br>
              <a:rPr lang="en-GB" sz="3600" dirty="0">
                <a:solidFill>
                  <a:srgbClr val="0055A0"/>
                </a:solidFill>
              </a:rPr>
            </a:br>
            <a:r>
              <a:rPr lang="en-GB" sz="3600" dirty="0" err="1">
                <a:solidFill>
                  <a:srgbClr val="0055A0"/>
                </a:solidFill>
              </a:rPr>
              <a:t>BioLEIR</a:t>
            </a:r>
            <a:r>
              <a:rPr lang="en-GB" sz="3600" dirty="0">
                <a:solidFill>
                  <a:srgbClr val="0055A0"/>
                </a:solidFill>
              </a:rPr>
              <a:t> Yellow Report</a:t>
            </a:r>
            <a:br>
              <a:rPr lang="en-GB" sz="3600" dirty="0">
                <a:solidFill>
                  <a:srgbClr val="0055A0"/>
                </a:solidFill>
              </a:rPr>
            </a:br>
            <a:br>
              <a:rPr lang="en-GB" sz="1100" dirty="0">
                <a:solidFill>
                  <a:srgbClr val="0055A0"/>
                </a:solidFill>
              </a:rPr>
            </a:br>
            <a:r>
              <a:rPr lang="en-GB" sz="2000" dirty="0">
                <a:solidFill>
                  <a:srgbClr val="0055A0"/>
                </a:solidFill>
              </a:rPr>
              <a:t>July 3</a:t>
            </a:r>
            <a:r>
              <a:rPr lang="en-GB" sz="2000" baseline="30000" dirty="0">
                <a:solidFill>
                  <a:srgbClr val="0055A0"/>
                </a:solidFill>
              </a:rPr>
              <a:t>rd</a:t>
            </a:r>
            <a:r>
              <a:rPr lang="en-GB" sz="2000" dirty="0">
                <a:solidFill>
                  <a:srgbClr val="0055A0"/>
                </a:solidFill>
              </a:rPr>
              <a:t>, 2019</a:t>
            </a:r>
            <a:endParaRPr lang="en-US" sz="2400" dirty="0">
              <a:solidFill>
                <a:srgbClr val="06389B"/>
              </a:solidFill>
              <a:effectLst/>
              <a:latin typeface="Arial Rounded MT Bold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690261" y="4141963"/>
            <a:ext cx="4772528" cy="990600"/>
          </a:xfrm>
        </p:spPr>
        <p:txBody>
          <a:bodyPr>
            <a:normAutofit fontScale="85000" lnSpcReduction="20000"/>
          </a:bodyPr>
          <a:lstStyle/>
          <a:p>
            <a:r>
              <a:rPr lang="en-US" sz="3600" b="1" dirty="0">
                <a:solidFill>
                  <a:srgbClr val="0055A0"/>
                </a:solidFill>
                <a:latin typeface="Arial Rounded MT Bold" pitchFamily="34" charset="0"/>
              </a:rPr>
              <a:t>SILVIA SCHUH</a:t>
            </a:r>
          </a:p>
          <a:p>
            <a:r>
              <a:rPr lang="en-US" sz="3600" b="1" dirty="0">
                <a:solidFill>
                  <a:srgbClr val="0055A0"/>
                </a:solidFill>
                <a:latin typeface="Arial Rounded MT Bold" pitchFamily="34" charset="0"/>
              </a:rPr>
              <a:t>BE-ABP-HSL</a:t>
            </a:r>
            <a:endParaRPr lang="en-GB" sz="3600" b="1" dirty="0">
              <a:solidFill>
                <a:srgbClr val="0055A0"/>
              </a:solidFill>
              <a:latin typeface="Arial Rounded MT Bold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649802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507674-16FB-0240-8CA6-8923C9D10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180" y="2491270"/>
            <a:ext cx="4272708" cy="26781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3807"/>
            <a:ext cx="8915400" cy="570706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2016: ATS-wide Study Group, Mandate (F. </a:t>
            </a:r>
            <a:r>
              <a:rPr lang="en-US" sz="1600" dirty="0" err="1"/>
              <a:t>Bordry</a:t>
            </a:r>
            <a:r>
              <a:rPr lang="en-US" sz="1600" dirty="0"/>
              <a:t>) 4/2016</a:t>
            </a:r>
          </a:p>
          <a:p>
            <a:pPr lvl="1"/>
            <a:r>
              <a:rPr lang="en-US" sz="1400" dirty="0"/>
              <a:t>Determine a </a:t>
            </a:r>
            <a:r>
              <a:rPr lang="en-US" sz="1600" i="1" u="sng" dirty="0"/>
              <a:t>coherent set of beam parameters</a:t>
            </a:r>
            <a:r>
              <a:rPr lang="en-US" sz="1400" dirty="0"/>
              <a:t>, based on requirements from med community</a:t>
            </a:r>
          </a:p>
          <a:p>
            <a:pPr lvl="1"/>
            <a:r>
              <a:rPr lang="en-US" sz="1400" dirty="0"/>
              <a:t>Perform a feasibility design study with enough detail to: </a:t>
            </a:r>
          </a:p>
          <a:p>
            <a:pPr lvl="2"/>
            <a:r>
              <a:rPr lang="en-US" sz="1200" dirty="0"/>
              <a:t>List and define all necessary interfaces, </a:t>
            </a:r>
            <a:r>
              <a:rPr lang="en-US" sz="1600" i="1" u="sng" dirty="0"/>
              <a:t>stumbling blocks</a:t>
            </a:r>
            <a:r>
              <a:rPr lang="en-US" sz="1200" dirty="0"/>
              <a:t>, and open questions/issues</a:t>
            </a:r>
          </a:p>
          <a:p>
            <a:pPr lvl="2"/>
            <a:r>
              <a:rPr lang="en-US" sz="1200" dirty="0"/>
              <a:t>Outline potential </a:t>
            </a:r>
            <a:r>
              <a:rPr lang="en-US" sz="1600" i="1" u="sng" dirty="0"/>
              <a:t>challenges</a:t>
            </a:r>
            <a:endParaRPr lang="en-US" sz="1200" i="1" u="sng" dirty="0"/>
          </a:p>
          <a:p>
            <a:pPr lvl="2"/>
            <a:r>
              <a:rPr lang="en-US" sz="1200" dirty="0"/>
              <a:t>Identify required further R&amp;D</a:t>
            </a:r>
          </a:p>
          <a:p>
            <a:pPr lvl="2"/>
            <a:r>
              <a:rPr lang="en-US" sz="1200" dirty="0"/>
              <a:t>Arrive at </a:t>
            </a:r>
            <a:r>
              <a:rPr lang="en-US" sz="1200" i="1" dirty="0"/>
              <a:t>high-level </a:t>
            </a:r>
            <a:r>
              <a:rPr lang="en-US" sz="1600" i="1" u="sng" dirty="0"/>
              <a:t>cost and resource </a:t>
            </a:r>
            <a:r>
              <a:rPr lang="en-US" sz="1200" i="1" u="sng" dirty="0"/>
              <a:t>estimates</a:t>
            </a:r>
          </a:p>
          <a:p>
            <a:pPr lvl="2"/>
            <a:r>
              <a:rPr lang="en-US" sz="1200" dirty="0"/>
              <a:t>Establish a </a:t>
            </a:r>
            <a:r>
              <a:rPr lang="en-US" sz="1600" i="1" u="sng" dirty="0"/>
              <a:t>preferred installation scenario</a:t>
            </a:r>
          </a:p>
          <a:p>
            <a:pPr lvl="1"/>
            <a:endParaRPr lang="en-US" sz="900" dirty="0"/>
          </a:p>
          <a:p>
            <a:pPr marL="36576" indent="0">
              <a:buNone/>
            </a:pPr>
            <a:endParaRPr lang="en-US" sz="1600" i="1" dirty="0"/>
          </a:p>
          <a:p>
            <a:pPr marL="36576" indent="0">
              <a:buNone/>
            </a:pPr>
            <a:r>
              <a:rPr lang="en-US" sz="1600" i="1" dirty="0"/>
              <a:t>Scope</a:t>
            </a:r>
            <a:endParaRPr lang="en-US" sz="1200" i="1" dirty="0"/>
          </a:p>
          <a:p>
            <a:pPr lvl="1"/>
            <a:r>
              <a:rPr lang="en-US" sz="1400" dirty="0"/>
              <a:t>170 pages</a:t>
            </a:r>
          </a:p>
          <a:p>
            <a:pPr lvl="1"/>
            <a:r>
              <a:rPr lang="en-US" sz="1400" dirty="0"/>
              <a:t>Very short timeline: &lt; 1 year</a:t>
            </a:r>
            <a:endParaRPr lang="en-US" sz="1600" i="1" dirty="0"/>
          </a:p>
          <a:p>
            <a:pPr marL="36576" indent="0">
              <a:buNone/>
            </a:pPr>
            <a:endParaRPr lang="en-US" sz="1600" i="1" dirty="0"/>
          </a:p>
          <a:p>
            <a:pPr marL="36576" indent="0">
              <a:buNone/>
            </a:pPr>
            <a:r>
              <a:rPr lang="en-US" sz="1600" i="1" dirty="0"/>
              <a:t>Context</a:t>
            </a:r>
          </a:p>
          <a:p>
            <a:pPr lvl="1"/>
            <a:r>
              <a:rPr lang="en-US" sz="1400" dirty="0"/>
              <a:t>CERN study group concentrating on technical facility aspects</a:t>
            </a:r>
          </a:p>
          <a:p>
            <a:pPr lvl="1"/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5 departments, ~20 groups, ~50 people involved</a:t>
            </a:r>
          </a:p>
          <a:p>
            <a:pPr marL="36576" indent="0">
              <a:buNone/>
            </a:pPr>
            <a:r>
              <a:rPr lang="en-US" sz="1600" dirty="0"/>
              <a:t>Full yellow report delivered by 3/2017: 10 months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0"/>
            <a:ext cx="6934200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 Study Context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0A053-8332-0C4B-B00B-7FC735B26396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114465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63" y="7938"/>
            <a:ext cx="8025259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: Collaborative, parallel Editing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876" y="1015301"/>
            <a:ext cx="8915400" cy="2701588"/>
          </a:xfrm>
        </p:spPr>
        <p:txBody>
          <a:bodyPr/>
          <a:lstStyle/>
          <a:p>
            <a:r>
              <a:rPr lang="en-US" dirty="0"/>
              <a:t>Need for </a:t>
            </a:r>
          </a:p>
          <a:p>
            <a:pPr lvl="1"/>
            <a:r>
              <a:rPr lang="en-US" sz="1800" dirty="0"/>
              <a:t>Maximum control over layout, choice of </a:t>
            </a:r>
            <a:r>
              <a:rPr lang="en-US" sz="1800" dirty="0" err="1"/>
              <a:t>LaTeX</a:t>
            </a:r>
            <a:r>
              <a:rPr lang="en-US" sz="1800" dirty="0"/>
              <a:t> (instead of Word)</a:t>
            </a:r>
          </a:p>
          <a:p>
            <a:pPr lvl="1"/>
            <a:r>
              <a:rPr lang="en-US" sz="1800" dirty="0"/>
              <a:t>versioning control</a:t>
            </a:r>
          </a:p>
          <a:p>
            <a:pPr lvl="1"/>
            <a:r>
              <a:rPr lang="en-US" sz="1800" u="sng" dirty="0"/>
              <a:t>collaborative platform </a:t>
            </a:r>
            <a:r>
              <a:rPr lang="en-US" sz="1800" i="1" dirty="0"/>
              <a:t>(to meet a very challenging deadline, parallel work on chapters desired)</a:t>
            </a:r>
          </a:p>
          <a:p>
            <a:pPr lvl="1"/>
            <a:endParaRPr lang="en-US" sz="1100" i="1" u="sng" dirty="0"/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CHOICE for collaborative online editing platform </a:t>
            </a:r>
            <a:r>
              <a:rPr lang="en-US" i="1" u="sng" dirty="0">
                <a:solidFill>
                  <a:schemeClr val="bg1"/>
                </a:solidFill>
              </a:rPr>
              <a:t>Overleaf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30F687C-0B69-B245-AD4B-DCD24EF7CA20}"/>
              </a:ext>
            </a:extLst>
          </p:cNvPr>
          <p:cNvGrpSpPr/>
          <p:nvPr/>
        </p:nvGrpSpPr>
        <p:grpSpPr>
          <a:xfrm>
            <a:off x="442509" y="3730537"/>
            <a:ext cx="8311966" cy="2758719"/>
            <a:chOff x="367396" y="4015124"/>
            <a:chExt cx="8311966" cy="2758719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D46A5978-5DB3-B046-976A-E98228842146}"/>
                </a:ext>
              </a:extLst>
            </p:cNvPr>
            <p:cNvSpPr/>
            <p:nvPr/>
          </p:nvSpPr>
          <p:spPr bwMode="auto">
            <a:xfrm rot="342937">
              <a:off x="1274435" y="6197845"/>
              <a:ext cx="673395" cy="396949"/>
            </a:xfrm>
            <a:prstGeom prst="ellipse">
              <a:avLst/>
            </a:prstGeom>
            <a:noFill/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900" b="0" i="0" u="none" strike="noStrike" cap="none" normalizeH="0" baseline="0">
                <a:ln>
                  <a:noFill/>
                </a:ln>
                <a:solidFill>
                  <a:srgbClr val="FF0066"/>
                </a:solidFill>
                <a:effectLst/>
                <a:latin typeface="Comic Sans MS" pitchFamily="-65" charset="0"/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067E00A-109B-8F45-AA4C-89BC8AE79A15}"/>
                </a:ext>
              </a:extLst>
            </p:cNvPr>
            <p:cNvGrpSpPr/>
            <p:nvPr/>
          </p:nvGrpSpPr>
          <p:grpSpPr>
            <a:xfrm>
              <a:off x="367396" y="4015124"/>
              <a:ext cx="8311966" cy="2758719"/>
              <a:chOff x="367396" y="4142708"/>
              <a:chExt cx="8311966" cy="2758719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CDA76D1-D3DD-8749-8BF4-96E7D914102C}"/>
                  </a:ext>
                </a:extLst>
              </p:cNvPr>
              <p:cNvSpPr txBox="1"/>
              <p:nvPr/>
            </p:nvSpPr>
            <p:spPr>
              <a:xfrm>
                <a:off x="1958649" y="6107363"/>
                <a:ext cx="2283736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2"/>
                    </a:solidFill>
                    <a:latin typeface="+mj-lt"/>
                  </a:rPr>
                  <a:t>Overarching Roles</a:t>
                </a:r>
              </a:p>
              <a:p>
                <a:r>
                  <a:rPr lang="en-US" sz="1200" dirty="0">
                    <a:solidFill>
                      <a:schemeClr val="bg2"/>
                    </a:solidFill>
                    <a:latin typeface="+mj-lt"/>
                  </a:rPr>
                  <a:t>OP, RP, ABT, Safety, Machine Protection, ICS, Civil Engineering, Handling</a:t>
                </a: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E8E133BC-0AB5-6844-9D08-ADB249D19FFD}"/>
                  </a:ext>
                </a:extLst>
              </p:cNvPr>
              <p:cNvGrpSpPr/>
              <p:nvPr/>
            </p:nvGrpSpPr>
            <p:grpSpPr>
              <a:xfrm>
                <a:off x="367396" y="4142708"/>
                <a:ext cx="8311966" cy="2441079"/>
                <a:chOff x="367396" y="4185236"/>
                <a:chExt cx="8311966" cy="2441079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706E324B-5979-CF41-964D-03E1ADB8DACB}"/>
                    </a:ext>
                  </a:extLst>
                </p:cNvPr>
                <p:cNvSpPr/>
                <p:nvPr/>
              </p:nvSpPr>
              <p:spPr bwMode="auto">
                <a:xfrm>
                  <a:off x="1368056" y="5075274"/>
                  <a:ext cx="1013637" cy="815163"/>
                </a:xfrm>
                <a:prstGeom prst="ellipse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0360A240-E7B5-0F4B-942A-6AACE69686BB}"/>
                    </a:ext>
                  </a:extLst>
                </p:cNvPr>
                <p:cNvSpPr/>
                <p:nvPr/>
              </p:nvSpPr>
              <p:spPr bwMode="auto">
                <a:xfrm rot="342937">
                  <a:off x="367396" y="54673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0A86E91F-1F4B-0C4B-BC18-6830D7850B04}"/>
                    </a:ext>
                  </a:extLst>
                </p:cNvPr>
                <p:cNvSpPr/>
                <p:nvPr/>
              </p:nvSpPr>
              <p:spPr bwMode="auto">
                <a:xfrm rot="342937">
                  <a:off x="519796" y="56197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1" i="0" u="none" strike="noStrike" cap="none" normalizeH="0" baseline="0" dirty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34FD7E1A-4F76-D948-A4A0-60B6BB85A507}"/>
                    </a:ext>
                  </a:extLst>
                </p:cNvPr>
                <p:cNvSpPr/>
                <p:nvPr/>
              </p:nvSpPr>
              <p:spPr bwMode="auto">
                <a:xfrm rot="342937">
                  <a:off x="672196" y="57721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5EED3A06-CA97-974E-996B-83C7B892C692}"/>
                    </a:ext>
                  </a:extLst>
                </p:cNvPr>
                <p:cNvSpPr/>
                <p:nvPr/>
              </p:nvSpPr>
              <p:spPr bwMode="auto">
                <a:xfrm rot="342937">
                  <a:off x="824596" y="59245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6B4D1EAA-19C1-D244-9190-8ED02FA465EA}"/>
                    </a:ext>
                  </a:extLst>
                </p:cNvPr>
                <p:cNvSpPr txBox="1"/>
                <p:nvPr/>
              </p:nvSpPr>
              <p:spPr>
                <a:xfrm>
                  <a:off x="1345790" y="5443326"/>
                  <a:ext cx="1470727" cy="6278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2"/>
                      </a:solidFill>
                      <a:latin typeface="+mj-lt"/>
                    </a:rPr>
                    <a:t>Equipment Groups</a:t>
                  </a:r>
                </a:p>
                <a:p>
                  <a:r>
                    <a:rPr lang="en-US" sz="1200" dirty="0">
                      <a:solidFill>
                        <a:schemeClr val="bg2"/>
                      </a:solidFill>
                      <a:latin typeface="+mj-lt"/>
                    </a:rPr>
                    <a:t>EL, CV, EPC, STI, VC, CO, EA </a:t>
                  </a:r>
                </a:p>
              </p:txBody>
            </p: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AA8CA8AD-8991-4649-B099-0A4C20CD3830}"/>
                    </a:ext>
                  </a:extLst>
                </p:cNvPr>
                <p:cNvGrpSpPr/>
                <p:nvPr/>
              </p:nvGrpSpPr>
              <p:grpSpPr>
                <a:xfrm>
                  <a:off x="1290614" y="4424342"/>
                  <a:ext cx="1456661" cy="639997"/>
                  <a:chOff x="1628517" y="4091009"/>
                  <a:chExt cx="1456661" cy="639997"/>
                </a:xfrm>
              </p:grpSpPr>
              <p:sp>
                <p:nvSpPr>
                  <p:cNvPr id="131" name="Oval 130">
                    <a:extLst>
                      <a:ext uri="{FF2B5EF4-FFF2-40B4-BE49-F238E27FC236}">
                        <a16:creationId xmlns:a16="http://schemas.microsoft.com/office/drawing/2014/main" id="{881F0306-2D82-8146-A685-95DCD35729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5912" y="4091009"/>
                    <a:ext cx="1101870" cy="639997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85FDA99E-D24B-544D-B067-2C50D4994015}"/>
                      </a:ext>
                    </a:extLst>
                  </p:cNvPr>
                  <p:cNvSpPr txBox="1"/>
                  <p:nvPr/>
                </p:nvSpPr>
                <p:spPr>
                  <a:xfrm>
                    <a:off x="1628517" y="4198641"/>
                    <a:ext cx="1456661" cy="4247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2"/>
                        </a:solidFill>
                        <a:latin typeface="+mj-lt"/>
                      </a:rPr>
                      <a:t>ATS Director</a:t>
                    </a:r>
                    <a:r>
                      <a:rPr lang="en-US" sz="1200">
                        <a:solidFill>
                          <a:schemeClr val="bg2"/>
                        </a:solidFill>
                        <a:latin typeface="+mj-lt"/>
                      </a:rPr>
                      <a:t>, CMASC</a:t>
                    </a:r>
                    <a:endParaRPr lang="en-US" sz="1200" dirty="0">
                      <a:solidFill>
                        <a:schemeClr val="bg2"/>
                      </a:solidFill>
                      <a:latin typeface="+mj-lt"/>
                    </a:endParaRPr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8298EDFB-146C-2949-9E53-4BA726EDA71E}"/>
                    </a:ext>
                  </a:extLst>
                </p:cNvPr>
                <p:cNvGrpSpPr/>
                <p:nvPr/>
              </p:nvGrpSpPr>
              <p:grpSpPr>
                <a:xfrm>
                  <a:off x="5934659" y="4185236"/>
                  <a:ext cx="1456661" cy="639997"/>
                  <a:chOff x="4784836" y="4276661"/>
                  <a:chExt cx="1456661" cy="639997"/>
                </a:xfrm>
              </p:grpSpPr>
              <p:sp>
                <p:nvSpPr>
                  <p:cNvPr id="129" name="Oval 128">
                    <a:extLst>
                      <a:ext uri="{FF2B5EF4-FFF2-40B4-BE49-F238E27FC236}">
                        <a16:creationId xmlns:a16="http://schemas.microsoft.com/office/drawing/2014/main" id="{F6ACE415-FB3E-2C43-B14F-75DD01FE86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2231" y="4276661"/>
                    <a:ext cx="1101870" cy="639997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30" name="TextBox 129">
                    <a:extLst>
                      <a:ext uri="{FF2B5EF4-FFF2-40B4-BE49-F238E27FC236}">
                        <a16:creationId xmlns:a16="http://schemas.microsoft.com/office/drawing/2014/main" id="{28B351C4-8E34-024A-9D11-D98A1B4233C3}"/>
                      </a:ext>
                    </a:extLst>
                  </p:cNvPr>
                  <p:cNvSpPr txBox="1"/>
                  <p:nvPr/>
                </p:nvSpPr>
                <p:spPr>
                  <a:xfrm>
                    <a:off x="4784836" y="4467393"/>
                    <a:ext cx="1456661" cy="2585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2"/>
                        </a:solidFill>
                        <a:latin typeface="+mj-lt"/>
                      </a:rPr>
                      <a:t>Cost: Material</a:t>
                    </a:r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94819076-0C0D-5A40-AA78-22E9BA0C9E97}"/>
                    </a:ext>
                  </a:extLst>
                </p:cNvPr>
                <p:cNvGrpSpPr/>
                <p:nvPr/>
              </p:nvGrpSpPr>
              <p:grpSpPr>
                <a:xfrm>
                  <a:off x="6631253" y="4601637"/>
                  <a:ext cx="1456661" cy="639997"/>
                  <a:chOff x="5371134" y="4678426"/>
                  <a:chExt cx="1456661" cy="639997"/>
                </a:xfrm>
              </p:grpSpPr>
              <p:sp>
                <p:nvSpPr>
                  <p:cNvPr id="127" name="Oval 126">
                    <a:extLst>
                      <a:ext uri="{FF2B5EF4-FFF2-40B4-BE49-F238E27FC236}">
                        <a16:creationId xmlns:a16="http://schemas.microsoft.com/office/drawing/2014/main" id="{BFA797F9-C730-BB4B-847B-3F7509F5FD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48529" y="4678426"/>
                    <a:ext cx="1101870" cy="639997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28" name="TextBox 127">
                    <a:extLst>
                      <a:ext uri="{FF2B5EF4-FFF2-40B4-BE49-F238E27FC236}">
                        <a16:creationId xmlns:a16="http://schemas.microsoft.com/office/drawing/2014/main" id="{600E986F-ADAB-1B43-887C-D23A20B7AC3C}"/>
                      </a:ext>
                    </a:extLst>
                  </p:cNvPr>
                  <p:cNvSpPr txBox="1"/>
                  <p:nvPr/>
                </p:nvSpPr>
                <p:spPr>
                  <a:xfrm>
                    <a:off x="5371134" y="4869158"/>
                    <a:ext cx="1456661" cy="2585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2"/>
                        </a:solidFill>
                        <a:latin typeface="+mj-lt"/>
                      </a:rPr>
                      <a:t>Cost</a:t>
                    </a:r>
                    <a:r>
                      <a:rPr lang="en-US" sz="1200">
                        <a:solidFill>
                          <a:schemeClr val="bg2"/>
                        </a:solidFill>
                        <a:latin typeface="+mj-lt"/>
                      </a:rPr>
                      <a:t>: People</a:t>
                    </a:r>
                    <a:endParaRPr lang="en-US" sz="1200" dirty="0">
                      <a:solidFill>
                        <a:schemeClr val="bg2"/>
                      </a:solidFill>
                      <a:latin typeface="+mj-lt"/>
                    </a:endParaRPr>
                  </a:p>
                </p:txBody>
              </p:sp>
            </p:grpSp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3F738F97-AC17-5142-80F4-626A5D331E26}"/>
                    </a:ext>
                  </a:extLst>
                </p:cNvPr>
                <p:cNvGrpSpPr/>
                <p:nvPr/>
              </p:nvGrpSpPr>
              <p:grpSpPr>
                <a:xfrm>
                  <a:off x="7222701" y="5074824"/>
                  <a:ext cx="1456661" cy="639997"/>
                  <a:chOff x="4784836" y="4276661"/>
                  <a:chExt cx="1456661" cy="639997"/>
                </a:xfrm>
              </p:grpSpPr>
              <p:sp>
                <p:nvSpPr>
                  <p:cNvPr id="125" name="Oval 124">
                    <a:extLst>
                      <a:ext uri="{FF2B5EF4-FFF2-40B4-BE49-F238E27FC236}">
                        <a16:creationId xmlns:a16="http://schemas.microsoft.com/office/drawing/2014/main" id="{2307C351-4F2A-EB43-A579-964B4B2315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2231" y="4276661"/>
                    <a:ext cx="1101870" cy="639997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43DF09D7-2D36-AF46-8750-84E028670276}"/>
                      </a:ext>
                    </a:extLst>
                  </p:cNvPr>
                  <p:cNvSpPr txBox="1"/>
                  <p:nvPr/>
                </p:nvSpPr>
                <p:spPr>
                  <a:xfrm>
                    <a:off x="4784836" y="4467393"/>
                    <a:ext cx="1456661" cy="2585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2"/>
                        </a:solidFill>
                        <a:latin typeface="+mj-lt"/>
                      </a:rPr>
                      <a:t>Risk Evaluation</a:t>
                    </a:r>
                  </a:p>
                </p:txBody>
              </p:sp>
            </p:grpSp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0DF25AC1-56F6-D446-9172-301EA6176F92}"/>
                    </a:ext>
                  </a:extLst>
                </p:cNvPr>
                <p:cNvGrpSpPr/>
                <p:nvPr/>
              </p:nvGrpSpPr>
              <p:grpSpPr>
                <a:xfrm>
                  <a:off x="6671765" y="5565713"/>
                  <a:ext cx="1456661" cy="639997"/>
                  <a:chOff x="4793611" y="4276661"/>
                  <a:chExt cx="1456661" cy="639997"/>
                </a:xfrm>
              </p:grpSpPr>
              <p:sp>
                <p:nvSpPr>
                  <p:cNvPr id="123" name="Oval 122">
                    <a:extLst>
                      <a:ext uri="{FF2B5EF4-FFF2-40B4-BE49-F238E27FC236}">
                        <a16:creationId xmlns:a16="http://schemas.microsoft.com/office/drawing/2014/main" id="{D6FBFF58-3F29-F74F-9A40-8FD129C271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2231" y="4276661"/>
                    <a:ext cx="1101870" cy="639997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24" name="TextBox 123">
                    <a:extLst>
                      <a:ext uri="{FF2B5EF4-FFF2-40B4-BE49-F238E27FC236}">
                        <a16:creationId xmlns:a16="http://schemas.microsoft.com/office/drawing/2014/main" id="{F21E5D92-8D40-F243-A6ED-E9154492C51F}"/>
                      </a:ext>
                    </a:extLst>
                  </p:cNvPr>
                  <p:cNvSpPr txBox="1"/>
                  <p:nvPr/>
                </p:nvSpPr>
                <p:spPr>
                  <a:xfrm>
                    <a:off x="4793611" y="4406960"/>
                    <a:ext cx="1456661" cy="4247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2"/>
                        </a:solidFill>
                        <a:latin typeface="+mj-lt"/>
                      </a:rPr>
                      <a:t>Installation Planning</a:t>
                    </a:r>
                  </a:p>
                </p:txBody>
              </p:sp>
            </p:grpSp>
            <p:grpSp>
              <p:nvGrpSpPr>
                <p:cNvPr id="101" name="Group 100">
                  <a:extLst>
                    <a:ext uri="{FF2B5EF4-FFF2-40B4-BE49-F238E27FC236}">
                      <a16:creationId xmlns:a16="http://schemas.microsoft.com/office/drawing/2014/main" id="{E0CB9E6C-34F2-804C-931C-CE971911ECA2}"/>
                    </a:ext>
                  </a:extLst>
                </p:cNvPr>
                <p:cNvGrpSpPr/>
                <p:nvPr/>
              </p:nvGrpSpPr>
              <p:grpSpPr>
                <a:xfrm>
                  <a:off x="6052270" y="5950775"/>
                  <a:ext cx="1456661" cy="639997"/>
                  <a:chOff x="4784836" y="4276661"/>
                  <a:chExt cx="1456661" cy="639997"/>
                </a:xfrm>
              </p:grpSpPr>
              <p:sp>
                <p:nvSpPr>
                  <p:cNvPr id="121" name="Oval 120">
                    <a:extLst>
                      <a:ext uri="{FF2B5EF4-FFF2-40B4-BE49-F238E27FC236}">
                        <a16:creationId xmlns:a16="http://schemas.microsoft.com/office/drawing/2014/main" id="{6D3CAB80-A385-664C-B3DE-2EB783C3A0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2231" y="4276661"/>
                    <a:ext cx="1101870" cy="639997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22" name="TextBox 121">
                    <a:extLst>
                      <a:ext uri="{FF2B5EF4-FFF2-40B4-BE49-F238E27FC236}">
                        <a16:creationId xmlns:a16="http://schemas.microsoft.com/office/drawing/2014/main" id="{C80ECADC-E687-3044-83EA-054C5423798D}"/>
                      </a:ext>
                    </a:extLst>
                  </p:cNvPr>
                  <p:cNvSpPr txBox="1"/>
                  <p:nvPr/>
                </p:nvSpPr>
                <p:spPr>
                  <a:xfrm>
                    <a:off x="4784836" y="4467393"/>
                    <a:ext cx="1456661" cy="2585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2"/>
                        </a:solidFill>
                        <a:latin typeface="+mj-lt"/>
                      </a:rPr>
                      <a:t>Points Flagged</a:t>
                    </a:r>
                  </a:p>
                </p:txBody>
              </p:sp>
            </p:grp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3A341C0C-63F2-0643-8E86-EA2DAEAB16F1}"/>
                    </a:ext>
                  </a:extLst>
                </p:cNvPr>
                <p:cNvSpPr txBox="1"/>
                <p:nvPr/>
              </p:nvSpPr>
              <p:spPr>
                <a:xfrm>
                  <a:off x="5893969" y="5108208"/>
                  <a:ext cx="1065232" cy="590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2"/>
                      </a:solidFill>
                      <a:latin typeface="+mj-lt"/>
                    </a:rPr>
                    <a:t>Overall </a:t>
                  </a:r>
                  <a:r>
                    <a:rPr lang="en-US" sz="1200">
                      <a:solidFill>
                        <a:schemeClr val="bg2"/>
                      </a:solidFill>
                      <a:latin typeface="+mj-lt"/>
                    </a:rPr>
                    <a:t>Project Aspects</a:t>
                  </a:r>
                  <a:endParaRPr lang="en-US" sz="1200" dirty="0">
                    <a:solidFill>
                      <a:schemeClr val="bg2"/>
                    </a:solidFill>
                    <a:latin typeface="+mj-lt"/>
                  </a:endParaRPr>
                </a:p>
              </p:txBody>
            </p: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771B5CC7-089C-2F4A-9340-CD42C5E008D2}"/>
                    </a:ext>
                  </a:extLst>
                </p:cNvPr>
                <p:cNvGrpSpPr/>
                <p:nvPr/>
              </p:nvGrpSpPr>
              <p:grpSpPr>
                <a:xfrm>
                  <a:off x="3229613" y="4710711"/>
                  <a:ext cx="2027275" cy="1151212"/>
                  <a:chOff x="3229613" y="4710711"/>
                  <a:chExt cx="2027275" cy="1151212"/>
                </a:xfrm>
                <a:solidFill>
                  <a:schemeClr val="accent1">
                    <a:lumMod val="40000"/>
                    <a:lumOff val="60000"/>
                  </a:schemeClr>
                </a:solidFill>
              </p:grpSpPr>
              <p:sp>
                <p:nvSpPr>
                  <p:cNvPr id="119" name="Oval 118">
                    <a:extLst>
                      <a:ext uri="{FF2B5EF4-FFF2-40B4-BE49-F238E27FC236}">
                        <a16:creationId xmlns:a16="http://schemas.microsoft.com/office/drawing/2014/main" id="{9413B4B5-409F-7542-A8A0-1F0E472D21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29613" y="4710711"/>
                    <a:ext cx="2027275" cy="1151212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5DAA1321-6646-3F46-A46F-F4309D78E77B}"/>
                      </a:ext>
                    </a:extLst>
                  </p:cNvPr>
                  <p:cNvSpPr txBox="1"/>
                  <p:nvPr/>
                </p:nvSpPr>
                <p:spPr>
                  <a:xfrm>
                    <a:off x="3413321" y="4907752"/>
                    <a:ext cx="1659859" cy="75713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rgbClr val="FF0000"/>
                        </a:solidFill>
                        <a:latin typeface="+mj-lt"/>
                      </a:rPr>
                      <a:t>Responsibility for overall document editing/project management</a:t>
                    </a:r>
                  </a:p>
                </p:txBody>
              </p:sp>
            </p:grpSp>
            <p:cxnSp>
              <p:nvCxnSpPr>
                <p:cNvPr id="104" name="Straight Arrow Connector 103">
                  <a:extLst>
                    <a:ext uri="{FF2B5EF4-FFF2-40B4-BE49-F238E27FC236}">
                      <a16:creationId xmlns:a16="http://schemas.microsoft.com/office/drawing/2014/main" id="{6D2FA3D3-225F-0B43-90DF-6EE35BF40243}"/>
                    </a:ext>
                  </a:extLst>
                </p:cNvPr>
                <p:cNvCxnSpPr/>
                <p:nvPr/>
              </p:nvCxnSpPr>
              <p:spPr bwMode="auto">
                <a:xfrm>
                  <a:off x="2553660" y="4855777"/>
                  <a:ext cx="649635" cy="208561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05" name="Straight Arrow Connector 104">
                  <a:extLst>
                    <a:ext uri="{FF2B5EF4-FFF2-40B4-BE49-F238E27FC236}">
                      <a16:creationId xmlns:a16="http://schemas.microsoft.com/office/drawing/2014/main" id="{E717A07F-BAEF-D143-AD8A-2C2D8CE306C8}"/>
                    </a:ext>
                  </a:extLst>
                </p:cNvPr>
                <p:cNvCxnSpPr>
                  <a:stCxn id="95" idx="3"/>
                </p:cNvCxnSpPr>
                <p:nvPr/>
              </p:nvCxnSpPr>
              <p:spPr bwMode="auto">
                <a:xfrm flipV="1">
                  <a:off x="2816517" y="5626751"/>
                  <a:ext cx="550936" cy="130507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bg2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106" name="Straight Arrow Connector 105">
                  <a:extLst>
                    <a:ext uri="{FF2B5EF4-FFF2-40B4-BE49-F238E27FC236}">
                      <a16:creationId xmlns:a16="http://schemas.microsoft.com/office/drawing/2014/main" id="{E114C76D-63AC-834F-A5CC-72EB42F6E99B}"/>
                    </a:ext>
                  </a:extLst>
                </p:cNvPr>
                <p:cNvCxnSpPr/>
                <p:nvPr/>
              </p:nvCxnSpPr>
              <p:spPr bwMode="auto">
                <a:xfrm flipV="1">
                  <a:off x="3849780" y="5887545"/>
                  <a:ext cx="184311" cy="39505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bg2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107" name="Straight Arrow Connector 106">
                  <a:extLst>
                    <a:ext uri="{FF2B5EF4-FFF2-40B4-BE49-F238E27FC236}">
                      <a16:creationId xmlns:a16="http://schemas.microsoft.com/office/drawing/2014/main" id="{ED984226-0CF6-4C41-8EF7-40CE5E3492E8}"/>
                    </a:ext>
                  </a:extLst>
                </p:cNvPr>
                <p:cNvCxnSpPr/>
                <p:nvPr/>
              </p:nvCxnSpPr>
              <p:spPr bwMode="auto">
                <a:xfrm>
                  <a:off x="5265663" y="5293563"/>
                  <a:ext cx="839145" cy="11011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bg2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C1C1B718-A57B-7E45-9B0D-038FD028DBB1}"/>
                    </a:ext>
                  </a:extLst>
                </p:cNvPr>
                <p:cNvSpPr/>
                <p:nvPr/>
              </p:nvSpPr>
              <p:spPr bwMode="auto">
                <a:xfrm rot="342937">
                  <a:off x="519796" y="56197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761FA54F-9E48-C744-9C2B-911D29179D86}"/>
                    </a:ext>
                  </a:extLst>
                </p:cNvPr>
                <p:cNvSpPr/>
                <p:nvPr/>
              </p:nvSpPr>
              <p:spPr bwMode="auto">
                <a:xfrm rot="342937">
                  <a:off x="672196" y="57721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1" i="0" u="none" strike="noStrike" cap="none" normalizeH="0" baseline="0" dirty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C060E9F0-6F7B-E247-9191-D929D7D6A3FD}"/>
                    </a:ext>
                  </a:extLst>
                </p:cNvPr>
                <p:cNvSpPr/>
                <p:nvPr/>
              </p:nvSpPr>
              <p:spPr bwMode="auto">
                <a:xfrm rot="342937">
                  <a:off x="824596" y="59245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DB22D226-D203-C74F-8FF9-DADFDFB135D5}"/>
                    </a:ext>
                  </a:extLst>
                </p:cNvPr>
                <p:cNvSpPr/>
                <p:nvPr/>
              </p:nvSpPr>
              <p:spPr bwMode="auto">
                <a:xfrm rot="342937">
                  <a:off x="976996" y="60769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BD415A0B-185B-D348-827F-1BA685C0C0EF}"/>
                    </a:ext>
                  </a:extLst>
                </p:cNvPr>
                <p:cNvSpPr/>
                <p:nvPr/>
              </p:nvSpPr>
              <p:spPr bwMode="auto">
                <a:xfrm rot="342937">
                  <a:off x="672196" y="57721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4F70765A-7E83-9C4B-9730-3472AEE79558}"/>
                    </a:ext>
                  </a:extLst>
                </p:cNvPr>
                <p:cNvSpPr/>
                <p:nvPr/>
              </p:nvSpPr>
              <p:spPr bwMode="auto">
                <a:xfrm rot="342937">
                  <a:off x="824596" y="59245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1" i="0" u="none" strike="noStrike" cap="none" normalizeH="0" baseline="0" dirty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40B0AB89-78F2-0642-B008-725698D14166}"/>
                    </a:ext>
                  </a:extLst>
                </p:cNvPr>
                <p:cNvSpPr/>
                <p:nvPr/>
              </p:nvSpPr>
              <p:spPr bwMode="auto">
                <a:xfrm rot="342937">
                  <a:off x="976996" y="60769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C6EDBC8B-995A-AA4D-8ABE-5BB72A0F0F15}"/>
                    </a:ext>
                  </a:extLst>
                </p:cNvPr>
                <p:cNvSpPr/>
                <p:nvPr/>
              </p:nvSpPr>
              <p:spPr bwMode="auto">
                <a:xfrm rot="342937">
                  <a:off x="1129396" y="62293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8FC083D1-A942-004F-A0D5-DEF2B460077F}"/>
                    </a:ext>
                  </a:extLst>
                </p:cNvPr>
                <p:cNvSpPr/>
                <p:nvPr/>
              </p:nvSpPr>
              <p:spPr bwMode="auto">
                <a:xfrm rot="342937">
                  <a:off x="824596" y="59245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C603D3AD-0325-6E4C-9BF4-894001787AE9}"/>
                    </a:ext>
                  </a:extLst>
                </p:cNvPr>
                <p:cNvSpPr/>
                <p:nvPr/>
              </p:nvSpPr>
              <p:spPr bwMode="auto">
                <a:xfrm rot="342937">
                  <a:off x="976996" y="60769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1" i="0" u="none" strike="noStrike" cap="none" normalizeH="0" baseline="0" dirty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sp>
              <p:nvSpPr>
                <p:cNvPr id="118" name="Oval 117">
                  <a:extLst>
                    <a:ext uri="{FF2B5EF4-FFF2-40B4-BE49-F238E27FC236}">
                      <a16:creationId xmlns:a16="http://schemas.microsoft.com/office/drawing/2014/main" id="{6C66D09E-E04F-7444-8675-0990A836800E}"/>
                    </a:ext>
                  </a:extLst>
                </p:cNvPr>
                <p:cNvSpPr/>
                <p:nvPr/>
              </p:nvSpPr>
              <p:spPr bwMode="auto">
                <a:xfrm rot="342937">
                  <a:off x="1129396" y="6229366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5AF179F-4AF5-2F49-AF6A-F4CB7F7BC346}"/>
                  </a:ext>
                </a:extLst>
              </p:cNvPr>
              <p:cNvGrpSpPr/>
              <p:nvPr/>
            </p:nvGrpSpPr>
            <p:grpSpPr>
              <a:xfrm rot="21390889">
                <a:off x="4036523" y="5934097"/>
                <a:ext cx="1673731" cy="923419"/>
                <a:chOff x="3979677" y="5994817"/>
                <a:chExt cx="1673731" cy="923419"/>
              </a:xfrm>
            </p:grpSpPr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5B70DE69-B99C-714D-AF98-04B5CE414D1A}"/>
                    </a:ext>
                  </a:extLst>
                </p:cNvPr>
                <p:cNvSpPr/>
                <p:nvPr/>
              </p:nvSpPr>
              <p:spPr bwMode="auto">
                <a:xfrm rot="21195196">
                  <a:off x="4817991" y="6442760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1" i="0" u="none" strike="noStrike" cap="none" normalizeH="0" baseline="0" dirty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8E45A6C7-070D-DC4E-8D33-92E11C8C0CB1}"/>
                    </a:ext>
                  </a:extLst>
                </p:cNvPr>
                <p:cNvGrpSpPr/>
                <p:nvPr/>
              </p:nvGrpSpPr>
              <p:grpSpPr>
                <a:xfrm>
                  <a:off x="3979677" y="5994817"/>
                  <a:ext cx="1345120" cy="766366"/>
                  <a:chOff x="3979677" y="5994817"/>
                  <a:chExt cx="1345120" cy="766366"/>
                </a:xfrm>
              </p:grpSpPr>
              <p:sp>
                <p:nvSpPr>
                  <p:cNvPr id="84" name="Oval 83">
                    <a:extLst>
                      <a:ext uri="{FF2B5EF4-FFF2-40B4-BE49-F238E27FC236}">
                        <a16:creationId xmlns:a16="http://schemas.microsoft.com/office/drawing/2014/main" id="{C7DEEEEB-EDA2-FE42-8B82-B2C145704DD5}"/>
                      </a:ext>
                    </a:extLst>
                  </p:cNvPr>
                  <p:cNvSpPr/>
                  <p:nvPr/>
                </p:nvSpPr>
                <p:spPr bwMode="auto">
                  <a:xfrm rot="21195196">
                    <a:off x="4101480" y="6050269"/>
                    <a:ext cx="673395" cy="396949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CDF1CD94-5FD8-6749-B1E4-C838C87BA0AC}"/>
                      </a:ext>
                    </a:extLst>
                  </p:cNvPr>
                  <p:cNvSpPr/>
                  <p:nvPr/>
                </p:nvSpPr>
                <p:spPr bwMode="auto">
                  <a:xfrm rot="21195196">
                    <a:off x="4234299" y="6112295"/>
                    <a:ext cx="673395" cy="396949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1" i="0" u="none" strike="noStrike" cap="none" normalizeH="0" baseline="0" dirty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86" name="Oval 85">
                    <a:extLst>
                      <a:ext uri="{FF2B5EF4-FFF2-40B4-BE49-F238E27FC236}">
                        <a16:creationId xmlns:a16="http://schemas.microsoft.com/office/drawing/2014/main" id="{44EEF9E8-7769-EE4F-B1C4-3F6BD7B74393}"/>
                      </a:ext>
                    </a:extLst>
                  </p:cNvPr>
                  <p:cNvSpPr/>
                  <p:nvPr/>
                </p:nvSpPr>
                <p:spPr bwMode="auto">
                  <a:xfrm rot="21195196">
                    <a:off x="4383660" y="6189604"/>
                    <a:ext cx="673395" cy="396949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87" name="Oval 86">
                    <a:extLst>
                      <a:ext uri="{FF2B5EF4-FFF2-40B4-BE49-F238E27FC236}">
                        <a16:creationId xmlns:a16="http://schemas.microsoft.com/office/drawing/2014/main" id="{B4134083-B834-8345-94DB-874D0C029218}"/>
                      </a:ext>
                    </a:extLst>
                  </p:cNvPr>
                  <p:cNvSpPr/>
                  <p:nvPr/>
                </p:nvSpPr>
                <p:spPr bwMode="auto">
                  <a:xfrm rot="21195196">
                    <a:off x="4503949" y="6284613"/>
                    <a:ext cx="673395" cy="396949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88" name="Oval 87">
                    <a:extLst>
                      <a:ext uri="{FF2B5EF4-FFF2-40B4-BE49-F238E27FC236}">
                        <a16:creationId xmlns:a16="http://schemas.microsoft.com/office/drawing/2014/main" id="{B794C4E4-40D0-B44B-9896-FDFD5F5A4471}"/>
                      </a:ext>
                    </a:extLst>
                  </p:cNvPr>
                  <p:cNvSpPr/>
                  <p:nvPr/>
                </p:nvSpPr>
                <p:spPr bwMode="auto">
                  <a:xfrm rot="21195196">
                    <a:off x="4651402" y="6364234"/>
                    <a:ext cx="673395" cy="396949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  <p:sp>
                <p:nvSpPr>
                  <p:cNvPr id="89" name="Oval 88">
                    <a:extLst>
                      <a:ext uri="{FF2B5EF4-FFF2-40B4-BE49-F238E27FC236}">
                        <a16:creationId xmlns:a16="http://schemas.microsoft.com/office/drawing/2014/main" id="{95ED42ED-54AF-AB43-A912-975DA1746F4C}"/>
                      </a:ext>
                    </a:extLst>
                  </p:cNvPr>
                  <p:cNvSpPr/>
                  <p:nvPr/>
                </p:nvSpPr>
                <p:spPr bwMode="auto">
                  <a:xfrm rot="21195196">
                    <a:off x="3979677" y="5994817"/>
                    <a:ext cx="673395" cy="396949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900" b="0" i="0" u="none" strike="noStrike" cap="none" normalizeH="0" baseline="0">
                      <a:ln>
                        <a:noFill/>
                      </a:ln>
                      <a:solidFill>
                        <a:srgbClr val="FF0066"/>
                      </a:solidFill>
                      <a:effectLst/>
                      <a:latin typeface="Comic Sans MS" pitchFamily="-65" charset="0"/>
                    </a:endParaRPr>
                  </a:p>
                </p:txBody>
              </p:sp>
            </p:grp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91A592C1-C12C-9E44-AD58-E40BC61A1F45}"/>
                    </a:ext>
                  </a:extLst>
                </p:cNvPr>
                <p:cNvSpPr/>
                <p:nvPr/>
              </p:nvSpPr>
              <p:spPr bwMode="auto">
                <a:xfrm rot="21195196">
                  <a:off x="4980013" y="6521287"/>
                  <a:ext cx="673395" cy="396949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900" b="0" i="0" u="none" strike="noStrike" cap="none" normalizeH="0" baseline="0">
                    <a:ln>
                      <a:noFill/>
                    </a:ln>
                    <a:solidFill>
                      <a:srgbClr val="FF0066"/>
                    </a:solidFill>
                    <a:effectLst/>
                    <a:latin typeface="Comic Sans MS" pitchFamily="-65" charset="0"/>
                  </a:endParaRPr>
                </a:p>
              </p:txBody>
            </p:sp>
          </p:grpSp>
        </p:grpSp>
      </p:grpSp>
      <p:sp>
        <p:nvSpPr>
          <p:cNvPr id="62" name="Footer Placeholder 4">
            <a:extLst>
              <a:ext uri="{FF2B5EF4-FFF2-40B4-BE49-F238E27FC236}">
                <a16:creationId xmlns:a16="http://schemas.microsoft.com/office/drawing/2014/main" id="{5E7EB803-9B73-D84F-B8D5-697C7F01D7E9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626647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63" y="7938"/>
            <a:ext cx="8025259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: Collaborative, parallel Editing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863" y="1497900"/>
            <a:ext cx="7279624" cy="4316045"/>
          </a:xfrm>
        </p:spPr>
        <p:txBody>
          <a:bodyPr/>
          <a:lstStyle/>
          <a:p>
            <a:r>
              <a:rPr lang="en-US" dirty="0"/>
              <a:t>Decision for 3 project phases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Phase 1: 5 months of parallel work, independent editing of chapters by corresponding experts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Phase 2: 3 months of pulling the chapters together to arrive at a common document with correct cross-references</a:t>
            </a:r>
            <a:endParaRPr lang="en-US" sz="1800" i="1" u="sng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Phase 3: freezing of individual chapter contents, 2 months of editing the overall document by the editors – for coherence of level, language and style</a:t>
            </a:r>
            <a:endParaRPr lang="en-US" sz="160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578283A-6B99-BC4C-BF35-96E6C36033B9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1385809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63" y="7938"/>
            <a:ext cx="8025259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: special document structure for phase 1+2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92" y="1160308"/>
            <a:ext cx="8894026" cy="5417910"/>
          </a:xfrm>
        </p:spPr>
        <p:txBody>
          <a:bodyPr/>
          <a:lstStyle/>
          <a:p>
            <a:r>
              <a:rPr lang="en-US" sz="2000" dirty="0"/>
              <a:t>Setup of a special project structure specifically for the </a:t>
            </a:r>
            <a:r>
              <a:rPr lang="en-US" sz="2000" dirty="0" err="1"/>
              <a:t>BioLEIR</a:t>
            </a:r>
            <a:r>
              <a:rPr lang="en-US" sz="2000" dirty="0"/>
              <a:t> need</a:t>
            </a:r>
            <a:endParaRPr lang="en-US" sz="1800" dirty="0"/>
          </a:p>
          <a:p>
            <a:pPr lvl="1"/>
            <a:r>
              <a:rPr lang="en-US" sz="1800" dirty="0"/>
              <a:t>Common structure with subdirectories and nomenclature for all 18 individual chapters</a:t>
            </a:r>
          </a:p>
          <a:p>
            <a:pPr lvl="1"/>
            <a:endParaRPr lang="en-US" sz="1400" dirty="0"/>
          </a:p>
          <a:p>
            <a:pPr lvl="1"/>
            <a:r>
              <a:rPr lang="en-US" sz="1800" dirty="0"/>
              <a:t>From the start, one overall main file would be including each chapter using the </a:t>
            </a:r>
            <a:r>
              <a:rPr lang="en-US" sz="1800" i="1" u="sng" dirty="0">
                <a:solidFill>
                  <a:srgbClr val="C00000"/>
                </a:solidFill>
              </a:rPr>
              <a:t>linked-file feature </a:t>
            </a:r>
            <a:r>
              <a:rPr lang="en-US" sz="1800" dirty="0"/>
              <a:t>such that</a:t>
            </a:r>
          </a:p>
          <a:p>
            <a:pPr lvl="2"/>
            <a:r>
              <a:rPr lang="en-US" sz="1600" dirty="0"/>
              <a:t>We could compile the current full document with all chapters dynamically</a:t>
            </a:r>
          </a:p>
          <a:p>
            <a:pPr lvl="2"/>
            <a:r>
              <a:rPr lang="en-US" sz="1600" dirty="0"/>
              <a:t>While </a:t>
            </a:r>
            <a:r>
              <a:rPr lang="en-US" sz="1600" i="1" dirty="0"/>
              <a:t>each chapter </a:t>
            </a:r>
            <a:r>
              <a:rPr lang="en-US" sz="1600" dirty="0"/>
              <a:t>could </a:t>
            </a:r>
            <a:r>
              <a:rPr lang="en-US" sz="1600" i="1" dirty="0"/>
              <a:t>compile</a:t>
            </a:r>
            <a:r>
              <a:rPr lang="en-US" sz="1600" dirty="0"/>
              <a:t> individually as a </a:t>
            </a:r>
            <a:r>
              <a:rPr lang="en-US" sz="1600" i="1" dirty="0"/>
              <a:t>standalone</a:t>
            </a:r>
            <a:r>
              <a:rPr lang="en-US" sz="1600" dirty="0"/>
              <a:t> document, using a main file that would include only its chapter</a:t>
            </a:r>
          </a:p>
          <a:p>
            <a:pPr lvl="2"/>
            <a:endParaRPr lang="en-US" sz="1600" dirty="0"/>
          </a:p>
          <a:p>
            <a:pPr lvl="1"/>
            <a:r>
              <a:rPr lang="en-US" sz="1800" dirty="0"/>
              <a:t>Full editorial access was limited to chapter contributors, read-access to full document given via the above structure such that cross-referencing and control of content coherence was possible for chapter editors</a:t>
            </a:r>
          </a:p>
          <a:p>
            <a:pPr lvl="1"/>
            <a:endParaRPr lang="en-US" sz="1200" dirty="0"/>
          </a:p>
          <a:p>
            <a:pPr lvl="1"/>
            <a:r>
              <a:rPr lang="en-US" sz="1800" dirty="0"/>
              <a:t>Updating of linked files could happen whenever a chapter editor would deem the chapter stable enough</a:t>
            </a:r>
          </a:p>
          <a:p>
            <a:pPr lvl="1"/>
            <a:r>
              <a:rPr lang="en-US" sz="1800" dirty="0"/>
              <a:t>Overleaf provided a </a:t>
            </a:r>
            <a:r>
              <a:rPr lang="en-US" sz="1800" i="1" u="sng" dirty="0">
                <a:solidFill>
                  <a:srgbClr val="C00000"/>
                </a:solidFill>
              </a:rPr>
              <a:t>special feature </a:t>
            </a:r>
            <a:r>
              <a:rPr lang="en-US" sz="1800" dirty="0"/>
              <a:t>within the project area that would </a:t>
            </a:r>
            <a:r>
              <a:rPr lang="en-US" sz="1800" i="1" u="sng" dirty="0">
                <a:solidFill>
                  <a:srgbClr val="C00000"/>
                </a:solidFill>
              </a:rPr>
              <a:t>allow all linked files to be updated simultaneously</a:t>
            </a:r>
            <a:r>
              <a:rPr lang="en-US" sz="1800" dirty="0"/>
              <a:t> if desired, rather than one-by-one. 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2D81554-7B5D-D749-97D0-B18A1A793509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4273177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63" y="7938"/>
            <a:ext cx="8025259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: phase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92" y="1160308"/>
            <a:ext cx="8894026" cy="5417910"/>
          </a:xfrm>
        </p:spPr>
        <p:txBody>
          <a:bodyPr/>
          <a:lstStyle/>
          <a:p>
            <a:r>
              <a:rPr lang="en-US" sz="2000" dirty="0"/>
              <a:t>Freezing all content and pulling it together</a:t>
            </a:r>
            <a:endParaRPr lang="en-US" sz="1800" dirty="0"/>
          </a:p>
          <a:p>
            <a:pPr lvl="1"/>
            <a:r>
              <a:rPr lang="en-US" sz="1800" dirty="0"/>
              <a:t>Make all links static</a:t>
            </a:r>
          </a:p>
          <a:p>
            <a:pPr lvl="1"/>
            <a:r>
              <a:rPr lang="en-US" sz="1800" dirty="0"/>
              <a:t>Build one common Bib directory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4A711B-AC34-FD4A-92AB-84E29711A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54" y="7938"/>
            <a:ext cx="7144372" cy="6273564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2DDFCC6E-9C62-EF4B-BFCA-4AF7FE039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92184" y="561551"/>
            <a:ext cx="6851816" cy="601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E848ED-3D92-6949-84B2-D751B87977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528" y="300251"/>
            <a:ext cx="6787760" cy="6455218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32FAB1E-A7DB-CA40-85AD-BD53C3E48CAC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74433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>
            <a:extLst>
              <a:ext uri="{FF2B5EF4-FFF2-40B4-BE49-F238E27FC236}">
                <a16:creationId xmlns:a16="http://schemas.microsoft.com/office/drawing/2014/main" id="{714F7106-5145-8E49-ABEE-665807DFE863}"/>
              </a:ext>
            </a:extLst>
          </p:cNvPr>
          <p:cNvGrpSpPr/>
          <p:nvPr/>
        </p:nvGrpSpPr>
        <p:grpSpPr>
          <a:xfrm>
            <a:off x="1042355" y="2033516"/>
            <a:ext cx="3011029" cy="4569926"/>
            <a:chOff x="813471" y="1384047"/>
            <a:chExt cx="3450841" cy="5054295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2C0B06D2-DF05-EA4D-874B-A23B604AA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478527">
              <a:off x="813471" y="1384047"/>
              <a:ext cx="3450841" cy="5054295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454CA4A-A617-264E-8709-BCCB2A373E4E}"/>
                </a:ext>
              </a:extLst>
            </p:cNvPr>
            <p:cNvCxnSpPr/>
            <p:nvPr/>
          </p:nvCxnSpPr>
          <p:spPr bwMode="auto">
            <a:xfrm flipV="1">
              <a:off x="1660095" y="5211726"/>
              <a:ext cx="342370" cy="12404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63" y="7938"/>
            <a:ext cx="8025259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: experience from phase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735" y="1079562"/>
            <a:ext cx="8915400" cy="2468855"/>
          </a:xfrm>
        </p:spPr>
        <p:txBody>
          <a:bodyPr/>
          <a:lstStyle/>
          <a:p>
            <a:r>
              <a:rPr lang="en-US" sz="2000" dirty="0" err="1"/>
              <a:t>BioLEIR</a:t>
            </a:r>
            <a:r>
              <a:rPr lang="en-US" sz="2000" dirty="0"/>
              <a:t> project setup: now a CERN use-case</a:t>
            </a:r>
          </a:p>
          <a:p>
            <a:pPr lvl="1"/>
            <a:r>
              <a:rPr lang="en-US" sz="1800" dirty="0"/>
              <a:t>Setup Overleaf structure for Physics Beyond Collider-report, provision of tutorial and Overleaf advisor</a:t>
            </a:r>
          </a:p>
          <a:p>
            <a:r>
              <a:rPr lang="en-US" sz="2000" dirty="0"/>
              <a:t>Content coherence: pulling it together</a:t>
            </a:r>
          </a:p>
          <a:p>
            <a:pPr lvl="1"/>
            <a:r>
              <a:rPr lang="en-US" sz="1800" dirty="0"/>
              <a:t>The way that we had set up the project initially was key in allowing the proper editing of the final document to be done in very little time (10 weeks)</a:t>
            </a:r>
          </a:p>
          <a:p>
            <a:endParaRPr lang="en-US" dirty="0"/>
          </a:p>
        </p:txBody>
      </p:sp>
      <p:sp>
        <p:nvSpPr>
          <p:cNvPr id="77" name="Content Placeholder 2">
            <a:extLst>
              <a:ext uri="{FF2B5EF4-FFF2-40B4-BE49-F238E27FC236}">
                <a16:creationId xmlns:a16="http://schemas.microsoft.com/office/drawing/2014/main" id="{2C30DF54-6742-2148-B6F0-DA99EB2BBA77}"/>
              </a:ext>
            </a:extLst>
          </p:cNvPr>
          <p:cNvSpPr txBox="1">
            <a:spLocks/>
          </p:cNvSpPr>
          <p:nvPr/>
        </p:nvSpPr>
        <p:spPr bwMode="auto">
          <a:xfrm>
            <a:off x="4598492" y="3225800"/>
            <a:ext cx="4286201" cy="301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Monotype Sorts" charset="2"/>
              <a:buChar char="u"/>
              <a:defRPr sz="2400" b="1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charset="2"/>
              <a:buChar char="§"/>
              <a:defRPr sz="2000" b="1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8180"/>
              </a:buClr>
              <a:buSzPct val="100000"/>
              <a:buFont typeface="Symbol" charset="2"/>
              <a:buChar char="¨"/>
              <a:defRPr sz="1800" b="1">
                <a:solidFill>
                  <a:srgbClr val="008080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l"/>
              <a:defRPr sz="180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charset="2"/>
              <a:buChar char="­"/>
              <a:defRPr sz="1800">
                <a:solidFill>
                  <a:schemeClr val="accent1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pitchFamily="-65" charset="2"/>
              <a:buChar char="­"/>
              <a:defRPr>
                <a:solidFill>
                  <a:schemeClr val="accent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pitchFamily="-65" charset="2"/>
              <a:buChar char="­"/>
              <a:defRPr>
                <a:solidFill>
                  <a:schemeClr val="accent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pitchFamily="-65" charset="2"/>
              <a:buChar char="­"/>
              <a:defRPr>
                <a:solidFill>
                  <a:schemeClr val="accent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pitchFamily="-65" charset="2"/>
              <a:buChar char="­"/>
              <a:defRPr>
                <a:solidFill>
                  <a:schemeClr val="accent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>
              <a:lnSpc>
                <a:spcPct val="100000"/>
              </a:lnSpc>
            </a:pPr>
            <a:endParaRPr lang="en-US" sz="1400" kern="0" dirty="0"/>
          </a:p>
          <a:p>
            <a:pPr>
              <a:lnSpc>
                <a:spcPct val="100000"/>
              </a:lnSpc>
            </a:pPr>
            <a:r>
              <a:rPr lang="en-US" sz="2000" kern="0" dirty="0"/>
              <a:t>180 pages with good level and quality of detail</a:t>
            </a:r>
          </a:p>
          <a:p>
            <a:pPr>
              <a:lnSpc>
                <a:spcPct val="100000"/>
              </a:lnSpc>
            </a:pPr>
            <a:endParaRPr lang="en-US" sz="1400" kern="0" dirty="0"/>
          </a:p>
          <a:p>
            <a:pPr>
              <a:lnSpc>
                <a:spcPct val="100000"/>
              </a:lnSpc>
            </a:pPr>
            <a:r>
              <a:rPr lang="en-US" sz="2000" kern="0" dirty="0"/>
              <a:t>delivery of a </a:t>
            </a:r>
            <a:r>
              <a:rPr lang="en-US" sz="2000" i="1" u="sng" kern="0" dirty="0"/>
              <a:t>very good quality</a:t>
            </a:r>
            <a:r>
              <a:rPr lang="en-US" sz="2000" kern="0" dirty="0"/>
              <a:t> CERN yellow report ON TIME</a:t>
            </a:r>
          </a:p>
          <a:p>
            <a:pPr lvl="1">
              <a:lnSpc>
                <a:spcPct val="100000"/>
              </a:lnSpc>
            </a:pPr>
            <a:r>
              <a:rPr lang="en-US" sz="1800" kern="0" dirty="0"/>
              <a:t>Small editorial team during 10 weeks (record time?)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4AD5A9-A9F4-514A-AB96-85A538741AAF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2534290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938"/>
            <a:ext cx="6934200" cy="1143000"/>
          </a:xfrm>
        </p:spPr>
        <p:txBody>
          <a:bodyPr/>
          <a:lstStyle/>
          <a:p>
            <a:r>
              <a:rPr lang="en-US" dirty="0" err="1"/>
              <a:t>BioLEIR</a:t>
            </a:r>
            <a:r>
              <a:rPr lang="en-US" dirty="0"/>
              <a:t> Yellow Report – some feedback from the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14712"/>
            <a:ext cx="9067800" cy="5399764"/>
          </a:xfrm>
        </p:spPr>
        <p:txBody>
          <a:bodyPr/>
          <a:lstStyle/>
          <a:p>
            <a:endParaRPr lang="en-US" sz="1200" dirty="0"/>
          </a:p>
          <a:p>
            <a:r>
              <a:rPr lang="en-US" sz="2000" dirty="0"/>
              <a:t>How did we like working with Overleaf?</a:t>
            </a:r>
          </a:p>
          <a:p>
            <a:pPr lvl="1"/>
            <a:r>
              <a:rPr lang="en-US" sz="1800" dirty="0"/>
              <a:t>We loved it – and ended up using the tool also for writing simple conference/research papers, as the collaborative editing was made so simple</a:t>
            </a:r>
          </a:p>
          <a:p>
            <a:pPr lvl="1"/>
            <a:r>
              <a:rPr lang="en-US" sz="1800" dirty="0"/>
              <a:t>Once we adopted Overleaf as tool, we also received timely and concrete help from Overleaf staff</a:t>
            </a:r>
          </a:p>
          <a:p>
            <a:pPr lvl="2"/>
            <a:r>
              <a:rPr lang="en-US" sz="1600" dirty="0"/>
              <a:t>We discussed our specific needs and adoption of the overall structure as a project with linked files was following advice from them</a:t>
            </a:r>
          </a:p>
          <a:p>
            <a:pPr lvl="2"/>
            <a:r>
              <a:rPr lang="en-US" sz="1600" dirty="0"/>
              <a:t>A special “update all linked files” button was implemented specifically for us</a:t>
            </a:r>
          </a:p>
          <a:p>
            <a:pPr lvl="2"/>
            <a:r>
              <a:rPr lang="en-US" sz="1600" dirty="0"/>
              <a:t>When we had some complex </a:t>
            </a:r>
            <a:r>
              <a:rPr lang="en-US" sz="1600" dirty="0" err="1"/>
              <a:t>LaTeX</a:t>
            </a:r>
            <a:r>
              <a:rPr lang="en-US" sz="1600" dirty="0"/>
              <a:t> issues at the last stage of pulling the project together, the Overleaf </a:t>
            </a:r>
            <a:r>
              <a:rPr lang="en-US" sz="1600" dirty="0" err="1"/>
              <a:t>LaTeX</a:t>
            </a:r>
            <a:r>
              <a:rPr lang="en-US" sz="1600" dirty="0"/>
              <a:t> experts helped extremely quickly and efficiently</a:t>
            </a:r>
          </a:p>
          <a:p>
            <a:endParaRPr lang="en-US" sz="1200" dirty="0"/>
          </a:p>
          <a:p>
            <a:r>
              <a:rPr lang="en-US" sz="2000" dirty="0"/>
              <a:t>Word-Users adaptability</a:t>
            </a:r>
          </a:p>
          <a:p>
            <a:pPr lvl="1"/>
            <a:r>
              <a:rPr lang="en-US" sz="1800" dirty="0"/>
              <a:t>Despite resistance to use </a:t>
            </a:r>
            <a:r>
              <a:rPr lang="en-US" sz="1800" dirty="0" err="1"/>
              <a:t>LaTeX</a:t>
            </a:r>
            <a:r>
              <a:rPr lang="en-US" sz="1800" dirty="0"/>
              <a:t>, importing of Word documents and personal ’hand-holding’ efforts resulted in Word-users appreciating the advantages of </a:t>
            </a:r>
            <a:r>
              <a:rPr lang="en-US" sz="1800" dirty="0" err="1"/>
              <a:t>LaTeX</a:t>
            </a:r>
            <a:r>
              <a:rPr lang="en-US" sz="1800" dirty="0"/>
              <a:t> and the ease of collaborative editing</a:t>
            </a:r>
          </a:p>
          <a:p>
            <a:pPr lvl="1"/>
            <a:endParaRPr lang="en-US" sz="180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2CC0D3-73DF-604A-A123-0CCFFF32A2FA}"/>
              </a:ext>
            </a:extLst>
          </p:cNvPr>
          <p:cNvSpPr txBox="1">
            <a:spLocks/>
          </p:cNvSpPr>
          <p:nvPr/>
        </p:nvSpPr>
        <p:spPr>
          <a:xfrm>
            <a:off x="6124458" y="6653842"/>
            <a:ext cx="33061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900" kern="1200">
                <a:solidFill>
                  <a:srgbClr val="FF0066"/>
                </a:solidFill>
                <a:latin typeface="Comic Sans MS" charset="0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S. Schuh, Overleaf Workshop, July 3, 2019</a:t>
            </a:r>
          </a:p>
        </p:txBody>
      </p:sp>
    </p:spTree>
    <p:extLst>
      <p:ext uri="{BB962C8B-B14F-4D97-AF65-F5344CB8AC3E}">
        <p14:creationId xmlns:p14="http://schemas.microsoft.com/office/powerpoint/2010/main" val="11928140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heme/theme1.xml><?xml version="1.0" encoding="utf-8"?>
<a:theme xmlns:a="http://schemas.openxmlformats.org/drawingml/2006/main" name="Sparkle">
  <a:themeElements>
    <a:clrScheme name="Sparkle 1">
      <a:dk1>
        <a:srgbClr val="000000"/>
      </a:dk1>
      <a:lt1>
        <a:srgbClr val="DDDDDD"/>
      </a:lt1>
      <a:dk2>
        <a:srgbClr val="0000FF"/>
      </a:dk2>
      <a:lt2>
        <a:srgbClr val="00CCCC"/>
      </a:lt2>
      <a:accent1>
        <a:srgbClr val="B2B2B2"/>
      </a:accent1>
      <a:accent2>
        <a:srgbClr val="FF9933"/>
      </a:accent2>
      <a:accent3>
        <a:srgbClr val="AAAAFF"/>
      </a:accent3>
      <a:accent4>
        <a:srgbClr val="BDBDBD"/>
      </a:accent4>
      <a:accent5>
        <a:srgbClr val="D5D5D5"/>
      </a:accent5>
      <a:accent6>
        <a:srgbClr val="E78A2D"/>
      </a:accent6>
      <a:hlink>
        <a:srgbClr val="CC00CC"/>
      </a:hlink>
      <a:folHlink>
        <a:srgbClr val="9999FF"/>
      </a:folHlink>
    </a:clrScheme>
    <a:fontScheme name="Spark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>
            <a:ln>
              <a:noFill/>
            </a:ln>
            <a:solidFill>
              <a:srgbClr val="FF0066"/>
            </a:solidFill>
            <a:effectLst/>
            <a:latin typeface="Comic Sans M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>
            <a:ln>
              <a:noFill/>
            </a:ln>
            <a:solidFill>
              <a:srgbClr val="FF0066"/>
            </a:solidFill>
            <a:effectLst/>
            <a:latin typeface="Comic Sans MS" pitchFamily="-65" charset="0"/>
          </a:defRPr>
        </a:defPPr>
      </a:lstStyle>
    </a:lnDef>
  </a:objectDefaults>
  <a:extraClrSchemeLst>
    <a:extraClrScheme>
      <a:clrScheme name="Sparkle 1">
        <a:dk1>
          <a:srgbClr val="000000"/>
        </a:dk1>
        <a:lt1>
          <a:srgbClr val="DDDDDD"/>
        </a:lt1>
        <a:dk2>
          <a:srgbClr val="0000FF"/>
        </a:dk2>
        <a:lt2>
          <a:srgbClr val="00CCCC"/>
        </a:lt2>
        <a:accent1>
          <a:srgbClr val="B2B2B2"/>
        </a:accent1>
        <a:accent2>
          <a:srgbClr val="FF9933"/>
        </a:accent2>
        <a:accent3>
          <a:srgbClr val="AAAAFF"/>
        </a:accent3>
        <a:accent4>
          <a:srgbClr val="BDBDBD"/>
        </a:accent4>
        <a:accent5>
          <a:srgbClr val="D5D5D5"/>
        </a:accent5>
        <a:accent6>
          <a:srgbClr val="E78A2D"/>
        </a:accent6>
        <a:hlink>
          <a:srgbClr val="CC00CC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arkle 2">
        <a:dk1>
          <a:srgbClr val="000000"/>
        </a:dk1>
        <a:lt1>
          <a:srgbClr val="CCCCFF"/>
        </a:lt1>
        <a:dk2>
          <a:srgbClr val="003399"/>
        </a:dk2>
        <a:lt2>
          <a:srgbClr val="76E0E6"/>
        </a:lt2>
        <a:accent1>
          <a:srgbClr val="66CCFF"/>
        </a:accent1>
        <a:accent2>
          <a:srgbClr val="6666FF"/>
        </a:accent2>
        <a:accent3>
          <a:srgbClr val="E2E2FF"/>
        </a:accent3>
        <a:accent4>
          <a:srgbClr val="000000"/>
        </a:accent4>
        <a:accent5>
          <a:srgbClr val="B8E2FF"/>
        </a:accent5>
        <a:accent6>
          <a:srgbClr val="5C5CE7"/>
        </a:accent6>
        <a:hlink>
          <a:srgbClr val="00CC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arkl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Silvi's Powerbook!:Desktop Folder:Applications:Microsoft Office 98:Templates:Presentation Designs:Sparkle</Template>
  <TotalTime>53195</TotalTime>
  <Words>812</Words>
  <Application>Microsoft Macintosh PowerPoint</Application>
  <PresentationFormat>On-screen Show (4:3)</PresentationFormat>
  <Paragraphs>102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ＭＳ Ｐゴシック</vt:lpstr>
      <vt:lpstr>Arial</vt:lpstr>
      <vt:lpstr>Arial Rounded MT Bold</vt:lpstr>
      <vt:lpstr>Comic Sans MS</vt:lpstr>
      <vt:lpstr>Georgia</vt:lpstr>
      <vt:lpstr>Monotype Sorts</vt:lpstr>
      <vt:lpstr>Symbol</vt:lpstr>
      <vt:lpstr>Times New Roman</vt:lpstr>
      <vt:lpstr>Wingdings</vt:lpstr>
      <vt:lpstr>Sparkle</vt:lpstr>
      <vt:lpstr>Overleaf Use Case:  BioLEIR Yellow Report  July 3rd, 2019</vt:lpstr>
      <vt:lpstr>BioLEIR Study Context</vt:lpstr>
      <vt:lpstr>BioLEIR: Collaborative, parallel Editing</vt:lpstr>
      <vt:lpstr>BioLEIR: Collaborative, parallel Editing</vt:lpstr>
      <vt:lpstr>BioLEIR: special document structure for phase 1+2</vt:lpstr>
      <vt:lpstr>BioLEIR: phase 3</vt:lpstr>
      <vt:lpstr>BioLEIR: experience from phase 3</vt:lpstr>
      <vt:lpstr>BioLEIR Yellow Report – some feedback from the field</vt:lpstr>
    </vt:vector>
  </TitlesOfParts>
  <Company>Syracuse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Silvia Schuh</dc:creator>
  <cp:lastModifiedBy>Microsoft Office User</cp:lastModifiedBy>
  <cp:revision>2408</cp:revision>
  <cp:lastPrinted>2018-04-23T19:53:18Z</cp:lastPrinted>
  <dcterms:created xsi:type="dcterms:W3CDTF">2013-06-02T20:23:50Z</dcterms:created>
  <dcterms:modified xsi:type="dcterms:W3CDTF">2019-07-02T20:46:02Z</dcterms:modified>
</cp:coreProperties>
</file>