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278" r:id="rId1"/>
  </p:sldMasterIdLst>
  <p:notesMasterIdLst>
    <p:notesMasterId r:id="rId21"/>
  </p:notesMasterIdLst>
  <p:handoutMasterIdLst>
    <p:handoutMasterId r:id="rId22"/>
  </p:handoutMasterIdLst>
  <p:sldIdLst>
    <p:sldId id="379" r:id="rId2"/>
    <p:sldId id="375" r:id="rId3"/>
    <p:sldId id="376" r:id="rId4"/>
    <p:sldId id="354" r:id="rId5"/>
    <p:sldId id="353" r:id="rId6"/>
    <p:sldId id="355" r:id="rId7"/>
    <p:sldId id="366" r:id="rId8"/>
    <p:sldId id="348" r:id="rId9"/>
    <p:sldId id="361" r:id="rId10"/>
    <p:sldId id="352" r:id="rId11"/>
    <p:sldId id="364" r:id="rId12"/>
    <p:sldId id="381" r:id="rId13"/>
    <p:sldId id="370" r:id="rId14"/>
    <p:sldId id="368" r:id="rId15"/>
    <p:sldId id="369" r:id="rId16"/>
    <p:sldId id="357" r:id="rId17"/>
    <p:sldId id="380" r:id="rId18"/>
    <p:sldId id="378" r:id="rId19"/>
    <p:sldId id="337" r:id="rId20"/>
  </p:sldIdLst>
  <p:sldSz cx="10080625" cy="7559675"/>
  <p:notesSz cx="9926638" cy="6797675"/>
  <p:defaultTextStyle>
    <a:defPPr>
      <a:defRPr lang="en-US"/>
    </a:defPPr>
    <a:lvl1pPr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bg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bg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bg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bg1"/>
        </a:solidFill>
        <a:latin typeface="Arial" pitchFamily="34" charset="0"/>
        <a:ea typeface="ＭＳ Ｐゴシック" pitchFamily="34" charset="-128"/>
        <a:cs typeface="+mn-cs"/>
      </a:defRPr>
    </a:lvl9pPr>
  </p:defaultTextStyle>
  <p:extLst>
    <p:ext uri="{EFAFB233-063F-42B5-8137-9DF3F51BA10A}">
      <p15:sldGuideLst xmlns="" xmlns:p15="http://schemas.microsoft.com/office/powerpoint/2012/main">
        <p15:guide id="1" orient="horz" pos="2381">
          <p15:clr>
            <a:srgbClr val="A4A3A4"/>
          </p15:clr>
        </p15:guide>
        <p15:guide id="2" pos="3175">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FF6600"/>
    <a:srgbClr val="1067EA"/>
    <a:srgbClr val="969696"/>
    <a:srgbClr val="139BFB"/>
    <a:srgbClr val="808080"/>
    <a:srgbClr val="0068A6"/>
    <a:srgbClr val="98C8E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61" autoAdjust="0"/>
    <p:restoredTop sz="94541" autoAdjust="0"/>
  </p:normalViewPr>
  <p:slideViewPr>
    <p:cSldViewPr>
      <p:cViewPr varScale="1">
        <p:scale>
          <a:sx n="94" d="100"/>
          <a:sy n="94" d="100"/>
        </p:scale>
        <p:origin x="-1692" y="-102"/>
      </p:cViewPr>
      <p:guideLst>
        <p:guide orient="horz" pos="2381"/>
        <p:guide pos="3175"/>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03" d="100"/>
          <a:sy n="103" d="100"/>
        </p:scale>
        <p:origin x="2274" y="12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302280" cy="339741"/>
          </a:xfrm>
          <a:prstGeom prst="rect">
            <a:avLst/>
          </a:prstGeom>
        </p:spPr>
        <p:txBody>
          <a:bodyPr vert="horz" lIns="83786" tIns="41893" rIns="83786" bIns="41893" rtlCol="0"/>
          <a:lstStyle>
            <a:lvl1pPr algn="l" defTabSz="411617" eaLnBrk="1">
              <a:lnSpc>
                <a:spcPct val="93000"/>
              </a:lnSpc>
              <a:buClr>
                <a:srgbClr val="000000"/>
              </a:buClr>
              <a:buSzPct val="100000"/>
              <a:buFont typeface="Times New Roman" charset="0"/>
              <a:buNone/>
              <a:defRPr sz="1100">
                <a:latin typeface="Arial" charset="0"/>
                <a:ea typeface="ＭＳ Ｐゴシック" charset="0"/>
                <a:cs typeface="ＭＳ Ｐゴシック" charset="0"/>
              </a:defRPr>
            </a:lvl1pPr>
          </a:lstStyle>
          <a:p>
            <a:pPr>
              <a:defRPr/>
            </a:pPr>
            <a:endParaRPr lang="it-IT"/>
          </a:p>
        </p:txBody>
      </p:sp>
      <p:sp>
        <p:nvSpPr>
          <p:cNvPr id="3" name="Segnaposto data 2"/>
          <p:cNvSpPr>
            <a:spLocks noGrp="1"/>
          </p:cNvSpPr>
          <p:nvPr>
            <p:ph type="dt" sz="quarter" idx="1"/>
          </p:nvPr>
        </p:nvSpPr>
        <p:spPr>
          <a:xfrm>
            <a:off x="5621410" y="0"/>
            <a:ext cx="4303754" cy="339741"/>
          </a:xfrm>
          <a:prstGeom prst="rect">
            <a:avLst/>
          </a:prstGeom>
        </p:spPr>
        <p:txBody>
          <a:bodyPr vert="horz" wrap="square" lIns="83786" tIns="41893" rIns="83786" bIns="41893"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fld id="{22BC0B9A-6933-4F3F-8E52-2AA9BF11D1B0}" type="datetimeFigureOut">
              <a:rPr lang="it-IT" altLang="it-IT"/>
              <a:pPr>
                <a:defRPr/>
              </a:pPr>
              <a:t>04/03/2019</a:t>
            </a:fld>
            <a:endParaRPr lang="it-IT" altLang="it-IT"/>
          </a:p>
        </p:txBody>
      </p:sp>
      <p:sp>
        <p:nvSpPr>
          <p:cNvPr id="5" name="Segnaposto numero diapositiva 4"/>
          <p:cNvSpPr>
            <a:spLocks noGrp="1"/>
          </p:cNvSpPr>
          <p:nvPr>
            <p:ph type="sldNum" sz="quarter" idx="3"/>
          </p:nvPr>
        </p:nvSpPr>
        <p:spPr>
          <a:xfrm>
            <a:off x="5621410" y="6456507"/>
            <a:ext cx="4303754" cy="339741"/>
          </a:xfrm>
          <a:prstGeom prst="rect">
            <a:avLst/>
          </a:prstGeom>
        </p:spPr>
        <p:txBody>
          <a:bodyPr vert="horz" wrap="square" lIns="83786" tIns="41893" rIns="83786" bIns="41893" numCol="1" anchor="b" anchorCtr="0" compatLnSpc="1">
            <a:prstTxWarp prst="textNoShape">
              <a:avLst/>
            </a:prstTxWarp>
          </a:bodyPr>
          <a:lstStyle>
            <a:lvl1pPr algn="r" eaLnBrk="1">
              <a:lnSpc>
                <a:spcPct val="93000"/>
              </a:lnSpc>
              <a:buClr>
                <a:srgbClr val="000000"/>
              </a:buClr>
              <a:buSzPct val="100000"/>
              <a:buFont typeface="Times New Roman" pitchFamily="18" charset="0"/>
              <a:buNone/>
              <a:defRPr sz="1100"/>
            </a:lvl1pPr>
          </a:lstStyle>
          <a:p>
            <a:fld id="{6AE28C17-E6F0-4057-8387-BD26770D1F5D}" type="slidenum">
              <a:rPr lang="it-IT" altLang="it-IT"/>
              <a:pPr/>
              <a:t>‹#›</a:t>
            </a:fld>
            <a:endParaRPr lang="it-IT" altLang="it-IT"/>
          </a:p>
        </p:txBody>
      </p:sp>
      <p:sp>
        <p:nvSpPr>
          <p:cNvPr id="6" name="Segnaposto piè di pagina 5"/>
          <p:cNvSpPr>
            <a:spLocks noGrp="1"/>
          </p:cNvSpPr>
          <p:nvPr>
            <p:ph type="ftr" sz="quarter" idx="2"/>
          </p:nvPr>
        </p:nvSpPr>
        <p:spPr>
          <a:xfrm>
            <a:off x="1" y="6456507"/>
            <a:ext cx="4302280" cy="341168"/>
          </a:xfrm>
          <a:prstGeom prst="rect">
            <a:avLst/>
          </a:prstGeom>
        </p:spPr>
        <p:txBody>
          <a:bodyPr vert="horz" lIns="83786" tIns="41893" rIns="83786" bIns="41893" rtlCol="0" anchor="b"/>
          <a:lstStyle>
            <a:lvl1pPr algn="l"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endParaRPr lang="it-IT"/>
          </a:p>
        </p:txBody>
      </p:sp>
    </p:spTree>
    <p:extLst>
      <p:ext uri="{BB962C8B-B14F-4D97-AF65-F5344CB8AC3E}">
        <p14:creationId xmlns:p14="http://schemas.microsoft.com/office/powerpoint/2010/main" xmlns="" val="27397985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9926638" cy="6797675"/>
          </a:xfrm>
          <a:prstGeom prst="roundRect">
            <a:avLst>
              <a:gd name="adj" fmla="val 19"/>
            </a:avLst>
          </a:prstGeom>
          <a:solidFill>
            <a:srgbClr val="FFFFFF"/>
          </a:solidFill>
          <a:ln w="9525">
            <a:noFill/>
            <a:round/>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3" name="Rectangle 2"/>
          <p:cNvSpPr>
            <a:spLocks noGrp="1" noRot="1" noChangeAspect="1" noChangeArrowheads="1"/>
          </p:cNvSpPr>
          <p:nvPr>
            <p:ph type="sldImg"/>
          </p:nvPr>
        </p:nvSpPr>
        <p:spPr bwMode="auto">
          <a:xfrm>
            <a:off x="3262313" y="517525"/>
            <a:ext cx="3395662" cy="2546350"/>
          </a:xfrm>
          <a:prstGeom prst="rect">
            <a:avLst/>
          </a:prstGeom>
          <a:noFill/>
          <a:ln w="9525">
            <a:noFill/>
            <a:miter lim="800000"/>
            <a:headEnd/>
            <a:tailEnd/>
          </a:ln>
        </p:spPr>
      </p:sp>
      <p:sp>
        <p:nvSpPr>
          <p:cNvPr id="3075" name="Rectangle 3"/>
          <p:cNvSpPr>
            <a:spLocks noGrp="1" noChangeArrowheads="1"/>
          </p:cNvSpPr>
          <p:nvPr>
            <p:ph type="body"/>
          </p:nvPr>
        </p:nvSpPr>
        <p:spPr bwMode="auto">
          <a:xfrm>
            <a:off x="991928" y="3228967"/>
            <a:ext cx="7938362" cy="3057669"/>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p>
            <a:pPr lvl="0"/>
            <a:endParaRPr lang="en-US" noProof="0"/>
          </a:p>
        </p:txBody>
      </p:sp>
      <p:sp>
        <p:nvSpPr>
          <p:cNvPr id="10245" name="Text Box 4"/>
          <p:cNvSpPr txBox="1">
            <a:spLocks noChangeArrowheads="1"/>
          </p:cNvSpPr>
          <p:nvPr/>
        </p:nvSpPr>
        <p:spPr bwMode="auto">
          <a:xfrm>
            <a:off x="0"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6" name="Text Box 5"/>
          <p:cNvSpPr txBox="1">
            <a:spLocks noChangeArrowheads="1"/>
          </p:cNvSpPr>
          <p:nvPr/>
        </p:nvSpPr>
        <p:spPr bwMode="auto">
          <a:xfrm>
            <a:off x="5618462"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7" name="Text Box 6"/>
          <p:cNvSpPr txBox="1">
            <a:spLocks noChangeArrowheads="1"/>
          </p:cNvSpPr>
          <p:nvPr/>
        </p:nvSpPr>
        <p:spPr bwMode="auto">
          <a:xfrm>
            <a:off x="0" y="6457934"/>
            <a:ext cx="4306702" cy="338314"/>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3079" name="Rectangle 7"/>
          <p:cNvSpPr>
            <a:spLocks noGrp="1" noChangeArrowheads="1"/>
          </p:cNvSpPr>
          <p:nvPr>
            <p:ph type="sldNum"/>
          </p:nvPr>
        </p:nvSpPr>
        <p:spPr bwMode="auto">
          <a:xfrm>
            <a:off x="5618462" y="6457934"/>
            <a:ext cx="4303754" cy="338314"/>
          </a:xfrm>
          <a:prstGeom prst="rect">
            <a:avLst/>
          </a:prstGeom>
          <a:noFill/>
          <a:ln>
            <a:noFill/>
          </a:ln>
          <a:effectLst/>
          <a:extLst>
            <a:ext uri="{FAA26D3D-D897-4be2-8F04-BA451C77F1D7}"/>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10205" algn="l"/>
                <a:tab pos="821864" algn="l"/>
                <a:tab pos="1233523" algn="l"/>
                <a:tab pos="1645183" algn="l"/>
                <a:tab pos="2056842" algn="l"/>
                <a:tab pos="2468501" algn="l"/>
                <a:tab pos="2880160" algn="l"/>
                <a:tab pos="3291820" algn="l"/>
                <a:tab pos="3703478" algn="l"/>
                <a:tab pos="4115138" algn="l"/>
                <a:tab pos="4526797" algn="l"/>
                <a:tab pos="4938457" algn="l"/>
                <a:tab pos="5350115" algn="l"/>
                <a:tab pos="5761775" algn="l"/>
                <a:tab pos="6173434" algn="l"/>
                <a:tab pos="6585093" algn="l"/>
                <a:tab pos="6996752" algn="l"/>
                <a:tab pos="7408412" algn="l"/>
                <a:tab pos="7820071" algn="l"/>
                <a:tab pos="8231730" algn="l"/>
              </a:tabLst>
              <a:defRPr sz="1300">
                <a:solidFill>
                  <a:srgbClr val="000000"/>
                </a:solidFill>
                <a:latin typeface="Times New Roman" pitchFamily="18" charset="0"/>
              </a:defRPr>
            </a:lvl1pPr>
          </a:lstStyle>
          <a:p>
            <a:fld id="{FC308DA7-30D7-4D01-B43B-62A66D37BBD3}" type="slidenum">
              <a:rPr lang="it-IT" altLang="it-IT"/>
              <a:pPr/>
              <a:t>‹#›</a:t>
            </a:fld>
            <a:endParaRPr lang="it-IT" altLang="it-IT"/>
          </a:p>
        </p:txBody>
      </p:sp>
    </p:spTree>
    <p:extLst>
      <p:ext uri="{BB962C8B-B14F-4D97-AF65-F5344CB8AC3E}">
        <p14:creationId xmlns:p14="http://schemas.microsoft.com/office/powerpoint/2010/main" xmlns="" val="2412606496"/>
      </p:ext>
    </p:extLst>
  </p:cSld>
  <p:clrMap bg1="lt1" tx1="dk1" bg2="lt2" tx2="dk2" accent1="accent1" accent2="accent2" accent3="accent3" accent4="accent4" accent5="accent5" accent6="accent6" hlink="hlink" folHlink="folHlink"/>
  <p:hf hdr="0" ftr="0" dt="0"/>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5pPr>
    <a:lvl6pPr marL="2285763" algn="l" defTabSz="457152" rtl="0" eaLnBrk="1" latinLnBrk="0" hangingPunct="1">
      <a:defRPr sz="1200" kern="1200">
        <a:solidFill>
          <a:schemeClr val="tx1"/>
        </a:solidFill>
        <a:latin typeface="+mn-lt"/>
        <a:ea typeface="+mn-ea"/>
        <a:cs typeface="+mn-cs"/>
      </a:defRPr>
    </a:lvl6pPr>
    <a:lvl7pPr marL="2742916" algn="l" defTabSz="457152" rtl="0" eaLnBrk="1" latinLnBrk="0" hangingPunct="1">
      <a:defRPr sz="1200" kern="1200">
        <a:solidFill>
          <a:schemeClr val="tx1"/>
        </a:solidFill>
        <a:latin typeface="+mn-lt"/>
        <a:ea typeface="+mn-ea"/>
        <a:cs typeface="+mn-cs"/>
      </a:defRPr>
    </a:lvl7pPr>
    <a:lvl8pPr marL="3200068" algn="l" defTabSz="457152" rtl="0" eaLnBrk="1" latinLnBrk="0" hangingPunct="1">
      <a:defRPr sz="1200" kern="1200">
        <a:solidFill>
          <a:schemeClr val="tx1"/>
        </a:solidFill>
        <a:latin typeface="+mn-lt"/>
        <a:ea typeface="+mn-ea"/>
        <a:cs typeface="+mn-cs"/>
      </a:defRPr>
    </a:lvl8pPr>
    <a:lvl9pPr marL="3657221" algn="l" defTabSz="45715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idx="10"/>
          </p:nvPr>
        </p:nvSpPr>
        <p:spPr/>
        <p:txBody>
          <a:bodyPr/>
          <a:lstStyle/>
          <a:p>
            <a:fld id="{FC308DA7-30D7-4D01-B43B-62A66D37BBD3}" type="slidenum">
              <a:rPr lang="it-IT" altLang="it-IT" smtClean="0"/>
              <a:pPr/>
              <a:t>2</a:t>
            </a:fld>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18" Type="http://schemas.openxmlformats.org/officeDocument/2006/relationships/image" Target="../media/image20.png"/><Relationship Id="rId26" Type="http://schemas.openxmlformats.org/officeDocument/2006/relationships/image" Target="../media/image28.png"/><Relationship Id="rId3" Type="http://schemas.openxmlformats.org/officeDocument/2006/relationships/image" Target="../media/image5.jpe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jpeg"/><Relationship Id="rId17" Type="http://schemas.openxmlformats.org/officeDocument/2006/relationships/image" Target="../media/image19.png"/><Relationship Id="rId25" Type="http://schemas.openxmlformats.org/officeDocument/2006/relationships/image" Target="../media/image27.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jpe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24" Type="http://schemas.openxmlformats.org/officeDocument/2006/relationships/image" Target="../media/image26.jpe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jpeg"/><Relationship Id="rId10" Type="http://schemas.openxmlformats.org/officeDocument/2006/relationships/image" Target="../media/image12.jpeg"/><Relationship Id="rId19" Type="http://schemas.openxmlformats.org/officeDocument/2006/relationships/image" Target="../media/image21.pn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png"/><Relationship Id="rId22" Type="http://schemas.openxmlformats.org/officeDocument/2006/relationships/image" Target="../media/image2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spTree>
      <p:nvGrpSpPr>
        <p:cNvPr id="1" name=""/>
        <p:cNvGrpSpPr/>
        <p:nvPr/>
      </p:nvGrpSpPr>
      <p:grpSpPr>
        <a:xfrm>
          <a:off x="0" y="0"/>
          <a:ext cx="0" cy="0"/>
          <a:chOff x="0" y="0"/>
          <a:chExt cx="0" cy="0"/>
        </a:xfrm>
      </p:grpSpPr>
      <p:sp>
        <p:nvSpPr>
          <p:cNvPr id="3" name="Slide Number Placeholder 2"/>
          <p:cNvSpPr>
            <a:spLocks noGrp="1"/>
          </p:cNvSpPr>
          <p:nvPr>
            <p:ph type="sldNum" idx="10"/>
          </p:nvPr>
        </p:nvSpPr>
        <p:spPr>
          <a:xfrm>
            <a:off x="9728976" y="7277212"/>
            <a:ext cx="212725" cy="230188"/>
          </a:xfrm>
        </p:spPr>
        <p:txBody>
          <a:bodyPr/>
          <a:lstStyle/>
          <a:p>
            <a:fld id="{C06E2D52-1345-4064-8429-3109916CEEE1}" type="slidenum">
              <a:rPr lang="it-IT" altLang="it-IT" smtClean="0"/>
              <a:pPr/>
              <a:t>‹#›</a:t>
            </a:fld>
            <a:endParaRPr lang="it-IT" altLang="it-IT" dirty="0"/>
          </a:p>
        </p:txBody>
      </p:sp>
      <p:sp>
        <p:nvSpPr>
          <p:cNvPr id="5" name="Text Placeholder 13"/>
          <p:cNvSpPr>
            <a:spLocks noGrp="1"/>
          </p:cNvSpPr>
          <p:nvPr>
            <p:ph type="body" sz="quarter" idx="12" hasCustomPrompt="1"/>
          </p:nvPr>
        </p:nvSpPr>
        <p:spPr>
          <a:xfrm>
            <a:off x="431800" y="2034877"/>
            <a:ext cx="6480175" cy="488057"/>
          </a:xfrm>
          <a:prstGeom prst="rect">
            <a:avLst/>
          </a:prstGeom>
        </p:spPr>
        <p:txBody>
          <a:bodyPr/>
          <a:lstStyle>
            <a:lvl1pPr algn="l">
              <a:defRPr sz="2400"/>
            </a:lvl1pPr>
          </a:lstStyle>
          <a:p>
            <a:pPr lvl="0"/>
            <a:r>
              <a:rPr lang="en-US" smtClean="0"/>
              <a:t>Click to add subtitle</a:t>
            </a:r>
          </a:p>
        </p:txBody>
      </p:sp>
      <p:sp>
        <p:nvSpPr>
          <p:cNvPr id="6" name="Titolo 1">
            <a:extLst>
              <a:ext uri="{FF2B5EF4-FFF2-40B4-BE49-F238E27FC236}">
                <a16:creationId xmlns="" xmlns:a16="http://schemas.microsoft.com/office/drawing/2014/main" id="{870AA46E-AA69-4471-994D-0EED57F7BB5C}"/>
              </a:ext>
            </a:extLst>
          </p:cNvPr>
          <p:cNvSpPr>
            <a:spLocks noGrp="1"/>
          </p:cNvSpPr>
          <p:nvPr>
            <p:ph type="title"/>
          </p:nvPr>
        </p:nvSpPr>
        <p:spPr>
          <a:xfrm>
            <a:off x="437133" y="1275556"/>
            <a:ext cx="6480720" cy="720081"/>
          </a:xfrm>
          <a:prstGeom prst="rect">
            <a:avLst/>
          </a:prstGeom>
        </p:spPr>
        <p:txBody>
          <a:bodyPr lIns="90000" anchor="ctr"/>
          <a:lstStyle>
            <a:lvl1pPr algn="l">
              <a:lnSpc>
                <a:spcPct val="100000"/>
              </a:lnSpc>
              <a:defRPr sz="4000">
                <a:solidFill>
                  <a:srgbClr val="C00000"/>
                </a:solidFill>
              </a:defRPr>
            </a:lvl1pPr>
          </a:lstStyle>
          <a:p>
            <a:endParaRPr lang="it-IT" dirty="0"/>
          </a:p>
        </p:txBody>
      </p:sp>
      <p:sp>
        <p:nvSpPr>
          <p:cNvPr id="7" name="Picture Placeholder 5"/>
          <p:cNvSpPr>
            <a:spLocks noGrp="1"/>
          </p:cNvSpPr>
          <p:nvPr>
            <p:ph type="pic" sz="quarter" idx="13"/>
          </p:nvPr>
        </p:nvSpPr>
        <p:spPr>
          <a:xfrm>
            <a:off x="431800" y="2594942"/>
            <a:ext cx="9216777" cy="3564210"/>
          </a:xfrm>
          <a:prstGeom prst="rect">
            <a:avLst/>
          </a:prstGeom>
        </p:spPr>
        <p:txBody>
          <a:bodyPr/>
          <a:lstStyle/>
          <a:p>
            <a:endParaRPr lang="de-DE"/>
          </a:p>
        </p:txBody>
      </p:sp>
      <p:sp>
        <p:nvSpPr>
          <p:cNvPr id="8" name="Text Placeholder 19"/>
          <p:cNvSpPr>
            <a:spLocks noGrp="1"/>
          </p:cNvSpPr>
          <p:nvPr>
            <p:ph type="body" sz="quarter" idx="14" hasCustomPrompt="1"/>
          </p:nvPr>
        </p:nvSpPr>
        <p:spPr>
          <a:xfrm>
            <a:off x="3312120" y="6226199"/>
            <a:ext cx="6336258" cy="431501"/>
          </a:xfrm>
          <a:prstGeom prst="rect">
            <a:avLst/>
          </a:prstGeom>
        </p:spPr>
        <p:txBody>
          <a:bodyPr lIns="36000" rIns="36000"/>
          <a:lstStyle>
            <a:lvl1pPr algn="r">
              <a:defRPr sz="2400"/>
            </a:lvl1pPr>
          </a:lstStyle>
          <a:p>
            <a:pPr lvl="0"/>
            <a:r>
              <a:rPr lang="en-US" smtClean="0"/>
              <a:t>Click to add presenter names</a:t>
            </a:r>
          </a:p>
        </p:txBody>
      </p:sp>
      <p:sp>
        <p:nvSpPr>
          <p:cNvPr id="9"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400" b="0" smtClean="0">
                <a:solidFill>
                  <a:srgbClr val="C00000"/>
                </a:solidFill>
              </a:rPr>
              <a:t>XLS						</a:t>
            </a:r>
            <a:r>
              <a:rPr lang="it-IT" altLang="en-US" sz="1400" b="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832" y="7246053"/>
            <a:ext cx="212725" cy="230188"/>
          </a:xfrm>
        </p:spPr>
        <p:txBody>
          <a:bodyPr/>
          <a:lstStyle>
            <a:lvl1pPr>
              <a:defRPr sz="1300"/>
            </a:lvl1pPr>
          </a:lstStyle>
          <a:p>
            <a:fld id="{4294EE50-87B3-414B-AD9E-518CEF385733}" type="slidenum">
              <a:rPr lang="it-IT" altLang="it-IT" smtClean="0"/>
              <a:pPr/>
              <a:t>‹#›</a:t>
            </a:fld>
            <a:endParaRPr lang="it-IT" altLang="it-IT" dirty="0"/>
          </a:p>
        </p:txBody>
      </p:sp>
      <p:sp>
        <p:nvSpPr>
          <p:cNvPr id="10" name="Text Placeholder 9"/>
          <p:cNvSpPr>
            <a:spLocks noGrp="1"/>
          </p:cNvSpPr>
          <p:nvPr>
            <p:ph type="body" sz="quarter" idx="11" hasCustomPrompt="1"/>
          </p:nvPr>
        </p:nvSpPr>
        <p:spPr>
          <a:xfrm>
            <a:off x="575816" y="2771725"/>
            <a:ext cx="8495803" cy="648667"/>
          </a:xfrm>
          <a:prstGeom prst="rect">
            <a:avLst/>
          </a:prstGeom>
        </p:spPr>
        <p:txBody>
          <a:bodyPr/>
          <a:lstStyle>
            <a:lvl1pPr algn="l">
              <a:defRPr sz="4400">
                <a:solidFill>
                  <a:srgbClr val="C00000"/>
                </a:solidFill>
              </a:defRPr>
            </a:lvl1pPr>
          </a:lstStyle>
          <a:p>
            <a:pPr lvl="0"/>
            <a:r>
              <a:rPr lang="en-US" smtClean="0"/>
              <a:t>Click to add title</a:t>
            </a:r>
          </a:p>
        </p:txBody>
      </p:sp>
      <p:sp>
        <p:nvSpPr>
          <p:cNvPr id="12" name="Text Placeholder 11"/>
          <p:cNvSpPr>
            <a:spLocks noGrp="1"/>
          </p:cNvSpPr>
          <p:nvPr>
            <p:ph type="body" sz="quarter" idx="12" hasCustomPrompt="1"/>
          </p:nvPr>
        </p:nvSpPr>
        <p:spPr>
          <a:xfrm>
            <a:off x="575123" y="3518843"/>
            <a:ext cx="7488237" cy="576262"/>
          </a:xfrm>
          <a:prstGeom prst="rect">
            <a:avLst/>
          </a:prstGeom>
        </p:spPr>
        <p:txBody>
          <a:bodyPr/>
          <a:lstStyle>
            <a:lvl1pPr marL="0" indent="0" algn="l">
              <a:lnSpc>
                <a:spcPct val="100000"/>
              </a:lnSpc>
              <a:spcAft>
                <a:spcPts val="0"/>
              </a:spcAft>
              <a:defRPr sz="3200"/>
            </a:lvl1pPr>
          </a:lstStyle>
          <a:p>
            <a:pPr lvl="0"/>
            <a:r>
              <a:rPr lang="en-US" smtClean="0"/>
              <a:t>Click to add presenter names</a:t>
            </a:r>
          </a:p>
        </p:txBody>
      </p:sp>
      <p:sp>
        <p:nvSpPr>
          <p:cNvPr id="5"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400" b="0" smtClean="0">
                <a:solidFill>
                  <a:srgbClr val="C00000"/>
                </a:solidFill>
              </a:rPr>
              <a:t>XLS						</a:t>
            </a:r>
            <a:r>
              <a:rPr lang="it-IT" altLang="en-US" sz="1400" b="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extLst>
      <p:ext uri="{BB962C8B-B14F-4D97-AF65-F5344CB8AC3E}">
        <p14:creationId xmlns:p14="http://schemas.microsoft.com/office/powerpoint/2010/main" xmlns="" val="253497315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1">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263" y="7265732"/>
            <a:ext cx="214312" cy="230188"/>
          </a:xfrm>
        </p:spPr>
        <p:txBody>
          <a:bodyPr/>
          <a:lstStyle>
            <a:lvl1pPr>
              <a:defRPr sz="1300"/>
            </a:lvl1pPr>
          </a:lstStyle>
          <a:p>
            <a:fld id="{9FF39CA2-04EB-4CA6-BF9F-780F92DB7FFC}" type="slidenum">
              <a:rPr lang="it-IT" altLang="it-IT" smtClean="0"/>
              <a:pPr/>
              <a:t>‹#›</a:t>
            </a:fld>
            <a:endParaRPr lang="it-IT" altLang="it-IT" dirty="0"/>
          </a:p>
        </p:txBody>
      </p:sp>
      <p:sp>
        <p:nvSpPr>
          <p:cNvPr id="7" name="Content Placeholder 6"/>
          <p:cNvSpPr>
            <a:spLocks noGrp="1"/>
          </p:cNvSpPr>
          <p:nvPr>
            <p:ph sz="quarter" idx="12" hasCustomPrompt="1"/>
          </p:nvPr>
        </p:nvSpPr>
        <p:spPr>
          <a:xfrm>
            <a:off x="494807" y="971525"/>
            <a:ext cx="9091010" cy="5904656"/>
          </a:xfrm>
          <a:prstGeom prst="rect">
            <a:avLst/>
          </a:prstGeom>
        </p:spPr>
        <p:txBody>
          <a:bodyPr/>
          <a:lstStyle>
            <a:lvl1pPr marL="0" indent="0" algn="l">
              <a:lnSpc>
                <a:spcPct val="100000"/>
              </a:lnSpc>
              <a:spcAft>
                <a:spcPts val="1500"/>
              </a:spcAft>
              <a:defRPr sz="2800">
                <a:solidFill>
                  <a:srgbClr val="C00000"/>
                </a:solidFill>
              </a:defRPr>
            </a:lvl1pPr>
            <a:lvl2pPr marL="360000" indent="-288000">
              <a:lnSpc>
                <a:spcPct val="100000"/>
              </a:lnSpc>
              <a:spcAft>
                <a:spcPts val="1200"/>
              </a:spcAft>
              <a:buFont typeface="Arial" pitchFamily="34" charset="0"/>
              <a:buChar char="•"/>
              <a:defRPr sz="2400"/>
            </a:lvl2pPr>
            <a:lvl3pPr marL="648000" indent="-288000">
              <a:lnSpc>
                <a:spcPct val="100000"/>
              </a:lnSpc>
              <a:spcAft>
                <a:spcPts val="900"/>
              </a:spcAft>
              <a:buFont typeface="Symbol" pitchFamily="18" charset="2"/>
              <a:buChar char="-"/>
              <a:defRPr sz="2000"/>
            </a:lvl3pPr>
            <a:lvl4pPr marL="936000" indent="-288000">
              <a:lnSpc>
                <a:spcPct val="100000"/>
              </a:lnSpc>
              <a:spcAft>
                <a:spcPts val="600"/>
              </a:spcAft>
              <a:buFont typeface="Wingdings" pitchFamily="2" charset="2"/>
              <a:buChar char="§"/>
              <a:defRPr sz="1800"/>
            </a:lvl4pPr>
            <a:lvl5pPr marL="1224000" indent="-288000">
              <a:lnSpc>
                <a:spcPct val="100000"/>
              </a:lnSpc>
              <a:spcAft>
                <a:spcPts val="600"/>
              </a:spcAft>
              <a:buFont typeface="Wingdings" pitchFamily="2" charset="2"/>
              <a:buChar char="ü"/>
              <a:defRPr sz="1800"/>
            </a:lvl5pPr>
          </a:lstStyle>
          <a:p>
            <a:pPr lvl="0"/>
            <a:r>
              <a:rPr lang="en-US" smtClean="0"/>
              <a:t>Click to add title</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Box 3"/>
          <p:cNvSpPr txBox="1"/>
          <p:nvPr userDrawn="1"/>
        </p:nvSpPr>
        <p:spPr>
          <a:xfrm>
            <a:off x="2340012" y="7202785"/>
            <a:ext cx="5400600" cy="276999"/>
          </a:xfrm>
          <a:prstGeom prst="rect">
            <a:avLst/>
          </a:prstGeom>
          <a:noFill/>
        </p:spPr>
        <p:txBody>
          <a:bodyPr wrap="square" rtlCol="0">
            <a:spAutoFit/>
          </a:bodyPr>
          <a:lstStyle/>
          <a:p>
            <a:pPr algn="ctr"/>
            <a:r>
              <a:rPr lang="en-US" sz="1200" smtClean="0">
                <a:solidFill>
                  <a:schemeClr val="tx1"/>
                </a:solidFill>
              </a:rPr>
              <a:t>XLS Continuous &amp; Periodic Reporting: who &amp; how to …</a:t>
            </a:r>
            <a:endParaRPr lang="de-DE" sz="1200">
              <a:solidFill>
                <a:schemeClr val="tx1"/>
              </a:solidFill>
            </a:endParaRPr>
          </a:p>
        </p:txBody>
      </p:sp>
      <p:pic>
        <p:nvPicPr>
          <p:cNvPr id="5" name="Picture 4" descr="1-ST.jpg"/>
          <p:cNvPicPr>
            <a:picLocks noChangeAspect="1"/>
          </p:cNvPicPr>
          <p:nvPr userDrawn="1"/>
        </p:nvPicPr>
        <p:blipFill>
          <a:blip r:embed="rId2"/>
          <a:stretch>
            <a:fillRect/>
          </a:stretch>
        </p:blipFill>
        <p:spPr>
          <a:xfrm>
            <a:off x="493142" y="7135614"/>
            <a:ext cx="831967" cy="424061"/>
          </a:xfrm>
          <a:prstGeom prst="rect">
            <a:avLst/>
          </a:prstGeom>
        </p:spPr>
      </p:pic>
    </p:spTree>
    <p:extLst>
      <p:ext uri="{BB962C8B-B14F-4D97-AF65-F5344CB8AC3E}">
        <p14:creationId xmlns:p14="http://schemas.microsoft.com/office/powerpoint/2010/main" xmlns="" val="53502776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53616"/>
            <a:ext cx="9072563" cy="720080"/>
          </a:xfrm>
          <a:prstGeom prst="rect">
            <a:avLst/>
          </a:prstGeom>
        </p:spPr>
        <p:txBody>
          <a:bodyPr lIns="72000" rIns="72000"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825" y="1763613"/>
            <a:ext cx="4459288" cy="5236752"/>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4" name="Segnaposto contenuto 3"/>
          <p:cNvSpPr>
            <a:spLocks noGrp="1"/>
          </p:cNvSpPr>
          <p:nvPr>
            <p:ph sz="half" idx="2" hasCustomPrompt="1"/>
          </p:nvPr>
        </p:nvSpPr>
        <p:spPr>
          <a:xfrm>
            <a:off x="5106988" y="1763613"/>
            <a:ext cx="4460875" cy="5236752"/>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pic>
        <p:nvPicPr>
          <p:cNvPr id="8" name="Picture 7" descr="1-ST.jpg"/>
          <p:cNvPicPr>
            <a:picLocks noChangeAspect="1"/>
          </p:cNvPicPr>
          <p:nvPr userDrawn="1"/>
        </p:nvPicPr>
        <p:blipFill>
          <a:blip r:embed="rId2"/>
          <a:stretch>
            <a:fillRect/>
          </a:stretch>
        </p:blipFill>
        <p:spPr>
          <a:xfrm>
            <a:off x="493142" y="7135614"/>
            <a:ext cx="831967" cy="424061"/>
          </a:xfrm>
          <a:prstGeom prst="rect">
            <a:avLst/>
          </a:prstGeom>
        </p:spPr>
      </p:pic>
      <p:sp>
        <p:nvSpPr>
          <p:cNvPr id="9" name="TextBox 8"/>
          <p:cNvSpPr txBox="1"/>
          <p:nvPr userDrawn="1"/>
        </p:nvSpPr>
        <p:spPr>
          <a:xfrm>
            <a:off x="2340012" y="7202785"/>
            <a:ext cx="5400600" cy="276999"/>
          </a:xfrm>
          <a:prstGeom prst="rect">
            <a:avLst/>
          </a:prstGeom>
          <a:noFill/>
        </p:spPr>
        <p:txBody>
          <a:bodyPr wrap="square" rtlCol="0">
            <a:spAutoFit/>
          </a:bodyPr>
          <a:lstStyle/>
          <a:p>
            <a:pPr algn="ctr"/>
            <a:r>
              <a:rPr lang="en-US" sz="1200" smtClean="0">
                <a:solidFill>
                  <a:schemeClr val="tx1"/>
                </a:solidFill>
              </a:rPr>
              <a:t>XLS Continuous &amp; Periodic Reporting: who &amp; how to …</a:t>
            </a:r>
            <a:endParaRPr lang="de-DE" sz="1200">
              <a:solidFill>
                <a:schemeClr val="tx1"/>
              </a:solidFill>
            </a:endParaRPr>
          </a:p>
        </p:txBody>
      </p:sp>
    </p:spTree>
    <p:extLst>
      <p:ext uri="{BB962C8B-B14F-4D97-AF65-F5344CB8AC3E}">
        <p14:creationId xmlns:p14="http://schemas.microsoft.com/office/powerpoint/2010/main" xmlns="" val="186038369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44091"/>
            <a:ext cx="9072563" cy="720080"/>
          </a:xfrm>
          <a:prstGeom prst="rect">
            <a:avLst/>
          </a:prstGeom>
        </p:spPr>
        <p:txBody>
          <a:bodyPr lIns="72000" rIns="72000"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316" y="1749896"/>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  </a:t>
            </a:r>
            <a:endParaRPr lang="it-IT"/>
          </a:p>
        </p:txBody>
      </p:sp>
      <p:sp>
        <p:nvSpPr>
          <p:cNvPr id="4" name="Segnaposto contenuto 3"/>
          <p:cNvSpPr>
            <a:spLocks noGrp="1"/>
          </p:cNvSpPr>
          <p:nvPr>
            <p:ph sz="half" idx="2" hasCustomPrompt="1"/>
          </p:nvPr>
        </p:nvSpPr>
        <p:spPr>
          <a:xfrm>
            <a:off x="5106988" y="1749896"/>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sp>
        <p:nvSpPr>
          <p:cNvPr id="7" name="Segnaposto contenuto 2"/>
          <p:cNvSpPr>
            <a:spLocks noGrp="1"/>
          </p:cNvSpPr>
          <p:nvPr>
            <p:ph sz="half" idx="11" hasCustomPrompt="1"/>
          </p:nvPr>
        </p:nvSpPr>
        <p:spPr>
          <a:xfrm>
            <a:off x="504316" y="4396693"/>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8" name="Segnaposto contenuto 3"/>
          <p:cNvSpPr>
            <a:spLocks noGrp="1"/>
          </p:cNvSpPr>
          <p:nvPr>
            <p:ph sz="half" idx="12" hasCustomPrompt="1"/>
          </p:nvPr>
        </p:nvSpPr>
        <p:spPr>
          <a:xfrm>
            <a:off x="5106988" y="4396693"/>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pic>
        <p:nvPicPr>
          <p:cNvPr id="10" name="Picture 9" descr="1-ST.jpg"/>
          <p:cNvPicPr>
            <a:picLocks noChangeAspect="1"/>
          </p:cNvPicPr>
          <p:nvPr userDrawn="1"/>
        </p:nvPicPr>
        <p:blipFill>
          <a:blip r:embed="rId2"/>
          <a:stretch>
            <a:fillRect/>
          </a:stretch>
        </p:blipFill>
        <p:spPr>
          <a:xfrm>
            <a:off x="493142" y="7135614"/>
            <a:ext cx="831967" cy="424061"/>
          </a:xfrm>
          <a:prstGeom prst="rect">
            <a:avLst/>
          </a:prstGeom>
        </p:spPr>
      </p:pic>
      <p:sp>
        <p:nvSpPr>
          <p:cNvPr id="11" name="TextBox 10"/>
          <p:cNvSpPr txBox="1"/>
          <p:nvPr userDrawn="1"/>
        </p:nvSpPr>
        <p:spPr>
          <a:xfrm>
            <a:off x="2340012" y="7202785"/>
            <a:ext cx="5400600" cy="276999"/>
          </a:xfrm>
          <a:prstGeom prst="rect">
            <a:avLst/>
          </a:prstGeom>
          <a:noFill/>
        </p:spPr>
        <p:txBody>
          <a:bodyPr wrap="square" rtlCol="0">
            <a:spAutoFit/>
          </a:bodyPr>
          <a:lstStyle/>
          <a:p>
            <a:pPr algn="ctr"/>
            <a:r>
              <a:rPr lang="en-US" sz="1200" smtClean="0">
                <a:solidFill>
                  <a:schemeClr val="tx1"/>
                </a:solidFill>
              </a:rPr>
              <a:t>XLS Continuous &amp; Periodic Reporting: who &amp; how to …</a:t>
            </a:r>
            <a:endParaRPr lang="de-DE" sz="1200">
              <a:solidFill>
                <a:schemeClr val="tx1"/>
              </a:solidFill>
            </a:endParaRPr>
          </a:p>
        </p:txBody>
      </p:sp>
    </p:spTree>
    <p:extLst>
      <p:ext uri="{BB962C8B-B14F-4D97-AF65-F5344CB8AC3E}">
        <p14:creationId xmlns:p14="http://schemas.microsoft.com/office/powerpoint/2010/main" xmlns="" val="186038369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3" name="Rectangle 32"/>
          <p:cNvSpPr/>
          <p:nvPr userDrawn="1"/>
        </p:nvSpPr>
        <p:spPr bwMode="auto">
          <a:xfrm>
            <a:off x="0" y="7020197"/>
            <a:ext cx="10080625" cy="539478"/>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Text Box 1"/>
          <p:cNvSpPr txBox="1">
            <a:spLocks noChangeArrowheads="1"/>
          </p:cNvSpPr>
          <p:nvPr userDrawn="1"/>
        </p:nvSpPr>
        <p:spPr bwMode="auto">
          <a:xfrm>
            <a:off x="0" y="741784"/>
            <a:ext cx="10080625" cy="792088"/>
          </a:xfrm>
          <a:prstGeom prst="rect">
            <a:avLst/>
          </a:prstGeom>
          <a:solidFill>
            <a:schemeClr val="bg1"/>
          </a:solidFill>
          <a:ln>
            <a:noFill/>
          </a:ln>
          <a:effectLst/>
          <a:ex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216" eaLnBrk="1">
              <a:lnSpc>
                <a:spcPct val="93000"/>
              </a:lnSpc>
              <a:buSzPct val="100000"/>
              <a:defRPr/>
            </a:pPr>
            <a:r>
              <a:rPr lang="it-IT" sz="6000" dirty="0" err="1">
                <a:solidFill>
                  <a:srgbClr val="C00000"/>
                </a:solidFill>
              </a:rPr>
              <a:t>Thank</a:t>
            </a:r>
            <a:r>
              <a:rPr lang="it-IT" sz="6000" dirty="0">
                <a:solidFill>
                  <a:srgbClr val="C00000"/>
                </a:solidFill>
              </a:rPr>
              <a:t> </a:t>
            </a:r>
            <a:r>
              <a:rPr lang="it-IT" sz="6000" dirty="0" err="1">
                <a:solidFill>
                  <a:srgbClr val="C00000"/>
                </a:solidFill>
              </a:rPr>
              <a:t>you</a:t>
            </a:r>
            <a:r>
              <a:rPr lang="it-IT" sz="6000" dirty="0">
                <a:solidFill>
                  <a:srgbClr val="C00000"/>
                </a:solidFill>
              </a:rPr>
              <a:t>!</a:t>
            </a:r>
          </a:p>
          <a:p>
            <a:pPr algn="ctr" defTabSz="449216" eaLnBrk="1">
              <a:lnSpc>
                <a:spcPct val="93000"/>
              </a:lnSpc>
              <a:buSzPct val="100000"/>
              <a:defRPr/>
            </a:pPr>
            <a:endParaRPr lang="it-IT" sz="3300" dirty="0">
              <a:solidFill>
                <a:srgbClr val="C00000"/>
              </a:solidFill>
            </a:endParaRPr>
          </a:p>
        </p:txBody>
      </p:sp>
      <p:sp>
        <p:nvSpPr>
          <p:cNvPr id="6" name="TextBox 5"/>
          <p:cNvSpPr txBox="1"/>
          <p:nvPr userDrawn="1"/>
        </p:nvSpPr>
        <p:spPr>
          <a:xfrm>
            <a:off x="-9525" y="6394836"/>
            <a:ext cx="10080625" cy="276999"/>
          </a:xfrm>
          <a:prstGeom prst="rect">
            <a:avLst/>
          </a:prstGeom>
          <a:solidFill>
            <a:srgbClr val="FFFFCC"/>
          </a:solidFill>
          <a:ln>
            <a:solidFill>
              <a:schemeClr val="tx1"/>
            </a:solidFill>
          </a:ln>
        </p:spPr>
        <p:txBody>
          <a:bodyPr wrap="square" rtlCol="0" anchor="ctr" anchorCtr="1">
            <a:spAutoFit/>
          </a:bodyPr>
          <a:lstStyle/>
          <a:p>
            <a:r>
              <a:rPr lang="en-US" sz="1200" b="1" kern="1200" smtClean="0">
                <a:solidFill>
                  <a:srgbClr val="C00000"/>
                </a:solidFill>
                <a:latin typeface="Arial" pitchFamily="34" charset="0"/>
                <a:ea typeface="ＭＳ Ｐゴシック" pitchFamily="34" charset="-128"/>
                <a:cs typeface="+mn-cs"/>
              </a:rPr>
              <a:t>CompactLight is funded by the European Union’s Horizon2020 research and innovation programme under Grant Agreement No. 777431.</a:t>
            </a:r>
            <a:endParaRPr lang="de-DE" sz="1200" b="1">
              <a:solidFill>
                <a:srgbClr val="C00000"/>
              </a:solidFill>
            </a:endParaRPr>
          </a:p>
        </p:txBody>
      </p:sp>
      <p:grpSp>
        <p:nvGrpSpPr>
          <p:cNvPr id="8" name="Group 80"/>
          <p:cNvGrpSpPr>
            <a:grpSpLocks noChangeAspect="1"/>
          </p:cNvGrpSpPr>
          <p:nvPr userDrawn="1"/>
        </p:nvGrpSpPr>
        <p:grpSpPr bwMode="auto">
          <a:xfrm>
            <a:off x="0" y="6854575"/>
            <a:ext cx="9936000" cy="705100"/>
            <a:chOff x="37" y="3176"/>
            <a:chExt cx="5693" cy="404"/>
          </a:xfrm>
          <a:solidFill>
            <a:schemeClr val="bg1"/>
          </a:solidFill>
        </p:grpSpPr>
        <p:pic>
          <p:nvPicPr>
            <p:cNvPr id="9" name="Picture 28" descr="Logo-vu"/>
            <p:cNvPicPr>
              <a:picLocks noChangeAspect="1" noChangeArrowheads="1"/>
            </p:cNvPicPr>
            <p:nvPr/>
          </p:nvPicPr>
          <p:blipFill>
            <a:blip r:embed="rId2"/>
            <a:srcRect/>
            <a:stretch>
              <a:fillRect/>
            </a:stretch>
          </p:blipFill>
          <p:spPr bwMode="auto">
            <a:xfrm>
              <a:off x="4617" y="3400"/>
              <a:ext cx="499" cy="148"/>
            </a:xfrm>
            <a:prstGeom prst="rect">
              <a:avLst/>
            </a:prstGeom>
            <a:grpFill/>
          </p:spPr>
        </p:pic>
        <p:pic>
          <p:nvPicPr>
            <p:cNvPr id="10" name="Picture 31" descr="Logo-alba"/>
            <p:cNvPicPr>
              <a:picLocks noChangeAspect="1" noChangeArrowheads="1"/>
            </p:cNvPicPr>
            <p:nvPr/>
          </p:nvPicPr>
          <p:blipFill>
            <a:blip r:embed="rId3"/>
            <a:srcRect/>
            <a:stretch>
              <a:fillRect/>
            </a:stretch>
          </p:blipFill>
          <p:spPr bwMode="auto">
            <a:xfrm>
              <a:off x="1909" y="3422"/>
              <a:ext cx="258" cy="134"/>
            </a:xfrm>
            <a:prstGeom prst="rect">
              <a:avLst/>
            </a:prstGeom>
            <a:grpFill/>
          </p:spPr>
        </p:pic>
        <p:pic>
          <p:nvPicPr>
            <p:cNvPr id="11" name="Picture 32" descr="Logo-cern"/>
            <p:cNvPicPr>
              <a:picLocks noChangeAspect="1" noChangeArrowheads="1"/>
            </p:cNvPicPr>
            <p:nvPr/>
          </p:nvPicPr>
          <p:blipFill>
            <a:blip r:embed="rId4"/>
            <a:srcRect/>
            <a:stretch>
              <a:fillRect/>
            </a:stretch>
          </p:blipFill>
          <p:spPr bwMode="auto">
            <a:xfrm>
              <a:off x="461" y="3199"/>
              <a:ext cx="192" cy="189"/>
            </a:xfrm>
            <a:prstGeom prst="rect">
              <a:avLst/>
            </a:prstGeom>
            <a:grpFill/>
          </p:spPr>
        </p:pic>
        <p:pic>
          <p:nvPicPr>
            <p:cNvPr id="12" name="Picture 33" descr="Logo-cnrs"/>
            <p:cNvPicPr>
              <a:picLocks noChangeAspect="1" noChangeArrowheads="1"/>
            </p:cNvPicPr>
            <p:nvPr/>
          </p:nvPicPr>
          <p:blipFill>
            <a:blip r:embed="rId5"/>
            <a:srcRect/>
            <a:stretch>
              <a:fillRect/>
            </a:stretch>
          </p:blipFill>
          <p:spPr bwMode="auto">
            <a:xfrm>
              <a:off x="2258" y="3418"/>
              <a:ext cx="384" cy="141"/>
            </a:xfrm>
            <a:prstGeom prst="rect">
              <a:avLst/>
            </a:prstGeom>
            <a:grpFill/>
          </p:spPr>
        </p:pic>
        <p:pic>
          <p:nvPicPr>
            <p:cNvPr id="13" name="Picture 34" descr="Logo-csic"/>
            <p:cNvPicPr>
              <a:picLocks noChangeAspect="1" noChangeArrowheads="1"/>
            </p:cNvPicPr>
            <p:nvPr/>
          </p:nvPicPr>
          <p:blipFill>
            <a:blip r:embed="rId6"/>
            <a:srcRect/>
            <a:stretch>
              <a:fillRect/>
            </a:stretch>
          </p:blipFill>
          <p:spPr bwMode="auto">
            <a:xfrm>
              <a:off x="3443" y="3427"/>
              <a:ext cx="379" cy="127"/>
            </a:xfrm>
            <a:prstGeom prst="rect">
              <a:avLst/>
            </a:prstGeom>
            <a:grpFill/>
          </p:spPr>
        </p:pic>
        <p:pic>
          <p:nvPicPr>
            <p:cNvPr id="14" name="Picture 35" descr="logo-enea"/>
            <p:cNvPicPr>
              <a:picLocks noChangeAspect="1" noChangeArrowheads="1"/>
            </p:cNvPicPr>
            <p:nvPr/>
          </p:nvPicPr>
          <p:blipFill>
            <a:blip r:embed="rId7"/>
            <a:srcRect/>
            <a:stretch>
              <a:fillRect/>
            </a:stretch>
          </p:blipFill>
          <p:spPr bwMode="auto">
            <a:xfrm>
              <a:off x="1498" y="3430"/>
              <a:ext cx="317" cy="128"/>
            </a:xfrm>
            <a:prstGeom prst="rect">
              <a:avLst/>
            </a:prstGeom>
            <a:grpFill/>
          </p:spPr>
        </p:pic>
        <p:pic>
          <p:nvPicPr>
            <p:cNvPr id="15" name="Picture 37" descr="Logo-infn"/>
            <p:cNvPicPr>
              <a:picLocks noChangeAspect="1" noChangeArrowheads="1"/>
            </p:cNvPicPr>
            <p:nvPr/>
          </p:nvPicPr>
          <p:blipFill>
            <a:blip r:embed="rId8"/>
            <a:srcRect/>
            <a:stretch>
              <a:fillRect/>
            </a:stretch>
          </p:blipFill>
          <p:spPr bwMode="auto">
            <a:xfrm>
              <a:off x="115" y="3411"/>
              <a:ext cx="238" cy="152"/>
            </a:xfrm>
            <a:prstGeom prst="rect">
              <a:avLst/>
            </a:prstGeom>
            <a:grpFill/>
          </p:spPr>
        </p:pic>
        <p:pic>
          <p:nvPicPr>
            <p:cNvPr id="16" name="Picture 38" descr="Logo-kyma"/>
            <p:cNvPicPr>
              <a:picLocks noChangeAspect="1" noChangeArrowheads="1"/>
            </p:cNvPicPr>
            <p:nvPr/>
          </p:nvPicPr>
          <p:blipFill>
            <a:blip r:embed="rId9"/>
            <a:srcRect/>
            <a:stretch>
              <a:fillRect/>
            </a:stretch>
          </p:blipFill>
          <p:spPr bwMode="auto">
            <a:xfrm>
              <a:off x="429" y="3456"/>
              <a:ext cx="453" cy="91"/>
            </a:xfrm>
            <a:prstGeom prst="rect">
              <a:avLst/>
            </a:prstGeom>
            <a:grpFill/>
          </p:spPr>
        </p:pic>
        <p:pic>
          <p:nvPicPr>
            <p:cNvPr id="17" name="Picture 39" descr="Logo-psi"/>
            <p:cNvPicPr>
              <a:picLocks noChangeAspect="1" noChangeArrowheads="1"/>
            </p:cNvPicPr>
            <p:nvPr/>
          </p:nvPicPr>
          <p:blipFill>
            <a:blip r:embed="rId10"/>
            <a:srcRect/>
            <a:stretch>
              <a:fillRect/>
            </a:stretch>
          </p:blipFill>
          <p:spPr bwMode="auto">
            <a:xfrm>
              <a:off x="3066" y="3419"/>
              <a:ext cx="329" cy="121"/>
            </a:xfrm>
            <a:prstGeom prst="rect">
              <a:avLst/>
            </a:prstGeom>
            <a:grpFill/>
          </p:spPr>
        </p:pic>
        <p:pic>
          <p:nvPicPr>
            <p:cNvPr id="18" name="Picture 40" descr="Logo-sapienza"/>
            <p:cNvPicPr>
              <a:picLocks noChangeAspect="1" noChangeArrowheads="1"/>
            </p:cNvPicPr>
            <p:nvPr/>
          </p:nvPicPr>
          <p:blipFill>
            <a:blip r:embed="rId11"/>
            <a:srcRect/>
            <a:stretch>
              <a:fillRect/>
            </a:stretch>
          </p:blipFill>
          <p:spPr bwMode="auto">
            <a:xfrm>
              <a:off x="936" y="3418"/>
              <a:ext cx="499" cy="134"/>
            </a:xfrm>
            <a:prstGeom prst="rect">
              <a:avLst/>
            </a:prstGeom>
            <a:grpFill/>
          </p:spPr>
        </p:pic>
        <p:pic>
          <p:nvPicPr>
            <p:cNvPr id="19" name="Picture 42" descr="Logo-st"/>
            <p:cNvPicPr>
              <a:picLocks noChangeAspect="1" noChangeArrowheads="1"/>
            </p:cNvPicPr>
            <p:nvPr/>
          </p:nvPicPr>
          <p:blipFill>
            <a:blip r:embed="rId12"/>
            <a:srcRect/>
            <a:stretch>
              <a:fillRect/>
            </a:stretch>
          </p:blipFill>
          <p:spPr bwMode="auto">
            <a:xfrm>
              <a:off x="37" y="3176"/>
              <a:ext cx="367" cy="204"/>
            </a:xfrm>
            <a:prstGeom prst="rect">
              <a:avLst/>
            </a:prstGeom>
            <a:grpFill/>
          </p:spPr>
        </p:pic>
        <p:pic>
          <p:nvPicPr>
            <p:cNvPr id="20" name="Picture 43" descr="Logo-stfc"/>
            <p:cNvPicPr>
              <a:picLocks noChangeAspect="1" noChangeArrowheads="1"/>
            </p:cNvPicPr>
            <p:nvPr/>
          </p:nvPicPr>
          <p:blipFill>
            <a:blip r:embed="rId13"/>
            <a:srcRect/>
            <a:stretch>
              <a:fillRect/>
            </a:stretch>
          </p:blipFill>
          <p:spPr bwMode="auto">
            <a:xfrm>
              <a:off x="722" y="3218"/>
              <a:ext cx="635" cy="138"/>
            </a:xfrm>
            <a:prstGeom prst="rect">
              <a:avLst/>
            </a:prstGeom>
            <a:grpFill/>
          </p:spPr>
        </p:pic>
        <p:pic>
          <p:nvPicPr>
            <p:cNvPr id="21" name="Picture 44" descr="Logo-ua-iat"/>
            <p:cNvPicPr>
              <a:picLocks noChangeAspect="1" noChangeArrowheads="1"/>
            </p:cNvPicPr>
            <p:nvPr/>
          </p:nvPicPr>
          <p:blipFill>
            <a:blip r:embed="rId14"/>
            <a:srcRect/>
            <a:stretch>
              <a:fillRect/>
            </a:stretch>
          </p:blipFill>
          <p:spPr bwMode="auto">
            <a:xfrm>
              <a:off x="3871" y="3207"/>
              <a:ext cx="178" cy="178"/>
            </a:xfrm>
            <a:prstGeom prst="rect">
              <a:avLst/>
            </a:prstGeom>
            <a:grpFill/>
          </p:spPr>
        </p:pic>
        <p:pic>
          <p:nvPicPr>
            <p:cNvPr id="22" name="Picture 45" descr="Logo-uh-hip"/>
            <p:cNvPicPr>
              <a:picLocks noChangeAspect="1" noChangeArrowheads="1"/>
            </p:cNvPicPr>
            <p:nvPr/>
          </p:nvPicPr>
          <p:blipFill>
            <a:blip r:embed="rId15"/>
            <a:srcRect/>
            <a:stretch>
              <a:fillRect/>
            </a:stretch>
          </p:blipFill>
          <p:spPr bwMode="auto">
            <a:xfrm>
              <a:off x="3926" y="3401"/>
              <a:ext cx="544" cy="179"/>
            </a:xfrm>
            <a:prstGeom prst="rect">
              <a:avLst/>
            </a:prstGeom>
            <a:grpFill/>
          </p:spPr>
        </p:pic>
        <p:pic>
          <p:nvPicPr>
            <p:cNvPr id="23" name="Picture 46" descr="Logo-ulanc"/>
            <p:cNvPicPr>
              <a:picLocks noChangeAspect="1" noChangeArrowheads="1"/>
            </p:cNvPicPr>
            <p:nvPr/>
          </p:nvPicPr>
          <p:blipFill>
            <a:blip r:embed="rId16"/>
            <a:srcRect/>
            <a:stretch>
              <a:fillRect/>
            </a:stretch>
          </p:blipFill>
          <p:spPr bwMode="auto">
            <a:xfrm>
              <a:off x="4091" y="3236"/>
              <a:ext cx="386" cy="133"/>
            </a:xfrm>
            <a:prstGeom prst="rect">
              <a:avLst/>
            </a:prstGeom>
            <a:grpFill/>
          </p:spPr>
        </p:pic>
        <p:pic>
          <p:nvPicPr>
            <p:cNvPr id="24" name="Picture 47" descr="Logo-uom"/>
            <p:cNvPicPr>
              <a:picLocks noChangeAspect="1" noChangeArrowheads="1"/>
            </p:cNvPicPr>
            <p:nvPr/>
          </p:nvPicPr>
          <p:blipFill>
            <a:blip r:embed="rId17"/>
            <a:srcRect/>
            <a:stretch>
              <a:fillRect/>
            </a:stretch>
          </p:blipFill>
          <p:spPr bwMode="auto">
            <a:xfrm>
              <a:off x="2777" y="3222"/>
              <a:ext cx="499" cy="129"/>
            </a:xfrm>
            <a:prstGeom prst="rect">
              <a:avLst/>
            </a:prstGeom>
            <a:grpFill/>
          </p:spPr>
        </p:pic>
        <p:pic>
          <p:nvPicPr>
            <p:cNvPr id="25" name="Picture 48" descr="Logo-ustr"/>
            <p:cNvPicPr>
              <a:picLocks noChangeAspect="1" noChangeArrowheads="1"/>
            </p:cNvPicPr>
            <p:nvPr/>
          </p:nvPicPr>
          <p:blipFill>
            <a:blip r:embed="rId18"/>
            <a:srcRect/>
            <a:stretch>
              <a:fillRect/>
            </a:stretch>
          </p:blipFill>
          <p:spPr bwMode="auto">
            <a:xfrm>
              <a:off x="5314" y="3388"/>
              <a:ext cx="272" cy="162"/>
            </a:xfrm>
            <a:prstGeom prst="rect">
              <a:avLst/>
            </a:prstGeom>
            <a:grpFill/>
          </p:spPr>
        </p:pic>
        <p:pic>
          <p:nvPicPr>
            <p:cNvPr id="26" name="Picture 49" descr="Logo-uu"/>
            <p:cNvPicPr>
              <a:picLocks noChangeAspect="1" noChangeArrowheads="1"/>
            </p:cNvPicPr>
            <p:nvPr/>
          </p:nvPicPr>
          <p:blipFill>
            <a:blip r:embed="rId19"/>
            <a:srcRect/>
            <a:stretch>
              <a:fillRect/>
            </a:stretch>
          </p:blipFill>
          <p:spPr bwMode="auto">
            <a:xfrm>
              <a:off x="2517" y="3181"/>
              <a:ext cx="203" cy="196"/>
            </a:xfrm>
            <a:prstGeom prst="rect">
              <a:avLst/>
            </a:prstGeom>
            <a:grpFill/>
          </p:spPr>
        </p:pic>
        <p:pic>
          <p:nvPicPr>
            <p:cNvPr id="27" name="Picture 50" descr="Logo-vdl-etg"/>
            <p:cNvPicPr>
              <a:picLocks noChangeAspect="1" noChangeArrowheads="1"/>
            </p:cNvPicPr>
            <p:nvPr/>
          </p:nvPicPr>
          <p:blipFill>
            <a:blip r:embed="rId20"/>
            <a:srcRect/>
            <a:stretch>
              <a:fillRect/>
            </a:stretch>
          </p:blipFill>
          <p:spPr bwMode="auto">
            <a:xfrm>
              <a:off x="4541" y="3221"/>
              <a:ext cx="690" cy="124"/>
            </a:xfrm>
            <a:prstGeom prst="rect">
              <a:avLst/>
            </a:prstGeom>
            <a:grpFill/>
          </p:spPr>
        </p:pic>
        <p:pic>
          <p:nvPicPr>
            <p:cNvPr id="28" name="Picture 52" descr="Logo-sinap"/>
            <p:cNvPicPr>
              <a:picLocks noChangeAspect="1" noChangeArrowheads="1"/>
            </p:cNvPicPr>
            <p:nvPr/>
          </p:nvPicPr>
          <p:blipFill>
            <a:blip r:embed="rId21"/>
            <a:srcRect/>
            <a:stretch>
              <a:fillRect/>
            </a:stretch>
          </p:blipFill>
          <p:spPr bwMode="auto">
            <a:xfrm>
              <a:off x="1410" y="3229"/>
              <a:ext cx="195" cy="135"/>
            </a:xfrm>
            <a:prstGeom prst="rect">
              <a:avLst/>
            </a:prstGeom>
            <a:grpFill/>
          </p:spPr>
        </p:pic>
        <p:pic>
          <p:nvPicPr>
            <p:cNvPr id="29" name="Picture 75"/>
            <p:cNvPicPr>
              <a:picLocks noChangeAspect="1" noChangeArrowheads="1"/>
            </p:cNvPicPr>
            <p:nvPr/>
          </p:nvPicPr>
          <p:blipFill>
            <a:blip r:embed="rId22"/>
            <a:srcRect/>
            <a:stretch>
              <a:fillRect/>
            </a:stretch>
          </p:blipFill>
          <p:spPr bwMode="auto">
            <a:xfrm>
              <a:off x="1668" y="3226"/>
              <a:ext cx="792" cy="121"/>
            </a:xfrm>
            <a:prstGeom prst="rect">
              <a:avLst/>
            </a:prstGeom>
            <a:grpFill/>
          </p:spPr>
        </p:pic>
        <p:pic>
          <p:nvPicPr>
            <p:cNvPr id="30" name="Picture 76" descr="ogo-tue"/>
            <p:cNvPicPr>
              <a:picLocks noChangeAspect="1" noChangeArrowheads="1"/>
            </p:cNvPicPr>
            <p:nvPr/>
          </p:nvPicPr>
          <p:blipFill>
            <a:blip r:embed="rId23"/>
            <a:srcRect/>
            <a:stretch>
              <a:fillRect/>
            </a:stretch>
          </p:blipFill>
          <p:spPr bwMode="auto">
            <a:xfrm>
              <a:off x="5246" y="3217"/>
              <a:ext cx="484" cy="140"/>
            </a:xfrm>
            <a:prstGeom prst="rect">
              <a:avLst/>
            </a:prstGeom>
            <a:grpFill/>
          </p:spPr>
        </p:pic>
        <p:pic>
          <p:nvPicPr>
            <p:cNvPr id="31" name="Picture 77" descr="ogo-kit"/>
            <p:cNvPicPr>
              <a:picLocks noChangeAspect="1" noChangeArrowheads="1"/>
            </p:cNvPicPr>
            <p:nvPr/>
          </p:nvPicPr>
          <p:blipFill>
            <a:blip r:embed="rId24"/>
            <a:srcRect/>
            <a:stretch>
              <a:fillRect/>
            </a:stretch>
          </p:blipFill>
          <p:spPr bwMode="auto">
            <a:xfrm>
              <a:off x="2733" y="3426"/>
              <a:ext cx="251" cy="115"/>
            </a:xfrm>
            <a:prstGeom prst="rect">
              <a:avLst/>
            </a:prstGeom>
            <a:grpFill/>
          </p:spPr>
        </p:pic>
        <p:pic>
          <p:nvPicPr>
            <p:cNvPr id="32" name="Picture 78" descr="ANSTO_logo-as"/>
            <p:cNvPicPr>
              <a:picLocks noChangeAspect="1" noChangeArrowheads="1"/>
            </p:cNvPicPr>
            <p:nvPr/>
          </p:nvPicPr>
          <p:blipFill>
            <a:blip r:embed="rId25"/>
            <a:srcRect/>
            <a:stretch>
              <a:fillRect/>
            </a:stretch>
          </p:blipFill>
          <p:spPr bwMode="auto">
            <a:xfrm>
              <a:off x="3326" y="3212"/>
              <a:ext cx="499" cy="142"/>
            </a:xfrm>
            <a:prstGeom prst="rect">
              <a:avLst/>
            </a:prstGeom>
            <a:grpFill/>
          </p:spPr>
        </p:pic>
      </p:grpSp>
      <p:sp>
        <p:nvSpPr>
          <p:cNvPr id="34" name="Text Box 7"/>
          <p:cNvSpPr txBox="1">
            <a:spLocks noChangeArrowheads="1"/>
          </p:cNvSpPr>
          <p:nvPr userDrawn="1"/>
        </p:nvSpPr>
        <p:spPr bwMode="auto">
          <a:xfrm>
            <a:off x="1511920" y="1643980"/>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8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                                                       </a:t>
            </a:r>
            <a:r>
              <a:rPr lang="it-IT" altLang="en-US" sz="1800" b="0" i="0" smtClean="0">
                <a:solidFill>
                  <a:schemeClr val="tx1"/>
                </a:solidFill>
              </a:rPr>
              <a:t>www.CompactLight.eu</a:t>
            </a:r>
            <a:endParaRPr lang="it-IT" altLang="it-IT" sz="1800" i="0" dirty="0">
              <a:solidFill>
                <a:schemeClr val="tx1"/>
              </a:solidFill>
            </a:endParaRPr>
          </a:p>
          <a:p>
            <a:pPr algn="ctr" eaLnBrk="1">
              <a:lnSpc>
                <a:spcPct val="93000"/>
              </a:lnSpc>
              <a:buSzPct val="100000"/>
              <a:defRPr/>
            </a:pPr>
            <a:r>
              <a:rPr lang="it-IT" altLang="en-US" sz="2400" b="0" dirty="0">
                <a:solidFill>
                  <a:srgbClr val="C00000"/>
                </a:solidFill>
              </a:rPr>
              <a:t> </a:t>
            </a:r>
          </a:p>
        </p:txBody>
      </p:sp>
      <p:pic>
        <p:nvPicPr>
          <p:cNvPr id="35" name="Picture 26" descr="map_big"/>
          <p:cNvPicPr>
            <a:picLocks noChangeAspect="1" noChangeArrowheads="1"/>
          </p:cNvPicPr>
          <p:nvPr userDrawn="1"/>
        </p:nvPicPr>
        <p:blipFill>
          <a:blip r:embed="rId26"/>
          <a:srcRect/>
          <a:stretch>
            <a:fillRect/>
          </a:stretch>
        </p:blipFill>
        <p:spPr bwMode="auto">
          <a:xfrm>
            <a:off x="1588556" y="1983009"/>
            <a:ext cx="6959032" cy="4317107"/>
          </a:xfrm>
          <a:prstGeom prst="rect">
            <a:avLst/>
          </a:prstGeom>
          <a:noFill/>
        </p:spPr>
      </p:pic>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userDrawn="1"/>
        </p:nvSpPr>
        <p:spPr>
          <a:xfrm>
            <a:off x="-1" y="7130732"/>
            <a:ext cx="10080617" cy="397042"/>
          </a:xfrm>
          <a:prstGeom prst="rect">
            <a:avLst/>
          </a:prstGeom>
          <a:solidFill>
            <a:srgbClr val="FFFFCC"/>
          </a:solidFill>
        </p:spPr>
        <p:txBody>
          <a:bodyPr wrap="square" lIns="360000" rtlCol="0">
            <a:noAutofit/>
          </a:bodyPr>
          <a:lstStyle/>
          <a:p>
            <a:endParaRPr lang="de-DE"/>
          </a:p>
        </p:txBody>
      </p:sp>
      <p:pic>
        <p:nvPicPr>
          <p:cNvPr id="1027" name="Immagine 1"/>
          <p:cNvPicPr>
            <a:picLocks noChangeAspect="1"/>
          </p:cNvPicPr>
          <p:nvPr/>
        </p:nvPicPr>
        <p:blipFill>
          <a:blip r:embed="rId8"/>
          <a:stretch>
            <a:fillRect/>
          </a:stretch>
        </p:blipFill>
        <p:spPr bwMode="auto">
          <a:xfrm>
            <a:off x="252491" y="40274"/>
            <a:ext cx="867763" cy="578754"/>
          </a:xfrm>
          <a:prstGeom prst="rect">
            <a:avLst/>
          </a:prstGeom>
          <a:noFill/>
          <a:ln w="9525">
            <a:noFill/>
            <a:miter lim="800000"/>
            <a:headEnd/>
            <a:tailEnd/>
          </a:ln>
        </p:spPr>
      </p:pic>
      <p:sp>
        <p:nvSpPr>
          <p:cNvPr id="1030" name="Rectangle 6"/>
          <p:cNvSpPr>
            <a:spLocks noGrp="1" noChangeArrowheads="1"/>
          </p:cNvSpPr>
          <p:nvPr>
            <p:ph type="sldNum"/>
          </p:nvPr>
        </p:nvSpPr>
        <p:spPr bwMode="auto">
          <a:xfrm>
            <a:off x="9728976" y="7286737"/>
            <a:ext cx="212725" cy="230188"/>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1300">
                <a:solidFill>
                  <a:srgbClr val="000000"/>
                </a:solidFill>
              </a:defRPr>
            </a:lvl1pPr>
          </a:lstStyle>
          <a:p>
            <a:fld id="{C06E2D52-1345-4064-8429-3109916CEEE1}" type="slidenum">
              <a:rPr lang="it-IT" altLang="it-IT" smtClean="0"/>
              <a:pPr/>
              <a:t>‹#›</a:t>
            </a:fld>
            <a:endParaRPr lang="it-IT" altLang="it-IT" dirty="0"/>
          </a:p>
        </p:txBody>
      </p:sp>
      <p:pic>
        <p:nvPicPr>
          <p:cNvPr id="8" name="Picture 7" descr="Compact.png"/>
          <p:cNvPicPr>
            <a:picLocks noChangeAspect="1"/>
          </p:cNvPicPr>
          <p:nvPr userDrawn="1"/>
        </p:nvPicPr>
        <p:blipFill rotWithShape="1">
          <a:blip r:embed="rId9"/>
          <a:srcRect t="9742" b="15394"/>
          <a:stretch/>
        </p:blipFill>
        <p:spPr>
          <a:xfrm>
            <a:off x="8129220" y="0"/>
            <a:ext cx="1812670" cy="599051"/>
          </a:xfrm>
          <a:prstGeom prst="rect">
            <a:avLst/>
          </a:prstGeom>
        </p:spPr>
      </p:pic>
      <p:sp>
        <p:nvSpPr>
          <p:cNvPr id="3" name="Textfeld 2">
            <a:extLst>
              <a:ext uri="{FF2B5EF4-FFF2-40B4-BE49-F238E27FC236}">
                <a16:creationId xmlns="" xmlns:a16="http://schemas.microsoft.com/office/drawing/2014/main" id="{E31B8D01-C65D-4459-B4A0-BBCB88C4BA93}"/>
              </a:ext>
            </a:extLst>
          </p:cNvPr>
          <p:cNvSpPr txBox="1"/>
          <p:nvPr userDrawn="1"/>
        </p:nvSpPr>
        <p:spPr>
          <a:xfrm>
            <a:off x="1220837" y="114208"/>
            <a:ext cx="1294452"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cxnSp>
        <p:nvCxnSpPr>
          <p:cNvPr id="14" name="Gerader Verbinder 13">
            <a:extLst>
              <a:ext uri="{FF2B5EF4-FFF2-40B4-BE49-F238E27FC236}">
                <a16:creationId xmlns="" xmlns:a16="http://schemas.microsoft.com/office/drawing/2014/main" id="{BA2F4849-746D-4F42-A92A-3918AEB2F2E2}"/>
              </a:ext>
            </a:extLst>
          </p:cNvPr>
          <p:cNvCxnSpPr/>
          <p:nvPr userDrawn="1"/>
        </p:nvCxnSpPr>
        <p:spPr bwMode="auto">
          <a:xfrm>
            <a:off x="0" y="674092"/>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 name="Gerader Verbinder 4">
            <a:extLst>
              <a:ext uri="{FF2B5EF4-FFF2-40B4-BE49-F238E27FC236}">
                <a16:creationId xmlns="" xmlns:a16="http://schemas.microsoft.com/office/drawing/2014/main" id="{9F27FFD8-7C1E-4BEE-B592-E8F488EBF176}"/>
              </a:ext>
            </a:extLst>
          </p:cNvPr>
          <p:cNvCxnSpPr/>
          <p:nvPr userDrawn="1"/>
        </p:nvCxnSpPr>
        <p:spPr bwMode="auto">
          <a:xfrm>
            <a:off x="-1" y="7112711"/>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xmlns="" val="2071108866"/>
      </p:ext>
    </p:extLst>
  </p:cSld>
  <p:clrMap bg1="lt1" tx1="dk1" bg2="lt2" tx2="dk2" accent1="accent1" accent2="accent2" accent3="accent3" accent4="accent4" accent5="accent5" accent6="accent6" hlink="hlink" folHlink="folHlink"/>
  <p:sldLayoutIdLst>
    <p:sldLayoutId id="2147484292" r:id="rId1"/>
    <p:sldLayoutId id="2147484290" r:id="rId2"/>
    <p:sldLayoutId id="2147484280" r:id="rId3"/>
    <p:sldLayoutId id="2147484283" r:id="rId4"/>
    <p:sldLayoutId id="2147484294" r:id="rId5"/>
    <p:sldLayoutId id="2147484293" r:id="rId6"/>
  </p:sldLayoutIdLst>
  <p:transition spd="med">
    <p:fade/>
  </p:transition>
  <p:hf hdr="0" ftr="0" dt="0"/>
  <p:txStyles>
    <p:titleStyle>
      <a:lvl1pPr algn="l" defTabSz="447675"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p:titleStyle>
    <p:bodyStyle>
      <a:lvl1pPr marL="341313" indent="-341313" algn="l" defTabSz="447675" rtl="0" eaLnBrk="0" fontAlgn="base" hangingPunct="0">
        <a:lnSpc>
          <a:spcPct val="93000"/>
        </a:lnSpc>
        <a:spcBef>
          <a:spcPct val="0"/>
        </a:spcBef>
        <a:spcAft>
          <a:spcPts val="1413"/>
        </a:spcAft>
        <a:buClr>
          <a:srgbClr val="000000"/>
        </a:buClr>
        <a:buSzPct val="100000"/>
        <a:buFont typeface="Times New Roman" pitchFamily="18" charset="0"/>
        <a:defRPr sz="1800" u="none">
          <a:solidFill>
            <a:schemeClr val="tx1"/>
          </a:solidFill>
          <a:latin typeface="+mn-lt"/>
          <a:ea typeface="ＭＳ Ｐゴシック" pitchFamily="34" charset="-128"/>
          <a:cs typeface="MS PGothic" charset="0"/>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ＭＳ Ｐゴシック" pitchFamily="34" charset="-128"/>
          <a:cs typeface="MS PGothic" charset="0"/>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ＭＳ Ｐゴシック"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152" rtl="0" eaLnBrk="1" latinLnBrk="0" hangingPunct="1">
        <a:defRPr sz="1800" kern="1200">
          <a:solidFill>
            <a:schemeClr val="tx1"/>
          </a:solidFill>
          <a:latin typeface="+mn-lt"/>
          <a:ea typeface="+mn-ea"/>
          <a:cs typeface="+mn-cs"/>
        </a:defRPr>
      </a:lvl1pPr>
      <a:lvl2pPr marL="457152" algn="l" defTabSz="457152" rtl="0" eaLnBrk="1" latinLnBrk="0" hangingPunct="1">
        <a:defRPr sz="1800" kern="1200">
          <a:solidFill>
            <a:schemeClr val="tx1"/>
          </a:solidFill>
          <a:latin typeface="+mn-lt"/>
          <a:ea typeface="+mn-ea"/>
          <a:cs typeface="+mn-cs"/>
        </a:defRPr>
      </a:lvl2pPr>
      <a:lvl3pPr marL="914305" algn="l" defTabSz="457152" rtl="0" eaLnBrk="1" latinLnBrk="0" hangingPunct="1">
        <a:defRPr sz="1800" kern="1200">
          <a:solidFill>
            <a:schemeClr val="tx1"/>
          </a:solidFill>
          <a:latin typeface="+mn-lt"/>
          <a:ea typeface="+mn-ea"/>
          <a:cs typeface="+mn-cs"/>
        </a:defRPr>
      </a:lvl3pPr>
      <a:lvl4pPr marL="1371457" algn="l" defTabSz="457152" rtl="0" eaLnBrk="1" latinLnBrk="0" hangingPunct="1">
        <a:defRPr sz="1800" kern="1200">
          <a:solidFill>
            <a:schemeClr val="tx1"/>
          </a:solidFill>
          <a:latin typeface="+mn-lt"/>
          <a:ea typeface="+mn-ea"/>
          <a:cs typeface="+mn-cs"/>
        </a:defRPr>
      </a:lvl4pPr>
      <a:lvl5pPr marL="1828610" algn="l" defTabSz="457152" rtl="0" eaLnBrk="1" latinLnBrk="0" hangingPunct="1">
        <a:defRPr sz="1800" kern="1200">
          <a:solidFill>
            <a:schemeClr val="tx1"/>
          </a:solidFill>
          <a:latin typeface="+mn-lt"/>
          <a:ea typeface="+mn-ea"/>
          <a:cs typeface="+mn-cs"/>
        </a:defRPr>
      </a:lvl5pPr>
      <a:lvl6pPr marL="2285763" algn="l" defTabSz="457152" rtl="0" eaLnBrk="1" latinLnBrk="0" hangingPunct="1">
        <a:defRPr sz="1800" kern="1200">
          <a:solidFill>
            <a:schemeClr val="tx1"/>
          </a:solidFill>
          <a:latin typeface="+mn-lt"/>
          <a:ea typeface="+mn-ea"/>
          <a:cs typeface="+mn-cs"/>
        </a:defRPr>
      </a:lvl6pPr>
      <a:lvl7pPr marL="2742916" algn="l" defTabSz="457152" rtl="0" eaLnBrk="1" latinLnBrk="0" hangingPunct="1">
        <a:defRPr sz="1800" kern="1200">
          <a:solidFill>
            <a:schemeClr val="tx1"/>
          </a:solidFill>
          <a:latin typeface="+mn-lt"/>
          <a:ea typeface="+mn-ea"/>
          <a:cs typeface="+mn-cs"/>
        </a:defRPr>
      </a:lvl7pPr>
      <a:lvl8pPr marL="3200068" algn="l" defTabSz="457152" rtl="0" eaLnBrk="1" latinLnBrk="0" hangingPunct="1">
        <a:defRPr sz="1800" kern="1200">
          <a:solidFill>
            <a:schemeClr val="tx1"/>
          </a:solidFill>
          <a:latin typeface="+mn-lt"/>
          <a:ea typeface="+mn-ea"/>
          <a:cs typeface="+mn-cs"/>
        </a:defRPr>
      </a:lvl8pPr>
      <a:lvl9pPr marL="3657221" algn="l" defTabSz="45715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4294EE50-87B3-414B-AD9E-518CEF385733}" type="slidenum">
              <a:rPr lang="it-IT" altLang="it-IT" smtClean="0"/>
              <a:pPr/>
              <a:t>1</a:t>
            </a:fld>
            <a:endParaRPr lang="it-IT" altLang="it-IT" dirty="0"/>
          </a:p>
        </p:txBody>
      </p:sp>
      <p:sp>
        <p:nvSpPr>
          <p:cNvPr id="3" name="Text Placeholder 2"/>
          <p:cNvSpPr>
            <a:spLocks noGrp="1"/>
          </p:cNvSpPr>
          <p:nvPr>
            <p:ph type="body" sz="quarter" idx="11"/>
          </p:nvPr>
        </p:nvSpPr>
        <p:spPr/>
        <p:txBody>
          <a:bodyPr/>
          <a:lstStyle/>
          <a:p>
            <a:r>
              <a:rPr lang="en-US" smtClean="0"/>
              <a:t>XLS Periodic Report M1-M18</a:t>
            </a:r>
            <a:endParaRPr lang="de-DE"/>
          </a:p>
        </p:txBody>
      </p:sp>
      <p:sp>
        <p:nvSpPr>
          <p:cNvPr id="4" name="Text Placeholder 3"/>
          <p:cNvSpPr>
            <a:spLocks noGrp="1"/>
          </p:cNvSpPr>
          <p:nvPr>
            <p:ph type="body" sz="quarter" idx="12"/>
          </p:nvPr>
        </p:nvSpPr>
        <p:spPr>
          <a:xfrm>
            <a:off x="575123" y="3518843"/>
            <a:ext cx="8137597" cy="576262"/>
          </a:xfrm>
        </p:spPr>
        <p:txBody>
          <a:bodyPr/>
          <a:lstStyle/>
          <a:p>
            <a:r>
              <a:rPr lang="en-US" smtClean="0"/>
              <a:t>Regina Rochow, Frascati 05/03/2019</a:t>
            </a:r>
            <a:endParaRPr lang="de-DE"/>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10</a:t>
            </a:fld>
            <a:endParaRPr lang="it-IT" altLang="it-IT" dirty="0"/>
          </a:p>
        </p:txBody>
      </p:sp>
      <p:sp>
        <p:nvSpPr>
          <p:cNvPr id="4" name="Content Placeholder 3"/>
          <p:cNvSpPr>
            <a:spLocks noGrp="1"/>
          </p:cNvSpPr>
          <p:nvPr>
            <p:ph sz="quarter" idx="12"/>
          </p:nvPr>
        </p:nvSpPr>
        <p:spPr>
          <a:xfrm>
            <a:off x="2505174" y="0"/>
            <a:ext cx="5616624" cy="683493"/>
          </a:xfrm>
        </p:spPr>
        <p:txBody>
          <a:bodyPr lIns="0" rIns="0" anchor="ctr" anchorCtr="0"/>
          <a:lstStyle/>
          <a:p>
            <a:pPr algn="ctr"/>
            <a:r>
              <a:rPr lang="en-US" sz="2400" smtClean="0">
                <a:solidFill>
                  <a:schemeClr val="tx1"/>
                </a:solidFill>
              </a:rPr>
              <a:t>part a2: </a:t>
            </a:r>
            <a:r>
              <a:rPr lang="en-US" sz="2400" smtClean="0"/>
              <a:t>deliverables</a:t>
            </a:r>
            <a:endParaRPr lang="de-DE" sz="2400"/>
          </a:p>
        </p:txBody>
      </p:sp>
      <p:pic>
        <p:nvPicPr>
          <p:cNvPr id="14" name="Picture 13" descr="Deliverables.PNG"/>
          <p:cNvPicPr>
            <a:picLocks noChangeAspect="1"/>
          </p:cNvPicPr>
          <p:nvPr/>
        </p:nvPicPr>
        <p:blipFill>
          <a:blip r:embed="rId2"/>
          <a:stretch>
            <a:fillRect/>
          </a:stretch>
        </p:blipFill>
        <p:spPr>
          <a:xfrm>
            <a:off x="647824" y="755501"/>
            <a:ext cx="9144768" cy="6290813"/>
          </a:xfrm>
          <a:prstGeom prst="rect">
            <a:avLst/>
          </a:prstGeom>
        </p:spPr>
      </p:pic>
      <p:sp>
        <p:nvSpPr>
          <p:cNvPr id="15" name="Cloud Callout 14"/>
          <p:cNvSpPr/>
          <p:nvPr/>
        </p:nvSpPr>
        <p:spPr bwMode="auto">
          <a:xfrm>
            <a:off x="3312120" y="4715941"/>
            <a:ext cx="4464496" cy="1944216"/>
          </a:xfrm>
          <a:prstGeom prst="cloudCallout">
            <a:avLst>
              <a:gd name="adj1" fmla="val 73858"/>
              <a:gd name="adj2" fmla="val -7215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wp leaders</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upload deliverables here!!</a:t>
            </a:r>
            <a:b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max. 52 mb</a:t>
            </a:r>
          </a:p>
        </p:txBody>
      </p:sp>
      <p:sp>
        <p:nvSpPr>
          <p:cNvPr id="16" name="Down Arrow 15"/>
          <p:cNvSpPr/>
          <p:nvPr/>
        </p:nvSpPr>
        <p:spPr bwMode="auto">
          <a:xfrm>
            <a:off x="6480472" y="2051645"/>
            <a:ext cx="720080" cy="792088"/>
          </a:xfrm>
          <a:prstGeom prst="downArrow">
            <a:avLst/>
          </a:prstGeom>
          <a:solidFill>
            <a:srgbClr val="C0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7" name="Rectangle 16"/>
          <p:cNvSpPr/>
          <p:nvPr/>
        </p:nvSpPr>
        <p:spPr bwMode="auto">
          <a:xfrm>
            <a:off x="3240112" y="1043533"/>
            <a:ext cx="648072" cy="1224136"/>
          </a:xfrm>
          <a:prstGeom prst="rect">
            <a:avLst/>
          </a:prstGeom>
          <a:noFill/>
          <a:ln w="317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8" name="TextBox 17"/>
          <p:cNvSpPr txBox="1"/>
          <p:nvPr/>
        </p:nvSpPr>
        <p:spPr>
          <a:xfrm>
            <a:off x="7416576" y="2267669"/>
            <a:ext cx="1440160" cy="400110"/>
          </a:xfrm>
          <a:prstGeom prst="rect">
            <a:avLst/>
          </a:prstGeom>
          <a:solidFill>
            <a:srgbClr val="FFFFCC"/>
          </a:solidFill>
          <a:ln>
            <a:solidFill>
              <a:schemeClr val="tx1"/>
            </a:solidFill>
          </a:ln>
        </p:spPr>
        <p:txBody>
          <a:bodyPr wrap="square" rtlCol="0">
            <a:spAutoFit/>
          </a:bodyPr>
          <a:lstStyle/>
          <a:p>
            <a:pPr algn="ctr"/>
            <a:r>
              <a:rPr lang="en-US" sz="2000" smtClean="0">
                <a:solidFill>
                  <a:srgbClr val="C00000"/>
                </a:solidFill>
              </a:rPr>
              <a:t>due date</a:t>
            </a:r>
            <a:endParaRPr lang="de-DE" sz="2000">
              <a:solidFill>
                <a:srgbClr val="C00000"/>
              </a:solidFill>
            </a:endParaRPr>
          </a:p>
        </p:txBody>
      </p:sp>
      <p:sp>
        <p:nvSpPr>
          <p:cNvPr id="9" name="Rectangle 8"/>
          <p:cNvSpPr/>
          <p:nvPr/>
        </p:nvSpPr>
        <p:spPr bwMode="auto">
          <a:xfrm>
            <a:off x="6192440" y="3491805"/>
            <a:ext cx="1152128" cy="864096"/>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11</a:t>
            </a:fld>
            <a:endParaRPr lang="it-IT" altLang="it-IT" dirty="0"/>
          </a:p>
        </p:txBody>
      </p:sp>
      <p:sp>
        <p:nvSpPr>
          <p:cNvPr id="13" name="Content Placeholder 3"/>
          <p:cNvSpPr txBox="1">
            <a:spLocks/>
          </p:cNvSpPr>
          <p:nvPr/>
        </p:nvSpPr>
        <p:spPr>
          <a:xfrm>
            <a:off x="2376016" y="0"/>
            <a:ext cx="5832648" cy="683493"/>
          </a:xfrm>
          <a:prstGeom prst="rect">
            <a:avLst/>
          </a:prstGeom>
        </p:spPr>
        <p:txBody>
          <a:bodyPr lIns="0" rIns="0" anchor="ctr" anchorCtr="0"/>
          <a:lstStyle/>
          <a:p>
            <a:pPr marL="0" marR="0" lvl="0" indent="0" algn="ctr"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r>
              <a:rPr kumimoji="0" lang="en-US" b="0" i="0" u="none" strike="noStrike" kern="0" cap="none" spc="0" normalizeH="0" baseline="0" noProof="0" smtClean="0">
                <a:ln>
                  <a:noFill/>
                </a:ln>
                <a:solidFill>
                  <a:schemeClr val="tx1"/>
                </a:solidFill>
                <a:effectLst/>
                <a:uLnTx/>
                <a:uFillTx/>
                <a:latin typeface="+mn-lt"/>
                <a:ea typeface="ＭＳ Ｐゴシック" pitchFamily="34" charset="-128"/>
                <a:cs typeface="MS PGothic" charset="0"/>
              </a:rPr>
              <a:t>part a2: </a:t>
            </a:r>
            <a:r>
              <a:rPr kumimoji="0" lang="en-US" b="0" i="0" u="none" strike="noStrike" kern="0" cap="none" spc="0" normalizeH="0" baseline="0" noProof="0" smtClean="0">
                <a:ln>
                  <a:noFill/>
                </a:ln>
                <a:solidFill>
                  <a:srgbClr val="C00000"/>
                </a:solidFill>
                <a:effectLst/>
                <a:uLnTx/>
                <a:uFillTx/>
                <a:latin typeface="+mn-lt"/>
                <a:ea typeface="ＭＳ Ｐゴシック" pitchFamily="34" charset="-128"/>
                <a:cs typeface="MS PGothic" charset="0"/>
              </a:rPr>
              <a:t>open data</a:t>
            </a:r>
            <a:endParaRPr kumimoji="0" lang="de-DE"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pic>
        <p:nvPicPr>
          <p:cNvPr id="16" name="Picture 15" descr="Publications.PNG"/>
          <p:cNvPicPr>
            <a:picLocks noChangeAspect="1"/>
          </p:cNvPicPr>
          <p:nvPr/>
        </p:nvPicPr>
        <p:blipFill>
          <a:blip r:embed="rId2"/>
          <a:stretch>
            <a:fillRect/>
          </a:stretch>
        </p:blipFill>
        <p:spPr>
          <a:xfrm>
            <a:off x="647824" y="971525"/>
            <a:ext cx="8715239" cy="4075252"/>
          </a:xfrm>
          <a:prstGeom prst="rect">
            <a:avLst/>
          </a:prstGeom>
        </p:spPr>
      </p:pic>
      <p:sp>
        <p:nvSpPr>
          <p:cNvPr id="12" name="Cloud Callout 11"/>
          <p:cNvSpPr/>
          <p:nvPr/>
        </p:nvSpPr>
        <p:spPr bwMode="auto">
          <a:xfrm>
            <a:off x="647824" y="5003973"/>
            <a:ext cx="3960440" cy="1944216"/>
          </a:xfrm>
          <a:prstGeom prst="cloudCallout">
            <a:avLst>
              <a:gd name="adj1" fmla="val 19942"/>
              <a:gd name="adj2" fmla="val -111769"/>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wp leaders</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please collect generated data </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for your wp</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r>
              <a:rPr lang="en-US" sz="2000" smtClean="0">
                <a:solidFill>
                  <a:schemeClr val="tx1"/>
                </a:solidFill>
                <a:latin typeface="Arial" charset="0"/>
                <a:ea typeface="ＭＳ Ｐゴシック" charset="0"/>
                <a:cs typeface="ＭＳ Ｐゴシック" charset="0"/>
              </a:rPr>
              <a:t>&amp; inform LP</a:t>
            </a:r>
            <a:endPar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endParaRPr>
          </a:p>
        </p:txBody>
      </p:sp>
      <p:sp>
        <p:nvSpPr>
          <p:cNvPr id="17" name="Rectangle 16"/>
          <p:cNvSpPr/>
          <p:nvPr/>
        </p:nvSpPr>
        <p:spPr bwMode="auto">
          <a:xfrm>
            <a:off x="6960145" y="1403573"/>
            <a:ext cx="684000" cy="1296144"/>
          </a:xfrm>
          <a:prstGeom prst="rect">
            <a:avLst/>
          </a:prstGeom>
          <a:noFill/>
          <a:ln w="317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8" name="Cloud Callout 17"/>
          <p:cNvSpPr/>
          <p:nvPr/>
        </p:nvSpPr>
        <p:spPr bwMode="auto">
          <a:xfrm>
            <a:off x="4320232" y="2771725"/>
            <a:ext cx="5400600" cy="3024336"/>
          </a:xfrm>
          <a:prstGeom prst="cloudCallout">
            <a:avLst>
              <a:gd name="adj1" fmla="val -66262"/>
              <a:gd name="adj2" fmla="val -28799"/>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defTabSz="449263" rtl="0" eaLnBrk="1" fontAlgn="base" latinLnBrk="0" hangingPunct="0">
              <a:spcBef>
                <a:spcPts val="600"/>
              </a:spcBef>
              <a:spcAft>
                <a:spcPts val="300"/>
              </a:spcAft>
              <a:buClr>
                <a:srgbClr val="000000"/>
              </a:buClr>
              <a:buSzPct val="100000"/>
              <a:buFont typeface="Arial" pitchFamily="34" charset="0"/>
              <a:buChar char="•"/>
              <a:tabLst/>
            </a:pPr>
            <a:r>
              <a:rPr kumimoji="0" lang="en-US" sz="2000" b="0" i="0" u="none" strike="noStrike" cap="none" normalizeH="0" baseline="0" smtClean="0">
                <a:ln>
                  <a:noFill/>
                </a:ln>
                <a:solidFill>
                  <a:srgbClr val="C00000"/>
                </a:solidFill>
                <a:effectLst/>
                <a:latin typeface="Arial" charset="0"/>
                <a:ea typeface="ＭＳ Ｐゴシック" charset="0"/>
                <a:cs typeface="ＭＳ Ｐゴシック" charset="0"/>
              </a:rPr>
              <a:t> </a:t>
            </a: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joint decision of data owners</a:t>
            </a:r>
          </a:p>
          <a:p>
            <a:pPr marL="0" marR="0" indent="0" defTabSz="449263" rtl="0" eaLnBrk="1" fontAlgn="base" latinLnBrk="0" hangingPunct="0">
              <a:spcBef>
                <a:spcPct val="0"/>
              </a:spcBef>
              <a:spcAft>
                <a:spcPts val="300"/>
              </a:spcAft>
              <a:buClr>
                <a:srgbClr val="000000"/>
              </a:buClr>
              <a:buSzPct val="100000"/>
              <a:buFont typeface="Arial" pitchFamily="34" charset="0"/>
              <a:buChar char="•"/>
              <a:tabLst/>
            </a:pPr>
            <a:r>
              <a:rPr lang="en-US" sz="2000" smtClean="0">
                <a:solidFill>
                  <a:schemeClr val="tx1"/>
                </a:solidFill>
                <a:latin typeface="Arial" charset="0"/>
                <a:ea typeface="ＭＳ Ｐゴシック" charset="0"/>
                <a:cs typeface="ＭＳ Ｐゴシック" charset="0"/>
              </a:rPr>
              <a:t> </a:t>
            </a: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managed by </a:t>
            </a:r>
            <a:r>
              <a:rPr kumimoji="0" lang="en-US" sz="2000" b="0" i="0" u="none" strike="noStrike" cap="none" normalizeH="0" baseline="0" smtClean="0">
                <a:ln>
                  <a:noFill/>
                </a:ln>
                <a:solidFill>
                  <a:srgbClr val="0070C0"/>
                </a:solidFill>
                <a:effectLst/>
                <a:latin typeface="Arial" charset="0"/>
                <a:ea typeface="ＭＳ Ｐゴシック" charset="0"/>
                <a:cs typeface="ＭＳ Ｐゴシック" charset="0"/>
              </a:rPr>
              <a:t>data management team</a:t>
            </a:r>
          </a:p>
          <a:p>
            <a:pPr marL="0" marR="0" indent="0" defTabSz="449263" rtl="0" eaLnBrk="1" fontAlgn="base" latinLnBrk="0" hangingPunct="0">
              <a:spcBef>
                <a:spcPct val="0"/>
              </a:spcBef>
              <a:spcAft>
                <a:spcPts val="300"/>
              </a:spcAft>
              <a:buClr>
                <a:srgbClr val="000000"/>
              </a:buClr>
              <a:buSzPct val="100000"/>
              <a:buFont typeface="Arial" pitchFamily="34" charset="0"/>
              <a:buChar char="•"/>
              <a:tabLst/>
            </a:pPr>
            <a:r>
              <a:rPr lang="en-US" sz="2000" smtClean="0">
                <a:solidFill>
                  <a:schemeClr val="tx1"/>
                </a:solidFill>
                <a:latin typeface="Arial" charset="0"/>
                <a:ea typeface="ＭＳ Ｐゴシック" charset="0"/>
                <a:cs typeface="ＭＳ Ｐゴシック" charset="0"/>
              </a:rPr>
              <a:t> need procedure for decision </a:t>
            </a:r>
          </a:p>
          <a:p>
            <a:pPr marL="0" marR="0" indent="0" defTabSz="449263" rtl="0" eaLnBrk="1" fontAlgn="base" latinLnBrk="0" hangingPunct="0">
              <a:spcBef>
                <a:spcPct val="0"/>
              </a:spcBef>
              <a:spcAft>
                <a:spcPts val="1200"/>
              </a:spcAft>
              <a:buClr>
                <a:srgbClr val="000000"/>
              </a:buClr>
              <a:buSzPct val="100000"/>
              <a:buFont typeface="Arial" pitchFamily="34" charset="0"/>
              <a:buChar char="•"/>
              <a:tabLst/>
            </a:pPr>
            <a:r>
              <a:rPr lang="en-US" sz="2000" smtClean="0">
                <a:solidFill>
                  <a:schemeClr val="tx1"/>
                </a:solidFill>
                <a:latin typeface="Arial" charset="0"/>
                <a:ea typeface="ＭＳ Ｐゴシック" charset="0"/>
                <a:cs typeface="ＭＳ Ｐゴシック" charset="0"/>
              </a:rPr>
              <a:t> </a:t>
            </a:r>
            <a:r>
              <a:rPr lang="en-US" sz="2000" smtClean="0">
                <a:solidFill>
                  <a:srgbClr val="0070C0"/>
                </a:solidFill>
                <a:latin typeface="Arial" charset="0"/>
                <a:ea typeface="ＭＳ Ｐゴシック" charset="0"/>
                <a:cs typeface="ＭＳ Ｐゴシック" charset="0"/>
              </a:rPr>
              <a:t>need DMP update</a:t>
            </a:r>
            <a:r>
              <a:rPr kumimoji="0" lang="en-US" sz="2000" b="0" i="0" u="none" strike="noStrike" cap="none" normalizeH="0" baseline="0" smtClean="0">
                <a:ln>
                  <a:noFill/>
                </a:ln>
                <a:solidFill>
                  <a:srgbClr val="0070C0"/>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accent6">
                    <a:lumMod val="75000"/>
                  </a:schemeClr>
                </a:solidFill>
                <a:effectLst/>
                <a:latin typeface="Arial" charset="0"/>
                <a:ea typeface="ＭＳ Ｐゴシック" charset="0"/>
                <a:cs typeface="ＭＳ Ｐゴシック" charset="0"/>
              </a:rPr>
              <a:t>all kind of data from XLS </a:t>
            </a: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12</a:t>
            </a:fld>
            <a:endParaRPr lang="it-IT" altLang="it-IT" dirty="0"/>
          </a:p>
        </p:txBody>
      </p:sp>
      <p:sp>
        <p:nvSpPr>
          <p:cNvPr id="13" name="Content Placeholder 3"/>
          <p:cNvSpPr txBox="1">
            <a:spLocks/>
          </p:cNvSpPr>
          <p:nvPr/>
        </p:nvSpPr>
        <p:spPr>
          <a:xfrm>
            <a:off x="2376016" y="0"/>
            <a:ext cx="5832648" cy="683493"/>
          </a:xfrm>
          <a:prstGeom prst="rect">
            <a:avLst/>
          </a:prstGeom>
        </p:spPr>
        <p:txBody>
          <a:bodyPr lIns="0" rIns="0" anchor="ctr" anchorCtr="0"/>
          <a:lstStyle/>
          <a:p>
            <a:pPr marL="0" marR="0" lvl="0" indent="0" algn="ctr"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r>
              <a:rPr kumimoji="0" lang="en-US" b="0" i="0" u="none" strike="noStrike" kern="0" cap="none" spc="0" normalizeH="0" baseline="0" noProof="0" smtClean="0">
                <a:ln>
                  <a:noFill/>
                </a:ln>
                <a:solidFill>
                  <a:schemeClr val="tx1"/>
                </a:solidFill>
                <a:effectLst/>
                <a:uLnTx/>
                <a:uFillTx/>
                <a:latin typeface="+mn-lt"/>
                <a:ea typeface="ＭＳ Ｐゴシック" pitchFamily="34" charset="-128"/>
                <a:cs typeface="MS PGothic" charset="0"/>
              </a:rPr>
              <a:t>part a2: </a:t>
            </a:r>
            <a:r>
              <a:rPr kumimoji="0" lang="en-US" b="0" i="0" u="none" strike="noStrike" kern="0" cap="none" spc="0" normalizeH="0" baseline="0" noProof="0" smtClean="0">
                <a:ln>
                  <a:noFill/>
                </a:ln>
                <a:solidFill>
                  <a:srgbClr val="C00000"/>
                </a:solidFill>
                <a:effectLst/>
                <a:uLnTx/>
                <a:uFillTx/>
                <a:latin typeface="+mn-lt"/>
                <a:ea typeface="ＭＳ Ｐゴシック" pitchFamily="34" charset="-128"/>
                <a:cs typeface="MS PGothic" charset="0"/>
              </a:rPr>
              <a:t>critical risks</a:t>
            </a:r>
            <a:endParaRPr kumimoji="0" lang="de-DE"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pic>
        <p:nvPicPr>
          <p:cNvPr id="16" name="Picture 15" descr="Publications.PNG"/>
          <p:cNvPicPr>
            <a:picLocks noChangeAspect="1"/>
          </p:cNvPicPr>
          <p:nvPr/>
        </p:nvPicPr>
        <p:blipFill>
          <a:blip r:embed="rId2"/>
          <a:stretch>
            <a:fillRect/>
          </a:stretch>
        </p:blipFill>
        <p:spPr>
          <a:xfrm>
            <a:off x="575816" y="971525"/>
            <a:ext cx="9001982" cy="5189471"/>
          </a:xfrm>
          <a:prstGeom prst="rect">
            <a:avLst/>
          </a:prstGeom>
        </p:spPr>
      </p:pic>
      <p:sp>
        <p:nvSpPr>
          <p:cNvPr id="17" name="Rectangle 16"/>
          <p:cNvSpPr/>
          <p:nvPr/>
        </p:nvSpPr>
        <p:spPr bwMode="auto">
          <a:xfrm>
            <a:off x="4589214" y="1451198"/>
            <a:ext cx="684000" cy="1296144"/>
          </a:xfrm>
          <a:prstGeom prst="rect">
            <a:avLst/>
          </a:prstGeom>
          <a:noFill/>
          <a:ln w="317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 name="Rectangle 7"/>
          <p:cNvSpPr/>
          <p:nvPr/>
        </p:nvSpPr>
        <p:spPr bwMode="auto">
          <a:xfrm>
            <a:off x="5904408" y="3131765"/>
            <a:ext cx="3672408" cy="576064"/>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Cloud Callout 8"/>
          <p:cNvSpPr/>
          <p:nvPr/>
        </p:nvSpPr>
        <p:spPr bwMode="auto">
          <a:xfrm>
            <a:off x="6408464" y="4427909"/>
            <a:ext cx="3384376" cy="2304256"/>
          </a:xfrm>
          <a:prstGeom prst="cloudCallout">
            <a:avLst>
              <a:gd name="adj1" fmla="val -12170"/>
              <a:gd name="adj2" fmla="val -82821"/>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wp leaders</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need to comment</a:t>
            </a:r>
            <a:b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here on current state </a:t>
            </a:r>
            <a:b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with respect to risks</a:t>
            </a:r>
          </a:p>
        </p:txBody>
      </p:sp>
      <p:sp>
        <p:nvSpPr>
          <p:cNvPr id="10" name="Rectangle 9"/>
          <p:cNvSpPr/>
          <p:nvPr/>
        </p:nvSpPr>
        <p:spPr bwMode="auto">
          <a:xfrm>
            <a:off x="647824" y="5292005"/>
            <a:ext cx="1008112" cy="864096"/>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2" name="Cloud Callout 11"/>
          <p:cNvSpPr/>
          <p:nvPr/>
        </p:nvSpPr>
        <p:spPr bwMode="auto">
          <a:xfrm>
            <a:off x="1727944" y="5147989"/>
            <a:ext cx="4464496" cy="2088232"/>
          </a:xfrm>
          <a:prstGeom prst="cloudCallout">
            <a:avLst>
              <a:gd name="adj1" fmla="val -61992"/>
              <a:gd name="adj2" fmla="val -12907"/>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project coordination office</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discuss and decide about </a:t>
            </a:r>
            <a:b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possible new risks to add to list</a:t>
            </a:r>
            <a:endPar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13</a:t>
            </a:fld>
            <a:endParaRPr lang="it-IT" altLang="it-IT" dirty="0"/>
          </a:p>
        </p:txBody>
      </p:sp>
      <p:sp>
        <p:nvSpPr>
          <p:cNvPr id="5" name="Content Placeholder 4"/>
          <p:cNvSpPr>
            <a:spLocks noGrp="1"/>
          </p:cNvSpPr>
          <p:nvPr>
            <p:ph sz="quarter" idx="12"/>
          </p:nvPr>
        </p:nvSpPr>
        <p:spPr>
          <a:xfrm>
            <a:off x="494807" y="1228700"/>
            <a:ext cx="9091010" cy="576064"/>
          </a:xfrm>
          <a:solidFill>
            <a:srgbClr val="FFFFCC"/>
          </a:solidFill>
          <a:ln>
            <a:solidFill>
              <a:schemeClr val="tx1"/>
            </a:solidFill>
          </a:ln>
        </p:spPr>
        <p:txBody>
          <a:bodyPr/>
          <a:lstStyle/>
          <a:p>
            <a:r>
              <a:rPr lang="en-US" smtClean="0"/>
              <a:t>part a: structured tables and other parts</a:t>
            </a:r>
          </a:p>
          <a:p>
            <a:endParaRPr lang="de-DE"/>
          </a:p>
        </p:txBody>
      </p:sp>
      <p:sp>
        <p:nvSpPr>
          <p:cNvPr id="6" name="Content Placeholder 4"/>
          <p:cNvSpPr txBox="1">
            <a:spLocks/>
          </p:cNvSpPr>
          <p:nvPr/>
        </p:nvSpPr>
        <p:spPr>
          <a:xfrm>
            <a:off x="503808" y="2130896"/>
            <a:ext cx="9091010" cy="3312368"/>
          </a:xfrm>
          <a:prstGeom prst="rect">
            <a:avLst/>
          </a:prstGeom>
        </p:spPr>
        <p:txBody>
          <a:bodyPr/>
          <a:lstStyle/>
          <a:p>
            <a:pPr marL="0" marR="0" lvl="0" indent="0" algn="l"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endParaRPr kumimoji="0" lang="de-DE" sz="2800"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marL="0" marR="0" lvl="0" indent="0" algn="ctr" defTabSz="447675"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0" i="0" u="none" strike="noStrike" kern="0" cap="none" spc="0" normalizeH="0" baseline="0" noProof="0" smtClean="0">
                <a:ln>
                  <a:noFill/>
                </a:ln>
                <a:solidFill>
                  <a:schemeClr val="tx1"/>
                </a:solidFill>
                <a:effectLst/>
                <a:uLnTx/>
                <a:uFillTx/>
                <a:latin typeface="+mj-lt"/>
                <a:ea typeface="ＭＳ Ｐゴシック" pitchFamily="34" charset="-128"/>
                <a:cs typeface="MS PGothic" charset="0"/>
              </a:rPr>
              <a:t>EU portal:</a:t>
            </a:r>
            <a:r>
              <a:rPr kumimoji="0" lang="en-US" sz="2400" b="0" i="0" u="none" strike="noStrike" kern="0" cap="none" spc="0" normalizeH="0" baseline="0" noProof="0" smtClean="0">
                <a:ln>
                  <a:noFill/>
                </a:ln>
                <a:solidFill>
                  <a:srgbClr val="C00000"/>
                </a:solidFill>
                <a:effectLst/>
                <a:uLnTx/>
                <a:uFillTx/>
                <a:latin typeface="+mj-lt"/>
                <a:ea typeface="ＭＳ Ｐゴシック" pitchFamily="34" charset="-128"/>
                <a:cs typeface="MS PGothic" charset="0"/>
              </a:rPr>
              <a:t> continuous reporting</a:t>
            </a:r>
            <a:endParaRPr kumimoji="0" lang="de-DE" sz="2400" b="0" i="0" u="none" strike="noStrike" kern="0" cap="none" spc="0" normalizeH="0" baseline="0" noProof="0">
              <a:ln>
                <a:noFill/>
              </a:ln>
              <a:solidFill>
                <a:srgbClr val="C00000"/>
              </a:solidFill>
              <a:effectLst/>
              <a:uLnTx/>
              <a:uFillTx/>
              <a:latin typeface="+mj-lt"/>
              <a:ea typeface="ＭＳ Ｐゴシック" pitchFamily="34" charset="-128"/>
              <a:cs typeface="MS PGothic" charset="0"/>
            </a:endParaRPr>
          </a:p>
        </p:txBody>
      </p:sp>
      <p:sp>
        <p:nvSpPr>
          <p:cNvPr id="9" name="Rectangle 8"/>
          <p:cNvSpPr/>
          <p:nvPr/>
        </p:nvSpPr>
        <p:spPr>
          <a:xfrm>
            <a:off x="1727944" y="2256344"/>
            <a:ext cx="6840760" cy="4016484"/>
          </a:xfrm>
          <a:prstGeom prst="rect">
            <a:avLst/>
          </a:prstGeom>
        </p:spPr>
        <p:txBody>
          <a:bodyPr wrap="square">
            <a:spAutoFit/>
          </a:bodyPr>
          <a:lstStyle/>
          <a:p>
            <a:pPr algn="just">
              <a:spcAft>
                <a:spcPts val="1200"/>
              </a:spcAft>
            </a:pPr>
            <a:r>
              <a:rPr lang="en-GB" sz="2000" smtClean="0">
                <a:solidFill>
                  <a:schemeClr val="tx1"/>
                </a:solidFill>
              </a:rPr>
              <a:t>“</a:t>
            </a:r>
            <a:r>
              <a:rPr lang="en-GB" sz="2000" smtClean="0">
                <a:solidFill>
                  <a:srgbClr val="0070C0"/>
                </a:solidFill>
              </a:rPr>
              <a:t>The information in the continuous reporting is automatically compiled to create part A </a:t>
            </a:r>
            <a:r>
              <a:rPr lang="en-GB" sz="2000" smtClean="0">
                <a:solidFill>
                  <a:schemeClr val="tx1"/>
                </a:solidFill>
              </a:rPr>
              <a:t>of every periodic technical report, at the moment the coordinator and beneficiaries finish the preparation of the periodic report in the grant management system.</a:t>
            </a:r>
          </a:p>
          <a:p>
            <a:pPr algn="just">
              <a:spcAft>
                <a:spcPts val="0"/>
              </a:spcAft>
            </a:pPr>
            <a:r>
              <a:rPr lang="en-GB" sz="2000" smtClean="0">
                <a:solidFill>
                  <a:schemeClr val="tx1"/>
                </a:solidFill>
              </a:rPr>
              <a:t>The technical report (both parts) is first 'locked for review' by the coordinator before being officially submitted. Any entries into the continuous reporting you make after this point will not be included in this periodic report.”</a:t>
            </a:r>
          </a:p>
          <a:p>
            <a:pPr algn="r">
              <a:spcAft>
                <a:spcPts val="3000"/>
              </a:spcAft>
            </a:pPr>
            <a:r>
              <a:rPr lang="en-GB" sz="1600" smtClean="0">
                <a:solidFill>
                  <a:schemeClr val="tx1"/>
                </a:solidFill>
              </a:rPr>
              <a:t>[H2020 template]</a:t>
            </a:r>
          </a:p>
          <a:p>
            <a:pPr algn="just"/>
            <a:r>
              <a:rPr lang="en-GB" smtClean="0">
                <a:solidFill>
                  <a:schemeClr val="accent6">
                    <a:lumMod val="75000"/>
                  </a:schemeClr>
                </a:solidFill>
              </a:rPr>
              <a:t>Important: complete periodic reporting first!!</a:t>
            </a:r>
            <a:endParaRPr lang="de-DE">
              <a:solidFill>
                <a:schemeClr val="accent6">
                  <a:lumMod val="75000"/>
                </a:schemeClr>
              </a:solidFill>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14</a:t>
            </a:fld>
            <a:endParaRPr lang="it-IT" altLang="it-IT" dirty="0"/>
          </a:p>
        </p:txBody>
      </p:sp>
      <p:sp>
        <p:nvSpPr>
          <p:cNvPr id="5" name="Content Placeholder 4"/>
          <p:cNvSpPr>
            <a:spLocks noGrp="1"/>
          </p:cNvSpPr>
          <p:nvPr>
            <p:ph sz="quarter" idx="12"/>
          </p:nvPr>
        </p:nvSpPr>
        <p:spPr>
          <a:xfrm>
            <a:off x="494807" y="1066775"/>
            <a:ext cx="9091010" cy="576064"/>
          </a:xfrm>
          <a:solidFill>
            <a:srgbClr val="FFFFCC"/>
          </a:solidFill>
          <a:ln>
            <a:solidFill>
              <a:schemeClr val="tx1"/>
            </a:solidFill>
          </a:ln>
        </p:spPr>
        <p:txBody>
          <a:bodyPr/>
          <a:lstStyle/>
          <a:p>
            <a:r>
              <a:rPr lang="en-US" smtClean="0"/>
              <a:t>part b: free text structure &amp; procedure</a:t>
            </a:r>
          </a:p>
          <a:p>
            <a:endParaRPr lang="de-DE"/>
          </a:p>
        </p:txBody>
      </p:sp>
      <p:sp>
        <p:nvSpPr>
          <p:cNvPr id="6" name="Content Placeholder 4"/>
          <p:cNvSpPr txBox="1">
            <a:spLocks/>
          </p:cNvSpPr>
          <p:nvPr/>
        </p:nvSpPr>
        <p:spPr>
          <a:xfrm>
            <a:off x="899852" y="1798662"/>
            <a:ext cx="8280920" cy="2304256"/>
          </a:xfrm>
          <a:prstGeom prst="rect">
            <a:avLst/>
          </a:prstGeom>
        </p:spPr>
        <p:txBody>
          <a:bodyPr/>
          <a:lstStyle/>
          <a:p>
            <a:pPr marL="342900" indent="-342900">
              <a:spcAft>
                <a:spcPts val="600"/>
              </a:spcAft>
              <a:buFont typeface="+mj-lt"/>
              <a:buAutoNum type="arabicPeriod"/>
            </a:pPr>
            <a:r>
              <a:rPr lang="en-GB" sz="1800" smtClean="0">
                <a:solidFill>
                  <a:schemeClr val="tx1"/>
                </a:solidFill>
              </a:rPr>
              <a:t>explanation of the </a:t>
            </a:r>
            <a:r>
              <a:rPr lang="en-GB" sz="1800" smtClean="0">
                <a:solidFill>
                  <a:srgbClr val="C00000"/>
                </a:solidFill>
              </a:rPr>
              <a:t>work carried out by each beneficiary</a:t>
            </a:r>
            <a:r>
              <a:rPr lang="en-GB" sz="1800" smtClean="0">
                <a:solidFill>
                  <a:schemeClr val="tx1"/>
                </a:solidFill>
              </a:rPr>
              <a:t> (and their third party, if any) and </a:t>
            </a:r>
            <a:r>
              <a:rPr lang="en-GB" sz="1800" smtClean="0">
                <a:solidFill>
                  <a:srgbClr val="00B050"/>
                </a:solidFill>
              </a:rPr>
              <a:t>overview of the progress</a:t>
            </a:r>
            <a:r>
              <a:rPr lang="en-GB" sz="1800" smtClean="0">
                <a:solidFill>
                  <a:schemeClr val="tx1"/>
                </a:solidFill>
              </a:rPr>
              <a:t> (see H2020 template for more details)</a:t>
            </a:r>
          </a:p>
          <a:p>
            <a:pPr marL="342900" indent="-342900">
              <a:spcAft>
                <a:spcPts val="600"/>
              </a:spcAft>
              <a:buFont typeface="+mj-lt"/>
              <a:buAutoNum type="arabicPeriod"/>
            </a:pPr>
            <a:r>
              <a:rPr lang="en-GB" sz="1800" smtClean="0">
                <a:solidFill>
                  <a:schemeClr val="tx1"/>
                </a:solidFill>
              </a:rPr>
              <a:t>update of the </a:t>
            </a:r>
            <a:r>
              <a:rPr lang="en-GB" sz="1800" smtClean="0">
                <a:solidFill>
                  <a:srgbClr val="0070C0"/>
                </a:solidFill>
              </a:rPr>
              <a:t>plan for exploitation and dissemination </a:t>
            </a:r>
            <a:r>
              <a:rPr lang="en-GB" sz="1800" smtClean="0">
                <a:solidFill>
                  <a:schemeClr val="tx1"/>
                </a:solidFill>
              </a:rPr>
              <a:t>of result (if applicable)</a:t>
            </a:r>
          </a:p>
          <a:p>
            <a:pPr marL="342900" indent="-342900">
              <a:spcAft>
                <a:spcPts val="600"/>
              </a:spcAft>
              <a:buFont typeface="+mj-lt"/>
              <a:buAutoNum type="arabicPeriod"/>
            </a:pPr>
            <a:r>
              <a:rPr lang="en-GB" sz="1800" smtClean="0">
                <a:solidFill>
                  <a:schemeClr val="tx1"/>
                </a:solidFill>
              </a:rPr>
              <a:t>update of the </a:t>
            </a:r>
            <a:r>
              <a:rPr lang="en-GB" sz="1800" smtClean="0">
                <a:solidFill>
                  <a:srgbClr val="0070C0"/>
                </a:solidFill>
              </a:rPr>
              <a:t>data management plan</a:t>
            </a:r>
            <a:r>
              <a:rPr lang="en-GB" sz="1800" smtClean="0">
                <a:solidFill>
                  <a:schemeClr val="accent6">
                    <a:lumMod val="75000"/>
                  </a:schemeClr>
                </a:solidFill>
              </a:rPr>
              <a:t> </a:t>
            </a:r>
            <a:r>
              <a:rPr lang="en-GB" sz="1800" smtClean="0">
                <a:solidFill>
                  <a:schemeClr val="tx1"/>
                </a:solidFill>
              </a:rPr>
              <a:t>(if applicable)</a:t>
            </a:r>
            <a:endParaRPr lang="en-US" sz="1800" smtClean="0">
              <a:solidFill>
                <a:schemeClr val="tx1"/>
              </a:solidFill>
            </a:endParaRPr>
          </a:p>
          <a:p>
            <a:pPr marL="342900" indent="-342900">
              <a:spcAft>
                <a:spcPts val="600"/>
              </a:spcAft>
              <a:buFont typeface="+mj-lt"/>
              <a:buAutoNum type="arabicPeriod"/>
            </a:pPr>
            <a:r>
              <a:rPr lang="en-GB" sz="1800" smtClean="0">
                <a:solidFill>
                  <a:schemeClr val="tx1"/>
                </a:solidFill>
              </a:rPr>
              <a:t>follow-up of recommendations and comments from previous review(s) (if applicable) </a:t>
            </a:r>
            <a:endParaRPr lang="en-US" sz="1800" smtClean="0">
              <a:solidFill>
                <a:schemeClr val="tx1"/>
              </a:solidFill>
            </a:endParaRPr>
          </a:p>
          <a:p>
            <a:pPr marL="342900" indent="-342900">
              <a:spcAft>
                <a:spcPts val="300"/>
              </a:spcAft>
              <a:buClr>
                <a:schemeClr val="tx1"/>
              </a:buClr>
              <a:buFont typeface="+mj-lt"/>
              <a:buAutoNum type="arabicPeriod"/>
            </a:pPr>
            <a:r>
              <a:rPr lang="en-GB" sz="1800" smtClean="0">
                <a:solidFill>
                  <a:srgbClr val="00B050"/>
                </a:solidFill>
              </a:rPr>
              <a:t>deviations</a:t>
            </a:r>
            <a:r>
              <a:rPr lang="en-GB" sz="1800" smtClean="0">
                <a:solidFill>
                  <a:schemeClr val="tx1"/>
                </a:solidFill>
              </a:rPr>
              <a:t> from annex 1 and annex 2 (if applicable) </a:t>
            </a:r>
            <a:endParaRPr kumimoji="0" lang="de-DE" sz="1800" b="0" i="0" u="none" strike="noStrike" kern="0" cap="none" spc="0" normalizeH="0" baseline="0" noProof="0">
              <a:ln>
                <a:noFill/>
              </a:ln>
              <a:solidFill>
                <a:schemeClr val="tx1"/>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marL="0" marR="0" lvl="0" indent="0" algn="ctr" defTabSz="447675"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0" i="0" u="none" strike="noStrike" kern="0" cap="none" spc="0" normalizeH="0" baseline="0" noProof="0" smtClean="0">
                <a:ln>
                  <a:noFill/>
                </a:ln>
                <a:solidFill>
                  <a:schemeClr val="tx1"/>
                </a:solidFill>
                <a:effectLst/>
                <a:uLnTx/>
                <a:uFillTx/>
                <a:latin typeface="+mj-lt"/>
                <a:ea typeface="ＭＳ Ｐゴシック" pitchFamily="34" charset="-128"/>
                <a:cs typeface="MS PGothic" charset="0"/>
              </a:rPr>
              <a:t>part b:</a:t>
            </a:r>
            <a:r>
              <a:rPr kumimoji="0" lang="en-US" sz="2400" b="0" i="0" u="none" strike="noStrike" kern="0" cap="none" spc="0" normalizeH="0" baseline="0" noProof="0" smtClean="0">
                <a:ln>
                  <a:noFill/>
                </a:ln>
                <a:solidFill>
                  <a:srgbClr val="C00000"/>
                </a:solidFill>
                <a:effectLst/>
                <a:uLnTx/>
                <a:uFillTx/>
                <a:latin typeface="+mj-lt"/>
                <a:ea typeface="ＭＳ Ｐゴシック" pitchFamily="34" charset="-128"/>
                <a:cs typeface="MS PGothic" charset="0"/>
              </a:rPr>
              <a:t> periodic report - free text</a:t>
            </a:r>
            <a:endParaRPr kumimoji="0" lang="de-DE" sz="2400" b="0" i="0" u="none" strike="noStrike" kern="0" cap="none" spc="0" normalizeH="0" baseline="0" noProof="0">
              <a:ln>
                <a:noFill/>
              </a:ln>
              <a:solidFill>
                <a:srgbClr val="C00000"/>
              </a:solidFill>
              <a:effectLst/>
              <a:uLnTx/>
              <a:uFillTx/>
              <a:latin typeface="+mj-lt"/>
              <a:ea typeface="ＭＳ Ｐゴシック" pitchFamily="34" charset="-128"/>
              <a:cs typeface="MS PGothic" charset="0"/>
            </a:endParaRPr>
          </a:p>
        </p:txBody>
      </p:sp>
      <p:sp>
        <p:nvSpPr>
          <p:cNvPr id="8" name="Content Placeholder 4"/>
          <p:cNvSpPr txBox="1">
            <a:spLocks/>
          </p:cNvSpPr>
          <p:nvPr/>
        </p:nvSpPr>
        <p:spPr>
          <a:xfrm>
            <a:off x="503808" y="4273227"/>
            <a:ext cx="9091010" cy="2664296"/>
          </a:xfrm>
          <a:prstGeom prst="rect">
            <a:avLst/>
          </a:prstGeom>
          <a:solidFill>
            <a:srgbClr val="FFFFCC"/>
          </a:solidFill>
          <a:ln>
            <a:solidFill>
              <a:schemeClr val="tx1"/>
            </a:solidFill>
          </a:ln>
        </p:spPr>
        <p:txBody>
          <a:bodyPr anchor="t" anchorCtr="0"/>
          <a:lstStyle/>
          <a:p>
            <a:pPr marL="216000" lvl="0" indent="-216000">
              <a:spcAft>
                <a:spcPts val="1200"/>
              </a:spcAft>
              <a:buClr>
                <a:srgbClr val="000000"/>
              </a:buClr>
              <a:buSzPct val="100000"/>
            </a:pPr>
            <a:r>
              <a:rPr lang="en-US" sz="2000" u="sng" kern="0" smtClean="0">
                <a:solidFill>
                  <a:srgbClr val="0070C0"/>
                </a:solidFill>
                <a:cs typeface="MS PGothic" charset="0"/>
              </a:rPr>
              <a:t>how to</a:t>
            </a:r>
            <a:r>
              <a:rPr lang="en-US" sz="2000" kern="0" smtClean="0">
                <a:solidFill>
                  <a:srgbClr val="0070C0"/>
                </a:solidFill>
                <a:cs typeface="MS PGothic" charset="0"/>
              </a:rPr>
              <a:t>: </a:t>
            </a:r>
          </a:p>
          <a:p>
            <a:pPr marL="216000" lvl="0" indent="-216000">
              <a:spcAft>
                <a:spcPts val="600"/>
              </a:spcAft>
              <a:buClr>
                <a:srgbClr val="000000"/>
              </a:buClr>
              <a:buSzPct val="100000"/>
              <a:buFont typeface="Arial" pitchFamily="34" charset="0"/>
              <a:buChar char="•"/>
            </a:pPr>
            <a:r>
              <a:rPr lang="en-US" sz="2000" kern="0" smtClean="0">
                <a:solidFill>
                  <a:srgbClr val="C00000"/>
                </a:solidFill>
                <a:cs typeface="MS PGothic" charset="0"/>
              </a:rPr>
              <a:t>single partner: </a:t>
            </a:r>
            <a:r>
              <a:rPr lang="en-US" sz="2000" kern="0" smtClean="0">
                <a:solidFill>
                  <a:prstClr val="black"/>
                </a:solidFill>
                <a:cs typeface="MS PGothic" charset="0"/>
              </a:rPr>
              <a:t>each partner prepares their work description for each wp, in which they are involved</a:t>
            </a:r>
          </a:p>
          <a:p>
            <a:pPr marL="216000" lvl="0" indent="-216000">
              <a:spcAft>
                <a:spcPts val="600"/>
              </a:spcAft>
              <a:buClr>
                <a:srgbClr val="000000"/>
              </a:buClr>
              <a:buSzPct val="100000"/>
              <a:buFont typeface="Arial" pitchFamily="34" charset="0"/>
              <a:buChar char="•"/>
            </a:pPr>
            <a:r>
              <a:rPr lang="en-US" sz="2000" kern="0" smtClean="0">
                <a:solidFill>
                  <a:srgbClr val="00B050"/>
                </a:solidFill>
                <a:latin typeface="Arial"/>
                <a:cs typeface="MS PGothic" charset="0"/>
              </a:rPr>
              <a:t>work package:</a:t>
            </a:r>
            <a:r>
              <a:rPr lang="en-US" sz="2000" kern="0" smtClean="0">
                <a:solidFill>
                  <a:prstClr val="black"/>
                </a:solidFill>
                <a:latin typeface="Arial"/>
                <a:cs typeface="MS PGothic" charset="0"/>
              </a:rPr>
              <a:t> work package leaders integrate the work description for their work package, contribution of  the single partners must be evident</a:t>
            </a:r>
          </a:p>
          <a:p>
            <a:pPr marL="216000" lvl="0" indent="-216000">
              <a:spcAft>
                <a:spcPts val="1200"/>
              </a:spcAft>
              <a:buClr>
                <a:srgbClr val="000000"/>
              </a:buClr>
              <a:buSzPct val="100000"/>
              <a:buFont typeface="Arial" pitchFamily="34" charset="0"/>
              <a:buChar char="•"/>
            </a:pPr>
            <a:r>
              <a:rPr lang="en-US" sz="2000" kern="0" smtClean="0">
                <a:solidFill>
                  <a:srgbClr val="0070C0"/>
                </a:solidFill>
                <a:latin typeface="Arial"/>
                <a:cs typeface="MS PGothic" charset="0"/>
              </a:rPr>
              <a:t>project level: </a:t>
            </a:r>
            <a:r>
              <a:rPr lang="en-US" sz="2000" kern="0" smtClean="0">
                <a:solidFill>
                  <a:prstClr val="black"/>
                </a:solidFill>
                <a:latin typeface="Arial"/>
                <a:cs typeface="MS PGothic" charset="0"/>
              </a:rPr>
              <a:t>lead partner and project coordination office integrate all contributions and prepare general parts</a:t>
            </a: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15</a:t>
            </a:fld>
            <a:endParaRPr lang="it-IT" altLang="it-IT" dirty="0"/>
          </a:p>
        </p:txBody>
      </p:sp>
      <p:sp>
        <p:nvSpPr>
          <p:cNvPr id="5" name="Content Placeholder 4"/>
          <p:cNvSpPr>
            <a:spLocks noGrp="1"/>
          </p:cNvSpPr>
          <p:nvPr>
            <p:ph sz="quarter" idx="12"/>
          </p:nvPr>
        </p:nvSpPr>
        <p:spPr>
          <a:xfrm>
            <a:off x="494807" y="1228700"/>
            <a:ext cx="9091010" cy="576064"/>
          </a:xfrm>
          <a:solidFill>
            <a:srgbClr val="FFFFCC"/>
          </a:solidFill>
          <a:ln>
            <a:solidFill>
              <a:schemeClr val="tx1"/>
            </a:solidFill>
          </a:ln>
        </p:spPr>
        <p:txBody>
          <a:bodyPr/>
          <a:lstStyle/>
          <a:p>
            <a:r>
              <a:rPr lang="en-US" smtClean="0"/>
              <a:t>part c: financial report – structured forms</a:t>
            </a:r>
          </a:p>
          <a:p>
            <a:endParaRPr lang="de-DE"/>
          </a:p>
        </p:txBody>
      </p:sp>
      <p:sp>
        <p:nvSpPr>
          <p:cNvPr id="6" name="Content Placeholder 4"/>
          <p:cNvSpPr txBox="1">
            <a:spLocks/>
          </p:cNvSpPr>
          <p:nvPr/>
        </p:nvSpPr>
        <p:spPr>
          <a:xfrm>
            <a:off x="503808" y="2130896"/>
            <a:ext cx="9091010" cy="2225005"/>
          </a:xfrm>
          <a:prstGeom prst="rect">
            <a:avLst/>
          </a:prstGeom>
        </p:spPr>
        <p:txBody>
          <a:bodyPr/>
          <a:lstStyle/>
          <a:p>
            <a:pPr marL="216000" indent="-216000">
              <a:spcAft>
                <a:spcPts val="600"/>
              </a:spcAft>
              <a:buFont typeface="Arial" pitchFamily="34" charset="0"/>
              <a:buChar char="•"/>
            </a:pPr>
            <a:r>
              <a:rPr lang="en-US" sz="2000" smtClean="0">
                <a:solidFill>
                  <a:schemeClr val="tx1"/>
                </a:solidFill>
              </a:rPr>
              <a:t>individual financial statements by </a:t>
            </a:r>
            <a:r>
              <a:rPr lang="en-US" sz="2000" smtClean="0">
                <a:solidFill>
                  <a:srgbClr val="C00000"/>
                </a:solidFill>
              </a:rPr>
              <a:t>each beneficiary</a:t>
            </a:r>
            <a:r>
              <a:rPr lang="en-US" sz="2000" smtClean="0">
                <a:solidFill>
                  <a:srgbClr val="00B050"/>
                </a:solidFill>
              </a:rPr>
              <a:t> </a:t>
            </a:r>
            <a:r>
              <a:rPr lang="en-US" sz="2000" smtClean="0">
                <a:solidFill>
                  <a:schemeClr val="tx1"/>
                </a:solidFill>
              </a:rPr>
              <a:t>and </a:t>
            </a:r>
            <a:r>
              <a:rPr lang="en-US" sz="2000" smtClean="0">
                <a:solidFill>
                  <a:srgbClr val="0070C0"/>
                </a:solidFill>
              </a:rPr>
              <a:t>third party </a:t>
            </a:r>
            <a:r>
              <a:rPr lang="en-US" sz="2000" smtClean="0">
                <a:solidFill>
                  <a:schemeClr val="tx1"/>
                </a:solidFill>
              </a:rPr>
              <a:t>(annex 4 to the GA)</a:t>
            </a:r>
          </a:p>
          <a:p>
            <a:pPr marL="216000" indent="-216000">
              <a:spcAft>
                <a:spcPts val="600"/>
              </a:spcAft>
              <a:buFont typeface="Arial" pitchFamily="34" charset="0"/>
              <a:buChar char="•"/>
            </a:pPr>
            <a:r>
              <a:rPr lang="en-GB" sz="2000" smtClean="0">
                <a:solidFill>
                  <a:srgbClr val="C00000"/>
                </a:solidFill>
              </a:rPr>
              <a:t>each beneficiary</a:t>
            </a:r>
            <a:r>
              <a:rPr lang="en-GB" sz="2000" smtClean="0">
                <a:solidFill>
                  <a:schemeClr val="tx1"/>
                </a:solidFill>
              </a:rPr>
              <a:t>: explanation of the use of resources, subcontracts &amp; in-kind contributions by third parties</a:t>
            </a:r>
          </a:p>
          <a:p>
            <a:pPr marL="216000" indent="-216000">
              <a:spcAft>
                <a:spcPts val="600"/>
              </a:spcAft>
              <a:buFont typeface="Arial" pitchFamily="34" charset="0"/>
              <a:buChar char="•"/>
            </a:pPr>
            <a:r>
              <a:rPr lang="en-GB" sz="2000" smtClean="0">
                <a:solidFill>
                  <a:srgbClr val="0070C0"/>
                </a:solidFill>
              </a:rPr>
              <a:t>lead partner</a:t>
            </a:r>
            <a:r>
              <a:rPr lang="en-GB" sz="2000" smtClean="0">
                <a:solidFill>
                  <a:schemeClr val="tx1"/>
                </a:solidFill>
              </a:rPr>
              <a:t>: periodic summary financial statement &amp; request for interim payment</a:t>
            </a:r>
            <a:endParaRPr lang="de-DE" sz="2000" smtClean="0">
              <a:solidFill>
                <a:schemeClr val="tx1"/>
              </a:solidFill>
            </a:endParaRPr>
          </a:p>
          <a:p>
            <a:pPr marL="0" marR="0" lvl="0" indent="0" algn="l"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endParaRPr kumimoji="0" lang="de-DE" sz="2800" b="0" i="0" u="none" strike="noStrike" kern="0" cap="none" spc="0" normalizeH="0" baseline="0" noProof="0">
              <a:ln>
                <a:noFill/>
              </a:ln>
              <a:solidFill>
                <a:schemeClr val="tx1"/>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marL="0" marR="0" lvl="0" indent="0" algn="ctr" defTabSz="447675"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0" i="0" u="none" strike="noStrike" kern="0" cap="none" spc="0" normalizeH="0" baseline="0" noProof="0" smtClean="0">
                <a:ln>
                  <a:noFill/>
                </a:ln>
                <a:solidFill>
                  <a:schemeClr val="tx1"/>
                </a:solidFill>
                <a:effectLst/>
                <a:uLnTx/>
                <a:uFillTx/>
                <a:latin typeface="+mj-lt"/>
                <a:ea typeface="ＭＳ Ｐゴシック" pitchFamily="34" charset="-128"/>
                <a:cs typeface="MS PGothic" charset="0"/>
              </a:rPr>
              <a:t>EU portal:</a:t>
            </a:r>
            <a:r>
              <a:rPr kumimoji="0" lang="en-US" sz="2400" b="0" i="0" u="none" strike="noStrike" kern="0" cap="none" spc="0" normalizeH="0" baseline="0" noProof="0" smtClean="0">
                <a:ln>
                  <a:noFill/>
                </a:ln>
                <a:solidFill>
                  <a:srgbClr val="C00000"/>
                </a:solidFill>
                <a:effectLst/>
                <a:uLnTx/>
                <a:uFillTx/>
                <a:latin typeface="+mj-lt"/>
                <a:ea typeface="ＭＳ Ｐゴシック" pitchFamily="34" charset="-128"/>
                <a:cs typeface="MS PGothic" charset="0"/>
              </a:rPr>
              <a:t> periodic report - accounting</a:t>
            </a:r>
            <a:endParaRPr kumimoji="0" lang="de-DE" sz="2400" b="0" i="0" u="none" strike="noStrike" kern="0" cap="none" spc="0" normalizeH="0" baseline="0" noProof="0">
              <a:ln>
                <a:noFill/>
              </a:ln>
              <a:solidFill>
                <a:srgbClr val="C00000"/>
              </a:solidFill>
              <a:effectLst/>
              <a:uLnTx/>
              <a:uFillTx/>
              <a:latin typeface="+mj-lt"/>
              <a:ea typeface="ＭＳ Ｐゴシック" pitchFamily="34" charset="-128"/>
              <a:cs typeface="MS PGothic" charset="0"/>
            </a:endParaRPr>
          </a:p>
        </p:txBody>
      </p:sp>
      <p:sp>
        <p:nvSpPr>
          <p:cNvPr id="8" name="Content Placeholder 4"/>
          <p:cNvSpPr txBox="1">
            <a:spLocks/>
          </p:cNvSpPr>
          <p:nvPr/>
        </p:nvSpPr>
        <p:spPr>
          <a:xfrm>
            <a:off x="503808" y="4571925"/>
            <a:ext cx="9091010" cy="2296642"/>
          </a:xfrm>
          <a:prstGeom prst="rect">
            <a:avLst/>
          </a:prstGeom>
          <a:solidFill>
            <a:srgbClr val="FFFFCC"/>
          </a:solidFill>
          <a:ln>
            <a:solidFill>
              <a:schemeClr val="tx1"/>
            </a:solidFill>
          </a:ln>
        </p:spPr>
        <p:txBody>
          <a:bodyPr anchor="t" anchorCtr="0"/>
          <a:lstStyle/>
          <a:p>
            <a:pPr marL="216000" lvl="0" indent="-216000">
              <a:spcAft>
                <a:spcPts val="1200"/>
              </a:spcAft>
              <a:buClr>
                <a:srgbClr val="000000"/>
              </a:buClr>
              <a:buSzPct val="100000"/>
            </a:pPr>
            <a:r>
              <a:rPr lang="en-US" sz="2000" u="sng" kern="0" smtClean="0">
                <a:solidFill>
                  <a:srgbClr val="0070C0"/>
                </a:solidFill>
                <a:cs typeface="MS PGothic" charset="0"/>
              </a:rPr>
              <a:t>how to:</a:t>
            </a:r>
            <a:r>
              <a:rPr lang="en-US" sz="2000" kern="0" smtClean="0">
                <a:solidFill>
                  <a:srgbClr val="0070C0"/>
                </a:solidFill>
                <a:cs typeface="MS PGothic" charset="0"/>
              </a:rPr>
              <a:t> </a:t>
            </a:r>
          </a:p>
          <a:p>
            <a:pPr marL="216000" lvl="0" indent="-216000">
              <a:spcAft>
                <a:spcPts val="600"/>
              </a:spcAft>
              <a:buClr>
                <a:srgbClr val="000000"/>
              </a:buClr>
              <a:buSzPct val="100000"/>
              <a:buFont typeface="Arial" pitchFamily="34" charset="0"/>
              <a:buChar char="•"/>
            </a:pPr>
            <a:r>
              <a:rPr lang="en-US" sz="2000" kern="0" smtClean="0">
                <a:solidFill>
                  <a:srgbClr val="C00000"/>
                </a:solidFill>
                <a:cs typeface="MS PGothic" charset="0"/>
              </a:rPr>
              <a:t>individual financial statements: </a:t>
            </a:r>
            <a:r>
              <a:rPr lang="en-US" sz="2000" kern="0" smtClean="0">
                <a:solidFill>
                  <a:prstClr val="black"/>
                </a:solidFill>
                <a:cs typeface="MS PGothic" charset="0"/>
              </a:rPr>
              <a:t>each partner fills out their own form and the form for their third party (if any)</a:t>
            </a:r>
          </a:p>
          <a:p>
            <a:pPr marL="216000" lvl="0" indent="-216000">
              <a:spcAft>
                <a:spcPts val="600"/>
              </a:spcAft>
              <a:buClr>
                <a:srgbClr val="000000"/>
              </a:buClr>
              <a:buSzPct val="100000"/>
              <a:buFont typeface="Arial" pitchFamily="34" charset="0"/>
              <a:buChar char="•"/>
            </a:pPr>
            <a:r>
              <a:rPr lang="en-US" sz="2000" kern="0" smtClean="0">
                <a:solidFill>
                  <a:srgbClr val="C00000"/>
                </a:solidFill>
                <a:latin typeface="Arial"/>
                <a:cs typeface="MS PGothic" charset="0"/>
              </a:rPr>
              <a:t>report on use of resources:</a:t>
            </a:r>
            <a:r>
              <a:rPr lang="en-US" sz="2000" kern="0" smtClean="0">
                <a:solidFill>
                  <a:prstClr val="black"/>
                </a:solidFill>
                <a:latin typeface="Arial"/>
                <a:cs typeface="MS PGothic" charset="0"/>
              </a:rPr>
              <a:t> each partner prepares a report on the use of their own resources and those of their third party (if any)</a:t>
            </a:r>
          </a:p>
          <a:p>
            <a:pPr marL="216000" lvl="0" indent="-216000">
              <a:spcAft>
                <a:spcPts val="1200"/>
              </a:spcAft>
              <a:buClr>
                <a:srgbClr val="000000"/>
              </a:buClr>
              <a:buSzPct val="100000"/>
              <a:buFont typeface="Arial" pitchFamily="34" charset="0"/>
              <a:buChar char="•"/>
            </a:pPr>
            <a:r>
              <a:rPr lang="en-GB" sz="2000" smtClean="0">
                <a:solidFill>
                  <a:srgbClr val="0070C0"/>
                </a:solidFill>
              </a:rPr>
              <a:t>periodic summary financial statement: </a:t>
            </a:r>
            <a:r>
              <a:rPr lang="en-GB" sz="2000" smtClean="0">
                <a:solidFill>
                  <a:schemeClr val="tx1"/>
                </a:solidFill>
              </a:rPr>
              <a:t>lead partner prepares the documents</a:t>
            </a:r>
            <a:endParaRPr lang="en-US" sz="2000" kern="0" smtClean="0">
              <a:solidFill>
                <a:prstClr val="black"/>
              </a:solidFill>
              <a:latin typeface="Arial"/>
              <a:cs typeface="MS PGothic" charset="0"/>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16</a:t>
            </a:fld>
            <a:endParaRPr lang="it-IT" altLang="it-IT" dirty="0"/>
          </a:p>
        </p:txBody>
      </p:sp>
      <p:sp>
        <p:nvSpPr>
          <p:cNvPr id="4" name="Content Placeholder 3"/>
          <p:cNvSpPr>
            <a:spLocks noGrp="1"/>
          </p:cNvSpPr>
          <p:nvPr>
            <p:ph sz="quarter" idx="12"/>
          </p:nvPr>
        </p:nvSpPr>
        <p:spPr>
          <a:xfrm>
            <a:off x="2376016" y="0"/>
            <a:ext cx="5832648" cy="683493"/>
          </a:xfrm>
        </p:spPr>
        <p:txBody>
          <a:bodyPr lIns="0" rIns="0" anchor="ctr" anchorCtr="0"/>
          <a:lstStyle/>
          <a:p>
            <a:pPr algn="ctr"/>
            <a:r>
              <a:rPr lang="en-US" sz="2400" smtClean="0">
                <a:solidFill>
                  <a:schemeClr val="tx1"/>
                </a:solidFill>
              </a:rPr>
              <a:t>part c: </a:t>
            </a:r>
            <a:r>
              <a:rPr lang="en-US" sz="2400" smtClean="0"/>
              <a:t>financial statements</a:t>
            </a:r>
            <a:endParaRPr lang="de-DE" sz="2400"/>
          </a:p>
        </p:txBody>
      </p:sp>
      <p:pic>
        <p:nvPicPr>
          <p:cNvPr id="2050" name="Picture 2"/>
          <p:cNvPicPr>
            <a:picLocks noChangeAspect="1" noChangeArrowheads="1"/>
          </p:cNvPicPr>
          <p:nvPr/>
        </p:nvPicPr>
        <p:blipFill>
          <a:blip r:embed="rId2"/>
          <a:srcRect/>
          <a:stretch>
            <a:fillRect/>
          </a:stretch>
        </p:blipFill>
        <p:spPr bwMode="auto">
          <a:xfrm>
            <a:off x="849734" y="2123653"/>
            <a:ext cx="5760000" cy="5006995"/>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849734" y="755501"/>
            <a:ext cx="5760000" cy="1299512"/>
          </a:xfrm>
          <a:prstGeom prst="rect">
            <a:avLst/>
          </a:prstGeom>
          <a:noFill/>
          <a:ln w="9525">
            <a:noFill/>
            <a:miter lim="800000"/>
            <a:headEnd/>
            <a:tailEnd/>
          </a:ln>
        </p:spPr>
      </p:pic>
      <p:sp>
        <p:nvSpPr>
          <p:cNvPr id="8" name="Rectangle 7"/>
          <p:cNvSpPr/>
          <p:nvPr/>
        </p:nvSpPr>
        <p:spPr bwMode="auto">
          <a:xfrm>
            <a:off x="5832400" y="899517"/>
            <a:ext cx="720080" cy="1152128"/>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 name="Down Arrow 6"/>
          <p:cNvSpPr/>
          <p:nvPr/>
        </p:nvSpPr>
        <p:spPr bwMode="auto">
          <a:xfrm rot="5400000">
            <a:off x="6840512" y="1043533"/>
            <a:ext cx="720080" cy="864096"/>
          </a:xfrm>
          <a:prstGeom prst="down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Cloud Callout 8"/>
          <p:cNvSpPr/>
          <p:nvPr/>
        </p:nvSpPr>
        <p:spPr bwMode="auto">
          <a:xfrm>
            <a:off x="5256336" y="2227287"/>
            <a:ext cx="4608265" cy="2232248"/>
          </a:xfrm>
          <a:prstGeom prst="cloudCallout">
            <a:avLst>
              <a:gd name="adj1" fmla="val -29044"/>
              <a:gd name="adj2" fmla="val -77269"/>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C00000"/>
                </a:solidFill>
                <a:effectLst/>
                <a:latin typeface="Arial" charset="0"/>
                <a:ea typeface="ＭＳ Ｐゴシック" charset="0"/>
                <a:cs typeface="ＭＳ Ｐゴシック" charset="0"/>
              </a:rPr>
              <a:t>partners and 3rd parties</a:t>
            </a:r>
            <a:r>
              <a:rPr kumimoji="0" lang="en-US" sz="2000" b="0" i="0" u="none" strike="noStrike" cap="none" normalizeH="0" baseline="0" smtClean="0">
                <a:ln>
                  <a:noFill/>
                </a:ln>
                <a:solidFill>
                  <a:srgbClr val="C00000"/>
                </a:solidFill>
                <a:effectLst/>
                <a:latin typeface="Arial" charset="0"/>
                <a:ea typeface="ＭＳ Ｐゴシック" charset="0"/>
                <a:cs typeface="ＭＳ Ｐゴシック" charset="0"/>
              </a:rPr>
              <a:t>:</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the forms for individual</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financial statements will be </a:t>
            </a:r>
            <a:b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available here</a:t>
            </a: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17</a:t>
            </a:fld>
            <a:endParaRPr lang="it-IT" altLang="it-IT" dirty="0"/>
          </a:p>
        </p:txBody>
      </p:sp>
      <p:sp>
        <p:nvSpPr>
          <p:cNvPr id="4" name="Title 1"/>
          <p:cNvSpPr txBox="1">
            <a:spLocks/>
          </p:cNvSpPr>
          <p:nvPr/>
        </p:nvSpPr>
        <p:spPr>
          <a:xfrm>
            <a:off x="2520032" y="0"/>
            <a:ext cx="5544616" cy="683493"/>
          </a:xfrm>
          <a:prstGeom prst="rect">
            <a:avLst/>
          </a:prstGeom>
        </p:spPr>
        <p:txBody>
          <a:bodyPr lIns="72000" rIns="72000" anchor="ctr"/>
          <a:lstStyle/>
          <a:p>
            <a:pPr algn="ctr">
              <a:lnSpc>
                <a:spcPct val="93000"/>
              </a:lnSpc>
              <a:buClr>
                <a:srgbClr val="000000"/>
              </a:buClr>
              <a:buSzPct val="100000"/>
              <a:defRPr/>
            </a:pPr>
            <a:r>
              <a:rPr lang="en-US" kern="0" smtClean="0">
                <a:solidFill>
                  <a:schemeClr val="tx1"/>
                </a:solidFill>
                <a:cs typeface="MS PGothic" charset="0"/>
              </a:rPr>
              <a:t>periodic report:</a:t>
            </a:r>
            <a:r>
              <a:rPr lang="en-US" kern="0" smtClean="0">
                <a:solidFill>
                  <a:srgbClr val="C00000"/>
                </a:solidFill>
                <a:cs typeface="MS PGothic" charset="0"/>
              </a:rPr>
              <a:t> next activities</a:t>
            </a:r>
            <a:endParaRPr lang="de-DE" kern="0" smtClean="0">
              <a:solidFill>
                <a:srgbClr val="C00000"/>
              </a:solidFill>
              <a:cs typeface="MS PGothic" charset="0"/>
            </a:endParaRPr>
          </a:p>
        </p:txBody>
      </p:sp>
      <p:sp>
        <p:nvSpPr>
          <p:cNvPr id="6" name="Content Placeholder 5"/>
          <p:cNvSpPr>
            <a:spLocks noGrp="1"/>
          </p:cNvSpPr>
          <p:nvPr>
            <p:ph sz="quarter" idx="12"/>
          </p:nvPr>
        </p:nvSpPr>
        <p:spPr/>
        <p:txBody>
          <a:bodyPr/>
          <a:lstStyle/>
          <a:p>
            <a:pPr>
              <a:spcAft>
                <a:spcPts val="1200"/>
              </a:spcAft>
            </a:pPr>
            <a:r>
              <a:rPr lang="en-US" sz="2000" u="sng" smtClean="0">
                <a:solidFill>
                  <a:srgbClr val="0070C0"/>
                </a:solidFill>
              </a:rPr>
              <a:t>lead partner:</a:t>
            </a:r>
          </a:p>
          <a:p>
            <a:pPr marL="432000" indent="-216000">
              <a:spcAft>
                <a:spcPts val="300"/>
              </a:spcAft>
              <a:buFont typeface="Arial" pitchFamily="34" charset="0"/>
              <a:buChar char="•"/>
            </a:pPr>
            <a:r>
              <a:rPr lang="en-US" sz="1800" smtClean="0">
                <a:solidFill>
                  <a:schemeClr val="tx1"/>
                </a:solidFill>
              </a:rPr>
              <a:t>send information and excel tables for data collection</a:t>
            </a:r>
          </a:p>
          <a:p>
            <a:pPr marL="432000" indent="-216000">
              <a:spcAft>
                <a:spcPts val="300"/>
              </a:spcAft>
              <a:buFont typeface="Arial" pitchFamily="34" charset="0"/>
              <a:buChar char="•"/>
            </a:pPr>
            <a:r>
              <a:rPr lang="en-US" sz="1800" smtClean="0">
                <a:solidFill>
                  <a:schemeClr val="tx1"/>
                </a:solidFill>
              </a:rPr>
              <a:t>send reporting structure and information</a:t>
            </a:r>
          </a:p>
          <a:p>
            <a:pPr marL="432000" indent="-216000">
              <a:spcAft>
                <a:spcPts val="300"/>
              </a:spcAft>
              <a:buFont typeface="Arial" pitchFamily="34" charset="0"/>
              <a:buChar char="•"/>
            </a:pPr>
            <a:r>
              <a:rPr lang="en-US" sz="1800" smtClean="0">
                <a:solidFill>
                  <a:schemeClr val="tx1"/>
                </a:solidFill>
              </a:rPr>
              <a:t>prepare reporting platform </a:t>
            </a:r>
          </a:p>
          <a:p>
            <a:pPr marL="432000" indent="-216000">
              <a:spcAft>
                <a:spcPts val="300"/>
              </a:spcAft>
              <a:buFont typeface="Arial" pitchFamily="34" charset="0"/>
              <a:buChar char="•"/>
            </a:pPr>
            <a:r>
              <a:rPr lang="en-US" sz="1800" smtClean="0">
                <a:solidFill>
                  <a:schemeClr val="tx1"/>
                </a:solidFill>
              </a:rPr>
              <a:t>prepare project abstract for general public for discussion by PCO</a:t>
            </a:r>
          </a:p>
          <a:p>
            <a:pPr marL="432000" indent="-216000">
              <a:spcAft>
                <a:spcPts val="1200"/>
              </a:spcAft>
              <a:buFont typeface="Arial" pitchFamily="34" charset="0"/>
              <a:buChar char="•"/>
            </a:pPr>
            <a:r>
              <a:rPr lang="en-US" sz="1800" smtClean="0">
                <a:solidFill>
                  <a:schemeClr val="tx1"/>
                </a:solidFill>
              </a:rPr>
              <a:t>coordinate update of DMP and preparation of communication plan</a:t>
            </a:r>
          </a:p>
          <a:p>
            <a:pPr>
              <a:spcAft>
                <a:spcPts val="1200"/>
              </a:spcAft>
            </a:pPr>
            <a:r>
              <a:rPr lang="en-US" sz="2000" u="sng" smtClean="0">
                <a:solidFill>
                  <a:srgbClr val="00B050"/>
                </a:solidFill>
              </a:rPr>
              <a:t>wp leaders &amp; PCO:</a:t>
            </a:r>
          </a:p>
          <a:p>
            <a:pPr marL="432000" indent="-216000">
              <a:spcAft>
                <a:spcPts val="300"/>
              </a:spcAft>
              <a:buFont typeface="Arial" pitchFamily="34" charset="0"/>
              <a:buChar char="•"/>
            </a:pPr>
            <a:r>
              <a:rPr lang="en-US" sz="1800" smtClean="0">
                <a:solidFill>
                  <a:schemeClr val="tx1"/>
                </a:solidFill>
              </a:rPr>
              <a:t>collect data from wp partners</a:t>
            </a:r>
          </a:p>
          <a:p>
            <a:pPr marL="432000" indent="-216000">
              <a:spcAft>
                <a:spcPts val="300"/>
              </a:spcAft>
              <a:buFont typeface="Arial" pitchFamily="34" charset="0"/>
              <a:buChar char="•"/>
            </a:pPr>
            <a:r>
              <a:rPr lang="en-US" sz="1800" smtClean="0">
                <a:solidFill>
                  <a:schemeClr val="tx1"/>
                </a:solidFill>
              </a:rPr>
              <a:t>discuss and decide on open data</a:t>
            </a:r>
          </a:p>
          <a:p>
            <a:pPr marL="432000" indent="-216000">
              <a:spcAft>
                <a:spcPts val="300"/>
              </a:spcAft>
              <a:buFont typeface="Arial" pitchFamily="34" charset="0"/>
              <a:buChar char="•"/>
            </a:pPr>
            <a:r>
              <a:rPr lang="en-US" sz="1800" smtClean="0">
                <a:solidFill>
                  <a:schemeClr val="tx1"/>
                </a:solidFill>
              </a:rPr>
              <a:t>discuss and decide on risks</a:t>
            </a:r>
          </a:p>
          <a:p>
            <a:pPr marL="432000" indent="-216000">
              <a:spcAft>
                <a:spcPts val="1200"/>
              </a:spcAft>
              <a:buFont typeface="Arial" pitchFamily="34" charset="0"/>
              <a:buChar char="•"/>
            </a:pPr>
            <a:r>
              <a:rPr lang="en-US" sz="1800" smtClean="0">
                <a:solidFill>
                  <a:schemeClr val="tx1"/>
                </a:solidFill>
              </a:rPr>
              <a:t>coordinate reporting on their wp</a:t>
            </a:r>
          </a:p>
          <a:p>
            <a:pPr>
              <a:spcAft>
                <a:spcPts val="1200"/>
              </a:spcAft>
            </a:pPr>
            <a:r>
              <a:rPr lang="en-US" sz="2000" u="sng" smtClean="0"/>
              <a:t>single partners:</a:t>
            </a:r>
          </a:p>
          <a:p>
            <a:pPr marL="432000" indent="-216000">
              <a:spcAft>
                <a:spcPts val="300"/>
              </a:spcAft>
              <a:buFont typeface="Arial" pitchFamily="34" charset="0"/>
              <a:buChar char="•"/>
            </a:pPr>
            <a:r>
              <a:rPr lang="en-US" sz="1800" smtClean="0">
                <a:solidFill>
                  <a:schemeClr val="tx1"/>
                </a:solidFill>
              </a:rPr>
              <a:t>complete gender data in continuous reporting section</a:t>
            </a:r>
          </a:p>
          <a:p>
            <a:pPr marL="432000" indent="-216000">
              <a:spcAft>
                <a:spcPts val="300"/>
              </a:spcAft>
              <a:buFont typeface="Arial" pitchFamily="34" charset="0"/>
              <a:buChar char="•"/>
            </a:pPr>
            <a:r>
              <a:rPr lang="en-US" sz="1800" smtClean="0">
                <a:solidFill>
                  <a:schemeClr val="tx1"/>
                </a:solidFill>
              </a:rPr>
              <a:t>communicate required data to wp leaders &amp; lead partner</a:t>
            </a:r>
          </a:p>
          <a:p>
            <a:pPr marL="432000" indent="-216000">
              <a:spcAft>
                <a:spcPts val="300"/>
              </a:spcAft>
              <a:buFont typeface="Arial" pitchFamily="34" charset="0"/>
              <a:buChar char="•"/>
            </a:pPr>
            <a:r>
              <a:rPr lang="en-US" sz="1800" smtClean="0">
                <a:solidFill>
                  <a:schemeClr val="tx1"/>
                </a:solidFill>
              </a:rPr>
              <a:t>prepare own work description for all relevant wps</a:t>
            </a:r>
          </a:p>
        </p:txBody>
      </p:sp>
      <p:sp>
        <p:nvSpPr>
          <p:cNvPr id="5" name="TextBox 4"/>
          <p:cNvSpPr txBox="1"/>
          <p:nvPr/>
        </p:nvSpPr>
        <p:spPr>
          <a:xfrm>
            <a:off x="6408464" y="2123653"/>
            <a:ext cx="3960441" cy="792088"/>
          </a:xfrm>
          <a:prstGeom prst="rect">
            <a:avLst/>
          </a:prstGeom>
          <a:solidFill>
            <a:srgbClr val="FFFFCC"/>
          </a:solidFill>
          <a:ln>
            <a:solidFill>
              <a:schemeClr val="tx1"/>
            </a:solidFill>
          </a:ln>
          <a:scene3d>
            <a:camera prst="orthographicFront">
              <a:rot lat="0" lon="0" rev="18600000"/>
            </a:camera>
            <a:lightRig rig="threePt" dir="t"/>
          </a:scene3d>
        </p:spPr>
        <p:txBody>
          <a:bodyPr wrap="square" lIns="180000" tIns="72000" rIns="180000" bIns="72000" rtlCol="0" anchor="ctr" anchorCtr="0">
            <a:noAutofit/>
          </a:bodyPr>
          <a:lstStyle/>
          <a:p>
            <a:pPr algn="ctr"/>
            <a:r>
              <a:rPr lang="en-US" sz="4800" spc="130" smtClean="0">
                <a:solidFill>
                  <a:srgbClr val="C00000"/>
                </a:solidFill>
              </a:rPr>
              <a:t>URGENT!!</a:t>
            </a:r>
            <a:endParaRPr lang="de-DE" sz="4800" spc="130">
              <a:solidFill>
                <a:srgbClr val="C00000"/>
              </a:solidFill>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18</a:t>
            </a:fld>
            <a:endParaRPr lang="it-IT" altLang="it-IT" dirty="0"/>
          </a:p>
        </p:txBody>
      </p:sp>
      <p:graphicFrame>
        <p:nvGraphicFramePr>
          <p:cNvPr id="5" name="Content Placeholder 4"/>
          <p:cNvGraphicFramePr>
            <a:graphicFrameLocks noGrp="1"/>
          </p:cNvGraphicFramePr>
          <p:nvPr>
            <p:ph sz="quarter" idx="12"/>
          </p:nvPr>
        </p:nvGraphicFramePr>
        <p:xfrm>
          <a:off x="359793" y="728067"/>
          <a:ext cx="9361039" cy="6676200"/>
        </p:xfrm>
        <a:graphic>
          <a:graphicData uri="http://schemas.openxmlformats.org/drawingml/2006/table">
            <a:tbl>
              <a:tblPr firstRow="1" bandRow="1">
                <a:tableStyleId>{5C22544A-7EE6-4342-B048-85BDC9FD1C3A}</a:tableStyleId>
              </a:tblPr>
              <a:tblGrid>
                <a:gridCol w="500179"/>
                <a:gridCol w="4180340"/>
                <a:gridCol w="1440160"/>
                <a:gridCol w="936104"/>
                <a:gridCol w="2304256"/>
              </a:tblGrid>
              <a:tr h="288000">
                <a:tc>
                  <a:txBody>
                    <a:bodyPr/>
                    <a:lstStyle/>
                    <a:p>
                      <a:pPr algn="ctr"/>
                      <a:endParaRPr lang="de-DE" sz="15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500" b="0" smtClean="0"/>
                        <a:t>what</a:t>
                      </a:r>
                      <a:endParaRPr lang="de-DE" sz="15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r>
                        <a:rPr lang="en-US" sz="1500" b="0" smtClean="0"/>
                        <a:t>who</a:t>
                      </a:r>
                      <a:endParaRPr lang="de-DE" sz="15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lang="en-US" sz="1500" b="0" smtClean="0"/>
                        <a:t>deadline</a:t>
                      </a:r>
                      <a:endParaRPr lang="de-DE" sz="15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r>
                        <a:rPr lang="en-US" sz="1500" b="0" smtClean="0"/>
                        <a:t>remark</a:t>
                      </a:r>
                      <a:endParaRPr lang="de-DE" sz="15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r>
              <a:tr h="303750">
                <a:tc rowSpan="3">
                  <a:txBody>
                    <a:bodyPr/>
                    <a:lstStyle/>
                    <a:p>
                      <a:pPr algn="ctr"/>
                      <a:r>
                        <a:rPr lang="en-US" sz="2000" smtClean="0"/>
                        <a:t>a1</a:t>
                      </a:r>
                      <a:endParaRPr lang="de-DE" sz="20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l"/>
                      <a:r>
                        <a:rPr lang="en-US" sz="1300" b="1" smtClean="0">
                          <a:solidFill>
                            <a:srgbClr val="00B050"/>
                          </a:solidFill>
                        </a:rPr>
                        <a:t>project</a:t>
                      </a:r>
                      <a:r>
                        <a:rPr lang="en-US" sz="1300" b="1" baseline="0" smtClean="0">
                          <a:solidFill>
                            <a:srgbClr val="00B050"/>
                          </a:solidFill>
                        </a:rPr>
                        <a:t> abstract for general public ready</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B050"/>
                          </a:solidFill>
                        </a:rPr>
                        <a:t>PCO</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smtClean="0">
                          <a:solidFill>
                            <a:srgbClr val="00B050"/>
                          </a:solidFill>
                        </a:rPr>
                        <a:t>31 March</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smtClean="0"/>
                        <a:t>“work performed &amp; main results” ready</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t>PCO</a:t>
                      </a:r>
                      <a:endParaRPr lang="de-DE" sz="130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27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“progress made</a:t>
                      </a:r>
                      <a:r>
                        <a:rPr lang="en-US" sz="1300" baseline="0" smtClean="0"/>
                        <a:t> </a:t>
                      </a:r>
                      <a:r>
                        <a:rPr lang="en-US" sz="1300" smtClean="0"/>
                        <a:t>&amp; expected impacts” ready</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t>PCO</a:t>
                      </a:r>
                      <a:endParaRPr lang="de-DE" sz="130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27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0" smtClean="0"/>
                        <a:t>for Helsinki</a:t>
                      </a:r>
                      <a:endParaRPr lang="de-DE" sz="1300" b="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rowSpan="10">
                  <a:txBody>
                    <a:bodyPr/>
                    <a:lstStyle/>
                    <a:p>
                      <a:pPr algn="ctr"/>
                      <a:r>
                        <a:rPr lang="en-US" sz="2000" b="1" smtClean="0"/>
                        <a:t>a2</a:t>
                      </a:r>
                      <a:endParaRPr lang="de-DE" sz="2000" b="1"/>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300" b="1" smtClean="0">
                          <a:solidFill>
                            <a:srgbClr val="C00000"/>
                          </a:solidFill>
                        </a:rPr>
                        <a:t>tables to</a:t>
                      </a:r>
                      <a:r>
                        <a:rPr lang="en-US" sz="1300" b="1" baseline="0" smtClean="0">
                          <a:solidFill>
                            <a:srgbClr val="C00000"/>
                          </a:solidFill>
                        </a:rPr>
                        <a:t> be filled out directly by single partners</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1" smtClean="0">
                          <a:solidFill>
                            <a:srgbClr val="C00000"/>
                          </a:solidFill>
                        </a:rPr>
                        <a:t>each partner</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b="1" smtClean="0">
                          <a:solidFill>
                            <a:srgbClr val="C00000"/>
                          </a:solidFill>
                        </a:rPr>
                        <a:t>30 April</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70C0"/>
                          </a:solidFill>
                        </a:rPr>
                        <a:t>excel templates for data collection sent</a:t>
                      </a:r>
                      <a:endParaRPr lang="de-DE" sz="1300" b="1">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70C0"/>
                          </a:solidFill>
                        </a:rPr>
                        <a:t>LP</a:t>
                      </a:r>
                      <a:endParaRPr lang="de-DE" sz="1300" b="1">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smtClean="0">
                          <a:solidFill>
                            <a:srgbClr val="0070C0"/>
                          </a:solidFill>
                        </a:rPr>
                        <a:t>15 March</a:t>
                      </a:r>
                      <a:endParaRPr lang="de-DE" sz="1300" b="1">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1" smtClean="0">
                          <a:solidFill>
                            <a:srgbClr val="C00000"/>
                          </a:solidFill>
                        </a:rPr>
                        <a:t>excel template completed &amp; sent back</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1" smtClean="0">
                          <a:solidFill>
                            <a:srgbClr val="C00000"/>
                          </a:solidFill>
                        </a:rPr>
                        <a:t>each partner</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b="1" smtClean="0">
                          <a:solidFill>
                            <a:srgbClr val="C00000"/>
                          </a:solidFill>
                        </a:rPr>
                        <a:t>31 May</a:t>
                      </a:r>
                      <a:endParaRPr lang="de-DE" sz="1300" b="1">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B050"/>
                          </a:solidFill>
                        </a:rPr>
                        <a:t>wp based data collected &amp; sent to LP</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B050"/>
                          </a:solidFill>
                        </a:rPr>
                        <a:t>wp leaders</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smtClean="0">
                          <a:solidFill>
                            <a:srgbClr val="00B050"/>
                          </a:solidFill>
                        </a:rPr>
                        <a:t>31 May</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endParaRPr lang="de-DE"/>
                    </a:p>
                  </a:txBody>
                  <a:tcPr/>
                </a:tc>
                <a:tc>
                  <a:txBody>
                    <a:bodyPr/>
                    <a:lstStyle/>
                    <a:p>
                      <a:pPr algn="l"/>
                      <a:r>
                        <a:rPr lang="en-US" sz="1300" smtClean="0"/>
                        <a:t>list of open research data prepared &amp; agreed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smtClean="0"/>
                        <a:t>PCO</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15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0" smtClean="0"/>
                        <a:t>for Helsinki</a:t>
                      </a:r>
                      <a:endParaRPr lang="de-DE" sz="1300" b="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endParaRPr lang="de-DE"/>
                    </a:p>
                  </a:txBody>
                  <a:tcPr/>
                </a:tc>
                <a:tc>
                  <a:txBody>
                    <a:bodyPr/>
                    <a:lstStyle/>
                    <a:p>
                      <a:pPr algn="l"/>
                      <a:r>
                        <a:rPr lang="en-US" sz="1300" smtClean="0"/>
                        <a:t>data management plan updated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DM</a:t>
                      </a:r>
                      <a:r>
                        <a:rPr lang="en-US" sz="1300" baseline="0" smtClean="0"/>
                        <a:t> team</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27 June </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lang="en-US" sz="1300" smtClean="0"/>
                        <a:t>communication plan prepared and agreed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lang="en-US" sz="1300" smtClean="0"/>
                        <a:t>commun. group</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27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list of critical risks + mitigation prepared &amp; agreed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t>PCO</a:t>
                      </a:r>
                      <a:endParaRPr lang="de-DE" sz="130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15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lang="en-US" sz="1300" smtClean="0"/>
                        <a:t>“impact on SMEs” part</a:t>
                      </a:r>
                      <a:r>
                        <a:rPr lang="en-US" sz="1300" baseline="0" smtClean="0"/>
                        <a:t> prepared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lang="en-US" sz="1300" smtClean="0"/>
                        <a:t>LP + SMEs</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15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0" smtClean="0"/>
                        <a:t>with Kyma, VDL ETG</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data integrated &amp; filled in continuous reporting system</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t>LP</a:t>
                      </a:r>
                      <a:endParaRPr lang="de-DE" sz="1300" smtClean="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21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rowSpan="5">
                  <a:txBody>
                    <a:bodyPr/>
                    <a:lstStyle/>
                    <a:p>
                      <a:pPr algn="ctr"/>
                      <a:r>
                        <a:rPr lang="en-US" sz="2000" smtClean="0"/>
                        <a:t>b</a:t>
                      </a:r>
                      <a:endParaRPr lang="de-DE" sz="20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l"/>
                      <a:r>
                        <a:rPr lang="en-US" sz="1300" b="1" smtClean="0">
                          <a:solidFill>
                            <a:srgbClr val="00B050"/>
                          </a:solidFill>
                        </a:rPr>
                        <a:t>report structure &amp;</a:t>
                      </a:r>
                      <a:r>
                        <a:rPr lang="en-US" sz="1300" b="1" baseline="0" smtClean="0">
                          <a:solidFill>
                            <a:srgbClr val="00B050"/>
                          </a:solidFill>
                        </a:rPr>
                        <a:t> request for contributions sent</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1" smtClean="0">
                          <a:solidFill>
                            <a:srgbClr val="00B050"/>
                          </a:solidFill>
                        </a:rPr>
                        <a:t>LP +</a:t>
                      </a:r>
                      <a:r>
                        <a:rPr lang="en-US" sz="1300" b="1" baseline="0" smtClean="0">
                          <a:solidFill>
                            <a:srgbClr val="00B050"/>
                          </a:solidFill>
                        </a:rPr>
                        <a:t> </a:t>
                      </a:r>
                      <a:r>
                        <a:rPr lang="en-US" sz="1300" b="1" smtClean="0">
                          <a:solidFill>
                            <a:srgbClr val="00B050"/>
                          </a:solidFill>
                        </a:rPr>
                        <a:t>wp leaders</a:t>
                      </a:r>
                      <a:endParaRPr lang="de-DE" sz="1300" b="1" smtClean="0">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b="1" smtClean="0">
                          <a:solidFill>
                            <a:srgbClr val="00B050"/>
                          </a:solidFill>
                        </a:rPr>
                        <a:t>19 March</a:t>
                      </a:r>
                      <a:endParaRPr lang="de-DE" sz="1300" b="1">
                        <a:solidFill>
                          <a:srgbClr val="00B05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b="0" smtClean="0"/>
                        <a:t>to all partners</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1" smtClean="0">
                          <a:solidFill>
                            <a:srgbClr val="0070C0"/>
                          </a:solidFill>
                        </a:rPr>
                        <a:t>collaborative text editor made available</a:t>
                      </a:r>
                      <a:endParaRPr lang="de-DE" sz="1300" b="1">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1" smtClean="0">
                          <a:solidFill>
                            <a:srgbClr val="0070C0"/>
                          </a:solidFill>
                        </a:rPr>
                        <a:t>LP</a:t>
                      </a:r>
                      <a:endParaRPr lang="de-DE" sz="1300" b="1" smtClean="0">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smtClean="0">
                          <a:solidFill>
                            <a:srgbClr val="0070C0"/>
                          </a:solidFill>
                        </a:rPr>
                        <a:t>15 April</a:t>
                      </a:r>
                      <a:endParaRPr lang="de-DE" sz="1300" b="1">
                        <a:solidFill>
                          <a:srgbClr val="0070C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1" smtClean="0">
                          <a:solidFill>
                            <a:srgbClr val="C00000"/>
                          </a:solidFill>
                        </a:rPr>
                        <a:t>partner contributions filled into text editor</a:t>
                      </a:r>
                      <a:endParaRPr lang="de-DE" sz="1300" b="1" smtClean="0">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b="1" smtClean="0">
                          <a:solidFill>
                            <a:srgbClr val="C00000"/>
                          </a:solidFill>
                        </a:rPr>
                        <a:t>each partner</a:t>
                      </a:r>
                      <a:endParaRPr lang="de-DE" sz="1300" b="1" smtClean="0">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ctr" defTabSz="457152" rtl="0" eaLnBrk="1" fontAlgn="auto" latinLnBrk="0" hangingPunct="1">
                        <a:lnSpc>
                          <a:spcPct val="100000"/>
                        </a:lnSpc>
                        <a:spcBef>
                          <a:spcPts val="0"/>
                        </a:spcBef>
                        <a:spcAft>
                          <a:spcPts val="0"/>
                        </a:spcAft>
                        <a:buClrTx/>
                        <a:buSzTx/>
                        <a:buFontTx/>
                        <a:buNone/>
                        <a:tabLst/>
                        <a:defRPr/>
                      </a:pPr>
                      <a:r>
                        <a:rPr lang="en-US" sz="1300" b="1" smtClean="0">
                          <a:solidFill>
                            <a:srgbClr val="C00000"/>
                          </a:solidFill>
                        </a:rPr>
                        <a:t>31 May</a:t>
                      </a:r>
                      <a:endParaRPr lang="de-DE" sz="1300" b="1" smtClean="0">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text integration and general parts ready in text editor</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solidFill>
                            <a:schemeClr val="tx1"/>
                          </a:solidFill>
                        </a:rPr>
                        <a:t>PCO</a:t>
                      </a:r>
                      <a:endParaRPr lang="de-DE" sz="1300" smtClean="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27 June</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b="0" smtClean="0"/>
                        <a:t>for Helsinki</a:t>
                      </a:r>
                      <a:endParaRPr lang="de-DE" sz="1300" b="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smtClean="0"/>
                        <a:t>final integrations</a:t>
                      </a:r>
                      <a:r>
                        <a:rPr lang="en-US" sz="1300" baseline="0" smtClean="0"/>
                        <a:t> &amp; review done and agreed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solidFill>
                            <a:schemeClr val="tx1"/>
                          </a:solidFill>
                        </a:rPr>
                        <a:t>PCO</a:t>
                      </a:r>
                      <a:endParaRPr lang="de-DE" sz="1300" smtClean="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15 July</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smtClean="0"/>
                        <a:t>after Helsinki</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03750">
                <a:tc rowSpan="2">
                  <a:txBody>
                    <a:bodyPr/>
                    <a:lstStyle/>
                    <a:p>
                      <a:pPr algn="ctr"/>
                      <a:r>
                        <a:rPr lang="en-US" sz="2000" smtClean="0"/>
                        <a:t>c</a:t>
                      </a:r>
                      <a:endParaRPr lang="de-DE" sz="20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300" smtClean="0"/>
                        <a:t>partners’ financial forms &amp; reports</a:t>
                      </a:r>
                      <a:r>
                        <a:rPr lang="en-US" sz="1300" baseline="0" smtClean="0"/>
                        <a:t> ready</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solidFill>
                            <a:schemeClr val="tx1"/>
                          </a:solidFill>
                        </a:rPr>
                        <a:t>each partner</a:t>
                      </a:r>
                      <a:endParaRPr lang="de-DE" sz="1300" smtClean="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smtClean="0">
                          <a:solidFill>
                            <a:schemeClr val="tx1"/>
                          </a:solidFill>
                        </a:rPr>
                        <a:t>25 July</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300" smtClean="0"/>
                        <a:t>if</a:t>
                      </a:r>
                      <a:r>
                        <a:rPr lang="en-US" sz="1300" baseline="0" smtClean="0"/>
                        <a:t> possible … (</a:t>
                      </a:r>
                      <a:r>
                        <a:rPr lang="en-US" sz="1300" baseline="0" smtClean="0">
                          <a:solidFill>
                            <a:srgbClr val="C00000"/>
                          </a:solidFill>
                        </a:rPr>
                        <a:t>verify!!</a:t>
                      </a:r>
                      <a:r>
                        <a:rPr lang="en-US" sz="1300" baseline="0" smtClean="0"/>
                        <a:t>)</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3750">
                <a:tc vMerge="1">
                  <a:txBody>
                    <a:bodyPr/>
                    <a:lstStyle/>
                    <a:p>
                      <a:pPr algn="l"/>
                      <a:endParaRPr lang="de-DE" sz="1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r>
                        <a:rPr lang="en-US" sz="1300" smtClean="0"/>
                        <a:t>summary statement and payment request prepared</a:t>
                      </a:r>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300" smtClean="0">
                          <a:solidFill>
                            <a:schemeClr val="tx1"/>
                          </a:solidFill>
                        </a:rPr>
                        <a:t>LP</a:t>
                      </a:r>
                      <a:endParaRPr lang="de-DE" sz="1300" smtClean="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300" smtClean="0">
                          <a:solidFill>
                            <a:schemeClr val="tx1"/>
                          </a:solidFill>
                        </a:rPr>
                        <a:t>25 July</a:t>
                      </a:r>
                      <a:endParaRPr lang="de-DE" sz="1300">
                        <a:solidFill>
                          <a:schemeClr val="tx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a:endParaRPr lang="de-DE" sz="1300"/>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288000">
                <a:tc>
                  <a:txBody>
                    <a:bodyPr/>
                    <a:lstStyle/>
                    <a:p>
                      <a:pPr algn="ctr"/>
                      <a:endParaRPr lang="de-DE" sz="1500">
                        <a:solidFill>
                          <a:srgbClr val="C00000"/>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l"/>
                      <a:r>
                        <a:rPr lang="en-US" sz="1500" smtClean="0">
                          <a:solidFill>
                            <a:schemeClr val="bg1"/>
                          </a:solidFill>
                        </a:rPr>
                        <a:t>report submitted</a:t>
                      </a:r>
                      <a:endParaRPr lang="de-DE" sz="1500">
                        <a:solidFill>
                          <a:schemeClr val="bg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marL="0" marR="0" indent="0" algn="l" defTabSz="457152" rtl="0" eaLnBrk="1" fontAlgn="auto" latinLnBrk="0" hangingPunct="1">
                        <a:lnSpc>
                          <a:spcPct val="100000"/>
                        </a:lnSpc>
                        <a:spcBef>
                          <a:spcPts val="0"/>
                        </a:spcBef>
                        <a:spcAft>
                          <a:spcPts val="0"/>
                        </a:spcAft>
                        <a:buClrTx/>
                        <a:buSzTx/>
                        <a:buFontTx/>
                        <a:buNone/>
                        <a:tabLst/>
                        <a:defRPr/>
                      </a:pPr>
                      <a:r>
                        <a:rPr lang="en-US" sz="1500" smtClean="0">
                          <a:solidFill>
                            <a:schemeClr val="bg1"/>
                          </a:solidFill>
                        </a:rPr>
                        <a:t>LP</a:t>
                      </a:r>
                      <a:endParaRPr lang="de-DE" sz="1500" smtClean="0">
                        <a:solidFill>
                          <a:schemeClr val="bg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lang="en-US" sz="1500" smtClean="0">
                          <a:solidFill>
                            <a:schemeClr val="bg1"/>
                          </a:solidFill>
                        </a:rPr>
                        <a:t>26 July</a:t>
                      </a:r>
                      <a:endParaRPr lang="de-DE" sz="1500">
                        <a:solidFill>
                          <a:schemeClr val="bg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l"/>
                      <a:r>
                        <a:rPr lang="en-US" sz="1500" smtClean="0">
                          <a:solidFill>
                            <a:schemeClr val="bg1"/>
                          </a:solidFill>
                        </a:rPr>
                        <a:t>EC deadline: 29 August</a:t>
                      </a:r>
                      <a:endParaRPr lang="de-DE" sz="1500">
                        <a:solidFill>
                          <a:schemeClr val="bg1"/>
                        </a:solidFill>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r>
            </a:tbl>
          </a:graphicData>
        </a:graphic>
      </p:graphicFrame>
      <p:sp>
        <p:nvSpPr>
          <p:cNvPr id="4" name="Title 1"/>
          <p:cNvSpPr txBox="1">
            <a:spLocks/>
          </p:cNvSpPr>
          <p:nvPr/>
        </p:nvSpPr>
        <p:spPr>
          <a:xfrm>
            <a:off x="2520032" y="0"/>
            <a:ext cx="5544616" cy="683493"/>
          </a:xfrm>
          <a:prstGeom prst="rect">
            <a:avLst/>
          </a:prstGeom>
        </p:spPr>
        <p:txBody>
          <a:bodyPr lIns="72000" rIns="72000" anchor="ctr"/>
          <a:lstStyle/>
          <a:p>
            <a:pPr algn="ctr">
              <a:lnSpc>
                <a:spcPct val="93000"/>
              </a:lnSpc>
              <a:buClr>
                <a:srgbClr val="000000"/>
              </a:buClr>
              <a:buSzPct val="100000"/>
              <a:defRPr/>
            </a:pPr>
            <a:r>
              <a:rPr lang="en-US" kern="0" smtClean="0">
                <a:solidFill>
                  <a:schemeClr val="tx1"/>
                </a:solidFill>
                <a:cs typeface="MS PGothic" charset="0"/>
              </a:rPr>
              <a:t>periodic report:</a:t>
            </a:r>
            <a:r>
              <a:rPr lang="en-US" kern="0" smtClean="0">
                <a:solidFill>
                  <a:srgbClr val="C00000"/>
                </a:solidFill>
                <a:cs typeface="MS PGothic" charset="0"/>
              </a:rPr>
              <a:t> timing</a:t>
            </a:r>
            <a:endParaRPr lang="de-DE" kern="0" smtClean="0">
              <a:solidFill>
                <a:srgbClr val="C00000"/>
              </a:solidFill>
              <a:cs typeface="MS PGothic" charset="0"/>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2</a:t>
            </a:fld>
            <a:endParaRPr lang="it-IT" altLang="it-IT" dirty="0"/>
          </a:p>
        </p:txBody>
      </p:sp>
      <p:sp>
        <p:nvSpPr>
          <p:cNvPr id="5" name="Content Placeholder 4"/>
          <p:cNvSpPr>
            <a:spLocks noGrp="1"/>
          </p:cNvSpPr>
          <p:nvPr>
            <p:ph sz="quarter" idx="12"/>
          </p:nvPr>
        </p:nvSpPr>
        <p:spPr>
          <a:xfrm>
            <a:off x="494807" y="1228700"/>
            <a:ext cx="9091010" cy="576064"/>
          </a:xfrm>
          <a:solidFill>
            <a:srgbClr val="FFFFCC"/>
          </a:solidFill>
          <a:ln>
            <a:solidFill>
              <a:schemeClr val="tx1"/>
            </a:solidFill>
          </a:ln>
        </p:spPr>
        <p:txBody>
          <a:bodyPr/>
          <a:lstStyle/>
          <a:p>
            <a:r>
              <a:rPr lang="en-US" smtClean="0"/>
              <a:t>reports and payment requests</a:t>
            </a:r>
          </a:p>
          <a:p>
            <a:endParaRPr lang="de-DE"/>
          </a:p>
        </p:txBody>
      </p:sp>
      <p:sp>
        <p:nvSpPr>
          <p:cNvPr id="6" name="Content Placeholder 4"/>
          <p:cNvSpPr txBox="1">
            <a:spLocks/>
          </p:cNvSpPr>
          <p:nvPr/>
        </p:nvSpPr>
        <p:spPr>
          <a:xfrm>
            <a:off x="647824" y="2051645"/>
            <a:ext cx="9091010" cy="3312368"/>
          </a:xfrm>
          <a:prstGeom prst="rect">
            <a:avLst/>
          </a:prstGeom>
        </p:spPr>
        <p:txBody>
          <a:bodyPr/>
          <a:lstStyle/>
          <a:p>
            <a:pPr marL="0" marR="0" lvl="0" indent="0" algn="l"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endParaRPr kumimoji="0" lang="de-DE" sz="2800"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algn="ctr">
              <a:lnSpc>
                <a:spcPct val="93000"/>
              </a:lnSpc>
              <a:buClr>
                <a:srgbClr val="000000"/>
              </a:buClr>
              <a:buSzPct val="100000"/>
              <a:defRPr/>
            </a:pPr>
            <a:r>
              <a:rPr lang="en-US" kern="0" smtClean="0">
                <a:solidFill>
                  <a:schemeClr val="tx1"/>
                </a:solidFill>
                <a:cs typeface="MS PGothic" charset="0"/>
              </a:rPr>
              <a:t>grant agreement:</a:t>
            </a:r>
            <a:r>
              <a:rPr lang="en-US" kern="0" smtClean="0">
                <a:solidFill>
                  <a:srgbClr val="C00000"/>
                </a:solidFill>
                <a:cs typeface="MS PGothic" charset="0"/>
              </a:rPr>
              <a:t> reporting &amp; payments</a:t>
            </a:r>
            <a:endParaRPr lang="de-DE" kern="0" smtClean="0">
              <a:solidFill>
                <a:srgbClr val="C00000"/>
              </a:solidFill>
              <a:cs typeface="MS PGothic" charset="0"/>
            </a:endParaRPr>
          </a:p>
        </p:txBody>
      </p:sp>
      <p:sp>
        <p:nvSpPr>
          <p:cNvPr id="9" name="Rectangle 8"/>
          <p:cNvSpPr/>
          <p:nvPr/>
        </p:nvSpPr>
        <p:spPr>
          <a:xfrm>
            <a:off x="899852" y="2051646"/>
            <a:ext cx="8280920" cy="3262432"/>
          </a:xfrm>
          <a:prstGeom prst="rect">
            <a:avLst/>
          </a:prstGeom>
        </p:spPr>
        <p:txBody>
          <a:bodyPr wrap="square">
            <a:spAutoFit/>
          </a:bodyPr>
          <a:lstStyle/>
          <a:p>
            <a:pPr algn="just">
              <a:spcAft>
                <a:spcPts val="4800"/>
              </a:spcAft>
            </a:pPr>
            <a:r>
              <a:rPr lang="en-GB" sz="2000" smtClean="0">
                <a:solidFill>
                  <a:schemeClr val="tx1"/>
                </a:solidFill>
              </a:rPr>
              <a:t>“Under Article 19 and Article 20 of the grant agreement (GA), </a:t>
            </a:r>
            <a:r>
              <a:rPr lang="en-GB" sz="2000" smtClean="0">
                <a:solidFill>
                  <a:srgbClr val="C00000"/>
                </a:solidFill>
              </a:rPr>
              <a:t>the coordinator must submit to the Commission technical and financial reports</a:t>
            </a:r>
            <a:r>
              <a:rPr lang="en-GB" sz="2000" smtClean="0">
                <a:solidFill>
                  <a:schemeClr val="tx1"/>
                </a:solidFill>
              </a:rPr>
              <a:t>, including requests for payment - specifically:</a:t>
            </a:r>
          </a:p>
          <a:p>
            <a:pPr marL="432000" indent="-216000" algn="just">
              <a:spcAft>
                <a:spcPts val="600"/>
              </a:spcAft>
              <a:buFont typeface="Arial" pitchFamily="34" charset="0"/>
              <a:buChar char="•"/>
            </a:pPr>
            <a:r>
              <a:rPr lang="en-GB" sz="2000" smtClean="0">
                <a:solidFill>
                  <a:schemeClr val="tx1"/>
                </a:solidFill>
              </a:rPr>
              <a:t>deliverables identified in Annex 1</a:t>
            </a:r>
          </a:p>
          <a:p>
            <a:pPr marL="432000" indent="-216000" algn="just">
              <a:spcAft>
                <a:spcPts val="600"/>
              </a:spcAft>
              <a:buFont typeface="Arial" pitchFamily="34" charset="0"/>
              <a:buChar char="•"/>
            </a:pPr>
            <a:r>
              <a:rPr lang="en-GB" sz="2000" smtClean="0">
                <a:solidFill>
                  <a:schemeClr val="tx1"/>
                </a:solidFill>
              </a:rPr>
              <a:t>periodic report (both technical and financial) </a:t>
            </a:r>
            <a:r>
              <a:rPr lang="en-GB" sz="2000" smtClean="0">
                <a:solidFill>
                  <a:srgbClr val="00B050"/>
                </a:solidFill>
              </a:rPr>
              <a:t>within 60 days of the end of each reporting period</a:t>
            </a:r>
            <a:r>
              <a:rPr lang="en-GB" sz="2000" smtClean="0">
                <a:solidFill>
                  <a:schemeClr val="tx1"/>
                </a:solidFill>
              </a:rPr>
              <a:t> (including the final one), including requests for payment ...</a:t>
            </a:r>
          </a:p>
          <a:p>
            <a:pPr algn="r">
              <a:spcAft>
                <a:spcPts val="1200"/>
              </a:spcAft>
            </a:pPr>
            <a:r>
              <a:rPr lang="en-GB" sz="1600" smtClean="0">
                <a:solidFill>
                  <a:schemeClr val="tx1"/>
                </a:solidFill>
              </a:rPr>
              <a:t>[H2020 online manual]</a:t>
            </a:r>
          </a:p>
        </p:txBody>
      </p:sp>
      <p:sp>
        <p:nvSpPr>
          <p:cNvPr id="8" name="Cloud Callout 7"/>
          <p:cNvSpPr/>
          <p:nvPr/>
        </p:nvSpPr>
        <p:spPr bwMode="auto">
          <a:xfrm>
            <a:off x="5400352" y="5364013"/>
            <a:ext cx="2664296" cy="1656184"/>
          </a:xfrm>
          <a:prstGeom prst="cloudCallout">
            <a:avLst>
              <a:gd name="adj1" fmla="val -46399"/>
              <a:gd name="adj2" fmla="val -81891"/>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lang="en-US" sz="2000" smtClean="0">
                <a:solidFill>
                  <a:schemeClr val="tx1"/>
                </a:solidFill>
              </a:rPr>
              <a:t>    financial parts </a:t>
            </a:r>
            <a:br>
              <a:rPr lang="en-US" sz="2000" smtClean="0">
                <a:solidFill>
                  <a:schemeClr val="tx1"/>
                </a:solidFill>
              </a:rPr>
            </a:br>
            <a:r>
              <a:rPr lang="en-US" sz="2000" smtClean="0">
                <a:solidFill>
                  <a:schemeClr val="tx1"/>
                </a:solidFill>
              </a:rPr>
              <a:t>ready on:</a:t>
            </a:r>
          </a:p>
          <a:p>
            <a:pPr marL="0" marR="0" indent="0" algn="ctr" defTabSz="449263" rtl="0" eaLnBrk="1" fontAlgn="base" latinLnBrk="0" hangingPunct="0">
              <a:spcBef>
                <a:spcPct val="0"/>
              </a:spcBef>
              <a:spcAft>
                <a:spcPts val="0"/>
              </a:spcAft>
              <a:buClr>
                <a:srgbClr val="000000"/>
              </a:buClr>
              <a:buSzPct val="100000"/>
              <a:buFont typeface="Times New Roman" charset="0"/>
              <a:buNone/>
              <a:tabLst/>
            </a:pPr>
            <a:r>
              <a:rPr lang="en-US" smtClean="0">
                <a:solidFill>
                  <a:srgbClr val="C00000"/>
                </a:solidFill>
              </a:rPr>
              <a:t> 25 July 2019</a:t>
            </a:r>
          </a:p>
        </p:txBody>
      </p:sp>
      <p:sp>
        <p:nvSpPr>
          <p:cNvPr id="10" name="Cloud Callout 9"/>
          <p:cNvSpPr/>
          <p:nvPr/>
        </p:nvSpPr>
        <p:spPr bwMode="auto">
          <a:xfrm>
            <a:off x="7200552" y="2699717"/>
            <a:ext cx="2664296" cy="1224136"/>
          </a:xfrm>
          <a:prstGeom prst="cloudCallout">
            <a:avLst>
              <a:gd name="adj1" fmla="val -42736"/>
              <a:gd name="adj2" fmla="val 5974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lang="en-US" sz="2000" smtClean="0">
                <a:solidFill>
                  <a:srgbClr val="0070C0"/>
                </a:solidFill>
              </a:rPr>
              <a:t>29 August 2019</a:t>
            </a:r>
            <a:endParaRPr lang="de-DE" sz="2000" smtClean="0">
              <a:solidFill>
                <a:srgbClr val="0070C0"/>
              </a:solidFill>
            </a:endParaRPr>
          </a:p>
        </p:txBody>
      </p:sp>
      <p:sp>
        <p:nvSpPr>
          <p:cNvPr id="11" name="Cloud Callout 10"/>
          <p:cNvSpPr/>
          <p:nvPr/>
        </p:nvSpPr>
        <p:spPr bwMode="auto">
          <a:xfrm>
            <a:off x="791840" y="5147989"/>
            <a:ext cx="2808312" cy="1656184"/>
          </a:xfrm>
          <a:prstGeom prst="cloudCallout">
            <a:avLst>
              <a:gd name="adj1" fmla="val 81298"/>
              <a:gd name="adj2" fmla="val -70389"/>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lang="en-US" sz="2000" smtClean="0">
                <a:solidFill>
                  <a:schemeClr val="tx1"/>
                </a:solidFill>
              </a:rPr>
              <a:t>   text &amp; data parts </a:t>
            </a:r>
            <a:br>
              <a:rPr lang="en-US" sz="2000" smtClean="0">
                <a:solidFill>
                  <a:schemeClr val="tx1"/>
                </a:solidFill>
              </a:rPr>
            </a:br>
            <a:r>
              <a:rPr lang="en-US" sz="2000" smtClean="0">
                <a:solidFill>
                  <a:schemeClr val="tx1"/>
                </a:solidFill>
              </a:rPr>
              <a:t>ready on:</a:t>
            </a:r>
          </a:p>
          <a:p>
            <a:pPr marL="0" marR="0" indent="0" algn="ctr" defTabSz="449263" rtl="0" eaLnBrk="1" fontAlgn="base" latinLnBrk="0" hangingPunct="0">
              <a:spcBef>
                <a:spcPct val="0"/>
              </a:spcBef>
              <a:spcAft>
                <a:spcPts val="0"/>
              </a:spcAft>
              <a:buClr>
                <a:srgbClr val="000000"/>
              </a:buClr>
              <a:buSzPct val="100000"/>
              <a:buFont typeface="Times New Roman" charset="0"/>
              <a:buNone/>
              <a:tabLst/>
            </a:pPr>
            <a:r>
              <a:rPr lang="en-US" smtClean="0">
                <a:solidFill>
                  <a:srgbClr val="C00000"/>
                </a:solidFill>
              </a:rPr>
              <a:t>15 July 2019</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3</a:t>
            </a:fld>
            <a:endParaRPr lang="it-IT" altLang="it-IT" dirty="0"/>
          </a:p>
        </p:txBody>
      </p:sp>
      <p:sp>
        <p:nvSpPr>
          <p:cNvPr id="5" name="Content Placeholder 4"/>
          <p:cNvSpPr>
            <a:spLocks noGrp="1"/>
          </p:cNvSpPr>
          <p:nvPr>
            <p:ph sz="quarter" idx="12"/>
          </p:nvPr>
        </p:nvSpPr>
        <p:spPr>
          <a:xfrm>
            <a:off x="494807" y="1228700"/>
            <a:ext cx="9091010" cy="576064"/>
          </a:xfrm>
          <a:solidFill>
            <a:srgbClr val="FFFFCC"/>
          </a:solidFill>
          <a:ln>
            <a:solidFill>
              <a:schemeClr val="tx1"/>
            </a:solidFill>
          </a:ln>
        </p:spPr>
        <p:txBody>
          <a:bodyPr/>
          <a:lstStyle/>
          <a:p>
            <a:r>
              <a:rPr lang="en-US" smtClean="0"/>
              <a:t>reporting functionalities</a:t>
            </a:r>
          </a:p>
          <a:p>
            <a:endParaRPr lang="de-DE"/>
          </a:p>
        </p:txBody>
      </p:sp>
      <p:sp>
        <p:nvSpPr>
          <p:cNvPr id="6" name="Content Placeholder 4"/>
          <p:cNvSpPr txBox="1">
            <a:spLocks/>
          </p:cNvSpPr>
          <p:nvPr/>
        </p:nvSpPr>
        <p:spPr>
          <a:xfrm>
            <a:off x="575816" y="2051645"/>
            <a:ext cx="9091010" cy="3312368"/>
          </a:xfrm>
          <a:prstGeom prst="rect">
            <a:avLst/>
          </a:prstGeom>
        </p:spPr>
        <p:txBody>
          <a:bodyPr/>
          <a:lstStyle/>
          <a:p>
            <a:pPr marL="0" marR="0" lvl="0" indent="0" algn="l"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endParaRPr kumimoji="0" lang="de-DE" sz="2800"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algn="ctr">
              <a:lnSpc>
                <a:spcPct val="93000"/>
              </a:lnSpc>
              <a:buClr>
                <a:srgbClr val="000000"/>
              </a:buClr>
              <a:buSzPct val="100000"/>
              <a:defRPr/>
            </a:pPr>
            <a:r>
              <a:rPr lang="en-US" kern="0" smtClean="0">
                <a:solidFill>
                  <a:schemeClr val="tx1"/>
                </a:solidFill>
                <a:cs typeface="MS PGothic" charset="0"/>
              </a:rPr>
              <a:t>participant portal:</a:t>
            </a:r>
            <a:r>
              <a:rPr lang="en-US" kern="0" smtClean="0">
                <a:solidFill>
                  <a:srgbClr val="C00000"/>
                </a:solidFill>
                <a:cs typeface="MS PGothic" charset="0"/>
              </a:rPr>
              <a:t> reporting platform</a:t>
            </a:r>
            <a:endParaRPr lang="de-DE" kern="0" smtClean="0">
              <a:solidFill>
                <a:srgbClr val="C00000"/>
              </a:solidFill>
              <a:cs typeface="MS PGothic" charset="0"/>
            </a:endParaRPr>
          </a:p>
        </p:txBody>
      </p:sp>
      <p:sp>
        <p:nvSpPr>
          <p:cNvPr id="9" name="Rectangle 8"/>
          <p:cNvSpPr/>
          <p:nvPr/>
        </p:nvSpPr>
        <p:spPr>
          <a:xfrm>
            <a:off x="935856" y="1984970"/>
            <a:ext cx="8280920" cy="5047536"/>
          </a:xfrm>
          <a:prstGeom prst="rect">
            <a:avLst/>
          </a:prstGeom>
        </p:spPr>
        <p:txBody>
          <a:bodyPr wrap="square">
            <a:spAutoFit/>
          </a:bodyPr>
          <a:lstStyle/>
          <a:p>
            <a:pPr>
              <a:spcAft>
                <a:spcPts val="600"/>
              </a:spcAft>
            </a:pPr>
            <a:r>
              <a:rPr lang="en-GB" sz="2000" smtClean="0">
                <a:solidFill>
                  <a:schemeClr val="tx1"/>
                </a:solidFill>
              </a:rPr>
              <a:t>“</a:t>
            </a:r>
            <a:r>
              <a:rPr lang="en-GB" sz="2000" u="sng" smtClean="0">
                <a:solidFill>
                  <a:srgbClr val="00B050"/>
                </a:solidFill>
              </a:rPr>
              <a:t>Continuous reporting functionality</a:t>
            </a:r>
            <a:r>
              <a:rPr lang="en-GB" sz="2000" smtClean="0">
                <a:solidFill>
                  <a:srgbClr val="00B050"/>
                </a:solidFill>
              </a:rPr>
              <a:t> </a:t>
            </a:r>
            <a:r>
              <a:rPr lang="en-GB" sz="2000" smtClean="0">
                <a:solidFill>
                  <a:schemeClr val="tx1"/>
                </a:solidFill>
              </a:rPr>
              <a:t>in the Participant Portal:</a:t>
            </a:r>
          </a:p>
          <a:p>
            <a:pPr algn="just">
              <a:spcAft>
                <a:spcPts val="1200"/>
              </a:spcAft>
            </a:pPr>
            <a:r>
              <a:rPr lang="en-GB" sz="1800" smtClean="0">
                <a:solidFill>
                  <a:srgbClr val="C00000"/>
                </a:solidFill>
              </a:rPr>
              <a:t>it is activated at the time the project starts and it is continuously open </a:t>
            </a:r>
            <a:r>
              <a:rPr lang="en-GB" sz="1800" smtClean="0">
                <a:solidFill>
                  <a:schemeClr val="tx1"/>
                </a:solidFill>
              </a:rPr>
              <a:t>for the beneficiaries to submit deliverables, to report on progress in achieving milestones, to follow up of critical risk, ethics issues, publications, communications activities, and the answers to the questionnaire on horizontal issues.</a:t>
            </a:r>
          </a:p>
          <a:p>
            <a:pPr>
              <a:spcAft>
                <a:spcPts val="600"/>
              </a:spcAft>
            </a:pPr>
            <a:r>
              <a:rPr lang="en-GB" sz="2000" u="sng" smtClean="0">
                <a:solidFill>
                  <a:srgbClr val="00B050"/>
                </a:solidFill>
              </a:rPr>
              <a:t>Periodic reporting functionality</a:t>
            </a:r>
            <a:r>
              <a:rPr lang="en-GB" sz="2000" smtClean="0">
                <a:solidFill>
                  <a:schemeClr val="tx1"/>
                </a:solidFill>
              </a:rPr>
              <a:t> in the Participant Portal:</a:t>
            </a:r>
          </a:p>
          <a:p>
            <a:pPr algn="just">
              <a:spcAft>
                <a:spcPts val="600"/>
              </a:spcAft>
            </a:pPr>
            <a:r>
              <a:rPr lang="en-GB" sz="1800" smtClean="0">
                <a:solidFill>
                  <a:srgbClr val="C00000"/>
                </a:solidFill>
              </a:rPr>
              <a:t>following the end of each reporting period the functionality of periodic reporting will be activated.</a:t>
            </a:r>
            <a:r>
              <a:rPr lang="en-GB" sz="1800" smtClean="0">
                <a:solidFill>
                  <a:schemeClr val="tx1"/>
                </a:solidFill>
              </a:rPr>
              <a:t> While the periodic reporting session is open in the grant management system, each participant </a:t>
            </a:r>
            <a:r>
              <a:rPr lang="de-DE" sz="1800" smtClean="0">
                <a:solidFill>
                  <a:schemeClr val="tx1"/>
                </a:solidFill>
              </a:rPr>
              <a:t>will be able to:</a:t>
            </a:r>
          </a:p>
          <a:p>
            <a:pPr marL="432000" indent="-216000" algn="just">
              <a:spcAft>
                <a:spcPts val="600"/>
              </a:spcAft>
              <a:buFont typeface="Arial" pitchFamily="34" charset="0"/>
              <a:buChar char="•"/>
            </a:pPr>
            <a:r>
              <a:rPr lang="en-GB" sz="1800" smtClean="0">
                <a:solidFill>
                  <a:schemeClr val="tx1"/>
                </a:solidFill>
              </a:rPr>
              <a:t>complete on-line their own Financial Statement (and the financial report of their Third Parties, if any) including the explanations on the use of resources</a:t>
            </a:r>
          </a:p>
          <a:p>
            <a:pPr marL="432000" indent="-216000" algn="just">
              <a:buFont typeface="Arial" pitchFamily="34" charset="0"/>
              <a:buChar char="•"/>
            </a:pPr>
            <a:r>
              <a:rPr lang="en-GB" sz="1800" smtClean="0">
                <a:solidFill>
                  <a:schemeClr val="tx1"/>
                </a:solidFill>
              </a:rPr>
              <a:t>upload the narrative, free text part (part B) of the periodic technical report as a pdf document</a:t>
            </a:r>
            <a:r>
              <a:rPr lang="en-GB" sz="2000" smtClean="0">
                <a:solidFill>
                  <a:schemeClr val="tx1"/>
                </a:solidFill>
              </a:rPr>
              <a:t>”</a:t>
            </a:r>
          </a:p>
          <a:p>
            <a:pPr algn="r">
              <a:spcAft>
                <a:spcPts val="1200"/>
              </a:spcAft>
            </a:pPr>
            <a:r>
              <a:rPr lang="en-GB" sz="1600" smtClean="0">
                <a:solidFill>
                  <a:schemeClr val="tx1"/>
                </a:solidFill>
              </a:rPr>
              <a:t>[H2020 online manual]</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4316" y="911696"/>
            <a:ext cx="4459288" cy="2580519"/>
          </a:xfrm>
          <a:solidFill>
            <a:srgbClr val="FFFFCC"/>
          </a:solidFill>
          <a:ln>
            <a:solidFill>
              <a:schemeClr val="tx1"/>
            </a:solidFill>
          </a:ln>
        </p:spPr>
        <p:txBody>
          <a:bodyPr/>
          <a:lstStyle/>
          <a:p>
            <a:r>
              <a:rPr lang="en-US" sz="1800" u="sng" smtClean="0">
                <a:solidFill>
                  <a:srgbClr val="C00000"/>
                </a:solidFill>
              </a:rPr>
              <a:t>part a1: structured tables</a:t>
            </a:r>
          </a:p>
          <a:p>
            <a:pPr marL="216000" indent="-216000">
              <a:spcAft>
                <a:spcPts val="600"/>
              </a:spcAft>
            </a:pPr>
            <a:r>
              <a:rPr lang="en-US" sz="1800" smtClean="0">
                <a:solidFill>
                  <a:srgbClr val="0070C0"/>
                </a:solidFill>
              </a:rPr>
              <a:t>from continuous reporting section:</a:t>
            </a:r>
          </a:p>
          <a:p>
            <a:pPr marL="432000" indent="-216000">
              <a:spcAft>
                <a:spcPts val="600"/>
              </a:spcAft>
              <a:buFont typeface="Arial" pitchFamily="34" charset="0"/>
              <a:buChar char="•"/>
            </a:pPr>
            <a:r>
              <a:rPr lang="en-US" sz="1800" smtClean="0"/>
              <a:t>summary (context &amp; objectives)</a:t>
            </a:r>
          </a:p>
          <a:p>
            <a:pPr marL="432000" indent="-216000">
              <a:spcAft>
                <a:spcPts val="600"/>
              </a:spcAft>
              <a:buFont typeface="Arial" pitchFamily="34" charset="0"/>
              <a:buChar char="•"/>
            </a:pPr>
            <a:r>
              <a:rPr lang="en-US" sz="1800" smtClean="0"/>
              <a:t>work performed &amp; main results</a:t>
            </a:r>
          </a:p>
          <a:p>
            <a:pPr marL="432000" indent="-216000">
              <a:spcAft>
                <a:spcPts val="600"/>
              </a:spcAft>
              <a:buFont typeface="Arial" pitchFamily="34" charset="0"/>
              <a:buChar char="•"/>
            </a:pPr>
            <a:r>
              <a:rPr lang="en-US" sz="1800" smtClean="0"/>
              <a:t>progress  beyond state of the art &amp; expected potential impact</a:t>
            </a:r>
          </a:p>
          <a:p>
            <a:pPr marL="432000" indent="-216000">
              <a:spcAft>
                <a:spcPts val="600"/>
              </a:spcAft>
              <a:buFont typeface="Arial" pitchFamily="34" charset="0"/>
              <a:buChar char="•"/>
            </a:pPr>
            <a:r>
              <a:rPr lang="en-US" sz="1800" smtClean="0"/>
              <a:t>website</a:t>
            </a:r>
            <a:endParaRPr lang="de-DE" sz="1800"/>
          </a:p>
        </p:txBody>
      </p:sp>
      <p:sp>
        <p:nvSpPr>
          <p:cNvPr id="4" name="Content Placeholder 3"/>
          <p:cNvSpPr>
            <a:spLocks noGrp="1"/>
          </p:cNvSpPr>
          <p:nvPr>
            <p:ph sz="half" idx="2"/>
          </p:nvPr>
        </p:nvSpPr>
        <p:spPr>
          <a:xfrm>
            <a:off x="5106988" y="902171"/>
            <a:ext cx="4460875" cy="2589634"/>
          </a:xfrm>
          <a:solidFill>
            <a:srgbClr val="FFFFCC"/>
          </a:solidFill>
          <a:ln>
            <a:solidFill>
              <a:schemeClr val="tx1"/>
            </a:solidFill>
          </a:ln>
        </p:spPr>
        <p:txBody>
          <a:bodyPr/>
          <a:lstStyle/>
          <a:p>
            <a:r>
              <a:rPr lang="en-US" sz="1800" u="sng" smtClean="0">
                <a:solidFill>
                  <a:srgbClr val="C00000"/>
                </a:solidFill>
              </a:rPr>
              <a:t>part b: free text</a:t>
            </a:r>
          </a:p>
          <a:p>
            <a:pPr marL="216000" indent="-216000">
              <a:buFont typeface="Arial" pitchFamily="34" charset="0"/>
              <a:buChar char="•"/>
            </a:pPr>
            <a:r>
              <a:rPr lang="en-US" sz="1800" smtClean="0"/>
              <a:t>explanations of the work carried out by </a:t>
            </a:r>
            <a:r>
              <a:rPr lang="en-US" sz="1800" smtClean="0">
                <a:solidFill>
                  <a:srgbClr val="C00000"/>
                </a:solidFill>
              </a:rPr>
              <a:t>each beneficiary </a:t>
            </a:r>
            <a:r>
              <a:rPr lang="en-US" sz="1800" smtClean="0"/>
              <a:t>and </a:t>
            </a:r>
            <a:r>
              <a:rPr lang="en-US" sz="1800" smtClean="0">
                <a:solidFill>
                  <a:schemeClr val="accent6">
                    <a:lumMod val="75000"/>
                  </a:schemeClr>
                </a:solidFill>
              </a:rPr>
              <a:t>third party</a:t>
            </a:r>
          </a:p>
          <a:p>
            <a:pPr marL="216000" indent="-216000">
              <a:buFont typeface="Arial" pitchFamily="34" charset="0"/>
              <a:buChar char="•"/>
            </a:pPr>
            <a:r>
              <a:rPr lang="en-GB" sz="1800" smtClean="0"/>
              <a:t>overview of the progress towards the project objectives, justification of any deviation from the planning</a:t>
            </a:r>
          </a:p>
          <a:p>
            <a:pPr marL="216000" indent="-216000">
              <a:buFont typeface="Arial" pitchFamily="34" charset="0"/>
              <a:buChar char="•"/>
            </a:pPr>
            <a:r>
              <a:rPr lang="en-GB" sz="1800" smtClean="0"/>
              <a:t>integrated in a single pdf document</a:t>
            </a:r>
            <a:endParaRPr lang="de-DE" sz="180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4</a:t>
            </a:fld>
            <a:endParaRPr lang="it-IT" altLang="it-IT" dirty="0"/>
          </a:p>
        </p:txBody>
      </p:sp>
      <p:sp>
        <p:nvSpPr>
          <p:cNvPr id="6" name="Content Placeholder 5"/>
          <p:cNvSpPr>
            <a:spLocks noGrp="1"/>
          </p:cNvSpPr>
          <p:nvPr>
            <p:ph sz="half" idx="11"/>
          </p:nvPr>
        </p:nvSpPr>
        <p:spPr>
          <a:xfrm>
            <a:off x="504316" y="3563813"/>
            <a:ext cx="4459288" cy="3384376"/>
          </a:xfrm>
          <a:solidFill>
            <a:srgbClr val="FFFFCC"/>
          </a:solidFill>
          <a:ln>
            <a:solidFill>
              <a:schemeClr val="tx1"/>
            </a:solidFill>
          </a:ln>
        </p:spPr>
        <p:txBody>
          <a:bodyPr/>
          <a:lstStyle/>
          <a:p>
            <a:r>
              <a:rPr lang="en-US" sz="1800" u="sng" smtClean="0">
                <a:solidFill>
                  <a:srgbClr val="C00000"/>
                </a:solidFill>
              </a:rPr>
              <a:t>part a2: forms and lists</a:t>
            </a:r>
          </a:p>
          <a:p>
            <a:pPr>
              <a:spcAft>
                <a:spcPts val="600"/>
              </a:spcAft>
            </a:pPr>
            <a:r>
              <a:rPr lang="en-US" sz="1800" smtClean="0">
                <a:solidFill>
                  <a:srgbClr val="0070C0"/>
                </a:solidFill>
              </a:rPr>
              <a:t>from continuous reporting section:</a:t>
            </a:r>
            <a:endParaRPr lang="en-US" sz="1800" u="sng" smtClean="0">
              <a:solidFill>
                <a:srgbClr val="C00000"/>
              </a:solidFill>
            </a:endParaRPr>
          </a:p>
          <a:p>
            <a:pPr marL="216000" indent="-216000">
              <a:spcAft>
                <a:spcPts val="300"/>
              </a:spcAft>
              <a:buFont typeface="Arial" pitchFamily="34" charset="0"/>
              <a:buChar char="•"/>
            </a:pPr>
            <a:r>
              <a:rPr lang="en-US" sz="1800" smtClean="0"/>
              <a:t>deliverables (with comments if delayed)</a:t>
            </a:r>
          </a:p>
          <a:p>
            <a:pPr marL="216000" indent="-216000">
              <a:spcAft>
                <a:spcPts val="300"/>
              </a:spcAft>
              <a:buFont typeface="Arial" pitchFamily="34" charset="0"/>
              <a:buChar char="•"/>
            </a:pPr>
            <a:r>
              <a:rPr lang="en-US" sz="1800" smtClean="0"/>
              <a:t>milestones</a:t>
            </a:r>
          </a:p>
          <a:p>
            <a:pPr marL="216000" indent="-216000">
              <a:spcAft>
                <a:spcPts val="300"/>
              </a:spcAft>
              <a:buFont typeface="Arial" pitchFamily="34" charset="0"/>
              <a:buChar char="•"/>
            </a:pPr>
            <a:r>
              <a:rPr lang="en-US" sz="1800" smtClean="0"/>
              <a:t>ethical issues (if applicable)</a:t>
            </a:r>
          </a:p>
          <a:p>
            <a:pPr marL="216000" indent="-216000">
              <a:spcAft>
                <a:spcPts val="300"/>
              </a:spcAft>
              <a:buFont typeface="Arial" pitchFamily="34" charset="0"/>
              <a:buChar char="•"/>
            </a:pPr>
            <a:r>
              <a:rPr lang="en-US" sz="1800" smtClean="0"/>
              <a:t>critical risks &amp; mitigation</a:t>
            </a:r>
          </a:p>
          <a:p>
            <a:pPr marL="216000" indent="-216000">
              <a:spcAft>
                <a:spcPts val="300"/>
              </a:spcAft>
              <a:buFont typeface="Arial" pitchFamily="34" charset="0"/>
              <a:buChar char="•"/>
            </a:pPr>
            <a:r>
              <a:rPr lang="en-US" sz="1800" smtClean="0"/>
              <a:t>dissemination &amp; exploitation </a:t>
            </a:r>
          </a:p>
          <a:p>
            <a:pPr marL="216000" indent="-216000">
              <a:spcAft>
                <a:spcPts val="300"/>
              </a:spcAft>
              <a:buFont typeface="Arial" pitchFamily="34" charset="0"/>
              <a:buChar char="•"/>
            </a:pPr>
            <a:r>
              <a:rPr lang="en-US" sz="1800" smtClean="0"/>
              <a:t>impacts on SMEs (as partners)</a:t>
            </a:r>
          </a:p>
          <a:p>
            <a:pPr marL="216000" indent="-216000">
              <a:spcAft>
                <a:spcPts val="300"/>
              </a:spcAft>
              <a:buFont typeface="Arial" pitchFamily="34" charset="0"/>
              <a:buChar char="•"/>
            </a:pPr>
            <a:r>
              <a:rPr lang="en-US" sz="1800" smtClean="0"/>
              <a:t>open research data (DMP)</a:t>
            </a:r>
          </a:p>
          <a:p>
            <a:pPr marL="216000" indent="-216000">
              <a:spcAft>
                <a:spcPts val="300"/>
              </a:spcAft>
              <a:buFont typeface="Arial" pitchFamily="34" charset="0"/>
              <a:buChar char="•"/>
            </a:pPr>
            <a:r>
              <a:rPr lang="en-US" sz="1800" smtClean="0"/>
              <a:t>gender</a:t>
            </a:r>
            <a:endParaRPr lang="de-DE" sz="1800" smtClean="0"/>
          </a:p>
        </p:txBody>
      </p:sp>
      <p:sp>
        <p:nvSpPr>
          <p:cNvPr id="7" name="Content Placeholder 6"/>
          <p:cNvSpPr>
            <a:spLocks noGrp="1"/>
          </p:cNvSpPr>
          <p:nvPr>
            <p:ph sz="half" idx="12"/>
          </p:nvPr>
        </p:nvSpPr>
        <p:spPr>
          <a:xfrm>
            <a:off x="5106988" y="3563813"/>
            <a:ext cx="4460875" cy="3384376"/>
          </a:xfrm>
          <a:solidFill>
            <a:srgbClr val="FFFFCC"/>
          </a:solidFill>
          <a:ln>
            <a:solidFill>
              <a:schemeClr val="tx1"/>
            </a:solidFill>
          </a:ln>
        </p:spPr>
        <p:txBody>
          <a:bodyPr/>
          <a:lstStyle/>
          <a:p>
            <a:r>
              <a:rPr lang="en-US" sz="1800" u="sng" smtClean="0">
                <a:solidFill>
                  <a:srgbClr val="C00000"/>
                </a:solidFill>
              </a:rPr>
              <a:t>part c: financial report - structured forms</a:t>
            </a:r>
          </a:p>
          <a:p>
            <a:pPr marL="216000" indent="-216000">
              <a:buFont typeface="Arial" pitchFamily="34" charset="0"/>
              <a:buChar char="•"/>
            </a:pPr>
            <a:r>
              <a:rPr lang="en-US" sz="1800" smtClean="0"/>
              <a:t>individual financial statements by </a:t>
            </a:r>
            <a:r>
              <a:rPr lang="en-US" sz="1800" smtClean="0">
                <a:solidFill>
                  <a:srgbClr val="C00000"/>
                </a:solidFill>
              </a:rPr>
              <a:t>each</a:t>
            </a:r>
            <a:r>
              <a:rPr lang="en-US" sz="1800" smtClean="0">
                <a:solidFill>
                  <a:srgbClr val="00B050"/>
                </a:solidFill>
              </a:rPr>
              <a:t> </a:t>
            </a:r>
            <a:r>
              <a:rPr lang="en-US" sz="1800" smtClean="0">
                <a:solidFill>
                  <a:srgbClr val="C00000"/>
                </a:solidFill>
              </a:rPr>
              <a:t>beneficiary</a:t>
            </a:r>
            <a:r>
              <a:rPr lang="en-US" sz="1800" smtClean="0">
                <a:solidFill>
                  <a:srgbClr val="00B050"/>
                </a:solidFill>
              </a:rPr>
              <a:t> </a:t>
            </a:r>
            <a:r>
              <a:rPr lang="en-US" sz="1800" smtClean="0"/>
              <a:t>and </a:t>
            </a:r>
            <a:r>
              <a:rPr lang="en-US" sz="1800" smtClean="0">
                <a:solidFill>
                  <a:schemeClr val="accent6">
                    <a:lumMod val="75000"/>
                  </a:schemeClr>
                </a:solidFill>
              </a:rPr>
              <a:t>third party </a:t>
            </a:r>
            <a:r>
              <a:rPr lang="en-US" sz="1800" smtClean="0"/>
              <a:t>(annex 4 to the GA)</a:t>
            </a:r>
          </a:p>
          <a:p>
            <a:pPr marL="216000" indent="-216000">
              <a:buFont typeface="Arial" pitchFamily="34" charset="0"/>
              <a:buChar char="•"/>
            </a:pPr>
            <a:r>
              <a:rPr lang="en-GB" sz="1800" smtClean="0">
                <a:solidFill>
                  <a:srgbClr val="C00000"/>
                </a:solidFill>
              </a:rPr>
              <a:t>each beneficiary</a:t>
            </a:r>
            <a:r>
              <a:rPr lang="en-GB" sz="1800" smtClean="0"/>
              <a:t>: explanation of the use of resources, subcontracts &amp; in-kind contributions by third parties</a:t>
            </a:r>
          </a:p>
          <a:p>
            <a:pPr marL="216000" indent="-216000">
              <a:buFont typeface="Arial" pitchFamily="34" charset="0"/>
              <a:buChar char="•"/>
            </a:pPr>
            <a:r>
              <a:rPr lang="en-GB" sz="1800" smtClean="0"/>
              <a:t>periodic summary financial statement &amp; request for interim payment </a:t>
            </a:r>
            <a:r>
              <a:rPr lang="en-GB" sz="1800" smtClean="0">
                <a:solidFill>
                  <a:srgbClr val="0070C0"/>
                </a:solidFill>
              </a:rPr>
              <a:t>by LP</a:t>
            </a:r>
            <a:endParaRPr lang="de-DE" sz="1800" smtClean="0">
              <a:solidFill>
                <a:srgbClr val="0070C0"/>
              </a:solidFill>
            </a:endParaRPr>
          </a:p>
          <a:p>
            <a:endParaRPr lang="de-DE" sz="1800"/>
          </a:p>
        </p:txBody>
      </p:sp>
      <p:sp>
        <p:nvSpPr>
          <p:cNvPr id="8" name="Title 1"/>
          <p:cNvSpPr txBox="1">
            <a:spLocks/>
          </p:cNvSpPr>
          <p:nvPr/>
        </p:nvSpPr>
        <p:spPr>
          <a:xfrm>
            <a:off x="2448024" y="0"/>
            <a:ext cx="5760640" cy="683493"/>
          </a:xfrm>
          <a:prstGeom prst="rect">
            <a:avLst/>
          </a:prstGeom>
        </p:spPr>
        <p:txBody>
          <a:bodyPr lIns="72000" rIns="72000" anchor="ctr"/>
          <a:lstStyle/>
          <a:p>
            <a:pPr marL="0" marR="0" lvl="0" indent="0" algn="ctr" defTabSz="447675"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0" i="0" u="none" strike="noStrike" kern="0" cap="none" spc="0" normalizeH="0" baseline="0" noProof="0" smtClean="0">
                <a:ln>
                  <a:noFill/>
                </a:ln>
                <a:solidFill>
                  <a:schemeClr val="tx1"/>
                </a:solidFill>
                <a:effectLst/>
                <a:uLnTx/>
                <a:uFillTx/>
                <a:latin typeface="+mj-lt"/>
                <a:ea typeface="ＭＳ Ｐゴシック" pitchFamily="34" charset="-128"/>
                <a:cs typeface="MS PGothic" charset="0"/>
              </a:rPr>
              <a:t>report structure:</a:t>
            </a:r>
            <a:r>
              <a:rPr kumimoji="0" lang="en-US" sz="2400" b="0" i="0" u="none" strike="noStrike" kern="0" cap="none" spc="0" normalizeH="0" baseline="0" noProof="0" smtClean="0">
                <a:ln>
                  <a:noFill/>
                </a:ln>
                <a:solidFill>
                  <a:srgbClr val="C00000"/>
                </a:solidFill>
                <a:effectLst/>
                <a:uLnTx/>
                <a:uFillTx/>
                <a:latin typeface="+mj-lt"/>
                <a:ea typeface="ＭＳ Ｐゴシック" pitchFamily="34" charset="-128"/>
                <a:cs typeface="MS PGothic" charset="0"/>
              </a:rPr>
              <a:t> periodic report m18</a:t>
            </a:r>
            <a:endParaRPr kumimoji="0" lang="de-DE" sz="2400" b="0" i="0" u="none" strike="noStrike" kern="0" cap="none" spc="0" normalizeH="0" baseline="0" noProof="0">
              <a:ln>
                <a:noFill/>
              </a:ln>
              <a:solidFill>
                <a:srgbClr val="C00000"/>
              </a:solidFill>
              <a:effectLst/>
              <a:uLnTx/>
              <a:uFillTx/>
              <a:latin typeface="+mj-lt"/>
              <a:ea typeface="ＭＳ Ｐゴシック" pitchFamily="34" charset="-128"/>
              <a:cs typeface="MS PGothic"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5</a:t>
            </a:fld>
            <a:endParaRPr lang="it-IT" altLang="it-IT" dirty="0"/>
          </a:p>
        </p:txBody>
      </p:sp>
      <p:sp>
        <p:nvSpPr>
          <p:cNvPr id="4" name="Content Placeholder 3"/>
          <p:cNvSpPr>
            <a:spLocks noGrp="1"/>
          </p:cNvSpPr>
          <p:nvPr>
            <p:ph sz="quarter" idx="12"/>
          </p:nvPr>
        </p:nvSpPr>
        <p:spPr>
          <a:xfrm>
            <a:off x="2505174" y="0"/>
            <a:ext cx="5616624" cy="683493"/>
          </a:xfrm>
        </p:spPr>
        <p:txBody>
          <a:bodyPr lIns="0" rIns="0" anchor="ctr" anchorCtr="0"/>
          <a:lstStyle/>
          <a:p>
            <a:pPr algn="ctr"/>
            <a:r>
              <a:rPr lang="en-US" sz="2400" smtClean="0">
                <a:solidFill>
                  <a:schemeClr val="tx1"/>
                </a:solidFill>
              </a:rPr>
              <a:t>EU portal: </a:t>
            </a:r>
            <a:r>
              <a:rPr lang="en-US" sz="2400" smtClean="0"/>
              <a:t>part a1- structured tables</a:t>
            </a:r>
            <a:endParaRPr lang="de-DE" sz="2400"/>
          </a:p>
        </p:txBody>
      </p:sp>
      <p:grpSp>
        <p:nvGrpSpPr>
          <p:cNvPr id="8" name="Group 7"/>
          <p:cNvGrpSpPr/>
          <p:nvPr/>
        </p:nvGrpSpPr>
        <p:grpSpPr>
          <a:xfrm>
            <a:off x="575816" y="827509"/>
            <a:ext cx="9078593" cy="5915851"/>
            <a:chOff x="575816" y="827509"/>
            <a:chExt cx="9078593" cy="5915851"/>
          </a:xfrm>
        </p:grpSpPr>
        <p:pic>
          <p:nvPicPr>
            <p:cNvPr id="6" name="Picture 5" descr="Abstract-1.PNG"/>
            <p:cNvPicPr>
              <a:picLocks noChangeAspect="1"/>
            </p:cNvPicPr>
            <p:nvPr/>
          </p:nvPicPr>
          <p:blipFill>
            <a:blip r:embed="rId2"/>
            <a:stretch>
              <a:fillRect/>
            </a:stretch>
          </p:blipFill>
          <p:spPr>
            <a:xfrm>
              <a:off x="575816" y="827509"/>
              <a:ext cx="9078593" cy="5915851"/>
            </a:xfrm>
            <a:prstGeom prst="rect">
              <a:avLst/>
            </a:prstGeom>
          </p:spPr>
        </p:pic>
        <p:sp>
          <p:nvSpPr>
            <p:cNvPr id="7" name="TextBox 6"/>
            <p:cNvSpPr txBox="1"/>
            <p:nvPr/>
          </p:nvSpPr>
          <p:spPr>
            <a:xfrm>
              <a:off x="3422924" y="4406577"/>
              <a:ext cx="3384376" cy="461665"/>
            </a:xfrm>
            <a:prstGeom prst="rect">
              <a:avLst/>
            </a:prstGeom>
            <a:noFill/>
          </p:spPr>
          <p:txBody>
            <a:bodyPr wrap="square" rtlCol="0">
              <a:spAutoFit/>
            </a:bodyPr>
            <a:lstStyle/>
            <a:p>
              <a:endParaRPr lang="de-DE">
                <a:solidFill>
                  <a:srgbClr val="C00000"/>
                </a:solidFill>
              </a:endParaRPr>
            </a:p>
          </p:txBody>
        </p:sp>
      </p:grpSp>
      <p:sp>
        <p:nvSpPr>
          <p:cNvPr id="9" name="Rectangle 8"/>
          <p:cNvSpPr/>
          <p:nvPr/>
        </p:nvSpPr>
        <p:spPr bwMode="auto">
          <a:xfrm>
            <a:off x="5184328" y="1187549"/>
            <a:ext cx="2232248" cy="216024"/>
          </a:xfrm>
          <a:prstGeom prst="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0" name="Rectangle 9"/>
          <p:cNvSpPr/>
          <p:nvPr/>
        </p:nvSpPr>
        <p:spPr bwMode="auto">
          <a:xfrm>
            <a:off x="3384128" y="1187549"/>
            <a:ext cx="1080120" cy="216024"/>
          </a:xfrm>
          <a:prstGeom prst="rect">
            <a:avLst/>
          </a:prstGeom>
          <a:noFill/>
          <a:ln w="1905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1" name="Cloud Callout 10"/>
          <p:cNvSpPr/>
          <p:nvPr/>
        </p:nvSpPr>
        <p:spPr bwMode="auto">
          <a:xfrm>
            <a:off x="3456136" y="3779837"/>
            <a:ext cx="5328592" cy="2232248"/>
          </a:xfrm>
          <a:prstGeom prst="cloudCallout">
            <a:avLst>
              <a:gd name="adj1" fmla="val -59560"/>
              <a:gd name="adj2" fmla="val -76692"/>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70C0"/>
                </a:solidFill>
                <a:effectLst/>
                <a:latin typeface="Arial" charset="0"/>
                <a:ea typeface="ＭＳ Ｐゴシック" charset="0"/>
                <a:cs typeface="ＭＳ Ｐゴシック" charset="0"/>
              </a:rPr>
              <a:t>lead partner</a:t>
            </a:r>
            <a:r>
              <a:rPr kumimoji="0" lang="en-US" sz="2000" b="0" i="0" u="none" strike="noStrike" cap="none" normalizeH="0" baseline="0" smtClean="0">
                <a:ln>
                  <a:noFill/>
                </a:ln>
                <a:solidFill>
                  <a:srgbClr val="0070C0"/>
                </a:solidFill>
                <a:effectLst/>
                <a:latin typeface="Arial" charset="0"/>
                <a:ea typeface="ＭＳ Ｐゴシック" charset="0"/>
                <a:cs typeface="ＭＳ Ｐゴシック" charset="0"/>
              </a:rPr>
              <a:t>:</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lang="en-US" sz="2000" smtClean="0">
                <a:solidFill>
                  <a:schemeClr val="tx1"/>
                </a:solidFill>
                <a:latin typeface="Arial" charset="0"/>
                <a:ea typeface="ＭＳ Ｐゴシック" charset="0"/>
                <a:cs typeface="ＭＳ Ｐゴシック" charset="0"/>
              </a:rPr>
              <a:t>w</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ill prepare a draft to be discussed </a:t>
            </a:r>
            <a:b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with the project coordination office</a:t>
            </a:r>
          </a:p>
          <a:p>
            <a:pPr algn="ctr" defTabSz="449263" eaLnBrk="1">
              <a:spcAft>
                <a:spcPts val="1200"/>
              </a:spcAft>
              <a:buClr>
                <a:srgbClr val="000000"/>
              </a:buClr>
              <a:buSzPct val="100000"/>
            </a:pPr>
            <a:r>
              <a:rPr lang="en-US" sz="2000" smtClean="0">
                <a:solidFill>
                  <a:srgbClr val="C00000"/>
                </a:solidFill>
              </a:rPr>
              <a:t>max. 7480 characters</a:t>
            </a:r>
            <a:endParaRPr lang="de-DE" sz="2000" smtClean="0">
              <a:solidFill>
                <a:srgbClr val="C00000"/>
              </a:solidFill>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6</a:t>
            </a:fld>
            <a:endParaRPr lang="it-IT" altLang="it-IT" dirty="0"/>
          </a:p>
        </p:txBody>
      </p:sp>
      <p:sp>
        <p:nvSpPr>
          <p:cNvPr id="4" name="Content Placeholder 3"/>
          <p:cNvSpPr>
            <a:spLocks noGrp="1"/>
          </p:cNvSpPr>
          <p:nvPr>
            <p:ph sz="quarter" idx="12"/>
          </p:nvPr>
        </p:nvSpPr>
        <p:spPr>
          <a:xfrm>
            <a:off x="2505174" y="0"/>
            <a:ext cx="5616624" cy="683493"/>
          </a:xfrm>
        </p:spPr>
        <p:txBody>
          <a:bodyPr lIns="0" rIns="0" anchor="ctr" anchorCtr="0"/>
          <a:lstStyle/>
          <a:p>
            <a:r>
              <a:rPr lang="en-US" sz="2400" smtClean="0">
                <a:solidFill>
                  <a:schemeClr val="tx1"/>
                </a:solidFill>
              </a:rPr>
              <a:t>EU portal:</a:t>
            </a:r>
            <a:r>
              <a:rPr lang="en-US" sz="2400" smtClean="0"/>
              <a:t> part a1- structured tables</a:t>
            </a:r>
            <a:endParaRPr lang="de-DE" sz="2400"/>
          </a:p>
        </p:txBody>
      </p:sp>
      <p:pic>
        <p:nvPicPr>
          <p:cNvPr id="5" name="Picture 4" descr="Abstract-2.PNG"/>
          <p:cNvPicPr>
            <a:picLocks noChangeAspect="1"/>
          </p:cNvPicPr>
          <p:nvPr/>
        </p:nvPicPr>
        <p:blipFill>
          <a:blip r:embed="rId2"/>
          <a:stretch>
            <a:fillRect/>
          </a:stretch>
        </p:blipFill>
        <p:spPr>
          <a:xfrm>
            <a:off x="613361" y="827509"/>
            <a:ext cx="9040487" cy="4344007"/>
          </a:xfrm>
          <a:prstGeom prst="rect">
            <a:avLst/>
          </a:prstGeom>
        </p:spPr>
      </p:pic>
      <p:pic>
        <p:nvPicPr>
          <p:cNvPr id="7" name="Picture 6" descr="Abstract-3.PNG"/>
          <p:cNvPicPr>
            <a:picLocks noChangeAspect="1"/>
          </p:cNvPicPr>
          <p:nvPr/>
        </p:nvPicPr>
        <p:blipFill>
          <a:blip r:embed="rId3"/>
          <a:stretch>
            <a:fillRect/>
          </a:stretch>
        </p:blipFill>
        <p:spPr>
          <a:xfrm>
            <a:off x="603834" y="2476078"/>
            <a:ext cx="9059540" cy="4334480"/>
          </a:xfrm>
          <a:prstGeom prst="rect">
            <a:avLst/>
          </a:prstGeom>
        </p:spPr>
      </p:pic>
      <p:pic>
        <p:nvPicPr>
          <p:cNvPr id="8" name="Picture 7" descr="Abstract-4.PNG"/>
          <p:cNvPicPr>
            <a:picLocks noChangeAspect="1"/>
          </p:cNvPicPr>
          <p:nvPr/>
        </p:nvPicPr>
        <p:blipFill>
          <a:blip r:embed="rId4"/>
          <a:srcRect l="778" r="3110"/>
          <a:stretch>
            <a:fillRect/>
          </a:stretch>
        </p:blipFill>
        <p:spPr>
          <a:xfrm>
            <a:off x="661506" y="4715941"/>
            <a:ext cx="8899666" cy="2114845"/>
          </a:xfrm>
          <a:prstGeom prst="rect">
            <a:avLst/>
          </a:prstGeom>
        </p:spPr>
      </p:pic>
      <p:sp>
        <p:nvSpPr>
          <p:cNvPr id="12" name="Cloud Callout 11"/>
          <p:cNvSpPr/>
          <p:nvPr/>
        </p:nvSpPr>
        <p:spPr bwMode="auto">
          <a:xfrm>
            <a:off x="3960192" y="3275781"/>
            <a:ext cx="5328592" cy="2232248"/>
          </a:xfrm>
          <a:prstGeom prst="cloudCallout">
            <a:avLst>
              <a:gd name="adj1" fmla="val -63314"/>
              <a:gd name="adj2" fmla="val -61758"/>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project coordination office</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prepare and agree on drafts to be </a:t>
            </a:r>
            <a:b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discussed with the partners</a:t>
            </a:r>
          </a:p>
          <a:p>
            <a:pPr algn="ctr" defTabSz="449263" eaLnBrk="1">
              <a:spcAft>
                <a:spcPts val="1200"/>
              </a:spcAft>
              <a:buClr>
                <a:srgbClr val="000000"/>
              </a:buClr>
              <a:buSzPct val="100000"/>
            </a:pPr>
            <a:r>
              <a:rPr lang="en-US" sz="2000" smtClean="0">
                <a:solidFill>
                  <a:srgbClr val="C00000"/>
                </a:solidFill>
              </a:rPr>
              <a:t>max. characters ?</a:t>
            </a:r>
            <a:endParaRPr lang="de-DE" sz="2000" smtClean="0">
              <a:solidFill>
                <a:srgbClr val="C00000"/>
              </a:solidFill>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7</a:t>
            </a:fld>
            <a:endParaRPr lang="it-IT" altLang="it-IT" dirty="0"/>
          </a:p>
        </p:txBody>
      </p:sp>
      <p:sp>
        <p:nvSpPr>
          <p:cNvPr id="5" name="Content Placeholder 4"/>
          <p:cNvSpPr>
            <a:spLocks noGrp="1"/>
          </p:cNvSpPr>
          <p:nvPr>
            <p:ph sz="quarter" idx="12"/>
          </p:nvPr>
        </p:nvSpPr>
        <p:spPr>
          <a:xfrm>
            <a:off x="494807" y="1228700"/>
            <a:ext cx="9091010" cy="576064"/>
          </a:xfrm>
          <a:solidFill>
            <a:srgbClr val="FFFFCC"/>
          </a:solidFill>
          <a:ln>
            <a:solidFill>
              <a:schemeClr val="tx1"/>
            </a:solidFill>
          </a:ln>
        </p:spPr>
        <p:txBody>
          <a:bodyPr/>
          <a:lstStyle/>
          <a:p>
            <a:r>
              <a:rPr lang="en-US" smtClean="0"/>
              <a:t>part a2: other parts</a:t>
            </a:r>
          </a:p>
          <a:p>
            <a:endParaRPr lang="de-DE"/>
          </a:p>
        </p:txBody>
      </p:sp>
      <p:sp>
        <p:nvSpPr>
          <p:cNvPr id="6" name="Content Placeholder 4"/>
          <p:cNvSpPr txBox="1">
            <a:spLocks/>
          </p:cNvSpPr>
          <p:nvPr/>
        </p:nvSpPr>
        <p:spPr>
          <a:xfrm>
            <a:off x="503808" y="2073746"/>
            <a:ext cx="9091010" cy="3312368"/>
          </a:xfrm>
          <a:prstGeom prst="rect">
            <a:avLst/>
          </a:prstGeom>
        </p:spPr>
        <p:txBody>
          <a:bodyPr/>
          <a:lstStyle/>
          <a:p>
            <a:pPr marL="216000" indent="-216000">
              <a:spcAft>
                <a:spcPts val="300"/>
              </a:spcAft>
              <a:buFont typeface="Arial" pitchFamily="34" charset="0"/>
              <a:buChar char="•"/>
            </a:pPr>
            <a:r>
              <a:rPr lang="en-US" sz="2000" smtClean="0">
                <a:solidFill>
                  <a:schemeClr val="tx1"/>
                </a:solidFill>
              </a:rPr>
              <a:t>deliverables (comment if delayed)								</a:t>
            </a:r>
            <a:r>
              <a:rPr lang="en-US" sz="2000" smtClean="0">
                <a:solidFill>
                  <a:srgbClr val="00B050"/>
                </a:solidFill>
              </a:rPr>
              <a:t>wp leaders</a:t>
            </a:r>
          </a:p>
          <a:p>
            <a:pPr marL="216000" indent="-216000">
              <a:spcAft>
                <a:spcPts val="300"/>
              </a:spcAft>
              <a:buFont typeface="Arial" pitchFamily="34" charset="0"/>
              <a:buChar char="•"/>
            </a:pPr>
            <a:r>
              <a:rPr lang="en-US" sz="2000" smtClean="0">
                <a:solidFill>
                  <a:schemeClr val="tx1"/>
                </a:solidFill>
              </a:rPr>
              <a:t>milestones									</a:t>
            </a:r>
            <a:r>
              <a:rPr lang="en-US" sz="2000" smtClean="0">
                <a:solidFill>
                  <a:srgbClr val="0070C0"/>
                </a:solidFill>
              </a:rPr>
              <a:t>lead partner</a:t>
            </a:r>
          </a:p>
          <a:p>
            <a:pPr marL="216000" indent="-216000">
              <a:spcAft>
                <a:spcPts val="300"/>
              </a:spcAft>
              <a:buFont typeface="Arial" pitchFamily="34" charset="0"/>
              <a:buChar char="•"/>
            </a:pPr>
            <a:r>
              <a:rPr lang="en-US" sz="2000" smtClean="0">
                <a:solidFill>
                  <a:schemeClr val="tx1"/>
                </a:solidFill>
              </a:rPr>
              <a:t>ethical issues (if applicable)					</a:t>
            </a:r>
            <a:r>
              <a:rPr lang="en-US" sz="2000" smtClean="0">
                <a:solidFill>
                  <a:srgbClr val="0070C0"/>
                </a:solidFill>
              </a:rPr>
              <a:t>lead partner</a:t>
            </a:r>
          </a:p>
          <a:p>
            <a:pPr marL="216000" indent="-216000">
              <a:spcAft>
                <a:spcPts val="300"/>
              </a:spcAft>
              <a:buFont typeface="Arial" pitchFamily="34" charset="0"/>
              <a:buChar char="•"/>
            </a:pPr>
            <a:r>
              <a:rPr lang="en-US" sz="2000" smtClean="0">
                <a:solidFill>
                  <a:schemeClr val="tx1"/>
                </a:solidFill>
              </a:rPr>
              <a:t>critical risks &amp; mitigation					</a:t>
            </a:r>
            <a:r>
              <a:rPr lang="en-US" sz="2000" smtClean="0">
                <a:solidFill>
                  <a:srgbClr val="00B050"/>
                </a:solidFill>
              </a:rPr>
              <a:t> 					wp leaders</a:t>
            </a:r>
            <a:endParaRPr lang="en-US" sz="2000" smtClean="0">
              <a:solidFill>
                <a:schemeClr val="tx1"/>
              </a:solidFill>
            </a:endParaRPr>
          </a:p>
          <a:p>
            <a:pPr marL="216000" indent="-216000">
              <a:spcAft>
                <a:spcPts val="300"/>
              </a:spcAft>
              <a:buFont typeface="Arial" pitchFamily="34" charset="0"/>
              <a:buChar char="•"/>
            </a:pPr>
            <a:r>
              <a:rPr lang="en-US" sz="2000" smtClean="0">
                <a:solidFill>
                  <a:schemeClr val="tx1"/>
                </a:solidFill>
              </a:rPr>
              <a:t>dissemination &amp; exploitation					</a:t>
            </a:r>
            <a:r>
              <a:rPr lang="en-US" sz="2000" smtClean="0">
                <a:solidFill>
                  <a:srgbClr val="0070C0"/>
                </a:solidFill>
              </a:rPr>
              <a:t>lead partner</a:t>
            </a:r>
            <a:r>
              <a:rPr lang="en-US" sz="2000" smtClean="0">
                <a:solidFill>
                  <a:schemeClr val="accent6">
                    <a:lumMod val="75000"/>
                  </a:schemeClr>
                </a:solidFill>
              </a:rPr>
              <a:t>	</a:t>
            </a:r>
            <a:r>
              <a:rPr lang="en-US" sz="2000" smtClean="0">
                <a:solidFill>
                  <a:srgbClr val="00B050"/>
                </a:solidFill>
              </a:rPr>
              <a:t>wp leaders</a:t>
            </a:r>
            <a:endParaRPr lang="en-US" sz="2000" smtClean="0">
              <a:solidFill>
                <a:schemeClr val="tx1"/>
              </a:solidFill>
            </a:endParaRPr>
          </a:p>
          <a:p>
            <a:pPr marL="216000" indent="-216000">
              <a:spcAft>
                <a:spcPts val="300"/>
              </a:spcAft>
              <a:buFont typeface="Arial" pitchFamily="34" charset="0"/>
              <a:buChar char="•"/>
            </a:pPr>
            <a:r>
              <a:rPr lang="en-US" sz="2000" smtClean="0">
                <a:solidFill>
                  <a:schemeClr val="tx1"/>
                </a:solidFill>
              </a:rPr>
              <a:t>impacts on SMEs (as partners)</a:t>
            </a:r>
            <a:r>
              <a:rPr lang="en-US" sz="2000" smtClean="0">
                <a:solidFill>
                  <a:schemeClr val="accent6">
                    <a:lumMod val="75000"/>
                  </a:schemeClr>
                </a:solidFill>
              </a:rPr>
              <a:t> 				</a:t>
            </a:r>
            <a:r>
              <a:rPr lang="en-US" sz="2000" smtClean="0">
                <a:solidFill>
                  <a:srgbClr val="0070C0"/>
                </a:solidFill>
              </a:rPr>
              <a:t>lead partner</a:t>
            </a:r>
          </a:p>
          <a:p>
            <a:pPr marL="216000" indent="-216000">
              <a:spcAft>
                <a:spcPts val="300"/>
              </a:spcAft>
              <a:buFont typeface="Arial" pitchFamily="34" charset="0"/>
              <a:buChar char="•"/>
            </a:pPr>
            <a:r>
              <a:rPr lang="en-US" sz="2000" smtClean="0">
                <a:solidFill>
                  <a:schemeClr val="tx1"/>
                </a:solidFill>
              </a:rPr>
              <a:t>open research data (DMP)					</a:t>
            </a:r>
            <a:r>
              <a:rPr lang="en-US" sz="2000" smtClean="0">
                <a:solidFill>
                  <a:srgbClr val="0070C0"/>
                </a:solidFill>
              </a:rPr>
              <a:t>lead partner</a:t>
            </a:r>
            <a:r>
              <a:rPr lang="en-US" sz="2000" smtClean="0">
                <a:solidFill>
                  <a:schemeClr val="accent6">
                    <a:lumMod val="75000"/>
                  </a:schemeClr>
                </a:solidFill>
              </a:rPr>
              <a:t>	</a:t>
            </a:r>
            <a:r>
              <a:rPr lang="en-US" sz="2000" smtClean="0">
                <a:solidFill>
                  <a:srgbClr val="00B050"/>
                </a:solidFill>
              </a:rPr>
              <a:t>wp leaders</a:t>
            </a:r>
            <a:endParaRPr lang="en-US" sz="2000" smtClean="0">
              <a:solidFill>
                <a:schemeClr val="tx1"/>
              </a:solidFill>
            </a:endParaRPr>
          </a:p>
          <a:p>
            <a:pPr marL="216000" indent="-216000">
              <a:spcAft>
                <a:spcPts val="300"/>
              </a:spcAft>
              <a:buFont typeface="Arial" pitchFamily="34" charset="0"/>
              <a:buChar char="•"/>
            </a:pPr>
            <a:r>
              <a:rPr lang="en-US" sz="2000" smtClean="0">
                <a:solidFill>
                  <a:schemeClr val="tx1"/>
                </a:solidFill>
              </a:rPr>
              <a:t>gender						</a:t>
            </a:r>
            <a:r>
              <a:rPr lang="en-US" sz="2000" smtClean="0">
                <a:solidFill>
                  <a:srgbClr val="C00000"/>
                </a:solidFill>
              </a:rPr>
              <a:t>each partner</a:t>
            </a:r>
            <a:endParaRPr lang="de-DE" sz="2000" smtClean="0">
              <a:solidFill>
                <a:srgbClr val="C00000"/>
              </a:solidFill>
            </a:endParaRPr>
          </a:p>
          <a:p>
            <a:pPr marL="0" marR="0" lvl="0" indent="0" algn="l"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endParaRPr kumimoji="0" lang="de-DE" sz="2800"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sp>
        <p:nvSpPr>
          <p:cNvPr id="7" name="Title 1"/>
          <p:cNvSpPr txBox="1">
            <a:spLocks/>
          </p:cNvSpPr>
          <p:nvPr/>
        </p:nvSpPr>
        <p:spPr>
          <a:xfrm>
            <a:off x="2520032" y="0"/>
            <a:ext cx="5544616" cy="683493"/>
          </a:xfrm>
          <a:prstGeom prst="rect">
            <a:avLst/>
          </a:prstGeom>
        </p:spPr>
        <p:txBody>
          <a:bodyPr lIns="72000" rIns="72000" anchor="ctr"/>
          <a:lstStyle/>
          <a:p>
            <a:pPr marL="0" marR="0" lvl="0" indent="0" algn="ctr" defTabSz="447675"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0" i="0" u="none" strike="noStrike" kern="0" cap="none" spc="0" normalizeH="0" baseline="0" noProof="0" smtClean="0">
                <a:ln>
                  <a:noFill/>
                </a:ln>
                <a:solidFill>
                  <a:schemeClr val="tx1"/>
                </a:solidFill>
                <a:effectLst/>
                <a:uLnTx/>
                <a:uFillTx/>
                <a:latin typeface="+mj-lt"/>
                <a:ea typeface="ＭＳ Ｐゴシック" pitchFamily="34" charset="-128"/>
                <a:cs typeface="MS PGothic" charset="0"/>
              </a:rPr>
              <a:t>EU portal:</a:t>
            </a:r>
            <a:r>
              <a:rPr kumimoji="0" lang="en-US" sz="2400" b="0" i="0" u="none" strike="noStrike" kern="0" cap="none" spc="0" normalizeH="0" baseline="0" noProof="0" smtClean="0">
                <a:ln>
                  <a:noFill/>
                </a:ln>
                <a:solidFill>
                  <a:srgbClr val="C00000"/>
                </a:solidFill>
                <a:effectLst/>
                <a:uLnTx/>
                <a:uFillTx/>
                <a:latin typeface="+mj-lt"/>
                <a:ea typeface="ＭＳ Ｐゴシック" pitchFamily="34" charset="-128"/>
                <a:cs typeface="MS PGothic" charset="0"/>
              </a:rPr>
              <a:t> continuous reporting</a:t>
            </a:r>
            <a:endParaRPr kumimoji="0" lang="de-DE" sz="2400" b="0" i="0" u="none" strike="noStrike" kern="0" cap="none" spc="0" normalizeH="0" baseline="0" noProof="0">
              <a:ln>
                <a:noFill/>
              </a:ln>
              <a:solidFill>
                <a:srgbClr val="C00000"/>
              </a:solidFill>
              <a:effectLst/>
              <a:uLnTx/>
              <a:uFillTx/>
              <a:latin typeface="+mj-lt"/>
              <a:ea typeface="ＭＳ Ｐゴシック" pitchFamily="34" charset="-128"/>
              <a:cs typeface="MS PGothic" charset="0"/>
            </a:endParaRPr>
          </a:p>
        </p:txBody>
      </p:sp>
      <p:sp>
        <p:nvSpPr>
          <p:cNvPr id="8" name="Content Placeholder 4"/>
          <p:cNvSpPr txBox="1">
            <a:spLocks/>
          </p:cNvSpPr>
          <p:nvPr/>
        </p:nvSpPr>
        <p:spPr>
          <a:xfrm>
            <a:off x="503808" y="5075981"/>
            <a:ext cx="9091010" cy="1944216"/>
          </a:xfrm>
          <a:prstGeom prst="rect">
            <a:avLst/>
          </a:prstGeom>
          <a:solidFill>
            <a:srgbClr val="FFFFCC"/>
          </a:solidFill>
          <a:ln>
            <a:solidFill>
              <a:schemeClr val="tx1"/>
            </a:solidFill>
          </a:ln>
        </p:spPr>
        <p:txBody>
          <a:bodyPr anchor="t" anchorCtr="0"/>
          <a:lstStyle/>
          <a:p>
            <a:pPr marL="216000" lvl="0" indent="-216000">
              <a:spcAft>
                <a:spcPts val="1200"/>
              </a:spcAft>
              <a:buClr>
                <a:srgbClr val="000000"/>
              </a:buClr>
              <a:buSzPct val="100000"/>
            </a:pPr>
            <a:r>
              <a:rPr lang="en-US" sz="2000" u="sng" kern="0" smtClean="0">
                <a:solidFill>
                  <a:srgbClr val="0070C0"/>
                </a:solidFill>
                <a:cs typeface="MS PGothic" charset="0"/>
              </a:rPr>
              <a:t>how to</a:t>
            </a:r>
            <a:r>
              <a:rPr lang="en-US" sz="2000" kern="0" smtClean="0">
                <a:solidFill>
                  <a:srgbClr val="0070C0"/>
                </a:solidFill>
                <a:cs typeface="MS PGothic" charset="0"/>
              </a:rPr>
              <a:t>: </a:t>
            </a:r>
          </a:p>
          <a:p>
            <a:pPr marL="216000" lvl="0" indent="-216000">
              <a:spcAft>
                <a:spcPts val="0"/>
              </a:spcAft>
              <a:buClr>
                <a:srgbClr val="000000"/>
              </a:buClr>
              <a:buSzPct val="100000"/>
              <a:buFont typeface="Arial" pitchFamily="34" charset="0"/>
              <a:buChar char="•"/>
            </a:pPr>
            <a:r>
              <a:rPr lang="en-US" sz="2000" kern="0" smtClean="0">
                <a:solidFill>
                  <a:srgbClr val="C00000"/>
                </a:solidFill>
                <a:cs typeface="MS PGothic" charset="0"/>
              </a:rPr>
              <a:t>data for single partner: </a:t>
            </a:r>
            <a:r>
              <a:rPr lang="en-US" sz="2000" kern="0" smtClean="0">
                <a:solidFill>
                  <a:prstClr val="black"/>
                </a:solidFill>
                <a:cs typeface="MS PGothic" charset="0"/>
              </a:rPr>
              <a:t>each partner fills out the  requested information</a:t>
            </a:r>
          </a:p>
          <a:p>
            <a:pPr marL="216000" lvl="0" indent="-216000">
              <a:spcAft>
                <a:spcPts val="0"/>
              </a:spcAft>
              <a:buClr>
                <a:srgbClr val="000000"/>
              </a:buClr>
              <a:buSzPct val="100000"/>
              <a:buFont typeface="Arial" pitchFamily="34" charset="0"/>
              <a:buChar char="•"/>
            </a:pPr>
            <a:r>
              <a:rPr lang="en-US" sz="2000" kern="0" smtClean="0">
                <a:solidFill>
                  <a:srgbClr val="00B050"/>
                </a:solidFill>
                <a:cs typeface="MS PGothic" charset="0"/>
              </a:rPr>
              <a:t>data on wp basis: </a:t>
            </a:r>
            <a:r>
              <a:rPr lang="en-US" sz="2000" kern="0" smtClean="0">
                <a:solidFill>
                  <a:schemeClr val="tx1"/>
                </a:solidFill>
                <a:cs typeface="MS PGothic" charset="0"/>
              </a:rPr>
              <a:t>wp leaders collect data from all wp partners</a:t>
            </a:r>
          </a:p>
          <a:p>
            <a:pPr marL="216000" lvl="0" indent="-216000">
              <a:spcAft>
                <a:spcPts val="1200"/>
              </a:spcAft>
              <a:buClr>
                <a:srgbClr val="000000"/>
              </a:buClr>
              <a:buSzPct val="100000"/>
              <a:buFont typeface="Arial" pitchFamily="34" charset="0"/>
              <a:buChar char="•"/>
            </a:pPr>
            <a:r>
              <a:rPr lang="en-US" sz="2000" kern="0" smtClean="0">
                <a:solidFill>
                  <a:srgbClr val="0070C0"/>
                </a:solidFill>
                <a:latin typeface="Arial"/>
                <a:cs typeface="MS PGothic" charset="0"/>
              </a:rPr>
              <a:t>data on whole project: </a:t>
            </a:r>
            <a:r>
              <a:rPr lang="en-US" sz="2000" kern="0" smtClean="0">
                <a:solidFill>
                  <a:prstClr val="black"/>
                </a:solidFill>
                <a:latin typeface="Arial"/>
                <a:cs typeface="MS PGothic" charset="0"/>
              </a:rPr>
              <a:t>each partner sends his data to LP for integration</a:t>
            </a:r>
          </a:p>
          <a:p>
            <a:pPr marL="216000" lvl="0" indent="-216000">
              <a:spcAft>
                <a:spcPts val="0"/>
              </a:spcAft>
              <a:buClr>
                <a:srgbClr val="000000"/>
              </a:buClr>
              <a:buSzPct val="100000"/>
            </a:pPr>
            <a:r>
              <a:rPr lang="en-US" sz="2000" kern="0" smtClean="0">
                <a:solidFill>
                  <a:schemeClr val="tx1"/>
                </a:solidFill>
                <a:latin typeface="Arial"/>
                <a:cs typeface="MS PGothic" charset="0"/>
              </a:rPr>
              <a:t>see next pages!</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8</a:t>
            </a:fld>
            <a:endParaRPr lang="it-IT" altLang="it-IT" dirty="0"/>
          </a:p>
        </p:txBody>
      </p:sp>
      <p:sp>
        <p:nvSpPr>
          <p:cNvPr id="4" name="Content Placeholder 3"/>
          <p:cNvSpPr>
            <a:spLocks noGrp="1"/>
          </p:cNvSpPr>
          <p:nvPr>
            <p:ph sz="quarter" idx="12"/>
          </p:nvPr>
        </p:nvSpPr>
        <p:spPr>
          <a:xfrm>
            <a:off x="2505174" y="0"/>
            <a:ext cx="5616624" cy="683493"/>
          </a:xfrm>
        </p:spPr>
        <p:txBody>
          <a:bodyPr lIns="0" rIns="0" anchor="ctr" anchorCtr="0"/>
          <a:lstStyle/>
          <a:p>
            <a:pPr algn="ctr"/>
            <a:r>
              <a:rPr lang="en-US" sz="2400" smtClean="0">
                <a:solidFill>
                  <a:schemeClr val="tx1"/>
                </a:solidFill>
              </a:rPr>
              <a:t>part a2: </a:t>
            </a:r>
            <a:r>
              <a:rPr lang="en-US" sz="2400" smtClean="0"/>
              <a:t>gender survey</a:t>
            </a:r>
            <a:endParaRPr lang="de-DE" sz="2400"/>
          </a:p>
        </p:txBody>
      </p:sp>
      <p:pic>
        <p:nvPicPr>
          <p:cNvPr id="5" name="Picture 4" descr="PP-Gender.PNG"/>
          <p:cNvPicPr>
            <a:picLocks noChangeAspect="1"/>
          </p:cNvPicPr>
          <p:nvPr/>
        </p:nvPicPr>
        <p:blipFill>
          <a:blip r:embed="rId2"/>
          <a:srcRect b="6356"/>
          <a:stretch>
            <a:fillRect/>
          </a:stretch>
        </p:blipFill>
        <p:spPr>
          <a:xfrm>
            <a:off x="503808" y="971525"/>
            <a:ext cx="9231014" cy="5834089"/>
          </a:xfrm>
          <a:prstGeom prst="rect">
            <a:avLst/>
          </a:prstGeom>
        </p:spPr>
      </p:pic>
      <p:sp>
        <p:nvSpPr>
          <p:cNvPr id="8" name="Rectangle 7"/>
          <p:cNvSpPr/>
          <p:nvPr/>
        </p:nvSpPr>
        <p:spPr bwMode="auto">
          <a:xfrm>
            <a:off x="3101429" y="899517"/>
            <a:ext cx="792088" cy="1296144"/>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Cloud Callout 8"/>
          <p:cNvSpPr/>
          <p:nvPr/>
        </p:nvSpPr>
        <p:spPr bwMode="auto">
          <a:xfrm>
            <a:off x="5184328" y="1115541"/>
            <a:ext cx="3744416" cy="1656184"/>
          </a:xfrm>
          <a:prstGeom prst="cloudCallout">
            <a:avLst>
              <a:gd name="adj1" fmla="val -10262"/>
              <a:gd name="adj2" fmla="val 94354"/>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C00000"/>
                </a:solidFill>
                <a:effectLst/>
                <a:latin typeface="Arial" charset="0"/>
                <a:ea typeface="ＭＳ Ｐゴシック" charset="0"/>
                <a:cs typeface="ＭＳ Ｐゴシック" charset="0"/>
              </a:rPr>
              <a:t>partners:</a:t>
            </a:r>
          </a:p>
          <a:p>
            <a:pPr algn="ctr"/>
            <a:r>
              <a:rPr lang="en-US" sz="2000" smtClean="0">
                <a:solidFill>
                  <a:schemeClr val="tx1"/>
                </a:solidFill>
              </a:rPr>
              <a:t>please fill out this table !!</a:t>
            </a:r>
            <a:endParaRPr lang="de-DE" sz="2000" smtClean="0">
              <a:solidFill>
                <a:schemeClr val="tx1"/>
              </a:solidFill>
            </a:endParaRPr>
          </a:p>
        </p:txBody>
      </p:sp>
      <p:sp>
        <p:nvSpPr>
          <p:cNvPr id="7" name="Down Arrow 6"/>
          <p:cNvSpPr/>
          <p:nvPr/>
        </p:nvSpPr>
        <p:spPr bwMode="auto">
          <a:xfrm rot="10800000">
            <a:off x="9288784" y="2627709"/>
            <a:ext cx="503809" cy="720080"/>
          </a:xfrm>
          <a:prstGeom prst="downArrow">
            <a:avLst/>
          </a:prstGeom>
          <a:solidFill>
            <a:srgbClr val="C0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0" name="Oval 9"/>
          <p:cNvSpPr/>
          <p:nvPr/>
        </p:nvSpPr>
        <p:spPr bwMode="auto">
          <a:xfrm>
            <a:off x="9279259" y="2320627"/>
            <a:ext cx="504056" cy="288032"/>
          </a:xfrm>
          <a:prstGeom prst="ellipse">
            <a:avLst/>
          </a:prstGeom>
          <a:noFill/>
          <a:ln w="254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1" name="Rectangle 10"/>
          <p:cNvSpPr/>
          <p:nvPr/>
        </p:nvSpPr>
        <p:spPr bwMode="auto">
          <a:xfrm>
            <a:off x="791840" y="3093665"/>
            <a:ext cx="5184576" cy="576064"/>
          </a:xfrm>
          <a:prstGeom prst="rect">
            <a:avLst/>
          </a:prstGeom>
          <a:noFill/>
          <a:ln w="254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9</a:t>
            </a:fld>
            <a:endParaRPr lang="it-IT" altLang="it-IT" dirty="0"/>
          </a:p>
        </p:txBody>
      </p:sp>
      <p:sp>
        <p:nvSpPr>
          <p:cNvPr id="13" name="Content Placeholder 3"/>
          <p:cNvSpPr txBox="1">
            <a:spLocks/>
          </p:cNvSpPr>
          <p:nvPr/>
        </p:nvSpPr>
        <p:spPr>
          <a:xfrm>
            <a:off x="2376016" y="0"/>
            <a:ext cx="5832648" cy="683493"/>
          </a:xfrm>
          <a:prstGeom prst="rect">
            <a:avLst/>
          </a:prstGeom>
        </p:spPr>
        <p:txBody>
          <a:bodyPr lIns="0" rIns="0" anchor="ctr" anchorCtr="0"/>
          <a:lstStyle/>
          <a:p>
            <a:pPr marL="0" marR="0" lvl="0" indent="0" algn="ctr" defTabSz="447675" rtl="0" eaLnBrk="0" fontAlgn="base" latinLnBrk="0" hangingPunct="0">
              <a:lnSpc>
                <a:spcPct val="100000"/>
              </a:lnSpc>
              <a:spcBef>
                <a:spcPct val="0"/>
              </a:spcBef>
              <a:spcAft>
                <a:spcPts val="1500"/>
              </a:spcAft>
              <a:buClr>
                <a:srgbClr val="000000"/>
              </a:buClr>
              <a:buSzPct val="100000"/>
              <a:buFont typeface="Times New Roman" pitchFamily="18" charset="0"/>
              <a:buNone/>
              <a:tabLst/>
              <a:defRPr/>
            </a:pPr>
            <a:r>
              <a:rPr kumimoji="0" lang="en-US" b="0" i="0" u="none" strike="noStrike" kern="0" cap="none" spc="0" normalizeH="0" baseline="0" noProof="0" smtClean="0">
                <a:ln>
                  <a:noFill/>
                </a:ln>
                <a:solidFill>
                  <a:schemeClr val="tx1"/>
                </a:solidFill>
                <a:effectLst/>
                <a:uLnTx/>
                <a:uFillTx/>
                <a:latin typeface="+mn-lt"/>
                <a:ea typeface="ＭＳ Ｐゴシック" pitchFamily="34" charset="-128"/>
                <a:cs typeface="MS PGothic" charset="0"/>
              </a:rPr>
              <a:t>part a2: </a:t>
            </a:r>
            <a:r>
              <a:rPr kumimoji="0" lang="en-US" b="0" i="0" u="none" strike="noStrike" kern="0" cap="none" spc="0" normalizeH="0" baseline="0" noProof="0" smtClean="0">
                <a:ln>
                  <a:noFill/>
                </a:ln>
                <a:solidFill>
                  <a:srgbClr val="C00000"/>
                </a:solidFill>
                <a:effectLst/>
                <a:uLnTx/>
                <a:uFillTx/>
                <a:latin typeface="+mn-lt"/>
                <a:ea typeface="ＭＳ Ｐゴシック" pitchFamily="34" charset="-128"/>
                <a:cs typeface="MS PGothic" charset="0"/>
              </a:rPr>
              <a:t>publications</a:t>
            </a:r>
            <a:endParaRPr kumimoji="0" lang="de-DE" b="0" i="0" u="none" strike="noStrike" kern="0" cap="none" spc="0" normalizeH="0" baseline="0" noProof="0">
              <a:ln>
                <a:noFill/>
              </a:ln>
              <a:solidFill>
                <a:srgbClr val="C00000"/>
              </a:solidFill>
              <a:effectLst/>
              <a:uLnTx/>
              <a:uFillTx/>
              <a:latin typeface="+mn-lt"/>
              <a:ea typeface="ＭＳ Ｐゴシック" pitchFamily="34" charset="-128"/>
              <a:cs typeface="MS PGothic" charset="0"/>
            </a:endParaRPr>
          </a:p>
        </p:txBody>
      </p:sp>
      <p:pic>
        <p:nvPicPr>
          <p:cNvPr id="16" name="Picture 15" descr="Publications.PNG"/>
          <p:cNvPicPr>
            <a:picLocks noChangeAspect="1"/>
          </p:cNvPicPr>
          <p:nvPr/>
        </p:nvPicPr>
        <p:blipFill>
          <a:blip r:embed="rId2"/>
          <a:stretch>
            <a:fillRect/>
          </a:stretch>
        </p:blipFill>
        <p:spPr>
          <a:xfrm>
            <a:off x="359792" y="899517"/>
            <a:ext cx="9432800" cy="3883114"/>
          </a:xfrm>
          <a:prstGeom prst="rect">
            <a:avLst/>
          </a:prstGeom>
        </p:spPr>
      </p:pic>
      <p:sp>
        <p:nvSpPr>
          <p:cNvPr id="12" name="Cloud Callout 11"/>
          <p:cNvSpPr/>
          <p:nvPr/>
        </p:nvSpPr>
        <p:spPr bwMode="auto">
          <a:xfrm>
            <a:off x="431800" y="4499917"/>
            <a:ext cx="4104456" cy="2304256"/>
          </a:xfrm>
          <a:prstGeom prst="cloudCallout">
            <a:avLst>
              <a:gd name="adj1" fmla="val 713"/>
              <a:gd name="adj2" fmla="val -93388"/>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B050"/>
                </a:solidFill>
                <a:effectLst/>
                <a:latin typeface="Arial" charset="0"/>
                <a:ea typeface="ＭＳ Ｐゴシック" charset="0"/>
                <a:cs typeface="ＭＳ Ｐゴシック" charset="0"/>
              </a:rPr>
              <a:t>wp leaders</a:t>
            </a:r>
            <a:r>
              <a:rPr kumimoji="0" lang="en-US" sz="2000" b="0" i="0" u="none" strike="noStrike" cap="none" normalizeH="0" baseline="0" smtClean="0">
                <a:ln>
                  <a:noFill/>
                </a:ln>
                <a:solidFill>
                  <a:srgbClr val="00B050"/>
                </a:solidFill>
                <a:effectLst/>
                <a:latin typeface="Arial" charset="0"/>
                <a:ea typeface="ＭＳ Ｐゴシック" charset="0"/>
                <a:cs typeface="ＭＳ Ｐゴシック" charset="0"/>
              </a:rPr>
              <a:t>:</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ct val="0"/>
              </a:spcAft>
              <a:buClr>
                <a:srgbClr val="000000"/>
              </a:buClr>
              <a:buSzPct val="100000"/>
              <a:buFont typeface="Times New Roman" charset="0"/>
              <a:buNone/>
              <a:tabLst/>
            </a:pP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please collect </a:t>
            </a:r>
            <a:r>
              <a:rPr kumimoji="0" lang="en-US" sz="2000" b="0" i="0" u="none" strike="noStrike" cap="none" normalizeH="0" smtClean="0">
                <a:ln>
                  <a:noFill/>
                </a:ln>
                <a:solidFill>
                  <a:srgbClr val="C00000"/>
                </a:solidFill>
                <a:effectLst/>
                <a:latin typeface="Arial" charset="0"/>
                <a:ea typeface="ＭＳ Ｐゴシック" charset="0"/>
                <a:cs typeface="ＭＳ Ｐゴシック" charset="0"/>
              </a:rPr>
              <a:t>papers</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&amp; </a:t>
            </a:r>
            <a:r>
              <a:rPr kumimoji="0" lang="en-US" sz="2000" b="0" i="0" u="none" strike="noStrike" cap="none" normalizeH="0" smtClean="0">
                <a:ln>
                  <a:noFill/>
                </a:ln>
                <a:solidFill>
                  <a:srgbClr val="0070C0"/>
                </a:solidFill>
                <a:effectLst/>
                <a:latin typeface="Arial" charset="0"/>
                <a:ea typeface="ＭＳ Ｐゴシック" charset="0"/>
                <a:cs typeface="ＭＳ Ｐゴシック" charset="0"/>
              </a:rPr>
              <a:t>IPR </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r>
            <a:b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b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for your wp</a:t>
            </a:r>
            <a:r>
              <a:rPr kumimoji="0" lang="en-US" sz="2000" b="0" i="0" u="none" strike="noStrike" cap="none" normalizeH="0" smtClean="0">
                <a:ln>
                  <a:noFill/>
                </a:ln>
                <a:solidFill>
                  <a:schemeClr val="tx1"/>
                </a:solidFill>
                <a:effectLst/>
                <a:latin typeface="Arial" charset="0"/>
                <a:ea typeface="ＭＳ Ｐゴシック" charset="0"/>
                <a:cs typeface="ＭＳ Ｐゴシック" charset="0"/>
              </a:rPr>
              <a:t> </a:t>
            </a:r>
            <a:r>
              <a:rPr lang="en-US" sz="2000" smtClean="0">
                <a:solidFill>
                  <a:schemeClr val="tx1"/>
                </a:solidFill>
                <a:latin typeface="Arial" charset="0"/>
                <a:ea typeface="ＭＳ Ｐゴシック" charset="0"/>
                <a:cs typeface="ＭＳ Ｐゴシック" charset="0"/>
              </a:rPr>
              <a:t>&amp; send to LP</a:t>
            </a:r>
            <a:endPar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endParaRPr>
          </a:p>
        </p:txBody>
      </p:sp>
      <p:sp>
        <p:nvSpPr>
          <p:cNvPr id="17" name="Rectangle 16"/>
          <p:cNvSpPr/>
          <p:nvPr/>
        </p:nvSpPr>
        <p:spPr bwMode="auto">
          <a:xfrm>
            <a:off x="5227761" y="1473299"/>
            <a:ext cx="684000" cy="1296144"/>
          </a:xfrm>
          <a:prstGeom prst="rect">
            <a:avLst/>
          </a:prstGeom>
          <a:no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Rectangle 8"/>
          <p:cNvSpPr/>
          <p:nvPr/>
        </p:nvSpPr>
        <p:spPr bwMode="auto">
          <a:xfrm>
            <a:off x="6675561" y="1463774"/>
            <a:ext cx="684000" cy="1296144"/>
          </a:xfrm>
          <a:prstGeom prst="rect">
            <a:avLst/>
          </a:prstGeom>
          <a:noFill/>
          <a:ln w="3175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0" name="Rectangle 9"/>
          <p:cNvSpPr/>
          <p:nvPr/>
        </p:nvSpPr>
        <p:spPr bwMode="auto">
          <a:xfrm>
            <a:off x="5951661" y="1389856"/>
            <a:ext cx="684000" cy="1296144"/>
          </a:xfrm>
          <a:prstGeom prst="rect">
            <a:avLst/>
          </a:prstGeom>
          <a:noFill/>
          <a:ln w="31750" cap="flat" cmpd="sng" algn="ctr">
            <a:solidFill>
              <a:schemeClr val="accent6">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1" name="Cloud Callout 10"/>
          <p:cNvSpPr/>
          <p:nvPr/>
        </p:nvSpPr>
        <p:spPr bwMode="auto">
          <a:xfrm>
            <a:off x="5328344" y="3491805"/>
            <a:ext cx="4320480" cy="2016224"/>
          </a:xfrm>
          <a:prstGeom prst="cloudCallout">
            <a:avLst>
              <a:gd name="adj1" fmla="val -26272"/>
              <a:gd name="adj2" fmla="val -98257"/>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0" tIns="0" rIns="0" bIns="0" numCol="1" rtlCol="0" anchor="ctr" anchorCtr="0" compatLnSpc="1">
            <a:prstTxWarp prst="textNoShape">
              <a:avLst/>
            </a:prstTxWarp>
          </a:bodyPr>
          <a:lstStyle/>
          <a:p>
            <a:pPr marL="0" marR="0" indent="0" algn="ctr" defTabSz="449263" rtl="0" eaLnBrk="1" fontAlgn="base" latinLnBrk="0" hangingPunct="0">
              <a:spcBef>
                <a:spcPct val="0"/>
              </a:spcBef>
              <a:spcAft>
                <a:spcPts val="1200"/>
              </a:spcAft>
              <a:buClr>
                <a:srgbClr val="000000"/>
              </a:buClr>
              <a:buSzPct val="100000"/>
              <a:buFont typeface="Times New Roman" charset="0"/>
              <a:buNone/>
              <a:tabLst/>
            </a:pPr>
            <a:r>
              <a:rPr kumimoji="0" lang="en-US" sz="2000" b="0" i="0" u="sng" strike="noStrike" cap="none" normalizeH="0" baseline="0" smtClean="0">
                <a:ln>
                  <a:noFill/>
                </a:ln>
                <a:solidFill>
                  <a:srgbClr val="0070C0"/>
                </a:solidFill>
                <a:effectLst/>
                <a:latin typeface="Arial" charset="0"/>
                <a:ea typeface="ＭＳ Ｐゴシック" charset="0"/>
                <a:cs typeface="ＭＳ Ｐゴシック" charset="0"/>
              </a:rPr>
              <a:t>lead partner:</a:t>
            </a:r>
            <a:r>
              <a:rPr kumimoji="0" lang="en-US" sz="2000" b="0" i="0" u="none" strike="noStrike" cap="none" normalizeH="0" baseline="0" smtClean="0">
                <a:ln>
                  <a:noFill/>
                </a:ln>
                <a:solidFill>
                  <a:srgbClr val="0070C0"/>
                </a:solidFill>
                <a:effectLst/>
                <a:latin typeface="Arial" charset="0"/>
                <a:ea typeface="ＭＳ Ｐゴシック" charset="0"/>
                <a:cs typeface="ＭＳ Ｐゴシック" charset="0"/>
              </a:rPr>
              <a:t> </a:t>
            </a:r>
          </a:p>
          <a:p>
            <a:pPr marL="0" marR="0" indent="0" algn="ctr" defTabSz="449263" rtl="0" eaLnBrk="1" fontAlgn="base" latinLnBrk="0" hangingPunct="0">
              <a:spcBef>
                <a:spcPct val="0"/>
              </a:spcBef>
              <a:spcAft>
                <a:spcPts val="600"/>
              </a:spcAft>
              <a:buClr>
                <a:srgbClr val="000000"/>
              </a:buClr>
              <a:buSzPct val="100000"/>
              <a:buFont typeface="Times New Roman" charset="0"/>
              <a:buNone/>
              <a:tabLst/>
            </a:pP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will collect </a:t>
            </a:r>
            <a:r>
              <a:rPr kumimoji="0" lang="en-US" sz="2000" b="0" i="0" u="none" strike="noStrike" cap="none" normalizeH="0" baseline="0" smtClean="0">
                <a:ln>
                  <a:noFill/>
                </a:ln>
                <a:solidFill>
                  <a:schemeClr val="accent6">
                    <a:lumMod val="75000"/>
                  </a:schemeClr>
                </a:solidFill>
                <a:effectLst/>
                <a:latin typeface="Arial" charset="0"/>
                <a:ea typeface="ＭＳ Ｐゴシック" charset="0"/>
                <a:cs typeface="ＭＳ Ｐゴシック" charset="0"/>
              </a:rPr>
              <a:t>dissemination </a:t>
            </a:r>
          </a:p>
          <a:p>
            <a:pPr marL="0" marR="0" indent="0" algn="ctr" defTabSz="449263" rtl="0" eaLnBrk="1" fontAlgn="base" latinLnBrk="0" hangingPunct="0">
              <a:spcBef>
                <a:spcPct val="0"/>
              </a:spcBef>
              <a:spcAft>
                <a:spcPts val="600"/>
              </a:spcAft>
              <a:buClr>
                <a:srgbClr val="000000"/>
              </a:buClr>
              <a:buSzPct val="100000"/>
              <a:buFont typeface="Times New Roman" charset="0"/>
              <a:buNone/>
              <a:tabLst/>
            </a:pPr>
            <a:r>
              <a:rPr kumimoji="0" lang="en-US" sz="2000" b="0" i="0" u="none" strike="noStrike" cap="none" normalizeH="0" baseline="0" smtClean="0">
                <a:ln>
                  <a:noFill/>
                </a:ln>
                <a:solidFill>
                  <a:schemeClr val="accent6">
                    <a:lumMod val="75000"/>
                  </a:schemeClr>
                </a:solidFill>
                <a:effectLst/>
                <a:latin typeface="Arial" charset="0"/>
                <a:ea typeface="ＭＳ Ｐゴシック" charset="0"/>
                <a:cs typeface="ＭＳ Ｐゴシック" charset="0"/>
              </a:rPr>
              <a:t>data</a:t>
            </a:r>
            <a:r>
              <a:rPr kumimoji="0" lang="en-US" sz="2000" b="0" i="0" u="none" strike="noStrike" cap="none" normalizeH="0" baseline="0" smtClean="0">
                <a:ln>
                  <a:noFill/>
                </a:ln>
                <a:solidFill>
                  <a:schemeClr val="tx1"/>
                </a:solidFill>
                <a:effectLst/>
                <a:latin typeface="Arial" charset="0"/>
                <a:ea typeface="ＭＳ Ｐゴシック" charset="0"/>
                <a:cs typeface="ＭＳ Ｐゴシック" charset="0"/>
              </a:rPr>
              <a:t> from </a:t>
            </a:r>
            <a:r>
              <a:rPr kumimoji="0" lang="en-US" sz="2000" b="0" i="0" u="none" strike="noStrike" cap="none" normalizeH="0" baseline="0" smtClean="0">
                <a:ln>
                  <a:noFill/>
                </a:ln>
                <a:solidFill>
                  <a:srgbClr val="C00000"/>
                </a:solidFill>
                <a:effectLst/>
                <a:latin typeface="Arial" charset="0"/>
                <a:ea typeface="ＭＳ Ｐゴシック" charset="0"/>
                <a:cs typeface="ＭＳ Ｐゴシック" charset="0"/>
              </a:rPr>
              <a:t>each partner</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ompactLight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1383</Words>
  <Application>Microsoft Office PowerPoint</Application>
  <PresentationFormat>Custom</PresentationFormat>
  <Paragraphs>248</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CompactLight_Template Slides ENG</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nicoletta guidi</dc:creator>
  <cp:lastModifiedBy>regina.rochow</cp:lastModifiedBy>
  <cp:revision>361</cp:revision>
  <cp:lastPrinted>2015-12-09T13:35:49Z</cp:lastPrinted>
  <dcterms:created xsi:type="dcterms:W3CDTF">2015-12-09T11:23:36Z</dcterms:created>
  <dcterms:modified xsi:type="dcterms:W3CDTF">2019-03-04T15:47:34Z</dcterms:modified>
</cp:coreProperties>
</file>