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1"/>
  </p:sldMasterIdLst>
  <p:notesMasterIdLst>
    <p:notesMasterId r:id="rId14"/>
  </p:notesMasterIdLst>
  <p:handoutMasterIdLst>
    <p:handoutMasterId r:id="rId15"/>
  </p:handoutMasterIdLst>
  <p:sldIdLst>
    <p:sldId id="372" r:id="rId2"/>
    <p:sldId id="373" r:id="rId3"/>
    <p:sldId id="374" r:id="rId4"/>
    <p:sldId id="381" r:id="rId5"/>
    <p:sldId id="368" r:id="rId6"/>
    <p:sldId id="382" r:id="rId7"/>
    <p:sldId id="375" r:id="rId8"/>
    <p:sldId id="376" r:id="rId9"/>
    <p:sldId id="378" r:id="rId10"/>
    <p:sldId id="379" r:id="rId11"/>
    <p:sldId id="383" r:id="rId12"/>
    <p:sldId id="371" r:id="rId13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6600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541" autoAdjust="0"/>
  </p:normalViewPr>
  <p:slideViewPr>
    <p:cSldViewPr>
      <p:cViewPr>
        <p:scale>
          <a:sx n="80" d="100"/>
          <a:sy n="80" d="100"/>
        </p:scale>
        <p:origin x="-848" y="-28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28/05/19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jpeg"/><Relationship Id="rId20" Type="http://schemas.openxmlformats.org/officeDocument/2006/relationships/image" Target="../media/image22.jpe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jpeg"/><Relationship Id="rId24" Type="http://schemas.openxmlformats.org/officeDocument/2006/relationships/image" Target="../media/image26.jpe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10" Type="http://schemas.openxmlformats.org/officeDocument/2006/relationships/image" Target="../media/image12.jpeg"/><Relationship Id="rId11" Type="http://schemas.openxmlformats.org/officeDocument/2006/relationships/image" Target="../media/image13.png"/><Relationship Id="rId12" Type="http://schemas.openxmlformats.org/officeDocument/2006/relationships/image" Target="../media/image14.jpeg"/><Relationship Id="rId13" Type="http://schemas.openxmlformats.org/officeDocument/2006/relationships/image" Target="../media/image15.jpe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 smtClean="0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=""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 smtClean="0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 smtClean="0">
                <a:solidFill>
                  <a:srgbClr val="C00000"/>
                </a:solidFill>
              </a:rPr>
              <a:t>XLS						</a:t>
            </a:r>
            <a:r>
              <a:rPr lang="it-IT" altLang="en-US" sz="1400" b="0" smtClean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 smtClean="0"/>
              <a:t>Click to add title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Box 3"/>
          <p:cNvSpPr txBox="1"/>
          <p:nvPr userDrawn="1"/>
        </p:nvSpPr>
        <p:spPr>
          <a:xfrm>
            <a:off x="2340012" y="7202785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chemeClr val="tx1"/>
                </a:solidFill>
              </a:rPr>
              <a:t>CompactLight 1</a:t>
            </a:r>
            <a:r>
              <a:rPr lang="en-US" sz="1200" baseline="30000" smtClean="0">
                <a:solidFill>
                  <a:schemeClr val="tx1"/>
                </a:solidFill>
              </a:rPr>
              <a:t>st</a:t>
            </a:r>
            <a:r>
              <a:rPr lang="en-US" sz="1200" smtClean="0">
                <a:solidFill>
                  <a:schemeClr val="tx1"/>
                </a:solidFill>
              </a:rPr>
              <a:t> Annual Meeting, ALBA,Barcelona, 10 – 12 December 2018</a:t>
            </a:r>
            <a:endParaRPr lang="de-DE" sz="1200">
              <a:solidFill>
                <a:schemeClr val="tx1"/>
              </a:solidFill>
            </a:endParaRPr>
          </a:p>
        </p:txBody>
      </p:sp>
      <p:pic>
        <p:nvPicPr>
          <p:cNvPr id="5" name="Picture 4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143" y="7151785"/>
            <a:ext cx="730746" cy="37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340012" y="7202785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chemeClr val="tx1"/>
                </a:solidFill>
              </a:rPr>
              <a:t>CompactLight 1</a:t>
            </a:r>
            <a:r>
              <a:rPr lang="en-US" sz="1200" baseline="30000" smtClean="0">
                <a:solidFill>
                  <a:schemeClr val="tx1"/>
                </a:solidFill>
              </a:rPr>
              <a:t>st</a:t>
            </a:r>
            <a:r>
              <a:rPr lang="en-US" sz="1200" smtClean="0">
                <a:solidFill>
                  <a:schemeClr val="tx1"/>
                </a:solidFill>
              </a:rPr>
              <a:t> Annual Meeting, ALBA,Barcelona, 10 – 12 December 2018</a:t>
            </a:r>
            <a:endParaRPr lang="de-DE" sz="1200">
              <a:solidFill>
                <a:schemeClr val="tx1"/>
              </a:solidFill>
            </a:endParaRPr>
          </a:p>
        </p:txBody>
      </p:sp>
      <p:pic>
        <p:nvPicPr>
          <p:cNvPr id="8" name="Picture 7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143" y="7151785"/>
            <a:ext cx="730746" cy="37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 smtClean="0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  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add text</a:t>
            </a:r>
            <a:endParaRPr lang="it-IT"/>
          </a:p>
          <a:p>
            <a:pPr lvl="1"/>
            <a:r>
              <a:rPr lang="it-IT" smtClean="0"/>
              <a:t>Second level</a:t>
            </a:r>
            <a:endParaRPr lang="it-IT"/>
          </a:p>
          <a:p>
            <a:pPr lvl="2"/>
            <a:r>
              <a:rPr lang="it-IT" smtClean="0"/>
              <a:t>Third level</a:t>
            </a:r>
            <a:endParaRPr lang="it-IT"/>
          </a:p>
        </p:txBody>
      </p:sp>
      <p:sp>
        <p:nvSpPr>
          <p:cNvPr id="9" name="TextBox 8"/>
          <p:cNvSpPr txBox="1"/>
          <p:nvPr userDrawn="1"/>
        </p:nvSpPr>
        <p:spPr>
          <a:xfrm>
            <a:off x="2340012" y="7202785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chemeClr val="tx1"/>
                </a:solidFill>
              </a:rPr>
              <a:t>CompactLight 1</a:t>
            </a:r>
            <a:r>
              <a:rPr lang="en-US" sz="1200" baseline="30000" smtClean="0">
                <a:solidFill>
                  <a:schemeClr val="tx1"/>
                </a:solidFill>
              </a:rPr>
              <a:t>st</a:t>
            </a:r>
            <a:r>
              <a:rPr lang="en-US" sz="1200" smtClean="0">
                <a:solidFill>
                  <a:schemeClr val="tx1"/>
                </a:solidFill>
              </a:rPr>
              <a:t> Annual Meeting, ALBA,Barcelona, 10 – 12 December 2018</a:t>
            </a:r>
            <a:endParaRPr lang="de-DE" sz="1200">
              <a:solidFill>
                <a:schemeClr val="tx1"/>
              </a:solidFill>
            </a:endParaRPr>
          </a:p>
        </p:txBody>
      </p:sp>
      <p:pic>
        <p:nvPicPr>
          <p:cNvPr id="10" name="Picture 9" descr="1-S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143" y="7151785"/>
            <a:ext cx="730746" cy="37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lIns="100794" tIns="50397" rIns="100794" bIns="50397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lIns="100794" tIns="50397" rIns="100794" bIns="5039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r>
              <a:rPr lang="en-US" smtClean="0"/>
              <a:t>10-12/12/2018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1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10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=""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=""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  <p:sldLayoutId id="2147484295" r:id="rId7"/>
  </p:sldLayoutIdLst>
  <p:transition xmlns:p14="http://schemas.microsoft.com/office/powerpoint/2010/main"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</a:t>
            </a:fld>
            <a:endParaRPr lang="en-US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575816" y="1835621"/>
            <a:ext cx="9073008" cy="4536504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en-US" sz="2000" b="1" dirty="0" smtClean="0"/>
              <a:t>ITEMS </a:t>
            </a:r>
            <a:r>
              <a:rPr lang="en-US" sz="2000" b="1" dirty="0"/>
              <a:t>FOR A COST MODEL FOR THE XLS-</a:t>
            </a:r>
            <a:r>
              <a:rPr lang="en-US" sz="2000" b="1" dirty="0" smtClean="0"/>
              <a:t>XFEL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err="1" smtClean="0"/>
              <a:t>Evangelos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Gazis</a:t>
            </a:r>
            <a:r>
              <a:rPr lang="en-US" sz="2000" b="1" dirty="0" smtClean="0"/>
              <a:t>/</a:t>
            </a:r>
            <a:r>
              <a:rPr lang="en-US" sz="2000" b="1" dirty="0" smtClean="0"/>
              <a:t>IASA,</a:t>
            </a:r>
            <a:br>
              <a:rPr lang="en-US" sz="2000" b="1" dirty="0" smtClean="0"/>
            </a:br>
            <a:r>
              <a:rPr lang="en-US" sz="2000" b="1" dirty="0" err="1" smtClean="0"/>
              <a:t>Theodoros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Apostolopoulos</a:t>
            </a:r>
            <a:r>
              <a:rPr lang="en-US" sz="2000" b="1" dirty="0" smtClean="0"/>
              <a:t>/AUEB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400" b="1" dirty="0" smtClean="0"/>
              <a:t>A great thank to CARLO ROSSI/CERN </a:t>
            </a:r>
            <a:br>
              <a:rPr lang="en-US" sz="2400" b="1" dirty="0" smtClean="0"/>
            </a:br>
            <a:r>
              <a:rPr lang="en-US" sz="2400" b="1" dirty="0" smtClean="0"/>
              <a:t>for his wonderful file and his generous support</a:t>
            </a:r>
            <a:br>
              <a:rPr lang="en-US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en-US" sz="2400" b="1" dirty="0"/>
              <a:t>29 May 2019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996684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76016" y="107429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7.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Infrastructure and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Services</a:t>
            </a:r>
            <a:endParaRPr lang="en-US" sz="32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" name="Picture 2" descr="Screen Shot 2019-05-28 at 23.38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4900"/>
            <a:ext cx="10080625" cy="533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44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59992" y="107429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7. </a:t>
            </a: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Infrastructure and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Services, </a:t>
            </a:r>
            <a:r>
              <a:rPr lang="en-US" sz="280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c’nued</a:t>
            </a:r>
            <a:endParaRPr lang="en-US" sz="2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" name="Picture 2" descr="Screen Shot 2019-05-28 at 23.38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1400"/>
            <a:ext cx="10080625" cy="545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40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84" y="1763613"/>
            <a:ext cx="9577063" cy="4896544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sz="2800" dirty="0" smtClean="0"/>
              <a:t>Carlo’s proposal file has significantly changed the profile of the XLS index structure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Target: The detailed description of the elements for the basic parts of the accelerator and its operation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Target: The feedback of the WP leaders and collaborators on the accelerator structure, i.e. correction, completion, etc. are welcomed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Target: The finalization of the XLS structure will guide smoothly to the cost estimation of the project with good precision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80072" y="107429"/>
            <a:ext cx="47525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Conclusions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174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80072" y="107429"/>
            <a:ext cx="43204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Calibri"/>
                <a:cs typeface="Calibri"/>
              </a:rPr>
              <a:t>XLS EDMS Structure</a:t>
            </a:r>
            <a:endParaRPr lang="en-US" sz="32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35856" y="1115541"/>
            <a:ext cx="835292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RF </a:t>
            </a: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Gun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System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Injector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Linac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Main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Linac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Undulator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System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Mechanical Support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System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Main Dump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System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Infrastructure and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Services</a:t>
            </a:r>
          </a:p>
          <a:p>
            <a:pPr marL="457200" indent="-457200">
              <a:buAutoNum type="arabicPeriod"/>
            </a:pP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Machine Control and Operational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Infrastructure</a:t>
            </a:r>
          </a:p>
          <a:p>
            <a:pPr marL="457200" indent="-457200">
              <a:buAutoNum type="arabicPeriod"/>
            </a:pPr>
            <a:endParaRPr lang="en-US" sz="2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endParaRPr lang="en-US" sz="28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Note: Any item in green color is added to the initial file</a:t>
            </a:r>
          </a:p>
          <a:p>
            <a:pPr marL="457200" indent="-457200"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799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40" y="107429"/>
            <a:ext cx="5400600" cy="539477"/>
          </a:xfrm>
        </p:spPr>
        <p:txBody>
          <a:bodyPr/>
          <a:lstStyle/>
          <a:p>
            <a:pPr algn="ctr"/>
            <a:r>
              <a:rPr lang="en-US" dirty="0" smtClean="0"/>
              <a:t>1. </a:t>
            </a:r>
            <a:r>
              <a:rPr lang="en-US" dirty="0">
                <a:latin typeface="Calibri"/>
                <a:ea typeface="Calibri"/>
                <a:cs typeface="Calibri"/>
              </a:rPr>
              <a:t>RF Gun </a:t>
            </a:r>
            <a:r>
              <a:rPr lang="en-US" dirty="0" smtClean="0">
                <a:latin typeface="Calibri"/>
                <a:ea typeface="Calibri"/>
                <a:cs typeface="Calibri"/>
              </a:rPr>
              <a:t>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Screen Shot 2019-05-28 at 23.27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10080625" cy="500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17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040" y="107429"/>
            <a:ext cx="5400600" cy="539477"/>
          </a:xfrm>
        </p:spPr>
        <p:txBody>
          <a:bodyPr/>
          <a:lstStyle/>
          <a:p>
            <a:pPr algn="ctr"/>
            <a:r>
              <a:rPr lang="en-US" dirty="0" smtClean="0"/>
              <a:t>1. </a:t>
            </a:r>
            <a:r>
              <a:rPr lang="en-US" dirty="0">
                <a:latin typeface="Calibri"/>
                <a:ea typeface="Calibri"/>
                <a:cs typeface="Calibri"/>
              </a:rPr>
              <a:t>RF Gun </a:t>
            </a:r>
            <a:r>
              <a:rPr lang="en-US" dirty="0" smtClean="0">
                <a:latin typeface="Calibri"/>
                <a:ea typeface="Calibri"/>
                <a:cs typeface="Calibri"/>
              </a:rPr>
              <a:t>System, continued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Screen Shot 2019-05-28 at 23.28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600"/>
            <a:ext cx="10080625" cy="479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64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5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80072" y="107429"/>
            <a:ext cx="4464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2.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Injector Linac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Screen Shot 2019-05-28 at 23.30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10080625" cy="633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74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04008" y="107429"/>
            <a:ext cx="59766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2.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Injector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Linac, continued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Screen Shot 2019-05-28 at 23.32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9597"/>
            <a:ext cx="10080625" cy="227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6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7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80072" y="107429"/>
            <a:ext cx="4464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3.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Main </a:t>
            </a:r>
            <a:r>
              <a:rPr lang="en-US" sz="32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Linac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Screen Shot 2019-05-28 at 23.33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3" y="787131"/>
            <a:ext cx="10080625" cy="677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48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8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80072" y="107429"/>
            <a:ext cx="44644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4.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Undulator System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Screen Shot 2019-05-28 at 23.34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080625" cy="1476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2000" y="3347789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5.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Mechanical Support System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6" name="Picture 5" descr="Screen Shot 2019-05-28 at 23.35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8" y="4355901"/>
            <a:ext cx="10080625" cy="145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7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376016" y="107429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Calibri"/>
                <a:cs typeface="Calibri"/>
              </a:rPr>
              <a:t>6. </a:t>
            </a:r>
            <a:r>
              <a:rPr lang="en-US" sz="32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Main Dump System</a:t>
            </a:r>
            <a:endParaRPr lang="en-US" sz="3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3" name="Picture 2" descr="Screen Shot 2019-05-28 at 23.36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1" y="971525"/>
            <a:ext cx="10080625" cy="12346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1840" y="2771725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8. </a:t>
            </a:r>
            <a:r>
              <a:rPr lang="en-US" sz="280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Machine Control and Operational Infrastructure</a:t>
            </a:r>
          </a:p>
        </p:txBody>
      </p:sp>
      <p:pic>
        <p:nvPicPr>
          <p:cNvPr id="6" name="Picture 5" descr="Screen Shot 2019-05-28 at 23.36.5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7829"/>
            <a:ext cx="10080625" cy="30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52006"/>
      </p:ext>
    </p:extLst>
  </p:cSld>
  <p:clrMapOvr>
    <a:masterClrMapping/>
  </p:clrMapOvr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201</Words>
  <Application>Microsoft Macintosh PowerPoint</Application>
  <PresentationFormat>Custom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CompactLight_Template Slides ENG</vt:lpstr>
      <vt:lpstr>ITEMS FOR A COST MODEL FOR THE XLS-XFEL   Evangelos Gazis/IASA, Theodoros Apostolopoulos/AUEB   A great thank to CARLO ROSSI/CERN  for his wonderful file and his generous support    29 May 2019</vt:lpstr>
      <vt:lpstr>PowerPoint Presentation</vt:lpstr>
      <vt:lpstr>1. RF Gun System</vt:lpstr>
      <vt:lpstr>1. RF Gun System,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EvangelosCERN evan</cp:lastModifiedBy>
  <cp:revision>338</cp:revision>
  <cp:lastPrinted>2015-12-09T13:35:49Z</cp:lastPrinted>
  <dcterms:created xsi:type="dcterms:W3CDTF">2015-12-09T11:23:36Z</dcterms:created>
  <dcterms:modified xsi:type="dcterms:W3CDTF">2019-05-28T21:51:01Z</dcterms:modified>
</cp:coreProperties>
</file>