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v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0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1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2.xml" ContentType="application/vnd.openxmlformats-officedocument.presentationml.notesSlid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0"/>
  </p:notesMasterIdLst>
  <p:handoutMasterIdLst>
    <p:handoutMasterId r:id="rId41"/>
  </p:handoutMasterIdLst>
  <p:sldIdLst>
    <p:sldId id="256" r:id="rId5"/>
    <p:sldId id="309" r:id="rId6"/>
    <p:sldId id="316" r:id="rId7"/>
    <p:sldId id="323" r:id="rId8"/>
    <p:sldId id="345" r:id="rId9"/>
    <p:sldId id="352" r:id="rId10"/>
    <p:sldId id="324" r:id="rId11"/>
    <p:sldId id="327" r:id="rId12"/>
    <p:sldId id="353" r:id="rId13"/>
    <p:sldId id="354" r:id="rId14"/>
    <p:sldId id="325" r:id="rId15"/>
    <p:sldId id="339" r:id="rId16"/>
    <p:sldId id="340" r:id="rId17"/>
    <p:sldId id="341" r:id="rId18"/>
    <p:sldId id="343" r:id="rId19"/>
    <p:sldId id="337" r:id="rId20"/>
    <p:sldId id="338" r:id="rId21"/>
    <p:sldId id="336" r:id="rId22"/>
    <p:sldId id="334" r:id="rId23"/>
    <p:sldId id="335" r:id="rId24"/>
    <p:sldId id="344" r:id="rId25"/>
    <p:sldId id="333" r:id="rId26"/>
    <p:sldId id="355" r:id="rId27"/>
    <p:sldId id="356" r:id="rId28"/>
    <p:sldId id="349" r:id="rId29"/>
    <p:sldId id="350" r:id="rId30"/>
    <p:sldId id="351" r:id="rId31"/>
    <p:sldId id="342" r:id="rId32"/>
    <p:sldId id="348" r:id="rId33"/>
    <p:sldId id="347" r:id="rId34"/>
    <p:sldId id="329" r:id="rId35"/>
    <p:sldId id="328" r:id="rId36"/>
    <p:sldId id="331" r:id="rId37"/>
    <p:sldId id="332" r:id="rId38"/>
    <p:sldId id="303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EBDE1"/>
    <a:srgbClr val="0055A6"/>
    <a:srgbClr val="94A7D5"/>
    <a:srgbClr val="185DAB"/>
    <a:srgbClr val="5E7DBE"/>
    <a:srgbClr val="D3EDF7"/>
    <a:srgbClr val="4E72B8"/>
    <a:srgbClr val="899DD0"/>
    <a:srgbClr val="ABB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7" autoAdjust="0"/>
    <p:restoredTop sz="94645" autoAdjust="0"/>
  </p:normalViewPr>
  <p:slideViewPr>
    <p:cSldViewPr snapToGrid="0" snapToObjects="1">
      <p:cViewPr varScale="1">
        <p:scale>
          <a:sx n="137" d="100"/>
          <a:sy n="137" d="100"/>
        </p:scale>
        <p:origin x="726" y="12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53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Visitors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Visitors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8AC2-469A-974C-9117A425C58F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AC2-469A-974C-9117A425C58F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AC2-469A-974C-9117A425C58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8AC2-469A-974C-9117A425C58F}"/>
                </c:ext>
              </c:extLst>
            </c:dLbl>
            <c:dLbl>
              <c:idx val="1"/>
              <c:layout>
                <c:manualLayout>
                  <c:x val="0"/>
                  <c:y val="-0.1436056054670626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124813606384906"/>
                      <c:h val="0.343993635208621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AC2-469A-974C-9117A425C58F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8AC2-469A-974C-9117A425C58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2"/>
                <c:pt idx="0">
                  <c:v>Rejected</c:v>
                </c:pt>
                <c:pt idx="1">
                  <c:v>Accepted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145611</c:v>
                </c:pt>
                <c:pt idx="1">
                  <c:v>135159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C2-469A-974C-9117A425C58F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Requests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Groups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237-452C-8402-C3FD78A93A7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237-452C-8402-C3FD78A93A7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5237-452C-8402-C3FD78A93A7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2704144632561865"/>
                      <c:h val="0.198693028626635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237-452C-8402-C3FD78A93A75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2480129647467015"/>
                      <c:h val="0.1929487953619160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237-452C-8402-C3FD78A93A7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237-452C-8402-C3FD78A93A75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2"/>
                <c:pt idx="0">
                  <c:v>Rejected</c:v>
                </c:pt>
                <c:pt idx="1">
                  <c:v>Accepted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15928</c:v>
                </c:pt>
                <c:pt idx="1">
                  <c:v>6419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237-452C-8402-C3FD78A93A7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719076132070539"/>
          <c:y val="0.19714943436635249"/>
          <c:w val="0.84193345819911602"/>
          <c:h val="0.7824285138731326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0F5-44A2-BC54-AB494288669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70F5-44A2-BC54-AB494288669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70F5-44A2-BC54-AB4942886695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0F5-44A2-BC54-AB4942886695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70F5-44A2-BC54-AB4942886695}"/>
              </c:ext>
            </c:extLst>
          </c:dPt>
          <c:dPt>
            <c:idx val="5"/>
            <c:bubble3D val="0"/>
            <c:spPr>
              <a:solidFill>
                <a:schemeClr val="dk1">
                  <a:tint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70F5-44A2-BC54-AB4942886695}"/>
              </c:ext>
            </c:extLst>
          </c:dPt>
          <c:dPt>
            <c:idx val="6"/>
            <c:bubble3D val="0"/>
            <c:spPr>
              <a:solidFill>
                <a:schemeClr val="dk1">
                  <a:tint val="8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70F5-44A2-BC54-AB4942886695}"/>
              </c:ext>
            </c:extLst>
          </c:dPt>
          <c:dLbls>
            <c:dLbl>
              <c:idx val="0"/>
              <c:layout>
                <c:manualLayout>
                  <c:x val="-6.4630232462910164E-2"/>
                  <c:y val="-1.6831179295794065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70F5-44A2-BC54-AB4942886695}"/>
                </c:ext>
              </c:extLst>
            </c:dLbl>
            <c:dLbl>
              <c:idx val="1"/>
              <c:layout>
                <c:manualLayout>
                  <c:x val="9.4690805701472938E-2"/>
                  <c:y val="-1.6831179295794061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70F5-44A2-BC54-AB4942886695}"/>
                </c:ext>
              </c:extLst>
            </c:dLbl>
            <c:dLbl>
              <c:idx val="2"/>
              <c:layout>
                <c:manualLayout>
                  <c:x val="3.3066630562419014E-2"/>
                  <c:y val="-0.1683117929579406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70F5-44A2-BC54-AB4942886695}"/>
                </c:ext>
              </c:extLst>
            </c:dLbl>
            <c:dLbl>
              <c:idx val="3"/>
              <c:layout>
                <c:manualLayout>
                  <c:x val="-8.1163547744119671E-2"/>
                  <c:y val="-2.5246768943691246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9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70F5-44A2-BC54-AB4942886695}"/>
                </c:ext>
              </c:extLst>
            </c:dLbl>
            <c:dLbl>
              <c:idx val="4"/>
              <c:layout>
                <c:manualLayout>
                  <c:x val="-6.3127203800981968E-2"/>
                  <c:y val="-7.574030683107327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70F5-44A2-BC54-AB4942886695}"/>
                </c:ext>
              </c:extLst>
            </c:dLbl>
            <c:dLbl>
              <c:idx val="5"/>
              <c:layout>
                <c:manualLayout>
                  <c:x val="-4.8096917181700546E-2"/>
                  <c:y val="-3.7870153415536636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70F5-44A2-BC54-AB4942886695}"/>
                </c:ext>
              </c:extLst>
            </c:dLbl>
            <c:dLbl>
              <c:idx val="6"/>
              <c:layout>
                <c:manualLayout>
                  <c:x val="-1.6533315281209618E-2"/>
                  <c:y val="-6.311692235922772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70F5-44A2-BC54-AB4942886695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55A0">
                    <a:tint val="88500"/>
                  </a:srgbClr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Sheet1!$A$2:$A$8</c:f>
              <c:strCache>
                <c:ptCount val="7"/>
                <c:pt idx="0">
                  <c:v>8-12</c:v>
                </c:pt>
                <c:pt idx="1">
                  <c:v>12-15</c:v>
                </c:pt>
                <c:pt idx="2">
                  <c:v>16-19</c:v>
                </c:pt>
                <c:pt idx="3">
                  <c:v>20-30</c:v>
                </c:pt>
                <c:pt idx="4">
                  <c:v>31-50</c:v>
                </c:pt>
                <c:pt idx="5">
                  <c:v>51+</c:v>
                </c:pt>
                <c:pt idx="6">
                  <c:v>Not specified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0.1</c:v>
                </c:pt>
                <c:pt idx="1">
                  <c:v>6.0277155054417397</c:v>
                </c:pt>
                <c:pt idx="2">
                  <c:v>42.394513128981423</c:v>
                </c:pt>
                <c:pt idx="3">
                  <c:v>15.265724073128686</c:v>
                </c:pt>
                <c:pt idx="4">
                  <c:v>15.922728046227036</c:v>
                </c:pt>
                <c:pt idx="5">
                  <c:v>3.0282852048328266</c:v>
                </c:pt>
                <c:pt idx="6">
                  <c:v>17.246354293831708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5-44A2-BC54-AB494288669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719076132070539"/>
          <c:y val="0.19714943436635249"/>
          <c:w val="0.84193345819911602"/>
          <c:h val="0.7824285138731326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0F5-44A2-BC54-AB494288669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70F5-44A2-BC54-AB494288669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70F5-44A2-BC54-AB4942886695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0F5-44A2-BC54-AB4942886695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70F5-44A2-BC54-AB4942886695}"/>
              </c:ext>
            </c:extLst>
          </c:dPt>
          <c:dPt>
            <c:idx val="5"/>
            <c:bubble3D val="0"/>
            <c:spPr>
              <a:solidFill>
                <a:schemeClr val="dk1">
                  <a:tint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70F5-44A2-BC54-AB4942886695}"/>
              </c:ext>
            </c:extLst>
          </c:dPt>
          <c:dPt>
            <c:idx val="6"/>
            <c:bubble3D val="0"/>
            <c:spPr>
              <a:solidFill>
                <a:schemeClr val="dk1">
                  <a:tint val="8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70F5-44A2-BC54-AB4942886695}"/>
              </c:ext>
            </c:extLst>
          </c:dPt>
          <c:dLbls>
            <c:dLbl>
              <c:idx val="0"/>
              <c:layout>
                <c:manualLayout>
                  <c:x val="7.5151433096407099E-3"/>
                  <c:y val="-0.18935076707768317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70F5-44A2-BC54-AB4942886695}"/>
                </c:ext>
              </c:extLst>
            </c:dLbl>
            <c:dLbl>
              <c:idx val="1"/>
              <c:layout>
                <c:manualLayout>
                  <c:x val="9.4690805701472938E-2"/>
                  <c:y val="-1.6831179295794061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70F5-44A2-BC54-AB4942886695}"/>
                </c:ext>
              </c:extLst>
            </c:dLbl>
            <c:dLbl>
              <c:idx val="2"/>
              <c:layout>
                <c:manualLayout>
                  <c:x val="-6.3127203800982024E-2"/>
                  <c:y val="-2.1038974119742732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70F5-44A2-BC54-AB4942886695}"/>
                </c:ext>
              </c:extLst>
            </c:dLbl>
            <c:dLbl>
              <c:idx val="3"/>
              <c:layout>
                <c:manualLayout>
                  <c:x val="-8.2666576406047867E-2"/>
                  <c:y val="-2.1038974119742732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9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70F5-44A2-BC54-AB4942886695}"/>
                </c:ext>
              </c:extLst>
            </c:dLbl>
            <c:dLbl>
              <c:idx val="4"/>
              <c:layout>
                <c:manualLayout>
                  <c:x val="-6.3127203800981968E-2"/>
                  <c:y val="-7.574030683107327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70F5-44A2-BC54-AB4942886695}"/>
                </c:ext>
              </c:extLst>
            </c:dLbl>
            <c:dLbl>
              <c:idx val="5"/>
              <c:layout>
                <c:manualLayout>
                  <c:x val="-5.2606003167484996E-2"/>
                  <c:y val="-0.2272209204932198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70F5-44A2-BC54-AB4942886695}"/>
                </c:ext>
              </c:extLst>
            </c:dLbl>
            <c:dLbl>
              <c:idx val="6"/>
              <c:layout>
                <c:manualLayout>
                  <c:x val="-1.6533315281209618E-2"/>
                  <c:y val="-6.311692235922772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70F5-44A2-BC54-AB4942886695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55A0">
                    <a:tint val="88500"/>
                  </a:srgbClr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Sheet1!$A$2:$A$8</c:f>
              <c:strCache>
                <c:ptCount val="7"/>
                <c:pt idx="0">
                  <c:v>English</c:v>
                </c:pt>
                <c:pt idx="1">
                  <c:v>French</c:v>
                </c:pt>
                <c:pt idx="2">
                  <c:v>Italian</c:v>
                </c:pt>
                <c:pt idx="3">
                  <c:v>German</c:v>
                </c:pt>
                <c:pt idx="4">
                  <c:v>Greek</c:v>
                </c:pt>
                <c:pt idx="5">
                  <c:v>Spanish</c:v>
                </c:pt>
                <c:pt idx="6">
                  <c:v>Others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47.4</c:v>
                </c:pt>
                <c:pt idx="1">
                  <c:v>11</c:v>
                </c:pt>
                <c:pt idx="2">
                  <c:v>10.9</c:v>
                </c:pt>
                <c:pt idx="3">
                  <c:v>7.24</c:v>
                </c:pt>
                <c:pt idx="4">
                  <c:v>4.3899999999999997</c:v>
                </c:pt>
                <c:pt idx="5">
                  <c:v>2.79</c:v>
                </c:pt>
                <c:pt idx="6">
                  <c:v>26.38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5-44A2-BC54-AB494288669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719076132070539"/>
          <c:y val="0.19714943436635249"/>
          <c:w val="0.84193345819911602"/>
          <c:h val="0.7824285138731326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0F5-44A2-BC54-AB494288669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70F5-44A2-BC54-AB494288669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70F5-44A2-BC54-AB4942886695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0F5-44A2-BC54-AB4942886695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70F5-44A2-BC54-AB4942886695}"/>
              </c:ext>
            </c:extLst>
          </c:dPt>
          <c:dPt>
            <c:idx val="5"/>
            <c:bubble3D val="0"/>
            <c:spPr>
              <a:solidFill>
                <a:schemeClr val="dk1">
                  <a:tint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70F5-44A2-BC54-AB4942886695}"/>
              </c:ext>
            </c:extLst>
          </c:dPt>
          <c:dPt>
            <c:idx val="6"/>
            <c:bubble3D val="0"/>
            <c:spPr>
              <a:solidFill>
                <a:schemeClr val="dk1">
                  <a:tint val="8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70F5-44A2-BC54-AB4942886695}"/>
              </c:ext>
            </c:extLst>
          </c:dPt>
          <c:dLbls>
            <c:dLbl>
              <c:idx val="0"/>
              <c:layout>
                <c:manualLayout>
                  <c:x val="5.8618117815197525E-2"/>
                  <c:y val="-5.8654340588852737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107008539806467"/>
                      <c:h val="0.142720117367656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0F5-44A2-BC54-AB4942886695}"/>
                </c:ext>
              </c:extLst>
            </c:dLbl>
            <c:dLbl>
              <c:idx val="1"/>
              <c:layout>
                <c:manualLayout>
                  <c:x val="5.5558566872822124E-2"/>
                  <c:y val="-0.18514280659252114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86392596293839"/>
                      <c:h val="0.1932136552550387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0F5-44A2-BC54-AB4942886695}"/>
                </c:ext>
              </c:extLst>
            </c:dLbl>
            <c:dLbl>
              <c:idx val="2"/>
              <c:layout>
                <c:manualLayout>
                  <c:x val="8.5672633729904094E-2"/>
                  <c:y val="-2.9454563767639608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70F5-44A2-BC54-AB4942886695}"/>
                </c:ext>
              </c:extLst>
            </c:dLbl>
            <c:dLbl>
              <c:idx val="3"/>
              <c:layout>
                <c:manualLayout>
                  <c:x val="-8.2666576406047867E-2"/>
                  <c:y val="-2.1038974119742732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9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70F5-44A2-BC54-AB4942886695}"/>
                </c:ext>
              </c:extLst>
            </c:dLbl>
            <c:dLbl>
              <c:idx val="4"/>
              <c:layout>
                <c:manualLayout>
                  <c:x val="-0.11122412098268253"/>
                  <c:y val="-0.12623384471845545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70F5-44A2-BC54-AB4942886695}"/>
                </c:ext>
              </c:extLst>
            </c:dLbl>
            <c:dLbl>
              <c:idx val="5"/>
              <c:layout>
                <c:manualLayout>
                  <c:x val="-5.2606003167484996E-2"/>
                  <c:y val="-0.2272209204932198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70F5-44A2-BC54-AB4942886695}"/>
                </c:ext>
              </c:extLst>
            </c:dLbl>
            <c:dLbl>
              <c:idx val="6"/>
              <c:layout>
                <c:manualLayout>
                  <c:x val="-1.6533315281209618E-2"/>
                  <c:y val="-6.311692235922772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70F5-44A2-BC54-AB4942886695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55A0">
                    <a:tint val="88500"/>
                  </a:srgbClr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Sheet1!$A$2:$A$8</c:f>
              <c:strCache>
                <c:ptCount val="7"/>
                <c:pt idx="0">
                  <c:v>Multiple countries</c:v>
                </c:pt>
                <c:pt idx="1">
                  <c:v>Italy</c:v>
                </c:pt>
                <c:pt idx="2">
                  <c:v>United Kindgom</c:v>
                </c:pt>
                <c:pt idx="3">
                  <c:v>Switzerland</c:v>
                </c:pt>
                <c:pt idx="4">
                  <c:v>France</c:v>
                </c:pt>
                <c:pt idx="5">
                  <c:v>Germany</c:v>
                </c:pt>
                <c:pt idx="6">
                  <c:v>Others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24</c:v>
                </c:pt>
                <c:pt idx="1">
                  <c:v>12</c:v>
                </c:pt>
                <c:pt idx="2">
                  <c:v>9.6999999999999993</c:v>
                </c:pt>
                <c:pt idx="3">
                  <c:v>9.1999999999999993</c:v>
                </c:pt>
                <c:pt idx="4">
                  <c:v>7.4</c:v>
                </c:pt>
                <c:pt idx="5">
                  <c:v>5.4</c:v>
                </c:pt>
                <c:pt idx="6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5-44A2-BC54-AB494288669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719076132070539"/>
          <c:y val="0.19714943436635249"/>
          <c:w val="0.84193345819911602"/>
          <c:h val="0.7824285138731326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0F5-44A2-BC54-AB494288669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70F5-44A2-BC54-AB494288669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8-70F5-44A2-BC54-AB4942886695}"/>
              </c:ext>
            </c:extLst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0F5-44A2-BC54-AB4942886695}"/>
              </c:ext>
            </c:extLst>
          </c:dPt>
          <c:dPt>
            <c:idx val="4"/>
            <c:bubble3D val="0"/>
            <c:spPr>
              <a:solidFill>
                <a:schemeClr val="dk1">
                  <a:tint val="3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6-70F5-44A2-BC54-AB4942886695}"/>
              </c:ext>
            </c:extLst>
          </c:dPt>
          <c:dLbls>
            <c:dLbl>
              <c:idx val="0"/>
              <c:layout>
                <c:manualLayout>
                  <c:x val="-2.2545489103279009E-2"/>
                  <c:y val="0.172774540389529"/>
                </c:manualLayout>
              </c:layout>
              <c:spPr>
                <a:xfrm>
                  <a:off x="6560143" y="2251593"/>
                  <a:ext cx="1698962" cy="430758"/>
                </a:xfrm>
                <a:solidFill>
                  <a:prstClr val="white"/>
                </a:solidFill>
                <a:ln w="9525" cap="flat" cmpd="sng" algn="ctr">
                  <a:solidFill>
                    <a:srgbClr val="0055A0">
                      <a:tint val="885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40425"/>
                        <a:gd name="adj2" fmla="val -10160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107008539806467"/>
                      <c:h val="0.142720117367656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0F5-44A2-BC54-AB4942886695}"/>
                </c:ext>
              </c:extLst>
            </c:dLbl>
            <c:dLbl>
              <c:idx val="1"/>
              <c:layout>
                <c:manualLayout>
                  <c:x val="-2.3350437878405218E-2"/>
                  <c:y val="-3.786998775432325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5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817863223444976"/>
                      <c:h val="0.1932136552550387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0F5-44A2-BC54-AB4942886695}"/>
                </c:ext>
              </c:extLst>
            </c:dLbl>
            <c:dLbl>
              <c:idx val="2"/>
              <c:layout>
                <c:manualLayout>
                  <c:x val="-6.0121146477125707E-2"/>
                  <c:y val="-6.7324717183176314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8-70F5-44A2-BC54-AB4942886695}"/>
                </c:ext>
              </c:extLst>
            </c:dLbl>
            <c:dLbl>
              <c:idx val="3"/>
              <c:layout>
                <c:manualLayout>
                  <c:x val="-8.2666576406047867E-2"/>
                  <c:y val="-2.1038974119742732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9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70F5-44A2-BC54-AB4942886695}"/>
                </c:ext>
              </c:extLst>
            </c:dLbl>
            <c:dLbl>
              <c:idx val="4"/>
              <c:layout>
                <c:manualLayout>
                  <c:x val="-0.10972109232075436"/>
                  <c:y val="-6.6397677032199245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3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70F5-44A2-BC54-AB4942886695}"/>
                </c:ext>
              </c:extLst>
            </c:dLbl>
            <c:dLbl>
              <c:idx val="5"/>
              <c:layout>
                <c:manualLayout>
                  <c:x val="-5.2606003167484996E-2"/>
                  <c:y val="-0.2272209204932198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70F5-44A2-BC54-AB4942886695}"/>
                </c:ext>
              </c:extLst>
            </c:dLbl>
            <c:dLbl>
              <c:idx val="6"/>
              <c:layout>
                <c:manualLayout>
                  <c:x val="-1.6533315281209618E-2"/>
                  <c:y val="-6.3116922359227723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0055A0">
                      <a:tint val="885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dk1">
                          <a:tint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70F5-44A2-BC54-AB4942886695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55A0">
                    <a:tint val="88500"/>
                  </a:srgbClr>
                </a:solidFill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School / University</c:v>
                </c:pt>
                <c:pt idx="1">
                  <c:v>Professional</c:v>
                </c:pt>
                <c:pt idx="2">
                  <c:v>Tourism</c:v>
                </c:pt>
                <c:pt idx="3">
                  <c:v>Other</c:v>
                </c:pt>
                <c:pt idx="4">
                  <c:v>No reason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56.3</c:v>
                </c:pt>
                <c:pt idx="1">
                  <c:v>9.98</c:v>
                </c:pt>
                <c:pt idx="2">
                  <c:v>6.31</c:v>
                </c:pt>
                <c:pt idx="3">
                  <c:v>10.1</c:v>
                </c:pt>
                <c:pt idx="4">
                  <c:v>17.2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5-44A2-BC54-AB494288669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BEAAB2-69E8-4048-9719-69133A28FE73}" type="doc">
      <dgm:prSet loTypeId="urn:microsoft.com/office/officeart/2005/8/layout/venn2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fr-CH"/>
        </a:p>
      </dgm:t>
    </dgm:pt>
    <dgm:pt modelId="{6E76C68A-8560-4654-9945-03EB300EF427}">
      <dgm:prSet phldrT="[Texte]"/>
      <dgm:spPr/>
      <dgm:t>
        <a:bodyPr/>
        <a:lstStyle/>
        <a:p>
          <a:r>
            <a:rPr lang="fr-CH" dirty="0"/>
            <a:t>1573</a:t>
          </a:r>
        </a:p>
      </dgm:t>
    </dgm:pt>
    <dgm:pt modelId="{E87E3EAB-050E-4458-8299-9ECBC2139287}" type="parTrans" cxnId="{B7211579-9207-43FE-B26A-B7B8003CB816}">
      <dgm:prSet/>
      <dgm:spPr/>
      <dgm:t>
        <a:bodyPr/>
        <a:lstStyle/>
        <a:p>
          <a:endParaRPr lang="fr-CH"/>
        </a:p>
      </dgm:t>
    </dgm:pt>
    <dgm:pt modelId="{930C71FF-F67A-4D0E-9F0F-D26C72CD63B4}" type="sibTrans" cxnId="{B7211579-9207-43FE-B26A-B7B8003CB816}">
      <dgm:prSet/>
      <dgm:spPr/>
      <dgm:t>
        <a:bodyPr/>
        <a:lstStyle/>
        <a:p>
          <a:endParaRPr lang="fr-CH"/>
        </a:p>
      </dgm:t>
    </dgm:pt>
    <dgm:pt modelId="{2EDAC8BB-C667-4A3B-848B-80D34F51A3DC}">
      <dgm:prSet phldrT="[Texte]"/>
      <dgm:spPr/>
      <dgm:t>
        <a:bodyPr/>
        <a:lstStyle/>
        <a:p>
          <a:r>
            <a:rPr lang="fr-CH" dirty="0"/>
            <a:t>1098</a:t>
          </a:r>
        </a:p>
      </dgm:t>
    </dgm:pt>
    <dgm:pt modelId="{A5FB3F6F-8A21-4403-B9A2-298F364757A5}" type="parTrans" cxnId="{971A8345-FFDA-474D-9078-740577261C53}">
      <dgm:prSet/>
      <dgm:spPr/>
      <dgm:t>
        <a:bodyPr/>
        <a:lstStyle/>
        <a:p>
          <a:endParaRPr lang="fr-CH"/>
        </a:p>
      </dgm:t>
    </dgm:pt>
    <dgm:pt modelId="{B647D0AE-216C-414B-BABE-C6EED46B24C8}" type="sibTrans" cxnId="{971A8345-FFDA-474D-9078-740577261C53}">
      <dgm:prSet/>
      <dgm:spPr/>
      <dgm:t>
        <a:bodyPr/>
        <a:lstStyle/>
        <a:p>
          <a:endParaRPr lang="fr-CH"/>
        </a:p>
      </dgm:t>
    </dgm:pt>
    <dgm:pt modelId="{86D9F161-9D0D-4F51-A8A9-6E452F662358}">
      <dgm:prSet phldrT="[Texte]"/>
      <dgm:spPr/>
      <dgm:t>
        <a:bodyPr/>
        <a:lstStyle/>
        <a:p>
          <a:r>
            <a:rPr lang="fr-CH" dirty="0"/>
            <a:t>104</a:t>
          </a:r>
        </a:p>
      </dgm:t>
    </dgm:pt>
    <dgm:pt modelId="{2781E2CF-BB27-44D2-BB29-1C20953A91A5}" type="parTrans" cxnId="{D8D13D16-9ADA-4B78-AA60-3AE8BD6900CC}">
      <dgm:prSet/>
      <dgm:spPr/>
      <dgm:t>
        <a:bodyPr/>
        <a:lstStyle/>
        <a:p>
          <a:endParaRPr lang="fr-CH"/>
        </a:p>
      </dgm:t>
    </dgm:pt>
    <dgm:pt modelId="{648137FA-E0E1-4B9E-9F7F-81FA07B95F80}" type="sibTrans" cxnId="{D8D13D16-9ADA-4B78-AA60-3AE8BD6900CC}">
      <dgm:prSet/>
      <dgm:spPr/>
      <dgm:t>
        <a:bodyPr/>
        <a:lstStyle/>
        <a:p>
          <a:endParaRPr lang="fr-CH"/>
        </a:p>
      </dgm:t>
    </dgm:pt>
    <dgm:pt modelId="{E30CDED3-9719-45F9-A077-EFA24DECF62E}">
      <dgm:prSet phldrT="[Texte]"/>
      <dgm:spPr/>
      <dgm:t>
        <a:bodyPr/>
        <a:lstStyle/>
        <a:p>
          <a:r>
            <a:rPr lang="fr-CH" dirty="0"/>
            <a:t>717</a:t>
          </a:r>
        </a:p>
      </dgm:t>
    </dgm:pt>
    <dgm:pt modelId="{E3F06C56-ADA7-432D-9BBE-7FB2436288BD}" type="parTrans" cxnId="{E3330835-0B9C-4BB9-8977-A490149C3F2B}">
      <dgm:prSet/>
      <dgm:spPr/>
      <dgm:t>
        <a:bodyPr/>
        <a:lstStyle/>
        <a:p>
          <a:endParaRPr lang="en-US"/>
        </a:p>
      </dgm:t>
    </dgm:pt>
    <dgm:pt modelId="{9F6101F4-72A8-4467-BECE-AEF8395D160A}" type="sibTrans" cxnId="{E3330835-0B9C-4BB9-8977-A490149C3F2B}">
      <dgm:prSet/>
      <dgm:spPr/>
      <dgm:t>
        <a:bodyPr/>
        <a:lstStyle/>
        <a:p>
          <a:endParaRPr lang="en-US"/>
        </a:p>
      </dgm:t>
    </dgm:pt>
    <dgm:pt modelId="{8C1B0D5A-4FD3-489D-9FF8-B1151D3A3C6E}" type="pres">
      <dgm:prSet presAssocID="{00BEAAB2-69E8-4048-9719-69133A28FE73}" presName="Name0" presStyleCnt="0">
        <dgm:presLayoutVars>
          <dgm:chMax val="7"/>
          <dgm:resizeHandles val="exact"/>
        </dgm:presLayoutVars>
      </dgm:prSet>
      <dgm:spPr/>
    </dgm:pt>
    <dgm:pt modelId="{0D097493-0584-418A-BC0B-723AFC478702}" type="pres">
      <dgm:prSet presAssocID="{00BEAAB2-69E8-4048-9719-69133A28FE73}" presName="comp1" presStyleCnt="0"/>
      <dgm:spPr/>
    </dgm:pt>
    <dgm:pt modelId="{18183A0F-1EB4-4E7E-BDE2-C8A027C8D33E}" type="pres">
      <dgm:prSet presAssocID="{00BEAAB2-69E8-4048-9719-69133A28FE73}" presName="circle1" presStyleLbl="node1" presStyleIdx="0" presStyleCnt="4" custLinFactNeighborX="-1484"/>
      <dgm:spPr/>
    </dgm:pt>
    <dgm:pt modelId="{4882024E-2887-49C9-94D4-192235AE81C7}" type="pres">
      <dgm:prSet presAssocID="{00BEAAB2-69E8-4048-9719-69133A28FE73}" presName="c1text" presStyleLbl="node1" presStyleIdx="0" presStyleCnt="4">
        <dgm:presLayoutVars>
          <dgm:bulletEnabled val="1"/>
        </dgm:presLayoutVars>
      </dgm:prSet>
      <dgm:spPr/>
    </dgm:pt>
    <dgm:pt modelId="{66EA8142-E301-41FE-AB78-8EB5AE6F5E8B}" type="pres">
      <dgm:prSet presAssocID="{00BEAAB2-69E8-4048-9719-69133A28FE73}" presName="comp2" presStyleCnt="0"/>
      <dgm:spPr/>
    </dgm:pt>
    <dgm:pt modelId="{B99BE6B6-13D3-4B45-BB6B-B4B786BDD890}" type="pres">
      <dgm:prSet presAssocID="{00BEAAB2-69E8-4048-9719-69133A28FE73}" presName="circle2" presStyleLbl="node1" presStyleIdx="1" presStyleCnt="4" custScaleX="104183" custScaleY="104183" custLinFactNeighborY="-656"/>
      <dgm:spPr/>
    </dgm:pt>
    <dgm:pt modelId="{550F86C8-EE5A-49E6-BAA3-B54184FCB67F}" type="pres">
      <dgm:prSet presAssocID="{00BEAAB2-69E8-4048-9719-69133A28FE73}" presName="c2text" presStyleLbl="node1" presStyleIdx="1" presStyleCnt="4">
        <dgm:presLayoutVars>
          <dgm:bulletEnabled val="1"/>
        </dgm:presLayoutVars>
      </dgm:prSet>
      <dgm:spPr/>
    </dgm:pt>
    <dgm:pt modelId="{3FA3245D-DD33-4208-B3E5-49C70EA5309E}" type="pres">
      <dgm:prSet presAssocID="{00BEAAB2-69E8-4048-9719-69133A28FE73}" presName="comp3" presStyleCnt="0"/>
      <dgm:spPr/>
    </dgm:pt>
    <dgm:pt modelId="{723D14CE-F3C1-49FF-A23E-C7E332BD0228}" type="pres">
      <dgm:prSet presAssocID="{00BEAAB2-69E8-4048-9719-69133A28FE73}" presName="circle3" presStyleLbl="node1" presStyleIdx="2" presStyleCnt="4" custScaleX="106901" custScaleY="106901" custLinFactNeighborY="-1725"/>
      <dgm:spPr/>
    </dgm:pt>
    <dgm:pt modelId="{AF4AD4A5-ECF9-4F61-9F0B-12898C356147}" type="pres">
      <dgm:prSet presAssocID="{00BEAAB2-69E8-4048-9719-69133A28FE73}" presName="c3text" presStyleLbl="node1" presStyleIdx="2" presStyleCnt="4">
        <dgm:presLayoutVars>
          <dgm:bulletEnabled val="1"/>
        </dgm:presLayoutVars>
      </dgm:prSet>
      <dgm:spPr/>
    </dgm:pt>
    <dgm:pt modelId="{95C12236-A624-4EFB-B177-BFB97AD0A007}" type="pres">
      <dgm:prSet presAssocID="{00BEAAB2-69E8-4048-9719-69133A28FE73}" presName="comp4" presStyleCnt="0"/>
      <dgm:spPr/>
    </dgm:pt>
    <dgm:pt modelId="{63DB9B7B-5822-48B0-84EE-24F07931FBC1}" type="pres">
      <dgm:prSet presAssocID="{00BEAAB2-69E8-4048-9719-69133A28FE73}" presName="circle4" presStyleLbl="node1" presStyleIdx="3" presStyleCnt="4" custScaleX="75331" custScaleY="75331" custLinFactNeighborY="14958"/>
      <dgm:spPr/>
    </dgm:pt>
    <dgm:pt modelId="{E6862069-E3AC-422F-8AC7-B44DD4CF27BF}" type="pres">
      <dgm:prSet presAssocID="{00BEAAB2-69E8-4048-9719-69133A28FE73}" presName="c4text" presStyleLbl="node1" presStyleIdx="3" presStyleCnt="4">
        <dgm:presLayoutVars>
          <dgm:bulletEnabled val="1"/>
        </dgm:presLayoutVars>
      </dgm:prSet>
      <dgm:spPr/>
    </dgm:pt>
  </dgm:ptLst>
  <dgm:cxnLst>
    <dgm:cxn modelId="{D8D13D16-9ADA-4B78-AA60-3AE8BD6900CC}" srcId="{00BEAAB2-69E8-4048-9719-69133A28FE73}" destId="{86D9F161-9D0D-4F51-A8A9-6E452F662358}" srcOrd="3" destOrd="0" parTransId="{2781E2CF-BB27-44D2-BB29-1C20953A91A5}" sibTransId="{648137FA-E0E1-4B9E-9F7F-81FA07B95F80}"/>
    <dgm:cxn modelId="{E3330835-0B9C-4BB9-8977-A490149C3F2B}" srcId="{00BEAAB2-69E8-4048-9719-69133A28FE73}" destId="{E30CDED3-9719-45F9-A077-EFA24DECF62E}" srcOrd="2" destOrd="0" parTransId="{E3F06C56-ADA7-432D-9BBE-7FB2436288BD}" sibTransId="{9F6101F4-72A8-4467-BECE-AEF8395D160A}"/>
    <dgm:cxn modelId="{971A8345-FFDA-474D-9078-740577261C53}" srcId="{00BEAAB2-69E8-4048-9719-69133A28FE73}" destId="{2EDAC8BB-C667-4A3B-848B-80D34F51A3DC}" srcOrd="1" destOrd="0" parTransId="{A5FB3F6F-8A21-4403-B9A2-298F364757A5}" sibTransId="{B647D0AE-216C-414B-BABE-C6EED46B24C8}"/>
    <dgm:cxn modelId="{B7211579-9207-43FE-B26A-B7B8003CB816}" srcId="{00BEAAB2-69E8-4048-9719-69133A28FE73}" destId="{6E76C68A-8560-4654-9945-03EB300EF427}" srcOrd="0" destOrd="0" parTransId="{E87E3EAB-050E-4458-8299-9ECBC2139287}" sibTransId="{930C71FF-F67A-4D0E-9F0F-D26C72CD63B4}"/>
    <dgm:cxn modelId="{91A82F5A-5A04-4E2B-A11A-F925853E527C}" type="presOf" srcId="{6E76C68A-8560-4654-9945-03EB300EF427}" destId="{18183A0F-1EB4-4E7E-BDE2-C8A027C8D33E}" srcOrd="0" destOrd="0" presId="urn:microsoft.com/office/officeart/2005/8/layout/venn2"/>
    <dgm:cxn modelId="{AD302B7F-2870-43E7-A627-982BC169DDC0}" type="presOf" srcId="{2EDAC8BB-C667-4A3B-848B-80D34F51A3DC}" destId="{B99BE6B6-13D3-4B45-BB6B-B4B786BDD890}" srcOrd="0" destOrd="0" presId="urn:microsoft.com/office/officeart/2005/8/layout/venn2"/>
    <dgm:cxn modelId="{3F22BA97-30DC-4427-8326-9361CEFA3479}" type="presOf" srcId="{86D9F161-9D0D-4F51-A8A9-6E452F662358}" destId="{E6862069-E3AC-422F-8AC7-B44DD4CF27BF}" srcOrd="1" destOrd="0" presId="urn:microsoft.com/office/officeart/2005/8/layout/venn2"/>
    <dgm:cxn modelId="{825833AD-52CB-434D-B0B6-D6F0177556F5}" type="presOf" srcId="{E30CDED3-9719-45F9-A077-EFA24DECF62E}" destId="{AF4AD4A5-ECF9-4F61-9F0B-12898C356147}" srcOrd="1" destOrd="0" presId="urn:microsoft.com/office/officeart/2005/8/layout/venn2"/>
    <dgm:cxn modelId="{2668E0AD-21BE-459D-914E-E6A60D4E0E59}" type="presOf" srcId="{86D9F161-9D0D-4F51-A8A9-6E452F662358}" destId="{63DB9B7B-5822-48B0-84EE-24F07931FBC1}" srcOrd="0" destOrd="0" presId="urn:microsoft.com/office/officeart/2005/8/layout/venn2"/>
    <dgm:cxn modelId="{83E541D5-C136-4873-BBF7-DDC28A79A7D0}" type="presOf" srcId="{6E76C68A-8560-4654-9945-03EB300EF427}" destId="{4882024E-2887-49C9-94D4-192235AE81C7}" srcOrd="1" destOrd="0" presId="urn:microsoft.com/office/officeart/2005/8/layout/venn2"/>
    <dgm:cxn modelId="{825CE8E0-E0D7-4D9A-AE61-81654BF350D5}" type="presOf" srcId="{2EDAC8BB-C667-4A3B-848B-80D34F51A3DC}" destId="{550F86C8-EE5A-49E6-BAA3-B54184FCB67F}" srcOrd="1" destOrd="0" presId="urn:microsoft.com/office/officeart/2005/8/layout/venn2"/>
    <dgm:cxn modelId="{37B83CE9-0A51-47B8-B6E6-D714CBA111A9}" type="presOf" srcId="{00BEAAB2-69E8-4048-9719-69133A28FE73}" destId="{8C1B0D5A-4FD3-489D-9FF8-B1151D3A3C6E}" srcOrd="0" destOrd="0" presId="urn:microsoft.com/office/officeart/2005/8/layout/venn2"/>
    <dgm:cxn modelId="{98FCF3EF-5A12-4413-A43B-08702E3A9A6F}" type="presOf" srcId="{E30CDED3-9719-45F9-A077-EFA24DECF62E}" destId="{723D14CE-F3C1-49FF-A23E-C7E332BD0228}" srcOrd="0" destOrd="0" presId="urn:microsoft.com/office/officeart/2005/8/layout/venn2"/>
    <dgm:cxn modelId="{8F7F875C-AD28-42AB-9B9F-4215949AE0D6}" type="presParOf" srcId="{8C1B0D5A-4FD3-489D-9FF8-B1151D3A3C6E}" destId="{0D097493-0584-418A-BC0B-723AFC478702}" srcOrd="0" destOrd="0" presId="urn:microsoft.com/office/officeart/2005/8/layout/venn2"/>
    <dgm:cxn modelId="{3198CD39-958B-423C-8949-0BF57AF96D05}" type="presParOf" srcId="{0D097493-0584-418A-BC0B-723AFC478702}" destId="{18183A0F-1EB4-4E7E-BDE2-C8A027C8D33E}" srcOrd="0" destOrd="0" presId="urn:microsoft.com/office/officeart/2005/8/layout/venn2"/>
    <dgm:cxn modelId="{0FF3A0BC-62B3-4263-9FAA-37B78477DCD8}" type="presParOf" srcId="{0D097493-0584-418A-BC0B-723AFC478702}" destId="{4882024E-2887-49C9-94D4-192235AE81C7}" srcOrd="1" destOrd="0" presId="urn:microsoft.com/office/officeart/2005/8/layout/venn2"/>
    <dgm:cxn modelId="{C65B8BED-14DF-4772-BC46-333F98C97642}" type="presParOf" srcId="{8C1B0D5A-4FD3-489D-9FF8-B1151D3A3C6E}" destId="{66EA8142-E301-41FE-AB78-8EB5AE6F5E8B}" srcOrd="1" destOrd="0" presId="urn:microsoft.com/office/officeart/2005/8/layout/venn2"/>
    <dgm:cxn modelId="{9ACC1E56-59CD-47F4-B5E1-ECBA19A0375A}" type="presParOf" srcId="{66EA8142-E301-41FE-AB78-8EB5AE6F5E8B}" destId="{B99BE6B6-13D3-4B45-BB6B-B4B786BDD890}" srcOrd="0" destOrd="0" presId="urn:microsoft.com/office/officeart/2005/8/layout/venn2"/>
    <dgm:cxn modelId="{A7719965-22E2-4BD5-BB4E-CAB2790AAB88}" type="presParOf" srcId="{66EA8142-E301-41FE-AB78-8EB5AE6F5E8B}" destId="{550F86C8-EE5A-49E6-BAA3-B54184FCB67F}" srcOrd="1" destOrd="0" presId="urn:microsoft.com/office/officeart/2005/8/layout/venn2"/>
    <dgm:cxn modelId="{C87512DC-FAF6-4946-B104-99BCB954CA9F}" type="presParOf" srcId="{8C1B0D5A-4FD3-489D-9FF8-B1151D3A3C6E}" destId="{3FA3245D-DD33-4208-B3E5-49C70EA5309E}" srcOrd="2" destOrd="0" presId="urn:microsoft.com/office/officeart/2005/8/layout/venn2"/>
    <dgm:cxn modelId="{498A506D-5986-4999-A2C5-850CE0E651C5}" type="presParOf" srcId="{3FA3245D-DD33-4208-B3E5-49C70EA5309E}" destId="{723D14CE-F3C1-49FF-A23E-C7E332BD0228}" srcOrd="0" destOrd="0" presId="urn:microsoft.com/office/officeart/2005/8/layout/venn2"/>
    <dgm:cxn modelId="{1E1DAD20-3C79-44F5-ABBE-BB22FC7F01BC}" type="presParOf" srcId="{3FA3245D-DD33-4208-B3E5-49C70EA5309E}" destId="{AF4AD4A5-ECF9-4F61-9F0B-12898C356147}" srcOrd="1" destOrd="0" presId="urn:microsoft.com/office/officeart/2005/8/layout/venn2"/>
    <dgm:cxn modelId="{45032DF1-180C-4A3E-AF1E-3C693038D001}" type="presParOf" srcId="{8C1B0D5A-4FD3-489D-9FF8-B1151D3A3C6E}" destId="{95C12236-A624-4EFB-B177-BFB97AD0A007}" srcOrd="3" destOrd="0" presId="urn:microsoft.com/office/officeart/2005/8/layout/venn2"/>
    <dgm:cxn modelId="{CB23FFCD-4136-4148-884F-CC2A3DF1E4C6}" type="presParOf" srcId="{95C12236-A624-4EFB-B177-BFB97AD0A007}" destId="{63DB9B7B-5822-48B0-84EE-24F07931FBC1}" srcOrd="0" destOrd="0" presId="urn:microsoft.com/office/officeart/2005/8/layout/venn2"/>
    <dgm:cxn modelId="{1E516FC1-69C3-4DA6-8ABB-590B4C99A4E6}" type="presParOf" srcId="{95C12236-A624-4EFB-B177-BFB97AD0A007}" destId="{E6862069-E3AC-422F-8AC7-B44DD4CF27B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83A0F-1EB4-4E7E-BDE2-C8A027C8D33E}">
      <dsp:nvSpPr>
        <dsp:cNvPr id="0" name=""/>
        <dsp:cNvSpPr/>
      </dsp:nvSpPr>
      <dsp:spPr>
        <a:xfrm>
          <a:off x="766311" y="-27139"/>
          <a:ext cx="2621786" cy="2621786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dk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dk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1573</a:t>
          </a:r>
        </a:p>
      </dsp:txBody>
      <dsp:txXfrm>
        <a:off x="1710678" y="103949"/>
        <a:ext cx="733051" cy="393267"/>
      </dsp:txXfrm>
    </dsp:sp>
    <dsp:sp modelId="{B99BE6B6-13D3-4B45-BB6B-B4B786BDD890}">
      <dsp:nvSpPr>
        <dsp:cNvPr id="0" name=""/>
        <dsp:cNvSpPr/>
      </dsp:nvSpPr>
      <dsp:spPr>
        <a:xfrm>
          <a:off x="1023529" y="439590"/>
          <a:ext cx="2185164" cy="218516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dk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dk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1098</a:t>
          </a:r>
        </a:p>
      </dsp:txBody>
      <dsp:txXfrm>
        <a:off x="1734254" y="570700"/>
        <a:ext cx="763714" cy="393329"/>
      </dsp:txXfrm>
    </dsp:sp>
    <dsp:sp modelId="{723D14CE-F3C1-49FF-A23E-C7E332BD0228}">
      <dsp:nvSpPr>
        <dsp:cNvPr id="0" name=""/>
        <dsp:cNvSpPr/>
      </dsp:nvSpPr>
      <dsp:spPr>
        <a:xfrm>
          <a:off x="1275296" y="940160"/>
          <a:ext cx="1681629" cy="168162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dk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dk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717</a:t>
          </a:r>
        </a:p>
      </dsp:txBody>
      <dsp:txXfrm>
        <a:off x="1724291" y="1066282"/>
        <a:ext cx="783639" cy="378366"/>
      </dsp:txXfrm>
    </dsp:sp>
    <dsp:sp modelId="{63DB9B7B-5822-48B0-84EE-24F07931FBC1}">
      <dsp:nvSpPr>
        <dsp:cNvPr id="0" name=""/>
        <dsp:cNvSpPr/>
      </dsp:nvSpPr>
      <dsp:spPr>
        <a:xfrm>
          <a:off x="1721107" y="1831778"/>
          <a:ext cx="790007" cy="790007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dk2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dk2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dk2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104</a:t>
          </a:r>
        </a:p>
      </dsp:txBody>
      <dsp:txXfrm>
        <a:off x="1836801" y="2029280"/>
        <a:ext cx="558619" cy="395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36E3B-D7A5-4461-8376-69BA587841A7}" type="datetimeFigureOut">
              <a:rPr lang="en-GB" smtClean="0"/>
              <a:t>29/05/2019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77125-47AC-4BBB-9507-D97FB2CCAD3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079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F5D5-CDF3-47FA-B922-48DED3BAFE34}" type="datetimeFigureOut">
              <a:rPr lang="fr-CH" smtClean="0"/>
              <a:t>29.05.2019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C6D6-DEB7-4EE3-BF8D-539D188433E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36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6966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151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95976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9479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63957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71578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8331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90589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730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2369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0853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59573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2138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73328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1141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0313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6922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40580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4298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189825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06525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9488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34180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65477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80717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2812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1463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0802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07262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1619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7344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582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722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Individual</a:t>
            </a:r>
            <a:r>
              <a:rPr lang="fr-CH" sz="4000" dirty="0"/>
              <a:t> tours </a:t>
            </a:r>
            <a:r>
              <a:rPr lang="fr-CH" sz="4000" dirty="0" err="1"/>
              <a:t>requests</a:t>
            </a:r>
            <a:r>
              <a:rPr lang="fr-CH" sz="4000" dirty="0"/>
              <a:t> in 2018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28" y="1280317"/>
            <a:ext cx="8689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No </a:t>
            </a:r>
            <a:r>
              <a:rPr lang="fr-CH" dirty="0" err="1"/>
              <a:t>precise</a:t>
            </a:r>
            <a:r>
              <a:rPr lang="fr-CH" dirty="0"/>
              <a:t> stats as </a:t>
            </a:r>
            <a:r>
              <a:rPr lang="fr-CH" dirty="0" err="1"/>
              <a:t>booking</a:t>
            </a:r>
            <a:r>
              <a:rPr lang="fr-CH" dirty="0"/>
              <a:t> </a:t>
            </a:r>
            <a:r>
              <a:rPr lang="fr-CH" dirty="0" err="1"/>
              <a:t>form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 accessible if </a:t>
            </a:r>
            <a:r>
              <a:rPr lang="fr-CH" dirty="0" err="1"/>
              <a:t>there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available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48 tickets / </a:t>
            </a:r>
            <a:r>
              <a:rPr lang="fr-CH" dirty="0" err="1"/>
              <a:t>day</a:t>
            </a:r>
            <a:r>
              <a:rPr lang="fr-CH" dirty="0"/>
              <a:t> are gone in seconds </a:t>
            </a:r>
            <a:r>
              <a:rPr lang="fr-CH" dirty="0" err="1"/>
              <a:t>every</a:t>
            </a:r>
            <a:r>
              <a:rPr lang="fr-CH" dirty="0"/>
              <a:t> </a:t>
            </a:r>
            <a:r>
              <a:rPr lang="fr-CH" dirty="0" err="1"/>
              <a:t>morning</a:t>
            </a:r>
            <a:r>
              <a:rPr lang="fr-CH" dirty="0"/>
              <a:t> at 08:30 </a:t>
            </a:r>
            <a:r>
              <a:rPr lang="fr-CH" dirty="0" err="1"/>
              <a:t>a.m</a:t>
            </a:r>
            <a:r>
              <a:rPr lang="fr-CH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receive</a:t>
            </a:r>
            <a:r>
              <a:rPr lang="fr-CH" dirty="0"/>
              <a:t> </a:t>
            </a:r>
            <a:r>
              <a:rPr lang="fr-CH" dirty="0" err="1"/>
              <a:t>hundred</a:t>
            </a:r>
            <a:r>
              <a:rPr lang="fr-CH" dirty="0"/>
              <a:t> of mails </a:t>
            </a:r>
            <a:r>
              <a:rPr lang="fr-CH" dirty="0" err="1"/>
              <a:t>complaining</a:t>
            </a:r>
            <a:r>
              <a:rPr lang="fr-CH" dirty="0"/>
              <a:t> about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i="1" dirty="0"/>
              <a:t>buggy</a:t>
            </a:r>
            <a:r>
              <a:rPr lang="fr-CH" dirty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Let’s</a:t>
            </a:r>
            <a:r>
              <a:rPr lang="fr-CH" dirty="0"/>
              <a:t> check </a:t>
            </a:r>
            <a:r>
              <a:rPr lang="fr-CH" dirty="0" err="1"/>
              <a:t>what</a:t>
            </a:r>
            <a:r>
              <a:rPr lang="fr-CH" dirty="0"/>
              <a:t> YouTube tells us about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booking</a:t>
            </a:r>
            <a:r>
              <a:rPr lang="fr-CH" dirty="0"/>
              <a:t> system…</a:t>
            </a:r>
          </a:p>
        </p:txBody>
      </p:sp>
    </p:spTree>
    <p:extLst>
      <p:ext uri="{BB962C8B-B14F-4D97-AF65-F5344CB8AC3E}">
        <p14:creationId xmlns:p14="http://schemas.microsoft.com/office/powerpoint/2010/main" val="351832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Reformatt books at CERN tou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5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4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TripAdvisor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287193"/>
            <a:ext cx="5973667" cy="19574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454" y="2722508"/>
            <a:ext cx="2947555" cy="148962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5323634" y="3937812"/>
            <a:ext cx="464820" cy="25146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56281" y="3863636"/>
            <a:ext cx="4781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rgbClr val="FF0000"/>
                </a:solidFill>
              </a:rPr>
              <a:t>Let’s</a:t>
            </a:r>
            <a:r>
              <a:rPr lang="fr-CH" dirty="0">
                <a:solidFill>
                  <a:srgbClr val="FF0000"/>
                </a:solidFill>
              </a:rPr>
              <a:t> have a look at 3 of </a:t>
            </a:r>
            <a:r>
              <a:rPr lang="fr-CH" dirty="0" err="1">
                <a:solidFill>
                  <a:srgbClr val="FF0000"/>
                </a:solidFill>
              </a:rPr>
              <a:t>these</a:t>
            </a:r>
            <a:r>
              <a:rPr lang="fr-CH" dirty="0">
                <a:solidFill>
                  <a:srgbClr val="FF0000"/>
                </a:solidFill>
              </a:rPr>
              <a:t> 11 </a:t>
            </a:r>
            <a:r>
              <a:rPr lang="fr-CH" dirty="0" err="1">
                <a:solidFill>
                  <a:srgbClr val="FF0000"/>
                </a:solidFill>
              </a:rPr>
              <a:t>reviews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74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TripAdvisor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179199"/>
            <a:ext cx="7525800" cy="31151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5011" y="2103808"/>
            <a:ext cx="990027" cy="12375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65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TripAdvisor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127531"/>
            <a:ext cx="7765380" cy="27372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5011" y="2138183"/>
            <a:ext cx="990027" cy="12375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03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TripAdvisor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5011" y="2138183"/>
            <a:ext cx="990027" cy="12375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11" y="1128976"/>
            <a:ext cx="7655037" cy="19468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7894" y="2161043"/>
            <a:ext cx="990027" cy="12375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8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Bonus: </a:t>
            </a:r>
            <a:r>
              <a:rPr lang="fr-CH" sz="4000" dirty="0" err="1"/>
              <a:t>private</a:t>
            </a:r>
            <a:r>
              <a:rPr lang="fr-CH" sz="4000" dirty="0"/>
              <a:t> </a:t>
            </a:r>
            <a:r>
              <a:rPr lang="fr-CH" sz="4000" dirty="0" err="1"/>
              <a:t>visits</a:t>
            </a:r>
            <a:r>
              <a:rPr lang="fr-CH" sz="4000" dirty="0"/>
              <a:t> (2500/</a:t>
            </a:r>
            <a:r>
              <a:rPr lang="fr-CH" sz="4000" dirty="0" err="1"/>
              <a:t>year</a:t>
            </a:r>
            <a:r>
              <a:rPr lang="fr-CH" sz="4000" dirty="0"/>
              <a:t>)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28" y="2975666"/>
            <a:ext cx="4265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>
                <a:sym typeface="Webdings" panose="05030102010509060703" pitchFamily="18" charset="2"/>
              </a:rPr>
              <a:t>"</a:t>
            </a:r>
            <a:r>
              <a:rPr lang="fr-CH" sz="1600" i="1" dirty="0" err="1">
                <a:sym typeface="Webdings" panose="05030102010509060703" pitchFamily="18" charset="2"/>
              </a:rPr>
              <a:t>We</a:t>
            </a:r>
            <a:r>
              <a:rPr lang="fr-CH" sz="1600" i="1" dirty="0">
                <a:sym typeface="Webdings" panose="05030102010509060703" pitchFamily="18" charset="2"/>
              </a:rPr>
              <a:t> have a </a:t>
            </a:r>
            <a:r>
              <a:rPr lang="fr-CH" sz="1600" i="1" dirty="0" err="1">
                <a:sym typeface="Webdings" panose="05030102010509060703" pitchFamily="18" charset="2"/>
              </a:rPr>
              <a:t>very</a:t>
            </a:r>
            <a:r>
              <a:rPr lang="fr-CH" sz="1600" i="1" dirty="0">
                <a:sym typeface="Webdings" panose="05030102010509060703" pitchFamily="18" charset="2"/>
              </a:rPr>
              <a:t> important </a:t>
            </a:r>
            <a:r>
              <a:rPr lang="fr-CH" sz="1600" i="1" dirty="0" err="1">
                <a:sym typeface="Webdings" panose="05030102010509060703" pitchFamily="18" charset="2"/>
              </a:rPr>
              <a:t>visitor</a:t>
            </a:r>
            <a:r>
              <a:rPr lang="fr-CH" sz="1600" i="1" dirty="0"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ym typeface="Webdings" panose="05030102010509060703" pitchFamily="18" charset="2"/>
              </a:rPr>
              <a:t>coming</a:t>
            </a:r>
            <a:r>
              <a:rPr lang="fr-CH" sz="1600" i="1" dirty="0">
                <a:sym typeface="Webdings" panose="05030102010509060703" pitchFamily="18" charset="2"/>
              </a:rPr>
              <a:t> to CERN. Can </a:t>
            </a:r>
            <a:r>
              <a:rPr lang="fr-CH" sz="1600" i="1" dirty="0" err="1">
                <a:sym typeface="Webdings" panose="05030102010509060703" pitchFamily="18" charset="2"/>
              </a:rPr>
              <a:t>you</a:t>
            </a:r>
            <a:r>
              <a:rPr lang="fr-CH" sz="1600" i="1" dirty="0">
                <a:sym typeface="Webdings" panose="05030102010509060703" pitchFamily="18" charset="2"/>
              </a:rPr>
              <a:t> arrange </a:t>
            </a:r>
            <a:r>
              <a:rPr lang="fr-CH" sz="1600" i="1" dirty="0" err="1">
                <a:sym typeface="Webdings" panose="05030102010509060703" pitchFamily="18" charset="2"/>
              </a:rPr>
              <a:t>some</a:t>
            </a:r>
            <a:r>
              <a:rPr lang="fr-CH" sz="1600" i="1" dirty="0">
                <a:sym typeface="Webdings" panose="05030102010509060703" pitchFamily="18" charset="2"/>
              </a:rPr>
              <a:t> tour for us? </a:t>
            </a:r>
            <a:r>
              <a:rPr lang="fr-CH" sz="1600" i="1" dirty="0" err="1">
                <a:sym typeface="Webdings" panose="05030102010509060703" pitchFamily="18" charset="2"/>
              </a:rPr>
              <a:t>Undergound</a:t>
            </a:r>
            <a:r>
              <a:rPr lang="fr-CH" sz="1600" i="1" dirty="0">
                <a:sym typeface="Webdings" panose="05030102010509060703" pitchFamily="18" charset="2"/>
              </a:rPr>
              <a:t> of course."</a:t>
            </a:r>
            <a:endParaRPr lang="fr-CH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966281" y="1562639"/>
            <a:ext cx="38687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"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We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organize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a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conference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at CICG and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we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have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announced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the CERN tour. The 2’500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attendees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are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thrilled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since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they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learnt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it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. How do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we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proceed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from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00B050"/>
                </a:solidFill>
                <a:sym typeface="Webdings" panose="05030102010509060703" pitchFamily="18" charset="2"/>
              </a:rPr>
              <a:t>now</a:t>
            </a:r>
            <a:r>
              <a:rPr lang="fr-CH" sz="1600" i="1" dirty="0">
                <a:solidFill>
                  <a:srgbClr val="00B050"/>
                </a:solidFill>
                <a:sym typeface="Webdings" panose="05030102010509060703" pitchFamily="18" charset="2"/>
              </a:rPr>
              <a:t>? "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817" y="1740753"/>
            <a:ext cx="38687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"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Yes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, I have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seen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the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form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. But I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think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it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would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be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easier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if I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explain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you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what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I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need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as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it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seems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complicated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to </a:t>
            </a:r>
            <a:r>
              <a:rPr lang="fr-CH" sz="1600" i="1" dirty="0" err="1">
                <a:solidFill>
                  <a:srgbClr val="FF0000"/>
                </a:solidFill>
                <a:sym typeface="Webdings" panose="05030102010509060703" pitchFamily="18" charset="2"/>
              </a:rPr>
              <a:t>fill</a:t>
            </a:r>
            <a:r>
              <a:rPr lang="fr-CH" sz="1600" i="1" dirty="0">
                <a:solidFill>
                  <a:srgbClr val="FF0000"/>
                </a:solidFill>
                <a:sym typeface="Webdings" panose="05030102010509060703" pitchFamily="18" charset="2"/>
              </a:rPr>
              <a:t> in."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66281" y="2975666"/>
            <a:ext cx="38687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" I have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already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arranged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an ATLAS underground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visit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,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then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a Data Centre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visit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. Can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you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please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add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a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visit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to SC </a:t>
            </a:r>
            <a:r>
              <a:rPr lang="fr-CH" sz="1600" i="1" dirty="0" err="1">
                <a:solidFill>
                  <a:srgbClr val="7030A0"/>
                </a:solidFill>
                <a:sym typeface="Webdings" panose="05030102010509060703" pitchFamily="18" charset="2"/>
              </a:rPr>
              <a:t>between</a:t>
            </a:r>
            <a:r>
              <a:rPr lang="fr-CH" sz="1600" i="1" dirty="0">
                <a:solidFill>
                  <a:srgbClr val="7030A0"/>
                </a:solidFill>
                <a:sym typeface="Webdings" panose="05030102010509060703" pitchFamily="18" charset="2"/>
              </a:rPr>
              <a:t> 14:30 and 14:45? Oh and I have no guide."  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2E858088-2627-49C1-AA1A-586BF3F13FEE}"/>
              </a:ext>
            </a:extLst>
          </p:cNvPr>
          <p:cNvSpPr txBox="1"/>
          <p:nvPr/>
        </p:nvSpPr>
        <p:spPr>
          <a:xfrm>
            <a:off x="262128" y="1103719"/>
            <a:ext cx="824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Principles: use </a:t>
            </a:r>
            <a:r>
              <a:rPr lang="fr-CH" dirty="0" err="1"/>
              <a:t>what’s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, short </a:t>
            </a:r>
            <a:r>
              <a:rPr lang="fr-CH" dirty="0" err="1"/>
              <a:t>term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015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" y="899128"/>
            <a:ext cx="8980425" cy="3503747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A </a:t>
            </a:r>
            <a:r>
              <a:rPr lang="fr-CH" sz="4000" dirty="0" err="1"/>
              <a:t>typical</a:t>
            </a:r>
            <a:r>
              <a:rPr lang="fr-CH" sz="4000" dirty="0"/>
              <a:t> </a:t>
            </a:r>
            <a:r>
              <a:rPr lang="fr-CH" sz="4000" dirty="0" err="1"/>
              <a:t>guided</a:t>
            </a:r>
            <a:r>
              <a:rPr lang="fr-CH" sz="4000" dirty="0"/>
              <a:t> tour </a:t>
            </a:r>
            <a:r>
              <a:rPr lang="fr-CH" sz="4000" dirty="0" err="1"/>
              <a:t>day</a:t>
            </a:r>
            <a:r>
              <a:rPr lang="fr-CH" sz="4000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128935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Solutions?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1328737"/>
            <a:ext cx="7048500" cy="2486025"/>
          </a:xfrm>
          <a:prstGeom prst="rect">
            <a:avLst/>
          </a:prstGeom>
        </p:spPr>
      </p:pic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8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65956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1. </a:t>
            </a:r>
            <a:r>
              <a:rPr lang="fr-CH" sz="4000" dirty="0" err="1"/>
              <a:t>Extend</a:t>
            </a:r>
            <a:r>
              <a:rPr lang="fr-CH" sz="4000" dirty="0"/>
              <a:t> </a:t>
            </a:r>
            <a:r>
              <a:rPr lang="fr-CH" sz="4000" dirty="0" err="1"/>
              <a:t>existing</a:t>
            </a:r>
            <a:r>
              <a:rPr lang="fr-CH" sz="4000" dirty="0"/>
              <a:t> sites </a:t>
            </a:r>
            <a:r>
              <a:rPr lang="fr-CH" sz="4000" dirty="0" err="1"/>
              <a:t>availability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128" y="1103719"/>
            <a:ext cx="82412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Extend</a:t>
            </a:r>
            <a:r>
              <a:rPr lang="fr-CH" dirty="0"/>
              <a:t>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exists</a:t>
            </a:r>
            <a:r>
              <a:rPr lang="fr-CH" dirty="0"/>
              <a:t>, do not </a:t>
            </a:r>
            <a:r>
              <a:rPr lang="fr-CH" dirty="0" err="1"/>
              <a:t>reinvent</a:t>
            </a:r>
            <a:r>
              <a:rPr lang="fr-CH" dirty="0"/>
              <a:t> the </a:t>
            </a:r>
            <a:r>
              <a:rPr lang="fr-CH" dirty="0" err="1"/>
              <a:t>wheel</a:t>
            </a:r>
            <a:endParaRPr lang="fr-CH" dirty="0"/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Visit sites have </a:t>
            </a:r>
            <a:r>
              <a:rPr lang="fr-CH" dirty="0" err="1"/>
              <a:t>operational</a:t>
            </a:r>
            <a:r>
              <a:rPr lang="fr-CH" dirty="0"/>
              <a:t> </a:t>
            </a:r>
            <a:r>
              <a:rPr lang="fr-CH" dirty="0" err="1"/>
              <a:t>constraints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Workers</a:t>
            </a:r>
            <a:r>
              <a:rPr lang="fr-CH" dirty="0"/>
              <a:t> on </a:t>
            </a:r>
            <a:r>
              <a:rPr lang="fr-CH" dirty="0" err="1"/>
              <a:t>visit</a:t>
            </a:r>
            <a:r>
              <a:rPr lang="fr-CH" dirty="0"/>
              <a:t> sites do not </a:t>
            </a:r>
            <a:r>
              <a:rPr lang="fr-CH" dirty="0" err="1"/>
              <a:t>always</a:t>
            </a:r>
            <a:r>
              <a:rPr lang="fr-CH" dirty="0"/>
              <a:t> </a:t>
            </a:r>
            <a:r>
              <a:rPr lang="fr-CH" dirty="0" err="1"/>
              <a:t>want</a:t>
            </a:r>
            <a:r>
              <a:rPr lang="fr-CH" dirty="0"/>
              <a:t> to </a:t>
            </a:r>
            <a:r>
              <a:rPr lang="fr-CH" dirty="0" err="1"/>
              <a:t>see</a:t>
            </a:r>
            <a:r>
              <a:rPr lang="fr-CH" dirty="0"/>
              <a:t> more </a:t>
            </a:r>
            <a:r>
              <a:rPr lang="fr-CH" dirty="0" err="1"/>
              <a:t>visitors</a:t>
            </a:r>
            <a:r>
              <a:rPr lang="fr-CH" dirty="0"/>
              <a:t> in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environment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Some</a:t>
            </a:r>
            <a:r>
              <a:rPr lang="fr-CH" dirty="0"/>
              <a:t> collaborations / </a:t>
            </a:r>
            <a:r>
              <a:rPr lang="fr-CH" dirty="0" err="1"/>
              <a:t>Departments</a:t>
            </a:r>
            <a:r>
              <a:rPr lang="fr-CH" dirty="0"/>
              <a:t> </a:t>
            </a:r>
            <a:r>
              <a:rPr lang="fr-CH" dirty="0" err="1"/>
              <a:t>want</a:t>
            </a:r>
            <a:r>
              <a:rPr lang="fr-CH" dirty="0"/>
              <a:t> to </a:t>
            </a:r>
            <a:r>
              <a:rPr lang="fr-CH" dirty="0" err="1"/>
              <a:t>keep</a:t>
            </a:r>
            <a:r>
              <a:rPr lang="fr-CH" dirty="0"/>
              <a:t> control of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outreach</a:t>
            </a:r>
            <a:r>
              <a:rPr lang="fr-CH" dirty="0"/>
              <a:t>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Adding</a:t>
            </a:r>
            <a:r>
              <a:rPr lang="fr-CH" dirty="0"/>
              <a:t> more tours per </a:t>
            </a:r>
            <a:r>
              <a:rPr lang="fr-CH" dirty="0" err="1"/>
              <a:t>days</a:t>
            </a:r>
            <a:r>
              <a:rPr lang="fr-CH" dirty="0"/>
              <a:t> has impact on budgets</a:t>
            </a:r>
          </a:p>
        </p:txBody>
      </p:sp>
    </p:spTree>
    <p:extLst>
      <p:ext uri="{BB962C8B-B14F-4D97-AF65-F5344CB8AC3E}">
        <p14:creationId xmlns:p14="http://schemas.microsoft.com/office/powerpoint/2010/main" val="25072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" y="0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4000" b="1" dirty="0">
                <a:solidFill>
                  <a:schemeClr val="bg1"/>
                </a:solidFill>
              </a:rPr>
              <a:t>Visit CERN:</a:t>
            </a:r>
            <a:br>
              <a:rPr lang="fr-CH" sz="4000" b="1" dirty="0">
                <a:solidFill>
                  <a:schemeClr val="bg1"/>
                </a:solidFill>
              </a:rPr>
            </a:br>
            <a:r>
              <a:rPr lang="fr-CH" sz="4000" b="1" dirty="0">
                <a:solidFill>
                  <a:schemeClr val="bg1"/>
                </a:solidFill>
              </a:rPr>
              <a:t>Mission Impossible?</a:t>
            </a:r>
            <a:endParaRPr lang="fr-CH" sz="4000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841791"/>
            <a:ext cx="6102096" cy="314740"/>
          </a:xfrm>
        </p:spPr>
        <p:txBody>
          <a:bodyPr>
            <a:noAutofit/>
          </a:bodyPr>
          <a:lstStyle/>
          <a:p>
            <a:endParaRPr lang="fr-CH" sz="2000" dirty="0">
              <a:solidFill>
                <a:schemeClr val="bg1"/>
              </a:solidFill>
            </a:endParaRPr>
          </a:p>
          <a:p>
            <a:r>
              <a:rPr lang="fr-CH" sz="2000" dirty="0">
                <a:solidFill>
                  <a:schemeClr val="bg1"/>
                </a:solidFill>
              </a:rPr>
              <a:t>François Briard</a:t>
            </a:r>
            <a:br>
              <a:rPr lang="fr-CH" sz="2000" dirty="0">
                <a:solidFill>
                  <a:schemeClr val="bg1"/>
                </a:solidFill>
              </a:rPr>
            </a:br>
            <a:r>
              <a:rPr lang="fr-CH" sz="2000" i="1" dirty="0" err="1">
                <a:solidFill>
                  <a:schemeClr val="bg1"/>
                </a:solidFill>
              </a:rPr>
              <a:t>Visitors</a:t>
            </a:r>
            <a:r>
              <a:rPr lang="fr-CH" sz="2000" i="1" dirty="0">
                <a:solidFill>
                  <a:schemeClr val="bg1"/>
                </a:solidFill>
              </a:rPr>
              <a:t> and Local Engagement, IR-ECO group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F84F5CF-8E28-4068-A6DE-1E82A4116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78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2. </a:t>
            </a:r>
            <a:r>
              <a:rPr lang="fr-CH" sz="4000" dirty="0" err="1"/>
              <a:t>Develop</a:t>
            </a:r>
            <a:r>
              <a:rPr lang="fr-CH" sz="4000" dirty="0"/>
              <a:t> new </a:t>
            </a:r>
            <a:r>
              <a:rPr lang="fr-CH" sz="4000" dirty="0" err="1"/>
              <a:t>visit</a:t>
            </a:r>
            <a:r>
              <a:rPr lang="fr-CH" sz="4000" dirty="0"/>
              <a:t> sites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28" y="1077788"/>
            <a:ext cx="78168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Legacy</a:t>
            </a:r>
            <a:r>
              <a:rPr lang="fr-CH" dirty="0"/>
              <a:t> sites are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interesting</a:t>
            </a:r>
            <a:r>
              <a:rPr lang="fr-CH" dirty="0"/>
              <a:t> for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visitors</a:t>
            </a:r>
            <a:r>
              <a:rPr lang="fr-CH" dirty="0"/>
              <a:t> (SC, LINAC2)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New </a:t>
            </a:r>
            <a:r>
              <a:rPr lang="fr-CH" dirty="0" err="1"/>
              <a:t>projects</a:t>
            </a:r>
            <a:r>
              <a:rPr lang="fr-CH" dirty="0"/>
              <a:t> are </a:t>
            </a:r>
            <a:r>
              <a:rPr lang="fr-CH" dirty="0" err="1"/>
              <a:t>interesting</a:t>
            </a:r>
            <a:r>
              <a:rPr lang="fr-CH" dirty="0"/>
              <a:t> </a:t>
            </a:r>
            <a:r>
              <a:rPr lang="fr-CH" dirty="0" err="1"/>
              <a:t>too</a:t>
            </a:r>
            <a:r>
              <a:rPr lang="fr-CH" dirty="0"/>
              <a:t> (HL-LHC, CLIC, LINAC4)</a:t>
            </a:r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Developing</a:t>
            </a:r>
            <a:r>
              <a:rPr lang="fr-CH" dirty="0"/>
              <a:t> a new </a:t>
            </a:r>
            <a:r>
              <a:rPr lang="fr-CH" dirty="0" err="1"/>
              <a:t>visit</a:t>
            </a:r>
            <a:r>
              <a:rPr lang="fr-CH" dirty="0"/>
              <a:t> site </a:t>
            </a:r>
            <a:r>
              <a:rPr lang="fr-CH" dirty="0" err="1"/>
              <a:t>needs</a:t>
            </a:r>
            <a:r>
              <a:rPr lang="fr-CH" dirty="0"/>
              <a:t> </a:t>
            </a:r>
            <a:r>
              <a:rPr lang="fr-CH" dirty="0" err="1"/>
              <a:t>resources</a:t>
            </a:r>
            <a:r>
              <a:rPr lang="fr-CH" dirty="0"/>
              <a:t> and </a:t>
            </a:r>
            <a:r>
              <a:rPr lang="fr-CH" dirty="0" err="1"/>
              <a:t>they</a:t>
            </a:r>
            <a:r>
              <a:rPr lang="fr-CH" dirty="0"/>
              <a:t> are </a:t>
            </a:r>
            <a:r>
              <a:rPr lang="fr-CH" dirty="0" err="1"/>
              <a:t>limited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Bringing</a:t>
            </a:r>
            <a:r>
              <a:rPr lang="fr-CH" dirty="0"/>
              <a:t> </a:t>
            </a:r>
            <a:r>
              <a:rPr lang="fr-CH" dirty="0" err="1"/>
              <a:t>visitors</a:t>
            </a:r>
            <a:r>
              <a:rPr lang="fr-CH" dirty="0"/>
              <a:t> to a </a:t>
            </a:r>
            <a:r>
              <a:rPr lang="fr-CH" dirty="0" err="1"/>
              <a:t>working</a:t>
            </a:r>
            <a:r>
              <a:rPr lang="fr-CH" dirty="0"/>
              <a:t> site </a:t>
            </a:r>
            <a:r>
              <a:rPr lang="fr-CH" dirty="0" err="1"/>
              <a:t>brings</a:t>
            </a:r>
            <a:r>
              <a:rPr lang="fr-CH" dirty="0"/>
              <a:t> extra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requirements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Adding</a:t>
            </a:r>
            <a:r>
              <a:rPr lang="fr-CH" dirty="0"/>
              <a:t> a </a:t>
            </a:r>
            <a:r>
              <a:rPr lang="fr-CH" dirty="0" err="1"/>
              <a:t>visit</a:t>
            </a:r>
            <a:r>
              <a:rPr lang="fr-CH" dirty="0"/>
              <a:t> point to future venues </a:t>
            </a:r>
            <a:r>
              <a:rPr lang="fr-CH" dirty="0" err="1"/>
              <a:t>is</a:t>
            </a:r>
            <a:r>
              <a:rPr lang="fr-CH" dirty="0"/>
              <a:t> not </a:t>
            </a:r>
            <a:r>
              <a:rPr lang="fr-CH" dirty="0" err="1"/>
              <a:t>yet</a:t>
            </a:r>
            <a:r>
              <a:rPr lang="fr-CH" dirty="0"/>
              <a:t> part of </a:t>
            </a:r>
            <a:r>
              <a:rPr lang="fr-CH" dirty="0" err="1"/>
              <a:t>our</a:t>
            </a:r>
            <a:r>
              <a:rPr lang="fr-CH" dirty="0"/>
              <a:t> culture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3165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3. Train more (</a:t>
            </a:r>
            <a:r>
              <a:rPr lang="fr-CH" sz="4000" dirty="0" err="1"/>
              <a:t>MPe</a:t>
            </a:r>
            <a:r>
              <a:rPr lang="fr-CH" sz="4000" dirty="0"/>
              <a:t>) guides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Bigger</a:t>
            </a:r>
            <a:r>
              <a:rPr lang="fr-CH" dirty="0"/>
              <a:t> </a:t>
            </a:r>
            <a:r>
              <a:rPr lang="fr-CH" dirty="0" err="1"/>
              <a:t>reserve</a:t>
            </a:r>
            <a:r>
              <a:rPr lang="fr-CH" dirty="0"/>
              <a:t> of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problems</a:t>
            </a:r>
            <a:r>
              <a:rPr lang="fr-CH" dirty="0"/>
              <a:t> to </a:t>
            </a:r>
            <a:r>
              <a:rPr lang="fr-CH" dirty="0" err="1"/>
              <a:t>find</a:t>
            </a:r>
            <a:r>
              <a:rPr lang="fr-CH" dirty="0"/>
              <a:t> </a:t>
            </a:r>
            <a:r>
              <a:rPr lang="fr-CH" dirty="0" err="1"/>
              <a:t>suitable</a:t>
            </a:r>
            <a:r>
              <a:rPr lang="fr-CH" dirty="0"/>
              <a:t> and </a:t>
            </a:r>
            <a:r>
              <a:rPr lang="fr-CH" dirty="0" err="1"/>
              <a:t>available</a:t>
            </a:r>
            <a:r>
              <a:rPr lang="fr-CH" dirty="0"/>
              <a:t> guides</a:t>
            </a:r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Training guides </a:t>
            </a:r>
            <a:r>
              <a:rPr lang="fr-CH" dirty="0" err="1"/>
              <a:t>needs</a:t>
            </a:r>
            <a:r>
              <a:rPr lang="fr-CH" dirty="0"/>
              <a:t> time and </a:t>
            </a:r>
            <a:r>
              <a:rPr lang="fr-CH" dirty="0" err="1"/>
              <a:t>resources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Having</a:t>
            </a:r>
            <a:r>
              <a:rPr lang="fr-CH" dirty="0"/>
              <a:t> more guides </a:t>
            </a:r>
            <a:r>
              <a:rPr lang="fr-CH" dirty="0" err="1"/>
              <a:t>means</a:t>
            </a:r>
            <a:r>
              <a:rPr lang="fr-CH" dirty="0"/>
              <a:t> </a:t>
            </a:r>
            <a:r>
              <a:rPr lang="fr-CH" dirty="0" err="1"/>
              <a:t>less</a:t>
            </a:r>
            <a:r>
              <a:rPr lang="fr-CH" dirty="0"/>
              <a:t> tours per guide &gt; </a:t>
            </a:r>
            <a:r>
              <a:rPr lang="fr-CH" dirty="0" err="1"/>
              <a:t>less</a:t>
            </a:r>
            <a:r>
              <a:rPr lang="fr-CH" dirty="0"/>
              <a:t> </a:t>
            </a:r>
            <a:r>
              <a:rPr lang="fr-CH" dirty="0" err="1"/>
              <a:t>experience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Heavy programme of </a:t>
            </a:r>
            <a:r>
              <a:rPr lang="fr-CH" dirty="0" err="1"/>
              <a:t>work</a:t>
            </a:r>
            <a:r>
              <a:rPr lang="fr-CH" dirty="0"/>
              <a:t> in </a:t>
            </a:r>
            <a:r>
              <a:rPr lang="fr-CH" dirty="0" err="1"/>
              <a:t>Departments</a:t>
            </a:r>
            <a:r>
              <a:rPr lang="fr-CH" dirty="0"/>
              <a:t>. Are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ready</a:t>
            </a:r>
            <a:r>
              <a:rPr lang="fr-CH" dirty="0"/>
              <a:t> to </a:t>
            </a:r>
            <a:r>
              <a:rPr lang="fr-CH" dirty="0" err="1"/>
              <a:t>share</a:t>
            </a:r>
            <a:r>
              <a:rPr lang="fr-CH" dirty="0"/>
              <a:t> </a:t>
            </a:r>
            <a:r>
              <a:rPr lang="fr-CH" dirty="0" err="1"/>
              <a:t>resources</a:t>
            </a:r>
            <a:r>
              <a:rPr lang="fr-CH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459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4. Create </a:t>
            </a:r>
            <a:r>
              <a:rPr lang="fr-CH" sz="4000" dirty="0" err="1"/>
              <a:t>predefined</a:t>
            </a:r>
            <a:r>
              <a:rPr lang="fr-CH" sz="4000" dirty="0"/>
              <a:t> </a:t>
            </a:r>
            <a:r>
              <a:rPr lang="fr-CH" sz="4000" dirty="0" err="1"/>
              <a:t>visit</a:t>
            </a:r>
            <a:r>
              <a:rPr lang="fr-CH" sz="4000" dirty="0"/>
              <a:t> programmes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E.g.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Tour A: SC + AVC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Tour B: Data Centre + AD</a:t>
            </a:r>
          </a:p>
          <a:p>
            <a:endParaRPr lang="fr-CH" dirty="0"/>
          </a:p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Simpler</a:t>
            </a:r>
            <a:r>
              <a:rPr lang="fr-CH" dirty="0"/>
              <a:t>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Guarantee</a:t>
            </a:r>
            <a:r>
              <a:rPr lang="fr-CH" dirty="0"/>
              <a:t> of </a:t>
            </a:r>
            <a:r>
              <a:rPr lang="fr-CH" dirty="0" err="1"/>
              <a:t>visit</a:t>
            </a:r>
            <a:r>
              <a:rPr lang="fr-CH" dirty="0"/>
              <a:t> programme for </a:t>
            </a:r>
            <a:r>
              <a:rPr lang="fr-CH" dirty="0" err="1"/>
              <a:t>visitors</a:t>
            </a:r>
            <a:endParaRPr lang="fr-CH" dirty="0"/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Does</a:t>
            </a:r>
            <a:r>
              <a:rPr lang="fr-CH" dirty="0"/>
              <a:t> not </a:t>
            </a:r>
            <a:r>
              <a:rPr lang="fr-CH" dirty="0" err="1"/>
              <a:t>cope</a:t>
            </a:r>
            <a:r>
              <a:rPr lang="fr-CH" dirty="0"/>
              <a:t>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with</a:t>
            </a:r>
            <a:endParaRPr lang="fr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Unexpected</a:t>
            </a:r>
            <a:r>
              <a:rPr lang="fr-CH" dirty="0"/>
              <a:t> </a:t>
            </a:r>
            <a:r>
              <a:rPr lang="fr-CH" dirty="0" err="1"/>
              <a:t>operational</a:t>
            </a:r>
            <a:r>
              <a:rPr lang="fr-CH" dirty="0"/>
              <a:t> issues (one site not accessible)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Flexiblity</a:t>
            </a:r>
            <a:r>
              <a:rPr lang="fr-CH" dirty="0"/>
              <a:t> and last minute or </a:t>
            </a: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requests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38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5. </a:t>
            </a:r>
            <a:r>
              <a:rPr lang="fr-CH" sz="4000" dirty="0" err="1"/>
              <a:t>Improve</a:t>
            </a:r>
            <a:r>
              <a:rPr lang="fr-CH" sz="4000" dirty="0"/>
              <a:t> </a:t>
            </a:r>
            <a:r>
              <a:rPr lang="fr-CH" sz="4000" dirty="0" err="1"/>
              <a:t>booking</a:t>
            </a:r>
            <a:r>
              <a:rPr lang="fr-CH" sz="4000" dirty="0"/>
              <a:t> system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Currently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Students</a:t>
            </a:r>
            <a:r>
              <a:rPr lang="fr-CH" dirty="0"/>
              <a:t> groups </a:t>
            </a:r>
            <a:r>
              <a:rPr lang="fr-CH" dirty="0" err="1"/>
              <a:t>can</a:t>
            </a:r>
            <a:r>
              <a:rPr lang="fr-CH" dirty="0"/>
              <a:t> book 9 </a:t>
            </a:r>
            <a:r>
              <a:rPr lang="fr-CH" dirty="0" err="1"/>
              <a:t>months</a:t>
            </a:r>
            <a:r>
              <a:rPr lang="fr-CH" dirty="0"/>
              <a:t> in </a:t>
            </a:r>
            <a:r>
              <a:rPr lang="fr-CH" dirty="0" err="1"/>
              <a:t>advance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Other</a:t>
            </a:r>
            <a:r>
              <a:rPr lang="fr-CH" dirty="0"/>
              <a:t> groups </a:t>
            </a:r>
            <a:r>
              <a:rPr lang="fr-CH" dirty="0" err="1"/>
              <a:t>can</a:t>
            </a:r>
            <a:r>
              <a:rPr lang="fr-CH" dirty="0"/>
              <a:t> book 3 </a:t>
            </a:r>
            <a:r>
              <a:rPr lang="fr-CH" dirty="0" err="1"/>
              <a:t>months</a:t>
            </a:r>
            <a:r>
              <a:rPr lang="fr-CH" dirty="0"/>
              <a:t> in </a:t>
            </a:r>
            <a:r>
              <a:rPr lang="fr-CH" dirty="0" err="1"/>
              <a:t>advance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Group </a:t>
            </a:r>
            <a:r>
              <a:rPr lang="fr-CH" dirty="0" err="1"/>
              <a:t>bookings</a:t>
            </a:r>
            <a:r>
              <a:rPr lang="fr-CH" dirty="0"/>
              <a:t> </a:t>
            </a:r>
            <a:r>
              <a:rPr lang="fr-CH" dirty="0" err="1"/>
              <a:t>share</a:t>
            </a:r>
            <a:r>
              <a:rPr lang="fr-CH" dirty="0"/>
              <a:t> the </a:t>
            </a:r>
            <a:r>
              <a:rPr lang="fr-CH" dirty="0" err="1"/>
              <a:t>same</a:t>
            </a:r>
            <a:r>
              <a:rPr lang="fr-CH" dirty="0"/>
              <a:t> </a:t>
            </a:r>
            <a:r>
              <a:rPr lang="fr-CH" i="1" dirty="0"/>
              <a:t>quota</a:t>
            </a:r>
            <a:r>
              <a:rPr lang="fr-CH" dirty="0"/>
              <a:t>: </a:t>
            </a:r>
            <a:r>
              <a:rPr lang="fr-CH" dirty="0" err="1"/>
              <a:t>used</a:t>
            </a:r>
            <a:r>
              <a:rPr lang="fr-CH" dirty="0"/>
              <a:t> by </a:t>
            </a:r>
            <a:r>
              <a:rPr lang="fr-CH" dirty="0" err="1"/>
              <a:t>schools</a:t>
            </a:r>
            <a:r>
              <a:rPr lang="fr-CH" dirty="0"/>
              <a:t> </a:t>
            </a:r>
            <a:r>
              <a:rPr lang="fr-CH" dirty="0" err="1"/>
              <a:t>mostly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Individual</a:t>
            </a:r>
            <a:r>
              <a:rPr lang="fr-CH" dirty="0"/>
              <a:t> tours </a:t>
            </a:r>
            <a:r>
              <a:rPr lang="fr-CH" dirty="0" err="1"/>
              <a:t>very</a:t>
            </a:r>
            <a:r>
              <a:rPr lang="fr-CH" dirty="0"/>
              <a:t> </a:t>
            </a:r>
            <a:r>
              <a:rPr lang="fr-CH" dirty="0" err="1"/>
              <a:t>limited</a:t>
            </a:r>
            <a:r>
              <a:rPr lang="fr-CH" dirty="0"/>
              <a:t>, </a:t>
            </a:r>
            <a:r>
              <a:rPr lang="fr-CH" dirty="0" err="1"/>
              <a:t>opened</a:t>
            </a:r>
            <a:r>
              <a:rPr lang="fr-CH" dirty="0"/>
              <a:t> for </a:t>
            </a:r>
            <a:r>
              <a:rPr lang="fr-CH" dirty="0" err="1"/>
              <a:t>booking</a:t>
            </a:r>
            <a:r>
              <a:rPr lang="fr-CH" dirty="0"/>
              <a:t> 15 and 3 </a:t>
            </a:r>
            <a:r>
              <a:rPr lang="fr-CH" dirty="0" err="1"/>
              <a:t>days</a:t>
            </a:r>
            <a:r>
              <a:rPr lang="fr-CH" dirty="0"/>
              <a:t> in </a:t>
            </a:r>
            <a:r>
              <a:rPr lang="fr-CH" dirty="0" err="1"/>
              <a:t>advance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Proposal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Differentiated</a:t>
            </a:r>
            <a:r>
              <a:rPr lang="fr-CH" dirty="0"/>
              <a:t> quota for </a:t>
            </a:r>
            <a:r>
              <a:rPr lang="fr-CH" dirty="0" err="1"/>
              <a:t>students</a:t>
            </a:r>
            <a:r>
              <a:rPr lang="fr-CH" dirty="0"/>
              <a:t> and </a:t>
            </a:r>
            <a:r>
              <a:rPr lang="fr-CH" dirty="0" err="1"/>
              <a:t>other</a:t>
            </a:r>
            <a:r>
              <a:rPr lang="fr-CH" dirty="0"/>
              <a:t>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Same</a:t>
            </a:r>
            <a:r>
              <a:rPr lang="fr-CH" dirty="0"/>
              <a:t> </a:t>
            </a:r>
            <a:r>
              <a:rPr lang="fr-CH" dirty="0" err="1"/>
              <a:t>delay</a:t>
            </a:r>
            <a:r>
              <a:rPr lang="fr-CH" dirty="0"/>
              <a:t> for all </a:t>
            </a:r>
            <a:r>
              <a:rPr lang="fr-CH" dirty="0" err="1"/>
              <a:t>visits</a:t>
            </a:r>
            <a:r>
              <a:rPr lang="fr-CH" dirty="0"/>
              <a:t> (</a:t>
            </a:r>
            <a:r>
              <a:rPr lang="fr-CH" dirty="0" err="1"/>
              <a:t>e.g</a:t>
            </a:r>
            <a:r>
              <a:rPr lang="fr-CH" dirty="0"/>
              <a:t>. 9 </a:t>
            </a:r>
            <a:r>
              <a:rPr lang="fr-CH" dirty="0" err="1"/>
              <a:t>months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 err="1"/>
              <a:t>Status</a:t>
            </a:r>
            <a:r>
              <a:rPr lang="fr-CH" dirty="0"/>
              <a:t>: </a:t>
            </a:r>
            <a:r>
              <a:rPr lang="fr-CH" dirty="0" err="1"/>
              <a:t>awaiting</a:t>
            </a:r>
            <a:r>
              <a:rPr lang="fr-CH" dirty="0"/>
              <a:t> </a:t>
            </a:r>
            <a:r>
              <a:rPr lang="fr-CH" dirty="0" err="1"/>
              <a:t>development</a:t>
            </a:r>
            <a:r>
              <a:rPr lang="fr-CH" dirty="0"/>
              <a:t> by FAP-BC</a:t>
            </a:r>
          </a:p>
        </p:txBody>
      </p:sp>
    </p:spTree>
    <p:extLst>
      <p:ext uri="{BB962C8B-B14F-4D97-AF65-F5344CB8AC3E}">
        <p14:creationId xmlns:p14="http://schemas.microsoft.com/office/powerpoint/2010/main" val="410006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6. </a:t>
            </a:r>
            <a:r>
              <a:rPr lang="fr-CH" sz="4000" dirty="0" err="1"/>
              <a:t>Get</a:t>
            </a:r>
            <a:r>
              <a:rPr lang="fr-CH" sz="4000" dirty="0"/>
              <a:t> </a:t>
            </a:r>
            <a:r>
              <a:rPr lang="fr-CH" sz="4000" dirty="0" err="1"/>
              <a:t>systematic</a:t>
            </a:r>
            <a:r>
              <a:rPr lang="fr-CH" sz="4000" dirty="0"/>
              <a:t> feedback on </a:t>
            </a:r>
            <a:r>
              <a:rPr lang="fr-CH" sz="4000" dirty="0" err="1"/>
              <a:t>visits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Might</a:t>
            </a:r>
            <a:r>
              <a:rPr lang="fr-CH" dirty="0"/>
              <a:t> help </a:t>
            </a:r>
            <a:r>
              <a:rPr lang="fr-CH" dirty="0" err="1"/>
              <a:t>tailoring</a:t>
            </a:r>
            <a:r>
              <a:rPr lang="fr-CH" dirty="0"/>
              <a:t> the </a:t>
            </a:r>
            <a:r>
              <a:rPr lang="fr-CH" dirty="0" err="1"/>
              <a:t>offer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Identify</a:t>
            </a:r>
            <a:r>
              <a:rPr lang="fr-CH" dirty="0"/>
              <a:t> </a:t>
            </a:r>
            <a:r>
              <a:rPr lang="fr-CH" dirty="0" err="1"/>
              <a:t>what</a:t>
            </a:r>
            <a:r>
              <a:rPr lang="fr-CH" dirty="0"/>
              <a:t> expectations and </a:t>
            </a:r>
            <a:r>
              <a:rPr lang="fr-CH" dirty="0" err="1"/>
              <a:t>experience</a:t>
            </a:r>
            <a:r>
              <a:rPr lang="fr-CH" dirty="0"/>
              <a:t> are on </a:t>
            </a:r>
            <a:r>
              <a:rPr lang="fr-CH" dirty="0" err="1"/>
              <a:t>various</a:t>
            </a:r>
            <a:r>
              <a:rPr lang="fr-CH" dirty="0"/>
              <a:t> </a:t>
            </a:r>
            <a:r>
              <a:rPr lang="fr-CH" dirty="0" err="1"/>
              <a:t>offers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Help to </a:t>
            </a:r>
            <a:r>
              <a:rPr lang="fr-CH" dirty="0" err="1"/>
              <a:t>make</a:t>
            </a:r>
            <a:r>
              <a:rPr lang="fr-CH" dirty="0"/>
              <a:t> a </a:t>
            </a:r>
            <a:r>
              <a:rPr lang="fr-CH" dirty="0" err="1"/>
              <a:t>better</a:t>
            </a:r>
            <a:r>
              <a:rPr lang="fr-CH" dirty="0"/>
              <a:t> use of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visit</a:t>
            </a:r>
            <a:r>
              <a:rPr lang="fr-CH" dirty="0"/>
              <a:t>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Needs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developed</a:t>
            </a:r>
            <a:r>
              <a:rPr lang="fr-CH" dirty="0"/>
              <a:t> and </a:t>
            </a:r>
            <a:r>
              <a:rPr lang="fr-CH" dirty="0" err="1"/>
              <a:t>followed</a:t>
            </a:r>
            <a:r>
              <a:rPr lang="fr-CH" dirty="0"/>
              <a:t>: </a:t>
            </a:r>
            <a:r>
              <a:rPr lang="fr-CH" dirty="0" err="1"/>
              <a:t>planned</a:t>
            </a:r>
            <a:r>
              <a:rPr lang="fr-CH" dirty="0"/>
              <a:t> end of 2019</a:t>
            </a:r>
          </a:p>
        </p:txBody>
      </p:sp>
    </p:spTree>
    <p:extLst>
      <p:ext uri="{BB962C8B-B14F-4D97-AF65-F5344CB8AC3E}">
        <p14:creationId xmlns:p14="http://schemas.microsoft.com/office/powerpoint/2010/main" val="35417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7. </a:t>
            </a:r>
            <a:r>
              <a:rPr lang="fr-CH" sz="4000" dirty="0" err="1"/>
              <a:t>Integrate</a:t>
            </a:r>
            <a:r>
              <a:rPr lang="fr-CH" sz="4000" dirty="0"/>
              <a:t> permanent exhibitions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Use </a:t>
            </a: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exists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Positive feedback on </a:t>
            </a:r>
            <a:r>
              <a:rPr lang="fr-CH" dirty="0" err="1"/>
              <a:t>our</a:t>
            </a:r>
            <a:r>
              <a:rPr lang="fr-CH" dirty="0"/>
              <a:t> exhibitions </a:t>
            </a:r>
            <a:r>
              <a:rPr lang="fr-CH" dirty="0" err="1"/>
              <a:t>from</a:t>
            </a:r>
            <a:r>
              <a:rPr lang="fr-CH" dirty="0"/>
              <a:t> Geneva </a:t>
            </a:r>
            <a:r>
              <a:rPr lang="fr-CH" dirty="0" err="1"/>
              <a:t>Tourism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No transport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organised</a:t>
            </a:r>
            <a:endParaRPr lang="fr-CH" dirty="0"/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Visitors</a:t>
            </a:r>
            <a:r>
              <a:rPr lang="fr-CH" dirty="0"/>
              <a:t> </a:t>
            </a:r>
            <a:r>
              <a:rPr lang="fr-CH" dirty="0" err="1"/>
              <a:t>expect</a:t>
            </a:r>
            <a:r>
              <a:rPr lang="fr-CH" dirty="0"/>
              <a:t> to </a:t>
            </a:r>
            <a:r>
              <a:rPr lang="fr-CH" dirty="0" err="1"/>
              <a:t>see</a:t>
            </a:r>
            <a:r>
              <a:rPr lang="fr-CH" dirty="0"/>
              <a:t> the </a:t>
            </a:r>
            <a:r>
              <a:rPr lang="fr-CH" i="1" dirty="0"/>
              <a:t>real</a:t>
            </a:r>
            <a:r>
              <a:rPr lang="fr-CH" dirty="0"/>
              <a:t>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Exhibitions have </a:t>
            </a:r>
            <a:r>
              <a:rPr lang="fr-CH" dirty="0" err="1"/>
              <a:t>limited</a:t>
            </a:r>
            <a:r>
              <a:rPr lang="fr-CH" dirty="0"/>
              <a:t> </a:t>
            </a:r>
            <a:r>
              <a:rPr lang="fr-CH" dirty="0" err="1"/>
              <a:t>capacity</a:t>
            </a:r>
            <a:r>
              <a:rPr lang="fr-CH" dirty="0"/>
              <a:t> </a:t>
            </a:r>
            <a:r>
              <a:rPr lang="fr-CH" dirty="0" err="1"/>
              <a:t>too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1907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8. Visit </a:t>
            </a:r>
            <a:r>
              <a:rPr lang="fr-CH" sz="4000" dirty="0" err="1"/>
              <a:t>virtually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No </a:t>
            </a:r>
            <a:r>
              <a:rPr lang="fr-CH" dirty="0" err="1"/>
              <a:t>visitors</a:t>
            </a:r>
            <a:r>
              <a:rPr lang="fr-CH" dirty="0"/>
              <a:t> come to CERN…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24 / 7 </a:t>
            </a:r>
            <a:r>
              <a:rPr lang="fr-CH" dirty="0" err="1"/>
              <a:t>offer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LHC collaborations have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developed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offer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Visitors</a:t>
            </a:r>
            <a:r>
              <a:rPr lang="fr-CH" dirty="0"/>
              <a:t> </a:t>
            </a:r>
            <a:r>
              <a:rPr lang="fr-CH" dirty="0" err="1"/>
              <a:t>want</a:t>
            </a:r>
            <a:r>
              <a:rPr lang="fr-CH" dirty="0"/>
              <a:t> to </a:t>
            </a:r>
            <a:r>
              <a:rPr lang="fr-CH" dirty="0" err="1"/>
              <a:t>see</a:t>
            </a:r>
            <a:r>
              <a:rPr lang="fr-CH" dirty="0"/>
              <a:t> the </a:t>
            </a:r>
            <a:r>
              <a:rPr lang="fr-CH" i="1" dirty="0"/>
              <a:t>real</a:t>
            </a:r>
            <a:r>
              <a:rPr lang="fr-CH" dirty="0"/>
              <a:t>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LHC collaborations have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developed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offer</a:t>
            </a:r>
            <a:r>
              <a:rPr lang="fr-CH" dirty="0"/>
              <a:t>… </a:t>
            </a:r>
            <a:r>
              <a:rPr lang="fr-CH" dirty="0" err="1"/>
              <a:t>difficult</a:t>
            </a:r>
            <a:r>
              <a:rPr lang="fr-CH" dirty="0"/>
              <a:t> to </a:t>
            </a:r>
            <a:r>
              <a:rPr lang="fr-CH" dirty="0" err="1"/>
              <a:t>integrate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5048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9. Science Gateway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Expand the exhibition / </a:t>
            </a:r>
            <a:r>
              <a:rPr lang="fr-CH" dirty="0" err="1"/>
              <a:t>labs</a:t>
            </a:r>
            <a:r>
              <a:rPr lang="fr-CH" dirty="0"/>
              <a:t> / show </a:t>
            </a:r>
            <a:r>
              <a:rPr lang="fr-CH" dirty="0" err="1"/>
              <a:t>offer</a:t>
            </a:r>
            <a:endParaRPr lang="fr-CH" dirty="0"/>
          </a:p>
          <a:p>
            <a:endParaRPr lang="fr-CH" dirty="0"/>
          </a:p>
          <a:p>
            <a:r>
              <a:rPr lang="fr-CH" dirty="0"/>
              <a:t>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Does</a:t>
            </a:r>
            <a:r>
              <a:rPr lang="fr-CH" dirty="0"/>
              <a:t> not </a:t>
            </a:r>
            <a:r>
              <a:rPr lang="fr-CH" dirty="0" err="1"/>
              <a:t>extend</a:t>
            </a:r>
            <a:r>
              <a:rPr lang="fr-CH" dirty="0"/>
              <a:t> </a:t>
            </a:r>
            <a:r>
              <a:rPr lang="fr-CH" dirty="0" err="1"/>
              <a:t>guided</a:t>
            </a:r>
            <a:r>
              <a:rPr lang="fr-CH" dirty="0"/>
              <a:t> tour </a:t>
            </a:r>
            <a:r>
              <a:rPr lang="fr-CH" dirty="0" err="1"/>
              <a:t>offer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Will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there</a:t>
            </a:r>
            <a:r>
              <a:rPr lang="fr-CH" dirty="0"/>
              <a:t> in 2022 at best</a:t>
            </a:r>
          </a:p>
        </p:txBody>
      </p:sp>
      <p:pic>
        <p:nvPicPr>
          <p:cNvPr id="3" name="Image 2" descr="Une image contenant satellite&#10;&#10;Description générée automatiquement">
            <a:extLst>
              <a:ext uri="{FF2B5EF4-FFF2-40B4-BE49-F238E27FC236}">
                <a16:creationId xmlns:a16="http://schemas.microsoft.com/office/drawing/2014/main" id="{C3729753-B0CA-4494-B89A-E6DC1C251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0"/>
            <a:ext cx="3746500" cy="515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47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5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It </a:t>
            </a:r>
            <a:r>
              <a:rPr lang="fr-CH" sz="4000" dirty="0" err="1"/>
              <a:t>is</a:t>
            </a:r>
            <a:r>
              <a:rPr lang="fr-CH" sz="4000" dirty="0"/>
              <a:t> not impossible to </a:t>
            </a:r>
            <a:r>
              <a:rPr lang="fr-CH" sz="4000" dirty="0" err="1"/>
              <a:t>visit</a:t>
            </a:r>
            <a:r>
              <a:rPr lang="fr-CH" sz="4000" dirty="0"/>
              <a:t> CERN!</a:t>
            </a:r>
          </a:p>
          <a:p>
            <a:r>
              <a:rPr lang="fr-CH" sz="4000" dirty="0"/>
              <a:t>It </a:t>
            </a:r>
            <a:r>
              <a:rPr lang="fr-CH" sz="4000" dirty="0" err="1"/>
              <a:t>is</a:t>
            </a:r>
            <a:r>
              <a:rPr lang="fr-CH" sz="4000" dirty="0"/>
              <a:t> </a:t>
            </a:r>
            <a:r>
              <a:rPr lang="fr-CH" sz="4000" dirty="0" err="1"/>
              <a:t>very</a:t>
            </a:r>
            <a:r>
              <a:rPr lang="fr-CH" sz="4000" dirty="0"/>
              <a:t> </a:t>
            </a:r>
            <a:r>
              <a:rPr lang="fr-CH" sz="4000" dirty="0" err="1"/>
              <a:t>difficult</a:t>
            </a:r>
            <a:r>
              <a:rPr lang="fr-CH" sz="4000" dirty="0"/>
              <a:t> to </a:t>
            </a:r>
            <a:r>
              <a:rPr lang="fr-CH" sz="4000" dirty="0" err="1"/>
              <a:t>get</a:t>
            </a:r>
            <a:r>
              <a:rPr lang="fr-CH" sz="4000" dirty="0"/>
              <a:t> a </a:t>
            </a:r>
            <a:r>
              <a:rPr lang="fr-CH" sz="4000" dirty="0" err="1"/>
              <a:t>guided</a:t>
            </a:r>
            <a:r>
              <a:rPr lang="fr-CH" sz="4000" dirty="0"/>
              <a:t> tour…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28" y="1285138"/>
            <a:ext cx="83171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Consider</a:t>
            </a:r>
            <a:r>
              <a:rPr lang="fr-CH" dirty="0"/>
              <a:t> </a:t>
            </a:r>
            <a:r>
              <a:rPr lang="fr-CH" dirty="0" err="1"/>
              <a:t>our</a:t>
            </a:r>
            <a:r>
              <a:rPr lang="fr-CH" dirty="0"/>
              <a:t> permanent exhibitions </a:t>
            </a:r>
            <a:r>
              <a:rPr lang="fr-CH" dirty="0" err="1"/>
              <a:t>offer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Visit </a:t>
            </a:r>
            <a:r>
              <a:rPr lang="fr-CH" dirty="0" err="1"/>
              <a:t>virtually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Increase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chances to </a:t>
            </a:r>
            <a:r>
              <a:rPr lang="fr-CH" dirty="0" err="1"/>
              <a:t>get</a:t>
            </a:r>
            <a:r>
              <a:rPr lang="fr-CH" dirty="0"/>
              <a:t> a </a:t>
            </a:r>
            <a:r>
              <a:rPr lang="fr-CH" dirty="0" err="1"/>
              <a:t>guided</a:t>
            </a:r>
            <a:r>
              <a:rPr lang="fr-CH" dirty="0"/>
              <a:t> tour: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/>
              <a:t>Make a group of 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Organize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own</a:t>
            </a:r>
            <a:r>
              <a:rPr lang="fr-CH" dirty="0"/>
              <a:t> transport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/>
              <a:t>Be flexible for </a:t>
            </a:r>
            <a:r>
              <a:rPr lang="fr-CH" dirty="0" err="1"/>
              <a:t>your</a:t>
            </a:r>
            <a:r>
              <a:rPr lang="fr-CH" dirty="0"/>
              <a:t> </a:t>
            </a:r>
            <a:r>
              <a:rPr lang="fr-CH" dirty="0" err="1"/>
              <a:t>visit</a:t>
            </a:r>
            <a:r>
              <a:rPr lang="fr-CH" dirty="0"/>
              <a:t> programme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Find</a:t>
            </a:r>
            <a:r>
              <a:rPr lang="fr-CH" dirty="0"/>
              <a:t> </a:t>
            </a:r>
            <a:r>
              <a:rPr lang="fr-CH" dirty="0" err="1"/>
              <a:t>your</a:t>
            </a:r>
            <a:r>
              <a:rPr lang="fr-CH" dirty="0"/>
              <a:t>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Wait</a:t>
            </a:r>
            <a:r>
              <a:rPr lang="fr-CH" dirty="0"/>
              <a:t> for Science Gateway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Become</a:t>
            </a:r>
            <a:r>
              <a:rPr lang="fr-CH" dirty="0"/>
              <a:t> a CERN guide!</a:t>
            </a:r>
          </a:p>
        </p:txBody>
      </p:sp>
    </p:spTree>
    <p:extLst>
      <p:ext uri="{BB962C8B-B14F-4D97-AF65-F5344CB8AC3E}">
        <p14:creationId xmlns:p14="http://schemas.microsoft.com/office/powerpoint/2010/main" val="95398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i="1" dirty="0"/>
              <a:t>Visit</a:t>
            </a:r>
            <a:r>
              <a:rPr lang="fr-CH" sz="4000" dirty="0"/>
              <a:t> CERN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128" y="1280317"/>
            <a:ext cx="86893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2 permanent exhibitions: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Microcosm</a:t>
            </a:r>
            <a:endParaRPr lang="fr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Universe</a:t>
            </a:r>
            <a:r>
              <a:rPr lang="fr-CH" dirty="0"/>
              <a:t> of </a:t>
            </a:r>
            <a:r>
              <a:rPr lang="fr-CH" dirty="0" err="1"/>
              <a:t>Particles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Passport</a:t>
            </a:r>
            <a:r>
              <a:rPr lang="fr-CH" dirty="0"/>
              <a:t> to the Big Bang bicycle </a:t>
            </a:r>
            <a:r>
              <a:rPr lang="fr-CH" dirty="0" err="1"/>
              <a:t>trail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Public </a:t>
            </a:r>
            <a:r>
              <a:rPr lang="fr-CH" dirty="0" err="1"/>
              <a:t>events</a:t>
            </a:r>
            <a:r>
              <a:rPr lang="fr-CH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/>
              <a:t>Globe </a:t>
            </a:r>
            <a:r>
              <a:rPr lang="fr-CH" dirty="0" err="1"/>
              <a:t>Conferences</a:t>
            </a:r>
            <a:endParaRPr lang="fr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/>
              <a:t>Workshops: Girls in ICT, Devoxx4Kids,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Researchers</a:t>
            </a:r>
            <a:r>
              <a:rPr lang="fr-CH" dirty="0"/>
              <a:t> Night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/>
              <a:t>Open </a:t>
            </a:r>
            <a:r>
              <a:rPr lang="fr-CH" dirty="0" err="1"/>
              <a:t>Days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Guided</a:t>
            </a:r>
            <a:r>
              <a:rPr lang="fr-CH" dirty="0"/>
              <a:t> Tours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62127" y="1287193"/>
            <a:ext cx="8454753" cy="1971646"/>
            <a:chOff x="262127" y="1287193"/>
            <a:chExt cx="8454753" cy="1971646"/>
          </a:xfrm>
        </p:grpSpPr>
        <p:grpSp>
          <p:nvGrpSpPr>
            <p:cNvPr id="2" name="Group 1"/>
            <p:cNvGrpSpPr/>
            <p:nvPr/>
          </p:nvGrpSpPr>
          <p:grpSpPr>
            <a:xfrm>
              <a:off x="262127" y="1287193"/>
              <a:ext cx="5739910" cy="1971646"/>
              <a:chOff x="262127" y="1287193"/>
              <a:chExt cx="5739910" cy="197164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62127" y="1287193"/>
                <a:ext cx="5114267" cy="1971646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ight Arrow 6"/>
              <p:cNvSpPr/>
              <p:nvPr/>
            </p:nvSpPr>
            <p:spPr>
              <a:xfrm>
                <a:off x="5376395" y="1829498"/>
                <a:ext cx="625642" cy="928151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066796" y="1352596"/>
              <a:ext cx="265008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Free,</a:t>
              </a:r>
              <a:endParaRPr lang="en-GB" sz="2400" dirty="0">
                <a:solidFill>
                  <a:srgbClr val="00B050"/>
                </a:solidFill>
                <a:latin typeface="+mj-lt"/>
              </a:endParaRPr>
            </a:p>
            <a:p>
              <a:r>
                <a:rPr lang="fr-CH" sz="2400" dirty="0" err="1">
                  <a:solidFill>
                    <a:srgbClr val="00B050"/>
                  </a:solidFill>
                  <a:latin typeface="+mj-lt"/>
                </a:rPr>
                <a:t>Freely</a:t>
              </a:r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 accessible,</a:t>
              </a:r>
            </a:p>
            <a:p>
              <a:r>
                <a:rPr lang="fr-CH" sz="2400" dirty="0" err="1">
                  <a:solidFill>
                    <a:srgbClr val="00B050"/>
                  </a:solidFill>
                  <a:latin typeface="+mj-lt"/>
                </a:rPr>
                <a:t>Rarely</a:t>
              </a:r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 full,</a:t>
              </a:r>
            </a:p>
            <a:p>
              <a:r>
                <a:rPr lang="fr-CH" sz="2400" dirty="0" err="1">
                  <a:solidFill>
                    <a:srgbClr val="00B050"/>
                  </a:solidFill>
                  <a:latin typeface="+mj-lt"/>
                </a:rPr>
                <a:t>Multilingual</a:t>
              </a:r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 !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66796" y="2965883"/>
            <a:ext cx="2455352" cy="1442512"/>
            <a:chOff x="6066796" y="2965883"/>
            <a:chExt cx="2455352" cy="1442512"/>
          </a:xfrm>
        </p:grpSpPr>
        <p:sp>
          <p:nvSpPr>
            <p:cNvPr id="15" name="Right Arrow 14"/>
            <p:cNvSpPr/>
            <p:nvPr/>
          </p:nvSpPr>
          <p:spPr>
            <a:xfrm rot="5400000">
              <a:off x="6754991" y="2814628"/>
              <a:ext cx="625642" cy="928151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66796" y="3577398"/>
              <a:ext cx="245535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Conclusion:</a:t>
              </a:r>
              <a:br>
                <a:rPr lang="fr-CH" sz="2400" dirty="0">
                  <a:solidFill>
                    <a:srgbClr val="00B050"/>
                  </a:solidFill>
                  <a:latin typeface="+mj-lt"/>
                </a:rPr>
              </a:br>
              <a:r>
                <a:rPr lang="fr-CH" sz="2400" dirty="0">
                  <a:solidFill>
                    <a:srgbClr val="00B050"/>
                  </a:solidFill>
                  <a:latin typeface="+mj-lt"/>
                </a:rPr>
                <a:t>NOT impossible!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144554" y="3475595"/>
            <a:ext cx="3320313" cy="928151"/>
            <a:chOff x="2144554" y="3475595"/>
            <a:chExt cx="3320313" cy="928151"/>
          </a:xfrm>
        </p:grpSpPr>
        <p:sp>
          <p:nvSpPr>
            <p:cNvPr id="19" name="Right Arrow 18"/>
            <p:cNvSpPr/>
            <p:nvPr/>
          </p:nvSpPr>
          <p:spPr>
            <a:xfrm rot="10800000">
              <a:off x="2144554" y="3475595"/>
              <a:ext cx="625642" cy="92815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70273" y="3524171"/>
              <a:ext cx="24945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FF0000"/>
                  </a:solidFill>
                  <a:latin typeface="+mj-lt"/>
                </a:rPr>
                <a:t>Hey </a:t>
              </a:r>
              <a:r>
                <a:rPr lang="fr-CH" sz="2400" dirty="0" err="1">
                  <a:solidFill>
                    <a:srgbClr val="FF0000"/>
                  </a:solidFill>
                  <a:latin typeface="+mj-lt"/>
                </a:rPr>
                <a:t>wait</a:t>
              </a:r>
              <a:r>
                <a:rPr lang="fr-CH" sz="2400" dirty="0">
                  <a:solidFill>
                    <a:srgbClr val="FF0000"/>
                  </a:solidFill>
                  <a:latin typeface="+mj-lt"/>
                </a:rPr>
                <a:t>...</a:t>
              </a:r>
              <a:br>
                <a:rPr lang="fr-CH" sz="2400" dirty="0">
                  <a:solidFill>
                    <a:srgbClr val="FF0000"/>
                  </a:solidFill>
                  <a:latin typeface="+mj-lt"/>
                </a:rPr>
              </a:br>
              <a:r>
                <a:rPr lang="fr-CH" sz="2400" dirty="0" err="1">
                  <a:solidFill>
                    <a:srgbClr val="FF0000"/>
                  </a:solidFill>
                  <a:latin typeface="+mj-lt"/>
                </a:rPr>
                <a:t>What</a:t>
              </a:r>
              <a:r>
                <a:rPr lang="fr-CH" sz="2400" dirty="0">
                  <a:solidFill>
                    <a:srgbClr val="FF0000"/>
                  </a:solidFill>
                  <a:latin typeface="+mj-lt"/>
                </a:rPr>
                <a:t> about </a:t>
              </a:r>
              <a:r>
                <a:rPr lang="fr-CH" sz="2400" dirty="0" err="1">
                  <a:solidFill>
                    <a:srgbClr val="FF0000"/>
                  </a:solidFill>
                  <a:latin typeface="+mj-lt"/>
                </a:rPr>
                <a:t>this</a:t>
              </a:r>
              <a:r>
                <a:rPr lang="fr-CH" sz="2400" dirty="0">
                  <a:solidFill>
                    <a:srgbClr val="FF0000"/>
                  </a:solidFill>
                  <a:latin typeface="+mj-lt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567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Additional</a:t>
            </a:r>
            <a:r>
              <a:rPr lang="fr-CH" dirty="0"/>
              <a:t> slides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5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2018 tours by </a:t>
            </a:r>
            <a:r>
              <a:rPr lang="fr-CH" sz="4000" dirty="0" err="1"/>
              <a:t>average</a:t>
            </a:r>
            <a:r>
              <a:rPr lang="fr-CH" sz="4000" dirty="0"/>
              <a:t> </a:t>
            </a:r>
            <a:r>
              <a:rPr lang="fr-CH" sz="4000" dirty="0" err="1"/>
              <a:t>age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28614596"/>
              </p:ext>
            </p:extLst>
          </p:nvPr>
        </p:nvGraphicFramePr>
        <p:xfrm>
          <a:off x="234448" y="1172724"/>
          <a:ext cx="8449606" cy="3018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960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2018 tours by </a:t>
            </a:r>
            <a:r>
              <a:rPr lang="fr-CH" sz="4000" dirty="0" err="1"/>
              <a:t>language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318159528"/>
              </p:ext>
            </p:extLst>
          </p:nvPr>
        </p:nvGraphicFramePr>
        <p:xfrm>
          <a:off x="234448" y="1172724"/>
          <a:ext cx="8449606" cy="3018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9889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2018 tours by country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234448" y="1172724"/>
          <a:ext cx="8449606" cy="3018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31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2018 tours by </a:t>
            </a:r>
            <a:r>
              <a:rPr lang="fr-CH" sz="4000" dirty="0" err="1"/>
              <a:t>reason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91145533"/>
              </p:ext>
            </p:extLst>
          </p:nvPr>
        </p:nvGraphicFramePr>
        <p:xfrm>
          <a:off x="234448" y="1172724"/>
          <a:ext cx="8449606" cy="3018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5755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07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Guided</a:t>
            </a:r>
            <a:r>
              <a:rPr lang="fr-CH" sz="4000" dirty="0"/>
              <a:t> tours </a:t>
            </a:r>
            <a:r>
              <a:rPr lang="fr-CH" sz="4000" dirty="0" err="1"/>
              <a:t>offer</a:t>
            </a:r>
            <a:endParaRPr lang="fr-CH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786" y="1127531"/>
            <a:ext cx="6208164" cy="3689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87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88994" y="266830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 rotWithShape="1">
          <a:blip r:embed="rId3"/>
          <a:srcRect t="8666"/>
          <a:stretch/>
        </p:blipFill>
        <p:spPr>
          <a:xfrm>
            <a:off x="0" y="10314"/>
            <a:ext cx="9144000" cy="445149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816198" y="2832269"/>
            <a:ext cx="1093926" cy="1010320"/>
          </a:xfrm>
          <a:prstGeom prst="ellips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908084" y="332292"/>
            <a:ext cx="3795736" cy="3492948"/>
          </a:xfrm>
          <a:prstGeom prst="ellips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5"/>
          <p:cNvSpPr txBox="1"/>
          <p:nvPr/>
        </p:nvSpPr>
        <p:spPr>
          <a:xfrm>
            <a:off x="278500" y="3748513"/>
            <a:ext cx="1931300" cy="461665"/>
          </a:xfrm>
          <a:prstGeom prst="rect">
            <a:avLst/>
          </a:prstGeom>
          <a:solidFill>
            <a:srgbClr val="004078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</a:rPr>
              <a:t>20 </a:t>
            </a:r>
            <a:r>
              <a:rPr lang="fr-CH" sz="2400" dirty="0" err="1">
                <a:solidFill>
                  <a:schemeClr val="bg1"/>
                </a:solidFill>
              </a:rPr>
              <a:t>itineraries</a:t>
            </a:r>
            <a:endParaRPr lang="fr-CH" sz="2400" i="1" dirty="0">
              <a:solidFill>
                <a:schemeClr val="bg1"/>
              </a:solidFill>
            </a:endParaRPr>
          </a:p>
        </p:txBody>
      </p:sp>
      <p:sp>
        <p:nvSpPr>
          <p:cNvPr id="9" name="Rectangle 28"/>
          <p:cNvSpPr/>
          <p:nvPr/>
        </p:nvSpPr>
        <p:spPr>
          <a:xfrm rot="2418790">
            <a:off x="5234373" y="2207854"/>
            <a:ext cx="334901" cy="764882"/>
          </a:xfrm>
          <a:custGeom>
            <a:avLst/>
            <a:gdLst>
              <a:gd name="connsiteX0" fmla="*/ 0 w 465381"/>
              <a:gd name="connsiteY0" fmla="*/ 0 h 982426"/>
              <a:gd name="connsiteX1" fmla="*/ 465381 w 465381"/>
              <a:gd name="connsiteY1" fmla="*/ 0 h 982426"/>
              <a:gd name="connsiteX2" fmla="*/ 465381 w 465381"/>
              <a:gd name="connsiteY2" fmla="*/ 982426 h 982426"/>
              <a:gd name="connsiteX3" fmla="*/ 0 w 465381"/>
              <a:gd name="connsiteY3" fmla="*/ 982426 h 982426"/>
              <a:gd name="connsiteX4" fmla="*/ 0 w 465381"/>
              <a:gd name="connsiteY4" fmla="*/ 0 h 982426"/>
              <a:gd name="connsiteX0" fmla="*/ 0 w 465381"/>
              <a:gd name="connsiteY0" fmla="*/ 0 h 1072252"/>
              <a:gd name="connsiteX1" fmla="*/ 465381 w 465381"/>
              <a:gd name="connsiteY1" fmla="*/ 0 h 1072252"/>
              <a:gd name="connsiteX2" fmla="*/ 465381 w 465381"/>
              <a:gd name="connsiteY2" fmla="*/ 982426 h 1072252"/>
              <a:gd name="connsiteX3" fmla="*/ 259103 w 465381"/>
              <a:gd name="connsiteY3" fmla="*/ 1072246 h 1072252"/>
              <a:gd name="connsiteX4" fmla="*/ 0 w 465381"/>
              <a:gd name="connsiteY4" fmla="*/ 982426 h 1072252"/>
              <a:gd name="connsiteX5" fmla="*/ 0 w 465381"/>
              <a:gd name="connsiteY5" fmla="*/ 0 h 1072252"/>
              <a:gd name="connsiteX0" fmla="*/ 0 w 465381"/>
              <a:gd name="connsiteY0" fmla="*/ 0 h 1094354"/>
              <a:gd name="connsiteX1" fmla="*/ 465381 w 465381"/>
              <a:gd name="connsiteY1" fmla="*/ 0 h 1094354"/>
              <a:gd name="connsiteX2" fmla="*/ 465381 w 465381"/>
              <a:gd name="connsiteY2" fmla="*/ 982426 h 1094354"/>
              <a:gd name="connsiteX3" fmla="*/ 259103 w 465381"/>
              <a:gd name="connsiteY3" fmla="*/ 1072246 h 1094354"/>
              <a:gd name="connsiteX4" fmla="*/ 0 w 465381"/>
              <a:gd name="connsiteY4" fmla="*/ 982426 h 1094354"/>
              <a:gd name="connsiteX5" fmla="*/ 0 w 465381"/>
              <a:gd name="connsiteY5" fmla="*/ 0 h 1094354"/>
              <a:gd name="connsiteX0" fmla="*/ 0 w 465381"/>
              <a:gd name="connsiteY0" fmla="*/ 0 h 1094354"/>
              <a:gd name="connsiteX1" fmla="*/ 147397 w 465381"/>
              <a:gd name="connsiteY1" fmla="*/ 2939 h 1094354"/>
              <a:gd name="connsiteX2" fmla="*/ 465381 w 465381"/>
              <a:gd name="connsiteY2" fmla="*/ 0 h 1094354"/>
              <a:gd name="connsiteX3" fmla="*/ 465381 w 465381"/>
              <a:gd name="connsiteY3" fmla="*/ 982426 h 1094354"/>
              <a:gd name="connsiteX4" fmla="*/ 259103 w 465381"/>
              <a:gd name="connsiteY4" fmla="*/ 1072246 h 1094354"/>
              <a:gd name="connsiteX5" fmla="*/ 0 w 465381"/>
              <a:gd name="connsiteY5" fmla="*/ 982426 h 1094354"/>
              <a:gd name="connsiteX6" fmla="*/ 0 w 465381"/>
              <a:gd name="connsiteY6" fmla="*/ 0 h 1094354"/>
              <a:gd name="connsiteX0" fmla="*/ 0 w 465381"/>
              <a:gd name="connsiteY0" fmla="*/ 0 h 1094354"/>
              <a:gd name="connsiteX1" fmla="*/ 89783 w 465381"/>
              <a:gd name="connsiteY1" fmla="*/ 10874 h 1094354"/>
              <a:gd name="connsiteX2" fmla="*/ 465381 w 465381"/>
              <a:gd name="connsiteY2" fmla="*/ 0 h 1094354"/>
              <a:gd name="connsiteX3" fmla="*/ 465381 w 465381"/>
              <a:gd name="connsiteY3" fmla="*/ 982426 h 1094354"/>
              <a:gd name="connsiteX4" fmla="*/ 259103 w 465381"/>
              <a:gd name="connsiteY4" fmla="*/ 1072246 h 1094354"/>
              <a:gd name="connsiteX5" fmla="*/ 0 w 465381"/>
              <a:gd name="connsiteY5" fmla="*/ 982426 h 1094354"/>
              <a:gd name="connsiteX6" fmla="*/ 0 w 465381"/>
              <a:gd name="connsiteY6" fmla="*/ 0 h 1094354"/>
              <a:gd name="connsiteX0" fmla="*/ 0 w 465381"/>
              <a:gd name="connsiteY0" fmla="*/ 0 h 1094354"/>
              <a:gd name="connsiteX1" fmla="*/ 89783 w 465381"/>
              <a:gd name="connsiteY1" fmla="*/ 10874 h 1094354"/>
              <a:gd name="connsiteX2" fmla="*/ 273653 w 465381"/>
              <a:gd name="connsiteY2" fmla="*/ 6960 h 1094354"/>
              <a:gd name="connsiteX3" fmla="*/ 465381 w 465381"/>
              <a:gd name="connsiteY3" fmla="*/ 0 h 1094354"/>
              <a:gd name="connsiteX4" fmla="*/ 465381 w 465381"/>
              <a:gd name="connsiteY4" fmla="*/ 982426 h 1094354"/>
              <a:gd name="connsiteX5" fmla="*/ 259103 w 465381"/>
              <a:gd name="connsiteY5" fmla="*/ 1072246 h 1094354"/>
              <a:gd name="connsiteX6" fmla="*/ 0 w 465381"/>
              <a:gd name="connsiteY6" fmla="*/ 982426 h 1094354"/>
              <a:gd name="connsiteX7" fmla="*/ 0 w 465381"/>
              <a:gd name="connsiteY7" fmla="*/ 0 h 1094354"/>
              <a:gd name="connsiteX0" fmla="*/ 0 w 465381"/>
              <a:gd name="connsiteY0" fmla="*/ 0 h 1094354"/>
              <a:gd name="connsiteX1" fmla="*/ 89783 w 465381"/>
              <a:gd name="connsiteY1" fmla="*/ 10874 h 1094354"/>
              <a:gd name="connsiteX2" fmla="*/ 118944 w 465381"/>
              <a:gd name="connsiteY2" fmla="*/ 465806 h 1094354"/>
              <a:gd name="connsiteX3" fmla="*/ 465381 w 465381"/>
              <a:gd name="connsiteY3" fmla="*/ 0 h 1094354"/>
              <a:gd name="connsiteX4" fmla="*/ 465381 w 465381"/>
              <a:gd name="connsiteY4" fmla="*/ 982426 h 1094354"/>
              <a:gd name="connsiteX5" fmla="*/ 259103 w 465381"/>
              <a:gd name="connsiteY5" fmla="*/ 1072246 h 1094354"/>
              <a:gd name="connsiteX6" fmla="*/ 0 w 465381"/>
              <a:gd name="connsiteY6" fmla="*/ 982426 h 1094354"/>
              <a:gd name="connsiteX7" fmla="*/ 0 w 465381"/>
              <a:gd name="connsiteY7" fmla="*/ 0 h 1094354"/>
              <a:gd name="connsiteX0" fmla="*/ 0 w 465381"/>
              <a:gd name="connsiteY0" fmla="*/ 0 h 1094354"/>
              <a:gd name="connsiteX1" fmla="*/ 89783 w 465381"/>
              <a:gd name="connsiteY1" fmla="*/ 10874 h 1094354"/>
              <a:gd name="connsiteX2" fmla="*/ 118944 w 465381"/>
              <a:gd name="connsiteY2" fmla="*/ 465806 h 1094354"/>
              <a:gd name="connsiteX3" fmla="*/ 451357 w 465381"/>
              <a:gd name="connsiteY3" fmla="*/ 479873 h 1094354"/>
              <a:gd name="connsiteX4" fmla="*/ 465381 w 465381"/>
              <a:gd name="connsiteY4" fmla="*/ 982426 h 1094354"/>
              <a:gd name="connsiteX5" fmla="*/ 259103 w 465381"/>
              <a:gd name="connsiteY5" fmla="*/ 1072246 h 1094354"/>
              <a:gd name="connsiteX6" fmla="*/ 0 w 465381"/>
              <a:gd name="connsiteY6" fmla="*/ 982426 h 1094354"/>
              <a:gd name="connsiteX7" fmla="*/ 0 w 465381"/>
              <a:gd name="connsiteY7" fmla="*/ 0 h 1094354"/>
              <a:gd name="connsiteX0" fmla="*/ 413 w 465794"/>
              <a:gd name="connsiteY0" fmla="*/ 0 h 1102480"/>
              <a:gd name="connsiteX1" fmla="*/ 90196 w 465794"/>
              <a:gd name="connsiteY1" fmla="*/ 10874 h 1102480"/>
              <a:gd name="connsiteX2" fmla="*/ 119357 w 465794"/>
              <a:gd name="connsiteY2" fmla="*/ 465806 h 1102480"/>
              <a:gd name="connsiteX3" fmla="*/ 451770 w 465794"/>
              <a:gd name="connsiteY3" fmla="*/ 479873 h 1102480"/>
              <a:gd name="connsiteX4" fmla="*/ 465794 w 465794"/>
              <a:gd name="connsiteY4" fmla="*/ 982426 h 1102480"/>
              <a:gd name="connsiteX5" fmla="*/ 259516 w 465794"/>
              <a:gd name="connsiteY5" fmla="*/ 1072246 h 1102480"/>
              <a:gd name="connsiteX6" fmla="*/ 413 w 465794"/>
              <a:gd name="connsiteY6" fmla="*/ 982426 h 1102480"/>
              <a:gd name="connsiteX7" fmla="*/ 413 w 465794"/>
              <a:gd name="connsiteY7" fmla="*/ 0 h 1102480"/>
              <a:gd name="connsiteX0" fmla="*/ 413 w 465794"/>
              <a:gd name="connsiteY0" fmla="*/ 0 h 1102480"/>
              <a:gd name="connsiteX1" fmla="*/ 90196 w 465794"/>
              <a:gd name="connsiteY1" fmla="*/ 10874 h 1102480"/>
              <a:gd name="connsiteX2" fmla="*/ 119357 w 465794"/>
              <a:gd name="connsiteY2" fmla="*/ 465806 h 1102480"/>
              <a:gd name="connsiteX3" fmla="*/ 451770 w 465794"/>
              <a:gd name="connsiteY3" fmla="*/ 479873 h 1102480"/>
              <a:gd name="connsiteX4" fmla="*/ 433823 w 465794"/>
              <a:gd name="connsiteY4" fmla="*/ 792774 h 1102480"/>
              <a:gd name="connsiteX5" fmla="*/ 465794 w 465794"/>
              <a:gd name="connsiteY5" fmla="*/ 982426 h 1102480"/>
              <a:gd name="connsiteX6" fmla="*/ 259516 w 465794"/>
              <a:gd name="connsiteY6" fmla="*/ 1072246 h 1102480"/>
              <a:gd name="connsiteX7" fmla="*/ 413 w 465794"/>
              <a:gd name="connsiteY7" fmla="*/ 982426 h 1102480"/>
              <a:gd name="connsiteX8" fmla="*/ 413 w 465794"/>
              <a:gd name="connsiteY8" fmla="*/ 0 h 1102480"/>
              <a:gd name="connsiteX0" fmla="*/ 413 w 451770"/>
              <a:gd name="connsiteY0" fmla="*/ 0 h 1102480"/>
              <a:gd name="connsiteX1" fmla="*/ 90196 w 451770"/>
              <a:gd name="connsiteY1" fmla="*/ 10874 h 1102480"/>
              <a:gd name="connsiteX2" fmla="*/ 119357 w 451770"/>
              <a:gd name="connsiteY2" fmla="*/ 465806 h 1102480"/>
              <a:gd name="connsiteX3" fmla="*/ 451770 w 451770"/>
              <a:gd name="connsiteY3" fmla="*/ 479873 h 1102480"/>
              <a:gd name="connsiteX4" fmla="*/ 433823 w 451770"/>
              <a:gd name="connsiteY4" fmla="*/ 792774 h 1102480"/>
              <a:gd name="connsiteX5" fmla="*/ 337978 w 451770"/>
              <a:gd name="connsiteY5" fmla="*/ 1076068 h 1102480"/>
              <a:gd name="connsiteX6" fmla="*/ 259516 w 451770"/>
              <a:gd name="connsiteY6" fmla="*/ 1072246 h 1102480"/>
              <a:gd name="connsiteX7" fmla="*/ 413 w 451770"/>
              <a:gd name="connsiteY7" fmla="*/ 982426 h 1102480"/>
              <a:gd name="connsiteX8" fmla="*/ 413 w 451770"/>
              <a:gd name="connsiteY8" fmla="*/ 0 h 1102480"/>
              <a:gd name="connsiteX0" fmla="*/ 29609 w 480966"/>
              <a:gd name="connsiteY0" fmla="*/ 0 h 1147679"/>
              <a:gd name="connsiteX1" fmla="*/ 119392 w 480966"/>
              <a:gd name="connsiteY1" fmla="*/ 10874 h 1147679"/>
              <a:gd name="connsiteX2" fmla="*/ 148553 w 480966"/>
              <a:gd name="connsiteY2" fmla="*/ 465806 h 1147679"/>
              <a:gd name="connsiteX3" fmla="*/ 480966 w 480966"/>
              <a:gd name="connsiteY3" fmla="*/ 479873 h 1147679"/>
              <a:gd name="connsiteX4" fmla="*/ 463019 w 480966"/>
              <a:gd name="connsiteY4" fmla="*/ 792774 h 1147679"/>
              <a:gd name="connsiteX5" fmla="*/ 367174 w 480966"/>
              <a:gd name="connsiteY5" fmla="*/ 1076068 h 1147679"/>
              <a:gd name="connsiteX6" fmla="*/ 156204 w 480966"/>
              <a:gd name="connsiteY6" fmla="*/ 1125455 h 1147679"/>
              <a:gd name="connsiteX7" fmla="*/ 29609 w 480966"/>
              <a:gd name="connsiteY7" fmla="*/ 982426 h 1147679"/>
              <a:gd name="connsiteX8" fmla="*/ 29609 w 480966"/>
              <a:gd name="connsiteY8" fmla="*/ 0 h 1147679"/>
              <a:gd name="connsiteX0" fmla="*/ 3005 w 454362"/>
              <a:gd name="connsiteY0" fmla="*/ 0 h 1126453"/>
              <a:gd name="connsiteX1" fmla="*/ 92788 w 454362"/>
              <a:gd name="connsiteY1" fmla="*/ 10874 h 1126453"/>
              <a:gd name="connsiteX2" fmla="*/ 121949 w 454362"/>
              <a:gd name="connsiteY2" fmla="*/ 465806 h 1126453"/>
              <a:gd name="connsiteX3" fmla="*/ 454362 w 454362"/>
              <a:gd name="connsiteY3" fmla="*/ 479873 h 1126453"/>
              <a:gd name="connsiteX4" fmla="*/ 436415 w 454362"/>
              <a:gd name="connsiteY4" fmla="*/ 792774 h 1126453"/>
              <a:gd name="connsiteX5" fmla="*/ 340570 w 454362"/>
              <a:gd name="connsiteY5" fmla="*/ 1076068 h 1126453"/>
              <a:gd name="connsiteX6" fmla="*/ 129600 w 454362"/>
              <a:gd name="connsiteY6" fmla="*/ 1125455 h 1126453"/>
              <a:gd name="connsiteX7" fmla="*/ 3005 w 454362"/>
              <a:gd name="connsiteY7" fmla="*/ 982426 h 1126453"/>
              <a:gd name="connsiteX8" fmla="*/ 3005 w 454362"/>
              <a:gd name="connsiteY8" fmla="*/ 0 h 1126453"/>
              <a:gd name="connsiteX0" fmla="*/ 3005 w 454362"/>
              <a:gd name="connsiteY0" fmla="*/ 0 h 1126453"/>
              <a:gd name="connsiteX1" fmla="*/ 92788 w 454362"/>
              <a:gd name="connsiteY1" fmla="*/ 10874 h 1126453"/>
              <a:gd name="connsiteX2" fmla="*/ 121949 w 454362"/>
              <a:gd name="connsiteY2" fmla="*/ 465806 h 1126453"/>
              <a:gd name="connsiteX3" fmla="*/ 454362 w 454362"/>
              <a:gd name="connsiteY3" fmla="*/ 479873 h 1126453"/>
              <a:gd name="connsiteX4" fmla="*/ 436415 w 454362"/>
              <a:gd name="connsiteY4" fmla="*/ 792774 h 1126453"/>
              <a:gd name="connsiteX5" fmla="*/ 311356 w 454362"/>
              <a:gd name="connsiteY5" fmla="*/ 1041636 h 1126453"/>
              <a:gd name="connsiteX6" fmla="*/ 129600 w 454362"/>
              <a:gd name="connsiteY6" fmla="*/ 1125455 h 1126453"/>
              <a:gd name="connsiteX7" fmla="*/ 3005 w 454362"/>
              <a:gd name="connsiteY7" fmla="*/ 982426 h 1126453"/>
              <a:gd name="connsiteX8" fmla="*/ 3005 w 454362"/>
              <a:gd name="connsiteY8" fmla="*/ 0 h 1126453"/>
              <a:gd name="connsiteX0" fmla="*/ 3005 w 454362"/>
              <a:gd name="connsiteY0" fmla="*/ 0 h 1126453"/>
              <a:gd name="connsiteX1" fmla="*/ 92788 w 454362"/>
              <a:gd name="connsiteY1" fmla="*/ 10874 h 1126453"/>
              <a:gd name="connsiteX2" fmla="*/ 121949 w 454362"/>
              <a:gd name="connsiteY2" fmla="*/ 465806 h 1126453"/>
              <a:gd name="connsiteX3" fmla="*/ 294781 w 454362"/>
              <a:gd name="connsiteY3" fmla="*/ 468802 h 1126453"/>
              <a:gd name="connsiteX4" fmla="*/ 454362 w 454362"/>
              <a:gd name="connsiteY4" fmla="*/ 479873 h 1126453"/>
              <a:gd name="connsiteX5" fmla="*/ 436415 w 454362"/>
              <a:gd name="connsiteY5" fmla="*/ 792774 h 1126453"/>
              <a:gd name="connsiteX6" fmla="*/ 311356 w 454362"/>
              <a:gd name="connsiteY6" fmla="*/ 1041636 h 1126453"/>
              <a:gd name="connsiteX7" fmla="*/ 129600 w 454362"/>
              <a:gd name="connsiteY7" fmla="*/ 1125455 h 1126453"/>
              <a:gd name="connsiteX8" fmla="*/ 3005 w 454362"/>
              <a:gd name="connsiteY8" fmla="*/ 982426 h 1126453"/>
              <a:gd name="connsiteX9" fmla="*/ 3005 w 454362"/>
              <a:gd name="connsiteY9" fmla="*/ 0 h 1126453"/>
              <a:gd name="connsiteX0" fmla="*/ 3005 w 446535"/>
              <a:gd name="connsiteY0" fmla="*/ 0 h 1126453"/>
              <a:gd name="connsiteX1" fmla="*/ 92788 w 446535"/>
              <a:gd name="connsiteY1" fmla="*/ 10874 h 1126453"/>
              <a:gd name="connsiteX2" fmla="*/ 121949 w 446535"/>
              <a:gd name="connsiteY2" fmla="*/ 465806 h 1126453"/>
              <a:gd name="connsiteX3" fmla="*/ 294781 w 446535"/>
              <a:gd name="connsiteY3" fmla="*/ 468802 h 1126453"/>
              <a:gd name="connsiteX4" fmla="*/ 446535 w 446535"/>
              <a:gd name="connsiteY4" fmla="*/ 575341 h 1126453"/>
              <a:gd name="connsiteX5" fmla="*/ 436415 w 446535"/>
              <a:gd name="connsiteY5" fmla="*/ 792774 h 1126453"/>
              <a:gd name="connsiteX6" fmla="*/ 311356 w 446535"/>
              <a:gd name="connsiteY6" fmla="*/ 1041636 h 1126453"/>
              <a:gd name="connsiteX7" fmla="*/ 129600 w 446535"/>
              <a:gd name="connsiteY7" fmla="*/ 1125455 h 1126453"/>
              <a:gd name="connsiteX8" fmla="*/ 3005 w 446535"/>
              <a:gd name="connsiteY8" fmla="*/ 982426 h 1126453"/>
              <a:gd name="connsiteX9" fmla="*/ 3005 w 446535"/>
              <a:gd name="connsiteY9" fmla="*/ 0 h 1126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535" h="1126453">
                <a:moveTo>
                  <a:pt x="3005" y="0"/>
                </a:moveTo>
                <a:lnTo>
                  <a:pt x="92788" y="10874"/>
                </a:lnTo>
                <a:lnTo>
                  <a:pt x="121949" y="465806"/>
                </a:lnTo>
                <a:lnTo>
                  <a:pt x="294781" y="468802"/>
                </a:lnTo>
                <a:lnTo>
                  <a:pt x="446535" y="575341"/>
                </a:lnTo>
                <a:lnTo>
                  <a:pt x="436415" y="792774"/>
                </a:lnTo>
                <a:lnTo>
                  <a:pt x="311356" y="1041636"/>
                </a:lnTo>
                <a:cubicBezTo>
                  <a:pt x="265169" y="1040725"/>
                  <a:pt x="175787" y="1126366"/>
                  <a:pt x="129600" y="1125455"/>
                </a:cubicBezTo>
                <a:cubicBezTo>
                  <a:pt x="-20664" y="1135286"/>
                  <a:pt x="-914" y="1071420"/>
                  <a:pt x="3005" y="982426"/>
                </a:cubicBezTo>
                <a:lnTo>
                  <a:pt x="300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ight Triangle 12"/>
          <p:cNvSpPr/>
          <p:nvPr/>
        </p:nvSpPr>
        <p:spPr>
          <a:xfrm rot="12017541">
            <a:off x="4462585" y="3668309"/>
            <a:ext cx="930057" cy="272308"/>
          </a:xfrm>
          <a:custGeom>
            <a:avLst/>
            <a:gdLst>
              <a:gd name="connsiteX0" fmla="*/ 0 w 1240076"/>
              <a:gd name="connsiteY0" fmla="*/ 401032 h 401032"/>
              <a:gd name="connsiteX1" fmla="*/ 0 w 1240076"/>
              <a:gd name="connsiteY1" fmla="*/ 0 h 401032"/>
              <a:gd name="connsiteX2" fmla="*/ 1240076 w 1240076"/>
              <a:gd name="connsiteY2" fmla="*/ 401032 h 401032"/>
              <a:gd name="connsiteX3" fmla="*/ 0 w 1240076"/>
              <a:gd name="connsiteY3" fmla="*/ 401032 h 401032"/>
              <a:gd name="connsiteX0" fmla="*/ 0 w 1240076"/>
              <a:gd name="connsiteY0" fmla="*/ 401032 h 401032"/>
              <a:gd name="connsiteX1" fmla="*/ 0 w 1240076"/>
              <a:gd name="connsiteY1" fmla="*/ 0 h 401032"/>
              <a:gd name="connsiteX2" fmla="*/ 510832 w 1240076"/>
              <a:gd name="connsiteY2" fmla="*/ 170777 h 401032"/>
              <a:gd name="connsiteX3" fmla="*/ 1240076 w 1240076"/>
              <a:gd name="connsiteY3" fmla="*/ 401032 h 401032"/>
              <a:gd name="connsiteX4" fmla="*/ 0 w 1240076"/>
              <a:gd name="connsiteY4" fmla="*/ 401032 h 401032"/>
              <a:gd name="connsiteX0" fmla="*/ 0 w 1240076"/>
              <a:gd name="connsiteY0" fmla="*/ 401032 h 401032"/>
              <a:gd name="connsiteX1" fmla="*/ 0 w 1240076"/>
              <a:gd name="connsiteY1" fmla="*/ 0 h 401032"/>
              <a:gd name="connsiteX2" fmla="*/ 452582 w 1240076"/>
              <a:gd name="connsiteY2" fmla="*/ 85477 h 401032"/>
              <a:gd name="connsiteX3" fmla="*/ 1240076 w 1240076"/>
              <a:gd name="connsiteY3" fmla="*/ 401032 h 401032"/>
              <a:gd name="connsiteX4" fmla="*/ 0 w 1240076"/>
              <a:gd name="connsiteY4" fmla="*/ 401032 h 40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0076" h="401032">
                <a:moveTo>
                  <a:pt x="0" y="401032"/>
                </a:moveTo>
                <a:lnTo>
                  <a:pt x="0" y="0"/>
                </a:lnTo>
                <a:lnTo>
                  <a:pt x="452582" y="85477"/>
                </a:lnTo>
                <a:lnTo>
                  <a:pt x="1240076" y="401032"/>
                </a:lnTo>
                <a:lnTo>
                  <a:pt x="0" y="40103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8084" y="2661031"/>
            <a:ext cx="396647" cy="329217"/>
          </a:xfrm>
          <a:prstGeom prst="rect">
            <a:avLst/>
          </a:prstGeom>
        </p:spPr>
      </p:pic>
      <p:pic>
        <p:nvPicPr>
          <p:cNvPr id="13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93832" y="3399172"/>
            <a:ext cx="396647" cy="3292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59119" y="2539525"/>
            <a:ext cx="396647" cy="3292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10865" y="58112"/>
            <a:ext cx="396647" cy="3292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14225" y="2425324"/>
            <a:ext cx="396647" cy="3292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90119" y="3491653"/>
            <a:ext cx="396647" cy="329217"/>
          </a:xfrm>
          <a:prstGeom prst="rect">
            <a:avLst/>
          </a:prstGeom>
        </p:spPr>
      </p:pic>
      <p:pic>
        <p:nvPicPr>
          <p:cNvPr id="18" name="Picture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23787" y="3670196"/>
            <a:ext cx="396647" cy="329217"/>
          </a:xfrm>
          <a:prstGeom prst="rect">
            <a:avLst/>
          </a:prstGeom>
        </p:spPr>
      </p:pic>
      <p:pic>
        <p:nvPicPr>
          <p:cNvPr id="19" name="Picture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47901" y="3569381"/>
            <a:ext cx="396647" cy="329217"/>
          </a:xfrm>
          <a:prstGeom prst="rect">
            <a:avLst/>
          </a:prstGeom>
        </p:spPr>
      </p:pic>
      <p:pic>
        <p:nvPicPr>
          <p:cNvPr id="20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96077" y="3369402"/>
            <a:ext cx="396647" cy="329217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0687" y="3484276"/>
            <a:ext cx="396647" cy="3292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06339" y="2175610"/>
            <a:ext cx="396647" cy="329217"/>
          </a:xfrm>
          <a:prstGeom prst="rect">
            <a:avLst/>
          </a:prstGeom>
        </p:spPr>
      </p:pic>
      <p:pic>
        <p:nvPicPr>
          <p:cNvPr id="23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67793" y="3337115"/>
            <a:ext cx="396647" cy="329217"/>
          </a:xfrm>
          <a:prstGeom prst="rect">
            <a:avLst/>
          </a:prstGeom>
        </p:spPr>
      </p:pic>
      <p:pic>
        <p:nvPicPr>
          <p:cNvPr id="24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95508" y="3186266"/>
            <a:ext cx="396647" cy="329217"/>
          </a:xfrm>
          <a:prstGeom prst="rect">
            <a:avLst/>
          </a:prstGeom>
        </p:spPr>
      </p:pic>
      <p:pic>
        <p:nvPicPr>
          <p:cNvPr id="25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90146" y="3650129"/>
            <a:ext cx="396647" cy="329217"/>
          </a:xfrm>
          <a:prstGeom prst="rect">
            <a:avLst/>
          </a:prstGeom>
        </p:spPr>
      </p:pic>
      <p:sp>
        <p:nvSpPr>
          <p:cNvPr id="26" name="TextBox 5"/>
          <p:cNvSpPr txBox="1"/>
          <p:nvPr/>
        </p:nvSpPr>
        <p:spPr>
          <a:xfrm>
            <a:off x="271520" y="264404"/>
            <a:ext cx="3277728" cy="692497"/>
          </a:xfrm>
          <a:prstGeom prst="rect">
            <a:avLst/>
          </a:prstGeom>
          <a:solidFill>
            <a:srgbClr val="004078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fr-CH" sz="3900" dirty="0">
                <a:solidFill>
                  <a:schemeClr val="bg1"/>
                </a:solidFill>
              </a:rPr>
              <a:t>Visit sites</a:t>
            </a:r>
            <a:endParaRPr lang="fr-CH" sz="3900" i="1" dirty="0">
              <a:solidFill>
                <a:schemeClr val="bg1"/>
              </a:solidFill>
            </a:endParaRPr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5882D019-28CA-4276-97A8-2C120EE32AFF}"/>
              </a:ext>
            </a:extLst>
          </p:cNvPr>
          <p:cNvSpPr txBox="1">
            <a:spLocks/>
          </p:cNvSpPr>
          <p:nvPr/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  </a:t>
            </a:r>
            <a:r>
              <a:rPr lang="en-US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CERN official guides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E9FC26AD-17A5-46B0-A3ED-32B0665B29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5044518"/>
              </p:ext>
            </p:extLst>
          </p:nvPr>
        </p:nvGraphicFramePr>
        <p:xfrm>
          <a:off x="-297305" y="1689656"/>
          <a:ext cx="4232223" cy="26217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49CF862-DE34-48AC-886E-42AC8205A44E}"/>
              </a:ext>
            </a:extLst>
          </p:cNvPr>
          <p:cNvCxnSpPr>
            <a:cxnSpLocks/>
          </p:cNvCxnSpPr>
          <p:nvPr/>
        </p:nvCxnSpPr>
        <p:spPr>
          <a:xfrm>
            <a:off x="2098623" y="1980079"/>
            <a:ext cx="1678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26300716-FD1F-44B2-A4AF-3CD78F773D0B}"/>
              </a:ext>
            </a:extLst>
          </p:cNvPr>
          <p:cNvSpPr txBox="1"/>
          <p:nvPr/>
        </p:nvSpPr>
        <p:spPr>
          <a:xfrm>
            <a:off x="3777522" y="1795413"/>
            <a:ext cx="162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Official guides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98B2B1C-880B-4FC1-AA3F-E6CBD7D504AD}"/>
              </a:ext>
            </a:extLst>
          </p:cNvPr>
          <p:cNvCxnSpPr>
            <a:cxnSpLocks/>
          </p:cNvCxnSpPr>
          <p:nvPr/>
        </p:nvCxnSpPr>
        <p:spPr>
          <a:xfrm>
            <a:off x="2098623" y="2445889"/>
            <a:ext cx="1678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1C2D4E1F-7A6F-42BE-9E0D-0AC0E59D7B47}"/>
              </a:ext>
            </a:extLst>
          </p:cNvPr>
          <p:cNvSpPr txBox="1"/>
          <p:nvPr/>
        </p:nvSpPr>
        <p:spPr>
          <a:xfrm>
            <a:off x="3777522" y="226122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Have </a:t>
            </a:r>
            <a:r>
              <a:rPr lang="fr-CH" dirty="0" err="1"/>
              <a:t>guided</a:t>
            </a:r>
            <a:r>
              <a:rPr lang="fr-CH" dirty="0"/>
              <a:t> at least 1 tour last </a:t>
            </a:r>
            <a:r>
              <a:rPr lang="fr-CH" dirty="0" err="1"/>
              <a:t>year</a:t>
            </a:r>
            <a:endParaRPr lang="fr-CH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64EEB8A-A360-48F9-A3A8-B1294EB35A5A}"/>
              </a:ext>
            </a:extLst>
          </p:cNvPr>
          <p:cNvCxnSpPr>
            <a:cxnSpLocks/>
          </p:cNvCxnSpPr>
          <p:nvPr/>
        </p:nvCxnSpPr>
        <p:spPr>
          <a:xfrm>
            <a:off x="2098623" y="2938338"/>
            <a:ext cx="1678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04293CE4-BAA8-4F57-8500-35CA1761D107}"/>
              </a:ext>
            </a:extLst>
          </p:cNvPr>
          <p:cNvSpPr txBox="1"/>
          <p:nvPr/>
        </p:nvSpPr>
        <p:spPr>
          <a:xfrm>
            <a:off x="3777522" y="2753672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Have </a:t>
            </a:r>
            <a:r>
              <a:rPr lang="fr-CH" dirty="0" err="1"/>
              <a:t>guided</a:t>
            </a:r>
            <a:r>
              <a:rPr lang="fr-CH" dirty="0"/>
              <a:t> at least 1 </a:t>
            </a:r>
            <a:r>
              <a:rPr lang="fr-CH" i="1" dirty="0"/>
              <a:t>non </a:t>
            </a:r>
            <a:r>
              <a:rPr lang="fr-CH" i="1" dirty="0" err="1"/>
              <a:t>private</a:t>
            </a:r>
            <a:r>
              <a:rPr lang="fr-CH" dirty="0"/>
              <a:t> tour last </a:t>
            </a:r>
            <a:r>
              <a:rPr lang="fr-CH" dirty="0" err="1"/>
              <a:t>year</a:t>
            </a:r>
            <a:endParaRPr lang="fr-CH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CB02634-4B59-4B89-863F-C98623A0240D}"/>
              </a:ext>
            </a:extLst>
          </p:cNvPr>
          <p:cNvSpPr txBox="1"/>
          <p:nvPr/>
        </p:nvSpPr>
        <p:spPr>
          <a:xfrm>
            <a:off x="3777522" y="1190745"/>
            <a:ext cx="456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We</a:t>
            </a:r>
            <a:r>
              <a:rPr lang="fr-CH" b="1" dirty="0"/>
              <a:t> have </a:t>
            </a:r>
            <a:r>
              <a:rPr lang="fr-CH" b="1" dirty="0" err="1"/>
              <a:t>trained</a:t>
            </a:r>
            <a:r>
              <a:rPr lang="fr-CH" b="1" dirty="0"/>
              <a:t> 192 new guides in 2018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D64EEB8A-A360-48F9-A3A8-B1294EB35A5A}"/>
              </a:ext>
            </a:extLst>
          </p:cNvPr>
          <p:cNvCxnSpPr>
            <a:cxnSpLocks/>
          </p:cNvCxnSpPr>
          <p:nvPr/>
        </p:nvCxnSpPr>
        <p:spPr>
          <a:xfrm>
            <a:off x="2098623" y="3901105"/>
            <a:ext cx="1678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3">
            <a:extLst>
              <a:ext uri="{FF2B5EF4-FFF2-40B4-BE49-F238E27FC236}">
                <a16:creationId xmlns:a16="http://schemas.microsoft.com/office/drawing/2014/main" id="{04293CE4-BAA8-4F57-8500-35CA1761D107}"/>
              </a:ext>
            </a:extLst>
          </p:cNvPr>
          <p:cNvSpPr txBox="1"/>
          <p:nvPr/>
        </p:nvSpPr>
        <p:spPr>
          <a:xfrm>
            <a:off x="3777522" y="3716439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Have </a:t>
            </a:r>
            <a:r>
              <a:rPr lang="fr-CH" dirty="0" err="1"/>
              <a:t>guided</a:t>
            </a:r>
            <a:r>
              <a:rPr lang="fr-CH" dirty="0"/>
              <a:t> at least 20 tours last </a:t>
            </a:r>
            <a:r>
              <a:rPr lang="fr-CH" dirty="0" err="1"/>
              <a:t>year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7040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Group tours </a:t>
            </a:r>
            <a:r>
              <a:rPr lang="fr-CH" sz="4000" dirty="0" err="1"/>
              <a:t>requests</a:t>
            </a:r>
            <a:r>
              <a:rPr lang="fr-CH" sz="4000" dirty="0"/>
              <a:t> in 2018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Graphique 12">
            <a:extLst>
              <a:ext uri="{FF2B5EF4-FFF2-40B4-BE49-F238E27FC236}">
                <a16:creationId xmlns:a16="http://schemas.microsoft.com/office/drawing/2014/main" id="{506ECBDF-ABB0-467C-B395-AE819E1D8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4670816"/>
              </p:ext>
            </p:extLst>
          </p:nvPr>
        </p:nvGraphicFramePr>
        <p:xfrm>
          <a:off x="4744139" y="1287193"/>
          <a:ext cx="4207356" cy="2210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3C19B351-AAE7-4253-8CCC-AAEBAF818A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3904444"/>
              </p:ext>
            </p:extLst>
          </p:nvPr>
        </p:nvGraphicFramePr>
        <p:xfrm>
          <a:off x="262128" y="1287193"/>
          <a:ext cx="3939915" cy="2210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E52973AA-1FF8-4E75-972F-FB6790D17454}"/>
              </a:ext>
            </a:extLst>
          </p:cNvPr>
          <p:cNvSpPr txBox="1"/>
          <p:nvPr/>
        </p:nvSpPr>
        <p:spPr>
          <a:xfrm>
            <a:off x="1511342" y="3588298"/>
            <a:ext cx="15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Total: 22 347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63F02C5-1E1F-4EAD-93EF-F3A6E25A980D}"/>
              </a:ext>
            </a:extLst>
          </p:cNvPr>
          <p:cNvSpPr txBox="1"/>
          <p:nvPr/>
        </p:nvSpPr>
        <p:spPr>
          <a:xfrm>
            <a:off x="6127074" y="3588298"/>
            <a:ext cx="16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Total: 280 770</a:t>
            </a:r>
          </a:p>
        </p:txBody>
      </p:sp>
    </p:spTree>
    <p:extLst>
      <p:ext uri="{BB962C8B-B14F-4D97-AF65-F5344CB8AC3E}">
        <p14:creationId xmlns:p14="http://schemas.microsoft.com/office/powerpoint/2010/main" val="145463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226854" cy="101325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/>
              <a:t>The </a:t>
            </a:r>
            <a:r>
              <a:rPr lang="fr-CH" sz="4000" i="1" dirty="0"/>
              <a:t>main</a:t>
            </a:r>
            <a:r>
              <a:rPr lang="fr-CH" sz="4000" dirty="0"/>
              <a:t> </a:t>
            </a:r>
            <a:r>
              <a:rPr lang="fr-CH" sz="4000" dirty="0" err="1"/>
              <a:t>constraints</a:t>
            </a:r>
            <a:endParaRPr lang="fr-CH" sz="40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9" y="1027458"/>
            <a:ext cx="3301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ym typeface="Webdings" panose="05030102010509060703" pitchFamily="18" charset="2"/>
              </a:rPr>
              <a:t> </a:t>
            </a:r>
            <a:r>
              <a:rPr lang="fr-CH" dirty="0"/>
              <a:t>Visit sites </a:t>
            </a:r>
            <a:r>
              <a:rPr lang="fr-CH" dirty="0" err="1"/>
              <a:t>capacity</a:t>
            </a:r>
            <a:endParaRPr lang="fr-CH" dirty="0"/>
          </a:p>
          <a:p>
            <a:r>
              <a:rPr lang="fr-CH" dirty="0">
                <a:solidFill>
                  <a:srgbClr val="FF000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Visit sites </a:t>
            </a:r>
            <a:r>
              <a:rPr lang="fr-CH" dirty="0" err="1"/>
              <a:t>availability</a:t>
            </a:r>
            <a:endParaRPr lang="fr-CH" dirty="0"/>
          </a:p>
          <a:p>
            <a:r>
              <a:rPr lang="fr-CH" dirty="0">
                <a:solidFill>
                  <a:srgbClr val="FFFF0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Visit sites </a:t>
            </a:r>
            <a:r>
              <a:rPr lang="fr-CH" dirty="0" err="1"/>
              <a:t>accessibility</a:t>
            </a:r>
            <a:endParaRPr lang="fr-CH" dirty="0"/>
          </a:p>
          <a:p>
            <a:r>
              <a:rPr lang="fr-CH" dirty="0">
                <a:solidFill>
                  <a:srgbClr val="00B05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 err="1"/>
              <a:t>Requested</a:t>
            </a:r>
            <a:r>
              <a:rPr lang="fr-CH" dirty="0"/>
              <a:t> </a:t>
            </a:r>
            <a:r>
              <a:rPr lang="fr-CH" dirty="0" err="1"/>
              <a:t>language</a:t>
            </a:r>
            <a:endParaRPr lang="fr-CH" dirty="0"/>
          </a:p>
          <a:p>
            <a:r>
              <a:rPr lang="fr-CH" dirty="0">
                <a:solidFill>
                  <a:srgbClr val="00B0F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Guides trainings</a:t>
            </a:r>
          </a:p>
          <a:p>
            <a:r>
              <a:rPr lang="fr-CH" dirty="0">
                <a:solidFill>
                  <a:srgbClr val="FFC00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Guides </a:t>
            </a:r>
            <a:r>
              <a:rPr lang="fr-CH" dirty="0" err="1"/>
              <a:t>languages</a:t>
            </a:r>
            <a:endParaRPr lang="fr-CH" dirty="0"/>
          </a:p>
          <a:p>
            <a:r>
              <a:rPr lang="fr-CH" dirty="0">
                <a:solidFill>
                  <a:srgbClr val="7030A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Guides </a:t>
            </a:r>
            <a:r>
              <a:rPr lang="fr-CH" dirty="0" err="1"/>
              <a:t>availability</a:t>
            </a:r>
            <a:r>
              <a:rPr lang="fr-CH" i="1" dirty="0"/>
              <a:t> (budget!)</a:t>
            </a:r>
          </a:p>
          <a:p>
            <a:r>
              <a:rPr lang="fr-CH" dirty="0">
                <a:sym typeface="Webdings" panose="05030102010509060703" pitchFamily="18" charset="2"/>
              </a:rPr>
              <a:t> </a:t>
            </a:r>
            <a:r>
              <a:rPr lang="fr-CH" dirty="0"/>
              <a:t>Transport</a:t>
            </a:r>
            <a:r>
              <a:rPr lang="fr-CH" i="1" dirty="0"/>
              <a:t> (budget!)</a:t>
            </a:r>
          </a:p>
          <a:p>
            <a:r>
              <a:rPr lang="fr-CH" dirty="0">
                <a:solidFill>
                  <a:srgbClr val="FF0000"/>
                </a:solidFill>
                <a:sym typeface="Webdings" panose="05030102010509060703" pitchFamily="18" charset="2"/>
              </a:rPr>
              <a:t></a:t>
            </a:r>
            <a:r>
              <a:rPr lang="fr-CH" dirty="0">
                <a:sym typeface="Webdings" panose="05030102010509060703" pitchFamily="18" charset="2"/>
              </a:rPr>
              <a:t> </a:t>
            </a:r>
            <a:r>
              <a:rPr lang="fr-CH" dirty="0"/>
              <a:t>Programme </a:t>
            </a:r>
            <a:r>
              <a:rPr lang="fr-CH" dirty="0" err="1"/>
              <a:t>diversity</a:t>
            </a:r>
            <a:endParaRPr lang="fr-CH" dirty="0"/>
          </a:p>
          <a:p>
            <a:r>
              <a:rPr lang="fr-CH" dirty="0">
                <a:solidFill>
                  <a:srgbClr val="FFFF00"/>
                </a:solidFill>
                <a:sym typeface="Webdings" panose="05030102010509060703" pitchFamily="18" charset="2"/>
              </a:rPr>
              <a:t> </a:t>
            </a: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requests</a:t>
            </a:r>
            <a:endParaRPr lang="fr-CH" dirty="0"/>
          </a:p>
          <a:p>
            <a:r>
              <a:rPr lang="fr-CH" dirty="0">
                <a:solidFill>
                  <a:srgbClr val="00B050"/>
                </a:solidFill>
                <a:sym typeface="Webdings" panose="05030102010509060703" pitchFamily="18" charset="2"/>
              </a:rPr>
              <a:t> </a:t>
            </a:r>
            <a:r>
              <a:rPr lang="fr-CH" dirty="0" err="1"/>
              <a:t>Competing</a:t>
            </a:r>
            <a:r>
              <a:rPr lang="fr-CH" dirty="0"/>
              <a:t> </a:t>
            </a:r>
            <a:r>
              <a:rPr lang="fr-CH" dirty="0" err="1"/>
              <a:t>visits</a:t>
            </a:r>
            <a:r>
              <a:rPr lang="fr-CH" dirty="0"/>
              <a:t> services</a:t>
            </a:r>
          </a:p>
          <a:p>
            <a:r>
              <a:rPr lang="fr-CH" dirty="0">
                <a:solidFill>
                  <a:schemeClr val="tx1">
                    <a:lumMod val="60000"/>
                    <a:lumOff val="40000"/>
                  </a:schemeClr>
                </a:solidFill>
                <a:sym typeface="Webdings" panose="05030102010509060703" pitchFamily="18" charset="2"/>
              </a:rPr>
              <a:t> </a:t>
            </a:r>
            <a:r>
              <a:rPr lang="fr-CH" dirty="0"/>
              <a:t>Last minute </a:t>
            </a:r>
            <a:r>
              <a:rPr lang="fr-CH" dirty="0" err="1"/>
              <a:t>requests</a:t>
            </a:r>
            <a:endParaRPr lang="fr-C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437" y="1177262"/>
            <a:ext cx="4595488" cy="306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1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 txBox="1">
            <a:spLocks/>
          </p:cNvSpPr>
          <p:nvPr/>
        </p:nvSpPr>
        <p:spPr>
          <a:xfrm>
            <a:off x="262128" y="273936"/>
            <a:ext cx="8668512" cy="101325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err="1"/>
              <a:t>Which</a:t>
            </a:r>
            <a:r>
              <a:rPr lang="fr-CH" sz="4000" dirty="0"/>
              <a:t> </a:t>
            </a:r>
            <a:r>
              <a:rPr lang="fr-CH" sz="4000" dirty="0" err="1"/>
              <a:t>criteria</a:t>
            </a:r>
            <a:r>
              <a:rPr lang="fr-CH" sz="4000" dirty="0"/>
              <a:t> are </a:t>
            </a:r>
            <a:r>
              <a:rPr lang="fr-CH" sz="4000" dirty="0" err="1"/>
              <a:t>used</a:t>
            </a:r>
            <a:r>
              <a:rPr lang="fr-CH" sz="4000" dirty="0"/>
              <a:t> to </a:t>
            </a:r>
            <a:r>
              <a:rPr lang="fr-CH" sz="4000" dirty="0" err="1"/>
              <a:t>accept</a:t>
            </a:r>
            <a:r>
              <a:rPr lang="fr-CH" sz="4000" dirty="0"/>
              <a:t> groups?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88454" y="467998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</a:t>
            </a:r>
            <a:r>
              <a:rPr lang="en-US" dirty="0">
                <a:solidFill>
                  <a:schemeClr val="bg1"/>
                </a:solidFill>
                <a:sym typeface="Webdings" panose="05030102010509060703" pitchFamily="18" charset="2"/>
              </a:rPr>
              <a:t></a:t>
            </a:r>
            <a:r>
              <a:rPr lang="en-US" dirty="0" err="1">
                <a:solidFill>
                  <a:schemeClr val="bg1"/>
                </a:solidFill>
              </a:rPr>
              <a:t>visit.cern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728" y="1027458"/>
            <a:ext cx="83171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Capacity</a:t>
            </a:r>
            <a:r>
              <a:rPr lang="fr-CH" dirty="0"/>
              <a:t> </a:t>
            </a:r>
            <a:r>
              <a:rPr lang="fr-CH" dirty="0" err="1"/>
              <a:t>available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Country (quota - </a:t>
            </a:r>
            <a:r>
              <a:rPr lang="fr-CH" dirty="0" err="1"/>
              <a:t>fairness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Language</a:t>
            </a:r>
            <a:r>
              <a:rPr lang="fr-CH" dirty="0"/>
              <a:t> (quota -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experience</a:t>
            </a:r>
            <a:r>
              <a:rPr lang="fr-CH" dirty="0"/>
              <a:t> of guides </a:t>
            </a:r>
            <a:r>
              <a:rPr lang="fr-CH" dirty="0" err="1"/>
              <a:t>availability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Availability</a:t>
            </a:r>
            <a:r>
              <a:rPr lang="fr-CH" dirty="0"/>
              <a:t> of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Background checking (tour </a:t>
            </a:r>
            <a:r>
              <a:rPr lang="fr-CH" dirty="0" err="1"/>
              <a:t>operators</a:t>
            </a:r>
            <a:r>
              <a:rPr lang="fr-CH" dirty="0"/>
              <a:t>, </a:t>
            </a:r>
            <a:r>
              <a:rPr lang="fr-CH" dirty="0" err="1"/>
              <a:t>paid</a:t>
            </a:r>
            <a:r>
              <a:rPr lang="fr-CH" dirty="0"/>
              <a:t> tours </a:t>
            </a:r>
            <a:r>
              <a:rPr lang="fr-CH" dirty="0" err="1"/>
              <a:t>etc</a:t>
            </a:r>
            <a:r>
              <a:rPr lang="fr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Has the group a transport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Group size</a:t>
            </a:r>
          </a:p>
        </p:txBody>
      </p:sp>
    </p:spTree>
    <p:extLst>
      <p:ext uri="{BB962C8B-B14F-4D97-AF65-F5344CB8AC3E}">
        <p14:creationId xmlns:p14="http://schemas.microsoft.com/office/powerpoint/2010/main" val="111794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36318</TotalTime>
  <Words>1188</Words>
  <Application>Microsoft Office PowerPoint</Application>
  <PresentationFormat>Affichage à l'écran (16:9)</PresentationFormat>
  <Paragraphs>251</Paragraphs>
  <Slides>35</Slides>
  <Notes>32</Notes>
  <HiddenSlides>0</HiddenSlides>
  <MMClips>1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8" baseType="lpstr">
      <vt:lpstr>Arial</vt:lpstr>
      <vt:lpstr>Calibri</vt:lpstr>
      <vt:lpstr>CERNCorporate16-9</vt:lpstr>
      <vt:lpstr>Présentation PowerPoint</vt:lpstr>
      <vt:lpstr>Visit CERN: Mission Impossible?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  <vt:lpstr>Présentation PowerPoint</vt:lpstr>
      <vt:lpstr>Additional slides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François Briard</cp:lastModifiedBy>
  <cp:revision>466</cp:revision>
  <dcterms:created xsi:type="dcterms:W3CDTF">2015-01-27T20:34:59Z</dcterms:created>
  <dcterms:modified xsi:type="dcterms:W3CDTF">2019-05-29T14:44:45Z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