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456" r:id="rId3"/>
    <p:sldId id="460" r:id="rId4"/>
    <p:sldId id="461" r:id="rId5"/>
    <p:sldId id="457" r:id="rId6"/>
    <p:sldId id="458" r:id="rId7"/>
    <p:sldId id="459" r:id="rId8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kazan" initials="j" lastIdx="9" clrIdx="0">
    <p:extLst>
      <p:ext uri="{19B8F6BF-5375-455C-9EA6-DF929625EA0E}">
        <p15:presenceInfo xmlns:p15="http://schemas.microsoft.com/office/powerpoint/2012/main" userId="jkaz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7" autoAdjust="0"/>
    <p:restoredTop sz="94676" autoAdjust="0"/>
  </p:normalViewPr>
  <p:slideViewPr>
    <p:cSldViewPr>
      <p:cViewPr varScale="1">
        <p:scale>
          <a:sx n="83" d="100"/>
          <a:sy n="83" d="100"/>
        </p:scale>
        <p:origin x="1478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2019-10-06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KRISTINA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45256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KRISTINA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1966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KRISTINA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4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49154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KRISTINA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84381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KRISTINA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6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90411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KRISTINA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84596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sv-SE" smtClean="0"/>
              <a:t>2019-10-06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sv-SE" smtClean="0"/>
              <a:t>2019-10-06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sv-SE" smtClean="0"/>
              <a:t>2019-10-06</a:t>
            </a:fld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sv-SE" smtClean="0"/>
              <a:t>2019-10-06</a:t>
            </a:fld>
            <a:endParaRPr lang="sv-S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sv-SE" smtClean="0"/>
              <a:t>2019-10-06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000" dirty="0" smtClean="0"/>
              <a:t>Containers in the ESS </a:t>
            </a:r>
            <a:r>
              <a:rPr lang="sv-SE" sz="4000" dirty="0" err="1" smtClean="0"/>
              <a:t>integrated</a:t>
            </a:r>
            <a:r>
              <a:rPr lang="sv-SE" sz="4000" dirty="0" smtClean="0"/>
              <a:t> </a:t>
            </a:r>
            <a:r>
              <a:rPr lang="sv-SE" sz="4000" dirty="0" err="1" smtClean="0"/>
              <a:t>control</a:t>
            </a:r>
            <a:r>
              <a:rPr lang="sv-SE" sz="4000" dirty="0" smtClean="0"/>
              <a:t> syste</a:t>
            </a:r>
            <a:r>
              <a:rPr lang="sv-SE" sz="4000" dirty="0"/>
              <a:t>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sv-SE" sz="2000" dirty="0" smtClean="0">
                <a:solidFill>
                  <a:schemeClr val="bg1"/>
                </a:solidFill>
              </a:rPr>
              <a:t>Karl Vestin</a:t>
            </a:r>
            <a:endParaRPr lang="sv-SE" sz="20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5949280"/>
            <a:ext cx="4572000" cy="6032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>
                <a:solidFill>
                  <a:srgbClr val="FFFFFF"/>
                </a:solidFill>
              </a:rPr>
              <a:t>www.europeanspallationsource.se</a:t>
            </a:r>
          </a:p>
          <a:p>
            <a:pPr algn="ctr"/>
            <a:r>
              <a:rPr lang="en-GB" sz="1400" dirty="0" smtClean="0">
                <a:solidFill>
                  <a:srgbClr val="FFFFFF"/>
                </a:solidFill>
              </a:rPr>
              <a:t>2019-09-18</a:t>
            </a:r>
            <a:endParaRPr lang="en-GB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Container technology choices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192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-6754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4340" y="1673424"/>
            <a:ext cx="5549788" cy="2259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ESS </a:t>
            </a:r>
            <a:r>
              <a:rPr lang="en-US" sz="2000" dirty="0" smtClean="0">
                <a:solidFill>
                  <a:schemeClr val="tx1"/>
                </a:solidFill>
              </a:rPr>
              <a:t>Integrated Control System Division uses </a:t>
            </a:r>
            <a:r>
              <a:rPr lang="en-US" sz="2000" dirty="0" smtClean="0">
                <a:solidFill>
                  <a:schemeClr val="tx1"/>
                </a:solidFill>
              </a:rPr>
              <a:t>the Docker 19.03 community editions containerization platform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Containerization is not used for the controls (IOC’s) themselves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Container technology has rapidly gained foothold within infrastructure and software tools 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805" y="1677417"/>
            <a:ext cx="3137511" cy="261568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79512" y="4581128"/>
            <a:ext cx="8779804" cy="19716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containerization platform is primarily used for web applications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D</a:t>
            </a:r>
            <a:r>
              <a:rPr lang="en-US" sz="2000" dirty="0" smtClean="0">
                <a:solidFill>
                  <a:schemeClr val="tx1"/>
                </a:solidFill>
              </a:rPr>
              <a:t>ocker deployment is facilitated using </a:t>
            </a:r>
            <a:r>
              <a:rPr lang="en-US" sz="2000" dirty="0" err="1" smtClean="0">
                <a:solidFill>
                  <a:schemeClr val="tx1"/>
                </a:solidFill>
              </a:rPr>
              <a:t>Ansible</a:t>
            </a:r>
            <a:r>
              <a:rPr lang="en-US" sz="2000" dirty="0" smtClean="0">
                <a:solidFill>
                  <a:schemeClr val="tx1"/>
                </a:solidFill>
              </a:rPr>
              <a:t> playbooks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Docker deployments are done using a dedicated </a:t>
            </a:r>
            <a:r>
              <a:rPr lang="en-US" sz="2000" dirty="0" err="1" smtClean="0">
                <a:solidFill>
                  <a:schemeClr val="tx1"/>
                </a:solidFill>
              </a:rPr>
              <a:t>Ansible</a:t>
            </a:r>
            <a:r>
              <a:rPr lang="en-US" sz="2000" dirty="0" smtClean="0">
                <a:solidFill>
                  <a:schemeClr val="tx1"/>
                </a:solidFill>
              </a:rPr>
              <a:t> role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4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Containerized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192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-6754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4340" y="1673424"/>
            <a:ext cx="8784976" cy="4779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Current approximately 30 different web applications are deployed in Docker containers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Docker Compose allows controlled start-up of containers, mitigating race conditions and intra-container dependencies</a:t>
            </a:r>
          </a:p>
          <a:p>
            <a:pPr>
              <a:spcBef>
                <a:spcPts val="0"/>
              </a:spcBef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Examples: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ESS Channel Finder application. 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Simple application with few dependencies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Moderate gain from Docker based deployment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ESS </a:t>
            </a:r>
            <a:r>
              <a:rPr lang="en-US" sz="2000" dirty="0" err="1" smtClean="0">
                <a:solidFill>
                  <a:schemeClr val="tx1"/>
                </a:solidFill>
              </a:rPr>
              <a:t>Recsync</a:t>
            </a:r>
            <a:r>
              <a:rPr lang="en-US" sz="2000" dirty="0" smtClean="0">
                <a:solidFill>
                  <a:schemeClr val="tx1"/>
                </a:solidFill>
              </a:rPr>
              <a:t> server.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The </a:t>
            </a:r>
            <a:r>
              <a:rPr lang="en-US" sz="1600" dirty="0" err="1" smtClean="0">
                <a:solidFill>
                  <a:schemeClr val="tx1"/>
                </a:solidFill>
              </a:rPr>
              <a:t>recsync</a:t>
            </a:r>
            <a:r>
              <a:rPr lang="en-US" sz="1600" dirty="0" smtClean="0">
                <a:solidFill>
                  <a:schemeClr val="tx1"/>
                </a:solidFill>
              </a:rPr>
              <a:t> server is a complex application with many dependencies</a:t>
            </a:r>
            <a:endParaRPr lang="en-US" sz="1600" dirty="0">
              <a:solidFill>
                <a:schemeClr val="tx1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Significant gain from Docker based deployment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Software tools: ESS Naming service, ESS Cable database, ESS IOC factory, ESS Role </a:t>
            </a:r>
            <a:r>
              <a:rPr lang="en-US" sz="2000" dirty="0">
                <a:solidFill>
                  <a:schemeClr val="tx1"/>
                </a:solidFill>
              </a:rPr>
              <a:t>B</a:t>
            </a:r>
            <a:r>
              <a:rPr lang="en-US" sz="2000" dirty="0" smtClean="0">
                <a:solidFill>
                  <a:schemeClr val="tx1"/>
                </a:solidFill>
              </a:rPr>
              <a:t>ased </a:t>
            </a:r>
            <a:r>
              <a:rPr lang="en-US" sz="2000" dirty="0">
                <a:solidFill>
                  <a:schemeClr val="tx1"/>
                </a:solidFill>
              </a:rPr>
              <a:t>A</a:t>
            </a:r>
            <a:r>
              <a:rPr lang="en-US" sz="2000" dirty="0" smtClean="0">
                <a:solidFill>
                  <a:schemeClr val="tx1"/>
                </a:solidFill>
              </a:rPr>
              <a:t>ccess </a:t>
            </a:r>
            <a:r>
              <a:rPr lang="en-US" sz="2000" dirty="0">
                <a:solidFill>
                  <a:schemeClr val="tx1"/>
                </a:solidFill>
              </a:rPr>
              <a:t>C</a:t>
            </a:r>
            <a:r>
              <a:rPr lang="en-US" sz="2000" dirty="0" smtClean="0">
                <a:solidFill>
                  <a:schemeClr val="tx1"/>
                </a:solidFill>
              </a:rPr>
              <a:t>ontrol (RBAC), Controls Configuration Database (CCDB)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Infrastructure tools: AWX, </a:t>
            </a:r>
            <a:r>
              <a:rPr lang="en-US" sz="2000" dirty="0" err="1" smtClean="0">
                <a:solidFill>
                  <a:schemeClr val="tx1"/>
                </a:solidFill>
              </a:rPr>
              <a:t>Artifactory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Vivado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Gitlab</a:t>
            </a:r>
            <a:r>
              <a:rPr lang="en-US" sz="2000" dirty="0" smtClean="0">
                <a:solidFill>
                  <a:schemeClr val="tx1"/>
                </a:solidFill>
              </a:rPr>
              <a:t> CI runners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Grafana</a:t>
            </a:r>
            <a:r>
              <a:rPr lang="en-GB" dirty="0" smtClean="0"/>
              <a:t> – Monitoring Docker containers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192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-6754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39341"/>
            <a:ext cx="8814242" cy="495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4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Positive experiences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192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-6754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4340" y="1673424"/>
            <a:ext cx="8784976" cy="4779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During development the Docker containers are useful for creating a contained and controlled development and test environment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clear separation of the container and the application code it contains simplifies management of component ownership.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containerization reduces effort required for host administration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Containerized software simplifies continuous integration by creating an isolated and well-defined environment for the build slave. We no longer have to worry about versions of Java, Maven etc.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containerization of software tools has expanded rapidly from nothing 18 months ago to more or less full containerization of software infrastructure today.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93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Negative experiences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192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-6754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4340" y="1673424"/>
            <a:ext cx="8784976" cy="49239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</a:rPr>
              <a:t>U</a:t>
            </a:r>
            <a:r>
              <a:rPr lang="en-US" sz="2000" dirty="0" smtClean="0">
                <a:solidFill>
                  <a:schemeClr val="tx1"/>
                </a:solidFill>
              </a:rPr>
              <a:t>nderstanding and accepting the concept of containerization is associated with a certain learning threshold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Each container requires storage space on the host system. Procedures for cleaning up old containers is recommended.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Accessing network devices outside the Docker network requires specific configuration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The Docker container is associated with a performance loss on Windows machines. No noticeable performance loss on Linux.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99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Possibilities for the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192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-6754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74340" y="1673424"/>
            <a:ext cx="8784976" cy="4779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Moving from </a:t>
            </a:r>
            <a:r>
              <a:rPr lang="en-US" sz="2000" dirty="0" err="1">
                <a:solidFill>
                  <a:schemeClr val="tx1"/>
                </a:solidFill>
              </a:rPr>
              <a:t>A</a:t>
            </a:r>
            <a:r>
              <a:rPr lang="en-US" sz="2000" dirty="0" err="1" smtClean="0">
                <a:solidFill>
                  <a:schemeClr val="tx1"/>
                </a:solidFill>
              </a:rPr>
              <a:t>nsible</a:t>
            </a:r>
            <a:r>
              <a:rPr lang="en-US" sz="2000" dirty="0" smtClean="0">
                <a:solidFill>
                  <a:schemeClr val="tx1"/>
                </a:solidFill>
              </a:rPr>
              <a:t> based deployment of Docker containers </a:t>
            </a:r>
            <a:r>
              <a:rPr lang="en-US" sz="2000" dirty="0">
                <a:solidFill>
                  <a:schemeClr val="tx1"/>
                </a:solidFill>
              </a:rPr>
              <a:t>to </a:t>
            </a:r>
            <a:r>
              <a:rPr lang="en-US" sz="2000" dirty="0" smtClean="0">
                <a:solidFill>
                  <a:schemeClr val="tx1"/>
                </a:solidFill>
              </a:rPr>
              <a:t>Kubernetes for host cluster management. Potential advantages: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Host redundancy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Reliability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Further reductions in host administration effort</a:t>
            </a:r>
          </a:p>
          <a:p>
            <a:pPr>
              <a:spcBef>
                <a:spcPts val="0"/>
              </a:spcBef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Moving to container based management of control room workstations is a topic for potential future exploration. Could offer advantages in term of management and re-deployment, but is assessed to be associated with technical challenges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to containerize using Docker.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06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11488</TotalTime>
  <Words>437</Words>
  <Application>Microsoft Office PowerPoint</Application>
  <PresentationFormat>On-screen Show (4:3)</PresentationFormat>
  <Paragraphs>73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Containers in the ESS integrated control system</vt:lpstr>
      <vt:lpstr>Container technology choices</vt:lpstr>
      <vt:lpstr>Containerized applications</vt:lpstr>
      <vt:lpstr>Grafana – Monitoring Docker containers</vt:lpstr>
      <vt:lpstr>Positive experiences</vt:lpstr>
      <vt:lpstr>Negative experiences</vt:lpstr>
      <vt:lpstr>Possibilities for the future</vt:lpstr>
    </vt:vector>
  </TitlesOfParts>
  <Company>ESS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Heléne Björkman</dc:creator>
  <cp:lastModifiedBy>Karl Vestin</cp:lastModifiedBy>
  <cp:revision>480</cp:revision>
  <dcterms:created xsi:type="dcterms:W3CDTF">2013-10-29T16:05:10Z</dcterms:created>
  <dcterms:modified xsi:type="dcterms:W3CDTF">2019-10-06T14:29:43Z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XAccess Type">
    <vt:lpwstr>Inherited</vt:lpwstr>
  </property>
  <property fmtid="{D5CDD505-2E9C-101B-9397-08002B2CF9AE}" pid="3" name="MXActiveVersion">
    <vt:lpwstr>2</vt:lpwstr>
  </property>
  <property fmtid="{D5CDD505-2E9C-101B-9397-08002B2CF9AE}" pid="4" name="MXActual_state_Obsolete">
    <vt:lpwstr>N/A</vt:lpwstr>
  </property>
  <property fmtid="{D5CDD505-2E9C-101B-9397-08002B2CF9AE}" pid="5" name="MXActual_state_Preliminary">
    <vt:lpwstr>Jun 3, 2016</vt:lpwstr>
  </property>
  <property fmtid="{D5CDD505-2E9C-101B-9397-08002B2CF9AE}" pid="6" name="MXActual_state_Release">
    <vt:lpwstr>N/A</vt:lpwstr>
  </property>
  <property fmtid="{D5CDD505-2E9C-101B-9397-08002B2CF9AE}" pid="7" name="MXApprover">
    <vt:lpwstr/>
  </property>
  <property fmtid="{D5CDD505-2E9C-101B-9397-08002B2CF9AE}" pid="8" name="MXAuthor">
    <vt:lpwstr>Sjöberg, Staffan</vt:lpwstr>
  </property>
  <property fmtid="{D5CDD505-2E9C-101B-9397-08002B2CF9AE}" pid="9" name="MXCheckin Reason">
    <vt:lpwstr/>
  </property>
  <property fmtid="{D5CDD505-2E9C-101B-9397-08002B2CF9AE}" pid="10" name="MXclau">
    <vt:lpwstr>False</vt:lpwstr>
  </property>
  <property fmtid="{D5CDD505-2E9C-101B-9397-08002B2CF9AE}" pid="11" name="MXConfidentiality">
    <vt:lpwstr>Internal</vt:lpwstr>
  </property>
  <property fmtid="{D5CDD505-2E9C-101B-9397-08002B2CF9AE}" pid="12" name="MXCurrent">
    <vt:lpwstr>Preliminary</vt:lpwstr>
  </property>
  <property fmtid="{D5CDD505-2E9C-101B-9397-08002B2CF9AE}" pid="13" name="MXCurrent.Localized">
    <vt:lpwstr>Preliminary</vt:lpwstr>
  </property>
  <property fmtid="{D5CDD505-2E9C-101B-9397-08002B2CF9AE}" pid="14" name="MXDescription">
    <vt:lpwstr/>
  </property>
  <property fmtid="{D5CDD505-2E9C-101B-9397-08002B2CF9AE}" pid="15" name="MXDesignated User">
    <vt:lpwstr>Unassigned</vt:lpwstr>
  </property>
  <property fmtid="{D5CDD505-2E9C-101B-9397-08002B2CF9AE}" pid="16" name="MXdmg_GeneratedFrom">
    <vt:lpwstr/>
  </property>
  <property fmtid="{D5CDD505-2E9C-101B-9397-08002B2CF9AE}" pid="17" name="MXdmg_Language">
    <vt:lpwstr>en</vt:lpwstr>
  </property>
  <property fmtid="{D5CDD505-2E9C-101B-9397-08002B2CF9AE}" pid="18" name="MXdmg_LastSourceFileCheckin">
    <vt:lpwstr>Jun 3, 2016</vt:lpwstr>
  </property>
  <property fmtid="{D5CDD505-2E9C-101B-9397-08002B2CF9AE}" pid="19" name="MXEmail">
    <vt:lpwstr>peter.radahl@esss.se</vt:lpwstr>
  </property>
  <property fmtid="{D5CDD505-2E9C-101B-9397-08002B2CF9AE}" pid="20" name="MXFirstName">
    <vt:lpwstr>Peter</vt:lpwstr>
  </property>
  <property fmtid="{D5CDD505-2E9C-101B-9397-08002B2CF9AE}" pid="21" name="MXIs Version Object">
    <vt:lpwstr>False</vt:lpwstr>
  </property>
  <property fmtid="{D5CDD505-2E9C-101B-9397-08002B2CF9AE}" pid="22" name="MXLanguage">
    <vt:lpwstr>English</vt:lpwstr>
  </property>
  <property fmtid="{D5CDD505-2E9C-101B-9397-08002B2CF9AE}" pid="23" name="MXLastName">
    <vt:lpwstr>Rådahl</vt:lpwstr>
  </property>
  <property fmtid="{D5CDD505-2E9C-101B-9397-08002B2CF9AE}" pid="24" name="MXLatestVersion">
    <vt:lpwstr>2</vt:lpwstr>
  </property>
  <property fmtid="{D5CDD505-2E9C-101B-9397-08002B2CF9AE}" pid="25" name="MXLegacy Id">
    <vt:lpwstr/>
  </property>
  <property fmtid="{D5CDD505-2E9C-101B-9397-08002B2CF9AE}" pid="26" name="MXLink">
    <vt:lpwstr/>
  </property>
  <property fmtid="{D5CDD505-2E9C-101B-9397-08002B2CF9AE}" pid="27" name="MXMiddleName">
    <vt:lpwstr/>
  </property>
  <property fmtid="{D5CDD505-2E9C-101B-9397-08002B2CF9AE}" pid="28" name="MXMove Files To Version">
    <vt:lpwstr>False</vt:lpwstr>
  </property>
  <property fmtid="{D5CDD505-2E9C-101B-9397-08002B2CF9AE}" pid="29" name="MXName">
    <vt:lpwstr>ESS-0060539</vt:lpwstr>
  </property>
  <property fmtid="{D5CDD505-2E9C-101B-9397-08002B2CF9AE}" pid="30" name="MXOriginator">
    <vt:lpwstr>staffansjoberg</vt:lpwstr>
  </property>
  <property fmtid="{D5CDD505-2E9C-101B-9397-08002B2CF9AE}" pid="31" name="MXPolicy">
    <vt:lpwstr>Open Document</vt:lpwstr>
  </property>
  <property fmtid="{D5CDD505-2E9C-101B-9397-08002B2CF9AE}" pid="32" name="MXPolicy.Localized">
    <vt:lpwstr>Open Document</vt:lpwstr>
  </property>
  <property fmtid="{D5CDD505-2E9C-101B-9397-08002B2CF9AE}" pid="33" name="MXPrinted Date">
    <vt:lpwstr>Jun 3, 2016</vt:lpwstr>
  </property>
  <property fmtid="{D5CDD505-2E9C-101B-9397-08002B2CF9AE}" pid="34" name="MXPrinted Version">
    <vt:lpwstr>(2)</vt:lpwstr>
  </property>
  <property fmtid="{D5CDD505-2E9C-101B-9397-08002B2CF9AE}" pid="35" name="MXReference">
    <vt:lpwstr/>
  </property>
  <property fmtid="{D5CDD505-2E9C-101B-9397-08002B2CF9AE}" pid="36" name="MXRev">
    <vt:lpwstr>1</vt:lpwstr>
  </property>
  <property fmtid="{D5CDD505-2E9C-101B-9397-08002B2CF9AE}" pid="37" name="MXRevision">
    <vt:lpwstr>1</vt:lpwstr>
  </property>
  <property fmtid="{D5CDD505-2E9C-101B-9397-08002B2CF9AE}" pid="38" name="MXSignatures_state_Obsolete">
    <vt:lpwstr/>
  </property>
  <property fmtid="{D5CDD505-2E9C-101B-9397-08002B2CF9AE}" pid="39" name="MXSignatures_state_Preliminary">
    <vt:lpwstr/>
  </property>
  <property fmtid="{D5CDD505-2E9C-101B-9397-08002B2CF9AE}" pid="40" name="MXSignatures_state_Release">
    <vt:lpwstr/>
  </property>
  <property fmtid="{D5CDD505-2E9C-101B-9397-08002B2CF9AE}" pid="41" name="MXSubmitter">
    <vt:lpwstr>Sjöberg, Staffan</vt:lpwstr>
  </property>
  <property fmtid="{D5CDD505-2E9C-101B-9397-08002B2CF9AE}" pid="42" name="MXSuspend Versioning">
    <vt:lpwstr>False</vt:lpwstr>
  </property>
  <property fmtid="{D5CDD505-2E9C-101B-9397-08002B2CF9AE}" pid="43" name="MXTitle">
    <vt:lpwstr>In-Kind Access and Collaboration</vt:lpwstr>
  </property>
  <property fmtid="{D5CDD505-2E9C-101B-9397-08002B2CF9AE}" pid="44" name="MXTVADummy1">
    <vt:lpwstr/>
  </property>
  <property fmtid="{D5CDD505-2E9C-101B-9397-08002B2CF9AE}" pid="45" name="MXTVADummy2">
    <vt:lpwstr/>
  </property>
  <property fmtid="{D5CDD505-2E9C-101B-9397-08002B2CF9AE}" pid="46" name="MXTVADummy3">
    <vt:lpwstr/>
  </property>
  <property fmtid="{D5CDD505-2E9C-101B-9397-08002B2CF9AE}" pid="47" name="MXType">
    <vt:lpwstr>dmg_Decision</vt:lpwstr>
  </property>
  <property fmtid="{D5CDD505-2E9C-101B-9397-08002B2CF9AE}" pid="48" name="MXType of Decision">
    <vt:lpwstr/>
  </property>
  <property fmtid="{D5CDD505-2E9C-101B-9397-08002B2CF9AE}" pid="49" name="MXType.Localized">
    <vt:lpwstr>Decision</vt:lpwstr>
  </property>
  <property fmtid="{D5CDD505-2E9C-101B-9397-08002B2CF9AE}" pid="50" name="MXUser">
    <vt:lpwstr>peterradahl</vt:lpwstr>
  </property>
  <property fmtid="{D5CDD505-2E9C-101B-9397-08002B2CF9AE}" pid="51" name="MXVersion">
    <vt:lpwstr>2</vt:lpwstr>
  </property>
</Properties>
</file>