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09" r:id="rId1"/>
  </p:sldMasterIdLst>
  <p:notesMasterIdLst>
    <p:notesMasterId r:id="rId14"/>
  </p:notesMasterIdLst>
  <p:handoutMasterIdLst>
    <p:handoutMasterId r:id="rId15"/>
  </p:handoutMasterIdLst>
  <p:sldIdLst>
    <p:sldId id="832" r:id="rId2"/>
    <p:sldId id="835" r:id="rId3"/>
    <p:sldId id="860" r:id="rId4"/>
    <p:sldId id="854" r:id="rId5"/>
    <p:sldId id="855" r:id="rId6"/>
    <p:sldId id="856" r:id="rId7"/>
    <p:sldId id="857" r:id="rId8"/>
    <p:sldId id="858" r:id="rId9"/>
    <p:sldId id="859" r:id="rId10"/>
    <p:sldId id="861" r:id="rId11"/>
    <p:sldId id="852" r:id="rId12"/>
    <p:sldId id="853" r:id="rId13"/>
  </p:sldIdLst>
  <p:sldSz cx="12192000" cy="6858000"/>
  <p:notesSz cx="9926638" cy="6669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AAE"/>
    <a:srgbClr val="FF9900"/>
    <a:srgbClr val="CA8F42"/>
    <a:srgbClr val="5E7703"/>
    <a:srgbClr val="435602"/>
    <a:srgbClr val="FFFFFF"/>
    <a:srgbClr val="F7F7F7"/>
    <a:srgbClr val="6A7D8E"/>
    <a:srgbClr val="A2BAE8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 autoAdjust="0"/>
    <p:restoredTop sz="92016" autoAdjust="0"/>
  </p:normalViewPr>
  <p:slideViewPr>
    <p:cSldViewPr snapToGrid="0" showGuides="1">
      <p:cViewPr varScale="1">
        <p:scale>
          <a:sx n="60" d="100"/>
          <a:sy n="60" d="100"/>
        </p:scale>
        <p:origin x="692" y="64"/>
      </p:cViewPr>
      <p:guideLst>
        <p:guide orient="horz" pos="2183"/>
        <p:guide pos="3840"/>
      </p:guideLst>
    </p:cSldViewPr>
  </p:slideViewPr>
  <p:outlineViewPr>
    <p:cViewPr>
      <p:scale>
        <a:sx n="33" d="100"/>
        <a:sy n="33" d="100"/>
      </p:scale>
      <p:origin x="0" y="-256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11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755" y="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30/05/2019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3526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755" y="633526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34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34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30/05/2019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63863" y="833438"/>
            <a:ext cx="3998912" cy="225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09498"/>
            <a:ext cx="7941310" cy="2625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34478"/>
            <a:ext cx="4301543" cy="334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334478"/>
            <a:ext cx="4301543" cy="334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649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800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82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5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069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436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12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93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525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704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17.05.2019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G.P. Di Giovanni - CCC Meeting – 17th May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58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17.05.2019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G.P. Di Giovanni - CCC Meeting – 17th May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242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17.05.2019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G.P. Di Giovanni - CCC Meeting – 17th May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31294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17.05.2019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73582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01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941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90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9032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8687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10000"/>
            <a:ext cx="12193200" cy="648000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0" y="0"/>
            <a:ext cx="121572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0" y="1008000"/>
            <a:ext cx="1116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17.05.2019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68000" y="6492875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G.P. Di Giovanni - CCC Meeting – 17th May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6246000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9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5" r:id="rId3"/>
    <p:sldLayoutId id="2147483716" r:id="rId4"/>
    <p:sldLayoutId id="2147483718" r:id="rId5"/>
    <p:sldLayoutId id="2147483719" r:id="rId6"/>
    <p:sldLayoutId id="2147483720" r:id="rId7"/>
    <p:sldLayoutId id="2147483721" r:id="rId8"/>
    <p:sldLayoutId id="2147483722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1E5AAE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rgbClr val="1E5AA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1346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850736"/>
            <a:ext cx="9144000" cy="930392"/>
          </a:xfrm>
        </p:spPr>
        <p:txBody>
          <a:bodyPr/>
          <a:lstStyle/>
          <a:p>
            <a:r>
              <a:rPr lang="en-US" dirty="0" smtClean="0"/>
              <a:t>Status of the </a:t>
            </a:r>
            <a:r>
              <a:rPr lang="en-US" dirty="0" smtClean="0">
                <a:effectLst/>
              </a:rPr>
              <a:t>PSB IST</a:t>
            </a:r>
            <a:endParaRPr lang="en-US" dirty="0">
              <a:effectLst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subTitle" idx="1"/>
          </p:nvPr>
        </p:nvSpPr>
        <p:spPr>
          <a:xfrm>
            <a:off x="1524000" y="3035851"/>
            <a:ext cx="9144000" cy="2164248"/>
          </a:xfrm>
        </p:spPr>
        <p:txBody>
          <a:bodyPr>
            <a:noAutofit/>
          </a:bodyPr>
          <a:lstStyle/>
          <a:p>
            <a:r>
              <a:rPr lang="en-US" sz="2200" dirty="0"/>
              <a:t>LIU Commissioning Coordination </a:t>
            </a:r>
            <a:r>
              <a:rPr lang="en-US" sz="2200" dirty="0" smtClean="0"/>
              <a:t>Committee</a:t>
            </a:r>
          </a:p>
          <a:p>
            <a:r>
              <a:rPr lang="en-US" sz="2200" dirty="0" smtClean="0"/>
              <a:t>31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May 2019</a:t>
            </a:r>
          </a:p>
          <a:p>
            <a:endParaRPr lang="en-US" sz="2200" dirty="0" smtClean="0"/>
          </a:p>
          <a:p>
            <a:r>
              <a:rPr lang="en-US" sz="2200" dirty="0" smtClean="0"/>
              <a:t>Work done by A. </a:t>
            </a:r>
            <a:r>
              <a:rPr lang="en-US" sz="2200" dirty="0" err="1" smtClean="0"/>
              <a:t>Akroh</a:t>
            </a:r>
            <a:r>
              <a:rPr lang="en-US" sz="2200" dirty="0" smtClean="0"/>
              <a:t>, F. </a:t>
            </a:r>
            <a:r>
              <a:rPr lang="en-US" sz="2200" dirty="0" err="1" smtClean="0"/>
              <a:t>Chapuis</a:t>
            </a:r>
            <a:endParaRPr lang="en-US" sz="2200" dirty="0" smtClean="0"/>
          </a:p>
          <a:p>
            <a:r>
              <a:rPr lang="en-US" sz="2200" dirty="0" smtClean="0"/>
              <a:t>Presented </a:t>
            </a:r>
            <a:r>
              <a:rPr lang="en-US" sz="2200" dirty="0"/>
              <a:t>by </a:t>
            </a:r>
            <a:r>
              <a:rPr lang="en-US" sz="2200" dirty="0" smtClean="0"/>
              <a:t>G.P</a:t>
            </a:r>
            <a:r>
              <a:rPr lang="en-US" sz="2200" dirty="0"/>
              <a:t>. Di Giovanni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878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Summary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10</a:t>
            </a:fld>
            <a:endParaRPr lang="en-GB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09438" y="989280"/>
            <a:ext cx="11599796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endParaRPr lang="en-GB" sz="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lvl="1" indent="-1762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List of ISTs prepared and discussed with equipment experts.</a:t>
            </a:r>
          </a:p>
          <a:p>
            <a:pPr marL="0" lvl="1"/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lvl="1" indent="-1762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Three systems flagged to require safety regulation:</a:t>
            </a:r>
          </a:p>
          <a:p>
            <a:pPr marL="176213" lvl="1" indent="-176213">
              <a:buFont typeface="Arial" panose="020B0604020202020204" pitchFamily="34" charset="0"/>
              <a:buChar char="•"/>
            </a:pPr>
            <a:endParaRPr lang="en-US" sz="500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3413" lvl="2" indent="-176213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Finemet</a:t>
            </a:r>
            <a:r>
              <a:rPr lang="en-US" sz="2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cavities (BE-RF).</a:t>
            </a:r>
          </a:p>
          <a:p>
            <a:pPr marL="633413" lvl="2" indent="-176213">
              <a:buFont typeface="Arial" panose="020B0604020202020204" pitchFamily="34" charset="0"/>
              <a:buChar char="•"/>
            </a:pPr>
            <a:endParaRPr lang="en-US" sz="300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3413" lvl="2" indent="-1762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</a:t>
            </a: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ransfer equipment (TE-ABT).</a:t>
            </a:r>
          </a:p>
          <a:p>
            <a:pPr marL="633413" lvl="2" indent="-176213">
              <a:buFont typeface="Arial" panose="020B0604020202020204" pitchFamily="34" charset="0"/>
              <a:buChar char="•"/>
            </a:pPr>
            <a:endParaRPr lang="en-US" sz="300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3413" lvl="2" indent="-1762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Auxiliary power converters (TE-EPC).</a:t>
            </a:r>
          </a:p>
          <a:p>
            <a:pPr marL="633413" lvl="2" indent="-176213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lvl="1" indent="-1762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PSB HW commissioning coordinators have prepared a similar template used for the Linac4 LBE run.</a:t>
            </a:r>
          </a:p>
          <a:p>
            <a:pPr marL="633413" lvl="2" indent="-176213">
              <a:buFont typeface="Arial" panose="020B0604020202020204" pitchFamily="34" charset="0"/>
              <a:buChar char="•"/>
            </a:pPr>
            <a:endParaRPr lang="en-US" sz="900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3413" lvl="2" indent="-1762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Still </a:t>
            </a: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outstanding is the list for BE-BI. To be finalized beginning June. </a:t>
            </a:r>
          </a:p>
        </p:txBody>
      </p:sp>
    </p:spTree>
    <p:extLst>
      <p:ext uri="{BB962C8B-B14F-4D97-AF65-F5344CB8AC3E}">
        <p14:creationId xmlns:p14="http://schemas.microsoft.com/office/powerpoint/2010/main" val="307818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98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12</a:t>
            </a:fld>
            <a:endParaRPr lang="en-GB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434" y="74455"/>
            <a:ext cx="8021086" cy="6024458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6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PSB IST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9438" y="835042"/>
            <a:ext cx="11599796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endParaRPr lang="en-GB" sz="5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lvl="1" indent="-176213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Goal: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 information for scheduling, including safety aspects.</a:t>
            </a:r>
          </a:p>
          <a:p>
            <a:pPr marL="633413" lvl="2" indent="-176213">
              <a:buFont typeface="Arial" panose="020B0604020202020204" pitchFamily="34" charset="0"/>
              <a:buChar char="•"/>
            </a:pPr>
            <a:endParaRPr lang="en-US" sz="400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3413" lvl="2" indent="-17621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 of test, sequence, duration, prerequisites, risk and compensatory measurements.</a:t>
            </a:r>
          </a:p>
          <a:p>
            <a:pPr marL="633413" lvl="2" indent="-176213">
              <a:buFont typeface="Arial" panose="020B0604020202020204" pitchFamily="34" charset="0"/>
              <a:buChar char="•"/>
            </a:pPr>
            <a:endParaRPr lang="en-US" sz="20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3413" lvl="2" indent="-17621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Deadline: end June 2019.</a:t>
            </a:r>
          </a:p>
          <a:p>
            <a:pPr marL="176213" lvl="1" indent="-176213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lvl="1" indent="-17621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PSB HW commissioning coordinators worked to gather the necessary information and presented the current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list at the LIU-PSB TCM,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https://indico.cern.ch/event/813464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/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lvl="1" indent="-176213">
              <a:buFont typeface="Arial" panose="020B0604020202020204" pitchFamily="34" charset="0"/>
              <a:buChar char="•"/>
            </a:pPr>
            <a:endParaRPr lang="en-US" sz="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3413" lvl="2" indent="-17621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Validated the list of tests and made sure that no test was overlooked.</a:t>
            </a:r>
          </a:p>
          <a:p>
            <a:pPr marL="633413" lvl="2" indent="-176213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</a:t>
            </a:fld>
            <a:endParaRPr lang="en-GB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2996590" y="3557032"/>
            <a:ext cx="6203240" cy="2169895"/>
            <a:chOff x="1030605" y="993371"/>
            <a:chExt cx="7924800" cy="278392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78355" y="993371"/>
              <a:ext cx="6877050" cy="186690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" name="TextBox 16"/>
            <p:cNvSpPr txBox="1"/>
            <p:nvPr/>
          </p:nvSpPr>
          <p:spPr>
            <a:xfrm>
              <a:off x="1030605" y="3303450"/>
              <a:ext cx="7684584" cy="473844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5 weeks: from Monday 09/03/2020 to Friday 09/04/2020</a:t>
              </a:r>
              <a:endParaRPr lang="en-GB" b="1" dirty="0"/>
            </a:p>
          </p:txBody>
        </p:sp>
        <p:cxnSp>
          <p:nvCxnSpPr>
            <p:cNvPr id="18" name="Straight Arrow Connector 17"/>
            <p:cNvCxnSpPr>
              <a:endCxn id="19" idx="4"/>
            </p:cNvCxnSpPr>
            <p:nvPr/>
          </p:nvCxnSpPr>
          <p:spPr>
            <a:xfrm flipV="1">
              <a:off x="3831395" y="3036806"/>
              <a:ext cx="5275" cy="266643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3307080" y="1865514"/>
              <a:ext cx="1059180" cy="1171293"/>
            </a:xfrm>
            <a:prstGeom prst="ellipse">
              <a:avLst/>
            </a:prstGeom>
            <a:noFill/>
            <a:ln w="349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535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PSB IST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</a:t>
            </a:fld>
            <a:endParaRPr lang="en-GB" dirty="0" smtClean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48877"/>
              </p:ext>
            </p:extLst>
          </p:nvPr>
        </p:nvGraphicFramePr>
        <p:xfrm>
          <a:off x="115630" y="1114554"/>
          <a:ext cx="5870200" cy="4720730"/>
        </p:xfrm>
        <a:graphic>
          <a:graphicData uri="http://schemas.openxmlformats.org/drawingml/2006/table">
            <a:tbl>
              <a:tblPr/>
              <a:tblGrid>
                <a:gridCol w="1334510">
                  <a:extLst>
                    <a:ext uri="{9D8B030D-6E8A-4147-A177-3AD203B41FA5}">
                      <a16:colId xmlns:a16="http://schemas.microsoft.com/office/drawing/2014/main" val="1128275543"/>
                    </a:ext>
                  </a:extLst>
                </a:gridCol>
                <a:gridCol w="2805893">
                  <a:extLst>
                    <a:ext uri="{9D8B030D-6E8A-4147-A177-3AD203B41FA5}">
                      <a16:colId xmlns:a16="http://schemas.microsoft.com/office/drawing/2014/main" val="3840505172"/>
                    </a:ext>
                  </a:extLst>
                </a:gridCol>
                <a:gridCol w="1729797">
                  <a:extLst>
                    <a:ext uri="{9D8B030D-6E8A-4147-A177-3AD203B41FA5}">
                      <a16:colId xmlns:a16="http://schemas.microsoft.com/office/drawing/2014/main" val="35283830"/>
                    </a:ext>
                  </a:extLst>
                </a:gridCol>
              </a:tblGrid>
              <a:tr h="28043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IST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Inventory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2042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Equipment 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473057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Waiting </a:t>
                      </a:r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43438"/>
                  </a:ext>
                </a:extLst>
              </a:tr>
              <a:tr h="224349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FEC - Middleware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 OASIS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cable connection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88745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External Conditions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426131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IST. D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 in HW </a:t>
                      </a:r>
                      <a:r>
                        <a:rPr lang="en-GB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Comn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434018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Booster Safety Chain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Software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35064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BE-RF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Finemet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Fence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the tested area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19392"/>
                  </a:ext>
                </a:extLst>
              </a:tr>
              <a:tr h="2484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Transverse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access tunnel.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61773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Beam Stoppers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Beam Stoppers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857279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Kickers / Septa / Bumpers / </a:t>
                      </a:r>
                      <a:r>
                        <a:rPr lang="en-GB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Distrib</a:t>
                      </a: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 /Strip. Foil 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Earlier start for SF and BT.SMV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98847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Auxiliairy Pow. Conv.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Detailed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planning. Anticipate tests as much as possible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36149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POPS-B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 BR.MPS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IST. Tests in B245 with dummy load from B237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709665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102668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Tests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will follow EPC schedule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938727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Follow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EPC schedule or HW commissioning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75784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B-Train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</a:t>
                      </a:r>
                      <a:r>
                        <a:rPr lang="en-US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coativity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61307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080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36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PSB IST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6885540" y="1475668"/>
            <a:ext cx="46720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BE-BI will provide the necessary information to  </a:t>
            </a:r>
          </a:p>
          <a:p>
            <a:pPr algn="ctr"/>
            <a:r>
              <a:rPr lang="en-GB" b="1" dirty="0" smtClean="0">
                <a:solidFill>
                  <a:srgbClr val="C00000"/>
                </a:solidFill>
              </a:rPr>
              <a:t>assemble the list of </a:t>
            </a:r>
            <a:r>
              <a:rPr lang="en-GB" b="1" dirty="0">
                <a:solidFill>
                  <a:srgbClr val="C00000"/>
                </a:solidFill>
              </a:rPr>
              <a:t>IST and </a:t>
            </a:r>
            <a:r>
              <a:rPr lang="en-GB" b="1" dirty="0" smtClean="0">
                <a:solidFill>
                  <a:srgbClr val="C00000"/>
                </a:solidFill>
              </a:rPr>
              <a:t>HW tests beg. June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2436" y="2346596"/>
            <a:ext cx="3860808" cy="2975469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698579"/>
              </p:ext>
            </p:extLst>
          </p:nvPr>
        </p:nvGraphicFramePr>
        <p:xfrm>
          <a:off x="115630" y="1114554"/>
          <a:ext cx="5870200" cy="4720730"/>
        </p:xfrm>
        <a:graphic>
          <a:graphicData uri="http://schemas.openxmlformats.org/drawingml/2006/table">
            <a:tbl>
              <a:tblPr/>
              <a:tblGrid>
                <a:gridCol w="1334510">
                  <a:extLst>
                    <a:ext uri="{9D8B030D-6E8A-4147-A177-3AD203B41FA5}">
                      <a16:colId xmlns:a16="http://schemas.microsoft.com/office/drawing/2014/main" val="1128275543"/>
                    </a:ext>
                  </a:extLst>
                </a:gridCol>
                <a:gridCol w="2805893">
                  <a:extLst>
                    <a:ext uri="{9D8B030D-6E8A-4147-A177-3AD203B41FA5}">
                      <a16:colId xmlns:a16="http://schemas.microsoft.com/office/drawing/2014/main" val="3840505172"/>
                    </a:ext>
                  </a:extLst>
                </a:gridCol>
                <a:gridCol w="1729797">
                  <a:extLst>
                    <a:ext uri="{9D8B030D-6E8A-4147-A177-3AD203B41FA5}">
                      <a16:colId xmlns:a16="http://schemas.microsoft.com/office/drawing/2014/main" val="35283830"/>
                    </a:ext>
                  </a:extLst>
                </a:gridCol>
              </a:tblGrid>
              <a:tr h="28043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IST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Inventory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2042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Equipment 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473057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Waiting </a:t>
                      </a:r>
                      <a:r>
                        <a:rPr lang="en-GB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43438"/>
                  </a:ext>
                </a:extLst>
              </a:tr>
              <a:tr h="224349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 - Middleware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 OASIS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cable connection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88745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External Conditions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426131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IST. D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 in HW </a:t>
                      </a:r>
                      <a:r>
                        <a:rPr lang="en-GB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Comn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434018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Booster Safety Chain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Software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35064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BE-RF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Finemet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Fence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the tested area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19392"/>
                  </a:ext>
                </a:extLst>
              </a:tr>
              <a:tr h="2484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Transverse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access tunnel.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61773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Beam Stoppers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Beam Stoppers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857279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Kickers / Septa / Bumpers / </a:t>
                      </a:r>
                      <a:r>
                        <a:rPr lang="en-GB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Distrib</a:t>
                      </a: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 /Strip. Foil 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Earlier start for SF and BT.SMV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98847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Auxiliairy Pow. Conv.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Detailed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planning. Anticipate tests as much as possible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36149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POPS-B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 BR.MPS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IST. Tests in B245 with dummy load from B237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709665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102668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Tests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will follow EPC schedule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938727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Follow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EPC schedule or HW commissioning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75784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B-Train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</a:t>
                      </a:r>
                      <a:r>
                        <a:rPr lang="en-US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coativity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61307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080314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6764356" y="1400996"/>
            <a:ext cx="4902507" cy="414049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985830" y="1740665"/>
            <a:ext cx="77852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13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PSB IST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</a:t>
            </a:fld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6532998" y="1684989"/>
            <a:ext cx="4557311" cy="984885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Prerequisite for tests is that the Rack Power Supply (CANALIS) must be powered.</a:t>
            </a:r>
          </a:p>
          <a:p>
            <a:pPr algn="ctr"/>
            <a:endParaRPr lang="en-US" sz="400" b="1" dirty="0">
              <a:solidFill>
                <a:srgbClr val="C00000"/>
              </a:solidFill>
            </a:endParaRP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[</a:t>
            </a:r>
            <a:r>
              <a:rPr lang="en-US" b="1" dirty="0" smtClean="0">
                <a:solidFill>
                  <a:srgbClr val="C00000"/>
                </a:solidFill>
              </a:rPr>
              <a:t>Expected 13/01/2020]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88556" y="3088941"/>
            <a:ext cx="5686780" cy="17016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rgbClr val="1E5AAE"/>
                </a:solidFill>
              </a:rPr>
              <a:t>BE-ICS: Connection of new </a:t>
            </a:r>
            <a:r>
              <a:rPr lang="fr-CH" sz="1800" dirty="0" err="1" smtClean="0">
                <a:solidFill>
                  <a:srgbClr val="1E5AAE"/>
                </a:solidFill>
              </a:rPr>
              <a:t>EIS.f</a:t>
            </a:r>
            <a:r>
              <a:rPr lang="fr-CH" sz="1800" dirty="0" smtClean="0">
                <a:solidFill>
                  <a:srgbClr val="1E5AAE"/>
                </a:solidFill>
              </a:rPr>
              <a:t> to PSB </a:t>
            </a:r>
            <a:r>
              <a:rPr lang="fr-CH" sz="1800" dirty="0" err="1" smtClean="0">
                <a:solidFill>
                  <a:srgbClr val="1E5AAE"/>
                </a:solidFill>
              </a:rPr>
              <a:t>Safety</a:t>
            </a:r>
            <a:r>
              <a:rPr lang="fr-CH" sz="1800" dirty="0" smtClean="0">
                <a:solidFill>
                  <a:srgbClr val="1E5AAE"/>
                </a:solidFill>
              </a:rPr>
              <a:t> Chain and</a:t>
            </a:r>
          </a:p>
          <a:p>
            <a:pPr marL="0" indent="0">
              <a:buNone/>
            </a:pPr>
            <a:r>
              <a:rPr lang="fr-CH" sz="1800" dirty="0">
                <a:solidFill>
                  <a:srgbClr val="1E5AAE"/>
                </a:solidFill>
              </a:rPr>
              <a:t> </a:t>
            </a:r>
            <a:r>
              <a:rPr lang="fr-CH" sz="1800" dirty="0" smtClean="0">
                <a:solidFill>
                  <a:srgbClr val="1E5AAE"/>
                </a:solidFill>
              </a:rPr>
              <a:t>   PASS program update </a:t>
            </a:r>
            <a:endParaRPr lang="en-GB" sz="1800" i="1" dirty="0" smtClean="0">
              <a:solidFill>
                <a:srgbClr val="1E5AAE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b="1" i="1" dirty="0" smtClean="0">
                <a:solidFill>
                  <a:srgbClr val="C00000"/>
                </a:solidFill>
              </a:rPr>
              <a:t>3 days without Access in the machine </a:t>
            </a:r>
          </a:p>
          <a:p>
            <a:pPr marL="0" indent="0">
              <a:buNone/>
            </a:pPr>
            <a:r>
              <a:rPr lang="en-GB" sz="1800" b="1" i="1" dirty="0">
                <a:solidFill>
                  <a:srgbClr val="C00000"/>
                </a:solidFill>
              </a:rPr>
              <a:t> </a:t>
            </a:r>
            <a:r>
              <a:rPr lang="en-GB" sz="1800" b="1" i="1" dirty="0" smtClean="0">
                <a:solidFill>
                  <a:srgbClr val="C00000"/>
                </a:solidFill>
              </a:rPr>
              <a:t>   (from 24/02/2020 to 20/03/2020)</a:t>
            </a:r>
            <a:endParaRPr lang="fr-CH" sz="18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291928"/>
              </p:ext>
            </p:extLst>
          </p:nvPr>
        </p:nvGraphicFramePr>
        <p:xfrm>
          <a:off x="115630" y="1114554"/>
          <a:ext cx="5870200" cy="4720730"/>
        </p:xfrm>
        <a:graphic>
          <a:graphicData uri="http://schemas.openxmlformats.org/drawingml/2006/table">
            <a:tbl>
              <a:tblPr/>
              <a:tblGrid>
                <a:gridCol w="1334510">
                  <a:extLst>
                    <a:ext uri="{9D8B030D-6E8A-4147-A177-3AD203B41FA5}">
                      <a16:colId xmlns:a16="http://schemas.microsoft.com/office/drawing/2014/main" val="1128275543"/>
                    </a:ext>
                  </a:extLst>
                </a:gridCol>
                <a:gridCol w="2805893">
                  <a:extLst>
                    <a:ext uri="{9D8B030D-6E8A-4147-A177-3AD203B41FA5}">
                      <a16:colId xmlns:a16="http://schemas.microsoft.com/office/drawing/2014/main" val="3840505172"/>
                    </a:ext>
                  </a:extLst>
                </a:gridCol>
                <a:gridCol w="1729797">
                  <a:extLst>
                    <a:ext uri="{9D8B030D-6E8A-4147-A177-3AD203B41FA5}">
                      <a16:colId xmlns:a16="http://schemas.microsoft.com/office/drawing/2014/main" val="35283830"/>
                    </a:ext>
                  </a:extLst>
                </a:gridCol>
              </a:tblGrid>
              <a:tr h="28043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IST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Inventory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2042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Equipment 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473057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Waiting </a:t>
                      </a:r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43438"/>
                  </a:ext>
                </a:extLst>
              </a:tr>
              <a:tr h="224349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BE-CO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FEC - Middleware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Local OASIS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cable connection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88745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External Conditions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426131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No IST. D</a:t>
                      </a:r>
                      <a:r>
                        <a:rPr lang="en-GB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one in HW </a:t>
                      </a:r>
                      <a:r>
                        <a:rPr lang="en-GB" sz="1100" b="1" i="0" u="none" strike="noStrike" baseline="0" dirty="0" err="1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Comn</a:t>
                      </a:r>
                      <a:r>
                        <a:rPr lang="en-GB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434018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BE-ICS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Booster Safety Chain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Software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35064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BE-RF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Finemet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Fence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the tested area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19392"/>
                  </a:ext>
                </a:extLst>
              </a:tr>
              <a:tr h="2484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Transverse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access tunnel.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61773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Beam Stoppers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Beam Stoppers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857279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Kickers / Septa / Bumpers / </a:t>
                      </a:r>
                      <a:r>
                        <a:rPr lang="en-GB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Distrib</a:t>
                      </a: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 /Strip. Foil 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Earlier start for SF and BT.SMV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98847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Auxiliairy Pow. Conv.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Detailed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planning. Anticipate tests as much as possible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36149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POPS-B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 BR.MPS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IST. Tests in B245 with dummy load from B237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709665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102668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Tests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will follow EPC schedule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938727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Follow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EPC schedule or HW commissioning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75784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B-Train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</a:t>
                      </a:r>
                      <a:r>
                        <a:rPr lang="en-US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coativity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61307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080314"/>
                  </a:ext>
                </a:extLst>
              </a:tr>
            </a:tbl>
          </a:graphicData>
        </a:graphic>
      </p:graphicFrame>
      <p:sp>
        <p:nvSpPr>
          <p:cNvPr id="11" name="Right Brace 10"/>
          <p:cNvSpPr/>
          <p:nvPr/>
        </p:nvSpPr>
        <p:spPr>
          <a:xfrm>
            <a:off x="6103345" y="1846032"/>
            <a:ext cx="198303" cy="644932"/>
          </a:xfrm>
          <a:prstGeom prst="rightBrace">
            <a:avLst>
              <a:gd name="adj1" fmla="val 265368"/>
              <a:gd name="adj2" fmla="val 50000"/>
            </a:avLst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66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10633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PSB IST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6</a:t>
            </a:fld>
            <a:endParaRPr lang="en-GB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437523" y="1630498"/>
            <a:ext cx="5138344" cy="3701667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rgbClr val="C00000"/>
                </a:solidFill>
              </a:rPr>
              <a:t>High-Level </a:t>
            </a:r>
            <a:r>
              <a:rPr lang="en-GB" sz="1800" b="1" dirty="0" err="1" smtClean="0">
                <a:solidFill>
                  <a:srgbClr val="C00000"/>
                </a:solidFill>
              </a:rPr>
              <a:t>Finemet</a:t>
            </a:r>
            <a:r>
              <a:rPr lang="en-GB" sz="1800" b="1" dirty="0" smtClean="0">
                <a:solidFill>
                  <a:srgbClr val="C00000"/>
                </a:solidFill>
              </a:rPr>
              <a:t> </a:t>
            </a:r>
            <a:r>
              <a:rPr lang="en-GB" sz="1800" b="1" dirty="0" smtClean="0"/>
              <a:t>tests start during LS2 (mid November 2019</a:t>
            </a:r>
            <a:r>
              <a:rPr lang="en-GB" sz="1800" b="1" dirty="0" smtClean="0"/>
              <a:t>)</a:t>
            </a:r>
          </a:p>
          <a:p>
            <a:pPr lvl="1">
              <a:tabLst>
                <a:tab pos="1254125" algn="l"/>
              </a:tabLst>
            </a:pPr>
            <a:r>
              <a:rPr lang="en-US" b="1" dirty="0" smtClean="0">
                <a:solidFill>
                  <a:srgbClr val="1E5AAE"/>
                </a:solidFill>
              </a:rPr>
              <a:t>Demi water and electrical network required.</a:t>
            </a:r>
            <a:endParaRPr lang="en-GB" b="1" dirty="0" smtClean="0">
              <a:solidFill>
                <a:srgbClr val="1E5AAE"/>
              </a:solidFill>
            </a:endParaRPr>
          </a:p>
          <a:p>
            <a:pPr lvl="1"/>
            <a:r>
              <a:rPr lang="en-GB" b="1" dirty="0" smtClean="0">
                <a:solidFill>
                  <a:srgbClr val="1E5AAE"/>
                </a:solidFill>
              </a:rPr>
              <a:t>Access should be possible.</a:t>
            </a:r>
          </a:p>
          <a:p>
            <a:pPr lvl="1"/>
            <a:r>
              <a:rPr lang="en-GB" b="1" dirty="0" smtClean="0">
                <a:solidFill>
                  <a:srgbClr val="1E5AAE"/>
                </a:solidFill>
              </a:rPr>
              <a:t>Fence the tested area.</a:t>
            </a:r>
            <a:endParaRPr lang="en-GB" b="1" i="1" dirty="0" smtClean="0">
              <a:solidFill>
                <a:srgbClr val="1E5AAE"/>
              </a:solidFill>
            </a:endParaRPr>
          </a:p>
          <a:p>
            <a:endParaRPr lang="en-GB" sz="800" b="1" dirty="0" smtClean="0">
              <a:solidFill>
                <a:srgbClr val="C00000"/>
              </a:solidFill>
            </a:endParaRPr>
          </a:p>
          <a:p>
            <a:r>
              <a:rPr lang="en-GB" sz="1800" b="1" dirty="0" smtClean="0">
                <a:solidFill>
                  <a:srgbClr val="C00000"/>
                </a:solidFill>
              </a:rPr>
              <a:t>Low-Level RF </a:t>
            </a:r>
            <a:r>
              <a:rPr lang="en-GB" sz="1800" b="1" dirty="0">
                <a:solidFill>
                  <a:srgbClr val="C00000"/>
                </a:solidFill>
              </a:rPr>
              <a:t>e</a:t>
            </a:r>
            <a:r>
              <a:rPr lang="en-GB" sz="1800" b="1" dirty="0" smtClean="0">
                <a:solidFill>
                  <a:srgbClr val="C00000"/>
                </a:solidFill>
              </a:rPr>
              <a:t>xperts </a:t>
            </a:r>
            <a:r>
              <a:rPr lang="en-GB" sz="1800" b="1" dirty="0"/>
              <a:t>t</a:t>
            </a:r>
            <a:r>
              <a:rPr lang="en-GB" sz="1800" b="1" dirty="0" smtClean="0"/>
              <a:t>ests will follow the testing done for the HLRF.</a:t>
            </a:r>
          </a:p>
          <a:p>
            <a:endParaRPr lang="en-US" sz="800" b="1" i="1" dirty="0" smtClean="0">
              <a:solidFill>
                <a:srgbClr val="C00000"/>
              </a:solidFill>
            </a:endParaRPr>
          </a:p>
          <a:p>
            <a:r>
              <a:rPr lang="en-US" sz="1800" b="1" dirty="0" smtClean="0">
                <a:solidFill>
                  <a:srgbClr val="C00000"/>
                </a:solidFill>
              </a:rPr>
              <a:t>TFB:</a:t>
            </a:r>
          </a:p>
          <a:p>
            <a:pPr lvl="1"/>
            <a:r>
              <a:rPr lang="en-GB" b="1" dirty="0" smtClean="0">
                <a:solidFill>
                  <a:srgbClr val="1E5AAE"/>
                </a:solidFill>
              </a:rPr>
              <a:t>Check-up </a:t>
            </a:r>
            <a:r>
              <a:rPr lang="en-GB" b="1" dirty="0">
                <a:solidFill>
                  <a:srgbClr val="1E5AAE"/>
                </a:solidFill>
              </a:rPr>
              <a:t>cables connection and length with a network </a:t>
            </a:r>
            <a:r>
              <a:rPr lang="en-GB" b="1" dirty="0" smtClean="0">
                <a:solidFill>
                  <a:srgbClr val="1E5AAE"/>
                </a:solidFill>
              </a:rPr>
              <a:t>analyser.</a:t>
            </a:r>
          </a:p>
          <a:p>
            <a:pPr lvl="1"/>
            <a:r>
              <a:rPr lang="en-GB" b="1" dirty="0">
                <a:solidFill>
                  <a:srgbClr val="1E5AAE"/>
                </a:solidFill>
              </a:rPr>
              <a:t>Amplifier commissioning in </a:t>
            </a:r>
            <a:r>
              <a:rPr lang="en-GB" b="1" dirty="0" smtClean="0">
                <a:solidFill>
                  <a:srgbClr val="1E5AAE"/>
                </a:solidFill>
              </a:rPr>
              <a:t>local.</a:t>
            </a:r>
            <a:endParaRPr lang="en-GB" b="1" dirty="0">
              <a:solidFill>
                <a:srgbClr val="1E5AAE"/>
              </a:solidFill>
            </a:endParaRPr>
          </a:p>
          <a:p>
            <a:pPr lvl="1"/>
            <a:endParaRPr lang="en-GB" b="1" i="1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b="1" i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959684"/>
              </p:ext>
            </p:extLst>
          </p:nvPr>
        </p:nvGraphicFramePr>
        <p:xfrm>
          <a:off x="115630" y="1114554"/>
          <a:ext cx="5870200" cy="4720730"/>
        </p:xfrm>
        <a:graphic>
          <a:graphicData uri="http://schemas.openxmlformats.org/drawingml/2006/table">
            <a:tbl>
              <a:tblPr/>
              <a:tblGrid>
                <a:gridCol w="1334510">
                  <a:extLst>
                    <a:ext uri="{9D8B030D-6E8A-4147-A177-3AD203B41FA5}">
                      <a16:colId xmlns:a16="http://schemas.microsoft.com/office/drawing/2014/main" val="1128275543"/>
                    </a:ext>
                  </a:extLst>
                </a:gridCol>
                <a:gridCol w="2805893">
                  <a:extLst>
                    <a:ext uri="{9D8B030D-6E8A-4147-A177-3AD203B41FA5}">
                      <a16:colId xmlns:a16="http://schemas.microsoft.com/office/drawing/2014/main" val="3840505172"/>
                    </a:ext>
                  </a:extLst>
                </a:gridCol>
                <a:gridCol w="1729797">
                  <a:extLst>
                    <a:ext uri="{9D8B030D-6E8A-4147-A177-3AD203B41FA5}">
                      <a16:colId xmlns:a16="http://schemas.microsoft.com/office/drawing/2014/main" val="35283830"/>
                    </a:ext>
                  </a:extLst>
                </a:gridCol>
              </a:tblGrid>
              <a:tr h="28043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IST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Inventory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2042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Equipment 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473057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Waiting </a:t>
                      </a:r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43438"/>
                  </a:ext>
                </a:extLst>
              </a:tr>
              <a:tr h="224349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FEC - Middleware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 OASIS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cable connection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88745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External Conditions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426131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IST. D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 in HW </a:t>
                      </a:r>
                      <a:r>
                        <a:rPr lang="en-GB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Comn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434018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Booster Safety Chain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Software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35064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BE-RF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Finemet</a:t>
                      </a:r>
                      <a:endParaRPr lang="en-GB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Fence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the tested area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19392"/>
                  </a:ext>
                </a:extLst>
              </a:tr>
              <a:tr h="2484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Transverse </a:t>
                      </a:r>
                      <a:r>
                        <a:rPr lang="en-GB" sz="1100" b="0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test. No access tunnel.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61773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Beam Stoppers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Beam Stoppers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857279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Kickers / Septa / Bumpers / </a:t>
                      </a:r>
                      <a:r>
                        <a:rPr lang="en-GB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Distrib</a:t>
                      </a: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 /Strip. Foil 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Earlier start for SF and BT.SMV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98847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Auxiliairy Pow. Conv.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Detailed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planning. Anticipate tests as much as possible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36149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POPS-B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 BR.MPS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IST. Tests in B245 with dummy load from B237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709665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102668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Tests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will follow EPC schedule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938727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Follow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EPC schedule or HW commissioning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75784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B-Train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</a:t>
                      </a:r>
                      <a:r>
                        <a:rPr lang="en-US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coativity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61307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080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338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PSB IST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7</a:t>
            </a:fld>
            <a:endParaRPr lang="en-GB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53022" y="3139447"/>
            <a:ext cx="5751689" cy="1939329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rgbClr val="1E5AAE"/>
                </a:solidFill>
              </a:rPr>
              <a:t>TE-ABT detailed commissioning organised in 4 Phases.</a:t>
            </a:r>
          </a:p>
          <a:p>
            <a:r>
              <a:rPr lang="en-GB" sz="1800" b="1" i="1" dirty="0" smtClean="0">
                <a:solidFill>
                  <a:srgbClr val="1E5AAE"/>
                </a:solidFill>
              </a:rPr>
              <a:t>IST needed for </a:t>
            </a:r>
            <a:r>
              <a:rPr lang="en-GB" sz="1800" b="1" i="1" dirty="0" smtClean="0">
                <a:solidFill>
                  <a:srgbClr val="FF9900"/>
                </a:solidFill>
              </a:rPr>
              <a:t>Phase 2 </a:t>
            </a:r>
            <a:r>
              <a:rPr lang="en-GB" sz="1800" b="1" i="1" dirty="0" smtClean="0">
                <a:solidFill>
                  <a:srgbClr val="1E5AAE"/>
                </a:solidFill>
              </a:rPr>
              <a:t>and possibly</a:t>
            </a:r>
            <a:r>
              <a:rPr lang="en-GB" sz="1800" b="1" i="1" dirty="0" smtClean="0">
                <a:solidFill>
                  <a:srgbClr val="FF9900"/>
                </a:solidFill>
              </a:rPr>
              <a:t> </a:t>
            </a:r>
            <a:r>
              <a:rPr lang="en-GB" sz="1800" b="1" i="1" dirty="0" smtClean="0">
                <a:solidFill>
                  <a:srgbClr val="00B050"/>
                </a:solidFill>
              </a:rPr>
              <a:t>Phase 1 (tbc).</a:t>
            </a:r>
            <a:endParaRPr lang="en-GB" sz="1800" b="1" i="1" dirty="0">
              <a:solidFill>
                <a:srgbClr val="00B050"/>
              </a:solidFill>
            </a:endParaRPr>
          </a:p>
          <a:p>
            <a:r>
              <a:rPr lang="en-GB" sz="1800" b="1" i="1" dirty="0" smtClean="0">
                <a:solidFill>
                  <a:srgbClr val="C00000"/>
                </a:solidFill>
              </a:rPr>
              <a:t>Starts earlier for some equipment</a:t>
            </a:r>
            <a:r>
              <a:rPr lang="en-GB" sz="1800" b="1" i="1" dirty="0" smtClean="0"/>
              <a:t> </a:t>
            </a:r>
            <a:r>
              <a:rPr lang="en-GB" sz="1800" b="1" i="1" dirty="0" smtClean="0">
                <a:solidFill>
                  <a:srgbClr val="1E5AAE"/>
                </a:solidFill>
              </a:rPr>
              <a:t>such as Stripping Foil, </a:t>
            </a:r>
          </a:p>
          <a:p>
            <a:pPr marL="0" indent="0">
              <a:buNone/>
            </a:pPr>
            <a:r>
              <a:rPr lang="en-GB" sz="1800" b="1" i="1" dirty="0" smtClean="0">
                <a:solidFill>
                  <a:srgbClr val="1E5AAE"/>
                </a:solidFill>
              </a:rPr>
              <a:t>    BT.SMV (04/03/2020)</a:t>
            </a:r>
          </a:p>
          <a:p>
            <a:r>
              <a:rPr lang="fr-CH" sz="1800" b="1" i="1" dirty="0" smtClean="0">
                <a:solidFill>
                  <a:srgbClr val="C00000"/>
                </a:solidFill>
              </a:rPr>
              <a:t>Pulse the system in </a:t>
            </a:r>
            <a:r>
              <a:rPr lang="fr-CH" sz="1800" b="1" i="1" dirty="0">
                <a:solidFill>
                  <a:srgbClr val="C00000"/>
                </a:solidFill>
              </a:rPr>
              <a:t>l</a:t>
            </a:r>
            <a:r>
              <a:rPr lang="fr-CH" sz="1800" b="1" i="1" dirty="0" smtClean="0">
                <a:solidFill>
                  <a:srgbClr val="C00000"/>
                </a:solidFill>
              </a:rPr>
              <a:t>ocal mode at </a:t>
            </a:r>
            <a:r>
              <a:rPr lang="fr-CH" sz="1800" b="1" i="1" dirty="0" err="1" smtClean="0">
                <a:solidFill>
                  <a:srgbClr val="C00000"/>
                </a:solidFill>
              </a:rPr>
              <a:t>Low</a:t>
            </a:r>
            <a:r>
              <a:rPr lang="fr-CH" sz="1800" b="1" i="1" dirty="0" smtClean="0">
                <a:solidFill>
                  <a:srgbClr val="C00000"/>
                </a:solidFill>
              </a:rPr>
              <a:t> Voltage.</a:t>
            </a:r>
            <a:endParaRPr lang="en-GB" sz="1800" b="1" i="1" dirty="0" smtClean="0">
              <a:solidFill>
                <a:srgbClr val="C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b="1" i="1" dirty="0" smtClean="0"/>
          </a:p>
          <a:p>
            <a:pPr>
              <a:buFont typeface="Wingdings" panose="05000000000000000000" pitchFamily="2" charset="2"/>
              <a:buChar char="§"/>
            </a:pPr>
            <a:endParaRPr lang="fr-CH" sz="1800" b="1" i="1" dirty="0" smtClean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404407" y="1400990"/>
            <a:ext cx="5456385" cy="1341818"/>
            <a:chOff x="3869909" y="2772924"/>
            <a:chExt cx="9317024" cy="229121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69909" y="2772924"/>
              <a:ext cx="9317024" cy="2257175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4760259" y="3051198"/>
              <a:ext cx="2993540" cy="2012941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129325"/>
              </p:ext>
            </p:extLst>
          </p:nvPr>
        </p:nvGraphicFramePr>
        <p:xfrm>
          <a:off x="115630" y="1114554"/>
          <a:ext cx="5870200" cy="4720730"/>
        </p:xfrm>
        <a:graphic>
          <a:graphicData uri="http://schemas.openxmlformats.org/drawingml/2006/table">
            <a:tbl>
              <a:tblPr/>
              <a:tblGrid>
                <a:gridCol w="1334510">
                  <a:extLst>
                    <a:ext uri="{9D8B030D-6E8A-4147-A177-3AD203B41FA5}">
                      <a16:colId xmlns:a16="http://schemas.microsoft.com/office/drawing/2014/main" val="1128275543"/>
                    </a:ext>
                  </a:extLst>
                </a:gridCol>
                <a:gridCol w="2805893">
                  <a:extLst>
                    <a:ext uri="{9D8B030D-6E8A-4147-A177-3AD203B41FA5}">
                      <a16:colId xmlns:a16="http://schemas.microsoft.com/office/drawing/2014/main" val="3840505172"/>
                    </a:ext>
                  </a:extLst>
                </a:gridCol>
                <a:gridCol w="1729797">
                  <a:extLst>
                    <a:ext uri="{9D8B030D-6E8A-4147-A177-3AD203B41FA5}">
                      <a16:colId xmlns:a16="http://schemas.microsoft.com/office/drawing/2014/main" val="35283830"/>
                    </a:ext>
                  </a:extLst>
                </a:gridCol>
              </a:tblGrid>
              <a:tr h="28043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IST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Inventory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2042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Equipment 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473057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Waiting </a:t>
                      </a:r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43438"/>
                  </a:ext>
                </a:extLst>
              </a:tr>
              <a:tr h="224349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FEC - Middleware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 OASIS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cable connection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88745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External Conditions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426131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IST. D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 in HW </a:t>
                      </a:r>
                      <a:r>
                        <a:rPr lang="en-GB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Comn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434018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Booster Safety Chain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Software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35064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BE-RF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Finemet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Fence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the tested area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19392"/>
                  </a:ext>
                </a:extLst>
              </a:tr>
              <a:tr h="2484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Transverse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access tunnel.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61773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Beam Stoppers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Beam Stoppers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857279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Kickers / Septa / Bumpers / </a:t>
                      </a:r>
                      <a:r>
                        <a:rPr lang="en-GB" sz="1100" b="0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Distrib</a:t>
                      </a:r>
                      <a:r>
                        <a:rPr lang="en-GB" sz="11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. /Strip. Foil </a:t>
                      </a:r>
                      <a:endParaRPr lang="en-GB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Earlier start for SF and BT.SMV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98847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Auxiliairy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Pow. Conv.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Detailed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planning. Anticipate tests as much as possible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36149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POPS-B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 BR.MPS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IST. Tests in B245 with dummy load from B237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709665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102668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Tests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will follow EPC schedule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938727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Follow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EPC schedule or HW commissioning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75784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B-Train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</a:t>
                      </a:r>
                      <a:r>
                        <a:rPr lang="en-US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coativity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61307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080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94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PSB IST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8</a:t>
            </a:fld>
            <a:endParaRPr lang="en-GB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096001" y="837778"/>
            <a:ext cx="6096000" cy="29048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TE-EPC commissioning follows a check-list of 14 steps!</a:t>
            </a:r>
          </a:p>
          <a:p>
            <a:r>
              <a:rPr lang="en-GB" sz="1800" dirty="0" smtClean="0"/>
              <a:t>Two</a:t>
            </a:r>
            <a:r>
              <a:rPr lang="fr-CH" sz="1800" dirty="0" smtClean="0"/>
              <a:t> </a:t>
            </a:r>
            <a:r>
              <a:rPr lang="en-GB" sz="1800" dirty="0" smtClean="0"/>
              <a:t>batches of tests</a:t>
            </a:r>
            <a:r>
              <a:rPr lang="fr-CH" sz="1800" dirty="0" smtClean="0"/>
              <a:t>:</a:t>
            </a:r>
          </a:p>
          <a:p>
            <a:pPr lvl="1"/>
            <a:r>
              <a:rPr lang="en-GB" b="1" dirty="0" smtClean="0">
                <a:solidFill>
                  <a:srgbClr val="C00000"/>
                </a:solidFill>
              </a:rPr>
              <a:t>Step 1 to 8:  </a:t>
            </a:r>
            <a:r>
              <a:rPr lang="en-GB" b="1" u="sng" dirty="0" smtClean="0">
                <a:solidFill>
                  <a:srgbClr val="C00000"/>
                </a:solidFill>
              </a:rPr>
              <a:t>not connected </a:t>
            </a:r>
            <a:r>
              <a:rPr lang="en-GB" b="1" dirty="0" smtClean="0">
                <a:solidFill>
                  <a:srgbClr val="C00000"/>
                </a:solidFill>
              </a:rPr>
              <a:t>to magnet → IST</a:t>
            </a:r>
          </a:p>
          <a:p>
            <a:pPr lvl="1"/>
            <a:r>
              <a:rPr lang="en-GB" dirty="0">
                <a:solidFill>
                  <a:srgbClr val="1E5AAE"/>
                </a:solidFill>
              </a:rPr>
              <a:t>S</a:t>
            </a:r>
            <a:r>
              <a:rPr lang="en-GB" dirty="0" smtClean="0">
                <a:solidFill>
                  <a:srgbClr val="1E5AAE"/>
                </a:solidFill>
              </a:rPr>
              <a:t>tep 9 to 14: </a:t>
            </a:r>
            <a:r>
              <a:rPr lang="en-GB" u="sng" dirty="0" smtClean="0">
                <a:solidFill>
                  <a:srgbClr val="1E5AAE"/>
                </a:solidFill>
              </a:rPr>
              <a:t>connected </a:t>
            </a:r>
            <a:r>
              <a:rPr lang="en-GB" dirty="0" smtClean="0">
                <a:solidFill>
                  <a:srgbClr val="1E5AAE"/>
                </a:solidFill>
              </a:rPr>
              <a:t>to magnet → HW Commissioning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rgbClr val="00B050"/>
                </a:solidFill>
              </a:rPr>
              <a:t>LT / LTB  commissioning scheduled in 2019 during LBE Run.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b="1" dirty="0" smtClean="0">
                <a:solidFill>
                  <a:srgbClr val="C00000"/>
                </a:solidFill>
              </a:rPr>
              <a:t>BI/BR/BE/BT/BTM/BTP and BTY.BVT101 commissioning during the IST period</a:t>
            </a:r>
            <a:r>
              <a:rPr lang="en-GB" sz="1800" b="1" dirty="0" smtClean="0">
                <a:solidFill>
                  <a:srgbClr val="C00000"/>
                </a:solidFill>
              </a:rPr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</a:rPr>
              <a:t>Electrical Hazard. May require closed access.</a:t>
            </a:r>
            <a:endParaRPr lang="en-GB" b="1" dirty="0" smtClean="0">
              <a:solidFill>
                <a:srgbClr val="C0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299" y="3831915"/>
            <a:ext cx="4283951" cy="2255991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863538"/>
              </p:ext>
            </p:extLst>
          </p:nvPr>
        </p:nvGraphicFramePr>
        <p:xfrm>
          <a:off x="115630" y="1114554"/>
          <a:ext cx="5870200" cy="4720730"/>
        </p:xfrm>
        <a:graphic>
          <a:graphicData uri="http://schemas.openxmlformats.org/drawingml/2006/table">
            <a:tbl>
              <a:tblPr/>
              <a:tblGrid>
                <a:gridCol w="1334510">
                  <a:extLst>
                    <a:ext uri="{9D8B030D-6E8A-4147-A177-3AD203B41FA5}">
                      <a16:colId xmlns:a16="http://schemas.microsoft.com/office/drawing/2014/main" val="1128275543"/>
                    </a:ext>
                  </a:extLst>
                </a:gridCol>
                <a:gridCol w="2805893">
                  <a:extLst>
                    <a:ext uri="{9D8B030D-6E8A-4147-A177-3AD203B41FA5}">
                      <a16:colId xmlns:a16="http://schemas.microsoft.com/office/drawing/2014/main" val="3840505172"/>
                    </a:ext>
                  </a:extLst>
                </a:gridCol>
                <a:gridCol w="1729797">
                  <a:extLst>
                    <a:ext uri="{9D8B030D-6E8A-4147-A177-3AD203B41FA5}">
                      <a16:colId xmlns:a16="http://schemas.microsoft.com/office/drawing/2014/main" val="35283830"/>
                    </a:ext>
                  </a:extLst>
                </a:gridCol>
              </a:tblGrid>
              <a:tr h="28043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IST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Inventory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2042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Equipment 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473057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Waiting </a:t>
                      </a:r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43438"/>
                  </a:ext>
                </a:extLst>
              </a:tr>
              <a:tr h="224349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FEC - Middleware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 OASIS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cable connection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88745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External Conditions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426131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IST. D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 in HW </a:t>
                      </a:r>
                      <a:r>
                        <a:rPr lang="en-GB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Comn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434018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Booster Safety Chain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Software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35064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BE-RF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Finemet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Fence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the tested area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19392"/>
                  </a:ext>
                </a:extLst>
              </a:tr>
              <a:tr h="2484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Transverse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access tunnel.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61773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Beam Stoppers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Beam Stoppers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857279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Kickers / Septa / Bumpers / </a:t>
                      </a:r>
                      <a:r>
                        <a:rPr lang="en-GB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Distrib</a:t>
                      </a:r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 /Strip. Foil 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Earlier start for SF and BT.SMV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98847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Auxiliairy</a:t>
                      </a:r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Pow. Conv.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Detailed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planning. Anticipate tests as much as possible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36149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POPS-B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 BR.MPS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IST. Tests in B245 with dummy load from B237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709665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102668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Tests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will follow EPC schedule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938727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Follow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EPC schedule or HW commissioning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75784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B-Train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</a:t>
                      </a:r>
                      <a:r>
                        <a:rPr lang="en-US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coativity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61307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080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1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31st May 2019</a:t>
            </a:r>
            <a:endParaRPr lang="en-GB" dirty="0"/>
          </a:p>
        </p:txBody>
      </p:sp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PSB IST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9</a:t>
            </a:fld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58748"/>
              </p:ext>
            </p:extLst>
          </p:nvPr>
        </p:nvGraphicFramePr>
        <p:xfrm>
          <a:off x="115630" y="1114554"/>
          <a:ext cx="5870200" cy="4720730"/>
        </p:xfrm>
        <a:graphic>
          <a:graphicData uri="http://schemas.openxmlformats.org/drawingml/2006/table">
            <a:tbl>
              <a:tblPr/>
              <a:tblGrid>
                <a:gridCol w="1334510">
                  <a:extLst>
                    <a:ext uri="{9D8B030D-6E8A-4147-A177-3AD203B41FA5}">
                      <a16:colId xmlns:a16="http://schemas.microsoft.com/office/drawing/2014/main" val="1128275543"/>
                    </a:ext>
                  </a:extLst>
                </a:gridCol>
                <a:gridCol w="2805893">
                  <a:extLst>
                    <a:ext uri="{9D8B030D-6E8A-4147-A177-3AD203B41FA5}">
                      <a16:colId xmlns:a16="http://schemas.microsoft.com/office/drawing/2014/main" val="3840505172"/>
                    </a:ext>
                  </a:extLst>
                </a:gridCol>
                <a:gridCol w="1729797">
                  <a:extLst>
                    <a:ext uri="{9D8B030D-6E8A-4147-A177-3AD203B41FA5}">
                      <a16:colId xmlns:a16="http://schemas.microsoft.com/office/drawing/2014/main" val="35283830"/>
                    </a:ext>
                  </a:extLst>
                </a:gridCol>
              </a:tblGrid>
              <a:tr h="28043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IST </a:t>
                      </a:r>
                      <a:r>
                        <a:rPr lang="en-GB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Inventory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2042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Equipment 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Systems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473057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Waiting </a:t>
                      </a:r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143438"/>
                  </a:ext>
                </a:extLst>
              </a:tr>
              <a:tr h="224349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 - Middleware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 OASIS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cable connection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88745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External Conditions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426131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 IST. D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 in HW </a:t>
                      </a:r>
                      <a:r>
                        <a:rPr lang="en-GB" sz="1100" b="1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Comn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434018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 Safety Chain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Software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35064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BE-RF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Finemet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Fence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the tested area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419392"/>
                  </a:ext>
                </a:extLst>
              </a:tr>
              <a:tr h="2484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Transverse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FeedBack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test. No access tunnel.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61773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Stoppers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Beam Stoppers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857279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Kickers / Septa / Bumpers / </a:t>
                      </a:r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Distrib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/Strip. Foil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Earlier start for SF and BT.SMV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988470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Auxiliairy Pow. Conv.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Detailed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planning. Anticipate tests as much as possible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361492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POPS-B </a:t>
                      </a:r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- BR.MPS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IST. Tests in B245 with dummy load from B237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709665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test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102668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WIC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Tests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will follow EPC schedule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938727"/>
                  </a:ext>
                </a:extLst>
              </a:tr>
              <a:tr h="22434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Follow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EPC schedule or HW commissioning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75784"/>
                  </a:ext>
                </a:extLst>
              </a:tr>
              <a:tr h="2243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B-Train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en-US" sz="11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test. No </a:t>
                      </a:r>
                      <a:r>
                        <a:rPr lang="en-US" sz="1100" b="1" i="0" u="none" strike="noStrike" baseline="0" dirty="0" err="1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coativity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613073"/>
                  </a:ext>
                </a:extLst>
              </a:tr>
              <a:tr h="2243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No IST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08031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342044" y="1718123"/>
            <a:ext cx="56993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5AAE"/>
                </a:solidFill>
              </a:rPr>
              <a:t>For information: </a:t>
            </a:r>
            <a:r>
              <a:rPr lang="en-GB" dirty="0" smtClean="0">
                <a:solidFill>
                  <a:srgbClr val="1E5AAE"/>
                </a:solidFill>
              </a:rPr>
              <a:t>POPS-B and BR.MPS </a:t>
            </a:r>
            <a:r>
              <a:rPr lang="en-GB" dirty="0">
                <a:solidFill>
                  <a:srgbClr val="1E5AAE"/>
                </a:solidFill>
              </a:rPr>
              <a:t>are scheduled during </a:t>
            </a:r>
            <a:r>
              <a:rPr lang="en-GB" dirty="0" smtClean="0">
                <a:solidFill>
                  <a:srgbClr val="1E5AAE"/>
                </a:solidFill>
              </a:rPr>
              <a:t>the HW commissioning from </a:t>
            </a:r>
            <a:r>
              <a:rPr lang="en-GB" dirty="0">
                <a:solidFill>
                  <a:srgbClr val="1E5AAE"/>
                </a:solidFill>
              </a:rPr>
              <a:t>02/06/2020 </a:t>
            </a:r>
            <a:r>
              <a:rPr lang="en-GB" dirty="0" smtClean="0">
                <a:solidFill>
                  <a:srgbClr val="1E5AAE"/>
                </a:solidFill>
              </a:rPr>
              <a:t>to 10/07/2020.	</a:t>
            </a:r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42047" y="2843297"/>
            <a:ext cx="56993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indent="-88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E5AAE"/>
                </a:solidFill>
              </a:rPr>
              <a:t> BIC </a:t>
            </a:r>
            <a:r>
              <a:rPr lang="en-GB" dirty="0">
                <a:solidFill>
                  <a:srgbClr val="1E5AAE"/>
                </a:solidFill>
              </a:rPr>
              <a:t>modification to be tested </a:t>
            </a:r>
            <a:r>
              <a:rPr lang="en-GB" dirty="0" smtClean="0">
                <a:solidFill>
                  <a:srgbClr val="1E5AAE"/>
                </a:solidFill>
              </a:rPr>
              <a:t>beginning 2020: Local test </a:t>
            </a:r>
          </a:p>
          <a:p>
            <a:r>
              <a:rPr lang="en-GB" dirty="0">
                <a:solidFill>
                  <a:srgbClr val="1E5AAE"/>
                </a:solidFill>
              </a:rPr>
              <a:t> </a:t>
            </a:r>
            <a:r>
              <a:rPr lang="en-GB" dirty="0" smtClean="0">
                <a:solidFill>
                  <a:srgbClr val="1E5AAE"/>
                </a:solidFill>
              </a:rPr>
              <a:t>  with no interference to shutdown activities; missing </a:t>
            </a:r>
          </a:p>
          <a:p>
            <a:r>
              <a:rPr lang="en-GB" dirty="0">
                <a:solidFill>
                  <a:srgbClr val="1E5AAE"/>
                </a:solidFill>
              </a:rPr>
              <a:t> </a:t>
            </a:r>
            <a:r>
              <a:rPr lang="en-GB" dirty="0" smtClean="0">
                <a:solidFill>
                  <a:srgbClr val="1E5AAE"/>
                </a:solidFill>
              </a:rPr>
              <a:t>  input will be tested during HW commissioning. Still plan </a:t>
            </a:r>
          </a:p>
          <a:p>
            <a:r>
              <a:rPr lang="en-GB" dirty="0">
                <a:solidFill>
                  <a:srgbClr val="1E5AAE"/>
                </a:solidFill>
              </a:rPr>
              <a:t> </a:t>
            </a:r>
            <a:r>
              <a:rPr lang="en-GB" dirty="0" smtClean="0">
                <a:solidFill>
                  <a:srgbClr val="1E5AAE"/>
                </a:solidFill>
              </a:rPr>
              <a:t>  to integrate </a:t>
            </a:r>
            <a:r>
              <a:rPr lang="en-GB" dirty="0">
                <a:solidFill>
                  <a:srgbClr val="1E5AAE"/>
                </a:solidFill>
              </a:rPr>
              <a:t>in the </a:t>
            </a:r>
            <a:r>
              <a:rPr lang="en-GB" dirty="0" smtClean="0">
                <a:solidFill>
                  <a:srgbClr val="1E5AAE"/>
                </a:solidFill>
              </a:rPr>
              <a:t>planning.</a:t>
            </a:r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358762" y="4312374"/>
            <a:ext cx="5932390" cy="798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indent="-88900"/>
            <a:r>
              <a:rPr lang="en-GB" sz="1800" dirty="0" smtClean="0">
                <a:solidFill>
                  <a:srgbClr val="1E5AAE"/>
                </a:solidFill>
              </a:rPr>
              <a:t> TE-VSC </a:t>
            </a:r>
            <a:r>
              <a:rPr lang="en-GB" sz="1800" dirty="0">
                <a:solidFill>
                  <a:srgbClr val="1E5AAE"/>
                </a:solidFill>
              </a:rPr>
              <a:t>s</a:t>
            </a:r>
            <a:r>
              <a:rPr lang="en-GB" sz="1800" dirty="0" smtClean="0">
                <a:solidFill>
                  <a:srgbClr val="1E5AAE"/>
                </a:solidFill>
              </a:rPr>
              <a:t>pecialist </a:t>
            </a:r>
            <a:r>
              <a:rPr lang="en-GB" sz="1800" dirty="0">
                <a:solidFill>
                  <a:srgbClr val="1E5AAE"/>
                </a:solidFill>
              </a:rPr>
              <a:t>c</a:t>
            </a:r>
            <a:r>
              <a:rPr lang="en-GB" sz="1800" dirty="0" smtClean="0">
                <a:solidFill>
                  <a:srgbClr val="1E5AAE"/>
                </a:solidFill>
              </a:rPr>
              <a:t>ommissioning scheduled during 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rgbClr val="1E5AAE"/>
                </a:solidFill>
              </a:rPr>
              <a:t>   Jan. 2020 and depending on equipment availability.</a:t>
            </a:r>
            <a:endParaRPr lang="fr-CH" sz="1800" dirty="0" smtClean="0">
              <a:solidFill>
                <a:srgbClr val="1E5AA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42043" y="1586164"/>
            <a:ext cx="5598319" cy="378326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88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eigetone">
      <a:dk1>
        <a:srgbClr val="2B2B2B"/>
      </a:dk1>
      <a:lt1>
        <a:srgbClr val="FFFFFF"/>
      </a:lt1>
      <a:dk2>
        <a:srgbClr val="44546A"/>
      </a:dk2>
      <a:lt2>
        <a:srgbClr val="FFFFFF"/>
      </a:lt2>
      <a:accent1>
        <a:srgbClr val="B06660"/>
      </a:accent1>
      <a:accent2>
        <a:srgbClr val="CA8F42"/>
      </a:accent2>
      <a:accent3>
        <a:srgbClr val="AB9C73"/>
      </a:accent3>
      <a:accent4>
        <a:srgbClr val="5E7703"/>
      </a:accent4>
      <a:accent5>
        <a:srgbClr val="6A7D8E"/>
      </a:accent5>
      <a:accent6>
        <a:srgbClr val="2B2B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15025</TotalTime>
  <Words>1564</Words>
  <Application>Microsoft Office PowerPoint</Application>
  <PresentationFormat>Widescreen</PresentationFormat>
  <Paragraphs>430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Optima</vt:lpstr>
      <vt:lpstr>Wingdings</vt:lpstr>
      <vt:lpstr>Office Theme</vt:lpstr>
      <vt:lpstr>Status of the PSB IST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GP</dc:creator>
  <cp:lastModifiedBy>Gian Piero Di Giovanni</cp:lastModifiedBy>
  <cp:revision>1815</cp:revision>
  <cp:lastPrinted>2016-01-20T15:41:09Z</cp:lastPrinted>
  <dcterms:created xsi:type="dcterms:W3CDTF">2016-01-05T14:08:19Z</dcterms:created>
  <dcterms:modified xsi:type="dcterms:W3CDTF">2019-05-30T19:45:35Z</dcterms:modified>
</cp:coreProperties>
</file>