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74" r:id="rId2"/>
    <p:sldId id="577" r:id="rId3"/>
    <p:sldId id="578" r:id="rId4"/>
    <p:sldId id="579" r:id="rId5"/>
    <p:sldId id="580" r:id="rId6"/>
    <p:sldId id="584" r:id="rId7"/>
    <p:sldId id="593" r:id="rId8"/>
    <p:sldId id="597" r:id="rId9"/>
    <p:sldId id="595" r:id="rId10"/>
    <p:sldId id="592" r:id="rId11"/>
    <p:sldId id="600" r:id="rId12"/>
    <p:sldId id="599" r:id="rId13"/>
    <p:sldId id="598" r:id="rId14"/>
    <p:sldId id="586" r:id="rId15"/>
    <p:sldId id="588" r:id="rId16"/>
    <p:sldId id="590" r:id="rId17"/>
    <p:sldId id="589" r:id="rId18"/>
    <p:sldId id="591" r:id="rId19"/>
    <p:sldId id="601" r:id="rId20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Fessia" initials="PF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1100"/>
    <a:srgbClr val="FF0004"/>
    <a:srgbClr val="FF0000"/>
    <a:srgbClr val="00FA00"/>
    <a:srgbClr val="D5FC79"/>
    <a:srgbClr val="64BDDB"/>
    <a:srgbClr val="FADDDA"/>
    <a:srgbClr val="92D050"/>
    <a:srgbClr val="FEEAD8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378" autoAdjust="0"/>
    <p:restoredTop sz="72074"/>
  </p:normalViewPr>
  <p:slideViewPr>
    <p:cSldViewPr snapToObjects="1" showGuides="1">
      <p:cViewPr>
        <p:scale>
          <a:sx n="110" d="100"/>
          <a:sy n="110" d="100"/>
        </p:scale>
        <p:origin x="120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03252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0186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6552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073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MQXFA.B3R1 with 15 cm beta*</a:t>
            </a:r>
          </a:p>
          <a:p>
            <a:r>
              <a:rPr lang="en-US" dirty="0"/>
              <a:t>TCP.D6L7.B1 	(s=1.31e+04 [m]	</a:t>
            </a:r>
            <a:r>
              <a:rPr lang="en-US" dirty="0" err="1"/>
              <a:t>betx</a:t>
            </a:r>
            <a:r>
              <a:rPr lang="en-US" dirty="0"/>
              <a:t>=1.47e+02	</a:t>
            </a:r>
            <a:r>
              <a:rPr lang="en-US" dirty="0" err="1"/>
              <a:t>bety</a:t>
            </a:r>
            <a:r>
              <a:rPr lang="en-US" dirty="0"/>
              <a:t>=7.21e+01	dx=6.68e-01):	 1.81e-01 </a:t>
            </a:r>
          </a:p>
          <a:p>
            <a:r>
              <a:rPr lang="en-US" dirty="0"/>
              <a:t>TCP.C6L7.B1 	(s=1.31e+04 [m]	</a:t>
            </a:r>
            <a:r>
              <a:rPr lang="en-US" dirty="0" err="1"/>
              <a:t>betx</a:t>
            </a:r>
            <a:r>
              <a:rPr lang="en-US" dirty="0"/>
              <a:t>=1.39e+02	</a:t>
            </a:r>
            <a:r>
              <a:rPr lang="en-US" dirty="0" err="1"/>
              <a:t>bety</a:t>
            </a:r>
            <a:r>
              <a:rPr lang="en-US" dirty="0"/>
              <a:t>=7.60e+01	dx=6.49e-01):	 1.51e-01 </a:t>
            </a:r>
          </a:p>
          <a:p>
            <a:r>
              <a:rPr lang="en-US" dirty="0"/>
              <a:t>TCP.B6L7.B1 	(s=1.31e+04 [m]	</a:t>
            </a:r>
            <a:r>
              <a:rPr lang="en-US" dirty="0" err="1"/>
              <a:t>betx</a:t>
            </a:r>
            <a:r>
              <a:rPr lang="en-US" dirty="0"/>
              <a:t>=1.32e+02	</a:t>
            </a:r>
            <a:r>
              <a:rPr lang="en-US" dirty="0" err="1"/>
              <a:t>bety</a:t>
            </a:r>
            <a:r>
              <a:rPr lang="en-US" dirty="0"/>
              <a:t>=8.02e+01	dx=6.30e-01):	 1.46e-01 </a:t>
            </a:r>
          </a:p>
          <a:p>
            <a:r>
              <a:rPr lang="en-US" dirty="0"/>
              <a:t>TCPCV.A6L7.B1 	(s=1.32e+04 [m]	</a:t>
            </a:r>
            <a:r>
              <a:rPr lang="en-US" dirty="0" err="1"/>
              <a:t>betx</a:t>
            </a:r>
            <a:r>
              <a:rPr lang="en-US" dirty="0"/>
              <a:t>=3.35e+01	</a:t>
            </a:r>
            <a:r>
              <a:rPr lang="en-US" dirty="0" err="1"/>
              <a:t>bety</a:t>
            </a:r>
            <a:r>
              <a:rPr lang="en-US" dirty="0"/>
              <a:t>=2.55e+02	dx=1.63e-01):	 1.44e-01 </a:t>
            </a:r>
          </a:p>
          <a:p>
            <a:r>
              <a:rPr lang="en-US" dirty="0"/>
              <a:t>TCPCH.A4L7.B1 	(s=1.33e+04 [m]	</a:t>
            </a:r>
            <a:r>
              <a:rPr lang="en-US" dirty="0" err="1"/>
              <a:t>betx</a:t>
            </a:r>
            <a:r>
              <a:rPr lang="en-US" dirty="0"/>
              <a:t>=3.42e+02	</a:t>
            </a:r>
            <a:r>
              <a:rPr lang="en-US" dirty="0" err="1"/>
              <a:t>bety</a:t>
            </a:r>
            <a:r>
              <a:rPr lang="en-US" dirty="0"/>
              <a:t>=6.49e+01	dx=-5.10e-01):	 1.44e-01 </a:t>
            </a:r>
          </a:p>
          <a:p>
            <a:r>
              <a:rPr lang="en-US" dirty="0"/>
              <a:t>TCP.6L3.B1 	(s=2.65e+04 [m]	</a:t>
            </a:r>
            <a:r>
              <a:rPr lang="en-US" dirty="0" err="1"/>
              <a:t>betx</a:t>
            </a:r>
            <a:r>
              <a:rPr lang="en-US" dirty="0"/>
              <a:t>=1.31e+02	</a:t>
            </a:r>
            <a:r>
              <a:rPr lang="en-US" dirty="0" err="1"/>
              <a:t>bety</a:t>
            </a:r>
            <a:r>
              <a:rPr lang="en-US" dirty="0"/>
              <a:t>=1.46e+02	dx=2.08e+00):	 1.42e-01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9715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8886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361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64210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4623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3242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893175" y="6597650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158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893175" y="6597650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103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187624" y="6505875"/>
            <a:ext cx="7956376" cy="352125"/>
          </a:xfrm>
          <a:prstGeom prst="rect">
            <a:avLst/>
          </a:prstGeom>
          <a:gradFill flip="none" rotWithShape="1">
            <a:gsLst>
              <a:gs pos="44000">
                <a:srgbClr val="609BB7"/>
              </a:gs>
              <a:gs pos="0">
                <a:schemeClr val="bg1"/>
              </a:gs>
              <a:gs pos="100000">
                <a:schemeClr val="tx2"/>
              </a:gs>
            </a:gsLst>
            <a:lin ang="0" scaled="1"/>
            <a:tileRect/>
          </a:gradFill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i="1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259632" y="6237312"/>
            <a:ext cx="613410" cy="6032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03396/" TargetMode="Externa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03396/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803396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803396/" TargetMode="External"/><Relationship Id="rId4" Type="http://schemas.openxmlformats.org/officeDocument/2006/relationships/image" Target="../media/image8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hyperlink" Target="https://indico.cern.ch/event/813823/contributions/3424661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1180" y="2819400"/>
            <a:ext cx="7740420" cy="1800000"/>
          </a:xfrm>
        </p:spPr>
        <p:txBody>
          <a:bodyPr/>
          <a:lstStyle/>
          <a:p>
            <a:r>
              <a:rPr lang="en-US" sz="3600" dirty="0"/>
              <a:t>Impact of flux jumps on orbit stability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180" y="4619400"/>
            <a:ext cx="7560840" cy="1113856"/>
          </a:xfrm>
        </p:spPr>
        <p:txBody>
          <a:bodyPr>
            <a:normAutofit/>
          </a:bodyPr>
          <a:lstStyle/>
          <a:p>
            <a:r>
              <a:rPr lang="en-US" dirty="0"/>
              <a:t>D. Gamba, L. </a:t>
            </a:r>
            <a:r>
              <a:rPr lang="en-US" dirty="0" err="1"/>
              <a:t>Fiscarelli</a:t>
            </a:r>
            <a:r>
              <a:rPr lang="en-US" dirty="0"/>
              <a:t>, M. Martino, J. </a:t>
            </a:r>
            <a:r>
              <a:rPr lang="en-US" dirty="0" err="1"/>
              <a:t>Coello</a:t>
            </a:r>
            <a:r>
              <a:rPr lang="en-US" dirty="0"/>
              <a:t> de Portugal 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150th </a:t>
            </a:r>
            <a:r>
              <a:rPr lang="en-US" dirty="0" err="1"/>
              <a:t>HiLumi</a:t>
            </a:r>
            <a:r>
              <a:rPr lang="en-US" dirty="0"/>
              <a:t> WP2 </a:t>
            </a:r>
            <a:r>
              <a:rPr lang="mr-IN" dirty="0"/>
              <a:t>–</a:t>
            </a:r>
            <a:r>
              <a:rPr lang="en-US" dirty="0"/>
              <a:t> 11 June 2019</a:t>
            </a:r>
          </a:p>
        </p:txBody>
      </p:sp>
    </p:spTree>
    <p:extLst>
      <p:ext uri="{BB962C8B-B14F-4D97-AF65-F5344CB8AC3E}">
        <p14:creationId xmlns:p14="http://schemas.microsoft.com/office/powerpoint/2010/main" val="378479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39D5B-50E0-2447-80BD-6EAC49512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Feed-down from IR1/5 triplet: impact on orbit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F70C31-2C0E-524B-89C9-C0E03E7F7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2480" y="6468386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36DA89E-F53C-2846-9314-9567F6E2A1C1}"/>
              </a:ext>
            </a:extLst>
          </p:cNvPr>
          <p:cNvGrpSpPr/>
          <p:nvPr/>
        </p:nvGrpSpPr>
        <p:grpSpPr>
          <a:xfrm>
            <a:off x="25193" y="883079"/>
            <a:ext cx="4906888" cy="5499640"/>
            <a:chOff x="4399701" y="1415413"/>
            <a:chExt cx="4470849" cy="465277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DDBDC8A-0CC5-EB42-8060-E159EECC3E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99701" y="2950053"/>
              <a:ext cx="4466183" cy="276723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3C6E2AD-9B0D-2243-9F37-EE4666286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99701" y="5406156"/>
              <a:ext cx="4467099" cy="66203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E861772-AE29-374B-9F6F-E96E62B238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13861"/>
            <a:stretch/>
          </p:blipFill>
          <p:spPr>
            <a:xfrm>
              <a:off x="4404367" y="1415413"/>
              <a:ext cx="4466183" cy="1724002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7D0AC08-63B5-D849-A3A9-6D88D2F19D7A}"/>
                </a:ext>
              </a:extLst>
            </p:cNvPr>
            <p:cNvCxnSpPr/>
            <p:nvPr/>
          </p:nvCxnSpPr>
          <p:spPr>
            <a:xfrm flipV="1">
              <a:off x="7045627" y="1566122"/>
              <a:ext cx="0" cy="3849364"/>
            </a:xfrm>
            <a:prstGeom prst="line">
              <a:avLst/>
            </a:prstGeom>
            <a:ln w="19050">
              <a:solidFill>
                <a:srgbClr val="00B050">
                  <a:alpha val="50196"/>
                </a:srgb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36EF724-7718-A749-9212-81ABFA27EA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19463" y="3068858"/>
              <a:ext cx="0" cy="2344025"/>
            </a:xfrm>
            <a:prstGeom prst="line">
              <a:avLst/>
            </a:prstGeom>
            <a:ln w="19050">
              <a:solidFill>
                <a:srgbClr val="00B050">
                  <a:alpha val="50196"/>
                </a:srgb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63FAC4E-D503-4E4A-9F50-62912C7005CD}"/>
              </a:ext>
            </a:extLst>
          </p:cNvPr>
          <p:cNvSpPr txBox="1"/>
          <p:nvPr/>
        </p:nvSpPr>
        <p:spPr>
          <a:xfrm>
            <a:off x="3445244" y="1061768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</a:rPr>
              <a:t>Beam 1</a:t>
            </a:r>
          </a:p>
          <a:p>
            <a:pPr algn="r"/>
            <a:r>
              <a:rPr lang="en-US" b="1" dirty="0">
                <a:solidFill>
                  <a:srgbClr val="FF0000"/>
                </a:solidFill>
              </a:rPr>
              <a:t>Point 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343D5F-2E45-024D-BBD4-0E6A01204D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9538" y="3438877"/>
            <a:ext cx="4639452" cy="29091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B3512-C37E-244D-8E47-95A4744207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9998" y="964301"/>
            <a:ext cx="4292482" cy="2562965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Assuming pessimistic case of </a:t>
            </a:r>
            <a:r>
              <a:rPr lang="en-US" b="1" dirty="0"/>
              <a:t>295 </a:t>
            </a:r>
            <a:r>
              <a:rPr lang="en-US" b="1" dirty="0" err="1"/>
              <a:t>urad</a:t>
            </a:r>
            <a:r>
              <a:rPr lang="en-US" b="1" dirty="0"/>
              <a:t> half-crossing</a:t>
            </a:r>
            <a:r>
              <a:rPr lang="en-US" dirty="0"/>
              <a:t> for all optics</a:t>
            </a:r>
          </a:p>
          <a:p>
            <a:pPr lvl="1"/>
            <a:r>
              <a:rPr lang="en-US" dirty="0"/>
              <a:t>Kick </a:t>
            </a:r>
            <a:r>
              <a:rPr lang="en-US" b="1" dirty="0"/>
              <a:t>linear with crossing </a:t>
            </a:r>
            <a:r>
              <a:rPr lang="en-US" dirty="0"/>
              <a:t>angle</a:t>
            </a:r>
          </a:p>
          <a:p>
            <a:pPr lvl="1"/>
            <a:endParaRPr lang="en-US" dirty="0"/>
          </a:p>
          <a:p>
            <a:r>
              <a:rPr lang="en-US" dirty="0"/>
              <a:t>The lower the β* the most sensitive to ”jumps”</a:t>
            </a:r>
          </a:p>
          <a:p>
            <a:pPr lvl="1"/>
            <a:r>
              <a:rPr lang="en-US" dirty="0"/>
              <a:t>Kick goes like </a:t>
            </a:r>
            <a:r>
              <a:rPr lang="en-US" b="1" dirty="0"/>
              <a:t>sqrt(β)</a:t>
            </a:r>
            <a:r>
              <a:rPr lang="en-US" dirty="0"/>
              <a:t> in the quadrupole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40 cm β*</a:t>
            </a:r>
            <a:r>
              <a:rPr lang="en-US" b="1" dirty="0"/>
              <a:t> is </a:t>
            </a:r>
            <a:r>
              <a:rPr lang="en-US" b="1" dirty="0">
                <a:solidFill>
                  <a:srgbClr val="FF0000"/>
                </a:solidFill>
              </a:rPr>
              <a:t>x1.6 less sensitive </a:t>
            </a:r>
            <a:r>
              <a:rPr lang="en-US" b="1" dirty="0"/>
              <a:t>than 15 cm β*</a:t>
            </a:r>
          </a:p>
          <a:p>
            <a:pPr lvl="1"/>
            <a:endParaRPr lang="en-US" b="1" dirty="0"/>
          </a:p>
          <a:p>
            <a:r>
              <a:rPr lang="en-US" b="1" dirty="0"/>
              <a:t>Dominated by Q2.L1 </a:t>
            </a:r>
            <a:r>
              <a:rPr lang="en-US" dirty="0"/>
              <a:t>(for B1)</a:t>
            </a:r>
          </a:p>
          <a:p>
            <a:pPr lvl="1"/>
            <a:r>
              <a:rPr lang="en-US" b="1" dirty="0"/>
              <a:t>~0.25 </a:t>
            </a:r>
            <a:r>
              <a:rPr lang="en-US" b="1" dirty="0" err="1"/>
              <a:t>σ</a:t>
            </a:r>
            <a:r>
              <a:rPr lang="en-US" b="1" baseline="-25000" dirty="0" err="1"/>
              <a:t>beam</a:t>
            </a:r>
            <a:r>
              <a:rPr lang="en-US" b="1" dirty="0"/>
              <a:t>/unit @ TCPs</a:t>
            </a:r>
          </a:p>
          <a:p>
            <a:pPr lvl="2"/>
            <a:r>
              <a:rPr lang="en-US" b="1" dirty="0">
                <a:solidFill>
                  <a:srgbClr val="FF0000"/>
                </a:solidFill>
              </a:rPr>
              <a:t>per Q2L magnet!</a:t>
            </a:r>
          </a:p>
          <a:p>
            <a:pPr lvl="1"/>
            <a:r>
              <a:rPr lang="en-US" sz="2300" b="1" dirty="0"/>
              <a:t>(~0.15 </a:t>
            </a:r>
            <a:r>
              <a:rPr lang="en-US" sz="2300" b="1" dirty="0" err="1"/>
              <a:t>σ</a:t>
            </a:r>
            <a:r>
              <a:rPr lang="en-US" sz="2300" b="1" baseline="-25000" dirty="0" err="1"/>
              <a:t>beam</a:t>
            </a:r>
            <a:r>
              <a:rPr lang="en-US" sz="2300" b="1" dirty="0"/>
              <a:t>/unit @ TCPs per Q3R magnet)</a:t>
            </a:r>
            <a:endParaRPr lang="en-US" sz="2300" dirty="0"/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AD7DF1-8664-E249-BE28-721C462DBF53}"/>
              </a:ext>
            </a:extLst>
          </p:cNvPr>
          <p:cNvSpPr txBox="1"/>
          <p:nvPr/>
        </p:nvSpPr>
        <p:spPr>
          <a:xfrm>
            <a:off x="5149185" y="3647673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B1 - 15 cm β* 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4BC4542-AB92-6C4E-A808-675A17A2965A}"/>
              </a:ext>
            </a:extLst>
          </p:cNvPr>
          <p:cNvSpPr/>
          <p:nvPr/>
        </p:nvSpPr>
        <p:spPr>
          <a:xfrm>
            <a:off x="7069311" y="3955721"/>
            <a:ext cx="866508" cy="292690"/>
          </a:xfrm>
          <a:prstGeom prst="roundRect">
            <a:avLst/>
          </a:prstGeom>
          <a:noFill/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RQX.L1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B4F5688-6C2B-6948-BE2A-E9ACCE2E8F92}"/>
              </a:ext>
            </a:extLst>
          </p:cNvPr>
          <p:cNvSpPr/>
          <p:nvPr/>
        </p:nvSpPr>
        <p:spPr>
          <a:xfrm>
            <a:off x="6476010" y="5172249"/>
            <a:ext cx="866508" cy="292690"/>
          </a:xfrm>
          <a:prstGeom prst="roundRect">
            <a:avLst/>
          </a:prstGeom>
          <a:noFill/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CA1100"/>
                </a:solidFill>
              </a:rPr>
              <a:t>RQX.R1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F5B1538D-9F65-ED45-A12D-327939EBFBCF}"/>
              </a:ext>
            </a:extLst>
          </p:cNvPr>
          <p:cNvSpPr/>
          <p:nvPr/>
        </p:nvSpPr>
        <p:spPr>
          <a:xfrm>
            <a:off x="6313097" y="4601464"/>
            <a:ext cx="1192334" cy="292690"/>
          </a:xfrm>
          <a:prstGeom prst="roundRect">
            <a:avLst/>
          </a:prstGeom>
          <a:noFill/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MQX.2L1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025D8C5-E8B7-B34F-B50B-D79BE6276316}"/>
              </a:ext>
            </a:extLst>
          </p:cNvPr>
          <p:cNvCxnSpPr>
            <a:cxnSpLocks/>
          </p:cNvCxnSpPr>
          <p:nvPr/>
        </p:nvCxnSpPr>
        <p:spPr>
          <a:xfrm flipV="1">
            <a:off x="6072809" y="5172250"/>
            <a:ext cx="185717" cy="103498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947ED80-FA57-D743-9516-9DC7B6978FE9}"/>
              </a:ext>
            </a:extLst>
          </p:cNvPr>
          <p:cNvSpPr txBox="1"/>
          <p:nvPr/>
        </p:nvSpPr>
        <p:spPr>
          <a:xfrm>
            <a:off x="5689166" y="6228020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TCPs</a:t>
            </a:r>
          </a:p>
        </p:txBody>
      </p:sp>
    </p:spTree>
    <p:extLst>
      <p:ext uri="{BB962C8B-B14F-4D97-AF65-F5344CB8AC3E}">
        <p14:creationId xmlns:p14="http://schemas.microsoft.com/office/powerpoint/2010/main" val="2055614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5FDCCE-C000-2046-BDFC-BEDB15224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26" y="620688"/>
            <a:ext cx="9098548" cy="366522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329482E7-BBDB-404B-A613-958E6924E662}"/>
              </a:ext>
            </a:extLst>
          </p:cNvPr>
          <p:cNvSpPr/>
          <p:nvPr/>
        </p:nvSpPr>
        <p:spPr>
          <a:xfrm>
            <a:off x="4403270" y="907691"/>
            <a:ext cx="648072" cy="2971638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CB8ABD-EBC3-4948-9562-4CAA57FBAC37}"/>
              </a:ext>
            </a:extLst>
          </p:cNvPr>
          <p:cNvSpPr txBox="1"/>
          <p:nvPr/>
        </p:nvSpPr>
        <p:spPr>
          <a:xfrm>
            <a:off x="4984105" y="103964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P7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DDB09E6-82E3-1446-AE4F-5CD50BEE4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099" y="4084763"/>
            <a:ext cx="4117002" cy="252311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D1/D2: impact on B1 orbit at 15 cm β*, 7 </a:t>
            </a:r>
            <a:r>
              <a:rPr lang="en-US" dirty="0" err="1"/>
              <a:t>TeV</a:t>
            </a:r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0FC9FD-968E-3149-94D8-FDFFC6650E65}"/>
              </a:ext>
            </a:extLst>
          </p:cNvPr>
          <p:cNvCxnSpPr>
            <a:cxnSpLocks/>
          </p:cNvCxnSpPr>
          <p:nvPr/>
        </p:nvCxnSpPr>
        <p:spPr>
          <a:xfrm flipH="1">
            <a:off x="326098" y="900000"/>
            <a:ext cx="4389918" cy="3177072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BF5E466-26C9-4D43-B6D2-CF74B6FF3FA9}"/>
              </a:ext>
            </a:extLst>
          </p:cNvPr>
          <p:cNvCxnSpPr>
            <a:cxnSpLocks/>
            <a:stCxn id="9" idx="5"/>
          </p:cNvCxnSpPr>
          <p:nvPr/>
        </p:nvCxnSpPr>
        <p:spPr>
          <a:xfrm flipH="1">
            <a:off x="4443102" y="3444143"/>
            <a:ext cx="513332" cy="317142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9D95AE9-EF0C-6C44-B95A-F0EE732EE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0032" y="4412480"/>
            <a:ext cx="3962007" cy="2032779"/>
          </a:xfrm>
        </p:spPr>
        <p:txBody>
          <a:bodyPr>
            <a:normAutofit/>
          </a:bodyPr>
          <a:lstStyle/>
          <a:p>
            <a:r>
              <a:rPr lang="en-US" sz="1800" dirty="0"/>
              <a:t>D1/D2 other main players for orbit stability</a:t>
            </a:r>
          </a:p>
          <a:p>
            <a:r>
              <a:rPr lang="en-US" sz="1800" dirty="0"/>
              <a:t>Based on Ni-</a:t>
            </a:r>
            <a:r>
              <a:rPr lang="en-US" sz="1800" dirty="0" err="1"/>
              <a:t>Ti</a:t>
            </a:r>
            <a:r>
              <a:rPr lang="en-US" sz="1800" dirty="0"/>
              <a:t> technology </a:t>
            </a:r>
          </a:p>
          <a:p>
            <a:pPr lvl="1"/>
            <a:r>
              <a:rPr lang="en-US" sz="1400" b="1" dirty="0"/>
              <a:t>No flux jumps expected</a:t>
            </a:r>
          </a:p>
          <a:p>
            <a:r>
              <a:rPr lang="en-US" sz="1800" b="1" dirty="0"/>
              <a:t>Class 0 PC; 13 kA </a:t>
            </a:r>
            <a:r>
              <a:rPr lang="en-US" sz="1800" b="1" dirty="0" err="1"/>
              <a:t>I</a:t>
            </a:r>
            <a:r>
              <a:rPr lang="en-US" sz="1800" b="1" baseline="-25000" dirty="0" err="1"/>
              <a:t>rated</a:t>
            </a:r>
            <a:endParaRPr lang="en-US" sz="1800" b="1" baseline="-25000" dirty="0"/>
          </a:p>
          <a:p>
            <a:pPr lvl="1"/>
            <a:r>
              <a:rPr lang="en-US" sz="1400" dirty="0"/>
              <a:t>Basically, </a:t>
            </a:r>
            <a:r>
              <a:rPr lang="en-US" sz="1400" b="1" dirty="0"/>
              <a:t>same performance as RQX</a:t>
            </a:r>
          </a:p>
          <a:p>
            <a:pPr lvl="1"/>
            <a:endParaRPr lang="en-US" sz="1400" b="1" dirty="0"/>
          </a:p>
          <a:p>
            <a:pPr lvl="1"/>
            <a:endParaRPr lang="en-US" sz="1400" b="1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2929B24-B119-4747-B172-62C4862AFAF5}"/>
              </a:ext>
            </a:extLst>
          </p:cNvPr>
          <p:cNvSpPr/>
          <p:nvPr/>
        </p:nvSpPr>
        <p:spPr>
          <a:xfrm>
            <a:off x="827584" y="1052736"/>
            <a:ext cx="648072" cy="2879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4FEB92-3599-A64E-AC17-6791DFE3043E}"/>
              </a:ext>
            </a:extLst>
          </p:cNvPr>
          <p:cNvSpPr txBox="1"/>
          <p:nvPr/>
        </p:nvSpPr>
        <p:spPr>
          <a:xfrm>
            <a:off x="2011756" y="588516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TCPs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5ABF962-0C59-B549-BD79-A4FCDADEDD37}"/>
              </a:ext>
            </a:extLst>
          </p:cNvPr>
          <p:cNvCxnSpPr>
            <a:cxnSpLocks/>
          </p:cNvCxnSpPr>
          <p:nvPr/>
        </p:nvCxnSpPr>
        <p:spPr>
          <a:xfrm flipH="1" flipV="1">
            <a:off x="1835696" y="5517232"/>
            <a:ext cx="329104" cy="36793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0749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6594"/>
            <a:ext cx="7920000" cy="557970"/>
          </a:xfrm>
        </p:spPr>
        <p:txBody>
          <a:bodyPr/>
          <a:lstStyle/>
          <a:p>
            <a:r>
              <a:rPr lang="en-US" sz="2400" dirty="0"/>
              <a:t>Conclusion: impact on orbit at TCP @ </a:t>
            </a:r>
            <a:r>
              <a:rPr lang="en-US" sz="2400" dirty="0" err="1"/>
              <a:t>inj</a:t>
            </a:r>
            <a:r>
              <a:rPr lang="en-US" sz="2400" dirty="0"/>
              <a:t> / 15 cm β*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B895F39-C650-1940-AB31-447D3B1B1F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088293"/>
              </p:ext>
            </p:extLst>
          </p:nvPr>
        </p:nvGraphicFramePr>
        <p:xfrm>
          <a:off x="435876" y="548680"/>
          <a:ext cx="8096124" cy="3928092"/>
        </p:xfrm>
        <a:graphic>
          <a:graphicData uri="http://schemas.openxmlformats.org/drawingml/2006/table">
            <a:tbl>
              <a:tblPr firstRow="1" firstCol="1" lastCol="1" bandRow="1">
                <a:tableStyleId>{5C22544A-7EE6-4342-B048-85BDC9FD1C3A}</a:tableStyleId>
              </a:tblPr>
              <a:tblGrid>
                <a:gridCol w="2263476">
                  <a:extLst>
                    <a:ext uri="{9D8B030D-6E8A-4147-A177-3AD203B41FA5}">
                      <a16:colId xmlns:a16="http://schemas.microsoft.com/office/drawing/2014/main" val="427093225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3779215144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5479508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643167501"/>
                    </a:ext>
                  </a:extLst>
                </a:gridCol>
              </a:tblGrid>
              <a:tr h="509252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TCP orbit var. from optics</a:t>
                      </a:r>
                      <a:br>
                        <a:rPr lang="en-US" sz="1600" baseline="0" dirty="0"/>
                      </a:br>
                      <a:r>
                        <a:rPr lang="en-US" sz="1600" baseline="0" dirty="0"/>
                        <a:t>[</a:t>
                      </a:r>
                      <a:r>
                        <a:rPr lang="en-US" sz="1600" baseline="0" dirty="0" err="1"/>
                        <a:t>σ</a:t>
                      </a:r>
                      <a:r>
                        <a:rPr lang="en-US" sz="1600" baseline="-25000" dirty="0" err="1"/>
                        <a:t>beam</a:t>
                      </a:r>
                      <a:r>
                        <a:rPr lang="en-US" sz="1600" baseline="0" dirty="0"/>
                        <a:t>/unit]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Expected jitter</a:t>
                      </a:r>
                    </a:p>
                    <a:p>
                      <a:r>
                        <a:rPr lang="en-US" sz="1600" dirty="0"/>
                        <a:t>[</a:t>
                      </a:r>
                      <a:r>
                        <a:rPr lang="en-US" sz="1600" dirty="0" err="1"/>
                        <a:t>rms</a:t>
                      </a:r>
                      <a:r>
                        <a:rPr lang="en-US" sz="1600" dirty="0"/>
                        <a:t> units]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Expected TCP orbit var.</a:t>
                      </a:r>
                    </a:p>
                    <a:p>
                      <a:r>
                        <a:rPr lang="en-US" sz="1600" baseline="0" dirty="0"/>
                        <a:t>[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</a:rPr>
                        <a:t>rms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e-3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1600" baseline="-25000" dirty="0" err="1">
                          <a:solidFill>
                            <a:schemeClr val="tx1"/>
                          </a:solidFill>
                        </a:rPr>
                        <a:t>beam</a:t>
                      </a:r>
                      <a:r>
                        <a:rPr lang="en-US" sz="1600" baseline="0" dirty="0"/>
                        <a:t>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400068"/>
                  </a:ext>
                </a:extLst>
              </a:tr>
              <a:tr h="263387">
                <a:tc>
                  <a:txBody>
                    <a:bodyPr/>
                    <a:lstStyle/>
                    <a:p>
                      <a:r>
                        <a:rPr lang="en-US" sz="1400" dirty="0"/>
                        <a:t>11T magnet </a:t>
                      </a:r>
                      <a:r>
                        <a:rPr lang="en-US" sz="1100" dirty="0"/>
                        <a:t>(flux jump)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0.02 / 0.07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 / 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14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716697"/>
                  </a:ext>
                </a:extLst>
              </a:tr>
              <a:tr h="18861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11T trim 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0.04 / </a:t>
                      </a:r>
                      <a:r>
                        <a:rPr lang="en-US" sz="1400" b="1" dirty="0"/>
                        <a:t>0.14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0.063/0.004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&lt;1 / &lt;1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6289198"/>
                  </a:ext>
                </a:extLst>
              </a:tr>
              <a:tr h="18861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RB.A78 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0.06 / </a:t>
                      </a:r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0.217</a:t>
                      </a:r>
                      <a:r>
                        <a:rPr lang="en-US" sz="1400" dirty="0"/>
                        <a:t>/0.013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13 </a:t>
                      </a:r>
                      <a:r>
                        <a:rPr lang="en-US" sz="1400" dirty="0"/>
                        <a:t>/ 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0177576"/>
                  </a:ext>
                </a:extLst>
              </a:tr>
              <a:tr h="18861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Q1 single magnet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&lt;0.01 / 0.06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&lt;2 /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5214521"/>
                  </a:ext>
                </a:extLst>
              </a:tr>
              <a:tr h="18861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Q2 single magnet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0.01 / </a:t>
                      </a:r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 /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56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3576179"/>
                  </a:ext>
                </a:extLst>
              </a:tr>
              <a:tr h="36193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Q3 single magnet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&lt;0.01 / </a:t>
                      </a:r>
                      <a:r>
                        <a:rPr lang="en-US" sz="1400" b="1" dirty="0"/>
                        <a:t>0.18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&lt;2 /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36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0272129"/>
                  </a:ext>
                </a:extLst>
              </a:tr>
              <a:tr h="18861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RQX main 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0.01 / 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0.48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0.22</a:t>
                      </a:r>
                      <a:r>
                        <a:rPr lang="en-US" sz="1400" dirty="0"/>
                        <a:t> / &lt;0.06</a:t>
                      </a:r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?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 /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29*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5474756"/>
                  </a:ext>
                </a:extLst>
              </a:tr>
              <a:tr h="18861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Q1 trim 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&lt;0.01 / </a:t>
                      </a:r>
                      <a:r>
                        <a:rPr lang="en-US" sz="1400" b="1" dirty="0"/>
                        <a:t>0.10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~0.056</a:t>
                      </a:r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?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 / ~0.004</a:t>
                      </a:r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?</a:t>
                      </a:r>
                      <a:endParaRPr lang="en-US" sz="1400" b="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&lt; 1</a:t>
                      </a:r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?</a:t>
                      </a:r>
                      <a:r>
                        <a:rPr lang="en-US" sz="1400" dirty="0"/>
                        <a:t> / &lt; 1</a:t>
                      </a:r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?</a:t>
                      </a:r>
                      <a:r>
                        <a:rPr lang="en-US" sz="1400" dirty="0"/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0719192"/>
                  </a:ext>
                </a:extLst>
              </a:tr>
              <a:tr h="18861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Q3 trim 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0.01 / 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0.33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~0.056</a:t>
                      </a:r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?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 / ~0.004</a:t>
                      </a:r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?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&lt; 1</a:t>
                      </a:r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?</a:t>
                      </a:r>
                      <a:r>
                        <a:rPr lang="en-US" sz="1400" dirty="0"/>
                        <a:t> / 1</a:t>
                      </a:r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?</a:t>
                      </a:r>
                      <a:r>
                        <a:rPr lang="en-US" sz="1400" dirty="0"/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9570344"/>
                  </a:ext>
                </a:extLst>
              </a:tr>
              <a:tr h="18861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D1/D2 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0.02 / 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0.63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0.205 / 0.013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 / 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516177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B06E55C-A703-FE49-9EE5-00158EF0B197}"/>
              </a:ext>
            </a:extLst>
          </p:cNvPr>
          <p:cNvSpPr txBox="1"/>
          <p:nvPr/>
        </p:nvSpPr>
        <p:spPr>
          <a:xfrm>
            <a:off x="3059832" y="6488668"/>
            <a:ext cx="4852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Thanks for your questions and comments!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CEA7E6C-16A7-E743-AC5C-91C42F88B013}"/>
              </a:ext>
            </a:extLst>
          </p:cNvPr>
          <p:cNvSpPr txBox="1">
            <a:spLocks/>
          </p:cNvSpPr>
          <p:nvPr/>
        </p:nvSpPr>
        <p:spPr>
          <a:xfrm>
            <a:off x="340778" y="4581128"/>
            <a:ext cx="8462444" cy="1475507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The impact of </a:t>
            </a:r>
            <a:r>
              <a:rPr lang="en-US" sz="2000" b="1" dirty="0"/>
              <a:t>flux jump </a:t>
            </a:r>
            <a:r>
              <a:rPr lang="en-US" sz="2000" dirty="0"/>
              <a:t>at </a:t>
            </a:r>
            <a:r>
              <a:rPr lang="en-US" sz="2000" b="1" dirty="0">
                <a:solidFill>
                  <a:srgbClr val="CA1100"/>
                </a:solidFill>
              </a:rPr>
              <a:t>top energy </a:t>
            </a:r>
            <a:r>
              <a:rPr lang="en-US" sz="2000" dirty="0"/>
              <a:t>for a </a:t>
            </a:r>
            <a:r>
              <a:rPr lang="en-US" sz="2000" b="1" dirty="0"/>
              <a:t>15 cm β* </a:t>
            </a:r>
            <a:r>
              <a:rPr lang="en-US" sz="2000" dirty="0"/>
              <a:t>with</a:t>
            </a:r>
            <a:r>
              <a:rPr lang="en-US" sz="2000" b="1" dirty="0"/>
              <a:t> 295 </a:t>
            </a:r>
            <a:r>
              <a:rPr lang="en-US" sz="2000" b="1" dirty="0" err="1"/>
              <a:t>urad</a:t>
            </a:r>
            <a:r>
              <a:rPr lang="en-US" sz="2000" b="1" dirty="0"/>
              <a:t> half crossing can reach up to </a:t>
            </a:r>
            <a:r>
              <a:rPr lang="en-US" sz="2000" b="1" dirty="0">
                <a:solidFill>
                  <a:srgbClr val="CA1100"/>
                </a:solidFill>
              </a:rPr>
              <a:t>5.6% </a:t>
            </a:r>
            <a:r>
              <a:rPr lang="en-US" sz="2000" b="1" dirty="0" err="1">
                <a:solidFill>
                  <a:srgbClr val="CA1100"/>
                </a:solidFill>
              </a:rPr>
              <a:t>σ</a:t>
            </a:r>
            <a:r>
              <a:rPr lang="en-US" sz="2000" b="1" baseline="-25000" dirty="0" err="1">
                <a:solidFill>
                  <a:srgbClr val="CA1100"/>
                </a:solidFill>
              </a:rPr>
              <a:t>beam</a:t>
            </a:r>
            <a:r>
              <a:rPr lang="en-US" sz="2000" b="1" baseline="-25000" dirty="0">
                <a:solidFill>
                  <a:srgbClr val="CA1100"/>
                </a:solidFill>
              </a:rPr>
              <a:t> </a:t>
            </a:r>
            <a:r>
              <a:rPr lang="en-US" sz="2000" b="1" dirty="0">
                <a:solidFill>
                  <a:srgbClr val="CA1100"/>
                </a:solidFill>
              </a:rPr>
              <a:t>(MQX2) </a:t>
            </a:r>
            <a:r>
              <a:rPr lang="en-US" sz="2000" b="1" dirty="0"/>
              <a:t>or </a:t>
            </a:r>
            <a:r>
              <a:rPr lang="en-US" sz="2000" b="1" dirty="0">
                <a:solidFill>
                  <a:srgbClr val="CA1100"/>
                </a:solidFill>
              </a:rPr>
              <a:t>1.4% </a:t>
            </a:r>
            <a:r>
              <a:rPr lang="en-US" sz="2000" b="1" dirty="0" err="1">
                <a:solidFill>
                  <a:srgbClr val="CA1100"/>
                </a:solidFill>
              </a:rPr>
              <a:t>σ</a:t>
            </a:r>
            <a:r>
              <a:rPr lang="en-US" sz="2000" b="1" baseline="-25000" dirty="0" err="1">
                <a:solidFill>
                  <a:srgbClr val="CA1100"/>
                </a:solidFill>
              </a:rPr>
              <a:t>beam</a:t>
            </a:r>
            <a:r>
              <a:rPr lang="en-US" sz="2000" b="1" dirty="0">
                <a:solidFill>
                  <a:srgbClr val="CA1100"/>
                </a:solidFill>
              </a:rPr>
              <a:t> (MBH)</a:t>
            </a:r>
          </a:p>
          <a:p>
            <a:r>
              <a:rPr lang="en-US" sz="2000" dirty="0"/>
              <a:t>At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CA1100"/>
                </a:solidFill>
              </a:rPr>
              <a:t>injection</a:t>
            </a:r>
            <a:r>
              <a:rPr lang="en-US" sz="2000" b="1" dirty="0"/>
              <a:t> </a:t>
            </a:r>
            <a:r>
              <a:rPr lang="en-US" sz="2000" dirty="0"/>
              <a:t>energy dominated by </a:t>
            </a:r>
            <a:r>
              <a:rPr lang="en-US" sz="2000" b="1" dirty="0">
                <a:solidFill>
                  <a:srgbClr val="CA1100"/>
                </a:solidFill>
              </a:rPr>
              <a:t>main dipole PC (1.3% </a:t>
            </a:r>
            <a:r>
              <a:rPr lang="en-US" sz="2000" b="1" dirty="0" err="1">
                <a:solidFill>
                  <a:srgbClr val="CA1100"/>
                </a:solidFill>
              </a:rPr>
              <a:t>σ</a:t>
            </a:r>
            <a:r>
              <a:rPr lang="en-US" sz="2000" b="1" baseline="-25000" dirty="0" err="1">
                <a:solidFill>
                  <a:srgbClr val="CA1100"/>
                </a:solidFill>
              </a:rPr>
              <a:t>beam</a:t>
            </a:r>
            <a:r>
              <a:rPr lang="en-US" sz="2000" b="1" dirty="0">
                <a:solidFill>
                  <a:srgbClr val="CA1100"/>
                </a:solidFill>
              </a:rPr>
              <a:t>)</a:t>
            </a:r>
          </a:p>
          <a:p>
            <a:pPr lvl="1"/>
            <a:r>
              <a:rPr lang="en-US" sz="1600" dirty="0"/>
              <a:t>in this case it should be a </a:t>
            </a:r>
            <a:r>
              <a:rPr lang="en-US" sz="1600" b="1" dirty="0"/>
              <a:t>slow variation (&lt;&lt; 1 Hz)</a:t>
            </a:r>
            <a:r>
              <a:rPr lang="en-US" sz="1600" dirty="0"/>
              <a:t>, which can be </a:t>
            </a:r>
            <a:r>
              <a:rPr lang="en-US" sz="1600" b="1" dirty="0"/>
              <a:t>corrected by orbit feedback</a:t>
            </a:r>
            <a:r>
              <a:rPr lang="en-US" sz="1600" dirty="0"/>
              <a:t>, while a </a:t>
            </a:r>
            <a:r>
              <a:rPr lang="en-US" sz="1600" b="1" dirty="0"/>
              <a:t>flux jump is a sudden variation (a few Hz)!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DCCAFD-0320-E74D-BB81-180CE58581BD}"/>
              </a:ext>
            </a:extLst>
          </p:cNvPr>
          <p:cNvSpPr txBox="1"/>
          <p:nvPr/>
        </p:nvSpPr>
        <p:spPr>
          <a:xfrm>
            <a:off x="2042032" y="6217850"/>
            <a:ext cx="6457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* Note:</a:t>
            </a:r>
            <a:r>
              <a:rPr lang="en-US" sz="1200" dirty="0"/>
              <a:t> during stable beam, PC “linearity” should not play a role, i.e.  about x6 better stability.</a:t>
            </a:r>
          </a:p>
        </p:txBody>
      </p:sp>
    </p:spTree>
    <p:extLst>
      <p:ext uri="{BB962C8B-B14F-4D97-AF65-F5344CB8AC3E}">
        <p14:creationId xmlns:p14="http://schemas.microsoft.com/office/powerpoint/2010/main" val="3519243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D66BD0-20B8-D64B-A4BE-1F296B4F2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852936"/>
            <a:ext cx="7920000" cy="720000"/>
          </a:xfrm>
        </p:spPr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CBD9C6-DBF1-C34D-842D-F82DAE8DD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F070643-D764-BF49-9824-D9DBBCC62B52}"/>
              </a:ext>
            </a:extLst>
          </p:cNvPr>
          <p:cNvCxnSpPr>
            <a:cxnSpLocks/>
          </p:cNvCxnSpPr>
          <p:nvPr/>
        </p:nvCxnSpPr>
        <p:spPr>
          <a:xfrm>
            <a:off x="107504" y="2924066"/>
            <a:ext cx="878497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966C2F-643A-6246-8665-B6F4B839B56B}"/>
              </a:ext>
            </a:extLst>
          </p:cNvPr>
          <p:cNvCxnSpPr>
            <a:cxnSpLocks/>
          </p:cNvCxnSpPr>
          <p:nvPr/>
        </p:nvCxnSpPr>
        <p:spPr>
          <a:xfrm>
            <a:off x="261824" y="3501008"/>
            <a:ext cx="878497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02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5FDCCE-C000-2046-BDFC-BEDB15224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0688"/>
            <a:ext cx="9144000" cy="366522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329482E7-BBDB-404B-A613-958E6924E662}"/>
              </a:ext>
            </a:extLst>
          </p:cNvPr>
          <p:cNvSpPr/>
          <p:nvPr/>
        </p:nvSpPr>
        <p:spPr>
          <a:xfrm>
            <a:off x="4403270" y="2943225"/>
            <a:ext cx="648072" cy="93610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CB8ABD-EBC3-4948-9562-4CAA57FBAC37}"/>
              </a:ext>
            </a:extLst>
          </p:cNvPr>
          <p:cNvSpPr txBox="1"/>
          <p:nvPr/>
        </p:nvSpPr>
        <p:spPr>
          <a:xfrm>
            <a:off x="4932040" y="275855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P7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DDB09E6-82E3-1446-AE4F-5CD50BEE44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098" y="4077072"/>
            <a:ext cx="4117004" cy="253849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11T: impact on B1 orbit at injection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0FC9FD-968E-3149-94D8-FDFFC6650E65}"/>
              </a:ext>
            </a:extLst>
          </p:cNvPr>
          <p:cNvCxnSpPr>
            <a:cxnSpLocks/>
            <a:stCxn id="9" idx="0"/>
          </p:cNvCxnSpPr>
          <p:nvPr/>
        </p:nvCxnSpPr>
        <p:spPr>
          <a:xfrm flipH="1">
            <a:off x="326098" y="2943225"/>
            <a:ext cx="4401208" cy="113384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BF5E466-26C9-4D43-B6D2-CF74B6FF3FA9}"/>
              </a:ext>
            </a:extLst>
          </p:cNvPr>
          <p:cNvCxnSpPr>
            <a:cxnSpLocks/>
          </p:cNvCxnSpPr>
          <p:nvPr/>
        </p:nvCxnSpPr>
        <p:spPr>
          <a:xfrm flipH="1">
            <a:off x="4443102" y="3546282"/>
            <a:ext cx="582122" cy="306928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1EA99DF-4B57-A84B-A3EE-49E1B1562F40}"/>
              </a:ext>
            </a:extLst>
          </p:cNvPr>
          <p:cNvSpPr txBox="1"/>
          <p:nvPr/>
        </p:nvSpPr>
        <p:spPr>
          <a:xfrm>
            <a:off x="1748571" y="508092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TCPs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5B88C92-729B-A44D-B394-F2E7B0DCAFE6}"/>
              </a:ext>
            </a:extLst>
          </p:cNvPr>
          <p:cNvCxnSpPr>
            <a:cxnSpLocks/>
          </p:cNvCxnSpPr>
          <p:nvPr/>
        </p:nvCxnSpPr>
        <p:spPr>
          <a:xfrm flipH="1">
            <a:off x="1820850" y="5406887"/>
            <a:ext cx="151073" cy="47707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9B7B6464-3CF4-7D42-B76B-DCA473F7F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3656" y="4429860"/>
            <a:ext cx="3796815" cy="2185709"/>
          </a:xfrm>
        </p:spPr>
        <p:txBody>
          <a:bodyPr>
            <a:normAutofit fontScale="77500" lnSpcReduction="20000"/>
          </a:bodyPr>
          <a:lstStyle/>
          <a:p>
            <a:r>
              <a:rPr lang="en-US" sz="2600" dirty="0"/>
              <a:t>Assuming 1 unit variation on RTB8L7 circuit (2x11T magnets), RB.A78 and RB.A67 circuits, single MBH.A8L7 magnet</a:t>
            </a:r>
          </a:p>
          <a:p>
            <a:r>
              <a:rPr lang="en-US" sz="2600" b="1" dirty="0"/>
              <a:t>Impact on orbit at TCPs within factor 2 to 4 for a given amplitude.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47DA60D-2EAB-C646-A3FB-B940D4580537}"/>
              </a:ext>
            </a:extLst>
          </p:cNvPr>
          <p:cNvSpPr/>
          <p:nvPr/>
        </p:nvSpPr>
        <p:spPr>
          <a:xfrm>
            <a:off x="827584" y="900000"/>
            <a:ext cx="648072" cy="2247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35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5FDCCE-C000-2046-BDFC-BEDB15224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0688"/>
            <a:ext cx="9144000" cy="366522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329482E7-BBDB-404B-A613-958E6924E662}"/>
              </a:ext>
            </a:extLst>
          </p:cNvPr>
          <p:cNvSpPr/>
          <p:nvPr/>
        </p:nvSpPr>
        <p:spPr>
          <a:xfrm>
            <a:off x="4403270" y="2943225"/>
            <a:ext cx="648072" cy="93610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CB8ABD-EBC3-4948-9562-4CAA57FBAC37}"/>
              </a:ext>
            </a:extLst>
          </p:cNvPr>
          <p:cNvSpPr txBox="1"/>
          <p:nvPr/>
        </p:nvSpPr>
        <p:spPr>
          <a:xfrm>
            <a:off x="4932040" y="275855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P7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DDB09E6-82E3-1446-AE4F-5CD50BEE4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098" y="4081536"/>
            <a:ext cx="4117004" cy="252956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11T: impact on B1 orbit at 15 cm β*, 7 </a:t>
            </a:r>
            <a:r>
              <a:rPr lang="en-US" dirty="0" err="1"/>
              <a:t>TeV</a:t>
            </a:r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0FC9FD-968E-3149-94D8-FDFFC6650E65}"/>
              </a:ext>
            </a:extLst>
          </p:cNvPr>
          <p:cNvCxnSpPr>
            <a:cxnSpLocks/>
            <a:stCxn id="9" idx="0"/>
          </p:cNvCxnSpPr>
          <p:nvPr/>
        </p:nvCxnSpPr>
        <p:spPr>
          <a:xfrm flipH="1">
            <a:off x="326098" y="2943225"/>
            <a:ext cx="4401208" cy="113384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BF5E466-26C9-4D43-B6D2-CF74B6FF3FA9}"/>
              </a:ext>
            </a:extLst>
          </p:cNvPr>
          <p:cNvCxnSpPr>
            <a:cxnSpLocks/>
          </p:cNvCxnSpPr>
          <p:nvPr/>
        </p:nvCxnSpPr>
        <p:spPr>
          <a:xfrm flipH="1">
            <a:off x="4443102" y="3546282"/>
            <a:ext cx="582122" cy="306928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9D95AE9-EF0C-6C44-B95A-F0EE732EE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3656" y="4429861"/>
            <a:ext cx="3796815" cy="1714606"/>
          </a:xfrm>
        </p:spPr>
        <p:txBody>
          <a:bodyPr>
            <a:normAutofit fontScale="85000" lnSpcReduction="10000"/>
          </a:bodyPr>
          <a:lstStyle/>
          <a:p>
            <a:r>
              <a:rPr lang="en-US" sz="2600" b="1" dirty="0"/>
              <a:t>Not very different behavior </a:t>
            </a:r>
            <a:r>
              <a:rPr lang="en-US" sz="2600" dirty="0"/>
              <a:t>than at injection</a:t>
            </a:r>
          </a:p>
          <a:p>
            <a:r>
              <a:rPr lang="en-US" sz="2600" dirty="0"/>
              <a:t>about 4 times </a:t>
            </a:r>
            <a:r>
              <a:rPr lang="en-US" sz="2600" b="1" dirty="0"/>
              <a:t>more sensitive due to smaller beam size</a:t>
            </a:r>
            <a:endParaRPr lang="en-US" sz="26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2929B24-B119-4747-B172-62C4862AFAF5}"/>
              </a:ext>
            </a:extLst>
          </p:cNvPr>
          <p:cNvSpPr/>
          <p:nvPr/>
        </p:nvSpPr>
        <p:spPr>
          <a:xfrm>
            <a:off x="827584" y="900000"/>
            <a:ext cx="648072" cy="2247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2F75C72-26A5-4649-894E-B6D176CDE1BE}"/>
              </a:ext>
            </a:extLst>
          </p:cNvPr>
          <p:cNvSpPr/>
          <p:nvPr/>
        </p:nvSpPr>
        <p:spPr>
          <a:xfrm>
            <a:off x="1335544" y="1124744"/>
            <a:ext cx="1935392" cy="39424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x4 </a:t>
            </a:r>
            <a:r>
              <a:rPr lang="en-US" b="1" dirty="0" err="1">
                <a:solidFill>
                  <a:srgbClr val="FF0000"/>
                </a:solidFill>
              </a:rPr>
              <a:t>wrt</a:t>
            </a:r>
            <a:r>
              <a:rPr lang="en-US" b="1" dirty="0">
                <a:solidFill>
                  <a:srgbClr val="FF0000"/>
                </a:solidFill>
              </a:rPr>
              <a:t> injection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4FEB92-3599-A64E-AC17-6791DFE3043E}"/>
              </a:ext>
            </a:extLst>
          </p:cNvPr>
          <p:cNvSpPr txBox="1"/>
          <p:nvPr/>
        </p:nvSpPr>
        <p:spPr>
          <a:xfrm>
            <a:off x="1748571" y="508092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TCPs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5ABF962-0C59-B549-BD79-A4FCDADEDD37}"/>
              </a:ext>
            </a:extLst>
          </p:cNvPr>
          <p:cNvCxnSpPr>
            <a:cxnSpLocks/>
          </p:cNvCxnSpPr>
          <p:nvPr/>
        </p:nvCxnSpPr>
        <p:spPr>
          <a:xfrm flipH="1">
            <a:off x="1820850" y="5406887"/>
            <a:ext cx="151073" cy="47707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0103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5FDCCE-C000-2046-BDFC-BEDB15224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5" y="620688"/>
            <a:ext cx="9125029" cy="366522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329482E7-BBDB-404B-A613-958E6924E662}"/>
              </a:ext>
            </a:extLst>
          </p:cNvPr>
          <p:cNvSpPr/>
          <p:nvPr/>
        </p:nvSpPr>
        <p:spPr>
          <a:xfrm>
            <a:off x="4403270" y="2943225"/>
            <a:ext cx="648072" cy="93610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CB8ABD-EBC3-4948-9562-4CAA57FBAC37}"/>
              </a:ext>
            </a:extLst>
          </p:cNvPr>
          <p:cNvSpPr txBox="1"/>
          <p:nvPr/>
        </p:nvSpPr>
        <p:spPr>
          <a:xfrm>
            <a:off x="4932040" y="275855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P7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DDB09E6-82E3-1446-AE4F-5CD50BEE44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33" y="4081536"/>
            <a:ext cx="4085734" cy="252956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11T: impact on B1 orbit at 40 cm β*, 7.5 </a:t>
            </a:r>
            <a:r>
              <a:rPr lang="en-US" dirty="0" err="1"/>
              <a:t>TeV</a:t>
            </a:r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0FC9FD-968E-3149-94D8-FDFFC6650E65}"/>
              </a:ext>
            </a:extLst>
          </p:cNvPr>
          <p:cNvCxnSpPr>
            <a:cxnSpLocks/>
            <a:stCxn id="9" idx="0"/>
          </p:cNvCxnSpPr>
          <p:nvPr/>
        </p:nvCxnSpPr>
        <p:spPr>
          <a:xfrm flipH="1">
            <a:off x="326098" y="2943225"/>
            <a:ext cx="4401208" cy="113384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BF5E466-26C9-4D43-B6D2-CF74B6FF3FA9}"/>
              </a:ext>
            </a:extLst>
          </p:cNvPr>
          <p:cNvCxnSpPr>
            <a:cxnSpLocks/>
          </p:cNvCxnSpPr>
          <p:nvPr/>
        </p:nvCxnSpPr>
        <p:spPr>
          <a:xfrm flipH="1">
            <a:off x="4443102" y="3546282"/>
            <a:ext cx="582122" cy="306928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9D95AE9-EF0C-6C44-B95A-F0EE732EE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3656" y="4429861"/>
            <a:ext cx="3796815" cy="2181244"/>
          </a:xfrm>
        </p:spPr>
        <p:txBody>
          <a:bodyPr>
            <a:normAutofit fontScale="85000" lnSpcReduction="20000"/>
          </a:bodyPr>
          <a:lstStyle/>
          <a:p>
            <a:r>
              <a:rPr lang="en-US" sz="2600" dirty="0"/>
              <a:t>Computed on more recent optics with </a:t>
            </a:r>
            <a:r>
              <a:rPr lang="en-US" sz="2600" b="1" dirty="0"/>
              <a:t>11T in cell 9 instead of cell 8</a:t>
            </a:r>
          </a:p>
          <a:p>
            <a:r>
              <a:rPr lang="en-US" sz="2600" b="1" dirty="0"/>
              <a:t>No major differences </a:t>
            </a:r>
            <a:r>
              <a:rPr lang="en-US" sz="2600" b="1" dirty="0" err="1"/>
              <a:t>wrt</a:t>
            </a:r>
            <a:r>
              <a:rPr lang="en-US" sz="2600" b="1" dirty="0"/>
              <a:t> 15 cm </a:t>
            </a:r>
            <a:r>
              <a:rPr lang="en-US" sz="2400" b="1" dirty="0"/>
              <a:t>β*</a:t>
            </a:r>
          </a:p>
          <a:p>
            <a:r>
              <a:rPr lang="en-US" sz="2400" b="1" dirty="0"/>
              <a:t>(In all cases, optics is the same around P7)</a:t>
            </a:r>
            <a:endParaRPr lang="en-US" sz="2600" b="1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2929B24-B119-4747-B172-62C4862AFAF5}"/>
              </a:ext>
            </a:extLst>
          </p:cNvPr>
          <p:cNvSpPr/>
          <p:nvPr/>
        </p:nvSpPr>
        <p:spPr>
          <a:xfrm>
            <a:off x="827584" y="793786"/>
            <a:ext cx="648072" cy="2247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2F75C72-26A5-4649-894E-B6D176CDE1BE}"/>
              </a:ext>
            </a:extLst>
          </p:cNvPr>
          <p:cNvSpPr/>
          <p:nvPr/>
        </p:nvSpPr>
        <p:spPr>
          <a:xfrm>
            <a:off x="1335544" y="1018530"/>
            <a:ext cx="1935392" cy="39424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x4 </a:t>
            </a:r>
            <a:r>
              <a:rPr lang="en-US" b="1" dirty="0" err="1">
                <a:solidFill>
                  <a:srgbClr val="FF0000"/>
                </a:solidFill>
              </a:rPr>
              <a:t>wrt</a:t>
            </a:r>
            <a:r>
              <a:rPr lang="en-US" b="1" dirty="0">
                <a:solidFill>
                  <a:srgbClr val="FF0000"/>
                </a:solidFill>
              </a:rPr>
              <a:t> injection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4FEB92-3599-A64E-AC17-6791DFE3043E}"/>
              </a:ext>
            </a:extLst>
          </p:cNvPr>
          <p:cNvSpPr txBox="1"/>
          <p:nvPr/>
        </p:nvSpPr>
        <p:spPr>
          <a:xfrm>
            <a:off x="1748571" y="508092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TCPs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5ABF962-0C59-B549-BD79-A4FCDADEDD37}"/>
              </a:ext>
            </a:extLst>
          </p:cNvPr>
          <p:cNvCxnSpPr>
            <a:cxnSpLocks/>
          </p:cNvCxnSpPr>
          <p:nvPr/>
        </p:nvCxnSpPr>
        <p:spPr>
          <a:xfrm flipH="1">
            <a:off x="1820850" y="5406887"/>
            <a:ext cx="151073" cy="47707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94CC74C-F8B5-D74F-ADAB-AC88B3C37E10}"/>
              </a:ext>
            </a:extLst>
          </p:cNvPr>
          <p:cNvSpPr/>
          <p:nvPr/>
        </p:nvSpPr>
        <p:spPr>
          <a:xfrm>
            <a:off x="5271544" y="341766"/>
            <a:ext cx="3093542" cy="4169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87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6CFAA-FCA5-8F49-AC26-9994E9DD2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38377"/>
            <a:ext cx="7920000" cy="438295"/>
          </a:xfrm>
        </p:spPr>
        <p:txBody>
          <a:bodyPr/>
          <a:lstStyle/>
          <a:p>
            <a:r>
              <a:rPr lang="en-US" dirty="0"/>
              <a:t>Feed-down from IR1/5 triplet (295 </a:t>
            </a:r>
            <a:r>
              <a:rPr lang="en-US" dirty="0" err="1"/>
              <a:t>urad</a:t>
            </a:r>
            <a:r>
              <a:rPr lang="en-US" dirty="0"/>
              <a:t> </a:t>
            </a:r>
            <a:r>
              <a:rPr lang="en-US" dirty="0" err="1"/>
              <a:t>xing</a:t>
            </a:r>
            <a:r>
              <a:rPr lang="en-US" dirty="0"/>
              <a:t>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FD1A99C-C950-D74A-A8BB-26F8940FCE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9838"/>
          <a:stretch/>
        </p:blipFill>
        <p:spPr>
          <a:xfrm>
            <a:off x="381501" y="476672"/>
            <a:ext cx="8665297" cy="279958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41A059-28D5-A74C-BCF8-5D6609B79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05AD40-B852-9049-B57B-453A34172692}"/>
              </a:ext>
            </a:extLst>
          </p:cNvPr>
          <p:cNvSpPr txBox="1"/>
          <p:nvPr/>
        </p:nvSpPr>
        <p:spPr>
          <a:xfrm>
            <a:off x="1475656" y="632445"/>
            <a:ext cx="1253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15 cm β*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E9B1F3-1EF3-994E-B31F-4A7E8AFD9A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500" y="3297362"/>
            <a:ext cx="8665297" cy="34805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265F83-7F0A-F648-9514-85D66F9CA68A}"/>
              </a:ext>
            </a:extLst>
          </p:cNvPr>
          <p:cNvSpPr txBox="1"/>
          <p:nvPr/>
        </p:nvSpPr>
        <p:spPr>
          <a:xfrm>
            <a:off x="1475656" y="352989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Injection</a:t>
            </a:r>
          </a:p>
        </p:txBody>
      </p:sp>
    </p:spTree>
    <p:extLst>
      <p:ext uri="{BB962C8B-B14F-4D97-AF65-F5344CB8AC3E}">
        <p14:creationId xmlns:p14="http://schemas.microsoft.com/office/powerpoint/2010/main" val="1121489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6CFAA-FCA5-8F49-AC26-9994E9DD2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38377"/>
            <a:ext cx="7920000" cy="438295"/>
          </a:xfrm>
        </p:spPr>
        <p:txBody>
          <a:bodyPr/>
          <a:lstStyle/>
          <a:p>
            <a:r>
              <a:rPr lang="en-US" dirty="0"/>
              <a:t>Feed-down from IR1/5 triplet (295 </a:t>
            </a:r>
            <a:r>
              <a:rPr lang="en-US" dirty="0" err="1"/>
              <a:t>urad</a:t>
            </a:r>
            <a:r>
              <a:rPr lang="en-US" dirty="0"/>
              <a:t> </a:t>
            </a:r>
            <a:r>
              <a:rPr lang="en-US" dirty="0" err="1"/>
              <a:t>xing</a:t>
            </a:r>
            <a:r>
              <a:rPr lang="en-US" dirty="0"/>
              <a:t>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FD1A99C-C950-D74A-A8BB-26F8940FCE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9838"/>
          <a:stretch/>
        </p:blipFill>
        <p:spPr>
          <a:xfrm>
            <a:off x="381501" y="476672"/>
            <a:ext cx="8665297" cy="279958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41A059-28D5-A74C-BCF8-5D6609B79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05AD40-B852-9049-B57B-453A34172692}"/>
              </a:ext>
            </a:extLst>
          </p:cNvPr>
          <p:cNvSpPr txBox="1"/>
          <p:nvPr/>
        </p:nvSpPr>
        <p:spPr>
          <a:xfrm>
            <a:off x="1475656" y="632445"/>
            <a:ext cx="1253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15 cm β*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E9B1F3-1EF3-994E-B31F-4A7E8AFD9A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500" y="3300258"/>
            <a:ext cx="8665297" cy="34747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265F83-7F0A-F648-9514-85D66F9CA68A}"/>
              </a:ext>
            </a:extLst>
          </p:cNvPr>
          <p:cNvSpPr txBox="1"/>
          <p:nvPr/>
        </p:nvSpPr>
        <p:spPr>
          <a:xfrm>
            <a:off x="1475656" y="3529890"/>
            <a:ext cx="2193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40 cm β* - 7.5 </a:t>
            </a:r>
            <a:r>
              <a:rPr lang="en-US" b="1" dirty="0" err="1">
                <a:solidFill>
                  <a:srgbClr val="FF0000"/>
                </a:solidFill>
              </a:rPr>
              <a:t>TeV</a:t>
            </a:r>
            <a:r>
              <a:rPr lang="en-US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5922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FD1A99C-C950-D74A-A8BB-26F8940FCE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5685" y="332656"/>
            <a:ext cx="8711749" cy="350940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41A059-28D5-A74C-BCF8-5D6609B79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212334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05AD40-B852-9049-B57B-453A34172692}"/>
              </a:ext>
            </a:extLst>
          </p:cNvPr>
          <p:cNvSpPr txBox="1"/>
          <p:nvPr/>
        </p:nvSpPr>
        <p:spPr>
          <a:xfrm>
            <a:off x="1367655" y="604176"/>
            <a:ext cx="1253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15 cm β*  </a:t>
            </a:r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5547E06A-EBD2-EF44-953C-C6AECD8CA1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175"/>
          <a:stretch/>
        </p:blipFill>
        <p:spPr>
          <a:xfrm>
            <a:off x="221644" y="3477007"/>
            <a:ext cx="8702900" cy="32926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265F83-7F0A-F648-9514-85D66F9CA68A}"/>
              </a:ext>
            </a:extLst>
          </p:cNvPr>
          <p:cNvSpPr txBox="1"/>
          <p:nvPr/>
        </p:nvSpPr>
        <p:spPr>
          <a:xfrm>
            <a:off x="1367867" y="3511797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Injection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16CFAA-FCA5-8F49-AC26-9994E9DD2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38377"/>
            <a:ext cx="7920000" cy="438295"/>
          </a:xfrm>
        </p:spPr>
        <p:txBody>
          <a:bodyPr/>
          <a:lstStyle/>
          <a:p>
            <a:r>
              <a:rPr lang="en-US" dirty="0"/>
              <a:t>Impact of D1/D2 elements</a:t>
            </a:r>
          </a:p>
        </p:txBody>
      </p:sp>
    </p:spTree>
    <p:extLst>
      <p:ext uri="{BB962C8B-B14F-4D97-AF65-F5344CB8AC3E}">
        <p14:creationId xmlns:p14="http://schemas.microsoft.com/office/powerpoint/2010/main" val="2889375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24383"/>
            <a:ext cx="7606096" cy="427399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49856" y="4383"/>
            <a:ext cx="8496944" cy="720000"/>
          </a:xfrm>
        </p:spPr>
        <p:txBody>
          <a:bodyPr/>
          <a:lstStyle/>
          <a:p>
            <a:r>
              <a:rPr lang="en-US" dirty="0"/>
              <a:t>MBH HYBRID - Residuals and differential voltage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458072" y="4937969"/>
            <a:ext cx="6984776" cy="152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ct val="20000"/>
              </a:spcBef>
              <a:buClr>
                <a:srgbClr val="FB963C"/>
              </a:buClr>
              <a:buFont typeface="Arial" panose="020B0604020202020204" pitchFamily="34" charset="0"/>
              <a:buChar char="•"/>
            </a:pPr>
            <a:r>
              <a:rPr lang="en-US" sz="1600" b="1" dirty="0"/>
              <a:t>Current shows peaks related to voltage spikes </a:t>
            </a:r>
            <a:r>
              <a:rPr lang="el-GR" sz="1600" b="1" dirty="0"/>
              <a:t>σ</a:t>
            </a:r>
            <a:r>
              <a:rPr lang="en-US" sz="1600" b="1" dirty="0"/>
              <a:t> = 0.3 units.</a:t>
            </a:r>
          </a:p>
          <a:p>
            <a:pPr marL="285750" lvl="0" indent="-285750">
              <a:spcBef>
                <a:spcPct val="20000"/>
              </a:spcBef>
              <a:buClr>
                <a:srgbClr val="FB963C"/>
              </a:buClr>
              <a:buFont typeface="Arial" panose="020B0604020202020204" pitchFamily="34" charset="0"/>
              <a:buChar char="•"/>
            </a:pPr>
            <a:r>
              <a:rPr lang="en-US" sz="1600" b="1" dirty="0"/>
              <a:t>The difference of current minus flux shows changes </a:t>
            </a:r>
            <a:r>
              <a:rPr lang="el-GR" sz="1600" b="1" dirty="0"/>
              <a:t>σ</a:t>
            </a:r>
            <a:r>
              <a:rPr lang="en-US" sz="1600" b="1" dirty="0"/>
              <a:t> = 0.2 units.</a:t>
            </a:r>
          </a:p>
          <a:p>
            <a:pPr marL="285750" lvl="0" indent="-285750">
              <a:spcBef>
                <a:spcPct val="20000"/>
              </a:spcBef>
              <a:buClr>
                <a:srgbClr val="FB963C"/>
              </a:buClr>
              <a:buFont typeface="Arial" panose="020B0604020202020204" pitchFamily="34" charset="0"/>
              <a:buChar char="•"/>
            </a:pPr>
            <a:r>
              <a:rPr lang="en-US" sz="1600" b="1" dirty="0"/>
              <a:t>Gradient (up/</a:t>
            </a:r>
            <a:r>
              <a:rPr lang="en-US" sz="1600" b="1" dirty="0" err="1"/>
              <a:t>dw</a:t>
            </a:r>
            <a:r>
              <a:rPr lang="en-US" sz="1600" b="1" dirty="0"/>
              <a:t>) shows changes </a:t>
            </a:r>
            <a:r>
              <a:rPr lang="el-GR" sz="1600" b="1" dirty="0"/>
              <a:t>σ</a:t>
            </a:r>
            <a:r>
              <a:rPr lang="en-US" sz="1600" b="1" dirty="0"/>
              <a:t> = 0.14 units.</a:t>
            </a:r>
          </a:p>
          <a:p>
            <a:pPr lvl="0">
              <a:spcBef>
                <a:spcPct val="20000"/>
              </a:spcBef>
              <a:buClr>
                <a:srgbClr val="FB963C"/>
              </a:buClr>
            </a:pPr>
            <a:endParaRPr lang="en-US" sz="1600" b="1" dirty="0"/>
          </a:p>
          <a:p>
            <a:pPr lvl="0" algn="r">
              <a:spcBef>
                <a:spcPct val="20000"/>
              </a:spcBef>
              <a:buClr>
                <a:srgbClr val="FB963C"/>
              </a:buClr>
            </a:pPr>
            <a:r>
              <a:rPr lang="el-GR" sz="1600" b="1" dirty="0"/>
              <a:t>σ</a:t>
            </a:r>
            <a:r>
              <a:rPr lang="en-US" sz="1600" b="1" dirty="0"/>
              <a:t> is computed in the interval [2kA, 4kA]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195236" y="724383"/>
            <a:ext cx="1545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MBH HYBRID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07704" y="6536350"/>
            <a:ext cx="6926181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/>
              <a:t>From </a:t>
            </a:r>
            <a:r>
              <a:rPr lang="en-US" sz="1400" dirty="0"/>
              <a:t>L. </a:t>
            </a:r>
            <a:r>
              <a:rPr lang="en-US" sz="1400" dirty="0" err="1"/>
              <a:t>Fiscarelli</a:t>
            </a:r>
            <a:r>
              <a:rPr lang="mr-IN" sz="1400" b="1" dirty="0"/>
              <a:t>–</a:t>
            </a:r>
            <a:r>
              <a:rPr lang="en-US" sz="1400" b="1" dirty="0"/>
              <a:t> 144</a:t>
            </a:r>
            <a:r>
              <a:rPr lang="en-US" sz="1400" b="1" baseline="30000" dirty="0"/>
              <a:t>th</a:t>
            </a:r>
            <a:r>
              <a:rPr lang="en-US" sz="1400" b="1" dirty="0"/>
              <a:t> WP2 Meeting (</a:t>
            </a:r>
            <a:r>
              <a:rPr lang="en-US" sz="1400" b="1" dirty="0">
                <a:hlinkClick r:id="rId3"/>
              </a:rPr>
              <a:t>indico</a:t>
            </a:r>
            <a:r>
              <a:rPr lang="en-US" sz="1400" b="1" dirty="0"/>
              <a:t>)</a:t>
            </a:r>
            <a:endParaRPr lang="en-US" sz="1400" b="1" i="1"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AB1C9DD-DD0B-CD45-A2A6-3905FE7A99D5}"/>
              </a:ext>
            </a:extLst>
          </p:cNvPr>
          <p:cNvSpPr/>
          <p:nvPr/>
        </p:nvSpPr>
        <p:spPr>
          <a:xfrm>
            <a:off x="4481264" y="6147664"/>
            <a:ext cx="3891211" cy="29599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3BC748F-B17B-ED4B-B818-287461D0EA9E}"/>
              </a:ext>
            </a:extLst>
          </p:cNvPr>
          <p:cNvSpPr/>
          <p:nvPr/>
        </p:nvSpPr>
        <p:spPr>
          <a:xfrm>
            <a:off x="2645816" y="5850686"/>
            <a:ext cx="5726659" cy="29697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Flux jumps seems to be concentrated at “low energy”</a:t>
            </a:r>
          </a:p>
        </p:txBody>
      </p:sp>
    </p:spTree>
    <p:extLst>
      <p:ext uri="{BB962C8B-B14F-4D97-AF65-F5344CB8AC3E}">
        <p14:creationId xmlns:p14="http://schemas.microsoft.com/office/powerpoint/2010/main" val="1337738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Lucio’s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80728"/>
            <a:ext cx="7488832" cy="5165832"/>
          </a:xfrm>
        </p:spPr>
        <p:txBody>
          <a:bodyPr>
            <a:normAutofit/>
          </a:bodyPr>
          <a:lstStyle/>
          <a:p>
            <a:pPr marL="342900" lvl="1" indent="-342900"/>
            <a:r>
              <a:rPr lang="en-US" sz="2000" dirty="0"/>
              <a:t>We have tested many short models and we have data for the first full-size aperture (MBH HYBRID)</a:t>
            </a:r>
          </a:p>
          <a:p>
            <a:pPr marL="342900" lvl="1" indent="-342900"/>
            <a:endParaRPr lang="en-US" sz="2000" dirty="0"/>
          </a:p>
          <a:p>
            <a:r>
              <a:rPr lang="en-US" sz="2000" dirty="0"/>
              <a:t>At the field levels (2-4 T) where there is more activity from flux jumps and during ramps at nominal ramp-rate (10 A/s) we see:</a:t>
            </a:r>
          </a:p>
          <a:p>
            <a:endParaRPr lang="en-US" sz="2000" dirty="0"/>
          </a:p>
          <a:p>
            <a:pPr lvl="1"/>
            <a:r>
              <a:rPr lang="en-US" sz="1800" dirty="0"/>
              <a:t>fluctuations of the current (</a:t>
            </a:r>
            <a:r>
              <a:rPr lang="el-GR" sz="1800" dirty="0"/>
              <a:t>σ = 0.2 </a:t>
            </a:r>
            <a:r>
              <a:rPr lang="en-US" sz="1800" dirty="0"/>
              <a:t>units) </a:t>
            </a:r>
          </a:p>
          <a:p>
            <a:pPr lvl="1"/>
            <a:r>
              <a:rPr lang="en-US" sz="1800" dirty="0"/>
              <a:t>changes on the main field not related to the current (</a:t>
            </a:r>
            <a:r>
              <a:rPr lang="el-GR" sz="1800" dirty="0"/>
              <a:t>σ = 0.2 </a:t>
            </a:r>
            <a:r>
              <a:rPr lang="en-US" sz="1800" dirty="0"/>
              <a:t>units) </a:t>
            </a:r>
          </a:p>
          <a:p>
            <a:pPr lvl="1"/>
            <a:r>
              <a:rPr lang="en-US" sz="1800" dirty="0"/>
              <a:t>changes of the up-down gradient (</a:t>
            </a:r>
            <a:r>
              <a:rPr lang="el-GR" sz="1800" dirty="0"/>
              <a:t>σ = 0.</a:t>
            </a:r>
            <a:r>
              <a:rPr lang="en-US" sz="1800" dirty="0"/>
              <a:t>15</a:t>
            </a:r>
            <a:r>
              <a:rPr lang="el-GR" sz="1800" dirty="0"/>
              <a:t> </a:t>
            </a:r>
            <a:r>
              <a:rPr lang="en-US" sz="1800" dirty="0"/>
              <a:t>units)</a:t>
            </a:r>
          </a:p>
          <a:p>
            <a:pPr marL="457200" lvl="1" indent="0">
              <a:buNone/>
            </a:pPr>
            <a:endParaRPr lang="en-US" sz="1800" dirty="0"/>
          </a:p>
          <a:p>
            <a:r>
              <a:rPr lang="en-US" sz="2000" dirty="0"/>
              <a:t>The spectral density of the flux jumps is mainly concentrated in the interval 0.1-10 Hz</a:t>
            </a:r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1907704" y="6536350"/>
            <a:ext cx="6926181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/>
              <a:t>From </a:t>
            </a:r>
            <a:r>
              <a:rPr lang="en-US" sz="1400" dirty="0"/>
              <a:t>L. </a:t>
            </a:r>
            <a:r>
              <a:rPr lang="en-US" sz="1400" dirty="0" err="1"/>
              <a:t>Fiscarelli</a:t>
            </a:r>
            <a:r>
              <a:rPr lang="mr-IN" sz="1400" b="1" dirty="0"/>
              <a:t>–</a:t>
            </a:r>
            <a:r>
              <a:rPr lang="en-US" sz="1400" b="1" dirty="0"/>
              <a:t> 144</a:t>
            </a:r>
            <a:r>
              <a:rPr lang="en-US" sz="1400" b="1" baseline="30000" dirty="0"/>
              <a:t>th</a:t>
            </a:r>
            <a:r>
              <a:rPr lang="en-US" sz="1400" b="1" dirty="0"/>
              <a:t> WP2 Meeting (</a:t>
            </a:r>
            <a:r>
              <a:rPr lang="en-US" sz="1400" b="1" dirty="0">
                <a:hlinkClick r:id="rId2"/>
              </a:rPr>
              <a:t>indico</a:t>
            </a:r>
            <a:r>
              <a:rPr lang="en-US" sz="1400" b="1" dirty="0"/>
              <a:t>)</a:t>
            </a:r>
            <a:endParaRPr lang="en-US" sz="1400" b="1" i="1" dirty="0"/>
          </a:p>
        </p:txBody>
      </p:sp>
      <p:sp>
        <p:nvSpPr>
          <p:cNvPr id="4" name="Rounded Rectangle 3"/>
          <p:cNvSpPr/>
          <p:nvPr/>
        </p:nvSpPr>
        <p:spPr>
          <a:xfrm>
            <a:off x="612000" y="4293096"/>
            <a:ext cx="7920000" cy="79208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410794" y="3373231"/>
            <a:ext cx="6695714" cy="65364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581645" y="5085184"/>
            <a:ext cx="5726659" cy="5760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In this range PC don’t have a detailed specification!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-&gt; still under discussion how to use “Noise”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187624" y="1725960"/>
            <a:ext cx="6590755" cy="5760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From circuit point of view, we consider “linearity” and “Short term stability </a:t>
            </a:r>
            <a:r>
              <a:rPr lang="mr-IN" dirty="0">
                <a:solidFill>
                  <a:srgbClr val="FF0000"/>
                </a:solidFill>
              </a:rPr>
              <a:t>–</a:t>
            </a:r>
            <a:r>
              <a:rPr lang="en-US" dirty="0">
                <a:solidFill>
                  <a:srgbClr val="FF0000"/>
                </a:solidFill>
              </a:rPr>
              <a:t> 20 min” as boundary of “tracking” performance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154614" y="2310089"/>
            <a:ext cx="1114713" cy="39794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1907704" y="2806080"/>
            <a:ext cx="3932716" cy="5760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This is the contribute of flux </a:t>
            </a:r>
            <a:r>
              <a:rPr lang="en-US">
                <a:solidFill>
                  <a:srgbClr val="FF0000"/>
                </a:solidFill>
              </a:rPr>
              <a:t>jumps according to Lucio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062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3066" y="-99392"/>
            <a:ext cx="7920000" cy="720000"/>
          </a:xfrm>
        </p:spPr>
        <p:txBody>
          <a:bodyPr/>
          <a:lstStyle/>
          <a:p>
            <a:r>
              <a:rPr lang="en-US" dirty="0"/>
              <a:t>Inductance Jump Model – O/C Voltage Loop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749" y="620608"/>
            <a:ext cx="7108501" cy="53340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067944" y="1202108"/>
                <a:ext cx="144430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6.04 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ppm</m:t>
                      </m:r>
                    </m:oMath>
                  </m:oMathPara>
                </a14:m>
                <a:endParaRPr lang="en-GB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1202108"/>
                <a:ext cx="1444306" cy="276999"/>
              </a:xfrm>
              <a:prstGeom prst="rect">
                <a:avLst/>
              </a:prstGeom>
              <a:blipFill>
                <a:blip r:embed="rId3"/>
                <a:stretch>
                  <a:fillRect l="-1266" r="-3376" b="-260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907704" y="6536350"/>
            <a:ext cx="6926181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/>
              <a:t>From </a:t>
            </a:r>
            <a:r>
              <a:rPr lang="en-US" sz="1400" dirty="0"/>
              <a:t>M. Martino </a:t>
            </a:r>
            <a:r>
              <a:rPr lang="mr-IN" sz="1400" b="1" dirty="0"/>
              <a:t>–</a:t>
            </a:r>
            <a:r>
              <a:rPr lang="en-US" sz="1400" b="1" dirty="0"/>
              <a:t> 144</a:t>
            </a:r>
            <a:r>
              <a:rPr lang="en-US" sz="1400" b="1" baseline="30000" dirty="0"/>
              <a:t>th</a:t>
            </a:r>
            <a:r>
              <a:rPr lang="en-US" sz="1400" b="1" dirty="0"/>
              <a:t> WP2 Meeting (</a:t>
            </a:r>
            <a:r>
              <a:rPr lang="en-US" sz="1400" b="1" dirty="0">
                <a:hlinkClick r:id="rId4"/>
              </a:rPr>
              <a:t>indico</a:t>
            </a:r>
            <a:r>
              <a:rPr lang="en-US" sz="1400" b="1" dirty="0"/>
              <a:t>)</a:t>
            </a:r>
            <a:endParaRPr lang="en-US" sz="1400" b="1" i="1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9FD1695-A786-5D45-975E-2DE392043F18}"/>
              </a:ext>
            </a:extLst>
          </p:cNvPr>
          <p:cNvSpPr/>
          <p:nvPr/>
        </p:nvSpPr>
        <p:spPr>
          <a:xfrm>
            <a:off x="3995936" y="1177517"/>
            <a:ext cx="1656184" cy="30159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1DEA15E-FECC-4E4B-B533-0B3E69BA82C0}"/>
              </a:ext>
            </a:extLst>
          </p:cNvPr>
          <p:cNvSpPr/>
          <p:nvPr/>
        </p:nvSpPr>
        <p:spPr>
          <a:xfrm>
            <a:off x="2267744" y="1503698"/>
            <a:ext cx="6133189" cy="4131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 guess this value is computed in the 0.1 – 100 Hz range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1E11818-E504-F740-8334-1F39F37F1BD5}"/>
              </a:ext>
            </a:extLst>
          </p:cNvPr>
          <p:cNvSpPr/>
          <p:nvPr/>
        </p:nvSpPr>
        <p:spPr>
          <a:xfrm>
            <a:off x="1017749" y="1285103"/>
            <a:ext cx="390921" cy="99177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B1C7785-0A71-CF40-A5A3-A6286592F1F3}"/>
              </a:ext>
            </a:extLst>
          </p:cNvPr>
          <p:cNvSpPr/>
          <p:nvPr/>
        </p:nvSpPr>
        <p:spPr>
          <a:xfrm rot="16200000">
            <a:off x="-70570" y="1844762"/>
            <a:ext cx="1698443" cy="4131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11T Trim</a:t>
            </a:r>
          </a:p>
        </p:txBody>
      </p:sp>
    </p:spTree>
    <p:extLst>
      <p:ext uri="{BB962C8B-B14F-4D97-AF65-F5344CB8AC3E}">
        <p14:creationId xmlns:p14="http://schemas.microsoft.com/office/powerpoint/2010/main" val="1180882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3066" y="-99392"/>
            <a:ext cx="7920000" cy="720000"/>
          </a:xfrm>
        </p:spPr>
        <p:txBody>
          <a:bodyPr/>
          <a:lstStyle/>
          <a:p>
            <a:r>
              <a:rPr lang="en-US" dirty="0"/>
              <a:t>Inductance Jump Model – O/C Voltage Loop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749" y="564959"/>
            <a:ext cx="7108501" cy="53340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436096" y="915627"/>
                <a:ext cx="18798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=0.0084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ppm</m:t>
                      </m:r>
                    </m:oMath>
                  </m:oMathPara>
                </a14:m>
                <a:endParaRPr lang="en-GB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915627"/>
                <a:ext cx="1879874" cy="369332"/>
              </a:xfrm>
              <a:prstGeom prst="rect">
                <a:avLst/>
              </a:prstGeom>
              <a:blipFill>
                <a:blip r:embed="rId3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627784" y="915627"/>
                <a:ext cx="220509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𝑝𝑘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𝑝𝑘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&lt;0.1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ppm</m:t>
                      </m:r>
                    </m:oMath>
                  </m:oMathPara>
                </a14:m>
                <a:endParaRPr lang="en-GB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915627"/>
                <a:ext cx="2205091" cy="369332"/>
              </a:xfrm>
              <a:prstGeom prst="rect">
                <a:avLst/>
              </a:prstGeom>
              <a:blipFill>
                <a:blip r:embed="rId4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1907704" y="6536350"/>
            <a:ext cx="6926181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/>
              <a:t>From </a:t>
            </a:r>
            <a:r>
              <a:rPr lang="en-US" sz="1400" dirty="0"/>
              <a:t>M. Martino </a:t>
            </a:r>
            <a:r>
              <a:rPr lang="mr-IN" sz="1400" b="1" dirty="0"/>
              <a:t>–</a:t>
            </a:r>
            <a:r>
              <a:rPr lang="en-US" sz="1400" b="1" dirty="0"/>
              <a:t> 144</a:t>
            </a:r>
            <a:r>
              <a:rPr lang="en-US" sz="1400" b="1" baseline="30000" dirty="0"/>
              <a:t>th</a:t>
            </a:r>
            <a:r>
              <a:rPr lang="en-US" sz="1400" b="1" dirty="0"/>
              <a:t> WP2 Meeting (</a:t>
            </a:r>
            <a:r>
              <a:rPr lang="en-US" sz="1400" b="1" dirty="0">
                <a:hlinkClick r:id="rId5"/>
              </a:rPr>
              <a:t>indico</a:t>
            </a:r>
            <a:r>
              <a:rPr lang="en-US" sz="1400" b="1" dirty="0"/>
              <a:t>)</a:t>
            </a:r>
            <a:endParaRPr lang="en-US" sz="1400" b="1" i="1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60BD0AB-54EE-2545-AFFD-9A01706AF415}"/>
              </a:ext>
            </a:extLst>
          </p:cNvPr>
          <p:cNvSpPr/>
          <p:nvPr/>
        </p:nvSpPr>
        <p:spPr>
          <a:xfrm>
            <a:off x="1017749" y="1284815"/>
            <a:ext cx="390921" cy="91468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32BDA3B-CB7A-DD4F-A0FD-EC64E9E7FC65}"/>
              </a:ext>
            </a:extLst>
          </p:cNvPr>
          <p:cNvSpPr/>
          <p:nvPr/>
        </p:nvSpPr>
        <p:spPr>
          <a:xfrm rot="16200000">
            <a:off x="-370799" y="2144991"/>
            <a:ext cx="2298902" cy="4131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Main dipoles circuit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3F38A33-4193-3B4E-9D20-11010B03ADDD}"/>
              </a:ext>
            </a:extLst>
          </p:cNvPr>
          <p:cNvSpPr/>
          <p:nvPr/>
        </p:nvSpPr>
        <p:spPr>
          <a:xfrm>
            <a:off x="5436096" y="983225"/>
            <a:ext cx="1879874" cy="30159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40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numbers together (11T)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036" y="791779"/>
            <a:ext cx="8616764" cy="1181330"/>
          </a:xfrm>
        </p:spPr>
        <p:txBody>
          <a:bodyPr anchor="ctr">
            <a:normAutofit fontScale="77500" lnSpcReduction="20000"/>
          </a:bodyPr>
          <a:lstStyle/>
          <a:p>
            <a:pPr>
              <a:lnSpc>
                <a:spcPct val="120000"/>
              </a:lnSpc>
              <a:spcAft>
                <a:spcPts val="300"/>
              </a:spcAft>
            </a:pPr>
            <a:r>
              <a:rPr lang="en-US" sz="2600" b="1" dirty="0"/>
              <a:t>flux jumps </a:t>
            </a:r>
            <a:r>
              <a:rPr lang="en-US" sz="2600" dirty="0"/>
              <a:t>given in </a:t>
            </a:r>
            <a:r>
              <a:rPr lang="en-US" sz="2600" b="1" dirty="0"/>
              <a:t>unit</a:t>
            </a:r>
            <a:r>
              <a:rPr lang="en-US" sz="2600" dirty="0"/>
              <a:t> </a:t>
            </a:r>
            <a:r>
              <a:rPr lang="mr-IN" sz="2600" dirty="0"/>
              <a:t>–</a:t>
            </a:r>
            <a:r>
              <a:rPr lang="en-US" sz="2600" dirty="0"/>
              <a:t> </a:t>
            </a:r>
            <a:r>
              <a:rPr lang="en-US" sz="2600" b="1" dirty="0"/>
              <a:t>worst case </a:t>
            </a:r>
            <a:r>
              <a:rPr lang="en-US" sz="2600" dirty="0"/>
              <a:t>(in equivalent ppm) at </a:t>
            </a:r>
            <a:r>
              <a:rPr lang="en-US" sz="2600" b="1" dirty="0"/>
              <a:t>top energy</a:t>
            </a:r>
          </a:p>
          <a:p>
            <a:pPr>
              <a:lnSpc>
                <a:spcPct val="120000"/>
              </a:lnSpc>
              <a:spcAft>
                <a:spcPts val="300"/>
              </a:spcAft>
            </a:pPr>
            <a:r>
              <a:rPr lang="en-US" sz="2600" b="1" dirty="0"/>
              <a:t>PC specs </a:t>
            </a:r>
            <a:r>
              <a:rPr lang="en-US" sz="2600" dirty="0"/>
              <a:t>given in </a:t>
            </a:r>
            <a:r>
              <a:rPr lang="en-US" sz="2600" b="1" dirty="0"/>
              <a:t>ppm</a:t>
            </a:r>
            <a:r>
              <a:rPr lang="en-US" sz="2600" dirty="0"/>
              <a:t> of </a:t>
            </a:r>
            <a:r>
              <a:rPr lang="en-US" sz="2600" dirty="0" err="1"/>
              <a:t>I</a:t>
            </a:r>
            <a:r>
              <a:rPr lang="en-US" sz="2600" baseline="-25000" dirty="0" err="1"/>
              <a:t>rated</a:t>
            </a:r>
            <a:r>
              <a:rPr lang="en-US" sz="2600" dirty="0"/>
              <a:t> </a:t>
            </a:r>
            <a:r>
              <a:rPr lang="mr-IN" sz="2600" dirty="0"/>
              <a:t>–</a:t>
            </a:r>
            <a:r>
              <a:rPr lang="en-US" sz="2600" dirty="0"/>
              <a:t> </a:t>
            </a:r>
            <a:r>
              <a:rPr lang="en-US" sz="2600" b="1" dirty="0"/>
              <a:t>worst case at injection</a:t>
            </a:r>
          </a:p>
          <a:p>
            <a:pPr>
              <a:lnSpc>
                <a:spcPct val="120000"/>
              </a:lnSpc>
              <a:spcAft>
                <a:spcPts val="300"/>
              </a:spcAft>
            </a:pPr>
            <a:r>
              <a:rPr lang="en-US" sz="2600" b="1" dirty="0">
                <a:solidFill>
                  <a:schemeClr val="accent6">
                    <a:lumMod val="75000"/>
                  </a:schemeClr>
                </a:solidFill>
              </a:rPr>
              <a:t>Impact of PCs in units </a:t>
            </a:r>
            <a:r>
              <a:rPr lang="en-US" sz="2600" dirty="0"/>
              <a:t>computed as  [ppm] * 10</a:t>
            </a:r>
            <a:r>
              <a:rPr lang="en-US" sz="2600" baseline="30000" dirty="0"/>
              <a:t>-2</a:t>
            </a:r>
            <a:r>
              <a:rPr lang="en-US" sz="2600" dirty="0"/>
              <a:t> * I</a:t>
            </a:r>
            <a:r>
              <a:rPr lang="en-US" sz="2600" baseline="-25000" dirty="0"/>
              <a:t>PC rated</a:t>
            </a:r>
            <a:r>
              <a:rPr lang="en-US" sz="2600" dirty="0"/>
              <a:t>/</a:t>
            </a:r>
            <a:r>
              <a:rPr lang="en-US" sz="2600" dirty="0" err="1"/>
              <a:t>I</a:t>
            </a:r>
            <a:r>
              <a:rPr lang="en-US" sz="2600" baseline="-25000" dirty="0" err="1"/>
              <a:t>dipoles</a:t>
            </a:r>
            <a:r>
              <a:rPr lang="en-US" sz="2600" baseline="-25000" dirty="0"/>
              <a:t>(inj./nom.)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084837"/>
              </p:ext>
            </p:extLst>
          </p:nvPr>
        </p:nvGraphicFramePr>
        <p:xfrm>
          <a:off x="1092128" y="2132856"/>
          <a:ext cx="7439873" cy="3352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95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4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90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955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11T Magnet/Trim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Main Dipoles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PC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r>
                        <a:rPr lang="en-US" sz="1600" dirty="0" err="1"/>
                        <a:t>I</a:t>
                      </a:r>
                      <a:r>
                        <a:rPr lang="en-US" sz="1600" baseline="-25000" dirty="0" err="1"/>
                        <a:t>rated</a:t>
                      </a:r>
                      <a:r>
                        <a:rPr lang="en-US" sz="1600" baseline="0" dirty="0"/>
                        <a:t> [A]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r>
                        <a:rPr lang="en-US" sz="1600" baseline="0" dirty="0" err="1"/>
                        <a:t>I</a:t>
                      </a:r>
                      <a:r>
                        <a:rPr lang="en-US" sz="1600" baseline="-25000" dirty="0" err="1"/>
                        <a:t>injection</a:t>
                      </a:r>
                      <a:r>
                        <a:rPr lang="en-US" sz="1600" baseline="0" dirty="0"/>
                        <a:t> [A]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(0)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728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r>
                        <a:rPr lang="en-US" sz="1600" baseline="0" dirty="0" err="1"/>
                        <a:t>I</a:t>
                      </a:r>
                      <a:r>
                        <a:rPr lang="en-US" sz="1600" baseline="-25000" dirty="0" err="1"/>
                        <a:t>nominal</a:t>
                      </a:r>
                      <a:r>
                        <a:rPr lang="en-US" sz="1600" baseline="0" dirty="0"/>
                        <a:t> [A]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(250)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11850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r>
                        <a:rPr lang="en-US" sz="1600" dirty="0"/>
                        <a:t>Short term stability [</a:t>
                      </a:r>
                      <a:r>
                        <a:rPr lang="en-US" sz="1600" dirty="0" err="1">
                          <a:solidFill>
                            <a:srgbClr val="0070C0"/>
                          </a:solidFill>
                        </a:rPr>
                        <a:t>r.m.s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.</a:t>
                      </a:r>
                      <a:r>
                        <a:rPr lang="en-US" sz="1600" baseline="0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ppm</a:t>
                      </a:r>
                      <a:r>
                        <a:rPr lang="en-US" sz="16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r>
                        <a:rPr lang="en-US" sz="1600" dirty="0"/>
                        <a:t>Linearity [</a:t>
                      </a:r>
                      <a:r>
                        <a:rPr lang="en-US" sz="1600" dirty="0" err="1">
                          <a:solidFill>
                            <a:srgbClr val="0070C0"/>
                          </a:solidFill>
                        </a:rPr>
                        <a:t>r.m.s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.</a:t>
                      </a:r>
                      <a:r>
                        <a:rPr lang="en-US" sz="1600" baseline="0" dirty="0">
                          <a:solidFill>
                            <a:srgbClr val="0070C0"/>
                          </a:solidFill>
                        </a:rPr>
                        <a:t> ppm</a:t>
                      </a:r>
                      <a:r>
                        <a:rPr lang="en-US" sz="16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r>
                        <a:rPr lang="en-US" sz="1600" dirty="0"/>
                        <a:t>Flux jump -&gt;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PC -&gt; circuit [</a:t>
                      </a:r>
                      <a:r>
                        <a:rPr lang="en-US" sz="1600" dirty="0" err="1">
                          <a:solidFill>
                            <a:srgbClr val="0070C0"/>
                          </a:solidFill>
                        </a:rPr>
                        <a:t>rms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 ppm</a:t>
                      </a:r>
                      <a:r>
                        <a:rPr lang="en-US" sz="16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6.04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r>
                        <a:rPr lang="en-US" sz="1600" dirty="0"/>
                        <a:t>Flux jump [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</a:rPr>
                        <a:t>rms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units</a:t>
                      </a:r>
                      <a:r>
                        <a:rPr lang="en-US" sz="1600" baseline="0" dirty="0"/>
                        <a:t> of 1e-4</a:t>
                      </a:r>
                      <a:r>
                        <a:rPr lang="en-US" sz="16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1237960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r>
                        <a:rPr lang="en-US" sz="1600" dirty="0"/>
                        <a:t>Tot. PC [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</a:rPr>
                        <a:t>rms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 units</a:t>
                      </a:r>
                      <a:r>
                        <a:rPr lang="en-US" sz="1600" baseline="0" dirty="0"/>
                        <a:t>] </a:t>
                      </a:r>
                      <a:r>
                        <a:rPr lang="en-US" sz="16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inj. / nom.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0.063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 /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0.004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0.217</a:t>
                      </a:r>
                      <a:r>
                        <a:rPr lang="en-US" sz="1600" dirty="0"/>
                        <a:t> / 0.013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3692019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4BB604-0CAD-3F41-94C6-EC09A30F6AC6}"/>
              </a:ext>
            </a:extLst>
          </p:cNvPr>
          <p:cNvCxnSpPr>
            <a:cxnSpLocks/>
          </p:cNvCxnSpPr>
          <p:nvPr/>
        </p:nvCxnSpPr>
        <p:spPr>
          <a:xfrm>
            <a:off x="1092128" y="4800023"/>
            <a:ext cx="7138259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9F55FB9-EAFD-8648-B1E0-90FD2273C19B}"/>
              </a:ext>
            </a:extLst>
          </p:cNvPr>
          <p:cNvSpPr/>
          <p:nvPr/>
        </p:nvSpPr>
        <p:spPr>
          <a:xfrm>
            <a:off x="4917182" y="4800022"/>
            <a:ext cx="1642163" cy="68563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0055A82-CAC8-5547-969E-929D903D909B}"/>
              </a:ext>
            </a:extLst>
          </p:cNvPr>
          <p:cNvSpPr/>
          <p:nvPr/>
        </p:nvSpPr>
        <p:spPr>
          <a:xfrm>
            <a:off x="612000" y="5495970"/>
            <a:ext cx="5942781" cy="62436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Concerns here: flux jump on itself has an about 50 times bigger effect than PC stability at top energy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5EB03AE-1C01-B545-B09B-39F81C962D75}"/>
              </a:ext>
            </a:extLst>
          </p:cNvPr>
          <p:cNvSpPr/>
          <p:nvPr/>
        </p:nvSpPr>
        <p:spPr>
          <a:xfrm>
            <a:off x="6854691" y="3809331"/>
            <a:ext cx="1642163" cy="1007747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BBC73CF-A993-9F4B-A385-4B3974B65407}"/>
              </a:ext>
            </a:extLst>
          </p:cNvPr>
          <p:cNvSpPr/>
          <p:nvPr/>
        </p:nvSpPr>
        <p:spPr>
          <a:xfrm>
            <a:off x="2699792" y="6181603"/>
            <a:ext cx="6192688" cy="3957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performance dominated by short term stability and linearity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90A5F5-A7C4-4741-BC51-4CF180DE5B9B}"/>
              </a:ext>
            </a:extLst>
          </p:cNvPr>
          <p:cNvCxnSpPr>
            <a:cxnSpLocks/>
          </p:cNvCxnSpPr>
          <p:nvPr/>
        </p:nvCxnSpPr>
        <p:spPr>
          <a:xfrm flipV="1">
            <a:off x="6577921" y="4725144"/>
            <a:ext cx="272206" cy="145645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36B7A356-3833-5449-8ED8-4898223EFC1A}"/>
              </a:ext>
            </a:extLst>
          </p:cNvPr>
          <p:cNvSpPr/>
          <p:nvPr/>
        </p:nvSpPr>
        <p:spPr>
          <a:xfrm rot="814219">
            <a:off x="5518249" y="4976332"/>
            <a:ext cx="2184193" cy="362505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D0E4AA5-3CE0-F14F-A746-1E5DEFFA907B}"/>
              </a:ext>
            </a:extLst>
          </p:cNvPr>
          <p:cNvSpPr/>
          <p:nvPr/>
        </p:nvSpPr>
        <p:spPr>
          <a:xfrm>
            <a:off x="6732241" y="5546921"/>
            <a:ext cx="2411760" cy="39424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Comparable values!</a:t>
            </a:r>
          </a:p>
        </p:txBody>
      </p:sp>
    </p:spTree>
    <p:extLst>
      <p:ext uri="{BB962C8B-B14F-4D97-AF65-F5344CB8AC3E}">
        <p14:creationId xmlns:p14="http://schemas.microsoft.com/office/powerpoint/2010/main" val="1545421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EAA11-DED3-2B42-A430-99870C365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Comparison: flux jumps statistics for RQX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B59D16-19C1-0C47-BAFD-1547F53AA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F4D11C-75E6-B547-87D2-7ACE149EB28B}"/>
              </a:ext>
            </a:extLst>
          </p:cNvPr>
          <p:cNvSpPr txBox="1"/>
          <p:nvPr/>
        </p:nvSpPr>
        <p:spPr>
          <a:xfrm>
            <a:off x="1907704" y="6536350"/>
            <a:ext cx="6926181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/>
              <a:t>From J. </a:t>
            </a:r>
            <a:r>
              <a:rPr lang="en-US" sz="1400" b="1" i="1" dirty="0" err="1"/>
              <a:t>Coello</a:t>
            </a:r>
            <a:r>
              <a:rPr lang="en-US" sz="1400" b="1" i="1" dirty="0"/>
              <a:t> de Portugal </a:t>
            </a:r>
            <a:r>
              <a:rPr lang="mr-IN" sz="1400" b="1" dirty="0"/>
              <a:t>–</a:t>
            </a:r>
            <a:r>
              <a:rPr lang="en-US" sz="1400" b="1" dirty="0"/>
              <a:t> 147</a:t>
            </a:r>
            <a:r>
              <a:rPr lang="en-US" sz="1400" b="1" baseline="30000" dirty="0"/>
              <a:t>th</a:t>
            </a:r>
            <a:r>
              <a:rPr lang="en-US" sz="1400" b="1" dirty="0"/>
              <a:t> WP2 Meeting (</a:t>
            </a:r>
            <a:r>
              <a:rPr lang="en-US" sz="1400" b="1" dirty="0">
                <a:hlinkClick r:id="rId2"/>
              </a:rPr>
              <a:t>indico</a:t>
            </a:r>
            <a:r>
              <a:rPr lang="en-US" sz="1400" b="1" dirty="0"/>
              <a:t>)</a:t>
            </a:r>
            <a:endParaRPr lang="en-US" sz="1400" b="1" i="1" dirty="0"/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694CF50D-CBA4-8242-A619-27C9E2DF42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17894" y="1828840"/>
            <a:ext cx="5134626" cy="2177632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AB3B72E5-2EA4-284E-B015-7A7DDD2782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99088" y="4080607"/>
            <a:ext cx="5134626" cy="217763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BFC7C81-B2F5-1245-B300-A4B6610E1029}"/>
              </a:ext>
            </a:extLst>
          </p:cNvPr>
          <p:cNvSpPr/>
          <p:nvPr/>
        </p:nvSpPr>
        <p:spPr>
          <a:xfrm>
            <a:off x="5107752" y="3922144"/>
            <a:ext cx="3296032" cy="2962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consolata" panose="00000509000000000000" pitchFamily="49" charset="0"/>
              </a:rPr>
              <a:t>MQX regulation response simulation</a:t>
            </a:r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8B52224-E0EB-0D45-B8BB-CA7B632689B5}"/>
              </a:ext>
            </a:extLst>
          </p:cNvPr>
          <p:cNvSpPr/>
          <p:nvPr/>
        </p:nvSpPr>
        <p:spPr>
          <a:xfrm>
            <a:off x="5616970" y="1667694"/>
            <a:ext cx="2277595" cy="2962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consolata" panose="00000509000000000000" pitchFamily="49" charset="0"/>
              </a:rPr>
              <a:t>MBH measured flux jumps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3664A6D-6C1B-8941-9F9A-75904C71F7B2}"/>
                  </a:ext>
                </a:extLst>
              </p:cNvPr>
              <p:cNvSpPr/>
              <p:nvPr/>
            </p:nvSpPr>
            <p:spPr>
              <a:xfrm>
                <a:off x="91788" y="1828840"/>
                <a:ext cx="4256534" cy="11387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700" dirty="0"/>
                  <a:t>145 jumps measured in the error of the magnetic flux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1700" b="0" i="0" smtClean="0"/>
                      <m:t>Δ</m:t>
                    </m:r>
                    <m:r>
                      <a:rPr lang="es-ES" sz="1700" b="0" i="1" smtClean="0"/>
                      <m:t>𝜙</m:t>
                    </m:r>
                  </m:oMath>
                </a14:m>
                <a:r>
                  <a:rPr lang="en-GB" sz="1700" dirty="0"/>
                  <a:t>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700" dirty="0"/>
                  <a:t>Average </a:t>
                </a:r>
                <a14:m>
                  <m:oMath xmlns:m="http://schemas.openxmlformats.org/officeDocument/2006/math">
                    <m:r>
                      <a:rPr lang="en-GB" sz="1700" b="0" i="1" smtClean="0"/>
                      <m:t>±</m:t>
                    </m:r>
                  </m:oMath>
                </a14:m>
                <a:r>
                  <a:rPr lang="en-GB" sz="1700" dirty="0"/>
                  <a:t> Std strength: </a:t>
                </a:r>
                <a:r>
                  <a:rPr lang="en-GB" sz="1700" b="1" dirty="0"/>
                  <a:t>0.2</a:t>
                </a:r>
                <a14:m>
                  <m:oMath xmlns:m="http://schemas.openxmlformats.org/officeDocument/2006/math">
                    <m:r>
                      <a:rPr lang="en-GB" sz="1700" b="1" i="1" smtClean="0"/>
                      <m:t>±</m:t>
                    </m:r>
                  </m:oMath>
                </a14:m>
                <a:r>
                  <a:rPr lang="en-GB" sz="1700" b="1" dirty="0"/>
                  <a:t>0.1</a:t>
                </a:r>
                <a:r>
                  <a:rPr lang="en-GB" sz="1700" dirty="0"/>
                  <a:t> units.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700" dirty="0"/>
                  <a:t>Average </a:t>
                </a:r>
                <a14:m>
                  <m:oMath xmlns:m="http://schemas.openxmlformats.org/officeDocument/2006/math">
                    <m:r>
                      <a:rPr lang="en-GB" sz="1700" i="1" smtClean="0"/>
                      <m:t>±</m:t>
                    </m:r>
                  </m:oMath>
                </a14:m>
                <a:r>
                  <a:rPr lang="en-GB" sz="1700" dirty="0"/>
                  <a:t> Std length: 40</a:t>
                </a:r>
                <a14:m>
                  <m:oMath xmlns:m="http://schemas.openxmlformats.org/officeDocument/2006/math">
                    <m:r>
                      <a:rPr lang="en-GB" sz="1700" i="1" smtClean="0"/>
                      <m:t>±</m:t>
                    </m:r>
                  </m:oMath>
                </a14:m>
                <a:r>
                  <a:rPr lang="en-GB" sz="1700" dirty="0"/>
                  <a:t>10 ms.</a:t>
                </a: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3664A6D-6C1B-8941-9F9A-75904C71F7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88" y="1828840"/>
                <a:ext cx="4256534" cy="1138773"/>
              </a:xfrm>
              <a:prstGeom prst="rect">
                <a:avLst/>
              </a:prstGeom>
              <a:blipFill>
                <a:blip r:embed="rId7"/>
                <a:stretch>
                  <a:fillRect l="-595" t="-222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4DCA32A-BCB0-3542-89A4-8CA8612B1DB6}"/>
                  </a:ext>
                </a:extLst>
              </p:cNvPr>
              <p:cNvSpPr/>
              <p:nvPr/>
            </p:nvSpPr>
            <p:spPr>
              <a:xfrm>
                <a:off x="91788" y="4160876"/>
                <a:ext cx="4552220" cy="11387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700" dirty="0"/>
                  <a:t>244 jumps seen in the current deviation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1700" b="0" i="0" smtClean="0"/>
                      <m:t>Δ</m:t>
                    </m:r>
                    <m:r>
                      <a:rPr lang="es-ES" sz="1700" b="0" i="1" smtClean="0"/>
                      <m:t>𝐼</m:t>
                    </m:r>
                  </m:oMath>
                </a14:m>
                <a:r>
                  <a:rPr lang="en-GB" sz="1700" dirty="0"/>
                  <a:t>) of the regulation circuit.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700" dirty="0"/>
                  <a:t>Average </a:t>
                </a:r>
                <a14:m>
                  <m:oMath xmlns:m="http://schemas.openxmlformats.org/officeDocument/2006/math">
                    <m:r>
                      <a:rPr lang="en-GB" sz="1700" i="1" smtClean="0"/>
                      <m:t>±</m:t>
                    </m:r>
                  </m:oMath>
                </a14:m>
                <a:r>
                  <a:rPr lang="en-GB" sz="1700" dirty="0"/>
                  <a:t> Std strength: </a:t>
                </a:r>
                <a:r>
                  <a:rPr lang="en-GB" sz="1700" b="1" dirty="0"/>
                  <a:t>0.06</a:t>
                </a:r>
                <a14:m>
                  <m:oMath xmlns:m="http://schemas.openxmlformats.org/officeDocument/2006/math">
                    <m:r>
                      <a:rPr lang="en-GB" sz="1700" b="1" i="1" smtClean="0"/>
                      <m:t>±</m:t>
                    </m:r>
                  </m:oMath>
                </a14:m>
                <a:r>
                  <a:rPr lang="en-GB" sz="1700" b="1" dirty="0"/>
                  <a:t>0.03</a:t>
                </a:r>
                <a:r>
                  <a:rPr lang="en-GB" sz="1700" dirty="0"/>
                  <a:t> units.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700" dirty="0"/>
                  <a:t>Average </a:t>
                </a:r>
                <a14:m>
                  <m:oMath xmlns:m="http://schemas.openxmlformats.org/officeDocument/2006/math">
                    <m:r>
                      <a:rPr lang="en-GB" sz="1700" i="1" smtClean="0"/>
                      <m:t>±</m:t>
                    </m:r>
                  </m:oMath>
                </a14:m>
                <a:r>
                  <a:rPr lang="en-GB" sz="1700" dirty="0"/>
                  <a:t> Std length: 60</a:t>
                </a:r>
                <a14:m>
                  <m:oMath xmlns:m="http://schemas.openxmlformats.org/officeDocument/2006/math">
                    <m:r>
                      <a:rPr lang="en-GB" sz="1700" i="1" smtClean="0"/>
                      <m:t>±</m:t>
                    </m:r>
                  </m:oMath>
                </a14:m>
                <a:r>
                  <a:rPr lang="en-GB" sz="1700" dirty="0"/>
                  <a:t>40 ms.</a:t>
                </a:r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4DCA32A-BCB0-3542-89A4-8CA8612B1D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88" y="4160876"/>
                <a:ext cx="4552220" cy="1138773"/>
              </a:xfrm>
              <a:prstGeom prst="rect">
                <a:avLst/>
              </a:prstGeom>
              <a:blipFill>
                <a:blip r:embed="rId8"/>
                <a:stretch>
                  <a:fillRect l="-556" t="-222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>
            <a:extLst>
              <a:ext uri="{FF2B5EF4-FFF2-40B4-BE49-F238E27FC236}">
                <a16:creationId xmlns:a16="http://schemas.microsoft.com/office/drawing/2014/main" id="{2771C3B6-2F61-5D4F-8DA6-BC90B28FB2D6}"/>
              </a:ext>
            </a:extLst>
          </p:cNvPr>
          <p:cNvSpPr/>
          <p:nvPr/>
        </p:nvSpPr>
        <p:spPr>
          <a:xfrm>
            <a:off x="224621" y="889126"/>
            <a:ext cx="55715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From a manual selection. Very probably biased towards larger strengths (easier to spot…).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ED1ECDBC-B8BF-DF4C-9E18-B6A309A509A5}"/>
              </a:ext>
            </a:extLst>
          </p:cNvPr>
          <p:cNvSpPr/>
          <p:nvPr/>
        </p:nvSpPr>
        <p:spPr>
          <a:xfrm>
            <a:off x="2671621" y="2392591"/>
            <a:ext cx="1446273" cy="31801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F0A3B713-D098-A849-8D17-5028C58BEA3A}"/>
              </a:ext>
            </a:extLst>
          </p:cNvPr>
          <p:cNvSpPr/>
          <p:nvPr/>
        </p:nvSpPr>
        <p:spPr>
          <a:xfrm>
            <a:off x="2771800" y="4720190"/>
            <a:ext cx="1676701" cy="31801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60756EB2-FB85-D244-8218-7C8FEF19D18B}"/>
              </a:ext>
            </a:extLst>
          </p:cNvPr>
          <p:cNvSpPr/>
          <p:nvPr/>
        </p:nvSpPr>
        <p:spPr>
          <a:xfrm>
            <a:off x="91788" y="5587389"/>
            <a:ext cx="4108267" cy="62436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Comparable effect as 11T trim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(due to comparable inductances?)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92A6AA0-1484-DD4E-8B7A-07A400F27E43}"/>
              </a:ext>
            </a:extLst>
          </p:cNvPr>
          <p:cNvCxnSpPr>
            <a:cxnSpLocks/>
            <a:endCxn id="28" idx="2"/>
          </p:cNvCxnSpPr>
          <p:nvPr/>
        </p:nvCxnSpPr>
        <p:spPr>
          <a:xfrm flipV="1">
            <a:off x="3232019" y="5038201"/>
            <a:ext cx="378132" cy="52947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A9F8927B-83E9-5144-B1D0-CC9F496CBCD2}"/>
              </a:ext>
            </a:extLst>
          </p:cNvPr>
          <p:cNvSpPr/>
          <p:nvPr/>
        </p:nvSpPr>
        <p:spPr>
          <a:xfrm>
            <a:off x="5605002" y="1699592"/>
            <a:ext cx="2639406" cy="26437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B56EA877-5237-B647-B7DA-A2BB76AECF66}"/>
              </a:ext>
            </a:extLst>
          </p:cNvPr>
          <p:cNvSpPr/>
          <p:nvPr/>
        </p:nvSpPr>
        <p:spPr>
          <a:xfrm>
            <a:off x="5124472" y="3977210"/>
            <a:ext cx="3492753" cy="25686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408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numbers together (Triplet)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036" y="965849"/>
            <a:ext cx="8616764" cy="302911"/>
          </a:xfrm>
        </p:spPr>
        <p:txBody>
          <a:bodyPr anchor="ctr">
            <a:normAutofit fontScale="70000" lnSpcReduction="20000"/>
          </a:bodyPr>
          <a:lstStyle/>
          <a:p>
            <a:pPr>
              <a:lnSpc>
                <a:spcPct val="120000"/>
              </a:lnSpc>
              <a:spcAft>
                <a:spcPts val="300"/>
              </a:spcAft>
            </a:pPr>
            <a:r>
              <a:rPr lang="en-US" sz="2600" b="1" dirty="0">
                <a:solidFill>
                  <a:schemeClr val="accent6">
                    <a:lumMod val="75000"/>
                  </a:schemeClr>
                </a:solidFill>
              </a:rPr>
              <a:t>Impact of PCs in units </a:t>
            </a:r>
            <a:r>
              <a:rPr lang="en-US" sz="2600" dirty="0"/>
              <a:t>computed as [ppm] * 10</a:t>
            </a:r>
            <a:r>
              <a:rPr lang="en-US" sz="2600" baseline="30000" dirty="0"/>
              <a:t>-2</a:t>
            </a:r>
            <a:r>
              <a:rPr lang="en-US" sz="2600" dirty="0"/>
              <a:t> * I</a:t>
            </a:r>
            <a:r>
              <a:rPr lang="en-US" sz="2600" baseline="-25000" dirty="0"/>
              <a:t>PC rated</a:t>
            </a:r>
            <a:r>
              <a:rPr lang="en-US" sz="2600" dirty="0"/>
              <a:t>/I</a:t>
            </a:r>
            <a:r>
              <a:rPr lang="en-US" sz="2600" baseline="-25000" dirty="0"/>
              <a:t>RQX(inj./nom.)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248496"/>
              </p:ext>
            </p:extLst>
          </p:nvPr>
        </p:nvGraphicFramePr>
        <p:xfrm>
          <a:off x="107504" y="1372344"/>
          <a:ext cx="8784978" cy="3352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1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2182">
                  <a:extLst>
                    <a:ext uri="{9D8B030D-6E8A-4147-A177-3AD203B41FA5}">
                      <a16:colId xmlns:a16="http://schemas.microsoft.com/office/drawing/2014/main" val="3917230500"/>
                    </a:ext>
                  </a:extLst>
                </a:gridCol>
                <a:gridCol w="1632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955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RQX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RTQX1/3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RTQXA1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PC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r>
                        <a:rPr lang="en-US" sz="1600" dirty="0" err="1"/>
                        <a:t>I</a:t>
                      </a:r>
                      <a:r>
                        <a:rPr lang="en-US" sz="1600" baseline="-25000" dirty="0" err="1"/>
                        <a:t>rated</a:t>
                      </a:r>
                      <a:r>
                        <a:rPr lang="en-US" sz="1600" baseline="0" dirty="0"/>
                        <a:t> [A]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r>
                        <a:rPr lang="en-US" sz="1600" baseline="0" dirty="0" err="1"/>
                        <a:t>I</a:t>
                      </a:r>
                      <a:r>
                        <a:rPr lang="en-US" sz="1600" baseline="-25000" dirty="0" err="1"/>
                        <a:t>injection</a:t>
                      </a:r>
                      <a:r>
                        <a:rPr lang="en-US" sz="1600" baseline="0" dirty="0"/>
                        <a:t> [A]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1059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(0)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(0)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r>
                        <a:rPr lang="en-US" sz="1600" baseline="0" dirty="0" err="1"/>
                        <a:t>I</a:t>
                      </a:r>
                      <a:r>
                        <a:rPr lang="en-US" sz="1600" baseline="-25000" dirty="0" err="1"/>
                        <a:t>nominal</a:t>
                      </a:r>
                      <a:r>
                        <a:rPr lang="en-US" sz="1600" baseline="0" dirty="0"/>
                        <a:t> [A]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16470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(1647)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(35)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r>
                        <a:rPr lang="en-US" sz="1600" dirty="0"/>
                        <a:t>Short term stability [</a:t>
                      </a:r>
                      <a:r>
                        <a:rPr lang="en-US" sz="1600" dirty="0" err="1">
                          <a:solidFill>
                            <a:srgbClr val="0070C0"/>
                          </a:solidFill>
                        </a:rPr>
                        <a:t>r.m.s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.</a:t>
                      </a:r>
                      <a:r>
                        <a:rPr lang="en-US" sz="1600" baseline="0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ppm</a:t>
                      </a:r>
                      <a:r>
                        <a:rPr lang="en-US" sz="16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r>
                        <a:rPr lang="en-US" sz="1600" dirty="0"/>
                        <a:t>Linearity [</a:t>
                      </a:r>
                      <a:r>
                        <a:rPr lang="en-US" sz="1600" dirty="0" err="1">
                          <a:solidFill>
                            <a:srgbClr val="0070C0"/>
                          </a:solidFill>
                        </a:rPr>
                        <a:t>r.m.s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.</a:t>
                      </a:r>
                      <a:r>
                        <a:rPr lang="en-US" sz="1600" baseline="0" dirty="0">
                          <a:solidFill>
                            <a:srgbClr val="0070C0"/>
                          </a:solidFill>
                        </a:rPr>
                        <a:t> ppm</a:t>
                      </a:r>
                      <a:r>
                        <a:rPr lang="en-US" sz="16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5.2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3620">
                <a:tc>
                  <a:txBody>
                    <a:bodyPr/>
                    <a:lstStyle/>
                    <a:p>
                      <a:r>
                        <a:rPr lang="en-US" sz="1600" dirty="0"/>
                        <a:t>PC Short + Lin. [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</a:rPr>
                        <a:t>rms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 units</a:t>
                      </a:r>
                      <a:r>
                        <a:rPr lang="en-US" sz="1600" baseline="0" dirty="0"/>
                        <a:t>] </a:t>
                      </a:r>
                      <a:r>
                        <a:rPr lang="en-US" sz="16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inj. / nom.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0.207/0.013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0.056/0.004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0.003/ &lt;0.001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1378008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r>
                        <a:rPr lang="en-US" sz="1600" dirty="0"/>
                        <a:t>Flux jump -&gt;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PC -&gt; circuit [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</a:rPr>
                        <a:t>rms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 units</a:t>
                      </a:r>
                      <a:r>
                        <a:rPr lang="en-US" sz="16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0.06/ </a:t>
                      </a: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&lt;0.06?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???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???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955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Tot. PC [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</a:rPr>
                        <a:t>rms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 units</a:t>
                      </a:r>
                      <a:r>
                        <a:rPr lang="en-US" sz="1600" baseline="0" dirty="0"/>
                        <a:t>] </a:t>
                      </a:r>
                      <a:r>
                        <a:rPr lang="en-US" sz="16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inj. / nom.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0.22</a:t>
                      </a:r>
                      <a:r>
                        <a:rPr lang="en-US" sz="1600" b="1" dirty="0">
                          <a:solidFill>
                            <a:schemeClr val="tx2"/>
                          </a:solidFill>
                        </a:rPr>
                        <a:t>/</a:t>
                      </a: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&lt;0.06?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???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???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474374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4BB604-0CAD-3F41-94C6-EC09A30F6AC6}"/>
              </a:ext>
            </a:extLst>
          </p:cNvPr>
          <p:cNvCxnSpPr>
            <a:cxnSpLocks/>
          </p:cNvCxnSpPr>
          <p:nvPr/>
        </p:nvCxnSpPr>
        <p:spPr>
          <a:xfrm>
            <a:off x="107504" y="3718791"/>
            <a:ext cx="8784976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7B71525-2DAC-C343-87C4-BFC6E0E3212A}"/>
              </a:ext>
            </a:extLst>
          </p:cNvPr>
          <p:cNvCxnSpPr>
            <a:cxnSpLocks/>
          </p:cNvCxnSpPr>
          <p:nvPr/>
        </p:nvCxnSpPr>
        <p:spPr>
          <a:xfrm>
            <a:off x="107504" y="4036640"/>
            <a:ext cx="8784976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926723B-BE5A-7A4B-9967-774DB0F6013F}"/>
              </a:ext>
            </a:extLst>
          </p:cNvPr>
          <p:cNvSpPr txBox="1">
            <a:spLocks/>
          </p:cNvSpPr>
          <p:nvPr/>
        </p:nvSpPr>
        <p:spPr>
          <a:xfrm>
            <a:off x="430036" y="4913595"/>
            <a:ext cx="8390436" cy="1442755"/>
          </a:xfrm>
          <a:prstGeom prst="rect">
            <a:avLst/>
          </a:prstGeom>
        </p:spPr>
        <p:txBody>
          <a:bodyPr vert="horz" lIns="0" tIns="0" rIns="0" bIns="0" rtlCol="0" anchor="ctr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300"/>
              </a:spcAft>
            </a:pPr>
            <a:r>
              <a:rPr lang="en-US" sz="2600" b="1" dirty="0"/>
              <a:t>Circuit performance still dominated by PC stability </a:t>
            </a:r>
            <a:r>
              <a:rPr lang="en-US" sz="2600" dirty="0"/>
              <a:t>(at least for RQX)</a:t>
            </a:r>
          </a:p>
          <a:p>
            <a:pPr>
              <a:lnSpc>
                <a:spcPct val="120000"/>
              </a:lnSpc>
              <a:spcAft>
                <a:spcPts val="300"/>
              </a:spcAft>
            </a:pPr>
            <a:r>
              <a:rPr lang="en-US" sz="2600" dirty="0"/>
              <a:t>Values </a:t>
            </a:r>
            <a:r>
              <a:rPr lang="en-US" sz="2600" b="1" dirty="0"/>
              <a:t>to be compared with </a:t>
            </a:r>
            <a:r>
              <a:rPr lang="en-US" sz="2600" b="1" dirty="0">
                <a:solidFill>
                  <a:srgbClr val="FF0000"/>
                </a:solidFill>
              </a:rPr>
              <a:t>0.2 units flux jump </a:t>
            </a:r>
            <a:r>
              <a:rPr lang="en-US" sz="2600" dirty="0"/>
              <a:t>expected </a:t>
            </a:r>
            <a:r>
              <a:rPr lang="en-US" sz="2600" b="1" dirty="0"/>
              <a:t>in each single magnet, </a:t>
            </a:r>
            <a:r>
              <a:rPr lang="en-US" sz="2600" dirty="0"/>
              <a:t>independently</a:t>
            </a:r>
          </a:p>
          <a:p>
            <a:pPr lvl="1">
              <a:lnSpc>
                <a:spcPct val="120000"/>
              </a:lnSpc>
              <a:spcAft>
                <a:spcPts val="300"/>
              </a:spcAft>
            </a:pPr>
            <a:r>
              <a:rPr lang="en-US" sz="2200" b="1" dirty="0"/>
              <a:t>Comparable at </a:t>
            </a:r>
            <a:r>
              <a:rPr lang="en-US" sz="2200" b="1" dirty="0">
                <a:solidFill>
                  <a:srgbClr val="FF0000"/>
                </a:solidFill>
              </a:rPr>
              <a:t>injection</a:t>
            </a:r>
            <a:r>
              <a:rPr lang="en-US" sz="2200" b="1" dirty="0"/>
              <a:t> for </a:t>
            </a:r>
            <a:r>
              <a:rPr lang="en-US" sz="2200" b="1" dirty="0">
                <a:solidFill>
                  <a:srgbClr val="FF0000"/>
                </a:solidFill>
              </a:rPr>
              <a:t>RQX</a:t>
            </a:r>
            <a:r>
              <a:rPr lang="en-US" sz="2200" b="1" dirty="0"/>
              <a:t> circuit</a:t>
            </a:r>
          </a:p>
          <a:p>
            <a:pPr>
              <a:lnSpc>
                <a:spcPct val="120000"/>
              </a:lnSpc>
              <a:spcAft>
                <a:spcPts val="300"/>
              </a:spcAft>
            </a:pPr>
            <a:endParaRPr lang="en-US" sz="2600" baseline="-25000" dirty="0"/>
          </a:p>
        </p:txBody>
      </p:sp>
    </p:spTree>
    <p:extLst>
      <p:ext uri="{BB962C8B-B14F-4D97-AF65-F5344CB8AC3E}">
        <p14:creationId xmlns:p14="http://schemas.microsoft.com/office/powerpoint/2010/main" val="3475711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5FDCCE-C000-2046-BDFC-BEDB15224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0688"/>
            <a:ext cx="9144000" cy="366522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329482E7-BBDB-404B-A613-958E6924E662}"/>
              </a:ext>
            </a:extLst>
          </p:cNvPr>
          <p:cNvSpPr/>
          <p:nvPr/>
        </p:nvSpPr>
        <p:spPr>
          <a:xfrm>
            <a:off x="4403270" y="2943225"/>
            <a:ext cx="648072" cy="93610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CB8ABD-EBC3-4948-9562-4CAA57FBAC37}"/>
              </a:ext>
            </a:extLst>
          </p:cNvPr>
          <p:cNvSpPr txBox="1"/>
          <p:nvPr/>
        </p:nvSpPr>
        <p:spPr>
          <a:xfrm>
            <a:off x="4932040" y="275855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P7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DDB09E6-82E3-1446-AE4F-5CD50BEE4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099" y="4081536"/>
            <a:ext cx="4117002" cy="252956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11T: impact on B1 orbit at 15 cm β*, 7 </a:t>
            </a:r>
            <a:r>
              <a:rPr lang="en-US" dirty="0" err="1"/>
              <a:t>TeV</a:t>
            </a:r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0FC9FD-968E-3149-94D8-FDFFC6650E65}"/>
              </a:ext>
            </a:extLst>
          </p:cNvPr>
          <p:cNvCxnSpPr>
            <a:cxnSpLocks/>
            <a:stCxn id="9" idx="0"/>
          </p:cNvCxnSpPr>
          <p:nvPr/>
        </p:nvCxnSpPr>
        <p:spPr>
          <a:xfrm flipH="1">
            <a:off x="326098" y="2943225"/>
            <a:ext cx="4401208" cy="113384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BF5E466-26C9-4D43-B6D2-CF74B6FF3FA9}"/>
              </a:ext>
            </a:extLst>
          </p:cNvPr>
          <p:cNvCxnSpPr>
            <a:cxnSpLocks/>
          </p:cNvCxnSpPr>
          <p:nvPr/>
        </p:nvCxnSpPr>
        <p:spPr>
          <a:xfrm flipH="1">
            <a:off x="4443102" y="3546282"/>
            <a:ext cx="582122" cy="306928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9D95AE9-EF0C-6C44-B95A-F0EE732EE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5224" y="4412480"/>
            <a:ext cx="3796815" cy="203277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2600" dirty="0"/>
              <a:t>Main observation:</a:t>
            </a:r>
          </a:p>
          <a:p>
            <a:r>
              <a:rPr lang="en-US" sz="2600" b="1" dirty="0"/>
              <a:t>&lt; 0.2 </a:t>
            </a:r>
            <a:r>
              <a:rPr lang="en-US" sz="2600" b="1" dirty="0" err="1"/>
              <a:t>σ</a:t>
            </a:r>
            <a:r>
              <a:rPr lang="en-US" sz="2600" b="1" baseline="-25000" dirty="0" err="1"/>
              <a:t>beam</a:t>
            </a:r>
            <a:r>
              <a:rPr lang="en-US" sz="2600" b="1" dirty="0"/>
              <a:t>/unit @ TCPs</a:t>
            </a:r>
          </a:p>
          <a:p>
            <a:r>
              <a:rPr lang="en-US" sz="2600" dirty="0"/>
              <a:t>Main dipoles have a stronger local impact</a:t>
            </a:r>
          </a:p>
          <a:p>
            <a:r>
              <a:rPr lang="en-US" sz="2600" b="1" dirty="0"/>
              <a:t>same result for 40 cm </a:t>
            </a:r>
            <a:r>
              <a:rPr lang="en-US" sz="2400" b="1" dirty="0"/>
              <a:t>β* at top energy</a:t>
            </a:r>
            <a:endParaRPr lang="en-US" sz="2600" b="1" dirty="0"/>
          </a:p>
          <a:p>
            <a:endParaRPr lang="en-US" sz="2600" b="1" dirty="0"/>
          </a:p>
          <a:p>
            <a:pPr marL="0" indent="0">
              <a:buNone/>
            </a:pPr>
            <a:r>
              <a:rPr lang="en-US" sz="2600" b="1" dirty="0"/>
              <a:t>At injection:</a:t>
            </a:r>
          </a:p>
          <a:p>
            <a:r>
              <a:rPr lang="en-US" sz="2600" b="1" dirty="0"/>
              <a:t>Not very different behavior</a:t>
            </a:r>
          </a:p>
          <a:p>
            <a:pPr lvl="1"/>
            <a:r>
              <a:rPr lang="en-US" sz="2200" dirty="0"/>
              <a:t>Optics around P7 is basically constant</a:t>
            </a:r>
          </a:p>
          <a:p>
            <a:r>
              <a:rPr lang="en-US" sz="2600" dirty="0"/>
              <a:t>about </a:t>
            </a:r>
            <a:r>
              <a:rPr lang="en-US" sz="2600" b="1" dirty="0"/>
              <a:t>x4 less sensitive due to scaling of beam size with energy</a:t>
            </a:r>
            <a:endParaRPr lang="en-US" sz="26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2929B24-B119-4747-B172-62C4862AFAF5}"/>
              </a:ext>
            </a:extLst>
          </p:cNvPr>
          <p:cNvSpPr/>
          <p:nvPr/>
        </p:nvSpPr>
        <p:spPr>
          <a:xfrm>
            <a:off x="827584" y="900000"/>
            <a:ext cx="648072" cy="2247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2F75C72-26A5-4649-894E-B6D176CDE1BE}"/>
              </a:ext>
            </a:extLst>
          </p:cNvPr>
          <p:cNvSpPr/>
          <p:nvPr/>
        </p:nvSpPr>
        <p:spPr>
          <a:xfrm>
            <a:off x="1335544" y="1124744"/>
            <a:ext cx="1935392" cy="39424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x4 </a:t>
            </a:r>
            <a:r>
              <a:rPr lang="en-US" b="1" dirty="0" err="1">
                <a:solidFill>
                  <a:srgbClr val="FF0000"/>
                </a:solidFill>
              </a:rPr>
              <a:t>wrt</a:t>
            </a:r>
            <a:r>
              <a:rPr lang="en-US" b="1" dirty="0">
                <a:solidFill>
                  <a:srgbClr val="FF0000"/>
                </a:solidFill>
              </a:rPr>
              <a:t> injection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4FEB92-3599-A64E-AC17-6791DFE3043E}"/>
              </a:ext>
            </a:extLst>
          </p:cNvPr>
          <p:cNvSpPr txBox="1"/>
          <p:nvPr/>
        </p:nvSpPr>
        <p:spPr>
          <a:xfrm>
            <a:off x="1748571" y="508092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TCPs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5ABF962-0C59-B549-BD79-A4FCDADEDD37}"/>
              </a:ext>
            </a:extLst>
          </p:cNvPr>
          <p:cNvCxnSpPr>
            <a:cxnSpLocks/>
          </p:cNvCxnSpPr>
          <p:nvPr/>
        </p:nvCxnSpPr>
        <p:spPr>
          <a:xfrm flipH="1">
            <a:off x="1835696" y="5406887"/>
            <a:ext cx="136228" cy="39837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6EB83BDC-BF12-DE48-8689-4E3AACE13989}"/>
              </a:ext>
            </a:extLst>
          </p:cNvPr>
          <p:cNvSpPr/>
          <p:nvPr/>
        </p:nvSpPr>
        <p:spPr>
          <a:xfrm>
            <a:off x="3706837" y="804419"/>
            <a:ext cx="2040938" cy="1517841"/>
          </a:xfrm>
          <a:prstGeom prst="ellipse">
            <a:avLst/>
          </a:prstGeom>
          <a:solidFill>
            <a:schemeClr val="accent1">
              <a:lumMod val="40000"/>
              <a:lumOff val="60000"/>
              <a:alpha val="20000"/>
            </a:schemeClr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8062279-2796-094C-BF27-5B257CB3A0E6}"/>
              </a:ext>
            </a:extLst>
          </p:cNvPr>
          <p:cNvSpPr/>
          <p:nvPr/>
        </p:nvSpPr>
        <p:spPr>
          <a:xfrm>
            <a:off x="5652120" y="1684701"/>
            <a:ext cx="1944216" cy="37614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Main dipole circuits</a:t>
            </a:r>
          </a:p>
        </p:txBody>
      </p:sp>
    </p:spTree>
    <p:extLst>
      <p:ext uri="{BB962C8B-B14F-4D97-AF65-F5344CB8AC3E}">
        <p14:creationId xmlns:p14="http://schemas.microsoft.com/office/powerpoint/2010/main" val="35834810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52923</TotalTime>
  <Words>1585</Words>
  <Application>Microsoft Macintosh PowerPoint</Application>
  <PresentationFormat>On-screen Show (4:3)</PresentationFormat>
  <Paragraphs>285</Paragraphs>
  <Slides>19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Cambria Math</vt:lpstr>
      <vt:lpstr>Inconsolata</vt:lpstr>
      <vt:lpstr>Mangal</vt:lpstr>
      <vt:lpstr>Times New Roman</vt:lpstr>
      <vt:lpstr>Wingdings</vt:lpstr>
      <vt:lpstr>Thème Office</vt:lpstr>
      <vt:lpstr>Impact of flux jumps on orbit stability</vt:lpstr>
      <vt:lpstr>MBH HYBRID - Residuals and differential voltage</vt:lpstr>
      <vt:lpstr>Lucio’s conclusions</vt:lpstr>
      <vt:lpstr>Inductance Jump Model – O/C Voltage Loop</vt:lpstr>
      <vt:lpstr>Inductance Jump Model – O/C Voltage Loop</vt:lpstr>
      <vt:lpstr>Putting numbers together (11T)</vt:lpstr>
      <vt:lpstr>Comparison: flux jumps statistics for RQX</vt:lpstr>
      <vt:lpstr>Putting numbers together (Triplet)</vt:lpstr>
      <vt:lpstr>11T: impact on B1 orbit at 15 cm β*, 7 TeV</vt:lpstr>
      <vt:lpstr>Feed-down from IR1/5 triplet: impact on orbit</vt:lpstr>
      <vt:lpstr>D1/D2: impact on B1 orbit at 15 cm β*, 7 TeV</vt:lpstr>
      <vt:lpstr>Conclusion: impact on orbit at TCP @ inj / 15 cm β*</vt:lpstr>
      <vt:lpstr>Appendix</vt:lpstr>
      <vt:lpstr>11T: impact on B1 orbit at injection</vt:lpstr>
      <vt:lpstr>11T: impact on B1 orbit at 15 cm β*, 7 TeV</vt:lpstr>
      <vt:lpstr>11T: impact on B1 orbit at 40 cm β*, 7.5 TeV</vt:lpstr>
      <vt:lpstr>Feed-down from IR1/5 triplet (295 urad xing)</vt:lpstr>
      <vt:lpstr>Feed-down from IR1/5 triplet (295 urad xing)</vt:lpstr>
      <vt:lpstr>Impact of D1/D2 elements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Davide Gamba</cp:lastModifiedBy>
  <cp:revision>1147</cp:revision>
  <cp:lastPrinted>2018-04-16T08:00:54Z</cp:lastPrinted>
  <dcterms:created xsi:type="dcterms:W3CDTF">2016-01-11T14:38:10Z</dcterms:created>
  <dcterms:modified xsi:type="dcterms:W3CDTF">2019-06-10T23:54:55Z</dcterms:modified>
</cp:coreProperties>
</file>