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29"/>
  </p:normalViewPr>
  <p:slideViewPr>
    <p:cSldViewPr snapToGrid="0" snapToObjects="1">
      <p:cViewPr varScale="1">
        <p:scale>
          <a:sx n="112" d="100"/>
          <a:sy n="112" d="100"/>
        </p:scale>
        <p:origin x="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44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0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8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16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1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9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4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4E63-672B-A545-9B6B-986602A7A9D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FDC3F-5299-F64B-B79E-F4B3C62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jpe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8" Type="http://schemas.openxmlformats.org/officeDocument/2006/relationships/image" Target="../media/image7.jp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7746" y="151031"/>
            <a:ext cx="7286625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Particle physicists are sought after in every domain</a:t>
            </a:r>
          </a:p>
          <a:p>
            <a:pPr algn="ctr"/>
            <a:r>
              <a:rPr lang="en-US" sz="1500" b="1" dirty="0"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The skill set is unique </a:t>
            </a:r>
            <a:r>
              <a:rPr lang="mr-IN" sz="1500" b="1" dirty="0"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–</a:t>
            </a:r>
            <a:r>
              <a:rPr lang="en-US" sz="1500" b="1" dirty="0"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“a new value” creation: </a:t>
            </a:r>
            <a:r>
              <a:rPr lang="en-US" sz="1500" b="1" dirty="0"/>
              <a:t>Multidimensional Growth</a:t>
            </a:r>
          </a:p>
        </p:txBody>
      </p:sp>
      <p:sp>
        <p:nvSpPr>
          <p:cNvPr id="51" name="Title 1"/>
          <p:cNvSpPr txBox="1">
            <a:spLocks/>
          </p:cNvSpPr>
          <p:nvPr/>
        </p:nvSpPr>
        <p:spPr bwMode="auto">
          <a:xfrm>
            <a:off x="1531365" y="875684"/>
            <a:ext cx="1926695" cy="856856"/>
          </a:xfrm>
          <a:prstGeom prst="rect">
            <a:avLst/>
          </a:prstGeom>
          <a:solidFill>
            <a:schemeClr val="bg1"/>
          </a:solidFill>
        </p:spPr>
        <p:txBody>
          <a:bodyPr wrap="square" numCol="1" anchor="ctr" anchorCtr="0" compatLnSpc="1">
            <a:prstTxWarp prst="textNoShape">
              <a:avLst/>
            </a:prstTxWarp>
          </a:bodyPr>
          <a:lstStyle>
            <a:lvl1pPr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2pPr>
            <a:lvl3pPr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3pPr>
            <a:lvl4pPr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4pPr>
            <a:lvl5pPr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5pPr>
            <a:lvl6pPr marL="457200"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6pPr>
            <a:lvl7pPr marL="914400"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7pPr>
            <a:lvl8pPr marL="1371600"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8pPr>
            <a:lvl9pPr marL="1828800" algn="l" defTabSz="216693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040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 eaLnBrk="1" hangingPunct="1"/>
            <a:r>
              <a:rPr lang="en-US" altLang="en-US" sz="1709" dirty="0">
                <a:latin typeface="Gotham Medium" charset="0"/>
              </a:rPr>
              <a:t>Particle Physics is a vehicle </a:t>
            </a:r>
            <a:endParaRPr lang="en-US" altLang="en-US" sz="1392" dirty="0">
              <a:latin typeface="Gotham Medium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63553" y="1304112"/>
            <a:ext cx="10150059" cy="4897316"/>
            <a:chOff x="1530889" y="2388377"/>
            <a:chExt cx="32078417" cy="1547755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B7DFAC0D-F03A-A444-99FD-8E53360DF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13522" y="5845731"/>
              <a:ext cx="9619643" cy="946432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D72512D-DF9A-5D44-A5E4-496510AD8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1430" y="5949121"/>
              <a:ext cx="2270224" cy="227022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B08D027-4CB3-1A4F-A084-003070BD2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39528" y="9323452"/>
              <a:ext cx="4239512" cy="238472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D589BCED-4DFF-8844-A141-CCFDD3ECF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78570" y="11042871"/>
              <a:ext cx="3744641" cy="214614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368B25CD-A21D-2D47-8366-C3B19E91A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655035" y="3945057"/>
              <a:ext cx="4122002" cy="274300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32AD015B-028E-FB41-8B60-7075C396B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8197" y="9173975"/>
              <a:ext cx="3364121" cy="156992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BC203290-E8FB-0349-88DD-B00E7B18B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21427" y="8406547"/>
              <a:ext cx="2439549" cy="162079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23E7BA5-3F06-8945-9E72-D17B806B94C5}"/>
                </a:ext>
              </a:extLst>
            </p:cNvPr>
            <p:cNvSpPr txBox="1"/>
            <p:nvPr/>
          </p:nvSpPr>
          <p:spPr>
            <a:xfrm>
              <a:off x="11527863" y="17136410"/>
              <a:ext cx="4891978" cy="729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Mechanical Engineering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B6BDD8A-B01C-0B42-B7B0-5E8274981FD3}"/>
                </a:ext>
              </a:extLst>
            </p:cNvPr>
            <p:cNvSpPr txBox="1"/>
            <p:nvPr/>
          </p:nvSpPr>
          <p:spPr>
            <a:xfrm>
              <a:off x="3742271" y="13568998"/>
              <a:ext cx="2896354" cy="1167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Astrophysics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Cosmology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8665BA6-6DE6-694A-9EAC-FFFD8300F01B}"/>
                </a:ext>
              </a:extLst>
            </p:cNvPr>
            <p:cNvSpPr txBox="1"/>
            <p:nvPr/>
          </p:nvSpPr>
          <p:spPr>
            <a:xfrm>
              <a:off x="3664126" y="8833607"/>
              <a:ext cx="2241402" cy="1604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Industrial Applications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9D7BCA8-DCD0-D34B-9E83-E0ABE4836BB2}"/>
                </a:ext>
              </a:extLst>
            </p:cNvPr>
            <p:cNvSpPr txBox="1"/>
            <p:nvPr/>
          </p:nvSpPr>
          <p:spPr>
            <a:xfrm>
              <a:off x="1530889" y="6177694"/>
              <a:ext cx="4891978" cy="729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rgbClr val="002060"/>
                  </a:solidFill>
                </a:rPr>
                <a:t>Meteorology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43D6736-5AAD-E545-8056-D27CACC2A906}"/>
                </a:ext>
              </a:extLst>
            </p:cNvPr>
            <p:cNvSpPr txBox="1"/>
            <p:nvPr/>
          </p:nvSpPr>
          <p:spPr>
            <a:xfrm>
              <a:off x="18777040" y="3933628"/>
              <a:ext cx="4891978" cy="1604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Detector/Sensor Development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Prototyping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48E0F1A-2BDB-604F-9BB5-AF352C0461CA}"/>
                </a:ext>
              </a:extLst>
            </p:cNvPr>
            <p:cNvSpPr txBox="1"/>
            <p:nvPr/>
          </p:nvSpPr>
          <p:spPr>
            <a:xfrm>
              <a:off x="21604475" y="10252899"/>
              <a:ext cx="4891978" cy="729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Big Data Analytics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5E28431-7BFE-1044-BE90-EC0BE230187C}"/>
                </a:ext>
              </a:extLst>
            </p:cNvPr>
            <p:cNvSpPr txBox="1"/>
            <p:nvPr/>
          </p:nvSpPr>
          <p:spPr>
            <a:xfrm>
              <a:off x="21084173" y="11558341"/>
              <a:ext cx="4891978" cy="1167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Machine Learning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 Artificial intelligence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7BFA485-D063-574F-8E80-9332D5834827}"/>
                </a:ext>
              </a:extLst>
            </p:cNvPr>
            <p:cNvSpPr txBox="1"/>
            <p:nvPr/>
          </p:nvSpPr>
          <p:spPr>
            <a:xfrm>
              <a:off x="16987637" y="14749053"/>
              <a:ext cx="6983402" cy="1167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solidFill>
                    <a:srgbClr val="002060"/>
                  </a:solidFill>
                </a:rPr>
                <a:t>	Financial </a:t>
              </a:r>
              <a:r>
                <a:rPr lang="en-US" sz="900" dirty="0">
                  <a:solidFill>
                    <a:srgbClr val="002060"/>
                  </a:solidFill>
                </a:rPr>
                <a:t>Management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Risk Management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0839" y="10460943"/>
              <a:ext cx="1986045" cy="189539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733931" y="3481884"/>
              <a:ext cx="3709441" cy="729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Project Management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116567" y="5807344"/>
              <a:ext cx="3106566" cy="729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Execution Period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419837" y="3286011"/>
              <a:ext cx="3218022" cy="729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A Creative Period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640005" y="9381329"/>
              <a:ext cx="3430803" cy="729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Exploitation Period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711" y="4381923"/>
              <a:ext cx="2846361" cy="1886541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8665BA6-6DE6-694A-9EAC-FFFD8300F01B}"/>
                </a:ext>
              </a:extLst>
            </p:cNvPr>
            <p:cNvSpPr txBox="1"/>
            <p:nvPr/>
          </p:nvSpPr>
          <p:spPr>
            <a:xfrm>
              <a:off x="5068122" y="10867525"/>
              <a:ext cx="2241402" cy="1167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Medical 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Imaging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335275" y="12279462"/>
              <a:ext cx="4021887" cy="2279923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0479" y="13668409"/>
              <a:ext cx="3794602" cy="228823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25178" y="13748471"/>
              <a:ext cx="2757366" cy="153610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87637" y="12766028"/>
              <a:ext cx="2938218" cy="1928719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B6BDD8A-B01C-0B42-B7B0-5E8274981FD3}"/>
                </a:ext>
              </a:extLst>
            </p:cNvPr>
            <p:cNvSpPr txBox="1"/>
            <p:nvPr/>
          </p:nvSpPr>
          <p:spPr>
            <a:xfrm>
              <a:off x="7159775" y="14746594"/>
              <a:ext cx="2896354" cy="1167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Space 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Science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xmlns="" id="{6891A638-7DCC-A54D-BF19-E60A433ED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48300" y="14601959"/>
              <a:ext cx="2841561" cy="160001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33890" y="5858533"/>
              <a:ext cx="3841596" cy="2182027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17098" y="7811126"/>
              <a:ext cx="3705927" cy="1857100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14473450" y="2388377"/>
              <a:ext cx="3319348" cy="729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rgbClr val="002060"/>
                  </a:solidFill>
                </a:rPr>
                <a:t>Multidisciplinarity</a:t>
              </a:r>
              <a:endParaRPr lang="en-US" sz="900" dirty="0">
                <a:solidFill>
                  <a:srgbClr val="00206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1193779" y="7549432"/>
              <a:ext cx="3501729" cy="1167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Monitoring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Physics Discovery !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1032744" y="2522473"/>
              <a:ext cx="5280509" cy="3902466"/>
              <a:chOff x="3116626" y="1179726"/>
              <a:chExt cx="2227769" cy="1646393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3116626" y="1777909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Physics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Coordination</a:t>
                </a: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322782" y="1392399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Sensor 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Detector 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R&amp;D</a:t>
                </a: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3673347" y="1192256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Technical Coordination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Safety</a:t>
                </a: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137421" y="1179726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Electronics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R&amp;D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Coordination</a:t>
                </a: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4536173" y="1392933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Gas and Fluid Design</a:t>
                </a: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4683217" y="1761798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Production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Installation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Commissioning</a:t>
                </a: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270905" y="2028440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>
                    <a:solidFill>
                      <a:srgbClr val="002060"/>
                    </a:solidFill>
                  </a:rPr>
                  <a:t>Data 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Analysis</a:t>
                </a: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867765" y="2164941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Offline </a:t>
                </a:r>
              </a:p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Software</a:t>
                </a: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447215" y="2053576"/>
                <a:ext cx="661178" cy="661178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Online Software</a:t>
                </a: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608391" y="1729615"/>
                <a:ext cx="1190207" cy="520564"/>
              </a:xfrm>
              <a:prstGeom prst="ellipse">
                <a:avLst/>
              </a:prstGeom>
              <a:gradFill flip="none" rotWithShape="1">
                <a:gsLst>
                  <a:gs pos="46000">
                    <a:schemeClr val="accent1">
                      <a:lumMod val="5000"/>
                      <a:lumOff val="95000"/>
                      <a:alpha val="1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innerShdw blurRad="368300" dist="406400" dir="13500000">
                  <a:prstClr val="black">
                    <a:alpha val="50000"/>
                  </a:prstClr>
                </a:innerShdw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75" dirty="0">
                    <a:solidFill>
                      <a:srgbClr val="002060"/>
                    </a:solidFill>
                  </a:rPr>
                  <a:t>Project</a:t>
                </a:r>
              </a:p>
            </p:txBody>
          </p:sp>
        </p:grp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xmlns="" id="{6A73E4CC-5B1C-F047-8EFF-4433E5E63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11974" y="7027042"/>
              <a:ext cx="2903725" cy="1655488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7317467" y="5352301"/>
              <a:ext cx="2062940" cy="1167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</a:rPr>
                <a:t>Outreach</a:t>
              </a:r>
            </a:p>
            <a:p>
              <a:r>
                <a:rPr lang="en-US" sz="900" dirty="0">
                  <a:solidFill>
                    <a:srgbClr val="002060"/>
                  </a:solidFill>
                </a:rPr>
                <a:t>Education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flipH="1">
              <a:off x="32518156" y="14409147"/>
              <a:ext cx="1091150" cy="661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9" dirty="0"/>
                <a:t>29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020115" y="15193152"/>
              <a:ext cx="3395340" cy="1167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 dirty="0"/>
                <a:t>© Archana Sharma</a:t>
              </a:r>
            </a:p>
            <a:p>
              <a:r>
                <a:rPr lang="de-DE" sz="900" dirty="0"/>
                <a:t>CERN 2018</a:t>
              </a:r>
              <a:endParaRPr lang="en-US" sz="900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5948631" y="15760753"/>
              <a:ext cx="10837069" cy="7295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2060"/>
                  </a:solidFill>
                  <a:latin typeface="Roboto" charset="0"/>
                </a:rPr>
                <a:t>ALBA Synchrotron Barcelona - July 19-20, 2018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63714" y="4419599"/>
              <a:ext cx="8980486" cy="15753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139" dirty="0"/>
            </a:p>
            <a:p>
              <a:pPr algn="ctr">
                <a:defRPr/>
              </a:pPr>
              <a:endParaRPr lang="en-US" sz="15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184579" y="5699711"/>
            <a:ext cx="284052" cy="209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9" dirty="0"/>
              <a:t>17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©</a:t>
            </a:r>
            <a:r>
              <a:rPr lang="en-US" dirty="0" smtClean="0"/>
              <a:t>  </a:t>
            </a:r>
            <a:r>
              <a:rPr lang="en-US" dirty="0" smtClean="0"/>
              <a:t>Archana Sharma 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37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Macintosh PowerPoint</Application>
  <PresentationFormat>Widescreen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 Rounded MT Bold</vt:lpstr>
      <vt:lpstr>Calibri</vt:lpstr>
      <vt:lpstr>Calibri Light</vt:lpstr>
      <vt:lpstr>Gotham Medium</vt:lpstr>
      <vt:lpstr>Roboto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Archana Sharma</dc:creator>
  <cp:lastModifiedBy>Archana Sharma</cp:lastModifiedBy>
  <cp:revision>1</cp:revision>
  <dcterms:created xsi:type="dcterms:W3CDTF">2019-06-06T10:10:27Z</dcterms:created>
  <dcterms:modified xsi:type="dcterms:W3CDTF">2019-06-06T10:10:53Z</dcterms:modified>
</cp:coreProperties>
</file>