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104282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 b="def" i="def"/>
      <a:tcStyle>
        <a:tcBdr/>
        <a:fill>
          <a:solidFill>
            <a:srgbClr val="E6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D6D6D6"/>
          </a:solidFill>
        </a:fill>
      </a:tcStyle>
    </a:wholeTbl>
    <a:band2H>
      <a:tcTxStyle b="def" i="def"/>
      <a:tcStyle>
        <a:tcBdr/>
        <a:fill>
          <a:solidFill>
            <a:srgbClr val="ECECEC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 b="def" i="def"/>
      <a:tcStyle>
        <a:tcBdr/>
        <a:fill>
          <a:solidFill>
            <a:schemeClr val="accent6">
              <a:lumOff val="63215"/>
            </a:schemeClr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8EC"/>
          </a:solidFill>
        </a:fill>
      </a:tcStyle>
    </a:wholeTbl>
    <a:band2H>
      <a:tcTxStyle b="def" i="def"/>
      <a:tcStyle>
        <a:tcBdr/>
        <a:fill>
          <a:solidFill>
            <a:srgbClr val="0055A0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104282"/>
        </a:fontRef>
        <a:srgbClr val="10428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104282"/>
              </a:solidFill>
              <a:prstDash val="solid"/>
              <a:round/>
            </a:ln>
          </a:top>
          <a:bottom>
            <a:ln w="25400" cap="flat">
              <a:solidFill>
                <a:srgbClr val="10428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104282"/>
              </a:solidFill>
              <a:prstDash val="solid"/>
              <a:round/>
            </a:ln>
          </a:top>
          <a:bottom>
            <a:ln w="25400" cap="flat">
              <a:solidFill>
                <a:srgbClr val="10428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104282"/>
        </a:fontRef>
        <a:srgbClr val="104282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CACDD8"/>
          </a:solidFill>
        </a:fill>
      </a:tcStyle>
    </a:wholeTbl>
    <a:band2H>
      <a:tcTxStyle b="def" i="def"/>
      <a:tcStyle>
        <a:tcBdr/>
        <a:fill>
          <a:solidFill>
            <a:srgbClr val="E6E8EC"/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381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381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10428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Shape 12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81661"/>
            <a:ext cx="2520002" cy="249467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e du titre"/>
          <p:cNvSpPr txBox="1"/>
          <p:nvPr>
            <p:ph type="title"/>
          </p:nvPr>
        </p:nvSpPr>
        <p:spPr>
          <a:xfrm>
            <a:off x="457200" y="1185528"/>
            <a:ext cx="3200400" cy="73025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b="1" sz="1800"/>
            </a:lvl1pPr>
          </a:lstStyle>
          <a:p>
            <a:pPr/>
            <a:r>
              <a:t>Texte du titre</a:t>
            </a:r>
          </a:p>
        </p:txBody>
      </p:sp>
      <p:sp>
        <p:nvSpPr>
          <p:cNvPr id="98" name="Texte niveau 1…"/>
          <p:cNvSpPr txBox="1"/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du titre"/>
          <p:cNvSpPr txBox="1"/>
          <p:nvPr>
            <p:ph type="title"/>
          </p:nvPr>
        </p:nvSpPr>
        <p:spPr>
          <a:xfrm>
            <a:off x="5556732" y="1705709"/>
            <a:ext cx="3053870" cy="1253810"/>
          </a:xfrm>
          <a:prstGeom prst="rect">
            <a:avLst/>
          </a:prstGeom>
        </p:spPr>
        <p:txBody>
          <a:bodyPr anchor="b"/>
          <a:lstStyle>
            <a:lvl1pPr>
              <a:defRPr b="1" sz="2200"/>
            </a:lvl1pPr>
          </a:lstStyle>
          <a:p>
            <a:pPr/>
            <a:r>
              <a:t>Texte du titre</a:t>
            </a:r>
          </a:p>
        </p:txBody>
      </p:sp>
      <p:sp>
        <p:nvSpPr>
          <p:cNvPr id="107" name="Espace réservé pour une image  2"/>
          <p:cNvSpPr/>
          <p:nvPr>
            <p:ph type="pic" sz="half" idx="13"/>
          </p:nvPr>
        </p:nvSpPr>
        <p:spPr>
          <a:xfrm>
            <a:off x="558795" y="802195"/>
            <a:ext cx="4759518" cy="47595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8" name="Texte niveau 1…"/>
          <p:cNvSpPr txBox="1"/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0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0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0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0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266" y="2703284"/>
            <a:ext cx="1172457" cy="1467043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266" y="2703284"/>
            <a:ext cx="1172457" cy="1467043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68999"/>
            <a:ext cx="2520002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3090" y="2878269"/>
            <a:ext cx="1221948" cy="153584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e du titre"/>
          <p:cNvSpPr txBox="1"/>
          <p:nvPr>
            <p:ph type="title"/>
          </p:nvPr>
        </p:nvSpPr>
        <p:spPr>
          <a:xfrm>
            <a:off x="457200" y="2444812"/>
            <a:ext cx="8226854" cy="94044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5" name="Texte niveau 1…"/>
          <p:cNvSpPr txBox="1"/>
          <p:nvPr>
            <p:ph type="body" sz="quarter" idx="1"/>
          </p:nvPr>
        </p:nvSpPr>
        <p:spPr>
          <a:xfrm>
            <a:off x="457200" y="3391124"/>
            <a:ext cx="2743200" cy="419655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e du titre"/>
          <p:cNvSpPr txBox="1"/>
          <p:nvPr>
            <p:ph type="title"/>
          </p:nvPr>
        </p:nvSpPr>
        <p:spPr>
          <a:xfrm>
            <a:off x="457200" y="2444812"/>
            <a:ext cx="8226854" cy="940445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4" name="Texte niveau 1…"/>
          <p:cNvSpPr txBox="1"/>
          <p:nvPr>
            <p:ph type="body" sz="quarter" idx="1"/>
          </p:nvPr>
        </p:nvSpPr>
        <p:spPr>
          <a:xfrm>
            <a:off x="457200" y="3391124"/>
            <a:ext cx="2743200" cy="419655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Numéro de diapositive"/>
          <p:cNvSpPr txBox="1"/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3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e du titre"/>
          <p:cNvSpPr txBox="1"/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72" name="Texte niveau 1…"/>
          <p:cNvSpPr txBox="1"/>
          <p:nvPr>
            <p:ph type="body" sz="half" idx="1"/>
          </p:nvPr>
        </p:nvSpPr>
        <p:spPr>
          <a:xfrm>
            <a:off x="457200" y="1600200"/>
            <a:ext cx="3657600" cy="435038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2" indent="-540326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e du titre"/>
          <p:cNvSpPr txBox="1"/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81" name="Texte niveau 1…"/>
          <p:cNvSpPr txBox="1"/>
          <p:nvPr>
            <p:ph type="body" sz="quarter" idx="1"/>
          </p:nvPr>
        </p:nvSpPr>
        <p:spPr>
          <a:xfrm>
            <a:off x="457200" y="5101966"/>
            <a:ext cx="4040188" cy="8382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b="1" sz="2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2" name="Espace réservé du texte 3"/>
          <p:cNvSpPr/>
          <p:nvPr>
            <p:ph type="body" sz="quarter" idx="13"/>
          </p:nvPr>
        </p:nvSpPr>
        <p:spPr>
          <a:xfrm>
            <a:off x="4645025" y="5101966"/>
            <a:ext cx="4041775" cy="83820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57662"/>
            <a:ext cx="9144000" cy="70720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e du titre"/>
          <p:cNvSpPr txBox="1"/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Texte niveau 1…"/>
          <p:cNvSpPr txBox="1"/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/>
          <p:nvPr>
            <p:ph type="sldNum" sz="quarter" idx="2"/>
          </p:nvPr>
        </p:nvSpPr>
        <p:spPr>
          <a:xfrm>
            <a:off x="8413147" y="6406786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6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792222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491738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b="0" baseline="0" cap="none" i="0" spc="0" strike="noStrike" sz="3000" u="none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lide Number Placeholder 2"/>
          <p:cNvSpPr txBox="1"/>
          <p:nvPr>
            <p:ph type="sldNum" sz="quarter" idx="4294967295"/>
          </p:nvPr>
        </p:nvSpPr>
        <p:spPr>
          <a:xfrm>
            <a:off x="8497901" y="6406785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sp>
        <p:nvSpPr>
          <p:cNvPr id="128" name="Title 3"/>
          <p:cNvSpPr txBox="1"/>
          <p:nvPr>
            <p:ph type="title"/>
          </p:nvPr>
        </p:nvSpPr>
        <p:spPr>
          <a:xfrm>
            <a:off x="458573" y="1365312"/>
            <a:ext cx="4537702" cy="2540002"/>
          </a:xfrm>
          <a:prstGeom prst="rect">
            <a:avLst/>
          </a:prstGeom>
        </p:spPr>
        <p:txBody>
          <a:bodyPr/>
          <a:lstStyle/>
          <a:p>
            <a:pPr algn="ctr" defTabSz="685800">
              <a:defRPr sz="3075"/>
            </a:pPr>
            <a:r>
              <a:t>HEPDipo </a:t>
            </a:r>
          </a:p>
          <a:p>
            <a:pPr algn="ctr" defTabSz="685800">
              <a:defRPr sz="3075"/>
            </a:pPr>
          </a:p>
          <a:p>
            <a:pPr algn="ctr" defTabSz="685800">
              <a:defRPr sz="2100"/>
            </a:pPr>
            <a:r>
              <a:rPr sz="3075"/>
              <a:t>15 T block type magnet for EPFL-SPC test facility</a:t>
            </a:r>
          </a:p>
          <a:p>
            <a:pPr algn="ctr" defTabSz="685800">
              <a:defRPr sz="2100"/>
            </a:pPr>
            <a:r>
              <a:t>Status of the design</a:t>
            </a:r>
          </a:p>
        </p:txBody>
      </p:sp>
      <p:sp>
        <p:nvSpPr>
          <p:cNvPr id="129" name="Text Placeholder 4"/>
          <p:cNvSpPr txBox="1"/>
          <p:nvPr>
            <p:ph type="body" sz="quarter" idx="1"/>
          </p:nvPr>
        </p:nvSpPr>
        <p:spPr>
          <a:xfrm>
            <a:off x="262433" y="4231879"/>
            <a:ext cx="5041393" cy="1270001"/>
          </a:xfrm>
          <a:prstGeom prst="rect">
            <a:avLst/>
          </a:prstGeom>
        </p:spPr>
        <p:txBody>
          <a:bodyPr/>
          <a:lstStyle/>
          <a:p>
            <a:pPr algn="ctr"/>
            <a:r>
              <a:t>D. Martins Araujo, P. Ferracin, G. De Rijk, L. Bottura, E. Ravaioli (CERN)</a:t>
            </a:r>
          </a:p>
          <a:p>
            <a:pPr algn="ctr"/>
            <a:r>
              <a:t>P. Testoni, L. Reccia, F. Cau, A. Portone (F4E)</a:t>
            </a:r>
          </a:p>
          <a:p>
            <a:pPr algn="ctr"/>
            <a:r>
              <a:t>X. Sarasola, P. Bruzzone (EPFL-SPC)</a:t>
            </a:r>
          </a:p>
          <a:p>
            <a:pPr algn="ctr"/>
            <a:r>
              <a:t>I. Pong, G. Sabbi (LBL)</a:t>
            </a:r>
          </a:p>
        </p:txBody>
      </p:sp>
      <p:pic>
        <p:nvPicPr>
          <p:cNvPr id="130" name="22_3_HEPdipo_3_XY_5_Z_3_2nd_3D_PACK_KEYS_ENDS_YOKE_ROD_SHELLSS.jpg" descr="22_3_HEPdipo_3_XY_5_Z_3_2nd_3D_PACK_KEYS_ENDS_YOKE_ROD_SHELLSS.jpg"/>
          <p:cNvPicPr>
            <a:picLocks noChangeAspect="1"/>
          </p:cNvPicPr>
          <p:nvPr/>
        </p:nvPicPr>
        <p:blipFill>
          <a:blip r:embed="rId2">
            <a:extLst/>
          </a:blip>
          <a:srcRect l="17675" t="21743" r="17675" b="5337"/>
          <a:stretch>
            <a:fillRect/>
          </a:stretch>
        </p:blipFill>
        <p:spPr>
          <a:xfrm>
            <a:off x="5376603" y="1976437"/>
            <a:ext cx="3423993" cy="2905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98" name="Goals and constrain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Goals and constraints </a:t>
            </a:r>
          </a:p>
          <a:p>
            <a:pPr/>
            <a:r>
              <a:t>Baseline design and comparaison</a:t>
            </a:r>
          </a:p>
          <a:p>
            <a:pPr>
              <a:defRPr b="1"/>
            </a:pPr>
            <a:r>
              <a:t>3D models and results</a:t>
            </a:r>
          </a:p>
        </p:txBody>
      </p:sp>
      <p:sp>
        <p:nvSpPr>
          <p:cNvPr id="199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lide Number Placeholder 3"/>
          <p:cNvSpPr txBox="1"/>
          <p:nvPr>
            <p:ph type="sldNum" sz="quarter" idx="4294967295"/>
          </p:nvPr>
        </p:nvSpPr>
        <p:spPr>
          <a:xfrm>
            <a:off x="8424457" y="6406786"/>
            <a:ext cx="262344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2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Models</a:t>
            </a:r>
          </a:p>
        </p:txBody>
      </p:sp>
      <p:sp>
        <p:nvSpPr>
          <p:cNvPr id="203" name="Aluminium Shell"/>
          <p:cNvSpPr txBox="1"/>
          <p:nvPr/>
        </p:nvSpPr>
        <p:spPr>
          <a:xfrm>
            <a:off x="221280" y="5424512"/>
            <a:ext cx="3979624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2D Mechanical: Ansys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2D Magnetic: Ansys, Opera and Roxie</a:t>
            </a:r>
          </a:p>
        </p:txBody>
      </p:sp>
      <p:sp>
        <p:nvSpPr>
          <p:cNvPr id="204" name="Aluminium Shell"/>
          <p:cNvSpPr txBox="1"/>
          <p:nvPr/>
        </p:nvSpPr>
        <p:spPr>
          <a:xfrm>
            <a:off x="4635756" y="5424512"/>
            <a:ext cx="2886742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3D Mechanical: Ansys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3D Magnetic: Ansys, Opera</a:t>
            </a:r>
          </a:p>
        </p:txBody>
      </p:sp>
      <p:pic>
        <p:nvPicPr>
          <p:cNvPr id="205" name="27__HEPdipo_3_XY_5_Z_3_2nd_MESH_3D.jpg" descr="27__HEPdipo_3_XY_5_Z_3_2nd_MESH_3D.jpg"/>
          <p:cNvPicPr>
            <a:picLocks noChangeAspect="1"/>
          </p:cNvPicPr>
          <p:nvPr/>
        </p:nvPicPr>
        <p:blipFill>
          <a:blip r:embed="rId2">
            <a:extLst/>
          </a:blip>
          <a:srcRect l="17785" t="18473" r="15016" b="1097"/>
          <a:stretch>
            <a:fillRect/>
          </a:stretch>
        </p:blipFill>
        <p:spPr>
          <a:xfrm>
            <a:off x="95152" y="1311673"/>
            <a:ext cx="4231862" cy="381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nconnu.jpg" descr="inconnu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3095" y="1168522"/>
            <a:ext cx="3894355" cy="381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lide Number Placeholder 3"/>
          <p:cNvSpPr txBox="1"/>
          <p:nvPr>
            <p:ph type="sldNum" sz="quarter" idx="4294967295"/>
          </p:nvPr>
        </p:nvSpPr>
        <p:spPr>
          <a:xfrm>
            <a:off x="8413146" y="6406786"/>
            <a:ext cx="273654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0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 defTabSz="768095">
              <a:defRPr sz="3024"/>
            </a:lvl1pPr>
          </a:lstStyle>
          <a:p>
            <a:pPr/>
            <a:r>
              <a:t>Homogeneity - 2D vs 3D magnetic models Ansys and Opera - I = 14.157 kA</a:t>
            </a:r>
          </a:p>
        </p:txBody>
      </p:sp>
      <p:sp>
        <p:nvSpPr>
          <p:cNvPr id="211" name="Texte"/>
          <p:cNvSpPr txBox="1"/>
          <p:nvPr/>
        </p:nvSpPr>
        <p:spPr>
          <a:xfrm>
            <a:off x="685800" y="-1600200"/>
            <a:ext cx="142238" cy="414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lnSpc>
                <a:spcPts val="2800"/>
              </a:lnSpc>
              <a:defRPr sz="12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 </a:t>
            </a:r>
          </a:p>
        </p:txBody>
      </p:sp>
      <p:pic>
        <p:nvPicPr>
          <p:cNvPr id="212" name="field_quality_normalized_x_3_XY_5_Z_3.pdf" descr="field_quality_normalized_x_3_XY_5_Z_3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378" y="1342893"/>
            <a:ext cx="4699001" cy="352425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Aluminium Shell"/>
          <p:cNvSpPr txBox="1"/>
          <p:nvPr/>
        </p:nvSpPr>
        <p:spPr>
          <a:xfrm>
            <a:off x="896483" y="5164447"/>
            <a:ext cx="3139191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1% of homogeneity in 75 mm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B(0,0) = 15.2 T (3D result)</a:t>
            </a:r>
          </a:p>
        </p:txBody>
      </p:sp>
      <p:pic>
        <p:nvPicPr>
          <p:cNvPr id="214" name="field_quality_normalized_z_500_3_XY_5_Z_3.pdf" descr="field_quality_normalized_z_500_3_XY_5_Z_3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7031" y="1342893"/>
            <a:ext cx="4699001" cy="3524251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Aluminium Shell"/>
          <p:cNvSpPr txBox="1"/>
          <p:nvPr/>
        </p:nvSpPr>
        <p:spPr>
          <a:xfrm>
            <a:off x="5216936" y="5164447"/>
            <a:ext cx="3560225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~1 % of homogeneity in 500 mm</a:t>
            </a:r>
          </a:p>
        </p:txBody>
      </p:sp>
      <p:sp>
        <p:nvSpPr>
          <p:cNvPr id="216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lide Number Placeholder 3"/>
          <p:cNvSpPr txBox="1"/>
          <p:nvPr>
            <p:ph type="sldNum" sz="quarter" idx="4294967295"/>
          </p:nvPr>
        </p:nvSpPr>
        <p:spPr>
          <a:xfrm>
            <a:off x="8413146" y="6406786"/>
            <a:ext cx="273654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9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3D Mechanical Ansys </a:t>
            </a:r>
          </a:p>
        </p:txBody>
      </p:sp>
      <p:sp>
        <p:nvSpPr>
          <p:cNvPr id="220" name="Texte"/>
          <p:cNvSpPr txBox="1"/>
          <p:nvPr/>
        </p:nvSpPr>
        <p:spPr>
          <a:xfrm>
            <a:off x="685800" y="-1600200"/>
            <a:ext cx="142238" cy="414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lnSpc>
                <a:spcPts val="2800"/>
              </a:lnSpc>
              <a:defRPr sz="12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 </a:t>
            </a:r>
          </a:p>
        </p:txBody>
      </p:sp>
      <p:pic>
        <p:nvPicPr>
          <p:cNvPr id="221" name="RT_3D_FRONT_SX.jpg" descr="RT_3D_FRONT_SX.jpg"/>
          <p:cNvPicPr>
            <a:picLocks noChangeAspect="1"/>
          </p:cNvPicPr>
          <p:nvPr/>
        </p:nvPicPr>
        <p:blipFill>
          <a:blip r:embed="rId2">
            <a:extLst/>
          </a:blip>
          <a:srcRect l="19150" t="565" r="5898" b="4205"/>
          <a:stretch>
            <a:fillRect/>
          </a:stretch>
        </p:blipFill>
        <p:spPr>
          <a:xfrm>
            <a:off x="23224" y="2210107"/>
            <a:ext cx="2921001" cy="2595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CD_3D_FRONT_SX.jpg" descr="CD_3D_FRONT_SX.jpg"/>
          <p:cNvPicPr>
            <a:picLocks noChangeAspect="1"/>
          </p:cNvPicPr>
          <p:nvPr/>
        </p:nvPicPr>
        <p:blipFill>
          <a:blip r:embed="rId3">
            <a:extLst/>
          </a:blip>
          <a:srcRect l="20222" t="572" r="6451" b="4028"/>
          <a:stretch>
            <a:fillRect/>
          </a:stretch>
        </p:blipFill>
        <p:spPr>
          <a:xfrm>
            <a:off x="3130081" y="2179151"/>
            <a:ext cx="2921001" cy="2657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NF_3D_FRONT_SX.jpg" descr="NF_3D_FRONT_SX.jpg"/>
          <p:cNvPicPr>
            <a:picLocks noChangeAspect="1"/>
          </p:cNvPicPr>
          <p:nvPr/>
        </p:nvPicPr>
        <p:blipFill>
          <a:blip r:embed="rId4">
            <a:extLst/>
          </a:blip>
          <a:srcRect l="20279" t="0" r="6393" b="4438"/>
          <a:stretch>
            <a:fillRect/>
          </a:stretch>
        </p:blipFill>
        <p:spPr>
          <a:xfrm>
            <a:off x="6158448" y="2176770"/>
            <a:ext cx="2921001" cy="266175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Aluminium Shell"/>
          <p:cNvGrpSpPr/>
          <p:nvPr/>
        </p:nvGrpSpPr>
        <p:grpSpPr>
          <a:xfrm>
            <a:off x="230947" y="1531254"/>
            <a:ext cx="1425398" cy="934860"/>
            <a:chOff x="0" y="0"/>
            <a:chExt cx="1425396" cy="934859"/>
          </a:xfrm>
        </p:grpSpPr>
        <p:sp>
          <p:nvSpPr>
            <p:cNvPr id="225" name="Aluminium Shell"/>
            <p:cNvSpPr txBox="1"/>
            <p:nvPr/>
          </p:nvSpPr>
          <p:spPr>
            <a:xfrm>
              <a:off x="215899" y="139700"/>
              <a:ext cx="993598" cy="376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Pre-load</a:t>
              </a:r>
            </a:p>
          </p:txBody>
        </p:sp>
        <p:pic>
          <p:nvPicPr>
            <p:cNvPr id="224" name="Aluminium Shell" descr="Aluminium Shell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1425397" cy="934861"/>
            </a:xfrm>
            <a:prstGeom prst="rect">
              <a:avLst/>
            </a:prstGeom>
            <a:effectLst/>
          </p:spPr>
        </p:pic>
      </p:grpSp>
      <p:grpSp>
        <p:nvGrpSpPr>
          <p:cNvPr id="229" name="Aluminium Shell"/>
          <p:cNvGrpSpPr/>
          <p:nvPr/>
        </p:nvGrpSpPr>
        <p:grpSpPr>
          <a:xfrm>
            <a:off x="3194698" y="1531254"/>
            <a:ext cx="1260198" cy="934860"/>
            <a:chOff x="0" y="0"/>
            <a:chExt cx="1260197" cy="934859"/>
          </a:xfrm>
        </p:grpSpPr>
        <p:sp>
          <p:nvSpPr>
            <p:cNvPr id="228" name="Aluminium Shell"/>
            <p:cNvSpPr txBox="1"/>
            <p:nvPr/>
          </p:nvSpPr>
          <p:spPr>
            <a:xfrm>
              <a:off x="215899" y="139700"/>
              <a:ext cx="828399" cy="376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At cold</a:t>
              </a:r>
            </a:p>
          </p:txBody>
        </p:sp>
        <p:pic>
          <p:nvPicPr>
            <p:cNvPr id="227" name="Aluminium Shell" descr="Aluminium Shell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-1"/>
              <a:ext cx="1260199" cy="934861"/>
            </a:xfrm>
            <a:prstGeom prst="rect">
              <a:avLst/>
            </a:prstGeom>
            <a:effectLst/>
          </p:spPr>
        </p:pic>
      </p:grpSp>
      <p:grpSp>
        <p:nvGrpSpPr>
          <p:cNvPr id="232" name="Aluminium Shell"/>
          <p:cNvGrpSpPr/>
          <p:nvPr/>
        </p:nvGrpSpPr>
        <p:grpSpPr>
          <a:xfrm>
            <a:off x="6236937" y="1531254"/>
            <a:ext cx="1958835" cy="934860"/>
            <a:chOff x="0" y="0"/>
            <a:chExt cx="1958834" cy="934859"/>
          </a:xfrm>
        </p:grpSpPr>
        <p:sp>
          <p:nvSpPr>
            <p:cNvPr id="231" name="Aluminium Shell"/>
            <p:cNvSpPr txBox="1"/>
            <p:nvPr/>
          </p:nvSpPr>
          <p:spPr>
            <a:xfrm>
              <a:off x="215899" y="139700"/>
              <a:ext cx="1527036" cy="376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Nominal Field</a:t>
              </a:r>
            </a:p>
          </p:txBody>
        </p:sp>
        <p:pic>
          <p:nvPicPr>
            <p:cNvPr id="230" name="Aluminium Shell" descr="Aluminium Shell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1" y="-1"/>
              <a:ext cx="1958836" cy="934861"/>
            </a:xfrm>
            <a:prstGeom prst="rect">
              <a:avLst/>
            </a:prstGeom>
            <a:effectLst/>
          </p:spPr>
        </p:pic>
      </p:grpSp>
      <p:sp>
        <p:nvSpPr>
          <p:cNvPr id="233" name="Aluminium Shell"/>
          <p:cNvSpPr txBox="1"/>
          <p:nvPr/>
        </p:nvSpPr>
        <p:spPr>
          <a:xfrm>
            <a:off x="675702" y="4995834"/>
            <a:ext cx="1616046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Peak stress of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-43.4 MPa</a:t>
            </a:r>
          </a:p>
        </p:txBody>
      </p:sp>
      <p:sp>
        <p:nvSpPr>
          <p:cNvPr id="234" name="Aluminium Shell"/>
          <p:cNvSpPr txBox="1"/>
          <p:nvPr/>
        </p:nvSpPr>
        <p:spPr>
          <a:xfrm>
            <a:off x="3751028" y="4995834"/>
            <a:ext cx="1616047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Peak stress of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-119 MPa</a:t>
            </a:r>
          </a:p>
        </p:txBody>
      </p:sp>
      <p:sp>
        <p:nvSpPr>
          <p:cNvPr id="235" name="Aluminium Shell"/>
          <p:cNvSpPr txBox="1"/>
          <p:nvPr/>
        </p:nvSpPr>
        <p:spPr>
          <a:xfrm>
            <a:off x="6408331" y="4995834"/>
            <a:ext cx="1616047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Peak stress of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-124 MPa</a:t>
            </a:r>
          </a:p>
        </p:txBody>
      </p:sp>
      <p:sp>
        <p:nvSpPr>
          <p:cNvPr id="236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33" name="Goals and constrain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Goals and constraints </a:t>
            </a:r>
          </a:p>
          <a:p>
            <a:pPr/>
            <a:r>
              <a:t>Baseline design and comparaison</a:t>
            </a:r>
          </a:p>
          <a:p>
            <a:pPr/>
            <a:r>
              <a:t>3D models and results</a:t>
            </a:r>
          </a:p>
        </p:txBody>
      </p:sp>
      <p:sp>
        <p:nvSpPr>
          <p:cNvPr id="134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als and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Goals and constraints </a:t>
            </a:r>
          </a:p>
        </p:txBody>
      </p:sp>
      <p:sp>
        <p:nvSpPr>
          <p:cNvPr id="137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sp>
        <p:nvSpPr>
          <p:cNvPr id="138" name="15 T in a rectangular apertur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15 T in a rectangular aperture</a:t>
            </a:r>
          </a:p>
          <a:p>
            <a:pPr/>
            <a:r>
              <a:t>Homogenous field length of 1000 mm</a:t>
            </a:r>
          </a:p>
          <a:p>
            <a:pPr/>
            <a:r>
              <a:t>Rectangular aperture</a:t>
            </a:r>
          </a:p>
          <a:p>
            <a:pPr/>
            <a:r>
              <a:t>Operation at 4.5 K</a:t>
            </a:r>
          </a:p>
          <a:p>
            <a:pPr/>
            <a:r>
              <a:t>85% of SS</a:t>
            </a:r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2478" t="41380" r="26224" b="5833"/>
          <a:stretch>
            <a:fillRect/>
          </a:stretch>
        </p:blipFill>
        <p:spPr>
          <a:xfrm>
            <a:off x="4316065" y="2851269"/>
            <a:ext cx="4261800" cy="32891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tructures studie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Structures studied</a:t>
            </a:r>
          </a:p>
        </p:txBody>
      </p:sp>
      <p:sp>
        <p:nvSpPr>
          <p:cNvPr id="142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9640" r="0" b="47932"/>
          <a:stretch>
            <a:fillRect/>
          </a:stretch>
        </p:blipFill>
        <p:spPr>
          <a:xfrm>
            <a:off x="0" y="1346944"/>
            <a:ext cx="9144000" cy="2223840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Aluminium Shell"/>
          <p:cNvSpPr txBox="1"/>
          <p:nvPr/>
        </p:nvSpPr>
        <p:spPr>
          <a:xfrm>
            <a:off x="485388" y="3388043"/>
            <a:ext cx="2009846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« Window frame »</a:t>
            </a:r>
          </a:p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Fresca2-like</a:t>
            </a:r>
          </a:p>
        </p:txBody>
      </p:sp>
      <p:sp>
        <p:nvSpPr>
          <p:cNvPr id="145" name="Aluminium Shell"/>
          <p:cNvSpPr txBox="1"/>
          <p:nvPr/>
        </p:nvSpPr>
        <p:spPr>
          <a:xfrm>
            <a:off x="2923089" y="3388043"/>
            <a:ext cx="1667392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Symmetric 3 </a:t>
            </a:r>
          </a:p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double layered </a:t>
            </a:r>
          </a:p>
        </p:txBody>
      </p:sp>
      <p:sp>
        <p:nvSpPr>
          <p:cNvPr id="146" name="Aluminium Shell"/>
          <p:cNvSpPr txBox="1"/>
          <p:nvPr/>
        </p:nvSpPr>
        <p:spPr>
          <a:xfrm>
            <a:off x="5018337" y="3857943"/>
            <a:ext cx="1858041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 double layered</a:t>
            </a:r>
          </a:p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Racetracks </a:t>
            </a:r>
          </a:p>
        </p:txBody>
      </p:sp>
      <p:sp>
        <p:nvSpPr>
          <p:cNvPr id="147" name="Aluminium Shell"/>
          <p:cNvSpPr txBox="1"/>
          <p:nvPr/>
        </p:nvSpPr>
        <p:spPr>
          <a:xfrm>
            <a:off x="7304233" y="3857943"/>
            <a:ext cx="1158512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Multiple </a:t>
            </a:r>
          </a:p>
          <a:p>
            <a:pPr algn="ctr"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racetracks</a:t>
            </a:r>
          </a:p>
        </p:txBody>
      </p:sp>
      <p:pic>
        <p:nvPicPr>
          <p:cNvPr id="148" name="28_HEPDipo_APLOT.png" descr="28_HEPDipo_APLOT.png"/>
          <p:cNvPicPr>
            <a:picLocks noChangeAspect="1"/>
          </p:cNvPicPr>
          <p:nvPr/>
        </p:nvPicPr>
        <p:blipFill>
          <a:blip r:embed="rId3">
            <a:extLst/>
          </a:blip>
          <a:srcRect l="3746" t="76517" r="76476" b="4983"/>
          <a:stretch>
            <a:fillRect/>
          </a:stretch>
        </p:blipFill>
        <p:spPr>
          <a:xfrm>
            <a:off x="552693" y="4724512"/>
            <a:ext cx="1875235" cy="1319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2249"/>
                </a:lnTo>
                <a:lnTo>
                  <a:pt x="402" y="12262"/>
                </a:lnTo>
                <a:cubicBezTo>
                  <a:pt x="877" y="12273"/>
                  <a:pt x="2136" y="12719"/>
                  <a:pt x="2286" y="12931"/>
                </a:cubicBezTo>
                <a:cubicBezTo>
                  <a:pt x="2343" y="13013"/>
                  <a:pt x="3565" y="13081"/>
                  <a:pt x="5001" y="13081"/>
                </a:cubicBezTo>
                <a:cubicBezTo>
                  <a:pt x="6951" y="13081"/>
                  <a:pt x="7745" y="13162"/>
                  <a:pt x="8123" y="13386"/>
                </a:cubicBezTo>
                <a:lnTo>
                  <a:pt x="8626" y="13685"/>
                </a:lnTo>
                <a:lnTo>
                  <a:pt x="8626" y="17643"/>
                </a:lnTo>
                <a:lnTo>
                  <a:pt x="8626" y="21600"/>
                </a:lnTo>
                <a:lnTo>
                  <a:pt x="14981" y="21600"/>
                </a:lnTo>
                <a:cubicBezTo>
                  <a:pt x="19396" y="21600"/>
                  <a:pt x="21363" y="21530"/>
                  <a:pt x="21431" y="21373"/>
                </a:cubicBezTo>
                <a:cubicBezTo>
                  <a:pt x="21480" y="21259"/>
                  <a:pt x="21535" y="21255"/>
                  <a:pt x="21600" y="21301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49" name="6_COILS_HEPdipo_APLOT.png" descr="6_COILS_HEPdipo_APLOT.png"/>
          <p:cNvPicPr>
            <a:picLocks noChangeAspect="1"/>
          </p:cNvPicPr>
          <p:nvPr/>
        </p:nvPicPr>
        <p:blipFill>
          <a:blip r:embed="rId4">
            <a:extLst/>
          </a:blip>
          <a:srcRect l="3760" t="70139" r="78577" b="4997"/>
          <a:stretch>
            <a:fillRect/>
          </a:stretch>
        </p:blipFill>
        <p:spPr>
          <a:xfrm>
            <a:off x="2886643" y="4221752"/>
            <a:ext cx="1736329" cy="1838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" y="0"/>
                </a:moveTo>
                <a:cubicBezTo>
                  <a:pt x="5" y="412"/>
                  <a:pt x="0" y="335"/>
                  <a:pt x="0" y="774"/>
                </a:cubicBezTo>
                <a:lnTo>
                  <a:pt x="0" y="14507"/>
                </a:lnTo>
                <a:lnTo>
                  <a:pt x="1575" y="14554"/>
                </a:lnTo>
                <a:cubicBezTo>
                  <a:pt x="3048" y="14597"/>
                  <a:pt x="3155" y="14621"/>
                  <a:pt x="3204" y="14950"/>
                </a:cubicBezTo>
                <a:cubicBezTo>
                  <a:pt x="3256" y="15294"/>
                  <a:pt x="3320" y="15302"/>
                  <a:pt x="6241" y="15351"/>
                </a:cubicBezTo>
                <a:cubicBezTo>
                  <a:pt x="8964" y="15397"/>
                  <a:pt x="9249" y="15430"/>
                  <a:pt x="9469" y="15715"/>
                </a:cubicBezTo>
                <a:cubicBezTo>
                  <a:pt x="9656" y="15956"/>
                  <a:pt x="9706" y="16662"/>
                  <a:pt x="9706" y="18811"/>
                </a:cubicBezTo>
                <a:lnTo>
                  <a:pt x="9706" y="21600"/>
                </a:lnTo>
                <a:lnTo>
                  <a:pt x="15310" y="21600"/>
                </a:lnTo>
                <a:cubicBezTo>
                  <a:pt x="20768" y="21600"/>
                  <a:pt x="20916" y="21592"/>
                  <a:pt x="21003" y="21278"/>
                </a:cubicBezTo>
                <a:cubicBezTo>
                  <a:pt x="21117" y="20864"/>
                  <a:pt x="21466" y="20860"/>
                  <a:pt x="21580" y="21274"/>
                </a:cubicBezTo>
                <a:cubicBezTo>
                  <a:pt x="21583" y="21282"/>
                  <a:pt x="21597" y="21289"/>
                  <a:pt x="21600" y="21297"/>
                </a:cubicBezTo>
                <a:lnTo>
                  <a:pt x="21600" y="0"/>
                </a:lnTo>
                <a:lnTo>
                  <a:pt x="5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 Placeholder 3"/>
          <p:cNvSpPr txBox="1"/>
          <p:nvPr>
            <p:ph type="sldNum" sz="quarter" idx="4294967295"/>
          </p:nvPr>
        </p:nvSpPr>
        <p:spPr>
          <a:xfrm>
            <a:off x="8497901" y="6406785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2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 defTabSz="832104">
              <a:defRPr sz="3276"/>
            </a:lvl1pPr>
          </a:lstStyle>
          <a:p>
            <a:pPr/>
            <a:r>
              <a:t>Window frame vs 3 double layered structure</a:t>
            </a:r>
          </a:p>
        </p:txBody>
      </p:sp>
      <p:sp>
        <p:nvSpPr>
          <p:cNvPr id="153" name="Aluminium Shell"/>
          <p:cNvSpPr txBox="1"/>
          <p:nvPr/>
        </p:nvSpPr>
        <p:spPr>
          <a:xfrm>
            <a:off x="357018" y="5543184"/>
            <a:ext cx="3497086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Peak stress on the high field area</a:t>
            </a:r>
          </a:p>
        </p:txBody>
      </p:sp>
      <p:sp>
        <p:nvSpPr>
          <p:cNvPr id="154" name="Aluminium Shell"/>
          <p:cNvSpPr txBox="1"/>
          <p:nvPr/>
        </p:nvSpPr>
        <p:spPr>
          <a:xfrm>
            <a:off x="5104570" y="5543184"/>
            <a:ext cx="2658141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9% more superconductor</a:t>
            </a:r>
          </a:p>
        </p:txBody>
      </p:sp>
      <p:pic>
        <p:nvPicPr>
          <p:cNvPr id="155" name="4coilsstress.jpg" descr="4coilsstress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7" y="1955800"/>
            <a:ext cx="4190296" cy="2946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HEPdipo_2d_mech_coilseq_3emf_3x2x32.jpg" descr="HEPdipo_2d_mech_coilseq_3emf_3x2x3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4879" y="1565410"/>
            <a:ext cx="4937552" cy="3714045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60" name="Goals and constrain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Goals and constraints </a:t>
            </a:r>
          </a:p>
          <a:p>
            <a:pPr>
              <a:defRPr b="1"/>
            </a:pPr>
            <a:r>
              <a:t>Baseline design and comparaison</a:t>
            </a:r>
          </a:p>
          <a:p>
            <a:pPr/>
            <a:r>
              <a:t>3D models and results</a:t>
            </a:r>
          </a:p>
        </p:txBody>
      </p:sp>
      <p:sp>
        <p:nvSpPr>
          <p:cNvPr id="161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 Placeholder 3"/>
          <p:cNvSpPr txBox="1"/>
          <p:nvPr>
            <p:ph type="sldNum" sz="quarter" idx="4294967295"/>
          </p:nvPr>
        </p:nvSpPr>
        <p:spPr>
          <a:xfrm>
            <a:off x="8497901" y="6406785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4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Baseline: 3 double layered structure</a:t>
            </a:r>
          </a:p>
        </p:txBody>
      </p:sp>
      <p:sp>
        <p:nvSpPr>
          <p:cNvPr id="165" name="Aluminium Shell"/>
          <p:cNvSpPr txBox="1"/>
          <p:nvPr/>
        </p:nvSpPr>
        <p:spPr>
          <a:xfrm>
            <a:off x="1411118" y="5543184"/>
            <a:ext cx="981035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Baseline</a:t>
            </a:r>
          </a:p>
        </p:txBody>
      </p:sp>
      <p:sp>
        <p:nvSpPr>
          <p:cNvPr id="166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pic>
        <p:nvPicPr>
          <p:cNvPr id="167" name="6_COILS_HEPdipo_APLOT.png" descr="6_COILS_HEPdipo_APLOT.png"/>
          <p:cNvPicPr>
            <a:picLocks noChangeAspect="1"/>
          </p:cNvPicPr>
          <p:nvPr/>
        </p:nvPicPr>
        <p:blipFill>
          <a:blip r:embed="rId2">
            <a:extLst/>
          </a:blip>
          <a:srcRect l="3757" t="5373" r="28789" b="4994"/>
          <a:stretch>
            <a:fillRect/>
          </a:stretch>
        </p:blipFill>
        <p:spPr>
          <a:xfrm>
            <a:off x="286220" y="1496417"/>
            <a:ext cx="3867548" cy="3865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178"/>
                </a:lnTo>
                <a:cubicBezTo>
                  <a:pt x="0" y="2318"/>
                  <a:pt x="5" y="2355"/>
                  <a:pt x="91" y="2378"/>
                </a:cubicBezTo>
                <a:cubicBezTo>
                  <a:pt x="170" y="2398"/>
                  <a:pt x="180" y="2438"/>
                  <a:pt x="180" y="2737"/>
                </a:cubicBezTo>
                <a:cubicBezTo>
                  <a:pt x="180" y="2922"/>
                  <a:pt x="199" y="3086"/>
                  <a:pt x="224" y="3101"/>
                </a:cubicBezTo>
                <a:cubicBezTo>
                  <a:pt x="292" y="3143"/>
                  <a:pt x="281" y="4710"/>
                  <a:pt x="213" y="4820"/>
                </a:cubicBezTo>
                <a:cubicBezTo>
                  <a:pt x="170" y="4889"/>
                  <a:pt x="170" y="4918"/>
                  <a:pt x="213" y="4962"/>
                </a:cubicBezTo>
                <a:cubicBezTo>
                  <a:pt x="283" y="5032"/>
                  <a:pt x="294" y="8323"/>
                  <a:pt x="224" y="8366"/>
                </a:cubicBezTo>
                <a:cubicBezTo>
                  <a:pt x="195" y="8384"/>
                  <a:pt x="180" y="9037"/>
                  <a:pt x="180" y="10180"/>
                </a:cubicBezTo>
                <a:cubicBezTo>
                  <a:pt x="180" y="11929"/>
                  <a:pt x="178" y="11967"/>
                  <a:pt x="91" y="11990"/>
                </a:cubicBezTo>
                <a:cubicBezTo>
                  <a:pt x="3" y="12013"/>
                  <a:pt x="0" y="12051"/>
                  <a:pt x="0" y="15822"/>
                </a:cubicBezTo>
                <a:lnTo>
                  <a:pt x="0" y="19633"/>
                </a:lnTo>
                <a:lnTo>
                  <a:pt x="412" y="19644"/>
                </a:lnTo>
                <a:cubicBezTo>
                  <a:pt x="798" y="19656"/>
                  <a:pt x="827" y="19664"/>
                  <a:pt x="840" y="19755"/>
                </a:cubicBezTo>
                <a:cubicBezTo>
                  <a:pt x="854" y="19850"/>
                  <a:pt x="871" y="19852"/>
                  <a:pt x="1636" y="19866"/>
                </a:cubicBezTo>
                <a:cubicBezTo>
                  <a:pt x="2349" y="19878"/>
                  <a:pt x="2423" y="19889"/>
                  <a:pt x="2480" y="19968"/>
                </a:cubicBezTo>
                <a:cubicBezTo>
                  <a:pt x="2529" y="20034"/>
                  <a:pt x="2542" y="20230"/>
                  <a:pt x="2542" y="20826"/>
                </a:cubicBezTo>
                <a:lnTo>
                  <a:pt x="2542" y="21598"/>
                </a:lnTo>
                <a:lnTo>
                  <a:pt x="4010" y="21598"/>
                </a:lnTo>
                <a:cubicBezTo>
                  <a:pt x="5439" y="21598"/>
                  <a:pt x="5476" y="21596"/>
                  <a:pt x="5499" y="21509"/>
                </a:cubicBezTo>
                <a:cubicBezTo>
                  <a:pt x="5529" y="21394"/>
                  <a:pt x="5622" y="21394"/>
                  <a:pt x="5652" y="21509"/>
                </a:cubicBezTo>
                <a:cubicBezTo>
                  <a:pt x="5675" y="21597"/>
                  <a:pt x="5729" y="21597"/>
                  <a:pt x="13638" y="21598"/>
                </a:cubicBezTo>
                <a:lnTo>
                  <a:pt x="21600" y="21600"/>
                </a:lnTo>
                <a:lnTo>
                  <a:pt x="21571" y="21356"/>
                </a:lnTo>
                <a:cubicBezTo>
                  <a:pt x="21555" y="21222"/>
                  <a:pt x="21523" y="20735"/>
                  <a:pt x="21498" y="20274"/>
                </a:cubicBezTo>
                <a:cubicBezTo>
                  <a:pt x="21450" y="19388"/>
                  <a:pt x="21402" y="18887"/>
                  <a:pt x="21323" y="18464"/>
                </a:cubicBezTo>
                <a:cubicBezTo>
                  <a:pt x="21278" y="18222"/>
                  <a:pt x="21251" y="18077"/>
                  <a:pt x="21139" y="17459"/>
                </a:cubicBezTo>
                <a:cubicBezTo>
                  <a:pt x="21113" y="17318"/>
                  <a:pt x="21076" y="17113"/>
                  <a:pt x="21055" y="17002"/>
                </a:cubicBezTo>
                <a:cubicBezTo>
                  <a:pt x="21033" y="16892"/>
                  <a:pt x="20995" y="16692"/>
                  <a:pt x="20971" y="16557"/>
                </a:cubicBezTo>
                <a:cubicBezTo>
                  <a:pt x="20946" y="16422"/>
                  <a:pt x="20877" y="16160"/>
                  <a:pt x="20818" y="15975"/>
                </a:cubicBezTo>
                <a:cubicBezTo>
                  <a:pt x="20758" y="15791"/>
                  <a:pt x="20584" y="15250"/>
                  <a:pt x="20432" y="14771"/>
                </a:cubicBezTo>
                <a:cubicBezTo>
                  <a:pt x="20102" y="13733"/>
                  <a:pt x="20028" y="13548"/>
                  <a:pt x="19556" y="12562"/>
                </a:cubicBezTo>
                <a:cubicBezTo>
                  <a:pt x="19357" y="12145"/>
                  <a:pt x="19125" y="11653"/>
                  <a:pt x="19042" y="11469"/>
                </a:cubicBezTo>
                <a:cubicBezTo>
                  <a:pt x="18898" y="11149"/>
                  <a:pt x="18717" y="10849"/>
                  <a:pt x="17998" y="9750"/>
                </a:cubicBezTo>
                <a:cubicBezTo>
                  <a:pt x="17338" y="8741"/>
                  <a:pt x="17164" y="8493"/>
                  <a:pt x="16914" y="8204"/>
                </a:cubicBezTo>
                <a:cubicBezTo>
                  <a:pt x="15281" y="6310"/>
                  <a:pt x="15309" y="6341"/>
                  <a:pt x="14405" y="5556"/>
                </a:cubicBezTo>
                <a:cubicBezTo>
                  <a:pt x="14151" y="5335"/>
                  <a:pt x="13793" y="5016"/>
                  <a:pt x="13607" y="4848"/>
                </a:cubicBezTo>
                <a:cubicBezTo>
                  <a:pt x="13136" y="4423"/>
                  <a:pt x="10891" y="2926"/>
                  <a:pt x="10218" y="2588"/>
                </a:cubicBezTo>
                <a:cubicBezTo>
                  <a:pt x="8587" y="1770"/>
                  <a:pt x="8022" y="1534"/>
                  <a:pt x="6621" y="1080"/>
                </a:cubicBezTo>
                <a:cubicBezTo>
                  <a:pt x="5581" y="744"/>
                  <a:pt x="5055" y="599"/>
                  <a:pt x="4484" y="490"/>
                </a:cubicBezTo>
                <a:cubicBezTo>
                  <a:pt x="4067" y="411"/>
                  <a:pt x="3533" y="308"/>
                  <a:pt x="3300" y="262"/>
                </a:cubicBezTo>
                <a:cubicBezTo>
                  <a:pt x="3067" y="216"/>
                  <a:pt x="2622" y="158"/>
                  <a:pt x="2310" y="133"/>
                </a:cubicBezTo>
                <a:cubicBezTo>
                  <a:pt x="1997" y="108"/>
                  <a:pt x="1485" y="69"/>
                  <a:pt x="1173" y="44"/>
                </a:cubicBezTo>
                <a:cubicBezTo>
                  <a:pt x="860" y="20"/>
                  <a:pt x="467" y="0"/>
                  <a:pt x="301" y="0"/>
                </a:cubicBez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graphicFrame>
        <p:nvGraphicFramePr>
          <p:cNvPr id="168" name="Tableau"/>
          <p:cNvGraphicFramePr/>
          <p:nvPr/>
        </p:nvGraphicFramePr>
        <p:xfrm>
          <a:off x="4963159" y="1395376"/>
          <a:ext cx="3231951" cy="396027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609625"/>
                <a:gridCol w="1609625"/>
              </a:tblGrid>
              <a:tr h="590391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sym typeface="Calibri"/>
                        </a:rPr>
                        <a:t>Cable data</a:t>
                      </a:r>
                    </a:p>
                  </a:txBody>
                  <a:tcPr marL="0" marR="0" marT="0" marB="0" anchor="ctr" anchorCtr="0" horzOverflow="overflow"/>
                </a:tc>
                <a:tc hMerge="1">
                  <a:tcPr/>
                </a:tc>
              </a:tr>
              <a:tr h="5903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d_strand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1.1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120327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number of strands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44</a:t>
                      </a:r>
                    </a:p>
                  </a:txBody>
                  <a:tcPr marL="0" marR="0" marT="0" marB="0" anchor="ctr" anchorCtr="0" horzOverflow="overflow"/>
                </a:tc>
              </a:tr>
              <a:tr h="56227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thickness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2.25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56227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width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26.5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56227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SC:Cu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1:1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  <p:sp>
        <p:nvSpPr>
          <p:cNvPr id="169" name="Aluminium Shell"/>
          <p:cNvSpPr txBox="1"/>
          <p:nvPr/>
        </p:nvSpPr>
        <p:spPr>
          <a:xfrm>
            <a:off x="5110382" y="5543184"/>
            <a:ext cx="2924804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Following the FCC proposal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lide Number Placeholder 3"/>
          <p:cNvSpPr txBox="1"/>
          <p:nvPr>
            <p:ph type="sldNum" sz="quarter" idx="4294967295"/>
          </p:nvPr>
        </p:nvSpPr>
        <p:spPr>
          <a:xfrm>
            <a:off x="8497901" y="6406785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2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 few block-type magnets</a:t>
            </a:r>
          </a:p>
        </p:txBody>
      </p:sp>
      <p:pic>
        <p:nvPicPr>
          <p:cNvPr id="173" name="HEPDipo_MEC_2D_ANSYS_6COILS.jpg" descr="HEPDipo_MEC_2D_ANSYS_6COILS.jpg"/>
          <p:cNvPicPr>
            <a:picLocks noChangeAspect="1"/>
          </p:cNvPicPr>
          <p:nvPr/>
        </p:nvPicPr>
        <p:blipFill>
          <a:blip r:embed="rId2">
            <a:extLst/>
          </a:blip>
          <a:srcRect l="13716" t="6202" r="27018" b="9384"/>
          <a:stretch>
            <a:fillRect/>
          </a:stretch>
        </p:blipFill>
        <p:spPr>
          <a:xfrm>
            <a:off x="-2191" y="1483821"/>
            <a:ext cx="3803754" cy="3805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47" fill="norm" stroke="1" extrusionOk="0">
                <a:moveTo>
                  <a:pt x="10729" y="0"/>
                </a:moveTo>
                <a:cubicBezTo>
                  <a:pt x="7779" y="4"/>
                  <a:pt x="5201" y="1079"/>
                  <a:pt x="3102" y="3182"/>
                </a:cubicBezTo>
                <a:cubicBezTo>
                  <a:pt x="1571" y="4717"/>
                  <a:pt x="653" y="6423"/>
                  <a:pt x="162" y="8644"/>
                </a:cubicBezTo>
                <a:cubicBezTo>
                  <a:pt x="-32" y="9524"/>
                  <a:pt x="-57" y="11641"/>
                  <a:pt x="115" y="12599"/>
                </a:cubicBezTo>
                <a:cubicBezTo>
                  <a:pt x="721" y="15970"/>
                  <a:pt x="2799" y="18796"/>
                  <a:pt x="5806" y="20341"/>
                </a:cubicBezTo>
                <a:cubicBezTo>
                  <a:pt x="7066" y="20988"/>
                  <a:pt x="8085" y="21289"/>
                  <a:pt x="9828" y="21526"/>
                </a:cubicBezTo>
                <a:cubicBezTo>
                  <a:pt x="10346" y="21596"/>
                  <a:pt x="12221" y="21487"/>
                  <a:pt x="12876" y="21348"/>
                </a:cubicBezTo>
                <a:cubicBezTo>
                  <a:pt x="15076" y="20882"/>
                  <a:pt x="16838" y="19932"/>
                  <a:pt x="18412" y="18364"/>
                </a:cubicBezTo>
                <a:cubicBezTo>
                  <a:pt x="20453" y="16330"/>
                  <a:pt x="21543" y="13676"/>
                  <a:pt x="21543" y="10754"/>
                </a:cubicBezTo>
                <a:cubicBezTo>
                  <a:pt x="21543" y="7864"/>
                  <a:pt x="20447" y="5195"/>
                  <a:pt x="18432" y="3180"/>
                </a:cubicBezTo>
                <a:cubicBezTo>
                  <a:pt x="16353" y="1101"/>
                  <a:pt x="13678" y="-4"/>
                  <a:pt x="1072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74" name="Aluminium Shell"/>
          <p:cNvSpPr txBox="1"/>
          <p:nvPr/>
        </p:nvSpPr>
        <p:spPr>
          <a:xfrm>
            <a:off x="4783757" y="1085955"/>
            <a:ext cx="115851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FRESCA2</a:t>
            </a:r>
          </a:p>
        </p:txBody>
      </p:sp>
      <p:sp>
        <p:nvSpPr>
          <p:cNvPr id="175" name="Aluminium Shell"/>
          <p:cNvSpPr txBox="1"/>
          <p:nvPr/>
        </p:nvSpPr>
        <p:spPr>
          <a:xfrm>
            <a:off x="1396500" y="1085955"/>
            <a:ext cx="100637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HEPdipo</a:t>
            </a:r>
          </a:p>
        </p:txBody>
      </p:sp>
      <p:sp>
        <p:nvSpPr>
          <p:cNvPr id="176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pic>
        <p:nvPicPr>
          <p:cNvPr id="177" name="FRESCA2C_MEC_2D_ANSYS.jpg" descr="FRESCA2C_MEC_2D_ANSYS.jpg"/>
          <p:cNvPicPr>
            <a:picLocks noChangeAspect="1"/>
          </p:cNvPicPr>
          <p:nvPr/>
        </p:nvPicPr>
        <p:blipFill>
          <a:blip r:embed="rId3">
            <a:extLst/>
          </a:blip>
          <a:srcRect l="5519" t="7943" r="35231" b="7695"/>
          <a:stretch>
            <a:fillRect/>
          </a:stretch>
        </p:blipFill>
        <p:spPr>
          <a:xfrm>
            <a:off x="3768258" y="1791578"/>
            <a:ext cx="3189509" cy="3189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7" h="21582" fill="norm" stroke="1" extrusionOk="0">
                <a:moveTo>
                  <a:pt x="10214" y="1"/>
                </a:moveTo>
                <a:cubicBezTo>
                  <a:pt x="9303" y="16"/>
                  <a:pt x="8403" y="121"/>
                  <a:pt x="7722" y="315"/>
                </a:cubicBezTo>
                <a:cubicBezTo>
                  <a:pt x="3437" y="1535"/>
                  <a:pt x="459" y="5216"/>
                  <a:pt x="45" y="9805"/>
                </a:cubicBezTo>
                <a:cubicBezTo>
                  <a:pt x="-481" y="15639"/>
                  <a:pt x="3656" y="20862"/>
                  <a:pt x="9295" y="21481"/>
                </a:cubicBezTo>
                <a:cubicBezTo>
                  <a:pt x="9743" y="21530"/>
                  <a:pt x="10157" y="21574"/>
                  <a:pt x="10214" y="21581"/>
                </a:cubicBezTo>
                <a:cubicBezTo>
                  <a:pt x="10271" y="21587"/>
                  <a:pt x="10764" y="21548"/>
                  <a:pt x="11309" y="21492"/>
                </a:cubicBezTo>
                <a:cubicBezTo>
                  <a:pt x="13826" y="21233"/>
                  <a:pt x="16000" y="20186"/>
                  <a:pt x="17702" y="18417"/>
                </a:cubicBezTo>
                <a:cubicBezTo>
                  <a:pt x="18575" y="17510"/>
                  <a:pt x="19128" y="16714"/>
                  <a:pt x="19675" y="15582"/>
                </a:cubicBezTo>
                <a:cubicBezTo>
                  <a:pt x="21105" y="12623"/>
                  <a:pt x="21119" y="9002"/>
                  <a:pt x="19711" y="5995"/>
                </a:cubicBezTo>
                <a:cubicBezTo>
                  <a:pt x="18372" y="3135"/>
                  <a:pt x="15713" y="926"/>
                  <a:pt x="12776" y="235"/>
                </a:cubicBezTo>
                <a:cubicBezTo>
                  <a:pt x="12046" y="63"/>
                  <a:pt x="11125" y="-13"/>
                  <a:pt x="10214" y="1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78" name="HD2.jpg" descr="HD2.jpg"/>
          <p:cNvPicPr>
            <a:picLocks noChangeAspect="1"/>
          </p:cNvPicPr>
          <p:nvPr/>
        </p:nvPicPr>
        <p:blipFill>
          <a:blip r:embed="rId4">
            <a:extLst/>
          </a:blip>
          <a:srcRect l="73335" t="0" r="0" b="47036"/>
          <a:stretch>
            <a:fillRect/>
          </a:stretch>
        </p:blipFill>
        <p:spPr>
          <a:xfrm>
            <a:off x="6924462" y="2268798"/>
            <a:ext cx="2232806" cy="22352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Aluminium Shell"/>
          <p:cNvSpPr txBox="1"/>
          <p:nvPr/>
        </p:nvSpPr>
        <p:spPr>
          <a:xfrm>
            <a:off x="7760147" y="1085955"/>
            <a:ext cx="561450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HD2</a:t>
            </a:r>
          </a:p>
        </p:txBody>
      </p:sp>
      <p:sp>
        <p:nvSpPr>
          <p:cNvPr id="180" name="Aluminium Shell"/>
          <p:cNvSpPr txBox="1"/>
          <p:nvPr/>
        </p:nvSpPr>
        <p:spPr>
          <a:xfrm>
            <a:off x="621459" y="5440038"/>
            <a:ext cx="2619967" cy="61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Aperture: 100 x 150 mm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External dia: 1260 mm</a:t>
            </a:r>
          </a:p>
        </p:txBody>
      </p:sp>
      <p:sp>
        <p:nvSpPr>
          <p:cNvPr id="181" name="Aluminium Shell"/>
          <p:cNvSpPr txBox="1"/>
          <p:nvPr/>
        </p:nvSpPr>
        <p:spPr>
          <a:xfrm>
            <a:off x="4898057" y="5082181"/>
            <a:ext cx="1057048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100 mm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1030 mm</a:t>
            </a:r>
          </a:p>
        </p:txBody>
      </p:sp>
      <p:sp>
        <p:nvSpPr>
          <p:cNvPr id="182" name="Aluminium Shell"/>
          <p:cNvSpPr txBox="1"/>
          <p:nvPr/>
        </p:nvSpPr>
        <p:spPr>
          <a:xfrm>
            <a:off x="7639484" y="4751981"/>
            <a:ext cx="929912" cy="617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36 mm</a:t>
            </a:r>
          </a:p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704 mm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lide Number Placeholder 3"/>
          <p:cNvSpPr txBox="1"/>
          <p:nvPr>
            <p:ph type="sldNum" sz="quarter" idx="4294967295"/>
          </p:nvPr>
        </p:nvSpPr>
        <p:spPr>
          <a:xfrm>
            <a:off x="8497901" y="6406785"/>
            <a:ext cx="188897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Title 5"/>
          <p:cNvSpPr txBox="1"/>
          <p:nvPr>
            <p:ph type="title"/>
          </p:nvPr>
        </p:nvSpPr>
        <p:spPr>
          <a:xfrm>
            <a:off x="445625" y="233491"/>
            <a:ext cx="8226853" cy="94044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 few block-type magnets (4.5 K)</a:t>
            </a:r>
          </a:p>
        </p:txBody>
      </p:sp>
      <p:pic>
        <p:nvPicPr>
          <p:cNvPr id="186" name="HEPDipo_MEC_2D_ANSYS_6COILS.jpg" descr="HEPDipo_MEC_2D_ANSYS_6COILS.jpg"/>
          <p:cNvPicPr>
            <a:picLocks noChangeAspect="1"/>
          </p:cNvPicPr>
          <p:nvPr/>
        </p:nvPicPr>
        <p:blipFill>
          <a:blip r:embed="rId2">
            <a:extLst/>
          </a:blip>
          <a:srcRect l="13713" t="6208" r="27016" b="9386"/>
          <a:stretch>
            <a:fillRect/>
          </a:stretch>
        </p:blipFill>
        <p:spPr>
          <a:xfrm>
            <a:off x="822587" y="1536748"/>
            <a:ext cx="1840657" cy="1841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48" fill="norm" stroke="1" extrusionOk="0">
                <a:moveTo>
                  <a:pt x="10729" y="0"/>
                </a:moveTo>
                <a:cubicBezTo>
                  <a:pt x="7779" y="4"/>
                  <a:pt x="5201" y="1078"/>
                  <a:pt x="3102" y="3182"/>
                </a:cubicBezTo>
                <a:cubicBezTo>
                  <a:pt x="1571" y="4717"/>
                  <a:pt x="652" y="6419"/>
                  <a:pt x="162" y="8640"/>
                </a:cubicBezTo>
                <a:cubicBezTo>
                  <a:pt x="-33" y="9521"/>
                  <a:pt x="-57" y="11640"/>
                  <a:pt x="115" y="12598"/>
                </a:cubicBezTo>
                <a:cubicBezTo>
                  <a:pt x="721" y="15969"/>
                  <a:pt x="2798" y="18796"/>
                  <a:pt x="5805" y="20341"/>
                </a:cubicBezTo>
                <a:cubicBezTo>
                  <a:pt x="7065" y="20988"/>
                  <a:pt x="8086" y="21289"/>
                  <a:pt x="9828" y="21526"/>
                </a:cubicBezTo>
                <a:cubicBezTo>
                  <a:pt x="10346" y="21596"/>
                  <a:pt x="12221" y="21488"/>
                  <a:pt x="12875" y="21349"/>
                </a:cubicBezTo>
                <a:cubicBezTo>
                  <a:pt x="15076" y="20883"/>
                  <a:pt x="16838" y="19931"/>
                  <a:pt x="18412" y="18362"/>
                </a:cubicBezTo>
                <a:cubicBezTo>
                  <a:pt x="20453" y="16328"/>
                  <a:pt x="21543" y="13676"/>
                  <a:pt x="21543" y="10754"/>
                </a:cubicBezTo>
                <a:cubicBezTo>
                  <a:pt x="21543" y="7863"/>
                  <a:pt x="20445" y="5192"/>
                  <a:pt x="18431" y="3177"/>
                </a:cubicBezTo>
                <a:cubicBezTo>
                  <a:pt x="16352" y="1098"/>
                  <a:pt x="13678" y="-4"/>
                  <a:pt x="10729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87" name="Aluminium Shell"/>
          <p:cNvSpPr txBox="1"/>
          <p:nvPr/>
        </p:nvSpPr>
        <p:spPr>
          <a:xfrm>
            <a:off x="4045569" y="1085955"/>
            <a:ext cx="1158512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FRESCA2</a:t>
            </a:r>
          </a:p>
        </p:txBody>
      </p:sp>
      <p:sp>
        <p:nvSpPr>
          <p:cNvPr id="188" name="Aluminium Shell"/>
          <p:cNvSpPr txBox="1"/>
          <p:nvPr/>
        </p:nvSpPr>
        <p:spPr>
          <a:xfrm>
            <a:off x="1305292" y="1085955"/>
            <a:ext cx="1006373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HEPdipo</a:t>
            </a:r>
          </a:p>
        </p:txBody>
      </p:sp>
      <p:sp>
        <p:nvSpPr>
          <p:cNvPr id="189" name="Date Placeholder 2"/>
          <p:cNvSpPr txBox="1"/>
          <p:nvPr/>
        </p:nvSpPr>
        <p:spPr>
          <a:xfrm>
            <a:off x="2969335" y="6412812"/>
            <a:ext cx="2133602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06/06/19 - D. Martins Araujo</a:t>
            </a:r>
          </a:p>
        </p:txBody>
      </p:sp>
      <p:pic>
        <p:nvPicPr>
          <p:cNvPr id="190" name="FRESCA2C_MEC_2D_ANSYS.jpg" descr="FRESCA2C_MEC_2D_ANSYS.jpg"/>
          <p:cNvPicPr>
            <a:picLocks noChangeAspect="1"/>
          </p:cNvPicPr>
          <p:nvPr/>
        </p:nvPicPr>
        <p:blipFill>
          <a:blip r:embed="rId3">
            <a:extLst/>
          </a:blip>
          <a:srcRect l="5520" t="7944" r="35226" b="7695"/>
          <a:stretch>
            <a:fillRect/>
          </a:stretch>
        </p:blipFill>
        <p:spPr>
          <a:xfrm>
            <a:off x="3644753" y="1530048"/>
            <a:ext cx="1854494" cy="1854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8" h="21582" fill="norm" stroke="1" extrusionOk="0">
                <a:moveTo>
                  <a:pt x="10214" y="1"/>
                </a:moveTo>
                <a:cubicBezTo>
                  <a:pt x="9303" y="16"/>
                  <a:pt x="8403" y="121"/>
                  <a:pt x="7722" y="315"/>
                </a:cubicBezTo>
                <a:cubicBezTo>
                  <a:pt x="3437" y="1535"/>
                  <a:pt x="459" y="5217"/>
                  <a:pt x="45" y="9807"/>
                </a:cubicBezTo>
                <a:cubicBezTo>
                  <a:pt x="-481" y="15640"/>
                  <a:pt x="3656" y="20860"/>
                  <a:pt x="9294" y="21479"/>
                </a:cubicBezTo>
                <a:cubicBezTo>
                  <a:pt x="9742" y="21528"/>
                  <a:pt x="10156" y="21574"/>
                  <a:pt x="10214" y="21581"/>
                </a:cubicBezTo>
                <a:cubicBezTo>
                  <a:pt x="10271" y="21587"/>
                  <a:pt x="10762" y="21549"/>
                  <a:pt x="11306" y="21493"/>
                </a:cubicBezTo>
                <a:cubicBezTo>
                  <a:pt x="13823" y="21234"/>
                  <a:pt x="15998" y="20185"/>
                  <a:pt x="17699" y="18417"/>
                </a:cubicBezTo>
                <a:cubicBezTo>
                  <a:pt x="18572" y="17509"/>
                  <a:pt x="19129" y="16713"/>
                  <a:pt x="19676" y="15581"/>
                </a:cubicBezTo>
                <a:cubicBezTo>
                  <a:pt x="21106" y="12622"/>
                  <a:pt x="21119" y="8999"/>
                  <a:pt x="19711" y="5992"/>
                </a:cubicBezTo>
                <a:cubicBezTo>
                  <a:pt x="18372" y="3132"/>
                  <a:pt x="15713" y="923"/>
                  <a:pt x="12777" y="232"/>
                </a:cubicBezTo>
                <a:cubicBezTo>
                  <a:pt x="12046" y="60"/>
                  <a:pt x="11124" y="-13"/>
                  <a:pt x="10214" y="1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91" name="HD2.jpg" descr="HD2.jpg"/>
          <p:cNvPicPr>
            <a:picLocks noChangeAspect="1"/>
          </p:cNvPicPr>
          <p:nvPr/>
        </p:nvPicPr>
        <p:blipFill>
          <a:blip r:embed="rId4">
            <a:extLst/>
          </a:blip>
          <a:srcRect l="73335" t="0" r="0" b="47036"/>
          <a:stretch>
            <a:fillRect/>
          </a:stretch>
        </p:blipFill>
        <p:spPr>
          <a:xfrm>
            <a:off x="6480756" y="1504753"/>
            <a:ext cx="1902960" cy="1905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Aluminium Shell"/>
          <p:cNvSpPr txBox="1"/>
          <p:nvPr/>
        </p:nvSpPr>
        <p:spPr>
          <a:xfrm>
            <a:off x="7151539" y="1085955"/>
            <a:ext cx="561451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HD2</a:t>
            </a:r>
          </a:p>
        </p:txBody>
      </p:sp>
      <p:graphicFrame>
        <p:nvGraphicFramePr>
          <p:cNvPr id="193" name="Tableau"/>
          <p:cNvGraphicFramePr/>
          <p:nvPr/>
        </p:nvGraphicFramePr>
        <p:xfrm>
          <a:off x="530472" y="3740573"/>
          <a:ext cx="2437588" cy="221156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212443"/>
                <a:gridCol w="1212443"/>
              </a:tblGrid>
              <a:tr h="378492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sym typeface="Calibri"/>
                        </a:rPr>
                        <a:t>15 T (85%) ?</a:t>
                      </a:r>
                    </a:p>
                  </a:txBody>
                  <a:tcPr marL="0" marR="0" marT="0" marB="0" anchor="ctr" anchorCtr="0" horzOverflow="overflow"/>
                </a:tc>
                <a:tc hMerge="1">
                  <a:tcPr/>
                </a:tc>
              </a:tr>
              <a:tr h="37849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d_strand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1.1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n of strands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44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thickness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2.25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width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26.5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Cu/SC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  <p:graphicFrame>
        <p:nvGraphicFramePr>
          <p:cNvPr id="194" name="Tableau"/>
          <p:cNvGraphicFramePr/>
          <p:nvPr/>
        </p:nvGraphicFramePr>
        <p:xfrm>
          <a:off x="3412381" y="3740573"/>
          <a:ext cx="2437588" cy="221156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212443"/>
                <a:gridCol w="1212443"/>
              </a:tblGrid>
              <a:tr h="378492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sym typeface="Calibri"/>
                        </a:rPr>
                        <a:t>13.9 T (83%)</a:t>
                      </a:r>
                    </a:p>
                  </a:txBody>
                  <a:tcPr marL="0" marR="0" marT="0" marB="0" anchor="ctr" anchorCtr="0" horzOverflow="overflow"/>
                </a:tc>
                <a:tc hMerge="1">
                  <a:tcPr/>
                </a:tc>
              </a:tr>
              <a:tr h="37849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d_strand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1.0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n of strands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40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thickness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1.89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width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21.32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Cu/SC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1.3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  <p:graphicFrame>
        <p:nvGraphicFramePr>
          <p:cNvPr id="195" name="Tableau"/>
          <p:cNvGraphicFramePr/>
          <p:nvPr/>
        </p:nvGraphicFramePr>
        <p:xfrm>
          <a:off x="6219820" y="3740573"/>
          <a:ext cx="2437588" cy="2211560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212443"/>
                <a:gridCol w="1212443"/>
              </a:tblGrid>
              <a:tr h="378492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sym typeface="Calibri"/>
                        </a:rPr>
                        <a:t>13.8 T (87%)</a:t>
                      </a:r>
                    </a:p>
                  </a:txBody>
                  <a:tcPr marL="0" marR="0" marT="0" marB="0" anchor="ctr" anchorCtr="0" horzOverflow="overflow"/>
                </a:tc>
                <a:tc hMerge="1">
                  <a:tcPr/>
                </a:tc>
              </a:tr>
              <a:tr h="37849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d_strand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0.8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n of strands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51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thickness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1.4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width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22 mm</a:t>
                      </a:r>
                    </a:p>
                  </a:txBody>
                  <a:tcPr marL="0" marR="0" marT="0" marB="0" anchor="ctr" anchorCtr="0" horzOverflow="overflow"/>
                </a:tc>
              </a:tr>
              <a:tr h="3604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Non Cu %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  <a:sym typeface="Calibri"/>
                        </a:rPr>
                        <a:t>51, 54%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104282"/>
      </a:dk1>
      <a:lt1>
        <a:srgbClr val="104282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5A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ERNCorporate4-3">
  <a:themeElements>
    <a:clrScheme name="CERNCorporate4-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5A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104282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