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39" autoAdjust="0"/>
    <p:restoredTop sz="94660"/>
  </p:normalViewPr>
  <p:slideViewPr>
    <p:cSldViewPr>
      <p:cViewPr varScale="1">
        <p:scale>
          <a:sx n="111" d="100"/>
          <a:sy n="111" d="100"/>
        </p:scale>
        <p:origin x="120" y="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F2828-8B02-4E0D-9FD0-B7ED745635A3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F71F8-9A6C-44E8-AA58-302F2B215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64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F71F8-9A6C-44E8-AA58-302F2B2151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451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0160714_001-2-Edit_blueppt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7" t="21978" r="42" b="20335"/>
          <a:stretch/>
        </p:blipFill>
        <p:spPr>
          <a:xfrm>
            <a:off x="-60000" y="-171400"/>
            <a:ext cx="12276000" cy="70567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8592" y="186639"/>
            <a:ext cx="2842337" cy="1020399"/>
          </a:xfrm>
          <a:prstGeom prst="rect">
            <a:avLst/>
          </a:prstGeom>
        </p:spPr>
      </p:pic>
      <p:pic>
        <p:nvPicPr>
          <p:cNvPr id="7" name="Picture 2" descr="C:\Users\Ian Pong\Documents\LBNL\Logo\LBNL_Full_Logo_Final.jpg" hidden="1"/>
          <p:cNvPicPr preferRelativeResize="0"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000" y="108000"/>
            <a:ext cx="1440000" cy="122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653136"/>
            <a:ext cx="8534400" cy="985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6" name="Slide Number Placeholder 5" hidden="1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895296" y="2099704"/>
            <a:ext cx="10382304" cy="2193392"/>
          </a:xfrm>
          <a:prstGeom prst="rect">
            <a:avLst/>
          </a:prstGeom>
          <a:solidFill>
            <a:srgbClr val="00395A">
              <a:alpha val="9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2162664"/>
          </a:xfrm>
          <a:noFill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Rectangle 10"/>
          <p:cNvSpPr/>
          <p:nvPr userDrawn="1"/>
        </p:nvSpPr>
        <p:spPr>
          <a:xfrm>
            <a:off x="459" y="6323774"/>
            <a:ext cx="12191541" cy="5460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" name="Picture 11" descr="RGB_White-Seal_White-Mark_SC_Horizontal–400dpi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3" y="6457861"/>
            <a:ext cx="1570468" cy="26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695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03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00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Ian Pong\Documents\LBNL\Logo\LBNL_Full_Logo_Final.jpg" hidden="1"/>
          <p:cNvPicPr preferRelativeResize="0"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000" y="108000"/>
            <a:ext cx="1440000" cy="122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80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8000"/>
            <a:ext cx="10972800" cy="464137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30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933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5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/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01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63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61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878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78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680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2017-05-01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2000" y="6448251"/>
            <a:ext cx="532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482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459" y="6323774"/>
            <a:ext cx="12191541" cy="5460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" name="Picture 9" descr="RGB_White-Seal_White-Mark_SC_Horizontal–400dpi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3" y="6457861"/>
            <a:ext cx="1570468" cy="26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75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pong@lbl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EDIPO Re-building Cable Trial Plan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8384" y="4653136"/>
            <a:ext cx="4555232" cy="1224136"/>
          </a:xfrm>
          <a:solidFill>
            <a:srgbClr val="EAEAEA">
              <a:alpha val="23137"/>
            </a:srgbClr>
          </a:solidFill>
        </p:spPr>
        <p:txBody>
          <a:bodyPr>
            <a:normAutofit/>
          </a:bodyPr>
          <a:lstStyle/>
          <a:p>
            <a:r>
              <a:rPr lang="en-GB" dirty="0" smtClean="0"/>
              <a:t>Ian Pong (</a:t>
            </a:r>
            <a:r>
              <a:rPr lang="en-GB" dirty="0" smtClean="0">
                <a:hlinkClick r:id="rId3"/>
              </a:rPr>
              <a:t>ipong@lbl.gov</a:t>
            </a:r>
            <a:r>
              <a:rPr lang="en-GB" dirty="0" smtClean="0"/>
              <a:t>)</a:t>
            </a:r>
          </a:p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of June, 2019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45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Cable Parameters</a:t>
            </a:r>
          </a:p>
          <a:p>
            <a:r>
              <a:rPr lang="en-US" dirty="0" smtClean="0"/>
              <a:t>“Tuning” Plan</a:t>
            </a:r>
          </a:p>
          <a:p>
            <a:r>
              <a:rPr lang="en-US" dirty="0" smtClean="0"/>
              <a:t>Requested Information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68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Parameters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1026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392" y="1340768"/>
            <a:ext cx="7931216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9497568" y="3140968"/>
            <a:ext cx="158417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9497568" y="4221088"/>
            <a:ext cx="158417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9497568" y="4509120"/>
            <a:ext cx="158417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9497568" y="3419856"/>
            <a:ext cx="158417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9497568" y="3698744"/>
            <a:ext cx="158417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209827" y="5867660"/>
            <a:ext cx="237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D M Araujo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143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RRR</a:t>
            </a:r>
          </a:p>
          <a:p>
            <a:pPr lvl="1"/>
            <a:r>
              <a:rPr lang="en-US" dirty="0" smtClean="0"/>
              <a:t>Incoming wire quality very important</a:t>
            </a:r>
          </a:p>
          <a:p>
            <a:pPr lvl="1"/>
            <a:r>
              <a:rPr lang="en-US" dirty="0" smtClean="0"/>
              <a:t>Depends on definition (e.g. V-tap distance, XS edge vs. SS, R</a:t>
            </a:r>
            <a:r>
              <a:rPr lang="en-US" baseline="-25000" dirty="0" smtClean="0"/>
              <a:t>20K</a:t>
            </a:r>
            <a:r>
              <a:rPr lang="en-US" dirty="0" smtClean="0"/>
              <a:t> vs IEC)</a:t>
            </a:r>
          </a:p>
          <a:p>
            <a:pPr lvl="1"/>
            <a:r>
              <a:rPr lang="en-US" dirty="0" smtClean="0"/>
              <a:t>Assessment takes ~1 month after cabling</a:t>
            </a:r>
          </a:p>
          <a:p>
            <a:r>
              <a:rPr lang="en-US" dirty="0" smtClean="0"/>
              <a:t>Cable dimensions</a:t>
            </a:r>
          </a:p>
          <a:p>
            <a:pPr lvl="1"/>
            <a:r>
              <a:rPr lang="en-US" dirty="0" smtClean="0"/>
              <a:t>We need unreacted bare cable dimensions for tuning and spec</a:t>
            </a:r>
          </a:p>
          <a:p>
            <a:pPr lvl="1"/>
            <a:r>
              <a:rPr lang="en-US" dirty="0" smtClean="0"/>
              <a:t>Preferably eventually also a tolerance limit</a:t>
            </a:r>
          </a:p>
          <a:p>
            <a:pPr lvl="1"/>
            <a:r>
              <a:rPr lang="en-US" dirty="0" smtClean="0"/>
              <a:t>Note: if CME cannot measure, an alternative QC plan is needed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53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“Tuning”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Make cables with slightly different </a:t>
            </a:r>
            <a:r>
              <a:rPr lang="en-US" i="1" dirty="0" smtClean="0"/>
              <a:t>target</a:t>
            </a:r>
            <a:r>
              <a:rPr lang="en-US" dirty="0" smtClean="0"/>
              <a:t> thickness, e.g. +0.01 mm, nominal, -0.01 mm</a:t>
            </a:r>
          </a:p>
          <a:p>
            <a:r>
              <a:rPr lang="en-US" dirty="0" smtClean="0"/>
              <a:t>Based on facet size / metallography, adjust twist pitch if necessary to accommodate the width compaction</a:t>
            </a:r>
          </a:p>
          <a:p>
            <a:r>
              <a:rPr lang="en-US" dirty="0" smtClean="0"/>
              <a:t>Based on residual twist, adjust planetary ratio or add static twist (not preferred) if necessary</a:t>
            </a:r>
          </a:p>
          <a:p>
            <a:r>
              <a:rPr lang="en-US" dirty="0" smtClean="0"/>
              <a:t>In severe cases, modify to a two-pass process with intermediate annealing (HT </a:t>
            </a:r>
            <a:r>
              <a:rPr lang="en-US" dirty="0" err="1" smtClean="0"/>
              <a:t>tbd</a:t>
            </a:r>
            <a:r>
              <a:rPr lang="en-US" dirty="0" smtClean="0"/>
              <a:t>, cable dimension needs revision, extra rollers likely needed)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42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Tuning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Mandrel shape</a:t>
            </a:r>
          </a:p>
          <a:p>
            <a:r>
              <a:rPr lang="en-US" dirty="0" smtClean="0"/>
              <a:t>Tension on individual strands</a:t>
            </a:r>
          </a:p>
          <a:p>
            <a:r>
              <a:rPr lang="en-US" dirty="0" smtClean="0"/>
              <a:t>Turkshead offset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08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Requested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Unreacted dimensions</a:t>
            </a:r>
          </a:p>
          <a:p>
            <a:r>
              <a:rPr lang="en-US" dirty="0" smtClean="0"/>
              <a:t>Target </a:t>
            </a:r>
            <a:r>
              <a:rPr lang="en-US" dirty="0" smtClean="0"/>
              <a:t>tolerance of key parameters (“allowed limits” for tuning)</a:t>
            </a:r>
          </a:p>
          <a:p>
            <a:r>
              <a:rPr lang="en-US" dirty="0" smtClean="0"/>
              <a:t>QC </a:t>
            </a:r>
            <a:r>
              <a:rPr lang="en-US" dirty="0" smtClean="0"/>
              <a:t>methods, e.g. </a:t>
            </a:r>
          </a:p>
          <a:p>
            <a:pPr lvl="1"/>
            <a:r>
              <a:rPr lang="en-US" dirty="0" smtClean="0"/>
              <a:t>residual </a:t>
            </a:r>
            <a:r>
              <a:rPr lang="en-US" dirty="0" smtClean="0"/>
              <a:t>twist </a:t>
            </a:r>
            <a:r>
              <a:rPr lang="en-US" dirty="0" smtClean="0"/>
              <a:t>weight at 12.2 kg, 24 kg, angle per </a:t>
            </a:r>
            <a:r>
              <a:rPr lang="en-US" dirty="0" err="1" smtClean="0"/>
              <a:t>metre</a:t>
            </a:r>
            <a:endParaRPr lang="en-US" dirty="0" smtClean="0"/>
          </a:p>
          <a:p>
            <a:pPr lvl="1"/>
            <a:r>
              <a:rPr lang="en-US" dirty="0" smtClean="0"/>
              <a:t>10-stack pressure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Sample length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39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77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/>
              <a:t>WW11S14025A01U</a:t>
            </a:r>
          </a:p>
          <a:p>
            <a:r>
              <a:rPr lang="pl-PL" dirty="0"/>
              <a:t>WW11S14023A01U</a:t>
            </a:r>
          </a:p>
          <a:p>
            <a:r>
              <a:rPr lang="pl-PL" dirty="0"/>
              <a:t>WW11S14023B01U</a:t>
            </a:r>
          </a:p>
          <a:p>
            <a:r>
              <a:rPr lang="pl-PL" dirty="0"/>
              <a:t>WW11S14023C01U</a:t>
            </a:r>
          </a:p>
          <a:p>
            <a:r>
              <a:rPr lang="pl-PL" dirty="0"/>
              <a:t>WW11S14028A01U</a:t>
            </a:r>
          </a:p>
          <a:p>
            <a:r>
              <a:rPr lang="pl-PL" dirty="0"/>
              <a:t>WW11S14028B01U</a:t>
            </a:r>
          </a:p>
          <a:p>
            <a:r>
              <a:rPr lang="pl-PL" dirty="0"/>
              <a:t>WW11S14028C01U</a:t>
            </a:r>
          </a:p>
          <a:p>
            <a:r>
              <a:rPr lang="pl-PL" dirty="0"/>
              <a:t>WW11S14028D01U</a:t>
            </a:r>
          </a:p>
          <a:p>
            <a:r>
              <a:rPr lang="pl-PL" dirty="0"/>
              <a:t>WW11S14028E01U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2019 06 06 - EDIPO Re-building Cable Trial Plan, Pong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25437" y="1700736"/>
            <a:ext cx="5301208" cy="397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03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2372</TotalTime>
  <Words>352</Words>
  <Application>Microsoft Office PowerPoint</Application>
  <PresentationFormat>Widescreen</PresentationFormat>
  <Paragraphs>64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MS PGothic</vt:lpstr>
      <vt:lpstr>Arial</vt:lpstr>
      <vt:lpstr>Calibri</vt:lpstr>
      <vt:lpstr>Office Theme</vt:lpstr>
      <vt:lpstr>EDIPO Re-building Cable Trial Plan</vt:lpstr>
      <vt:lpstr>Outline</vt:lpstr>
      <vt:lpstr>Cable Parameters</vt:lpstr>
      <vt:lpstr>Cable Parameters</vt:lpstr>
      <vt:lpstr>Design “Tuning” Plan</vt:lpstr>
      <vt:lpstr>Fabrication Tuning Plan</vt:lpstr>
      <vt:lpstr>Requested Information</vt:lpstr>
      <vt:lpstr>Extra Slides</vt:lpstr>
      <vt:lpstr>Wire ID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LBNL LARP Effort – Ian Pong</dc:title>
  <dc:creator>Ian Pong</dc:creator>
  <cp:lastModifiedBy>Ian Pong</cp:lastModifiedBy>
  <cp:revision>72</cp:revision>
  <dcterms:created xsi:type="dcterms:W3CDTF">2013-02-14T18:56:39Z</dcterms:created>
  <dcterms:modified xsi:type="dcterms:W3CDTF">2019-05-28T22:51:44Z</dcterms:modified>
</cp:coreProperties>
</file>