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3"/>
  </p:notesMasterIdLst>
  <p:handoutMasterIdLst>
    <p:handoutMasterId r:id="rId74"/>
  </p:handoutMasterIdLst>
  <p:sldIdLst>
    <p:sldId id="266" r:id="rId2"/>
    <p:sldId id="524" r:id="rId3"/>
    <p:sldId id="523" r:id="rId4"/>
    <p:sldId id="561" r:id="rId5"/>
    <p:sldId id="558" r:id="rId6"/>
    <p:sldId id="494" r:id="rId7"/>
    <p:sldId id="522" r:id="rId8"/>
    <p:sldId id="500" r:id="rId9"/>
    <p:sldId id="563" r:id="rId10"/>
    <p:sldId id="525" r:id="rId11"/>
    <p:sldId id="543" r:id="rId12"/>
    <p:sldId id="503" r:id="rId13"/>
    <p:sldId id="567" r:id="rId14"/>
    <p:sldId id="541" r:id="rId15"/>
    <p:sldId id="517" r:id="rId16"/>
    <p:sldId id="473" r:id="rId17"/>
    <p:sldId id="474" r:id="rId18"/>
    <p:sldId id="560" r:id="rId19"/>
    <p:sldId id="498" r:id="rId20"/>
    <p:sldId id="518" r:id="rId21"/>
    <p:sldId id="504" r:id="rId22"/>
    <p:sldId id="481" r:id="rId23"/>
    <p:sldId id="480" r:id="rId24"/>
    <p:sldId id="547" r:id="rId25"/>
    <p:sldId id="482" r:id="rId26"/>
    <p:sldId id="487" r:id="rId27"/>
    <p:sldId id="479" r:id="rId28"/>
    <p:sldId id="549" r:id="rId29"/>
    <p:sldId id="550" r:id="rId30"/>
    <p:sldId id="551" r:id="rId31"/>
    <p:sldId id="552" r:id="rId32"/>
    <p:sldId id="553" r:id="rId33"/>
    <p:sldId id="554" r:id="rId34"/>
    <p:sldId id="478" r:id="rId35"/>
    <p:sldId id="534" r:id="rId36"/>
    <p:sldId id="536" r:id="rId37"/>
    <p:sldId id="546" r:id="rId38"/>
    <p:sldId id="562" r:id="rId39"/>
    <p:sldId id="519" r:id="rId40"/>
    <p:sldId id="364" r:id="rId41"/>
    <p:sldId id="538" r:id="rId42"/>
    <p:sldId id="537" r:id="rId43"/>
    <p:sldId id="486" r:id="rId44"/>
    <p:sldId id="495" r:id="rId45"/>
    <p:sldId id="497" r:id="rId46"/>
    <p:sldId id="526" r:id="rId47"/>
    <p:sldId id="527" r:id="rId48"/>
    <p:sldId id="520" r:id="rId49"/>
    <p:sldId id="509" r:id="rId50"/>
    <p:sldId id="508" r:id="rId51"/>
    <p:sldId id="510" r:id="rId52"/>
    <p:sldId id="505" r:id="rId53"/>
    <p:sldId id="512" r:id="rId54"/>
    <p:sldId id="513" r:id="rId55"/>
    <p:sldId id="514" r:id="rId56"/>
    <p:sldId id="529" r:id="rId57"/>
    <p:sldId id="555" r:id="rId58"/>
    <p:sldId id="556" r:id="rId59"/>
    <p:sldId id="557" r:id="rId60"/>
    <p:sldId id="559" r:id="rId61"/>
    <p:sldId id="564" r:id="rId62"/>
    <p:sldId id="565" r:id="rId63"/>
    <p:sldId id="566" r:id="rId64"/>
    <p:sldId id="574" r:id="rId65"/>
    <p:sldId id="568" r:id="rId66"/>
    <p:sldId id="569" r:id="rId67"/>
    <p:sldId id="570" r:id="rId68"/>
    <p:sldId id="571" r:id="rId69"/>
    <p:sldId id="572" r:id="rId70"/>
    <p:sldId id="573" r:id="rId71"/>
    <p:sldId id="575" r:id="rId72"/>
  </p:sldIdLst>
  <p:sldSz cx="9144000" cy="6858000" type="screen4x3"/>
  <p:notesSz cx="9928225" cy="67976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er Lucas Vogel" initials="ALV"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990" autoAdjust="0"/>
  </p:normalViewPr>
  <p:slideViewPr>
    <p:cSldViewPr snapToGrid="0">
      <p:cViewPr varScale="1">
        <p:scale>
          <a:sx n="81" d="100"/>
          <a:sy n="81" d="100"/>
        </p:scale>
        <p:origin x="2478" y="96"/>
      </p:cViewPr>
      <p:guideLst>
        <p:guide orient="horz" pos="2160"/>
        <p:guide pos="2880"/>
      </p:guideLst>
    </p:cSldViewPr>
  </p:slideViewPr>
  <p:notesTextViewPr>
    <p:cViewPr>
      <p:scale>
        <a:sx n="3" d="2"/>
        <a:sy n="3" d="2"/>
      </p:scale>
      <p:origin x="0" y="0"/>
    </p:cViewPr>
  </p:notesTextViewPr>
  <p:sorterViewPr>
    <p:cViewPr>
      <p:scale>
        <a:sx n="50" d="100"/>
        <a:sy n="50" d="100"/>
      </p:scale>
      <p:origin x="0" y="-30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1440" tIns="45720" rIns="91440" bIns="45720" rtlCol="0"/>
          <a:lstStyle>
            <a:lvl1pPr algn="r">
              <a:defRPr sz="1200"/>
            </a:lvl1pPr>
          </a:lstStyle>
          <a:p>
            <a:fld id="{5FCCD04E-EE88-4D19-8A50-B2961A79A3C6}" type="datetimeFigureOut">
              <a:rPr lang="en-US" smtClean="0"/>
              <a:pPr/>
              <a:t>4/16/2019</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1440" tIns="45720" rIns="91440" bIns="45720" rtlCol="0" anchor="b"/>
          <a:lstStyle>
            <a:lvl1pPr algn="r">
              <a:defRPr sz="1200"/>
            </a:lvl1pPr>
          </a:lstStyle>
          <a:p>
            <a:fld id="{CF60005D-1E02-4C45-8C27-F237E7443975}" type="slidenum">
              <a:rPr lang="en-US" smtClean="0"/>
              <a:pPr/>
              <a:t>‹#›</a:t>
            </a:fld>
            <a:endParaRPr lang="en-US"/>
          </a:p>
        </p:txBody>
      </p:sp>
    </p:spTree>
    <p:extLst>
      <p:ext uri="{BB962C8B-B14F-4D97-AF65-F5344CB8AC3E}">
        <p14:creationId xmlns:p14="http://schemas.microsoft.com/office/powerpoint/2010/main" val="2299728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5623698" y="0"/>
            <a:ext cx="4302231" cy="339884"/>
          </a:xfrm>
          <a:prstGeom prst="rect">
            <a:avLst/>
          </a:prstGeom>
        </p:spPr>
        <p:txBody>
          <a:bodyPr vert="horz" lIns="91440" tIns="45720" rIns="91440" bIns="45720" rtlCol="0"/>
          <a:lstStyle>
            <a:lvl1pPr algn="r">
              <a:defRPr sz="1200"/>
            </a:lvl1pPr>
          </a:lstStyle>
          <a:p>
            <a:pPr>
              <a:defRPr/>
            </a:pPr>
            <a:fld id="{4A746E9E-CF19-45A0-A0A7-7CFAECFE2C19}" type="datetimeFigureOut">
              <a:rPr lang="en-US"/>
              <a:pPr>
                <a:defRPr/>
              </a:pPr>
              <a:t>4/16/2019</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1" y="6456612"/>
            <a:ext cx="4302231" cy="339884"/>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5623698" y="6456612"/>
            <a:ext cx="4302231" cy="339884"/>
          </a:xfrm>
          <a:prstGeom prst="rect">
            <a:avLst/>
          </a:prstGeom>
        </p:spPr>
        <p:txBody>
          <a:bodyPr vert="horz" lIns="91440" tIns="45720" rIns="91440" bIns="45720" rtlCol="0" anchor="b"/>
          <a:lstStyle>
            <a:lvl1pPr algn="r">
              <a:defRPr sz="1200"/>
            </a:lvl1pPr>
          </a:lstStyle>
          <a:p>
            <a:pPr>
              <a:defRPr/>
            </a:pPr>
            <a:fld id="{4799C3A2-DD1C-4855-B056-74DF3753E698}" type="slidenum">
              <a:rPr lang="en-GB"/>
              <a:pPr>
                <a:defRPr/>
              </a:pPr>
              <a:t>‹#›</a:t>
            </a:fld>
            <a:endParaRPr lang="en-GB"/>
          </a:p>
        </p:txBody>
      </p:sp>
    </p:spTree>
    <p:extLst>
      <p:ext uri="{BB962C8B-B14F-4D97-AF65-F5344CB8AC3E}">
        <p14:creationId xmlns:p14="http://schemas.microsoft.com/office/powerpoint/2010/main" val="33522027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n.wikipedia.org/wiki/Radiative_forcing#cite_note-5"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en.wikipedia.org/wiki/Photochemical_reaction" TargetMode="External"/><Relationship Id="rId2" Type="http://schemas.openxmlformats.org/officeDocument/2006/relationships/slide" Target="../slides/slide34.xml"/><Relationship Id="rId1" Type="http://schemas.openxmlformats.org/officeDocument/2006/relationships/notesMaster" Target="../notesMasters/notesMaster1.xml"/><Relationship Id="rId5" Type="http://schemas.openxmlformats.org/officeDocument/2006/relationships/hyperlink" Target="https://en.wikipedia.org/wiki/Cloud_chamber" TargetMode="External"/><Relationship Id="rId4" Type="http://schemas.openxmlformats.org/officeDocument/2006/relationships/hyperlink" Target="https://en.wikipedia.org/wiki/CLOUD_experiment#cite_note-CLOUD-1"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home.cern/about/updates/2016/10/cloud-experiment-sharpens-climate-prediction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home.cern/about/updates/2014/05/cern-experiment-sheds-new-light-cloud-formation"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modis.gsfc.nasa.gov/" TargetMode="External"/><Relationship Id="rId2" Type="http://schemas.openxmlformats.org/officeDocument/2006/relationships/slide" Target="../slides/slide64.xml"/><Relationship Id="rId1" Type="http://schemas.openxmlformats.org/officeDocument/2006/relationships/notesMaster" Target="../notesMasters/notesMaster1.xml"/><Relationship Id="rId4" Type="http://schemas.openxmlformats.org/officeDocument/2006/relationships/hyperlink" Target="http://aqua.nasa.gov/" TargetMode="Externa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modis.gsfc.nasa.gov/" TargetMode="External"/><Relationship Id="rId2" Type="http://schemas.openxmlformats.org/officeDocument/2006/relationships/slide" Target="../slides/slide65.xml"/><Relationship Id="rId1" Type="http://schemas.openxmlformats.org/officeDocument/2006/relationships/notesMaster" Target="../notesMasters/notesMaster1.xml"/><Relationship Id="rId4" Type="http://schemas.openxmlformats.org/officeDocument/2006/relationships/hyperlink" Target="http://aqua.nasa.gov/" TargetMode="Externa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https://cds.cern.ch/record/2154271</a:t>
            </a:r>
          </a:p>
          <a:p>
            <a:r>
              <a:rPr lang="en-US" dirty="0" smtClean="0"/>
              <a:t>https://www.youtube.com/watch?v=sDo7saKaEys&amp;feature=youtu.be</a:t>
            </a:r>
          </a:p>
          <a:p>
            <a:r>
              <a:rPr lang="en-US" dirty="0" smtClean="0"/>
              <a:t>https://www.youtube.com/watch?v=msSVQ903T8k</a:t>
            </a:r>
          </a:p>
          <a:p>
            <a:r>
              <a:rPr lang="fi-FI" baseline="0" dirty="0" smtClean="0"/>
              <a:t>https://home.cern/about/accelerators</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1</a:t>
            </a:fld>
            <a:endParaRPr lang="en-GB"/>
          </a:p>
        </p:txBody>
      </p:sp>
    </p:spTree>
    <p:extLst>
      <p:ext uri="{BB962C8B-B14F-4D97-AF65-F5344CB8AC3E}">
        <p14:creationId xmlns:p14="http://schemas.microsoft.com/office/powerpoint/2010/main" val="633124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616EC3-2A66-41A1-96D2-1836E76E6FE7}" type="slidenum">
              <a:rPr lang="en-GB" smtClean="0"/>
              <a:t>13</a:t>
            </a:fld>
            <a:endParaRPr lang="en-GB" dirty="0"/>
          </a:p>
        </p:txBody>
      </p:sp>
    </p:spTree>
    <p:extLst>
      <p:ext uri="{BB962C8B-B14F-4D97-AF65-F5344CB8AC3E}">
        <p14:creationId xmlns:p14="http://schemas.microsoft.com/office/powerpoint/2010/main" val="833077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F9B4A144-8752-4F99-9A5F-02606741D2C2}" type="slidenum">
              <a:rPr lang="en-US" altLang="fi-FI" smtClean="0"/>
              <a:pPr/>
              <a:t>15</a:t>
            </a:fld>
            <a:endParaRPr lang="en-US" altLang="fi-FI"/>
          </a:p>
        </p:txBody>
      </p:sp>
    </p:spTree>
    <p:extLst>
      <p:ext uri="{BB962C8B-B14F-4D97-AF65-F5344CB8AC3E}">
        <p14:creationId xmlns:p14="http://schemas.microsoft.com/office/powerpoint/2010/main" val="3702849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Radiative forcing or climate forcing is defined as the difference of insolation (sunlight) absorbed by the Earth and energy radiated back to space.</a:t>
            </a:r>
            <a:r>
              <a:rPr lang="en-US" dirty="0" smtClean="0"/>
              <a:t> Typically, radiative forcing is quantified at the tropopause in units of watts per square meter of the Earth's surface. A positive forcing (more incoming energy) warms the system, while negative forcing (more outgoing energy) cools it. Causes of radiative forcing include changes in insolation and the concentrations of </a:t>
            </a:r>
            <a:r>
              <a:rPr lang="en-US" dirty="0" err="1" smtClean="0"/>
              <a:t>radiatively</a:t>
            </a:r>
            <a:r>
              <a:rPr lang="en-US" dirty="0" smtClean="0"/>
              <a:t> active gases, commonly known as greenhouse gases and aerosols.</a:t>
            </a:r>
          </a:p>
          <a:p>
            <a:endParaRPr lang="fi-FI" dirty="0" smtClean="0"/>
          </a:p>
          <a:p>
            <a:r>
              <a:rPr lang="en-US" dirty="0" smtClean="0"/>
              <a:t>Radiative forcing can be used to estimate a subsequent change in equilibrium surface temperature (</a:t>
            </a:r>
            <a:r>
              <a:rPr lang="el-GR" dirty="0" smtClean="0"/>
              <a:t>Δ</a:t>
            </a:r>
            <a:r>
              <a:rPr lang="en-US" i="1" dirty="0" err="1" smtClean="0"/>
              <a:t>T</a:t>
            </a:r>
            <a:r>
              <a:rPr lang="en-US" baseline="-25000" dirty="0" err="1" smtClean="0"/>
              <a:t>s</a:t>
            </a:r>
            <a:r>
              <a:rPr lang="en-US" dirty="0" smtClean="0"/>
              <a:t>) arising from that forcing via the equation:</a:t>
            </a:r>
          </a:p>
          <a:p>
            <a:r>
              <a:rPr lang="el-GR" dirty="0" smtClean="0">
                <a:effectLst/>
              </a:rPr>
              <a:t>Δ </a:t>
            </a:r>
            <a:r>
              <a:rPr lang="en-US" dirty="0" smtClean="0">
                <a:effectLst/>
              </a:rPr>
              <a:t>T s =   </a:t>
            </a:r>
            <a:r>
              <a:rPr lang="el-GR" dirty="0" smtClean="0">
                <a:effectLst/>
              </a:rPr>
              <a:t>λ   Δ </a:t>
            </a:r>
            <a:r>
              <a:rPr lang="en-US" dirty="0" smtClean="0">
                <a:effectLst/>
              </a:rPr>
              <a:t>F {\</a:t>
            </a:r>
            <a:r>
              <a:rPr lang="en-US" dirty="0" err="1" smtClean="0">
                <a:effectLst/>
              </a:rPr>
              <a:t>displaystyle</a:t>
            </a:r>
            <a:r>
              <a:rPr lang="en-US" dirty="0" smtClean="0">
                <a:effectLst/>
              </a:rPr>
              <a:t> \Delta T_{s}=~\lambda ~\Delta F} </a:t>
            </a:r>
            <a:r>
              <a:rPr lang="en-US" dirty="0" smtClean="0"/>
              <a:t>where </a:t>
            </a:r>
            <a:r>
              <a:rPr lang="el-GR" dirty="0" smtClean="0"/>
              <a:t>λ </a:t>
            </a:r>
            <a:r>
              <a:rPr lang="en-US" dirty="0" smtClean="0"/>
              <a:t>is the climate sensitivity, usually with units in K/(W/m</a:t>
            </a:r>
            <a:r>
              <a:rPr lang="en-US" baseline="30000" dirty="0" smtClean="0"/>
              <a:t>2</a:t>
            </a:r>
            <a:r>
              <a:rPr lang="en-US" dirty="0" smtClean="0"/>
              <a:t>), and </a:t>
            </a:r>
            <a:r>
              <a:rPr lang="el-GR" dirty="0" smtClean="0"/>
              <a:t>Δ</a:t>
            </a:r>
            <a:r>
              <a:rPr lang="en-US" i="1" dirty="0" smtClean="0"/>
              <a:t>F</a:t>
            </a:r>
            <a:r>
              <a:rPr lang="en-US" dirty="0" smtClean="0"/>
              <a:t> is the radiative forcing.</a:t>
            </a:r>
            <a:r>
              <a:rPr lang="en-US" baseline="30000" dirty="0" smtClean="0">
                <a:hlinkClick r:id="rId3"/>
              </a:rPr>
              <a:t>[5]</a:t>
            </a:r>
            <a:r>
              <a:rPr lang="en-US" dirty="0" smtClean="0"/>
              <a:t> A typical value of </a:t>
            </a:r>
            <a:r>
              <a:rPr lang="el-GR" dirty="0" smtClean="0"/>
              <a:t>λ </a:t>
            </a:r>
            <a:r>
              <a:rPr lang="en-US" dirty="0" smtClean="0"/>
              <a:t>is 0.8 K/(W/m</a:t>
            </a:r>
            <a:r>
              <a:rPr lang="en-US" baseline="30000" dirty="0" smtClean="0"/>
              <a:t>2</a:t>
            </a:r>
            <a:r>
              <a:rPr lang="en-US" dirty="0" smtClean="0"/>
              <a:t>), which gives a warming of 3K for doubling of CO</a:t>
            </a:r>
            <a:r>
              <a:rPr lang="en-US" baseline="-25000" dirty="0" smtClean="0"/>
              <a:t>2</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16</a:t>
            </a:fld>
            <a:endParaRPr lang="en-GB"/>
          </a:p>
        </p:txBody>
      </p:sp>
    </p:spTree>
    <p:extLst>
      <p:ext uri="{BB962C8B-B14F-4D97-AF65-F5344CB8AC3E}">
        <p14:creationId xmlns:p14="http://schemas.microsoft.com/office/powerpoint/2010/main" val="897140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https://cds.cern.ch/record/2154271</a:t>
            </a:r>
          </a:p>
          <a:p>
            <a:r>
              <a:rPr lang="en-US" dirty="0" smtClean="0"/>
              <a:t>https://www.youtube.com/watch?v=sDo7saKaEys&amp;feature=youtu.be</a:t>
            </a:r>
          </a:p>
          <a:p>
            <a:r>
              <a:rPr lang="en-US" dirty="0" smtClean="0"/>
              <a:t>https://www.youtube.com/watch?v=msSVQ903T8k</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19</a:t>
            </a:fld>
            <a:endParaRPr lang="en-GB"/>
          </a:p>
        </p:txBody>
      </p:sp>
    </p:spTree>
    <p:extLst>
      <p:ext uri="{BB962C8B-B14F-4D97-AF65-F5344CB8AC3E}">
        <p14:creationId xmlns:p14="http://schemas.microsoft.com/office/powerpoint/2010/main" val="2546354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CLOUD is designed to study the effects of cosmic rays on aerosols, cloud droplets and ice particles, under precisely controlled laboratory conditions. </a:t>
            </a:r>
            <a:r>
              <a:rPr lang="en-US" sz="1200" b="0" i="0" u="none" strike="noStrike" kern="1200" baseline="0" dirty="0" smtClean="0">
                <a:solidFill>
                  <a:schemeClr val="tx1"/>
                </a:solidFill>
                <a:latin typeface="+mn-lt"/>
                <a:ea typeface="+mn-ea"/>
                <a:cs typeface="+mn-cs"/>
              </a:rPr>
              <a:t>The chamber can be exposed to a 3.5 GeV/c secondary beam from the CERN Proton Synchrotron, spanning the galactic cosmic-ray intensity range from ground level to the stratosphere. The beam is defocused to a transverse size of about 1.5X1.5 m2 at the chamber.</a:t>
            </a:r>
            <a:endParaRPr lang="en-US" dirty="0" smtClean="0"/>
          </a:p>
          <a:p>
            <a:endParaRPr lang="en-US" dirty="0" smtClean="0"/>
          </a:p>
          <a:p>
            <a:r>
              <a:rPr lang="en-US" dirty="0" smtClean="0"/>
              <a:t>The experiment has several unique aspects, including precise control of the ‘cosmic ray’ beam intensity from the CERN Proton Synchrotron, the capability to create an ion-free environment with an internal electric clearing field, precise and uniform adjustment of theH2SO4 concentration by means of ultraviolet illumination from a </a:t>
            </a:r>
            <a:r>
              <a:rPr lang="en-US" dirty="0" err="1" smtClean="0"/>
              <a:t>fibre</a:t>
            </a:r>
            <a:r>
              <a:rPr lang="en-US" dirty="0" smtClean="0"/>
              <a:t>-optic system, and highly stable operation at any temperature between 300 and 183 K.</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20</a:t>
            </a:fld>
            <a:endParaRPr lang="en-GB"/>
          </a:p>
        </p:txBody>
      </p:sp>
    </p:spTree>
    <p:extLst>
      <p:ext uri="{BB962C8B-B14F-4D97-AF65-F5344CB8AC3E}">
        <p14:creationId xmlns:p14="http://schemas.microsoft.com/office/powerpoint/2010/main" val="2667715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Control of the ‘cosmic ray’ beam intensity from the CERN Proton Synchrotron</a:t>
            </a:r>
            <a:r>
              <a:rPr lang="fi-FI" dirty="0" smtClean="0"/>
              <a:t>:</a:t>
            </a:r>
            <a:r>
              <a:rPr lang="fi-FI" baseline="0" dirty="0" smtClean="0"/>
              <a:t> https://home.cern/about/accelerators</a:t>
            </a:r>
            <a:endParaRPr lang="en-US" dirty="0" smtClean="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22</a:t>
            </a:fld>
            <a:endParaRPr lang="en-GB"/>
          </a:p>
        </p:txBody>
      </p:sp>
    </p:spTree>
    <p:extLst>
      <p:ext uri="{BB962C8B-B14F-4D97-AF65-F5344CB8AC3E}">
        <p14:creationId xmlns:p14="http://schemas.microsoft.com/office/powerpoint/2010/main" val="15630415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chamber is the world’s cleanest laboratory for studies of atmospheric particle formation, and has unique capabilities for replicating atmospheric ion concentrations via the PS beam. </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23</a:t>
            </a:fld>
            <a:endParaRPr lang="en-GB"/>
          </a:p>
        </p:txBody>
      </p:sp>
    </p:spTree>
    <p:extLst>
      <p:ext uri="{BB962C8B-B14F-4D97-AF65-F5344CB8AC3E}">
        <p14:creationId xmlns:p14="http://schemas.microsoft.com/office/powerpoint/2010/main" val="4095924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24</a:t>
            </a:fld>
            <a:endParaRPr lang="en-GB"/>
          </a:p>
        </p:txBody>
      </p:sp>
    </p:spTree>
    <p:extLst>
      <p:ext uri="{BB962C8B-B14F-4D97-AF65-F5344CB8AC3E}">
        <p14:creationId xmlns:p14="http://schemas.microsoft.com/office/powerpoint/2010/main" val="4499388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25</a:t>
            </a:fld>
            <a:endParaRPr lang="en-GB"/>
          </a:p>
        </p:txBody>
      </p:sp>
    </p:spTree>
    <p:extLst>
      <p:ext uri="{BB962C8B-B14F-4D97-AF65-F5344CB8AC3E}">
        <p14:creationId xmlns:p14="http://schemas.microsoft.com/office/powerpoint/2010/main" val="2891267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design and construction also allow regulation of temperatures within the chamber to achieve a stability of around 0.01K and uniformity of a few times 0.1K, while permitting experiments at temperatures as low as –65C. </a:t>
            </a:r>
          </a:p>
          <a:p>
            <a:endParaRPr lang="fi-FI" dirty="0" smtClean="0"/>
          </a:p>
          <a:p>
            <a:r>
              <a:rPr lang="en-GB" b="1" dirty="0" smtClean="0"/>
              <a:t>CLOUD is run under precisely controlled </a:t>
            </a:r>
            <a:br>
              <a:rPr lang="en-GB" b="1" dirty="0" smtClean="0"/>
            </a:br>
            <a:r>
              <a:rPr lang="en-GB" b="1" dirty="0" smtClean="0"/>
              <a:t>laboratory conditions </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26</a:t>
            </a:fld>
            <a:endParaRPr lang="en-GB"/>
          </a:p>
        </p:txBody>
      </p:sp>
    </p:spTree>
    <p:extLst>
      <p:ext uri="{BB962C8B-B14F-4D97-AF65-F5344CB8AC3E}">
        <p14:creationId xmlns:p14="http://schemas.microsoft.com/office/powerpoint/2010/main" val="2582850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smtClean="0"/>
              <a:t>How</a:t>
            </a:r>
            <a:r>
              <a:rPr lang="fi-FI" baseline="0" dirty="0" smtClean="0"/>
              <a:t> </a:t>
            </a:r>
            <a:r>
              <a:rPr lang="fi-FI" baseline="0" dirty="0" err="1" smtClean="0"/>
              <a:t>did</a:t>
            </a:r>
            <a:r>
              <a:rPr lang="fi-FI" baseline="0" dirty="0" smtClean="0"/>
              <a:t> </a:t>
            </a:r>
            <a:r>
              <a:rPr lang="fi-FI" baseline="0" dirty="0" err="1" smtClean="0"/>
              <a:t>your</a:t>
            </a:r>
            <a:r>
              <a:rPr lang="fi-FI" baseline="0" dirty="0" smtClean="0"/>
              <a:t> </a:t>
            </a:r>
            <a:r>
              <a:rPr lang="fi-FI" baseline="0" dirty="0" err="1" smtClean="0"/>
              <a:t>cloud</a:t>
            </a:r>
            <a:r>
              <a:rPr lang="fi-FI" baseline="0" dirty="0" smtClean="0"/>
              <a:t>/</a:t>
            </a:r>
            <a:r>
              <a:rPr lang="fi-FI" baseline="0" dirty="0" err="1" smtClean="0"/>
              <a:t>fog</a:t>
            </a:r>
            <a:r>
              <a:rPr lang="fi-FI" baseline="0" dirty="0" smtClean="0"/>
              <a:t> </a:t>
            </a:r>
            <a:r>
              <a:rPr lang="fi-FI" baseline="0" dirty="0" err="1" smtClean="0"/>
              <a:t>chambers</a:t>
            </a:r>
            <a:r>
              <a:rPr lang="fi-FI" baseline="0" dirty="0" smtClean="0"/>
              <a:t> </a:t>
            </a:r>
            <a:r>
              <a:rPr lang="fi-FI" baseline="0" dirty="0" err="1" smtClean="0"/>
              <a:t>succeed</a:t>
            </a:r>
            <a:r>
              <a:rPr lang="fi-FI" baseline="0" dirty="0" smtClean="0"/>
              <a:t> at </a:t>
            </a:r>
            <a:r>
              <a:rPr lang="fi-FI" baseline="0" dirty="0" err="1" smtClean="0"/>
              <a:t>S’Cool</a:t>
            </a:r>
            <a:r>
              <a:rPr lang="fi-FI" baseline="0" dirty="0" smtClean="0"/>
              <a:t> LAB? And </a:t>
            </a:r>
            <a:r>
              <a:rPr lang="fi-FI" baseline="0" dirty="0" err="1" smtClean="0"/>
              <a:t>who</a:t>
            </a:r>
            <a:r>
              <a:rPr lang="fi-FI" baseline="0" dirty="0" smtClean="0"/>
              <a:t> </a:t>
            </a:r>
            <a:r>
              <a:rPr lang="fi-FI" baseline="0" dirty="0" err="1" smtClean="0"/>
              <a:t>remembers</a:t>
            </a:r>
            <a:r>
              <a:rPr lang="fi-FI" baseline="0" dirty="0" smtClean="0"/>
              <a:t> </a:t>
            </a:r>
            <a:r>
              <a:rPr lang="fi-FI" baseline="0" dirty="0" err="1" smtClean="0"/>
              <a:t>the</a:t>
            </a:r>
            <a:r>
              <a:rPr lang="fi-FI" baseline="0" dirty="0" smtClean="0"/>
              <a:t> </a:t>
            </a:r>
            <a:r>
              <a:rPr lang="fi-FI" baseline="0" dirty="0" err="1" smtClean="0"/>
              <a:t>explanation</a:t>
            </a:r>
            <a:r>
              <a:rPr lang="fi-FI" baseline="0" dirty="0" smtClean="0"/>
              <a:t> </a:t>
            </a:r>
            <a:r>
              <a:rPr lang="fi-FI" baseline="0" dirty="0" err="1" smtClean="0"/>
              <a:t>why</a:t>
            </a:r>
            <a:r>
              <a:rPr lang="fi-FI" baseline="0" dirty="0" smtClean="0"/>
              <a:t> </a:t>
            </a:r>
            <a:r>
              <a:rPr lang="fi-FI" baseline="0" dirty="0" err="1" smtClean="0"/>
              <a:t>you</a:t>
            </a:r>
            <a:r>
              <a:rPr lang="fi-FI" baseline="0" dirty="0" smtClean="0"/>
              <a:t> </a:t>
            </a:r>
            <a:r>
              <a:rPr lang="fi-FI" baseline="0" dirty="0" err="1" smtClean="0"/>
              <a:t>saw</a:t>
            </a:r>
            <a:r>
              <a:rPr lang="fi-FI" baseline="0" dirty="0" smtClean="0"/>
              <a:t> </a:t>
            </a:r>
            <a:r>
              <a:rPr lang="fi-FI" baseline="0" dirty="0" err="1" smtClean="0"/>
              <a:t>the</a:t>
            </a:r>
            <a:r>
              <a:rPr lang="fi-FI" baseline="0" dirty="0" smtClean="0"/>
              <a:t> </a:t>
            </a:r>
            <a:r>
              <a:rPr lang="fi-FI" baseline="0" dirty="0" err="1" smtClean="0"/>
              <a:t>cloud</a:t>
            </a:r>
            <a:r>
              <a:rPr lang="fi-FI" baseline="0" dirty="0" smtClean="0"/>
              <a:t> </a:t>
            </a:r>
            <a:r>
              <a:rPr lang="fi-FI" baseline="0" dirty="0" err="1" smtClean="0"/>
              <a:t>chamber</a:t>
            </a:r>
            <a:r>
              <a:rPr lang="fi-FI" baseline="0" dirty="0" smtClean="0"/>
              <a:t> </a:t>
            </a:r>
            <a:r>
              <a:rPr lang="fi-FI" baseline="0" dirty="0" err="1" smtClean="0"/>
              <a:t>tracks</a:t>
            </a:r>
            <a:r>
              <a:rPr lang="fi-FI" baseline="0" dirty="0" smtClean="0"/>
              <a:t>?</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a:t>
            </a:fld>
            <a:endParaRPr lang="en-GB"/>
          </a:p>
        </p:txBody>
      </p:sp>
    </p:spTree>
    <p:extLst>
      <p:ext uri="{BB962C8B-B14F-4D97-AF65-F5344CB8AC3E}">
        <p14:creationId xmlns:p14="http://schemas.microsoft.com/office/powerpoint/2010/main" val="39235492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mn-ea"/>
                <a:cs typeface="+mn-cs"/>
              </a:rPr>
              <a:t>The chamber instrumentation for the results reported here comprise a chemical ionization mass spectrometer (CIMS) for H2SO4 concentration, an atmospheric pressure interface time-of-flight (</a:t>
            </a:r>
            <a:r>
              <a:rPr lang="en-US" sz="1200" b="0" i="0" u="none" strike="noStrike" kern="1200" baseline="0" dirty="0" err="1" smtClean="0">
                <a:solidFill>
                  <a:schemeClr val="tx1"/>
                </a:solidFill>
                <a:latin typeface="+mn-lt"/>
                <a:ea typeface="+mn-ea"/>
                <a:cs typeface="+mn-cs"/>
              </a:rPr>
              <a:t>APi</a:t>
            </a:r>
            <a:r>
              <a:rPr lang="en-US" sz="1200" b="0" i="0" u="none" strike="noStrike" kern="1200" baseline="0" dirty="0" smtClean="0">
                <a:solidFill>
                  <a:schemeClr val="tx1"/>
                </a:solidFill>
                <a:latin typeface="+mn-lt"/>
                <a:ea typeface="+mn-ea"/>
                <a:cs typeface="+mn-cs"/>
              </a:rPr>
              <a:t>-TOF) mass spectrometer for molecular composition of positive and negative ions up to 2,000 </a:t>
            </a:r>
            <a:r>
              <a:rPr lang="en-US" sz="1200" b="0" i="0" u="none" strike="noStrike" kern="1200" baseline="0" dirty="0" err="1" smtClean="0">
                <a:solidFill>
                  <a:schemeClr val="tx1"/>
                </a:solidFill>
                <a:latin typeface="+mn-lt"/>
                <a:ea typeface="+mn-ea"/>
                <a:cs typeface="+mn-cs"/>
              </a:rPr>
              <a:t>Th</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thomson</a:t>
            </a:r>
            <a:r>
              <a:rPr lang="en-US" sz="1200" b="0" i="0" u="none" strike="noStrike" kern="1200" baseline="0" dirty="0" smtClean="0">
                <a:solidFill>
                  <a:schemeClr val="tx1"/>
                </a:solidFill>
                <a:latin typeface="+mn-lt"/>
                <a:ea typeface="+mn-ea"/>
                <a:cs typeface="+mn-cs"/>
              </a:rPr>
              <a:t> units; 1 Th51Da/e)35, a condensation particle counter (CPC) battery at 2.5–12-nm thresholds (mobility diameters), a di-ethylene glycol CPC (DEG-CPC) at 2.0nm threshold36, a scanning particle size magnifier (PSM) in the threshold range 1.3–2nm37, a radial differential mobility </a:t>
            </a:r>
            <a:r>
              <a:rPr lang="en-US" sz="1200" b="0" i="0" u="none" strike="noStrike" kern="1200" baseline="0" dirty="0" err="1" smtClean="0">
                <a:solidFill>
                  <a:schemeClr val="tx1"/>
                </a:solidFill>
                <a:latin typeface="+mn-lt"/>
                <a:ea typeface="+mn-ea"/>
                <a:cs typeface="+mn-cs"/>
              </a:rPr>
              <a:t>analyser</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rDMA</a:t>
            </a:r>
            <a:r>
              <a:rPr lang="en-US" sz="1200" b="0" i="0" u="none" strike="noStrike" kern="1200" baseline="0" dirty="0" smtClean="0">
                <a:solidFill>
                  <a:schemeClr val="tx1"/>
                </a:solidFill>
                <a:latin typeface="+mn-lt"/>
                <a:ea typeface="+mn-ea"/>
                <a:cs typeface="+mn-cs"/>
              </a:rPr>
              <a:t>) in the size range 2–10nm38, a scanning mobility particle sizer (SMPS) in the size range about 10–100 nm, a neutral cluster and air ion spectrometer (NAIS)39, a small-ion counter (</a:t>
            </a:r>
            <a:r>
              <a:rPr lang="en-US" sz="1200" b="0" i="0" u="none" strike="noStrike" kern="1200" baseline="0" dirty="0" err="1" smtClean="0">
                <a:solidFill>
                  <a:schemeClr val="tx1"/>
                </a:solidFill>
                <a:latin typeface="+mn-lt"/>
                <a:ea typeface="+mn-ea"/>
                <a:cs typeface="+mn-cs"/>
              </a:rPr>
              <a:t>Gerdien</a:t>
            </a:r>
            <a:r>
              <a:rPr lang="en-US" sz="1200" b="0" i="0" u="none" strike="noStrike" kern="1200" baseline="0" dirty="0" smtClean="0">
                <a:solidFill>
                  <a:schemeClr val="tx1"/>
                </a:solidFill>
                <a:latin typeface="+mn-lt"/>
                <a:ea typeface="+mn-ea"/>
                <a:cs typeface="+mn-cs"/>
              </a:rPr>
              <a:t> counter), trace gas </a:t>
            </a:r>
            <a:r>
              <a:rPr lang="en-US" sz="1200" b="0" i="0" u="none" strike="noStrike" kern="1200" baseline="0" dirty="0" err="1" smtClean="0">
                <a:solidFill>
                  <a:schemeClr val="tx1"/>
                </a:solidFill>
                <a:latin typeface="+mn-lt"/>
                <a:ea typeface="+mn-ea"/>
                <a:cs typeface="+mn-cs"/>
              </a:rPr>
              <a:t>analysers</a:t>
            </a:r>
            <a:r>
              <a:rPr lang="en-US" sz="1200" b="0" i="0" u="none" strike="noStrike" kern="1200" baseline="0" dirty="0" smtClean="0">
                <a:solidFill>
                  <a:schemeClr val="tx1"/>
                </a:solidFill>
                <a:latin typeface="+mn-lt"/>
                <a:ea typeface="+mn-ea"/>
                <a:cs typeface="+mn-cs"/>
              </a:rPr>
              <a:t> (O3 and SO2), a proton transfer reaction time-of-flight (PTR-TOF) mass spectrometer for organic </a:t>
            </a:r>
            <a:r>
              <a:rPr lang="en-US" sz="1200" b="0" i="0" u="none" strike="noStrike" kern="1200" baseline="0" dirty="0" err="1" smtClean="0">
                <a:solidFill>
                  <a:schemeClr val="tx1"/>
                </a:solidFill>
                <a:latin typeface="+mn-lt"/>
                <a:ea typeface="+mn-ea"/>
                <a:cs typeface="+mn-cs"/>
              </a:rPr>
              <a:t>vapour</a:t>
            </a:r>
            <a:r>
              <a:rPr lang="en-US" sz="1200" b="0" i="0" u="none" strike="noStrike" kern="1200" baseline="0" dirty="0" smtClean="0">
                <a:solidFill>
                  <a:schemeClr val="tx1"/>
                </a:solidFill>
                <a:latin typeface="+mn-lt"/>
                <a:ea typeface="+mn-ea"/>
                <a:cs typeface="+mn-cs"/>
              </a:rPr>
              <a:t> concentrations40, two instruments for NH3 measurements (a long-path absorption photometer (LOPAP) and a proton transfer reaction mass spectrometer (PTR-MS)41), and instruments to measure chamber conditions (</a:t>
            </a:r>
            <a:r>
              <a:rPr lang="en-US" sz="1200" b="0" i="0" u="none" strike="noStrike" kern="1200" baseline="0" dirty="0" err="1" smtClean="0">
                <a:solidFill>
                  <a:schemeClr val="tx1"/>
                </a:solidFill>
                <a:latin typeface="+mn-lt"/>
                <a:ea typeface="+mn-ea"/>
                <a:cs typeface="+mn-cs"/>
              </a:rPr>
              <a:t>dewpoint</a:t>
            </a:r>
            <a:r>
              <a:rPr lang="en-US" sz="1200" b="0" i="0" u="none" strike="noStrike" kern="1200" baseline="0" dirty="0" smtClean="0">
                <a:solidFill>
                  <a:schemeClr val="tx1"/>
                </a:solidFill>
                <a:latin typeface="+mn-lt"/>
                <a:ea typeface="+mn-ea"/>
                <a:cs typeface="+mn-cs"/>
              </a:rPr>
              <a:t>, ultraviolet intensity, temperature and pressure).A central data acquisition (DAQ) system controls the operating conditions of the experiment, collects and backs up the data from the instruments, provides multiuser access for monitoring the performance of the instruments and chamber, and provides real-time physics analysis using the combined data from multiple instruments.</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27</a:t>
            </a:fld>
            <a:endParaRPr lang="en-GB"/>
          </a:p>
        </p:txBody>
      </p:sp>
    </p:spTree>
    <p:extLst>
      <p:ext uri="{BB962C8B-B14F-4D97-AF65-F5344CB8AC3E}">
        <p14:creationId xmlns:p14="http://schemas.microsoft.com/office/powerpoint/2010/main" val="2702398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Gas system has been </a:t>
            </a:r>
            <a:r>
              <a:rPr lang="en-US" b="1" dirty="0" smtClean="0"/>
              <a:t>built to the highest technical standards of cleanliness and performance</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29</a:t>
            </a:fld>
            <a:endParaRPr lang="en-GB"/>
          </a:p>
        </p:txBody>
      </p:sp>
    </p:spTree>
    <p:extLst>
      <p:ext uri="{BB962C8B-B14F-4D97-AF65-F5344CB8AC3E}">
        <p14:creationId xmlns:p14="http://schemas.microsoft.com/office/powerpoint/2010/main" val="1309319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The atmospheric photolysis of ozone is replicated with a UV laser system (new in 2015) for the homogeneous, in-situ generation of the precursor gases for nucleation. </a:t>
            </a:r>
          </a:p>
          <a:p>
            <a:pPr marL="171450" indent="-171450">
              <a:buFontTx/>
              <a:buChar char="-"/>
            </a:pPr>
            <a:r>
              <a:rPr lang="en-US" dirty="0" smtClean="0"/>
              <a:t>Precise and uniform adjustment of the H2SO4 concentration by means of ultraviolet illumination from a </a:t>
            </a:r>
            <a:r>
              <a:rPr lang="en-US" dirty="0" err="1" smtClean="0"/>
              <a:t>fibre</a:t>
            </a:r>
            <a:r>
              <a:rPr lang="en-US" dirty="0" smtClean="0"/>
              <a:t>-optic system.</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30</a:t>
            </a:fld>
            <a:endParaRPr lang="en-GB"/>
          </a:p>
        </p:txBody>
      </p:sp>
    </p:spTree>
    <p:extLst>
      <p:ext uri="{BB962C8B-B14F-4D97-AF65-F5344CB8AC3E}">
        <p14:creationId xmlns:p14="http://schemas.microsoft.com/office/powerpoint/2010/main" val="17419340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Capability to create the ion-free environment with an internal electric clearing field. </a:t>
            </a:r>
            <a:r>
              <a:rPr lang="en-US" sz="1200" b="0" i="0" u="none" strike="noStrike" kern="1200" baseline="0" dirty="0" smtClean="0">
                <a:solidFill>
                  <a:schemeClr val="tx1"/>
                </a:solidFill>
                <a:latin typeface="+mn-lt"/>
                <a:ea typeface="+mn-ea"/>
                <a:cs typeface="+mn-cs"/>
              </a:rPr>
              <a:t>To study neutral nucleation, the beam is turned off and an internal electric field of up to 20 kVm21 is applied by means of two transparent field cage electrodes. This rapidly (in about 1 s) sweeps out the background ions produced by galactic cosmic rays. The electrodes are supported on partly conducting ceramic insulators to eliminate surface charges and stray electric fields when the high voltage is set to zero.</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31</a:t>
            </a:fld>
            <a:endParaRPr lang="en-GB"/>
          </a:p>
        </p:txBody>
      </p:sp>
    </p:spTree>
    <p:extLst>
      <p:ext uri="{BB962C8B-B14F-4D97-AF65-F5344CB8AC3E}">
        <p14:creationId xmlns:p14="http://schemas.microsoft.com/office/powerpoint/2010/main" val="40246979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Two stainless steel fans are mounted inside the chamber, and coupled magnetically to flexible drives connected to</a:t>
            </a:r>
          </a:p>
          <a:p>
            <a:r>
              <a:rPr lang="en-US" sz="1200" b="0" i="0" u="none" strike="noStrike" kern="1200" baseline="0" dirty="0" smtClean="0">
                <a:solidFill>
                  <a:schemeClr val="tx1"/>
                </a:solidFill>
                <a:latin typeface="+mn-lt"/>
                <a:ea typeface="+mn-ea"/>
                <a:cs typeface="+mn-cs"/>
              </a:rPr>
              <a:t>motors located outside the thermal housing. </a:t>
            </a:r>
            <a:r>
              <a:rPr lang="en-US" sz="1200" b="1" i="0" u="none" strike="noStrike" kern="1200" baseline="0" dirty="0" smtClean="0">
                <a:solidFill>
                  <a:schemeClr val="tx1"/>
                </a:solidFill>
                <a:latin typeface="+mn-lt"/>
                <a:ea typeface="+mn-ea"/>
                <a:cs typeface="+mn-cs"/>
              </a:rPr>
              <a:t>The fans produce a counter-flow inside the chamber, to rapidly mix the fresh gases and the ions generated by the pion beam, and ensure good uniformity.</a:t>
            </a:r>
            <a:endParaRPr lang="en-US" b="1"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32</a:t>
            </a:fld>
            <a:endParaRPr lang="en-GB"/>
          </a:p>
        </p:txBody>
      </p:sp>
    </p:spTree>
    <p:extLst>
      <p:ext uri="{BB962C8B-B14F-4D97-AF65-F5344CB8AC3E}">
        <p14:creationId xmlns:p14="http://schemas.microsoft.com/office/powerpoint/2010/main" val="36413444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core of the experiment is a stainless steel chamber of 26m³ volume filled with synthetic air made from liquid nitrogen and liquid oxygen. The chamber atmosphere and pressure is being measured and regulated by various instrumentations. The aerosol chamber can be exposed to an adjustable particle beam simulating GCRs at various altitude or latitude. UV illumination allows </a:t>
            </a:r>
            <a:r>
              <a:rPr lang="en-US" dirty="0" smtClean="0">
                <a:hlinkClick r:id="rId3" tooltip="Photochemical reaction"/>
              </a:rPr>
              <a:t>photolytic</a:t>
            </a:r>
            <a:r>
              <a:rPr lang="en-US" dirty="0" smtClean="0"/>
              <a:t> reaction. The chamber contains an electric field cage to control the drift of small ions and charged aerosols.</a:t>
            </a:r>
            <a:r>
              <a:rPr lang="en-US" baseline="30000" dirty="0" smtClean="0">
                <a:hlinkClick r:id="rId4"/>
              </a:rPr>
              <a:t>[1]</a:t>
            </a:r>
            <a:r>
              <a:rPr lang="en-US" dirty="0" smtClean="0"/>
              <a:t> The </a:t>
            </a:r>
            <a:r>
              <a:rPr lang="en-US" dirty="0" err="1" smtClean="0"/>
              <a:t>ionisation</a:t>
            </a:r>
            <a:r>
              <a:rPr lang="en-US" dirty="0" smtClean="0"/>
              <a:t> produced by cosmic rays can be removed with a strong electric field. Besides, humidity and temperature inside the chamber can be regulated, allowing for fast adiabatic expansion for artificial clouds (compare </a:t>
            </a:r>
            <a:r>
              <a:rPr lang="en-US" dirty="0" smtClean="0">
                <a:hlinkClick r:id="rId5" tooltip="Cloud chamber"/>
              </a:rPr>
              <a:t>cloud chamber</a:t>
            </a:r>
            <a:r>
              <a:rPr lang="en-US" dirty="0" smtClean="0"/>
              <a:t>) or experiments on ice microphysics. According to </a:t>
            </a:r>
            <a:r>
              <a:rPr lang="en-US" dirty="0" err="1" smtClean="0"/>
              <a:t>Kirkby</a:t>
            </a:r>
            <a:r>
              <a:rPr lang="en-US" dirty="0" smtClean="0"/>
              <a:t> "the level of cleanliness and control in a laboratory experiment is at the limit of current technology, and CERN know-how has been crucial for CLOUD being the first experiment to achieve this performance."</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34</a:t>
            </a:fld>
            <a:endParaRPr lang="en-GB"/>
          </a:p>
        </p:txBody>
      </p:sp>
    </p:spTree>
    <p:extLst>
      <p:ext uri="{BB962C8B-B14F-4D97-AF65-F5344CB8AC3E}">
        <p14:creationId xmlns:p14="http://schemas.microsoft.com/office/powerpoint/2010/main" val="6229686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de-DE" b="1" dirty="0" smtClean="0"/>
              <a:t>Boundary layer nucleation cannot be explained either by binary (H2SO4-H2O) or by ternary nucleation with ammonia</a:t>
            </a:r>
          </a:p>
          <a:p>
            <a:r>
              <a:rPr lang="en-US" altLang="de-DE" b="1" dirty="0" smtClean="0"/>
              <a:t>Even with ion enhancement, ternary NH3-H2SO4-H2O is too low by a factor 10-1000</a:t>
            </a:r>
            <a:endParaRPr lang="en-GB" b="1" dirty="0" smtClean="0">
              <a:latin typeface="Helvetica" panose="020B0604020202020204" pitchFamily="34" charset="0"/>
              <a:cs typeface="Helvetica" panose="020B0604020202020204" pitchFamily="34" charset="0"/>
            </a:endParaRPr>
          </a:p>
          <a:p>
            <a:pPr defTabSz="907211">
              <a:defRPr/>
            </a:pPr>
            <a:r>
              <a:rPr lang="en-GB" dirty="0" smtClean="0">
                <a:latin typeface="Helvetica" panose="020B0604020202020204" pitchFamily="34" charset="0"/>
                <a:cs typeface="Helvetica" panose="020B0604020202020204" pitchFamily="34" charset="0"/>
              </a:rPr>
              <a:t>Addition of just a few </a:t>
            </a:r>
            <a:r>
              <a:rPr lang="en-GB" dirty="0" err="1" smtClean="0">
                <a:latin typeface="Helvetica" panose="020B0604020202020204" pitchFamily="34" charset="0"/>
                <a:cs typeface="Helvetica" panose="020B0604020202020204" pitchFamily="34" charset="0"/>
              </a:rPr>
              <a:t>ppt</a:t>
            </a:r>
            <a:r>
              <a:rPr lang="en-GB" dirty="0" smtClean="0">
                <a:latin typeface="Helvetica" panose="020B0604020202020204" pitchFamily="34" charset="0"/>
                <a:cs typeface="Helvetica" panose="020B0604020202020204" pitchFamily="34" charset="0"/>
              </a:rPr>
              <a:t> (5-10) of DMA brings the nucleation rate into the  range of atmospheric </a:t>
            </a:r>
            <a:r>
              <a:rPr lang="en-GB" baseline="0" dirty="0" smtClean="0">
                <a:latin typeface="Helvetica" panose="020B0604020202020204" pitchFamily="34" charset="0"/>
                <a:cs typeface="Helvetica" panose="020B0604020202020204" pitchFamily="34" charset="0"/>
              </a:rPr>
              <a:t>o</a:t>
            </a:r>
            <a:r>
              <a:rPr lang="en-GB" dirty="0" smtClean="0">
                <a:latin typeface="Helvetica" panose="020B0604020202020204" pitchFamily="34" charset="0"/>
                <a:cs typeface="Helvetica" panose="020B0604020202020204" pitchFamily="34" charset="0"/>
              </a:rPr>
              <a:t>bservations. </a:t>
            </a:r>
          </a:p>
          <a:p>
            <a:pPr defTabSz="907211">
              <a:defRPr/>
            </a:pPr>
            <a:r>
              <a:rPr lang="en-GB" dirty="0" smtClean="0">
                <a:latin typeface="Helvetica" panose="020B0604020202020204" pitchFamily="34" charset="0"/>
                <a:cs typeface="Helvetica" panose="020B0604020202020204" pitchFamily="34" charset="0"/>
              </a:rPr>
              <a:t>But: amines are only important close to sources (bind strongly</a:t>
            </a:r>
            <a:r>
              <a:rPr lang="en-GB" baseline="0" dirty="0" smtClean="0">
                <a:latin typeface="Helvetica" panose="020B0604020202020204" pitchFamily="34" charset="0"/>
                <a:cs typeface="Helvetica" panose="020B0604020202020204" pitchFamily="34" charset="0"/>
              </a:rPr>
              <a:t> </a:t>
            </a:r>
            <a:r>
              <a:rPr lang="en-GB" dirty="0" smtClean="0">
                <a:latin typeface="Helvetica" panose="020B0604020202020204" pitchFamily="34" charset="0"/>
                <a:cs typeface="Helvetica" panose="020B0604020202020204" pitchFamily="34" charset="0"/>
              </a:rPr>
              <a:t>to aerosol particles).</a:t>
            </a:r>
          </a:p>
          <a:p>
            <a:pPr defTabSz="907211">
              <a:defRPr/>
            </a:pPr>
            <a:r>
              <a:rPr lang="en-GB" dirty="0" smtClean="0">
                <a:latin typeface="Helvetica" panose="020B0604020202020204" pitchFamily="34" charset="0"/>
                <a:cs typeface="Helvetica" panose="020B0604020202020204" pitchFamily="34" charset="0"/>
              </a:rPr>
              <a:t>It made a huge discovery when it showed that biogenic vapours emitted by trees and oxidised in the atmosphere have a significant impact on the formation of clouds, thus helping to cool the planet. </a:t>
            </a:r>
          </a:p>
        </p:txBody>
      </p:sp>
      <p:sp>
        <p:nvSpPr>
          <p:cNvPr id="4" name="Slide Number Placeholder 3"/>
          <p:cNvSpPr>
            <a:spLocks noGrp="1"/>
          </p:cNvSpPr>
          <p:nvPr>
            <p:ph type="sldNum" sz="quarter" idx="10"/>
          </p:nvPr>
        </p:nvSpPr>
        <p:spPr/>
        <p:txBody>
          <a:bodyPr/>
          <a:lstStyle/>
          <a:p>
            <a:fld id="{92616EC3-2A66-41A1-96D2-1836E76E6FE7}" type="slidenum">
              <a:rPr lang="en-GB" smtClean="0"/>
              <a:t>37</a:t>
            </a:fld>
            <a:endParaRPr lang="en-GB" dirty="0"/>
          </a:p>
        </p:txBody>
      </p:sp>
    </p:spTree>
    <p:extLst>
      <p:ext uri="{BB962C8B-B14F-4D97-AF65-F5344CB8AC3E}">
        <p14:creationId xmlns:p14="http://schemas.microsoft.com/office/powerpoint/2010/main" val="3460781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20000"/>
              </a:lnSpc>
            </a:pPr>
            <a:r>
              <a:rPr lang="en-GB" dirty="0" smtClean="0">
                <a:latin typeface="Helvetica" panose="020B0604020202020204" pitchFamily="34" charset="0"/>
                <a:cs typeface="Helvetica" panose="020B0604020202020204" pitchFamily="34" charset="0"/>
              </a:rPr>
              <a:t> In addition, CLOUD is pioneering an innovative synergistic approach in which the model simulations guide the experiments as well as exploit the experimental results. This is a big step forward in the reliability of models to describe climate interactions.</a:t>
            </a:r>
          </a:p>
          <a:p>
            <a:pPr>
              <a:lnSpc>
                <a:spcPct val="120000"/>
              </a:lnSpc>
            </a:pPr>
            <a:endParaRPr lang="en-US" dirty="0" smtClean="0">
              <a:latin typeface="Helvetica" panose="020B0604020202020204" pitchFamily="34" charset="0"/>
              <a:cs typeface="Helvetica" panose="020B0604020202020204" pitchFamily="34" charset="0"/>
            </a:endParaRPr>
          </a:p>
          <a:p>
            <a:pPr>
              <a:lnSpc>
                <a:spcPct val="120000"/>
              </a:lnSpc>
            </a:pPr>
            <a:r>
              <a:rPr lang="en-GB" dirty="0" smtClean="0"/>
              <a:t>New particle formation has been estimated to produce around half of cloud-forming particles in the present-day atmosphere, via gas-to-particle conversion. Here we assess the importance of new particle formation (NPF) for both the present-day and the preindustrial atmospheres</a:t>
            </a:r>
            <a:r>
              <a:rPr lang="en-GB" b="1" dirty="0" smtClean="0"/>
              <a:t>. We use a global aerosol model with parametrizations of NPF from previously published CLOUD chamber experiments involving </a:t>
            </a:r>
            <a:r>
              <a:rPr lang="en-GB" b="1" dirty="0" err="1" smtClean="0"/>
              <a:t>sulfuric</a:t>
            </a:r>
            <a:r>
              <a:rPr lang="en-GB" b="1" dirty="0" smtClean="0"/>
              <a:t> acid, ammonia, organic molecules, and ions. </a:t>
            </a:r>
            <a:r>
              <a:rPr lang="en-GB" dirty="0" smtClean="0"/>
              <a:t>We find that NPF produces around 67% of cloud condensation nuclei at 0.2% </a:t>
            </a:r>
            <a:r>
              <a:rPr lang="en-GB" dirty="0" err="1" smtClean="0"/>
              <a:t>supersaturation</a:t>
            </a:r>
            <a:r>
              <a:rPr lang="en-GB" dirty="0" smtClean="0"/>
              <a:t> (CCN0.2%) at the level of low clouds in the preindustrial atmosphere (estimated uncertainty range 45–84%) and 54% in the present day (estimated uncertainty range 38–66%). Concerning causes, we find that the importance of biogenic volatile organic compounds (BVOCs) in NPF and CCN formation is greater than previously thought. Removing BVOCs and hence all secondary organic aerosol from our model reduces low-cloud-level CCN concentrations at 0.2% </a:t>
            </a:r>
            <a:r>
              <a:rPr lang="en-GB" dirty="0" err="1" smtClean="0"/>
              <a:t>supersaturation</a:t>
            </a:r>
            <a:r>
              <a:rPr lang="en-GB" dirty="0" smtClean="0"/>
              <a:t> by 26% in the present-day atmosphere and 41% in the preindustrial. Around three quarters of this reduction is due to the tiny fraction of the oxidation products of BVOCs that have sufficiently low volatility to be involved in NPF and early growth. Furthermore, we estimate that 40% of preindustrial CCN0.2% are formed via ion-induced NPF, compared with 27% in the present day, although we caution that the ion-induced fraction of NPF involving BVOCs is poorly measured at present. Our model suggests that the effect of changes in cosmic ray intensity on CCN is small and unlikely to be comparable to the effect of large variations in natural primary aerosol emissions.</a:t>
            </a:r>
            <a:endParaRPr lang="en-GB" dirty="0">
              <a:latin typeface="Helvetica" panose="020B0604020202020204" pitchFamily="34" charset="0"/>
              <a:cs typeface="Helvetica" panose="020B0604020202020204" pitchFamily="34" charset="0"/>
            </a:endParaRPr>
          </a:p>
        </p:txBody>
      </p:sp>
      <p:sp>
        <p:nvSpPr>
          <p:cNvPr id="4" name="Slide Number Placeholder 3"/>
          <p:cNvSpPr>
            <a:spLocks noGrp="1"/>
          </p:cNvSpPr>
          <p:nvPr>
            <p:ph type="sldNum" sz="quarter" idx="10"/>
          </p:nvPr>
        </p:nvSpPr>
        <p:spPr/>
        <p:txBody>
          <a:bodyPr/>
          <a:lstStyle/>
          <a:p>
            <a:fld id="{92616EC3-2A66-41A1-96D2-1836E76E6FE7}" type="slidenum">
              <a:rPr lang="en-GB" smtClean="0"/>
              <a:t>38</a:t>
            </a:fld>
            <a:endParaRPr lang="en-GB" dirty="0"/>
          </a:p>
        </p:txBody>
      </p:sp>
    </p:spTree>
    <p:extLst>
      <p:ext uri="{BB962C8B-B14F-4D97-AF65-F5344CB8AC3E}">
        <p14:creationId xmlns:p14="http://schemas.microsoft.com/office/powerpoint/2010/main" val="9464184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smtClean="0"/>
              <a:t>As temperatures warm, plants release gases that help form clouds and cool the atmosphere. Higher temperatures lead to an increase in concentrations of natural aerosols that have a cooling effect on the atmosphere.</a:t>
            </a:r>
            <a:endParaRPr lang="fi-FI" dirty="0" smtClean="0"/>
          </a:p>
          <a:p>
            <a:endParaRPr lang="fi-FI" dirty="0" smtClean="0"/>
          </a:p>
          <a:p>
            <a:r>
              <a:rPr lang="en-GB" b="1" dirty="0" smtClean="0"/>
              <a:t>The results can also be used in regional and global models, and thereby also provide new useful information for policy makers. Models are capable of detecting changes and investigate what happens in the future.</a:t>
            </a:r>
            <a:endParaRPr lang="fi-FI" b="1" dirty="0" smtClean="0"/>
          </a:p>
          <a:p>
            <a:endParaRPr lang="fi-FI"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Climate models describe the climate system for the mathematical equation. The equations are formed on the basis of the laws of physics. Models include the atmosphere, oceans, and soil simulate parts. </a:t>
            </a:r>
            <a:r>
              <a:rPr lang="en-US" b="1" noProof="0" dirty="0" smtClean="0"/>
              <a:t>Go throught all the steps takes years.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fi-FI" sz="1200" dirty="0" smtClean="0"/>
              <a:t>Tuloksia voidaan myös hyödyntää alueellisissa ja globaaleissa malleissa ja myös sitä kautta tarjoamme uutta hyödyllistä tietoa poliittisille päättäjille. Mallintamalla pystytään havaitsemaan muutoksia ja tutkimaan sitä, mitä tulevaisuudessa tapahtuu.</a:t>
            </a:r>
            <a:endParaRPr lang="fi-FI" dirty="0" smtClean="0"/>
          </a:p>
          <a:p>
            <a:endParaRPr lang="fi-FI"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i-FI" dirty="0" smtClean="0"/>
              <a:t>Ilmastomallit kuvaavat ilmastojärjestelmää matemaattisten yhtälöitten avulla. Yhtälöt muodostetaan fysiikan lakien perusteella. Malleissa ovat mukana ilmakehää, valtameriä sekä maaperää simuloivat osat.</a:t>
            </a:r>
          </a:p>
          <a:p>
            <a:endParaRPr lang="fi-FI" dirty="0" smtClean="0"/>
          </a:p>
          <a:p>
            <a:endParaRPr lang="fi-FI" dirty="0" smtClean="0"/>
          </a:p>
          <a:p>
            <a:r>
              <a:rPr lang="fi-FI" dirty="0" smtClean="0"/>
              <a:t>https://ilmasto-opas.fi/fi/ilmastonmuutos/ilmio/-/artikkeli/8d4dfda0-b3c0-4a0a-b578-8f2432f4c09b/mallinnuksella-tietoa-ilmastosta.html</a:t>
            </a:r>
          </a:p>
          <a:p>
            <a:r>
              <a:rPr lang="fi-FI" dirty="0" smtClean="0"/>
              <a:t>https://ilmasto-opas.fi/fi/datat/mennyt-ja-tuleva-ilmasto#DoubleMapTimelinePlace:vertailu</a:t>
            </a:r>
          </a:p>
          <a:p>
            <a:endParaRPr lang="fi-FI" dirty="0" smtClean="0"/>
          </a:p>
          <a:p>
            <a:endParaRPr lang="fi-FI" dirty="0" smtClean="0"/>
          </a:p>
          <a:p>
            <a:endParaRPr lang="fi-FI" dirty="0" smtClean="0"/>
          </a:p>
          <a:p>
            <a:endParaRPr lang="fi-FI" dirty="0"/>
          </a:p>
        </p:txBody>
      </p:sp>
      <p:sp>
        <p:nvSpPr>
          <p:cNvPr id="4" name="Slide Number Placeholder 3"/>
          <p:cNvSpPr>
            <a:spLocks noGrp="1"/>
          </p:cNvSpPr>
          <p:nvPr>
            <p:ph type="sldNum" sz="quarter" idx="10"/>
          </p:nvPr>
        </p:nvSpPr>
        <p:spPr/>
        <p:txBody>
          <a:bodyPr/>
          <a:lstStyle/>
          <a:p>
            <a:fld id="{DFD68452-3929-4FD8-B15C-CAEB56E3F3DE}" type="slidenum">
              <a:rPr lang="en-GB" smtClean="0"/>
              <a:pPr/>
              <a:t>39</a:t>
            </a:fld>
            <a:endParaRPr lang="en-GB"/>
          </a:p>
        </p:txBody>
      </p:sp>
    </p:spTree>
    <p:extLst>
      <p:ext uri="{BB962C8B-B14F-4D97-AF65-F5344CB8AC3E}">
        <p14:creationId xmlns:p14="http://schemas.microsoft.com/office/powerpoint/2010/main" val="628237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contents of the chamber are continuously </a:t>
            </a:r>
            <a:r>
              <a:rPr lang="en-US" sz="1200" b="0" i="0" u="none" strike="noStrike" kern="1200" baseline="0" dirty="0" err="1" smtClean="0">
                <a:solidFill>
                  <a:schemeClr val="tx1"/>
                </a:solidFill>
                <a:latin typeface="+mn-lt"/>
                <a:ea typeface="+mn-ea"/>
                <a:cs typeface="+mn-cs"/>
              </a:rPr>
              <a:t>analysed</a:t>
            </a:r>
            <a:r>
              <a:rPr lang="en-US" sz="1200" b="0" i="0" u="none" strike="noStrike" kern="1200" baseline="0" dirty="0" smtClean="0">
                <a:solidFill>
                  <a:schemeClr val="tx1"/>
                </a:solidFill>
                <a:latin typeface="+mn-lt"/>
                <a:ea typeface="+mn-ea"/>
                <a:cs typeface="+mn-cs"/>
              </a:rPr>
              <a:t> by instruments connected to sampling probes that project 0.5m into the chamber. A central data acquisition (DAQ) system controls the operating conditions of the experiment, collects and backs up the data from the instruments, provides multiuser</a:t>
            </a:r>
          </a:p>
          <a:p>
            <a:r>
              <a:rPr lang="en-US" sz="1200" b="0" i="0" u="none" strike="noStrike" kern="1200" baseline="0" dirty="0" smtClean="0">
                <a:solidFill>
                  <a:schemeClr val="tx1"/>
                </a:solidFill>
                <a:latin typeface="+mn-lt"/>
                <a:ea typeface="+mn-ea"/>
                <a:cs typeface="+mn-cs"/>
              </a:rPr>
              <a:t>access for monitoring the performance of the instruments and chamber, and provides real-time physics analysis using the combined data from multiple</a:t>
            </a:r>
          </a:p>
          <a:p>
            <a:r>
              <a:rPr lang="en-US" sz="1200" b="0" i="0" u="none" strike="noStrike" kern="1200" baseline="0" dirty="0" smtClean="0">
                <a:solidFill>
                  <a:schemeClr val="tx1"/>
                </a:solidFill>
                <a:latin typeface="+mn-lt"/>
                <a:ea typeface="+mn-ea"/>
                <a:cs typeface="+mn-cs"/>
              </a:rPr>
              <a:t>instruments.</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40</a:t>
            </a:fld>
            <a:endParaRPr lang="en-GB"/>
          </a:p>
        </p:txBody>
      </p:sp>
    </p:spTree>
    <p:extLst>
      <p:ext uri="{BB962C8B-B14F-4D97-AF65-F5344CB8AC3E}">
        <p14:creationId xmlns:p14="http://schemas.microsoft.com/office/powerpoint/2010/main" val="4034772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hlinkClick r:id="rId3"/>
              </a:rPr>
              <a:t>CLOUD experiment sharpens climate predictions</a:t>
            </a:r>
            <a:endParaRPr lang="en-GB" b="1" dirty="0" smtClean="0"/>
          </a:p>
          <a:p>
            <a:r>
              <a:rPr lang="en-GB" dirty="0" smtClean="0"/>
              <a:t>27 Oct 2016 – Measurements of the production rates of atmospheric aerosol particles by CERN’s CLOUD experiment put global climate projections on more solid ground.</a:t>
            </a:r>
            <a:endParaRPr lang="en-US" dirty="0" smtClean="0"/>
          </a:p>
          <a:p>
            <a:r>
              <a:rPr lang="en-GB" b="1" dirty="0" smtClean="0">
                <a:hlinkClick r:id="rId4"/>
              </a:rPr>
              <a:t>CERN experiment sheds new light on cloud formation</a:t>
            </a:r>
            <a:endParaRPr lang="en-GB" b="1" dirty="0" smtClean="0"/>
          </a:p>
          <a:p>
            <a:r>
              <a:rPr lang="en-GB" dirty="0" smtClean="0"/>
              <a:t>16 May 2014 – CLOUD experiment shows that biogenic vapours emitted by trees and oxidised in the atmosphere have significant impact on formation of clouds</a:t>
            </a:r>
          </a:p>
        </p:txBody>
      </p:sp>
      <p:sp>
        <p:nvSpPr>
          <p:cNvPr id="4" name="Slide Number Placeholder 3"/>
          <p:cNvSpPr>
            <a:spLocks noGrp="1"/>
          </p:cNvSpPr>
          <p:nvPr>
            <p:ph type="sldNum" sz="quarter" idx="10"/>
          </p:nvPr>
        </p:nvSpPr>
        <p:spPr/>
        <p:txBody>
          <a:bodyPr/>
          <a:lstStyle/>
          <a:p>
            <a:fld id="{92616EC3-2A66-41A1-96D2-1836E76E6FE7}" type="slidenum">
              <a:rPr lang="en-GB" smtClean="0"/>
              <a:t>4</a:t>
            </a:fld>
            <a:endParaRPr lang="en-GB" dirty="0"/>
          </a:p>
        </p:txBody>
      </p:sp>
    </p:spTree>
    <p:extLst>
      <p:ext uri="{BB962C8B-B14F-4D97-AF65-F5344CB8AC3E}">
        <p14:creationId xmlns:p14="http://schemas.microsoft.com/office/powerpoint/2010/main" val="11786945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 experiment consists of a chamber facility at CERN that hosts state-of-the-art gas and aerosol analysis instruments from collaborating institutes. </a:t>
            </a:r>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41</a:t>
            </a:fld>
            <a:endParaRPr lang="en-GB"/>
          </a:p>
        </p:txBody>
      </p:sp>
    </p:spTree>
    <p:extLst>
      <p:ext uri="{BB962C8B-B14F-4D97-AF65-F5344CB8AC3E}">
        <p14:creationId xmlns:p14="http://schemas.microsoft.com/office/powerpoint/2010/main" val="26932239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47</a:t>
            </a:fld>
            <a:endParaRPr lang="en-GB"/>
          </a:p>
        </p:txBody>
      </p:sp>
    </p:spTree>
    <p:extLst>
      <p:ext uri="{BB962C8B-B14F-4D97-AF65-F5344CB8AC3E}">
        <p14:creationId xmlns:p14="http://schemas.microsoft.com/office/powerpoint/2010/main" val="41727842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This all accomplished</a:t>
            </a:r>
            <a:r>
              <a:rPr lang="en-US" baseline="0" noProof="0" dirty="0" smtClean="0"/>
              <a:t> wiht hard work. As last aquick view to our normal working day at Jämjärvi within the Zeppelin campaign. Naturally we love what we do, so we are happy do the job.</a:t>
            </a:r>
          </a:p>
        </p:txBody>
      </p:sp>
      <p:sp>
        <p:nvSpPr>
          <p:cNvPr id="4" name="Slide Number Placeholder 3"/>
          <p:cNvSpPr>
            <a:spLocks noGrp="1"/>
          </p:cNvSpPr>
          <p:nvPr>
            <p:ph type="sldNum" sz="quarter" idx="10"/>
          </p:nvPr>
        </p:nvSpPr>
        <p:spPr/>
        <p:txBody>
          <a:bodyPr/>
          <a:lstStyle/>
          <a:p>
            <a:fld id="{DFD68452-3929-4FD8-B15C-CAEB56E3F3DE}" type="slidenum">
              <a:rPr lang="en-GB" smtClean="0"/>
              <a:pPr/>
              <a:t>48</a:t>
            </a:fld>
            <a:endParaRPr lang="en-GB"/>
          </a:p>
        </p:txBody>
      </p:sp>
    </p:spTree>
    <p:extLst>
      <p:ext uri="{BB962C8B-B14F-4D97-AF65-F5344CB8AC3E}">
        <p14:creationId xmlns:p14="http://schemas.microsoft.com/office/powerpoint/2010/main" val="15529505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239">
              <a:defRPr/>
            </a:pPr>
            <a:r>
              <a:rPr lang="en-GB" b="1" noProof="0" dirty="0" smtClean="0">
                <a:effectLst/>
              </a:rPr>
              <a:t>Air pollution control and decreasing new particle formation lead to strong climate warming.</a:t>
            </a:r>
            <a:r>
              <a:rPr lang="en-GB" b="1" baseline="0" noProof="0" dirty="0" smtClean="0">
                <a:effectLst/>
              </a:rPr>
              <a:t> </a:t>
            </a:r>
          </a:p>
          <a:p>
            <a:r>
              <a:rPr lang="en-GB" dirty="0" smtClean="0"/>
              <a:t>Modifications </a:t>
            </a:r>
            <a:r>
              <a:rPr lang="en-GB" dirty="0"/>
              <a:t>to cloud droplet concentrations lead to aerosol indirect effects, namely the cloud albedo effect (</a:t>
            </a:r>
            <a:r>
              <a:rPr lang="en-GB" dirty="0" err="1"/>
              <a:t>Twomey</a:t>
            </a:r>
            <a:r>
              <a:rPr lang="en-GB" dirty="0"/>
              <a:t>, 1974) and cloud lifetime effect (Albrecht, 1989). The potential effect of nucleation on aerosol indirect effects has been shown with global climate models (Wang and </a:t>
            </a:r>
            <a:r>
              <a:rPr lang="en-GB" dirty="0" err="1"/>
              <a:t>Penner</a:t>
            </a:r>
            <a:r>
              <a:rPr lang="en-GB" dirty="0"/>
              <a:t>, 2009; </a:t>
            </a:r>
            <a:r>
              <a:rPr lang="en-GB" dirty="0" err="1"/>
              <a:t>Kazil</a:t>
            </a:r>
            <a:r>
              <a:rPr lang="en-GB" dirty="0"/>
              <a:t> et al., 2010).</a:t>
            </a:r>
          </a:p>
          <a:p>
            <a:endParaRPr lang="en-GB" altLang="fi-FI" dirty="0"/>
          </a:p>
          <a:p>
            <a:pPr defTabSz="949239">
              <a:defRPr/>
            </a:pPr>
            <a:r>
              <a:rPr lang="en-US" b="1" kern="0" dirty="0">
                <a:solidFill>
                  <a:schemeClr val="bg1"/>
                </a:solidFill>
              </a:rPr>
              <a:t>The number concentration of cloud droplets determines several climatically relevant cloud properties. A major cause for the high uncertainty in the indirect aerosol forcing is the availability of CCN, which in turn is highly sensitive to atmospheric new particle formation (</a:t>
            </a:r>
            <a:r>
              <a:rPr lang="en-US" b="1" kern="0" dirty="0" err="1">
                <a:solidFill>
                  <a:schemeClr val="bg1"/>
                </a:solidFill>
              </a:rPr>
              <a:t>Makkonen</a:t>
            </a:r>
            <a:r>
              <a:rPr lang="en-US" b="1" kern="0" dirty="0">
                <a:solidFill>
                  <a:schemeClr val="bg1"/>
                </a:solidFill>
              </a:rPr>
              <a:t> et al. 2012 ACP).</a:t>
            </a:r>
          </a:p>
          <a:p>
            <a:endParaRPr lang="en-GB" altLang="fi-FI" noProof="0" dirty="0" smtClean="0"/>
          </a:p>
        </p:txBody>
      </p:sp>
      <p:sp>
        <p:nvSpPr>
          <p:cNvPr id="4" name="Slide Number Placeholder 3"/>
          <p:cNvSpPr>
            <a:spLocks noGrp="1"/>
          </p:cNvSpPr>
          <p:nvPr>
            <p:ph type="sldNum" sz="quarter" idx="10"/>
          </p:nvPr>
        </p:nvSpPr>
        <p:spPr/>
        <p:txBody>
          <a:bodyPr/>
          <a:lstStyle/>
          <a:p>
            <a:pPr>
              <a:defRPr/>
            </a:pPr>
            <a:fld id="{69A42A63-EC46-492D-80C3-5C7FB69D476D}" type="slidenum">
              <a:rPr lang="en-US" altLang="fi-FI" smtClean="0"/>
              <a:pPr>
                <a:defRPr/>
              </a:pPr>
              <a:t>49</a:t>
            </a:fld>
            <a:endParaRPr lang="en-US" altLang="fi-FI"/>
          </a:p>
        </p:txBody>
      </p:sp>
    </p:spTree>
    <p:extLst>
      <p:ext uri="{BB962C8B-B14F-4D97-AF65-F5344CB8AC3E}">
        <p14:creationId xmlns:p14="http://schemas.microsoft.com/office/powerpoint/2010/main" val="6010674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US" dirty="0"/>
              <a:t>In aerosol physics, the main objective is to contribute to the reduction of scientific uncertainties concerning global climate change issues, particularly those related to aerosol cloud interactions (IPCC 2013). </a:t>
            </a:r>
            <a:endParaRPr lang="en-US" altLang="fi-FI" kern="0" dirty="0" smtClean="0"/>
          </a:p>
          <a:p>
            <a:endParaRPr lang="fi-FI" dirty="0" smtClean="0"/>
          </a:p>
          <a:p>
            <a:pPr defTabSz="949239">
              <a:defRPr/>
            </a:pPr>
            <a:r>
              <a:rPr lang="en-US" dirty="0"/>
              <a:t>In climate science, </a:t>
            </a:r>
            <a:r>
              <a:rPr lang="en-US" b="1" dirty="0"/>
              <a:t>radiative forcing</a:t>
            </a:r>
            <a:r>
              <a:rPr lang="en-US" dirty="0"/>
              <a:t> or climate forcing, is defined as the difference of insolation (sunlight) absorbed by the Earth and energy radiated back to space. Typically, radiative forcing is quantified at the </a:t>
            </a:r>
            <a:r>
              <a:rPr lang="en-US" dirty="0" err="1"/>
              <a:t>tropopause</a:t>
            </a:r>
            <a:r>
              <a:rPr lang="en-US" dirty="0"/>
              <a:t> in units of watts per square meter of the Earth's surface. A positive forcing (more incoming energy) warms the system, while negative forcing (more outgoing energy) cools it. Causes of radiative forcing include changes in insolation and the concentrations of </a:t>
            </a:r>
            <a:r>
              <a:rPr lang="en-US" dirty="0" err="1"/>
              <a:t>radiatively</a:t>
            </a:r>
            <a:r>
              <a:rPr lang="en-US" dirty="0"/>
              <a:t> active gases, commonly known as greenhouse gases and aerosols.</a:t>
            </a:r>
          </a:p>
          <a:p>
            <a:endParaRPr lang="fi-FI" dirty="0"/>
          </a:p>
        </p:txBody>
      </p:sp>
      <p:sp>
        <p:nvSpPr>
          <p:cNvPr id="4" name="Slide Number Placeholder 3"/>
          <p:cNvSpPr>
            <a:spLocks noGrp="1"/>
          </p:cNvSpPr>
          <p:nvPr>
            <p:ph type="sldNum" sz="quarter" idx="10"/>
          </p:nvPr>
        </p:nvSpPr>
        <p:spPr/>
        <p:txBody>
          <a:bodyPr/>
          <a:lstStyle/>
          <a:p>
            <a:fld id="{F9B4A144-8752-4F99-9A5F-02606741D2C2}" type="slidenum">
              <a:rPr lang="en-US" altLang="fi-FI" smtClean="0"/>
              <a:pPr/>
              <a:t>50</a:t>
            </a:fld>
            <a:endParaRPr lang="en-US" altLang="fi-FI"/>
          </a:p>
        </p:txBody>
      </p:sp>
    </p:spTree>
    <p:extLst>
      <p:ext uri="{BB962C8B-B14F-4D97-AF65-F5344CB8AC3E}">
        <p14:creationId xmlns:p14="http://schemas.microsoft.com/office/powerpoint/2010/main" val="31755862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239">
              <a:defRPr/>
            </a:pPr>
            <a:r>
              <a:rPr lang="en-US" b="1" dirty="0">
                <a:solidFill>
                  <a:prstClr val="black"/>
                </a:solidFill>
                <a:latin typeface="Calibri"/>
              </a:rPr>
              <a:t>Feedback on increasing air temperature relation to aerosol-cloud interactions:</a:t>
            </a:r>
          </a:p>
          <a:p>
            <a:pPr defTabSz="949239">
              <a:defRPr/>
            </a:pPr>
            <a:r>
              <a:rPr lang="en-GB" altLang="fi-FI" kern="0" dirty="0"/>
              <a:t>The relationship between air temperature and the number concentration and burden of CCN-sized aerosol particles. </a:t>
            </a:r>
            <a:r>
              <a:rPr lang="en-US" b="1" kern="0" dirty="0">
                <a:solidFill>
                  <a:schemeClr val="bg1"/>
                </a:solidFill>
              </a:rPr>
              <a:t>Warming-induced increase in aerosol number concentration likely to moderate climate change. </a:t>
            </a:r>
            <a:endParaRPr lang="en-GB" altLang="fi-FI" kern="0" dirty="0"/>
          </a:p>
          <a:p>
            <a:pPr defTabSz="949239">
              <a:defRPr/>
            </a:pPr>
            <a:endParaRPr lang="en-GB" altLang="fi-FI" kern="0" dirty="0"/>
          </a:p>
          <a:p>
            <a:r>
              <a:rPr lang="en-US" b="1" dirty="0"/>
              <a:t>Our results confirm a negative feedback mechanism between the continental biosphere, aerosols and climate: aerosol cooling effects are strengthened by rising biogenic organic </a:t>
            </a:r>
            <a:r>
              <a:rPr lang="en-US" b="1" dirty="0" err="1"/>
              <a:t>vapour</a:t>
            </a:r>
            <a:r>
              <a:rPr lang="en-US" b="1" dirty="0"/>
              <a:t> emissions in response to warming, which in turn enhance condensation on particles and their growth to the size of cloud condensation nuclei. This natural growth mechanism produces roughly 50% of particles at the size of cloud condensation nuclei across Europe. </a:t>
            </a:r>
          </a:p>
          <a:p>
            <a:endParaRPr lang="en-US" b="1" dirty="0"/>
          </a:p>
          <a:p>
            <a:r>
              <a:rPr lang="en-US" dirty="0"/>
              <a:t>We conclude that biosphere–atmosphere interactions are crucial for aerosol climate effects and can significantly influence the effects of anthropogenic aerosol emission controls, both on </a:t>
            </a:r>
            <a:r>
              <a:rPr lang="fi-FI" dirty="0" err="1"/>
              <a:t>climate</a:t>
            </a:r>
            <a:r>
              <a:rPr lang="fi-FI" dirty="0"/>
              <a:t> and air </a:t>
            </a:r>
            <a:r>
              <a:rPr lang="fi-FI" dirty="0" err="1"/>
              <a:t>quality</a:t>
            </a:r>
            <a:r>
              <a:rPr lang="fi-FI" dirty="0"/>
              <a:t>.</a:t>
            </a:r>
            <a:endParaRPr lang="fi-FI" b="0" dirty="0"/>
          </a:p>
        </p:txBody>
      </p:sp>
      <p:sp>
        <p:nvSpPr>
          <p:cNvPr id="4" name="Slide Number Placeholder 3"/>
          <p:cNvSpPr>
            <a:spLocks noGrp="1"/>
          </p:cNvSpPr>
          <p:nvPr>
            <p:ph type="sldNum" sz="quarter" idx="10"/>
          </p:nvPr>
        </p:nvSpPr>
        <p:spPr/>
        <p:txBody>
          <a:bodyPr/>
          <a:lstStyle/>
          <a:p>
            <a:pPr>
              <a:defRPr/>
            </a:pPr>
            <a:fld id="{69A42A63-EC46-492D-80C3-5C7FB69D476D}" type="slidenum">
              <a:rPr lang="en-US" altLang="fi-FI" smtClean="0"/>
              <a:pPr>
                <a:defRPr/>
              </a:pPr>
              <a:t>51</a:t>
            </a:fld>
            <a:endParaRPr lang="en-US" altLang="fi-FI"/>
          </a:p>
        </p:txBody>
      </p:sp>
    </p:spTree>
    <p:extLst>
      <p:ext uri="{BB962C8B-B14F-4D97-AF65-F5344CB8AC3E}">
        <p14:creationId xmlns:p14="http://schemas.microsoft.com/office/powerpoint/2010/main" val="41665215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marL="448252" indent="-336189" eaLnBrk="1">
              <a:spcAft>
                <a:spcPts val="2076"/>
              </a:spcAft>
              <a:buSzPct val="45000"/>
              <a:buFont typeface="Wingdings" panose="05000000000000000000" pitchFamily="2" charset="2"/>
              <a:buChar char=""/>
              <a:tabLst>
                <a:tab pos="466380" algn="l"/>
                <a:tab pos="932759" algn="l"/>
                <a:tab pos="1399139" algn="l"/>
                <a:tab pos="1865518" algn="l"/>
                <a:tab pos="2331898" algn="l"/>
                <a:tab pos="2798276" algn="l"/>
                <a:tab pos="3264656" algn="l"/>
                <a:tab pos="3731035" algn="l"/>
                <a:tab pos="4197415" algn="l"/>
                <a:tab pos="4663794" algn="l"/>
                <a:tab pos="5130174" algn="l"/>
                <a:tab pos="5596553" algn="l"/>
                <a:tab pos="6062933" algn="l"/>
                <a:tab pos="6529312" algn="l"/>
                <a:tab pos="6995692" algn="l"/>
              </a:tabLst>
            </a:pPr>
            <a:r>
              <a:rPr lang="en-GB" altLang="fi-FI" noProof="0" dirty="0" smtClean="0">
                <a:solidFill>
                  <a:srgbClr val="006600"/>
                </a:solidFill>
              </a:rPr>
              <a:t>Aerosol particles are solid or liquid particles suspended in air. Aerosol particles exist everywhere in the atmosphere, they are diverse and complex, and they are in a constant movement and interaction with their surroundings.</a:t>
            </a:r>
          </a:p>
          <a:p>
            <a:pPr marL="448252" indent="-336189" eaLnBrk="1">
              <a:spcAft>
                <a:spcPts val="2076"/>
              </a:spcAft>
              <a:buSzPct val="45000"/>
              <a:buFont typeface="Wingdings" panose="05000000000000000000" pitchFamily="2" charset="2"/>
              <a:buChar char=""/>
              <a:tabLst>
                <a:tab pos="466380" algn="l"/>
                <a:tab pos="932759" algn="l"/>
                <a:tab pos="1399139" algn="l"/>
                <a:tab pos="1865518" algn="l"/>
                <a:tab pos="2331898" algn="l"/>
                <a:tab pos="2798276" algn="l"/>
                <a:tab pos="3264656" algn="l"/>
                <a:tab pos="3731035" algn="l"/>
                <a:tab pos="4197415" algn="l"/>
                <a:tab pos="4663794" algn="l"/>
                <a:tab pos="5130174" algn="l"/>
                <a:tab pos="5596553" algn="l"/>
                <a:tab pos="6062933" algn="l"/>
                <a:tab pos="6529312" algn="l"/>
                <a:tab pos="6995692" algn="l"/>
              </a:tabLst>
            </a:pPr>
            <a:r>
              <a:rPr lang="en-GB" altLang="fi-FI" dirty="0"/>
              <a:t>The most important properties of atmospheric aerosol particles are their size, chemical composition and concentration (number concentration, mass concentration).</a:t>
            </a:r>
          </a:p>
          <a:p>
            <a:pPr marL="448252" indent="-336189" eaLnBrk="1">
              <a:spcAft>
                <a:spcPts val="2076"/>
              </a:spcAft>
              <a:buSzPct val="45000"/>
              <a:buFont typeface="Wingdings" panose="05000000000000000000" pitchFamily="2" charset="2"/>
              <a:buChar char=""/>
              <a:tabLst>
                <a:tab pos="466380" algn="l"/>
                <a:tab pos="932759" algn="l"/>
                <a:tab pos="1399139" algn="l"/>
                <a:tab pos="1865518" algn="l"/>
                <a:tab pos="2331898" algn="l"/>
                <a:tab pos="2798276" algn="l"/>
                <a:tab pos="3264656" algn="l"/>
                <a:tab pos="3731035" algn="l"/>
                <a:tab pos="4197415" algn="l"/>
                <a:tab pos="4663794" algn="l"/>
                <a:tab pos="5130174" algn="l"/>
                <a:tab pos="5596553" algn="l"/>
                <a:tab pos="6062933" algn="l"/>
                <a:tab pos="6529312" algn="l"/>
                <a:tab pos="6995692" algn="l"/>
              </a:tabLst>
            </a:pPr>
            <a:r>
              <a:rPr lang="en-US" altLang="fi-FI" dirty="0"/>
              <a:t>Primary particles are directly released into the atmosphere by wind, combustion processes, or anthropogenic sources. Secondary particles are those that form in the atmosphere via phase transition of atmospheric vapors. </a:t>
            </a:r>
          </a:p>
          <a:p>
            <a:pPr marL="448252" indent="-336189" eaLnBrk="1">
              <a:spcAft>
                <a:spcPts val="2076"/>
              </a:spcAft>
              <a:buSzPct val="45000"/>
              <a:buFont typeface="Wingdings" panose="05000000000000000000" pitchFamily="2" charset="2"/>
              <a:buChar char=""/>
              <a:tabLst>
                <a:tab pos="466380" algn="l"/>
                <a:tab pos="932759" algn="l"/>
                <a:tab pos="1399139" algn="l"/>
                <a:tab pos="1865518" algn="l"/>
                <a:tab pos="2331898" algn="l"/>
                <a:tab pos="2798276" algn="l"/>
                <a:tab pos="3264656" algn="l"/>
                <a:tab pos="3731035" algn="l"/>
                <a:tab pos="4197415" algn="l"/>
                <a:tab pos="4663794" algn="l"/>
                <a:tab pos="5130174" algn="l"/>
                <a:tab pos="5596553" algn="l"/>
                <a:tab pos="6062933" algn="l"/>
                <a:tab pos="6529312" algn="l"/>
                <a:tab pos="6995692" algn="l"/>
              </a:tabLst>
            </a:pPr>
            <a:endParaRPr lang="en-GB" altLang="fi-FI" dirty="0"/>
          </a:p>
          <a:p>
            <a:endParaRPr lang="en-GB" altLang="fi-FI" noProof="0" dirty="0" smtClean="0"/>
          </a:p>
          <a:p>
            <a:pPr defTabSz="949239">
              <a:defRPr/>
            </a:pPr>
            <a:r>
              <a:rPr lang="en-GB" altLang="fi-FI" noProof="0" dirty="0" smtClean="0"/>
              <a:t>Aerosol particles have global effects on Earth’s climate and regional effects on air quality. </a:t>
            </a:r>
            <a:r>
              <a:rPr lang="en-GB" altLang="fi-FI" dirty="0"/>
              <a:t>Sources of aerosols are both natural and anthropogenic.</a:t>
            </a:r>
          </a:p>
          <a:p>
            <a:pPr defTabSz="949239">
              <a:defRPr/>
            </a:pPr>
            <a:endParaRPr lang="en-GB" altLang="fi-FI"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3623">
              <a:defRPr sz="3300">
                <a:solidFill>
                  <a:schemeClr val="tx1"/>
                </a:solidFill>
                <a:latin typeface="Times New Roman" panose="02020603050405020304" pitchFamily="18" charset="0"/>
              </a:defRPr>
            </a:lvl1pPr>
            <a:lvl2pPr marL="771256" indent="-296637" defTabSz="1003623">
              <a:defRPr sz="3300">
                <a:solidFill>
                  <a:schemeClr val="tx1"/>
                </a:solidFill>
                <a:latin typeface="Times New Roman" panose="02020603050405020304" pitchFamily="18" charset="0"/>
              </a:defRPr>
            </a:lvl2pPr>
            <a:lvl3pPr marL="1186548" indent="-237310" defTabSz="1003623">
              <a:defRPr sz="3300">
                <a:solidFill>
                  <a:schemeClr val="tx1"/>
                </a:solidFill>
                <a:latin typeface="Times New Roman" panose="02020603050405020304" pitchFamily="18" charset="0"/>
              </a:defRPr>
            </a:lvl3pPr>
            <a:lvl4pPr marL="1661168" indent="-237310" defTabSz="1003623">
              <a:defRPr sz="3300">
                <a:solidFill>
                  <a:schemeClr val="tx1"/>
                </a:solidFill>
                <a:latin typeface="Times New Roman" panose="02020603050405020304" pitchFamily="18" charset="0"/>
              </a:defRPr>
            </a:lvl4pPr>
            <a:lvl5pPr marL="2135787" indent="-237310" defTabSz="1003623">
              <a:defRPr sz="3300">
                <a:solidFill>
                  <a:schemeClr val="tx1"/>
                </a:solidFill>
                <a:latin typeface="Times New Roman" panose="02020603050405020304" pitchFamily="18" charset="0"/>
              </a:defRPr>
            </a:lvl5pPr>
            <a:lvl6pPr marL="2610406" indent="-237310" defTabSz="1003623" eaLnBrk="0" fontAlgn="base" hangingPunct="0">
              <a:spcBef>
                <a:spcPct val="0"/>
              </a:spcBef>
              <a:spcAft>
                <a:spcPct val="0"/>
              </a:spcAft>
              <a:defRPr sz="3300">
                <a:solidFill>
                  <a:schemeClr val="tx1"/>
                </a:solidFill>
                <a:latin typeface="Times New Roman" panose="02020603050405020304" pitchFamily="18" charset="0"/>
              </a:defRPr>
            </a:lvl6pPr>
            <a:lvl7pPr marL="3085026" indent="-237310" defTabSz="1003623" eaLnBrk="0" fontAlgn="base" hangingPunct="0">
              <a:spcBef>
                <a:spcPct val="0"/>
              </a:spcBef>
              <a:spcAft>
                <a:spcPct val="0"/>
              </a:spcAft>
              <a:defRPr sz="3300">
                <a:solidFill>
                  <a:schemeClr val="tx1"/>
                </a:solidFill>
                <a:latin typeface="Times New Roman" panose="02020603050405020304" pitchFamily="18" charset="0"/>
              </a:defRPr>
            </a:lvl7pPr>
            <a:lvl8pPr marL="3559645" indent="-237310" defTabSz="1003623" eaLnBrk="0" fontAlgn="base" hangingPunct="0">
              <a:spcBef>
                <a:spcPct val="0"/>
              </a:spcBef>
              <a:spcAft>
                <a:spcPct val="0"/>
              </a:spcAft>
              <a:defRPr sz="3300">
                <a:solidFill>
                  <a:schemeClr val="tx1"/>
                </a:solidFill>
                <a:latin typeface="Times New Roman" panose="02020603050405020304" pitchFamily="18" charset="0"/>
              </a:defRPr>
            </a:lvl8pPr>
            <a:lvl9pPr marL="4034264" indent="-237310" defTabSz="1003623" eaLnBrk="0" fontAlgn="base" hangingPunct="0">
              <a:spcBef>
                <a:spcPct val="0"/>
              </a:spcBef>
              <a:spcAft>
                <a:spcPct val="0"/>
              </a:spcAft>
              <a:defRPr sz="3300">
                <a:solidFill>
                  <a:schemeClr val="tx1"/>
                </a:solidFill>
                <a:latin typeface="Times New Roman" panose="02020603050405020304" pitchFamily="18" charset="0"/>
              </a:defRPr>
            </a:lvl9pPr>
          </a:lstStyle>
          <a:p>
            <a:fld id="{FFAEE3DA-F24A-41B3-ADAF-D9399F905A8A}" type="slidenum">
              <a:rPr lang="en-US" altLang="fi-FI" sz="1300"/>
              <a:pPr/>
              <a:t>52</a:t>
            </a:fld>
            <a:endParaRPr lang="en-US" altLang="fi-FI" sz="1300"/>
          </a:p>
        </p:txBody>
      </p:sp>
    </p:spTree>
    <p:extLst>
      <p:ext uri="{BB962C8B-B14F-4D97-AF65-F5344CB8AC3E}">
        <p14:creationId xmlns:p14="http://schemas.microsoft.com/office/powerpoint/2010/main" val="2320523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fld id="{F9B4A144-8752-4F99-9A5F-02606741D2C2}" type="slidenum">
              <a:rPr lang="en-US" altLang="fi-FI" smtClean="0"/>
              <a:pPr/>
              <a:t>53</a:t>
            </a:fld>
            <a:endParaRPr lang="en-US" altLang="fi-FI"/>
          </a:p>
        </p:txBody>
      </p:sp>
    </p:spTree>
    <p:extLst>
      <p:ext uri="{BB962C8B-B14F-4D97-AF65-F5344CB8AC3E}">
        <p14:creationId xmlns:p14="http://schemas.microsoft.com/office/powerpoint/2010/main" val="13367657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239">
              <a:defRPr/>
            </a:pPr>
            <a:r>
              <a:rPr lang="en-US" altLang="fi-FI" kern="0" dirty="0" smtClean="0">
                <a:solidFill>
                  <a:schemeClr val="bg1"/>
                </a:solidFill>
              </a:rPr>
              <a:t>Detection of freshly formed atmospheric clusters and particles with newly developed novel instrumentation.</a:t>
            </a:r>
          </a:p>
          <a:p>
            <a:endParaRPr lang="fi-FI" dirty="0"/>
          </a:p>
        </p:txBody>
      </p:sp>
      <p:sp>
        <p:nvSpPr>
          <p:cNvPr id="4" name="Slide Number Placeholder 3"/>
          <p:cNvSpPr>
            <a:spLocks noGrp="1"/>
          </p:cNvSpPr>
          <p:nvPr>
            <p:ph type="sldNum" sz="quarter" idx="10"/>
          </p:nvPr>
        </p:nvSpPr>
        <p:spPr/>
        <p:txBody>
          <a:bodyPr/>
          <a:lstStyle/>
          <a:p>
            <a:fld id="{F9B4A144-8752-4F99-9A5F-02606741D2C2}" type="slidenum">
              <a:rPr lang="en-US" altLang="fi-FI" smtClean="0"/>
              <a:pPr/>
              <a:t>54</a:t>
            </a:fld>
            <a:endParaRPr lang="en-US" altLang="fi-FI"/>
          </a:p>
        </p:txBody>
      </p:sp>
    </p:spTree>
    <p:extLst>
      <p:ext uri="{BB962C8B-B14F-4D97-AF65-F5344CB8AC3E}">
        <p14:creationId xmlns:p14="http://schemas.microsoft.com/office/powerpoint/2010/main" val="19512761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two feedback loops associated with the COBACC feedback. Here GPP is gross-primary production, CS is the condensation sink, </a:t>
            </a:r>
            <a:r>
              <a:rPr lang="en-US" i="1" dirty="0" err="1"/>
              <a:t>A</a:t>
            </a:r>
            <a:r>
              <a:rPr lang="en-US" baseline="-25000" dirty="0" err="1"/>
              <a:t>tot</a:t>
            </a:r>
            <a:r>
              <a:rPr lang="en-US" dirty="0"/>
              <a:t> and </a:t>
            </a:r>
            <a:r>
              <a:rPr lang="en-US" i="1" dirty="0" err="1"/>
              <a:t>V</a:t>
            </a:r>
            <a:r>
              <a:rPr lang="en-US" baseline="-25000" dirty="0" err="1"/>
              <a:t>tot</a:t>
            </a:r>
            <a:r>
              <a:rPr lang="en-US" dirty="0"/>
              <a:t> are the total aerosol surface area and volume concentrations, respectively, and </a:t>
            </a:r>
            <a:r>
              <a:rPr lang="en-US" i="1" dirty="0"/>
              <a:t>R</a:t>
            </a:r>
            <a:r>
              <a:rPr lang="en-US" dirty="0"/>
              <a:t> is the ratio between diffuse and global radiation. BVOC refers to biogenic volatile organic compounds, SOA to secondary organic aerosol, </a:t>
            </a:r>
            <a:r>
              <a:rPr lang="en-US" dirty="0" err="1"/>
              <a:t>GR</a:t>
            </a:r>
            <a:r>
              <a:rPr lang="en-US" baseline="-25000" dirty="0" err="1"/>
              <a:t>org</a:t>
            </a:r>
            <a:r>
              <a:rPr lang="en-US" dirty="0"/>
              <a:t> to the particle growth rate caused by the compounds resulting form BVOC oxidation, CCN to cloud condensation nuclei, and CDNC to cloud droplet number concentration.</a:t>
            </a:r>
          </a:p>
          <a:p>
            <a:endParaRPr lang="en-US" dirty="0"/>
          </a:p>
          <a:p>
            <a:r>
              <a:rPr lang="en-US" dirty="0" smtClean="0"/>
              <a:t>Gross primary production (GPP) is the total amount of energy produced by vegetation; some of that energy is used for cellular respiration i.e. for the growth and development of the plant.</a:t>
            </a:r>
            <a:endParaRPr lang="fi-FI" dirty="0"/>
          </a:p>
        </p:txBody>
      </p:sp>
      <p:sp>
        <p:nvSpPr>
          <p:cNvPr id="4" name="Slide Number Placeholder 3"/>
          <p:cNvSpPr>
            <a:spLocks noGrp="1"/>
          </p:cNvSpPr>
          <p:nvPr>
            <p:ph type="sldNum" sz="quarter" idx="10"/>
          </p:nvPr>
        </p:nvSpPr>
        <p:spPr/>
        <p:txBody>
          <a:bodyPr/>
          <a:lstStyle/>
          <a:p>
            <a:pPr>
              <a:defRPr/>
            </a:pPr>
            <a:fld id="{69A42A63-EC46-492D-80C3-5C7FB69D476D}" type="slidenum">
              <a:rPr lang="en-US" altLang="fi-FI" smtClean="0"/>
              <a:pPr>
                <a:defRPr/>
              </a:pPr>
              <a:t>55</a:t>
            </a:fld>
            <a:endParaRPr lang="en-US" altLang="fi-FI"/>
          </a:p>
        </p:txBody>
      </p:sp>
    </p:spTree>
    <p:extLst>
      <p:ext uri="{BB962C8B-B14F-4D97-AF65-F5344CB8AC3E}">
        <p14:creationId xmlns:p14="http://schemas.microsoft.com/office/powerpoint/2010/main" val="2047442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contents of the chamber are continuously </a:t>
            </a:r>
            <a:r>
              <a:rPr lang="en-US" dirty="0" err="1"/>
              <a:t>analysed</a:t>
            </a:r>
            <a:r>
              <a:rPr lang="en-US" dirty="0"/>
              <a:t> by instruments connected to sampling probes that project 0.5m into the chamber. A central data acquisition (DAQ) system controls the operating conditions of the experiment, collects and backs up the data from the instruments, provides </a:t>
            </a:r>
            <a:r>
              <a:rPr lang="en-US" dirty="0" smtClean="0"/>
              <a:t>multiuser</a:t>
            </a:r>
            <a:r>
              <a:rPr lang="en-US" baseline="0" dirty="0" smtClean="0"/>
              <a:t> </a:t>
            </a:r>
            <a:r>
              <a:rPr lang="en-US" dirty="0" smtClean="0"/>
              <a:t>access </a:t>
            </a:r>
            <a:r>
              <a:rPr lang="en-US" dirty="0"/>
              <a:t>for monitoring the performance of the instruments and chamber, and provides real-time physics analysis using the combined data from </a:t>
            </a:r>
            <a:r>
              <a:rPr lang="en-US" dirty="0" smtClean="0"/>
              <a:t>multiple</a:t>
            </a:r>
            <a:r>
              <a:rPr lang="en-US" baseline="0" dirty="0" smtClean="0"/>
              <a:t> </a:t>
            </a:r>
            <a:r>
              <a:rPr lang="en-US" dirty="0" smtClean="0"/>
              <a:t>instruments</a:t>
            </a:r>
            <a:r>
              <a:rPr lang="en-US" dirty="0"/>
              <a:t>.</a:t>
            </a:r>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5</a:t>
            </a:fld>
            <a:endParaRPr lang="en-GB"/>
          </a:p>
        </p:txBody>
      </p:sp>
    </p:spTree>
    <p:extLst>
      <p:ext uri="{BB962C8B-B14F-4D97-AF65-F5344CB8AC3E}">
        <p14:creationId xmlns:p14="http://schemas.microsoft.com/office/powerpoint/2010/main" val="40698845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Paleoclimatology is the study of past climate over a great period of the Earth's history. It uses evidence from ice sheets, tree rings, sediments, coral, and rocks to determine the past state of the climate. It demonstrates periods of stability and periods of change and can indicate whether changes follow patterns such as regular cycles.</a:t>
            </a:r>
          </a:p>
          <a:p>
            <a:endParaRPr lang="en-US" dirty="0" smtClean="0"/>
          </a:p>
          <a:p>
            <a:r>
              <a:rPr lang="en-US" dirty="0" smtClean="0"/>
              <a:t>A climate oscillation or climate cycle is any recurring cyclical oscillation within global or regional climate, and is a type of climate pattern. These fluctuations in atmospheric temperature, sea surface temperature, precipitation or other parameters can be quasi-periodic, often occurring on inter-annual, multi-annual, decadal, </a:t>
            </a:r>
            <a:r>
              <a:rPr lang="en-US" dirty="0" err="1" smtClean="0"/>
              <a:t>multidecadal</a:t>
            </a:r>
            <a:r>
              <a:rPr lang="en-US" dirty="0" smtClean="0"/>
              <a:t>, century-wide, millennial or longer timescales. They are not perfectly periodic and a Fourier analysis of the data does not give a sharp spectrum.</a:t>
            </a:r>
          </a:p>
          <a:p>
            <a:endParaRPr lang="fi-FI" dirty="0" smtClean="0"/>
          </a:p>
          <a:p>
            <a:r>
              <a:rPr lang="en-US" dirty="0" smtClean="0"/>
              <a:t>Climate is the statistics of weather, usually over a 30-year interval. It is measured by assessing the patterns of variation in temperature, humidity, atmospheric pressure, wind, precipitation, atmospheric particle count and other meteorological variables in a given region over long periods of time. Climate differs from weather, in that weather only describes the short-term conditions of these variables in a given region.</a:t>
            </a:r>
            <a:endParaRPr lang="fi-FI" dirty="0" smtClean="0"/>
          </a:p>
          <a:p>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56</a:t>
            </a:fld>
            <a:endParaRPr lang="en-GB"/>
          </a:p>
        </p:txBody>
      </p:sp>
    </p:spTree>
    <p:extLst>
      <p:ext uri="{BB962C8B-B14F-4D97-AF65-F5344CB8AC3E}">
        <p14:creationId xmlns:p14="http://schemas.microsoft.com/office/powerpoint/2010/main" val="7290315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starting operation, CLOUD has made a substantial contribution to our understanding of particle formation in the atmosphere during eleven experimental runs, each lasting a few months. Atmospheric aerosol particles and aerosol-cloud interactions play a major role in regulating Earth’s radiative balance, and thus the results obtained by CLOUD have potential to help us understand past and future changes in climate. </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57</a:t>
            </a:fld>
            <a:endParaRPr lang="en-GB"/>
          </a:p>
        </p:txBody>
      </p:sp>
    </p:spTree>
    <p:extLst>
      <p:ext uri="{BB962C8B-B14F-4D97-AF65-F5344CB8AC3E}">
        <p14:creationId xmlns:p14="http://schemas.microsoft.com/office/powerpoint/2010/main" val="30539274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Aerosol particles have an effect on human health. </a:t>
            </a:r>
            <a:endParaRPr lang="fi-FI" dirty="0"/>
          </a:p>
        </p:txBody>
      </p:sp>
      <p:sp>
        <p:nvSpPr>
          <p:cNvPr id="4" name="Slide Number Placeholder 3"/>
          <p:cNvSpPr>
            <a:spLocks noGrp="1"/>
          </p:cNvSpPr>
          <p:nvPr>
            <p:ph type="sldNum" sz="quarter" idx="10"/>
          </p:nvPr>
        </p:nvSpPr>
        <p:spPr/>
        <p:txBody>
          <a:bodyPr/>
          <a:lstStyle/>
          <a:p>
            <a:fld id="{F9B4A144-8752-4F99-9A5F-02606741D2C2}" type="slidenum">
              <a:rPr lang="en-US" altLang="fi-FI" smtClean="0"/>
              <a:pPr/>
              <a:t>58</a:t>
            </a:fld>
            <a:endParaRPr lang="en-US" altLang="fi-FI"/>
          </a:p>
        </p:txBody>
      </p:sp>
    </p:spTree>
    <p:extLst>
      <p:ext uri="{BB962C8B-B14F-4D97-AF65-F5344CB8AC3E}">
        <p14:creationId xmlns:p14="http://schemas.microsoft.com/office/powerpoint/2010/main" val="28673950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aerosol </a:t>
            </a:r>
            <a:r>
              <a:rPr lang="en-US" dirty="0"/>
              <a:t>particles have global effect on Earth’s </a:t>
            </a:r>
            <a:r>
              <a:rPr lang="en-US" dirty="0" smtClean="0"/>
              <a:t>climate.</a:t>
            </a:r>
            <a:r>
              <a:rPr lang="en-US" baseline="0" dirty="0" smtClean="0"/>
              <a:t> They have</a:t>
            </a:r>
            <a:r>
              <a:rPr lang="en-US" dirty="0" smtClean="0"/>
              <a:t> </a:t>
            </a:r>
            <a:r>
              <a:rPr lang="en-US" dirty="0"/>
              <a:t>regional effect on air quality. </a:t>
            </a:r>
            <a:endParaRPr lang="en-US" dirty="0" smtClean="0"/>
          </a:p>
          <a:p>
            <a:endParaRPr lang="en-US" dirty="0" smtClean="0"/>
          </a:p>
          <a:p>
            <a:r>
              <a:rPr lang="en-US" dirty="0" smtClean="0"/>
              <a:t>Primary particles: particles that are introduced directly into the atmosphere Secondary particles: particles that are formed by chemical reactions in the atmosphere (e.g. gas-to-particle conversion) </a:t>
            </a:r>
            <a:endParaRPr lang="fi-FI" dirty="0"/>
          </a:p>
        </p:txBody>
      </p:sp>
      <p:sp>
        <p:nvSpPr>
          <p:cNvPr id="4" name="Slide Number Placeholder 3"/>
          <p:cNvSpPr>
            <a:spLocks noGrp="1"/>
          </p:cNvSpPr>
          <p:nvPr>
            <p:ph type="sldNum" sz="quarter" idx="10"/>
          </p:nvPr>
        </p:nvSpPr>
        <p:spPr/>
        <p:txBody>
          <a:bodyPr/>
          <a:lstStyle/>
          <a:p>
            <a:fld id="{F9B4A144-8752-4F99-9A5F-02606741D2C2}" type="slidenum">
              <a:rPr lang="en-US" altLang="fi-FI" smtClean="0"/>
              <a:pPr/>
              <a:t>59</a:t>
            </a:fld>
            <a:endParaRPr lang="en-US" altLang="fi-FI"/>
          </a:p>
        </p:txBody>
      </p:sp>
    </p:spTree>
    <p:extLst>
      <p:ext uri="{BB962C8B-B14F-4D97-AF65-F5344CB8AC3E}">
        <p14:creationId xmlns:p14="http://schemas.microsoft.com/office/powerpoint/2010/main" val="4171971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60</a:t>
            </a:fld>
            <a:endParaRPr lang="en-GB"/>
          </a:p>
        </p:txBody>
      </p:sp>
    </p:spTree>
    <p:extLst>
      <p:ext uri="{BB962C8B-B14F-4D97-AF65-F5344CB8AC3E}">
        <p14:creationId xmlns:p14="http://schemas.microsoft.com/office/powerpoint/2010/main" val="367926020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6CC4CC-0BB0-45AA-AA96-915F5B131D5F}" type="slidenum">
              <a:rPr lang="en-US"/>
              <a:pPr/>
              <a:t>61</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r>
              <a:rPr lang="de-CH" dirty="0"/>
              <a:t>Primary Aerosol </a:t>
            </a:r>
            <a:r>
              <a:rPr lang="de-CH" dirty="0" err="1"/>
              <a:t>sources</a:t>
            </a:r>
            <a:r>
              <a:rPr lang="de-CH" dirty="0"/>
              <a:t>, </a:t>
            </a:r>
            <a:r>
              <a:rPr lang="de-CH" dirty="0" err="1"/>
              <a:t>meaning</a:t>
            </a:r>
            <a:r>
              <a:rPr lang="de-CH" dirty="0"/>
              <a:t> </a:t>
            </a:r>
            <a:r>
              <a:rPr lang="de-CH" dirty="0" err="1"/>
              <a:t>particles</a:t>
            </a:r>
            <a:r>
              <a:rPr lang="de-CH" dirty="0"/>
              <a:t> </a:t>
            </a:r>
            <a:r>
              <a:rPr lang="de-CH" dirty="0" err="1"/>
              <a:t>are</a:t>
            </a:r>
            <a:r>
              <a:rPr lang="de-CH" dirty="0"/>
              <a:t> </a:t>
            </a:r>
            <a:r>
              <a:rPr lang="de-CH" dirty="0" err="1"/>
              <a:t>directly</a:t>
            </a:r>
            <a:r>
              <a:rPr lang="de-CH" dirty="0"/>
              <a:t> </a:t>
            </a:r>
            <a:r>
              <a:rPr lang="de-CH" dirty="0" err="1"/>
              <a:t>emmitted</a:t>
            </a:r>
            <a:r>
              <a:rPr lang="de-CH" dirty="0"/>
              <a:t> </a:t>
            </a:r>
            <a:r>
              <a:rPr lang="de-CH" dirty="0" err="1"/>
              <a:t>into</a:t>
            </a:r>
            <a:r>
              <a:rPr lang="de-CH" dirty="0"/>
              <a:t> </a:t>
            </a:r>
            <a:r>
              <a:rPr lang="de-CH" dirty="0" err="1"/>
              <a:t>the</a:t>
            </a:r>
            <a:r>
              <a:rPr lang="de-CH" dirty="0"/>
              <a:t> </a:t>
            </a:r>
            <a:r>
              <a:rPr lang="de-CH" dirty="0" err="1"/>
              <a:t>atmosphere</a:t>
            </a:r>
            <a:r>
              <a:rPr lang="de-CH" dirty="0"/>
              <a:t> </a:t>
            </a:r>
            <a:r>
              <a:rPr lang="de-CH" dirty="0" err="1"/>
              <a:t>either</a:t>
            </a:r>
            <a:r>
              <a:rPr lang="de-CH" dirty="0"/>
              <a:t> </a:t>
            </a:r>
            <a:r>
              <a:rPr lang="de-CH" dirty="0" err="1"/>
              <a:t>from</a:t>
            </a:r>
            <a:r>
              <a:rPr lang="de-CH" dirty="0"/>
              <a:t> </a:t>
            </a:r>
            <a:r>
              <a:rPr lang="de-CH" dirty="0" err="1"/>
              <a:t>biogenic</a:t>
            </a:r>
            <a:r>
              <a:rPr lang="de-CH" dirty="0"/>
              <a:t> </a:t>
            </a:r>
            <a:r>
              <a:rPr lang="de-CH" dirty="0" err="1"/>
              <a:t>sources</a:t>
            </a:r>
            <a:r>
              <a:rPr lang="de-CH" dirty="0"/>
              <a:t> </a:t>
            </a:r>
          </a:p>
          <a:p>
            <a:endParaRPr lang="de-CH" dirty="0"/>
          </a:p>
          <a:p>
            <a:r>
              <a:rPr lang="de-CH" dirty="0"/>
              <a:t>Click</a:t>
            </a:r>
          </a:p>
          <a:p>
            <a:endParaRPr lang="de-CH" dirty="0"/>
          </a:p>
          <a:p>
            <a:r>
              <a:rPr lang="de-CH" dirty="0" err="1"/>
              <a:t>Or</a:t>
            </a:r>
            <a:r>
              <a:rPr lang="de-CH" dirty="0"/>
              <a:t> </a:t>
            </a:r>
            <a:r>
              <a:rPr lang="de-CH" dirty="0" err="1"/>
              <a:t>antrophogenic</a:t>
            </a:r>
            <a:r>
              <a:rPr lang="de-CH" dirty="0"/>
              <a:t> </a:t>
            </a:r>
            <a:r>
              <a:rPr lang="de-CH" dirty="0" err="1"/>
              <a:t>sources</a:t>
            </a:r>
            <a:r>
              <a:rPr lang="de-CH" dirty="0"/>
              <a:t>…</a:t>
            </a:r>
          </a:p>
          <a:p>
            <a:endParaRPr lang="de-CH" dirty="0"/>
          </a:p>
          <a:p>
            <a:r>
              <a:rPr lang="de-CH" dirty="0" err="1"/>
              <a:t>Actually</a:t>
            </a:r>
            <a:r>
              <a:rPr lang="de-CH" dirty="0"/>
              <a:t> </a:t>
            </a:r>
            <a:r>
              <a:rPr lang="de-CH" dirty="0" err="1"/>
              <a:t>there</a:t>
            </a:r>
            <a:r>
              <a:rPr lang="de-CH" dirty="0"/>
              <a:t> </a:t>
            </a:r>
            <a:r>
              <a:rPr lang="de-CH" dirty="0" err="1"/>
              <a:t>is</a:t>
            </a:r>
            <a:r>
              <a:rPr lang="de-CH" dirty="0"/>
              <a:t> a </a:t>
            </a:r>
            <a:r>
              <a:rPr lang="de-CH" dirty="0" err="1"/>
              <a:t>small</a:t>
            </a:r>
            <a:r>
              <a:rPr lang="de-CH" dirty="0"/>
              <a:t> </a:t>
            </a:r>
            <a:r>
              <a:rPr lang="de-CH" dirty="0" err="1"/>
              <a:t>misstake</a:t>
            </a:r>
            <a:r>
              <a:rPr lang="de-CH" dirty="0"/>
              <a:t> on </a:t>
            </a:r>
            <a:r>
              <a:rPr lang="de-CH" dirty="0" err="1"/>
              <a:t>the</a:t>
            </a:r>
            <a:r>
              <a:rPr lang="de-CH" dirty="0"/>
              <a:t> </a:t>
            </a:r>
            <a:r>
              <a:rPr lang="de-CH" dirty="0" err="1"/>
              <a:t>slide</a:t>
            </a:r>
            <a:r>
              <a:rPr lang="de-CH" dirty="0"/>
              <a:t> </a:t>
            </a:r>
            <a:r>
              <a:rPr lang="de-CH" dirty="0" err="1"/>
              <a:t>Volcanos</a:t>
            </a:r>
            <a:r>
              <a:rPr lang="de-CH" dirty="0"/>
              <a:t> </a:t>
            </a:r>
            <a:r>
              <a:rPr lang="de-CH" dirty="0" err="1"/>
              <a:t>don‘t</a:t>
            </a:r>
            <a:r>
              <a:rPr lang="de-CH" dirty="0"/>
              <a:t> </a:t>
            </a:r>
            <a:r>
              <a:rPr lang="de-CH" dirty="0" err="1"/>
              <a:t>emmit</a:t>
            </a:r>
            <a:r>
              <a:rPr lang="de-CH" dirty="0"/>
              <a:t> Sulfates, </a:t>
            </a:r>
            <a:r>
              <a:rPr lang="de-CH" dirty="0" err="1"/>
              <a:t>They</a:t>
            </a:r>
            <a:r>
              <a:rPr lang="de-CH" dirty="0"/>
              <a:t> </a:t>
            </a:r>
            <a:r>
              <a:rPr lang="de-CH" dirty="0" err="1"/>
              <a:t>emmit</a:t>
            </a:r>
            <a:r>
              <a:rPr lang="de-CH" dirty="0"/>
              <a:t> large </a:t>
            </a:r>
            <a:r>
              <a:rPr lang="de-CH" dirty="0" err="1"/>
              <a:t>amounts</a:t>
            </a:r>
            <a:r>
              <a:rPr lang="de-CH" dirty="0"/>
              <a:t> </a:t>
            </a:r>
            <a:r>
              <a:rPr lang="de-CH" dirty="0" err="1"/>
              <a:t>of</a:t>
            </a:r>
            <a:r>
              <a:rPr lang="de-CH" dirty="0"/>
              <a:t> SO2 </a:t>
            </a:r>
            <a:r>
              <a:rPr lang="de-CH" dirty="0" err="1"/>
              <a:t>emmitted</a:t>
            </a:r>
            <a:r>
              <a:rPr lang="de-CH" dirty="0"/>
              <a:t> </a:t>
            </a:r>
            <a:r>
              <a:rPr lang="de-CH" dirty="0" err="1"/>
              <a:t>as</a:t>
            </a:r>
            <a:r>
              <a:rPr lang="de-CH" dirty="0"/>
              <a:t> a gas </a:t>
            </a:r>
            <a:r>
              <a:rPr lang="de-CH" dirty="0" err="1"/>
              <a:t>which</a:t>
            </a:r>
            <a:r>
              <a:rPr lang="de-CH" dirty="0"/>
              <a:t> </a:t>
            </a:r>
            <a:r>
              <a:rPr lang="de-CH" dirty="0" err="1"/>
              <a:t>gets</a:t>
            </a:r>
            <a:r>
              <a:rPr lang="de-CH" dirty="0"/>
              <a:t> </a:t>
            </a:r>
            <a:r>
              <a:rPr lang="de-CH" dirty="0" err="1"/>
              <a:t>oxidized</a:t>
            </a:r>
            <a:r>
              <a:rPr lang="de-CH" dirty="0"/>
              <a:t> in </a:t>
            </a:r>
            <a:r>
              <a:rPr lang="de-CH" dirty="0" err="1"/>
              <a:t>the</a:t>
            </a:r>
            <a:r>
              <a:rPr lang="de-CH" dirty="0"/>
              <a:t> </a:t>
            </a:r>
            <a:r>
              <a:rPr lang="de-CH" dirty="0" err="1"/>
              <a:t>atmosphere</a:t>
            </a:r>
            <a:r>
              <a:rPr lang="de-CH" dirty="0"/>
              <a:t> </a:t>
            </a:r>
            <a:r>
              <a:rPr lang="de-CH" dirty="0" err="1"/>
              <a:t>to</a:t>
            </a:r>
            <a:r>
              <a:rPr lang="de-CH" dirty="0"/>
              <a:t> </a:t>
            </a:r>
            <a:r>
              <a:rPr lang="de-CH" dirty="0" err="1"/>
              <a:t>sulfuric</a:t>
            </a:r>
            <a:r>
              <a:rPr lang="de-CH" dirty="0"/>
              <a:t> </a:t>
            </a:r>
            <a:r>
              <a:rPr lang="de-CH" dirty="0" err="1"/>
              <a:t>acid</a:t>
            </a:r>
            <a:r>
              <a:rPr lang="de-CH" dirty="0"/>
              <a:t> </a:t>
            </a:r>
            <a:r>
              <a:rPr lang="de-CH" dirty="0" err="1"/>
              <a:t>which</a:t>
            </a:r>
            <a:r>
              <a:rPr lang="de-CH" dirty="0"/>
              <a:t> </a:t>
            </a:r>
            <a:r>
              <a:rPr lang="de-CH" dirty="0" err="1"/>
              <a:t>then</a:t>
            </a:r>
            <a:r>
              <a:rPr lang="de-CH" dirty="0"/>
              <a:t> </a:t>
            </a:r>
            <a:r>
              <a:rPr lang="de-CH" dirty="0" err="1"/>
              <a:t>forms</a:t>
            </a:r>
            <a:r>
              <a:rPr lang="de-CH" dirty="0"/>
              <a:t> </a:t>
            </a:r>
            <a:r>
              <a:rPr lang="de-CH" dirty="0" err="1"/>
              <a:t>particles</a:t>
            </a:r>
            <a:r>
              <a:rPr lang="de-CH" dirty="0"/>
              <a:t>.</a:t>
            </a:r>
          </a:p>
          <a:p>
            <a:endParaRPr lang="de-CH" dirty="0"/>
          </a:p>
          <a:p>
            <a:r>
              <a:rPr lang="de-CH" dirty="0"/>
              <a:t>Next </a:t>
            </a:r>
            <a:r>
              <a:rPr lang="de-CH" dirty="0" err="1"/>
              <a:t>slide</a:t>
            </a:r>
            <a:endParaRPr lang="en-US" dirty="0"/>
          </a:p>
        </p:txBody>
      </p:sp>
    </p:spTree>
    <p:extLst>
      <p:ext uri="{BB962C8B-B14F-4D97-AF65-F5344CB8AC3E}">
        <p14:creationId xmlns:p14="http://schemas.microsoft.com/office/powerpoint/2010/main" val="18644695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62</a:t>
            </a:fld>
            <a:endParaRPr lang="en-GB"/>
          </a:p>
        </p:txBody>
      </p:sp>
    </p:spTree>
    <p:extLst>
      <p:ext uri="{BB962C8B-B14F-4D97-AF65-F5344CB8AC3E}">
        <p14:creationId xmlns:p14="http://schemas.microsoft.com/office/powerpoint/2010/main" val="32663515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6C7CE-D243-49B1-9606-BE9159FD9089}" type="slidenum">
              <a:rPr lang="de-CH"/>
              <a:pPr/>
              <a:t>64</a:t>
            </a:fld>
            <a:endParaRPr lang="de-CH"/>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normAutofit fontScale="55000" lnSpcReduction="20000"/>
          </a:bodyPr>
          <a:lstStyle/>
          <a:p>
            <a:r>
              <a:rPr lang="en-US" dirty="0"/>
              <a:t>Freshly generated soot aerosols are initially hydrophobic and unlikely to act as cloud condensation nuclei (CCN). However, during combustion many </a:t>
            </a:r>
            <a:r>
              <a:rPr lang="en-US" dirty="0" smtClean="0"/>
              <a:t>low</a:t>
            </a:r>
            <a:r>
              <a:rPr lang="en-US" baseline="0" dirty="0" smtClean="0"/>
              <a:t> </a:t>
            </a:r>
            <a:r>
              <a:rPr lang="en-US" dirty="0" smtClean="0"/>
              <a:t>vapor </a:t>
            </a:r>
            <a:r>
              <a:rPr lang="en-US" dirty="0"/>
              <a:t>pressure gas products are formed that may then condense on existing soot aerosols. Additionally, soot particles may acquire coatings as they age, such </a:t>
            </a:r>
            <a:r>
              <a:rPr lang="en-US" dirty="0" smtClean="0"/>
              <a:t>as</a:t>
            </a:r>
            <a:r>
              <a:rPr lang="en-US" baseline="0" dirty="0" smtClean="0"/>
              <a:t> </a:t>
            </a:r>
            <a:r>
              <a:rPr lang="en-US" dirty="0" smtClean="0"/>
              <a:t>acids</a:t>
            </a:r>
            <a:r>
              <a:rPr lang="en-US" dirty="0"/>
              <a:t>, salts, and oxygenated organics. An understanding of this aging process and its effect on soot </a:t>
            </a:r>
            <a:r>
              <a:rPr lang="en-US" dirty="0" err="1"/>
              <a:t>hygroscopicity</a:t>
            </a:r>
            <a:r>
              <a:rPr lang="en-US" dirty="0"/>
              <a:t> is necessary to address the potential </a:t>
            </a:r>
            <a:r>
              <a:rPr lang="en-US" dirty="0" smtClean="0"/>
              <a:t>of</a:t>
            </a:r>
            <a:r>
              <a:rPr lang="en-US" baseline="0" dirty="0" smtClean="0"/>
              <a:t> </a:t>
            </a:r>
            <a:r>
              <a:rPr lang="en-US" dirty="0" smtClean="0"/>
              <a:t>soot </a:t>
            </a:r>
            <a:r>
              <a:rPr lang="en-US" dirty="0"/>
              <a:t>to act as a CCN. </a:t>
            </a:r>
          </a:p>
          <a:p>
            <a:r>
              <a:rPr lang="en-US" dirty="0"/>
              <a:t>The ability of BC to act as CCN or IN is the focus of this work.</a:t>
            </a:r>
          </a:p>
          <a:p>
            <a:endParaRPr lang="en-US" dirty="0"/>
          </a:p>
          <a:p>
            <a:r>
              <a:rPr lang="de-CH" dirty="0"/>
              <a:t>Mesure IR</a:t>
            </a:r>
          </a:p>
          <a:p>
            <a:endParaRPr lang="de-CH" dirty="0"/>
          </a:p>
          <a:p>
            <a:r>
              <a:rPr lang="de-CH" dirty="0"/>
              <a:t>Additionally we know from particles that they reduce the visibility of the air. The brown haze or dust absorbs sunlight and reduces the amount of light reaching the earth's surface. In some regions of our world aerosol emissions are so strong that there are regional climate impacts. Transport emissions contribute to this. Particles induces also cloud formation, which has a major impact on the climate system. We will dedicate another chapter to the climate impacts of particles.</a:t>
            </a:r>
            <a:br>
              <a:rPr lang="de-CH" dirty="0"/>
            </a:br>
            <a:r>
              <a:rPr lang="de-CH" dirty="0"/>
              <a:t>Particle impacts on our environment are numerous. One example is the impact of additional cloud formation, from condensation trails of airplanes as well as from ship tracks.</a:t>
            </a:r>
            <a:br>
              <a:rPr lang="de-CH" dirty="0"/>
            </a:br>
            <a:r>
              <a:rPr lang="de-CH" dirty="0"/>
              <a:t>Image source: adopted from NASA Earth science division </a:t>
            </a:r>
          </a:p>
          <a:p>
            <a:endParaRPr lang="de-CH" dirty="0"/>
          </a:p>
          <a:p>
            <a:r>
              <a:rPr lang="de-CH" dirty="0"/>
              <a:t>An unusually high number of ship tracks were visible in the clouds off of the coasts of France and Spain in these true- and false-color images from the </a:t>
            </a:r>
            <a:r>
              <a:rPr lang="de-CH" dirty="0">
                <a:hlinkClick r:id="rId3"/>
              </a:rPr>
              <a:t>Moderate Resolution Imaging Spectroradiometer</a:t>
            </a:r>
            <a:r>
              <a:rPr lang="de-CH" dirty="0"/>
              <a:t> (MODIS) on the </a:t>
            </a:r>
            <a:r>
              <a:rPr lang="de-CH" dirty="0">
                <a:hlinkClick r:id="rId4"/>
              </a:rPr>
              <a:t>Aqua</a:t>
            </a:r>
            <a:r>
              <a:rPr lang="de-CH" dirty="0"/>
              <a:t> satellite on January 27, 2003. Ship tracks form when very small, airborne particles emitted in the exhaust of large ships (and airplanes) attract water molecules, acting as “seeds” for clouds. These seeds are called cloud condensation nuclei. Continued accumulation of droplets on the cloud condensation nuclei forms the thin, streaky clouds pictured in these images. As the ships moved about the East Atlantic, they left a visible, though impermanent, record of where they have recently been. Generally speaking, the faster the ship, the narrower, longer, and less diffuse the ship track will be. Slower ships will leave shorter, wider, and more diffuse ship tracks. Ship tracks often reflect the direction and speed of the wind as much as the direction and speed of the ship. </a:t>
            </a:r>
          </a:p>
          <a:p>
            <a:r>
              <a:rPr lang="de-CH" dirty="0"/>
              <a:t>The false-color cut-aways show two properties of clouds that influence the heat and energy balance of the atmosphere and, as a result, the climate. One is cloud optical thickness, which describes how much light is able to pass through a cloud. The other characteristic is cloud particle radius, which is the estimated size of the radius of the particles making up the clouds. </a:t>
            </a:r>
          </a:p>
          <a:p>
            <a:r>
              <a:rPr lang="de-CH" dirty="0"/>
              <a:t>These images reveal an important difference between clouds formed from natural cloud condensation nuclei (like dust or sea salt) and those formed from particles in ship exhaust. First, the ship track clouds contain greater amounts of smaller liquid water particles (shown in yellow) than surrounding natural clouds (shown in red). The optical thickness of the ship track clouds is different as well, showing up as dark orange streaks. </a:t>
            </a:r>
          </a:p>
          <a:p>
            <a:r>
              <a:rPr lang="de-CH" dirty="0"/>
              <a:t>Why are these characteristics important? A cloud’s optical thickness determines how much sunlight reaches the Earth’s surface and how much is reflected or absorbed by the clouds, factors that influence global temperatures. The size of cloud particles is important, too. In general, smaller particles produce brighter, more reflective clouds, which bounce light from the sun back into space and cool the planet. If that sounds like a good way to combat global warming, consider this: when particles are small, they are less likely to collide with one another often enough to produce raindrops. Indeed, in some parts of the world, increasing, persistent air pollution appears to be contributing to drought. </a:t>
            </a:r>
          </a:p>
        </p:txBody>
      </p:sp>
    </p:spTree>
    <p:extLst>
      <p:ext uri="{BB962C8B-B14F-4D97-AF65-F5344CB8AC3E}">
        <p14:creationId xmlns:p14="http://schemas.microsoft.com/office/powerpoint/2010/main" val="38864469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6C7CE-D243-49B1-9606-BE9159FD9089}" type="slidenum">
              <a:rPr lang="de-CH"/>
              <a:pPr/>
              <a:t>65</a:t>
            </a:fld>
            <a:endParaRPr lang="de-CH"/>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normAutofit fontScale="55000" lnSpcReduction="20000"/>
          </a:bodyPr>
          <a:lstStyle/>
          <a:p>
            <a:r>
              <a:rPr lang="en-US" dirty="0"/>
              <a:t>Freshly generated soot aerosols are initially hydrophobic and unlikely to act as cloud condensation nuclei (CCN). However, during combustion many low</a:t>
            </a:r>
          </a:p>
          <a:p>
            <a:r>
              <a:rPr lang="en-US" dirty="0"/>
              <a:t>vapor pressure gas products are formed that may then condense on existing soot aerosols. Additionally, soot particles may acquire coatings as they age, such as</a:t>
            </a:r>
          </a:p>
          <a:p>
            <a:r>
              <a:rPr lang="en-US" dirty="0"/>
              <a:t>acids, salts, and oxygenated organics. An understanding of this aging process and its effect on soot </a:t>
            </a:r>
            <a:r>
              <a:rPr lang="en-US" dirty="0" err="1"/>
              <a:t>hygroscopicity</a:t>
            </a:r>
            <a:r>
              <a:rPr lang="en-US" dirty="0"/>
              <a:t> is necessary to address the potential of</a:t>
            </a:r>
          </a:p>
          <a:p>
            <a:r>
              <a:rPr lang="en-US" dirty="0"/>
              <a:t>soot to act as a CCN. </a:t>
            </a:r>
          </a:p>
          <a:p>
            <a:r>
              <a:rPr lang="en-US" dirty="0"/>
              <a:t>The ability of BC to act as CCN or IN is the focus of this work.</a:t>
            </a:r>
          </a:p>
          <a:p>
            <a:endParaRPr lang="en-US" dirty="0"/>
          </a:p>
          <a:p>
            <a:r>
              <a:rPr lang="de-CH" dirty="0"/>
              <a:t>Mesure IR</a:t>
            </a:r>
          </a:p>
          <a:p>
            <a:endParaRPr lang="de-CH" dirty="0"/>
          </a:p>
          <a:p>
            <a:r>
              <a:rPr lang="de-CH" dirty="0"/>
              <a:t>Additionally we know from particles that they reduce the visibility of the air. The brown haze or dust absorbs sunlight and reduces the amount of light reaching the earth's surface. In some regions of our world aerosol emissions are so strong that there are regional climate impacts. Transport emissions contribute to this. Particles induces also cloud formation, which has a major impact on the climate system. We will dedicate another chapter to the climate impacts of particles.</a:t>
            </a:r>
            <a:br>
              <a:rPr lang="de-CH" dirty="0"/>
            </a:br>
            <a:r>
              <a:rPr lang="de-CH" dirty="0"/>
              <a:t>Particle impacts on our environment are numerous. One example is the impact of additional cloud formation, from condensation trails of airplanes as well as from ship tracks.</a:t>
            </a:r>
            <a:br>
              <a:rPr lang="de-CH" dirty="0"/>
            </a:br>
            <a:r>
              <a:rPr lang="de-CH" dirty="0"/>
              <a:t>Image source: adopted from NASA Earth science division </a:t>
            </a:r>
          </a:p>
          <a:p>
            <a:endParaRPr lang="de-CH" dirty="0"/>
          </a:p>
          <a:p>
            <a:r>
              <a:rPr lang="de-CH" dirty="0"/>
              <a:t>An unusually high number of ship tracks were visible in the clouds off of the coasts of France and Spain in these true- and false-color images from the </a:t>
            </a:r>
            <a:r>
              <a:rPr lang="de-CH" dirty="0">
                <a:hlinkClick r:id="rId3"/>
              </a:rPr>
              <a:t>Moderate Resolution Imaging Spectroradiometer</a:t>
            </a:r>
            <a:r>
              <a:rPr lang="de-CH" dirty="0"/>
              <a:t> (MODIS) on the </a:t>
            </a:r>
            <a:r>
              <a:rPr lang="de-CH" dirty="0">
                <a:hlinkClick r:id="rId4"/>
              </a:rPr>
              <a:t>Aqua</a:t>
            </a:r>
            <a:r>
              <a:rPr lang="de-CH" dirty="0"/>
              <a:t> satellite on January 27, 2003. Ship tracks form when very small, airborne particles emitted in the exhaust of large ships (and airplanes) attract water molecules, acting as “seeds” for clouds. These seeds are called cloud condensation nuclei. Continued accumulation of droplets on the cloud condensation nuclei forms the thin, streaky clouds pictured in these images. As the ships moved about the East Atlantic, they left a visible, though impermanent, record of where they have recently been. Generally speaking, the faster the ship, the narrower, longer, and less diffuse the ship track will be. Slower ships will leave shorter, wider, and more diffuse ship tracks. Ship tracks often reflect the direction and speed of the wind as much as the direction and speed of the ship. </a:t>
            </a:r>
          </a:p>
          <a:p>
            <a:r>
              <a:rPr lang="de-CH" dirty="0"/>
              <a:t>The false-color cut-aways show two properties of clouds that influence the heat and energy balance of the atmosphere and, as a result, the climate. One is cloud optical thickness, which describes how much light is able to pass through a cloud. The other characteristic is cloud particle radius, which is the estimated size of the radius of the particles making up the clouds. </a:t>
            </a:r>
          </a:p>
          <a:p>
            <a:r>
              <a:rPr lang="de-CH" dirty="0"/>
              <a:t>These images reveal an important difference between clouds formed from natural cloud condensation nuclei (like dust or sea salt) and those formed from particles in ship exhaust. First, the ship track clouds contain greater amounts of smaller liquid water particles (shown in yellow) than surrounding natural clouds (shown in red). The optical thickness of the ship track clouds is different as well, showing up as dark orange streaks. </a:t>
            </a:r>
          </a:p>
          <a:p>
            <a:r>
              <a:rPr lang="de-CH" dirty="0"/>
              <a:t>Why are these characteristics important? A cloud’s optical thickness determines how much sunlight reaches the Earth’s surface and how much is reflected or absorbed by the clouds, factors that influence global temperatures. The size of cloud particles is important, too. In general, smaller particles produce brighter, more reflective clouds, which bounce light from the sun back into space and cool the planet. If that sounds like a good way to combat global warming, consider this: when particles are small, they are less likely to collide with one another often enough to produce raindrops. Indeed, in some parts of the world, increasing, persistent air pollution appears to be contributing to drought. </a:t>
            </a:r>
          </a:p>
        </p:txBody>
      </p:sp>
    </p:spTree>
    <p:extLst>
      <p:ext uri="{BB962C8B-B14F-4D97-AF65-F5344CB8AC3E}">
        <p14:creationId xmlns:p14="http://schemas.microsoft.com/office/powerpoint/2010/main" val="32232304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BFCC7A-39B6-4BE0-918B-D7476BCE6E36}" type="slidenum">
              <a:rPr lang="en-US"/>
              <a:pPr/>
              <a:t>66</a:t>
            </a:fld>
            <a:endParaRPr lang="en-US"/>
          </a:p>
        </p:txBody>
      </p:sp>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p:txBody>
          <a:bodyPr/>
          <a:lstStyle/>
          <a:p>
            <a:r>
              <a:rPr lang="en-US" dirty="0"/>
              <a:t>Air quality across the Great Lakes and Mid-Atlantic regions of the United States is less than ideal in late June 2002. Much of the pollution is likely smoke from forest fires in the West and fires in Canada’s prairie provinces to the north. Since the dominant weather patterns across the country move air from west to east, it is not uncommon for air quality along the East Coast to be affected by fires out West. </a:t>
            </a:r>
          </a:p>
          <a:p>
            <a:r>
              <a:rPr lang="en-US" dirty="0"/>
              <a:t>This series of images from the Moderate Resolution Imaging </a:t>
            </a:r>
            <a:r>
              <a:rPr lang="en-US" dirty="0" err="1"/>
              <a:t>Spectroradiometer</a:t>
            </a:r>
            <a:r>
              <a:rPr lang="en-US" dirty="0"/>
              <a:t> (MODIS) shows hazy skies over </a:t>
            </a:r>
            <a:r>
              <a:rPr lang="en-US" dirty="0" err="1"/>
              <a:t>over</a:t>
            </a:r>
            <a:r>
              <a:rPr lang="en-US" dirty="0"/>
              <a:t> the East during late June and early July. Several eastern fires (red dots) are contributing to the haze as well</a:t>
            </a:r>
          </a:p>
          <a:p>
            <a:endParaRPr lang="en-US" dirty="0"/>
          </a:p>
        </p:txBody>
      </p:sp>
    </p:spTree>
    <p:extLst>
      <p:ext uri="{BB962C8B-B14F-4D97-AF65-F5344CB8AC3E}">
        <p14:creationId xmlns:p14="http://schemas.microsoft.com/office/powerpoint/2010/main" val="414282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Details of the modern climate record are known through the taking of measurements from such weather instruments as thermometers, barometers, and anemometers during the past few centuries.</a:t>
            </a:r>
            <a:r>
              <a:rPr lang="en-US" dirty="0" smtClean="0"/>
              <a:t> The instruments used to study weather over the modern time scale, their known error, their immediate environment, and their exposure have changed over the years, which must be considered when studying the climate of centuries past.</a:t>
            </a:r>
          </a:p>
          <a:p>
            <a:endParaRPr lang="fi-FI" dirty="0" smtClean="0"/>
          </a:p>
          <a:p>
            <a:r>
              <a:rPr lang="en-GB" b="1" dirty="0" smtClean="0"/>
              <a:t>Global mean surface temperature </a:t>
            </a:r>
            <a:r>
              <a:rPr lang="en-US" b="1" dirty="0" smtClean="0"/>
              <a:t>change since 1850!!</a:t>
            </a:r>
            <a:r>
              <a:rPr lang="en-US" b="1" baseline="0" dirty="0" smtClean="0"/>
              <a:t> </a:t>
            </a:r>
            <a:r>
              <a:rPr lang="en-US" dirty="0" smtClean="0"/>
              <a:t>The term </a:t>
            </a:r>
            <a:r>
              <a:rPr lang="en-US" b="1" i="1" dirty="0" smtClean="0"/>
              <a:t>temperature anomaly</a:t>
            </a:r>
            <a:r>
              <a:rPr lang="en-US" b="1" dirty="0" smtClean="0"/>
              <a:t> </a:t>
            </a:r>
            <a:r>
              <a:rPr lang="en-US" dirty="0" smtClean="0"/>
              <a:t>means a departure from a reference value or long-term average. A positive anomaly indicates that the observed temperature was warmer than the reference value, while a negative anomaly indicates that the observed temperature was cooler than the reference value.</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6</a:t>
            </a:fld>
            <a:endParaRPr lang="en-GB"/>
          </a:p>
        </p:txBody>
      </p:sp>
    </p:spTree>
    <p:extLst>
      <p:ext uri="{BB962C8B-B14F-4D97-AF65-F5344CB8AC3E}">
        <p14:creationId xmlns:p14="http://schemas.microsoft.com/office/powerpoint/2010/main" val="413860752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8B87D3-AFF2-4F93-82F5-2C5AB12DB1F0}" type="slidenum">
              <a:rPr lang="en-US"/>
              <a:pPr/>
              <a:t>67</a:t>
            </a:fld>
            <a:endParaRPr lang="en-US"/>
          </a:p>
        </p:txBody>
      </p:sp>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pPr>
              <a:lnSpc>
                <a:spcPct val="90000"/>
              </a:lnSpc>
            </a:pPr>
            <a:r>
              <a:rPr lang="en-US" dirty="0" smtClean="0"/>
              <a:t>The </a:t>
            </a:r>
            <a:r>
              <a:rPr lang="en-US" dirty="0"/>
              <a:t>skies over Northern India are filled with a thick soup of aerosol particles all along the southern edge of the Himalayan Mountains, and streaming southward over Bangladesh and the Bay of Bengal. Notice that the air over the Tibetan Plateau to the north of the Himalayas is very clear, whereas the view of the land surface south of the mountains is obstructed by the brownish haze. Most of this air pollution comes from human activities. The aerosol over this region is notoriously rich in sulfates, nitrates, organic and black carbon, and fly ash. These particles not only represent a health hazard to those people living in the region, but scientists have also recently found that they can have a significant impact on the region's hydrological cycle and climate (click to read the relevant NASA press release). </a:t>
            </a:r>
          </a:p>
          <a:p>
            <a:pPr>
              <a:lnSpc>
                <a:spcPct val="90000"/>
              </a:lnSpc>
            </a:pPr>
            <a:r>
              <a:rPr lang="en-US" dirty="0"/>
              <a:t>This true-color image was acquired on December 4, 2001, by the Moderate-resolution Imaging </a:t>
            </a:r>
            <a:r>
              <a:rPr lang="en-US" dirty="0" err="1"/>
              <a:t>Spectroradiometer</a:t>
            </a:r>
            <a:r>
              <a:rPr lang="en-US" dirty="0"/>
              <a:t> (MODIS), flying aboard NASA’s Terra satellite. It is interesting to compare the image above with this earlier MODIS image over the region, acquired on October 23, 2001. Notice the difference in the clarity of the air over the region in the earlier image. </a:t>
            </a:r>
          </a:p>
          <a:p>
            <a:pPr>
              <a:lnSpc>
                <a:spcPct val="90000"/>
              </a:lnSpc>
            </a:pPr>
            <a:r>
              <a:rPr lang="en-US" dirty="0"/>
              <a:t>Under the thick plume of aerosol, the Brahmaputra (upper right) and Ganges Rivers are still visible. The many mouths of the Ganges have turned the northern waters of the Bay of Bengal a murky brown as they empty their sediment-laden waters into the bay. Toward the upper </a:t>
            </a:r>
            <a:r>
              <a:rPr lang="en-US" dirty="0" err="1"/>
              <a:t>lefthand</a:t>
            </a:r>
            <a:r>
              <a:rPr lang="en-US" dirty="0"/>
              <a:t> corner of the image, there appears to be a fresh swath of snow on the ground just south of the Himalayas. </a:t>
            </a:r>
          </a:p>
          <a:p>
            <a:pPr>
              <a:lnSpc>
                <a:spcPct val="90000"/>
              </a:lnSpc>
            </a:pPr>
            <a:endParaRPr lang="en-US" dirty="0"/>
          </a:p>
        </p:txBody>
      </p:sp>
    </p:spTree>
    <p:extLst>
      <p:ext uri="{BB962C8B-B14F-4D97-AF65-F5344CB8AC3E}">
        <p14:creationId xmlns:p14="http://schemas.microsoft.com/office/powerpoint/2010/main" val="31419274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C65813-D99D-4242-860E-B4FC909CAFA0}" type="slidenum">
              <a:rPr lang="en-US"/>
              <a:pPr/>
              <a:t>68</a:t>
            </a:fld>
            <a:endParaRPr lang="en-US"/>
          </a:p>
        </p:txBody>
      </p:sp>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r>
              <a:rPr lang="en-US" dirty="0"/>
              <a:t>On November 3, 2001, MODIS collected this image of Western Europe. Starting at the lower-left corner of the image and moving clockwise are the countries of Spain, France, Germany, Austria, Italy, and Switzerland. </a:t>
            </a:r>
          </a:p>
          <a:p>
            <a:r>
              <a:rPr lang="en-US" dirty="0"/>
              <a:t>The Alps, the crescent-shaped mountain range running from the center to the right side of the image, span a length of 750 miles and cover and area of 80,000 square miles. In this image, a gray cloud of aerosols, predominantly from Italy's northwestern region of Lombardy, are corralled by the massive heights of the Alps. One large source of aerosols is the city of Milan. Home to numerous international and local industrial plants, Milan is faced with many of the same air quality problems as other large metropolitan areas. </a:t>
            </a:r>
          </a:p>
          <a:p>
            <a:r>
              <a:rPr lang="en-US" dirty="0"/>
              <a:t>Also visible in the image is a phytoplankton bloom in the Bay of Biscay (left), at the confluence of the Garonne and Dordogne rivers. The rivers form the Gironde Estuary, which is saturated with sediment that provides necessary nutrients for the phytoplankton.</a:t>
            </a:r>
          </a:p>
        </p:txBody>
      </p:sp>
    </p:spTree>
    <p:extLst>
      <p:ext uri="{BB962C8B-B14F-4D97-AF65-F5344CB8AC3E}">
        <p14:creationId xmlns:p14="http://schemas.microsoft.com/office/powerpoint/2010/main" val="23626175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B4063B-C821-4275-81E3-A9B4B52A5CA1}" type="slidenum">
              <a:rPr lang="en-US"/>
              <a:pPr/>
              <a:t>69</a:t>
            </a:fld>
            <a:endParaRPr lang="en-US"/>
          </a:p>
        </p:txBody>
      </p:sp>
      <p:sp>
        <p:nvSpPr>
          <p:cNvPr id="227330" name="Rectangle 2"/>
          <p:cNvSpPr>
            <a:spLocks noGrp="1" noRot="1" noChangeAspect="1" noChangeArrowheads="1" noTextEdit="1"/>
          </p:cNvSpPr>
          <p:nvPr>
            <p:ph type="sldImg"/>
          </p:nvPr>
        </p:nvSpPr>
        <p:spPr>
          <a:ln/>
        </p:spPr>
      </p:sp>
      <p:sp>
        <p:nvSpPr>
          <p:cNvPr id="227331" name="Rectangle 3"/>
          <p:cNvSpPr>
            <a:spLocks noGrp="1" noChangeArrowheads="1"/>
          </p:cNvSpPr>
          <p:nvPr>
            <p:ph type="body" idx="1"/>
          </p:nvPr>
        </p:nvSpPr>
        <p:spPr/>
        <p:txBody>
          <a:bodyPr/>
          <a:lstStyle/>
          <a:p>
            <a:r>
              <a:rPr lang="en-US" sz="600"/>
              <a:t>Direct aerosol effect is clearly seen from space</a:t>
            </a:r>
          </a:p>
        </p:txBody>
      </p:sp>
    </p:spTree>
    <p:extLst>
      <p:ext uri="{BB962C8B-B14F-4D97-AF65-F5344CB8AC3E}">
        <p14:creationId xmlns:p14="http://schemas.microsoft.com/office/powerpoint/2010/main" val="8267369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159F88-55E0-4A54-ABAE-13B849251047}" type="slidenum">
              <a:rPr lang="en-US"/>
              <a:pPr/>
              <a:t>70</a:t>
            </a:fld>
            <a:endParaRPr lang="en-US"/>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r>
              <a:rPr lang="en-US"/>
              <a:t>In these images from late 2002 and early 2003, air pollution blankets a large region of central China. The pollution gets packed into valleys between mountain ranges and along rivers, and is so thick that in places it completely obscures the surface from the satellite’s view. These images were acquired by the Moderate Resolution Imaging Spectroradiometer (MODIS) on the Aqua and Terra satellites</a:t>
            </a:r>
          </a:p>
        </p:txBody>
      </p:sp>
    </p:spTree>
    <p:extLst>
      <p:ext uri="{BB962C8B-B14F-4D97-AF65-F5344CB8AC3E}">
        <p14:creationId xmlns:p14="http://schemas.microsoft.com/office/powerpoint/2010/main" val="32494098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71</a:t>
            </a:fld>
            <a:endParaRPr lang="en-GB"/>
          </a:p>
        </p:txBody>
      </p:sp>
    </p:spTree>
    <p:extLst>
      <p:ext uri="{BB962C8B-B14F-4D97-AF65-F5344CB8AC3E}">
        <p14:creationId xmlns:p14="http://schemas.microsoft.com/office/powerpoint/2010/main" val="2096317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CLOUD experiment investigates the formation of new aerosol particles in the atmosphere via nucleation of trace gas molecules. The particular focus is on the effect of ions from cosmic rays on this process. </a:t>
            </a:r>
            <a:endParaRPr lang="en-US"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7</a:t>
            </a:fld>
            <a:endParaRPr lang="en-GB"/>
          </a:p>
        </p:txBody>
      </p:sp>
    </p:spTree>
    <p:extLst>
      <p:ext uri="{BB962C8B-B14F-4D97-AF65-F5344CB8AC3E}">
        <p14:creationId xmlns:p14="http://schemas.microsoft.com/office/powerpoint/2010/main" val="736868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b="0" i="1" dirty="0" err="1" smtClean="0"/>
              <a:t>Blue</a:t>
            </a:r>
            <a:r>
              <a:rPr lang="fi-FI" b="0" i="1" dirty="0" smtClean="0"/>
              <a:t>:</a:t>
            </a:r>
            <a:r>
              <a:rPr lang="fi-FI" b="0" i="1" baseline="0" dirty="0" smtClean="0"/>
              <a:t> </a:t>
            </a:r>
            <a:r>
              <a:rPr lang="fi-FI" b="0" i="1" baseline="0" dirty="0" err="1" smtClean="0"/>
              <a:t>sea</a:t>
            </a:r>
            <a:r>
              <a:rPr lang="fi-FI" b="0" i="1" baseline="0" dirty="0" smtClean="0"/>
              <a:t> </a:t>
            </a:r>
            <a:r>
              <a:rPr lang="fi-FI" b="0" i="1" baseline="0" dirty="0" err="1" smtClean="0"/>
              <a:t>salt</a:t>
            </a:r>
            <a:r>
              <a:rPr lang="fi-FI" b="0" i="1" baseline="0" dirty="0" smtClean="0"/>
              <a:t> </a:t>
            </a:r>
            <a:r>
              <a:rPr lang="fi-FI" b="0" i="1" baseline="0" dirty="0" err="1" smtClean="0"/>
              <a:t>blown</a:t>
            </a:r>
            <a:r>
              <a:rPr lang="fi-FI" b="0" i="1" baseline="0" dirty="0" smtClean="0"/>
              <a:t> </a:t>
            </a:r>
            <a:r>
              <a:rPr lang="fi-FI" b="0" i="1" baseline="0" dirty="0" err="1" smtClean="0"/>
              <a:t>by</a:t>
            </a:r>
            <a:r>
              <a:rPr lang="fi-FI" b="0" i="1" baseline="0" dirty="0" smtClean="0"/>
              <a:t> </a:t>
            </a:r>
            <a:r>
              <a:rPr lang="fi-FI" b="0" i="1" baseline="0" dirty="0" err="1" smtClean="0"/>
              <a:t>the</a:t>
            </a:r>
            <a:r>
              <a:rPr lang="fi-FI" b="0" i="1" baseline="0" dirty="0" smtClean="0"/>
              <a:t> </a:t>
            </a:r>
            <a:r>
              <a:rPr lang="fi-FI" b="0" i="1" baseline="0" dirty="0" err="1" smtClean="0"/>
              <a:t>wind</a:t>
            </a:r>
            <a:endParaRPr lang="fi-FI" b="0" i="1" baseline="0" dirty="0" smtClean="0"/>
          </a:p>
          <a:p>
            <a:r>
              <a:rPr lang="fi-FI" b="0" i="1" baseline="0" dirty="0" smtClean="0"/>
              <a:t>Green: </a:t>
            </a:r>
            <a:r>
              <a:rPr lang="fi-FI" b="0" i="1" baseline="0" dirty="0" err="1" smtClean="0"/>
              <a:t>Carbon</a:t>
            </a:r>
            <a:r>
              <a:rPr lang="fi-FI" b="0" i="1" baseline="0" dirty="0" smtClean="0"/>
              <a:t> </a:t>
            </a:r>
            <a:r>
              <a:rPr lang="fi-FI" b="0" i="1" baseline="0" dirty="0" err="1" smtClean="0"/>
              <a:t>from</a:t>
            </a:r>
            <a:r>
              <a:rPr lang="fi-FI" b="0" i="1" baseline="0" dirty="0" smtClean="0"/>
              <a:t> </a:t>
            </a:r>
            <a:r>
              <a:rPr lang="fi-FI" b="0" i="1" baseline="0" dirty="0" err="1" smtClean="0"/>
              <a:t>fires</a:t>
            </a:r>
            <a:r>
              <a:rPr lang="fi-FI" b="0" i="1" baseline="0" dirty="0" smtClean="0"/>
              <a:t> (</a:t>
            </a:r>
            <a:r>
              <a:rPr lang="fi-FI" b="0" i="1" baseline="0" dirty="0" err="1" smtClean="0"/>
              <a:t>black</a:t>
            </a:r>
            <a:r>
              <a:rPr lang="fi-FI" b="0" i="1" baseline="0" dirty="0" smtClean="0"/>
              <a:t> </a:t>
            </a:r>
            <a:r>
              <a:rPr lang="fi-FI" b="0" i="1" baseline="0" dirty="0" err="1" smtClean="0"/>
              <a:t>carbon</a:t>
            </a:r>
            <a:r>
              <a:rPr lang="fi-FI" b="0" i="1" baseline="0" dirty="0" smtClean="0"/>
              <a:t> = </a:t>
            </a:r>
            <a:r>
              <a:rPr lang="fi-FI" b="0" i="1" baseline="0" dirty="0" err="1" smtClean="0"/>
              <a:t>soot</a:t>
            </a:r>
            <a:r>
              <a:rPr lang="fi-FI" b="0" i="1" baseline="0" dirty="0" smtClean="0"/>
              <a:t>)</a:t>
            </a:r>
          </a:p>
          <a:p>
            <a:r>
              <a:rPr lang="fi-FI" b="0" i="1" baseline="0" dirty="0" smtClean="0"/>
              <a:t>White: </a:t>
            </a:r>
            <a:r>
              <a:rPr lang="fi-FI" b="0" i="1" baseline="0" dirty="0" err="1" smtClean="0"/>
              <a:t>sulfates</a:t>
            </a:r>
            <a:r>
              <a:rPr lang="fi-FI" b="0" i="1" baseline="0" dirty="0" smtClean="0"/>
              <a:t> </a:t>
            </a:r>
            <a:r>
              <a:rPr lang="fi-FI" b="0" i="1" baseline="0" dirty="0" err="1" smtClean="0"/>
              <a:t>from</a:t>
            </a:r>
            <a:r>
              <a:rPr lang="fi-FI" b="0" i="1" baseline="0" dirty="0" smtClean="0"/>
              <a:t> </a:t>
            </a:r>
            <a:r>
              <a:rPr lang="fi-FI" b="0" i="1" baseline="0" dirty="0" err="1" smtClean="0"/>
              <a:t>fossil</a:t>
            </a:r>
            <a:r>
              <a:rPr lang="fi-FI" b="0" i="1" baseline="0" dirty="0" smtClean="0"/>
              <a:t> </a:t>
            </a:r>
            <a:r>
              <a:rPr lang="fi-FI" b="0" i="1" baseline="0" dirty="0" err="1" smtClean="0"/>
              <a:t>fuels</a:t>
            </a:r>
            <a:r>
              <a:rPr lang="fi-FI" b="0" i="1" baseline="0" dirty="0" smtClean="0"/>
              <a:t> and </a:t>
            </a:r>
            <a:r>
              <a:rPr lang="fi-FI" b="0" i="1" baseline="0" dirty="0" err="1" smtClean="0"/>
              <a:t>vulcanos</a:t>
            </a:r>
            <a:r>
              <a:rPr lang="fi-FI" b="0" i="1" baseline="0" dirty="0" smtClean="0"/>
              <a:t> (</a:t>
            </a:r>
            <a:r>
              <a:rPr lang="fi-FI" b="0" i="1" baseline="0" dirty="0" err="1" smtClean="0"/>
              <a:t>antropogenic</a:t>
            </a:r>
            <a:r>
              <a:rPr lang="fi-FI" b="0" i="1" baseline="0" dirty="0" smtClean="0"/>
              <a:t> </a:t>
            </a:r>
            <a:r>
              <a:rPr lang="fi-FI" b="0" i="1" baseline="0" dirty="0" err="1" smtClean="0"/>
              <a:t>vs</a:t>
            </a:r>
            <a:r>
              <a:rPr lang="fi-FI" b="0" i="1" baseline="0" dirty="0" smtClean="0"/>
              <a:t> </a:t>
            </a:r>
            <a:r>
              <a:rPr lang="fi-FI" b="0" i="1" baseline="0" dirty="0" err="1" smtClean="0"/>
              <a:t>natural</a:t>
            </a:r>
            <a:r>
              <a:rPr lang="fi-FI" b="0" i="1" baseline="0" dirty="0" smtClean="0"/>
              <a:t> </a:t>
            </a:r>
            <a:r>
              <a:rPr lang="fi-FI" b="0" i="1" baseline="0" dirty="0" err="1" smtClean="0"/>
              <a:t>source</a:t>
            </a:r>
            <a:r>
              <a:rPr lang="fi-FI" b="0" i="1" baseline="0" dirty="0" smtClean="0"/>
              <a:t>)</a:t>
            </a:r>
          </a:p>
          <a:p>
            <a:r>
              <a:rPr lang="fi-FI" b="0" i="1" baseline="0" dirty="0" err="1" smtClean="0"/>
              <a:t>Orange</a:t>
            </a:r>
            <a:r>
              <a:rPr lang="fi-FI" b="0" i="1" baseline="0" dirty="0" smtClean="0"/>
              <a:t>/</a:t>
            </a:r>
            <a:r>
              <a:rPr lang="fi-FI" b="0" i="1" baseline="0" dirty="0" err="1" smtClean="0"/>
              <a:t>red</a:t>
            </a:r>
            <a:r>
              <a:rPr lang="fi-FI" b="0" i="1" baseline="0" dirty="0" smtClean="0"/>
              <a:t>: </a:t>
            </a:r>
            <a:r>
              <a:rPr lang="fi-FI" b="0" i="1" baseline="0" dirty="0" err="1" smtClean="0"/>
              <a:t>dust</a:t>
            </a:r>
            <a:r>
              <a:rPr lang="fi-FI" b="0" i="1" baseline="0" dirty="0" smtClean="0"/>
              <a:t>  </a:t>
            </a:r>
            <a:endParaRPr lang="en-US" b="0" i="1" dirty="0"/>
          </a:p>
        </p:txBody>
      </p:sp>
      <p:sp>
        <p:nvSpPr>
          <p:cNvPr id="4" name="Slide Number Placeholder 3"/>
          <p:cNvSpPr>
            <a:spLocks noGrp="1"/>
          </p:cNvSpPr>
          <p:nvPr>
            <p:ph type="sldNum" sz="quarter" idx="10"/>
          </p:nvPr>
        </p:nvSpPr>
        <p:spPr/>
        <p:txBody>
          <a:bodyPr/>
          <a:lstStyle/>
          <a:p>
            <a:pPr>
              <a:defRPr/>
            </a:pPr>
            <a:fld id="{4799C3A2-DD1C-4855-B056-74DF3753E698}" type="slidenum">
              <a:rPr lang="en-GB" smtClean="0"/>
              <a:pPr>
                <a:defRPr/>
              </a:pPr>
              <a:t>10</a:t>
            </a:fld>
            <a:endParaRPr lang="en-GB"/>
          </a:p>
        </p:txBody>
      </p:sp>
    </p:spTree>
    <p:extLst>
      <p:ext uri="{BB962C8B-B14F-4D97-AF65-F5344CB8AC3E}">
        <p14:creationId xmlns:p14="http://schemas.microsoft.com/office/powerpoint/2010/main" val="4292237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accent2"/>
                </a:solidFill>
              </a:rPr>
              <a:t>Computer model of aerosols in Earth’s atmosphere by NASA.</a:t>
            </a:r>
          </a:p>
          <a:p>
            <a:r>
              <a:rPr lang="en-US" b="1" dirty="0">
                <a:solidFill>
                  <a:schemeClr val="accent2"/>
                </a:solidFill>
              </a:rPr>
              <a:t>Primary particles are emitted globally:</a:t>
            </a:r>
            <a:br>
              <a:rPr lang="en-US" b="1" dirty="0">
                <a:solidFill>
                  <a:schemeClr val="accent2"/>
                </a:solidFill>
              </a:rPr>
            </a:br>
            <a:r>
              <a:rPr lang="en-US" b="1" dirty="0">
                <a:solidFill>
                  <a:schemeClr val="accent2"/>
                </a:solidFill>
              </a:rPr>
              <a:t>https://www.youtube.com/watch?v=YtJzn8A725w</a:t>
            </a:r>
          </a:p>
          <a:p>
            <a:endParaRPr lang="en-US" b="1" dirty="0">
              <a:solidFill>
                <a:schemeClr val="accent2"/>
              </a:solidFill>
            </a:endParaRPr>
          </a:p>
          <a:p>
            <a:r>
              <a:rPr lang="en-GB" dirty="0" smtClean="0"/>
              <a:t>The Goddard Earth Observing System Model, Version 5 (</a:t>
            </a:r>
            <a:r>
              <a:rPr lang="en-GB" i="1" dirty="0" smtClean="0"/>
              <a:t>GEOS</a:t>
            </a:r>
            <a:r>
              <a:rPr lang="en-GB" dirty="0" smtClean="0"/>
              <a:t>-</a:t>
            </a:r>
            <a:r>
              <a:rPr lang="en-GB" i="1" dirty="0" smtClean="0"/>
              <a:t>5</a:t>
            </a:r>
            <a:r>
              <a:rPr lang="en-GB" dirty="0" smtClean="0"/>
              <a:t>) model consists of a group of model components that can be connected in a flexible manner in order to address questions related to different aspects of Earth Science.</a:t>
            </a:r>
            <a:endParaRPr lang="en-US" b="1" dirty="0">
              <a:solidFill>
                <a:schemeClr val="accent2"/>
              </a:solidFill>
            </a:endParaRPr>
          </a:p>
          <a:p>
            <a:endParaRPr lang="en-US" b="1" dirty="0">
              <a:solidFill>
                <a:schemeClr val="accent2"/>
              </a:solidFill>
            </a:endParaRPr>
          </a:p>
          <a:p>
            <a:endParaRPr lang="en-GB" dirty="0"/>
          </a:p>
        </p:txBody>
      </p:sp>
      <p:sp>
        <p:nvSpPr>
          <p:cNvPr id="4" name="Slide Number Placeholder 3"/>
          <p:cNvSpPr>
            <a:spLocks noGrp="1"/>
          </p:cNvSpPr>
          <p:nvPr>
            <p:ph type="sldNum" sz="quarter" idx="10"/>
          </p:nvPr>
        </p:nvSpPr>
        <p:spPr/>
        <p:txBody>
          <a:bodyPr/>
          <a:lstStyle/>
          <a:p>
            <a:fld id="{92616EC3-2A66-41A1-96D2-1836E76E6FE7}" type="slidenum">
              <a:rPr lang="en-GB" smtClean="0"/>
              <a:t>11</a:t>
            </a:fld>
            <a:endParaRPr lang="en-GB" dirty="0"/>
          </a:p>
        </p:txBody>
      </p:sp>
    </p:spTree>
    <p:extLst>
      <p:ext uri="{BB962C8B-B14F-4D97-AF65-F5344CB8AC3E}">
        <p14:creationId xmlns:p14="http://schemas.microsoft.com/office/powerpoint/2010/main" val="1429096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defTabSz="949239">
              <a:defRPr/>
            </a:pPr>
            <a:r>
              <a:rPr lang="en-GB" b="1" cap="all" dirty="0"/>
              <a:t>ATMOSPHERIC AEROSOL PARTICLES: FROM MOLECULAR CLUSTERING TO GLOBAL Climate</a:t>
            </a:r>
            <a:r>
              <a:rPr lang="en-GB" dirty="0"/>
              <a:t>: </a:t>
            </a:r>
            <a:r>
              <a:rPr lang="en-GB" altLang="fi-FI" dirty="0" smtClean="0"/>
              <a:t>We are interested to get the information on the first steps of the New Particle Formation (NPF). </a:t>
            </a:r>
            <a:r>
              <a:rPr lang="en-US" dirty="0"/>
              <a:t>In atmospheric particle formation, we study the transition from gas phase to liquid or solid phase, i.e. the nucleation of stable liquid or solid phase clusters from gas phase precursors. Atmospheric nucleation can happen via </a:t>
            </a:r>
            <a:r>
              <a:rPr lang="en-US" b="1" dirty="0"/>
              <a:t>molecular clustering</a:t>
            </a:r>
            <a:r>
              <a:rPr lang="en-US" dirty="0"/>
              <a:t>, and it is followed by cluster activation for enhanced growth. Freshly-formed particles grow by condensation when different vapors condense onto the particle surfaces or the particles collide and stick together, in a process called coagulation. When aerosol particles grow further to sizes where they can act as cloud condensation nuclei, </a:t>
            </a:r>
            <a:r>
              <a:rPr lang="en-US" b="1" dirty="0"/>
              <a:t>they start to have effect on climate</a:t>
            </a:r>
            <a:r>
              <a:rPr lang="en-US" dirty="0"/>
              <a:t>.</a:t>
            </a:r>
            <a:endParaRPr lang="fi-FI" dirty="0" smtClean="0"/>
          </a:p>
          <a:p>
            <a:endParaRPr lang="en-GB" altLang="fi-FI" dirty="0" smtClean="0"/>
          </a:p>
          <a:p>
            <a:r>
              <a:rPr lang="en-GB" altLang="fi-FI" dirty="0" smtClean="0"/>
              <a:t>For simplicity, they are assumed to be spherical, and their diameter is used as the measure of size. While typical gas molecules in the atmosphere have diameters below 1 nm (10-9 m), aerosol particle diameters range from 1 nm up to</a:t>
            </a:r>
            <a:r>
              <a:rPr lang="en-GB" altLang="fi-FI" baseline="0" dirty="0" smtClean="0"/>
              <a:t> </a:t>
            </a:r>
            <a:r>
              <a:rPr lang="en-GB" altLang="fi-FI" dirty="0" smtClean="0"/>
              <a:t>around 100 </a:t>
            </a:r>
            <a:r>
              <a:rPr lang="en-GB" altLang="fi-FI" dirty="0" err="1" smtClean="0"/>
              <a:t>μm</a:t>
            </a:r>
            <a:r>
              <a:rPr lang="en-GB" altLang="fi-FI" dirty="0" smtClean="0"/>
              <a:t> (10-4 m).</a:t>
            </a:r>
            <a:r>
              <a:rPr lang="en-GB" altLang="fi-FI" baseline="0" dirty="0" smtClean="0"/>
              <a:t> </a:t>
            </a:r>
            <a:r>
              <a:rPr lang="en-GB" altLang="fi-FI" dirty="0" smtClean="0"/>
              <a:t>Ionisation of air molecules (N2 and O2 constitute 78 % and 21 %, respectively, of air composition) produces primary air ions, i.e. positive ions and free electrons. Primary ions undergo rapid chemical reactions, getting neutralised and charged again, and become small ions in less than a second from their formation.</a:t>
            </a:r>
            <a:r>
              <a:rPr lang="en-GB" altLang="fi-FI" baseline="0" dirty="0" smtClean="0"/>
              <a:t> </a:t>
            </a:r>
            <a:r>
              <a:rPr lang="en-US" altLang="fi-FI" dirty="0" smtClean="0"/>
              <a:t>The newly formed particles have been observed to grow into cloud condensation nuclei (CCN) sizes (e.g. </a:t>
            </a:r>
            <a:r>
              <a:rPr lang="en-US" altLang="fi-FI" dirty="0" err="1" smtClean="0"/>
              <a:t>Laaksonen</a:t>
            </a:r>
            <a:r>
              <a:rPr lang="en-US" altLang="fi-FI" dirty="0" smtClean="0"/>
              <a:t> et al., 2005; </a:t>
            </a:r>
            <a:r>
              <a:rPr lang="en-US" altLang="fi-FI" dirty="0" err="1" smtClean="0"/>
              <a:t>Wiedensohler</a:t>
            </a:r>
            <a:r>
              <a:rPr lang="en-US" altLang="fi-FI" dirty="0" smtClean="0"/>
              <a:t> et al., 2009) and ultimately to participate in cloud droplet activation.</a:t>
            </a:r>
          </a:p>
          <a:p>
            <a:endParaRPr lang="en-US" altLang="fi-FI" b="1" dirty="0" smtClean="0"/>
          </a:p>
          <a:p>
            <a:pPr defTabSz="949239">
              <a:defRPr/>
            </a:pPr>
            <a:r>
              <a:rPr lang="en-GB" altLang="fi-FI" b="1" dirty="0" smtClean="0"/>
              <a:t>All this makes aerosol particles extremely difficult to measure. The very small size of these particles causes several difficulties in </a:t>
            </a:r>
            <a:r>
              <a:rPr lang="fi-FI" altLang="fi-FI" b="1" dirty="0" err="1" smtClean="0"/>
              <a:t>sampling</a:t>
            </a:r>
            <a:r>
              <a:rPr lang="fi-FI" altLang="fi-FI" b="1" dirty="0" smtClean="0"/>
              <a:t> and </a:t>
            </a:r>
            <a:r>
              <a:rPr lang="fi-FI" altLang="fi-FI" b="1" dirty="0" err="1" smtClean="0"/>
              <a:t>analysis</a:t>
            </a:r>
            <a:r>
              <a:rPr lang="fi-FI" altLang="fi-FI" b="1" dirty="0" smtClean="0"/>
              <a:t>.</a:t>
            </a:r>
          </a:p>
          <a:p>
            <a:endParaRPr lang="fi-FI" altLang="fi-FI" dirty="0"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3623">
              <a:defRPr sz="3300">
                <a:solidFill>
                  <a:schemeClr val="tx1"/>
                </a:solidFill>
                <a:latin typeface="Times New Roman" panose="02020603050405020304" pitchFamily="18" charset="0"/>
              </a:defRPr>
            </a:lvl1pPr>
            <a:lvl2pPr marL="771256" indent="-296637" defTabSz="1003623">
              <a:defRPr sz="3300">
                <a:solidFill>
                  <a:schemeClr val="tx1"/>
                </a:solidFill>
                <a:latin typeface="Times New Roman" panose="02020603050405020304" pitchFamily="18" charset="0"/>
              </a:defRPr>
            </a:lvl2pPr>
            <a:lvl3pPr marL="1186548" indent="-237310" defTabSz="1003623">
              <a:defRPr sz="3300">
                <a:solidFill>
                  <a:schemeClr val="tx1"/>
                </a:solidFill>
                <a:latin typeface="Times New Roman" panose="02020603050405020304" pitchFamily="18" charset="0"/>
              </a:defRPr>
            </a:lvl3pPr>
            <a:lvl4pPr marL="1661168" indent="-237310" defTabSz="1003623">
              <a:defRPr sz="3300">
                <a:solidFill>
                  <a:schemeClr val="tx1"/>
                </a:solidFill>
                <a:latin typeface="Times New Roman" panose="02020603050405020304" pitchFamily="18" charset="0"/>
              </a:defRPr>
            </a:lvl4pPr>
            <a:lvl5pPr marL="2135787" indent="-237310" defTabSz="1003623">
              <a:defRPr sz="3300">
                <a:solidFill>
                  <a:schemeClr val="tx1"/>
                </a:solidFill>
                <a:latin typeface="Times New Roman" panose="02020603050405020304" pitchFamily="18" charset="0"/>
              </a:defRPr>
            </a:lvl5pPr>
            <a:lvl6pPr marL="2610406" indent="-237310" defTabSz="1003623" eaLnBrk="0" fontAlgn="base" hangingPunct="0">
              <a:spcBef>
                <a:spcPct val="0"/>
              </a:spcBef>
              <a:spcAft>
                <a:spcPct val="0"/>
              </a:spcAft>
              <a:defRPr sz="3300">
                <a:solidFill>
                  <a:schemeClr val="tx1"/>
                </a:solidFill>
                <a:latin typeface="Times New Roman" panose="02020603050405020304" pitchFamily="18" charset="0"/>
              </a:defRPr>
            </a:lvl6pPr>
            <a:lvl7pPr marL="3085026" indent="-237310" defTabSz="1003623" eaLnBrk="0" fontAlgn="base" hangingPunct="0">
              <a:spcBef>
                <a:spcPct val="0"/>
              </a:spcBef>
              <a:spcAft>
                <a:spcPct val="0"/>
              </a:spcAft>
              <a:defRPr sz="3300">
                <a:solidFill>
                  <a:schemeClr val="tx1"/>
                </a:solidFill>
                <a:latin typeface="Times New Roman" panose="02020603050405020304" pitchFamily="18" charset="0"/>
              </a:defRPr>
            </a:lvl7pPr>
            <a:lvl8pPr marL="3559645" indent="-237310" defTabSz="1003623" eaLnBrk="0" fontAlgn="base" hangingPunct="0">
              <a:spcBef>
                <a:spcPct val="0"/>
              </a:spcBef>
              <a:spcAft>
                <a:spcPct val="0"/>
              </a:spcAft>
              <a:defRPr sz="3300">
                <a:solidFill>
                  <a:schemeClr val="tx1"/>
                </a:solidFill>
                <a:latin typeface="Times New Roman" panose="02020603050405020304" pitchFamily="18" charset="0"/>
              </a:defRPr>
            </a:lvl8pPr>
            <a:lvl9pPr marL="4034264" indent="-237310" defTabSz="1003623" eaLnBrk="0" fontAlgn="base" hangingPunct="0">
              <a:spcBef>
                <a:spcPct val="0"/>
              </a:spcBef>
              <a:spcAft>
                <a:spcPct val="0"/>
              </a:spcAft>
              <a:defRPr sz="3300">
                <a:solidFill>
                  <a:schemeClr val="tx1"/>
                </a:solidFill>
                <a:latin typeface="Times New Roman" panose="02020603050405020304" pitchFamily="18" charset="0"/>
              </a:defRPr>
            </a:lvl9pPr>
          </a:lstStyle>
          <a:p>
            <a:fld id="{D5E7B7E4-284D-4D7C-9CC2-B487C4D7B112}" type="slidenum">
              <a:rPr lang="en-US" altLang="fi-FI" sz="1300"/>
              <a:pPr/>
              <a:t>12</a:t>
            </a:fld>
            <a:endParaRPr lang="en-US" altLang="fi-FI" sz="1300"/>
          </a:p>
        </p:txBody>
      </p:sp>
    </p:spTree>
    <p:extLst>
      <p:ext uri="{BB962C8B-B14F-4D97-AF65-F5344CB8AC3E}">
        <p14:creationId xmlns:p14="http://schemas.microsoft.com/office/powerpoint/2010/main" val="2463473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AE682F0-AA59-4662-9243-A773165CD8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C59FFF6-F00C-45AB-85EF-69D43B8CC16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B04C80F-01BC-4E5D-B25E-12D2E6C85AB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smtClean="0"/>
              <a:t>CLOUD, DT ST Tea 12May2010, A.Onnela &amp; J. Duplissy</a:t>
            </a:r>
            <a:endParaRPr lang="de-CH"/>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de-CH"/>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D8820DF-DBD9-4A57-9383-2F339542777F}" type="slidenum">
              <a:rPr lang="de-CH"/>
              <a:pPr/>
              <a:t>‹#›</a:t>
            </a:fld>
            <a:endParaRPr lang="de-CH"/>
          </a:p>
        </p:txBody>
      </p:sp>
    </p:spTree>
    <p:extLst>
      <p:ext uri="{BB962C8B-B14F-4D97-AF65-F5344CB8AC3E}">
        <p14:creationId xmlns:p14="http://schemas.microsoft.com/office/powerpoint/2010/main" val="1402089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9228"/>
            <a:ext cx="8229600" cy="675273"/>
          </a:xfrm>
          <a:prstGeom prst="rect">
            <a:avLst/>
          </a:prstGeom>
        </p:spPr>
        <p:txBody>
          <a:bodyPr/>
          <a:lstStyle>
            <a:lvl1pPr>
              <a:defRPr sz="2800" baseline="0">
                <a:solidFill>
                  <a:schemeClr val="accent2"/>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0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xfrm>
            <a:off x="136465" y="6619875"/>
            <a:ext cx="2860675" cy="174625"/>
          </a:xfrm>
        </p:spPr>
        <p:txBody>
          <a:bodyPr/>
          <a:lstStyle>
            <a:lvl1pPr>
              <a:defRPr/>
            </a:lvl1pPr>
          </a:lstStyle>
          <a:p>
            <a:pPr>
              <a:defRPr/>
            </a:pPr>
            <a:r>
              <a:rPr lang="en-US" smtClean="0"/>
              <a:t>CLOUD - A.Onnela</a:t>
            </a:r>
            <a:endParaRPr lang="en-US" dirty="0"/>
          </a:p>
        </p:txBody>
      </p:sp>
      <p:sp>
        <p:nvSpPr>
          <p:cNvPr id="5" name="Rectangle 5"/>
          <p:cNvSpPr>
            <a:spLocks noGrp="1" noChangeArrowheads="1"/>
          </p:cNvSpPr>
          <p:nvPr>
            <p:ph type="ftr" sz="quarter" idx="11"/>
          </p:nvPr>
        </p:nvSpPr>
        <p:spPr>
          <a:xfrm>
            <a:off x="3124200" y="6590593"/>
            <a:ext cx="2895600" cy="184150"/>
          </a:xfrm>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xfrm>
            <a:off x="6846174" y="6596111"/>
            <a:ext cx="2133600" cy="178632"/>
          </a:xfrm>
        </p:spPr>
        <p:txBody>
          <a:bodyPr/>
          <a:lstStyle>
            <a:lvl1pPr>
              <a:defRPr/>
            </a:lvl1pPr>
          </a:lstStyle>
          <a:p>
            <a:pPr>
              <a:defRPr/>
            </a:pPr>
            <a:fld id="{55A25979-C8E3-4E9A-BB07-9F2A7F2B183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FF5CD7E-E069-4909-AFDC-89F9F1260C4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6E9FA05-0863-4FF7-87F2-7805EBAB4F5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604B768-0F8F-4E0D-88A0-A84C97C57AA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108394-4E90-46C4-A727-FBE2A90E767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406B80B-453E-40F8-9FA1-24F3DAA6ADF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4D4A16C-90EC-412B-95D5-B9A5B6A05F9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CLOUD - A.Onnela</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2159907-73BD-4FBE-8FB2-D97C82E3F30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91734" y="6573838"/>
            <a:ext cx="2862263" cy="174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lvl1pPr>
          </a:lstStyle>
          <a:p>
            <a:pPr>
              <a:defRPr/>
            </a:pPr>
            <a:r>
              <a:rPr lang="en-US" smtClean="0"/>
              <a:t>CLOUD - A.Onnela</a:t>
            </a:r>
            <a:endParaRPr lang="en-US" dirty="0"/>
          </a:p>
        </p:txBody>
      </p:sp>
      <p:sp>
        <p:nvSpPr>
          <p:cNvPr id="1029" name="Rectangle 5"/>
          <p:cNvSpPr>
            <a:spLocks noGrp="1" noChangeArrowheads="1"/>
          </p:cNvSpPr>
          <p:nvPr>
            <p:ph type="ftr" sz="quarter" idx="3"/>
          </p:nvPr>
        </p:nvSpPr>
        <p:spPr bwMode="auto">
          <a:xfrm>
            <a:off x="3310638" y="6572837"/>
            <a:ext cx="2895600" cy="184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800"/>
            </a:lvl1pPr>
          </a:lstStyle>
          <a:p>
            <a:pPr>
              <a:defRPr/>
            </a:pPr>
            <a:endParaRPr lang="en-US" dirty="0"/>
          </a:p>
        </p:txBody>
      </p:sp>
      <p:sp>
        <p:nvSpPr>
          <p:cNvPr id="1030" name="Rectangle 6"/>
          <p:cNvSpPr>
            <a:spLocks noGrp="1" noChangeArrowheads="1"/>
          </p:cNvSpPr>
          <p:nvPr>
            <p:ph type="sldNum" sz="quarter" idx="4"/>
          </p:nvPr>
        </p:nvSpPr>
        <p:spPr bwMode="auto">
          <a:xfrm>
            <a:off x="6846174" y="6569477"/>
            <a:ext cx="2133600" cy="1786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vl1pPr>
          </a:lstStyle>
          <a:p>
            <a:pPr>
              <a:defRPr/>
            </a:pPr>
            <a:fld id="{260119BB-311F-4E4E-BCD0-C3112A380DF2}" type="slidenum">
              <a:rPr lang="en-US" smtClean="0"/>
              <a:pPr>
                <a:defRPr/>
              </a:pPr>
              <a:t>‹#›</a:t>
            </a:fld>
            <a:r>
              <a:rPr lang="en-US" dirty="0" smtClean="0"/>
              <a:t> </a:t>
            </a:r>
            <a:endParaRPr lang="en-US" dirty="0"/>
          </a:p>
        </p:txBody>
      </p:sp>
      <p:pic>
        <p:nvPicPr>
          <p:cNvPr id="7" name="Picture 4" descr="cloud_logo_t"/>
          <p:cNvPicPr>
            <a:picLocks noChangeAspect="1" noChangeArrowheads="1"/>
          </p:cNvPicPr>
          <p:nvPr userDrawn="1"/>
        </p:nvPicPr>
        <p:blipFill>
          <a:blip r:embed="rId14" cstate="print"/>
          <a:srcRect/>
          <a:stretch>
            <a:fillRect/>
          </a:stretch>
        </p:blipFill>
        <p:spPr bwMode="auto">
          <a:xfrm>
            <a:off x="228600" y="237478"/>
            <a:ext cx="762000" cy="417513"/>
          </a:xfrm>
          <a:prstGeom prst="rect">
            <a:avLst/>
          </a:prstGeom>
          <a:noFill/>
        </p:spPr>
      </p:pic>
      <p:pic>
        <p:nvPicPr>
          <p:cNvPr id="8" name="Picture 5" descr="CERN72"/>
          <p:cNvPicPr>
            <a:picLocks noChangeAspect="1" noChangeArrowheads="1"/>
          </p:cNvPicPr>
          <p:nvPr userDrawn="1"/>
        </p:nvPicPr>
        <p:blipFill>
          <a:blip r:embed="rId15" cstate="print"/>
          <a:srcRect/>
          <a:stretch>
            <a:fillRect/>
          </a:stretch>
        </p:blipFill>
        <p:spPr bwMode="auto">
          <a:xfrm>
            <a:off x="8382000" y="152400"/>
            <a:ext cx="609600" cy="609600"/>
          </a:xfrm>
          <a:prstGeom prst="rect">
            <a:avLst/>
          </a:prstGeom>
          <a:noFill/>
        </p:spPr>
      </p:pic>
    </p:spTree>
  </p:cSld>
  <p:clrMap bg1="lt1" tx1="dk1" bg2="lt2" tx2="dk2" accent1="accent1" accent2="accent2" accent3="accent3" accent4="accent4" accent5="accent5" accent6="accent6" hlink="hlink" folHlink="folHlink"/>
  <p:sldLayoutIdLst>
    <p:sldLayoutId id="2147483793" r:id="rId1"/>
    <p:sldLayoutId id="214748380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4" r:id="rId12"/>
  </p:sldLayoutIdLst>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EneDwu0HrVg"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mm.cern.ch/owa/redir.aspx?C=VXIF1kJ0F-VGUSAZod0pYzgokPkoB61-GfrMZxhSYkcPAezeyWbUCA..&amp;URL=https://www.youtube.com/watch?v%3dmsSVQ903T8k"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5.wmf"/><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jpeg"/></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e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4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g"/><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46.xml.rels><?xml version="1.0" encoding="UTF-8" standalone="yes"?>
<Relationships xmlns="http://schemas.openxmlformats.org/package/2006/relationships"><Relationship Id="rId2" Type="http://schemas.openxmlformats.org/officeDocument/2006/relationships/hyperlink" Target="https://www.youtube.com/watch?v=EneDwu0HrVg" TargetMode="Externa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www.todayifoundout.com/index.php/.../whats-up-with-clouds/"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6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5.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74.jpeg"/><Relationship Id="rId5" Type="http://schemas.openxmlformats.org/officeDocument/2006/relationships/hyperlink" Target="http://www.google.fi/imgres?imgurl=http://www.afvallen-weblog.nl/media/1/20070913-astma-kinderen-inhalator.gif&amp;imgrefurl=http://www.afvallen-weblog.nl/astma-en-allergieen-bij-kinderen-voorkomen-met-goede-voeding/&amp;usg=__kv8T9ULhSLiFNmgaxTahqMIvijo=&amp;h=147&amp;w=185&amp;sz=11&amp;hl=fi&amp;start=76&amp;zoom=0&amp;itbs=1&amp;tbnid=u30J5ZTnnZS66M:&amp;tbnh=81&amp;tbnw=102&amp;prev=/search?q%3Dastma%2Binhalator%26start%3D63%26hl%3Dfi%26sa%3DN%26gbv%3D2%26ndsp%3D21%26biw%3D1564%26bih%3D915%26tbm%3Disch&amp;ei=IanCTd6HDo-A-wao89T1Aw" TargetMode="External"/><Relationship Id="rId4" Type="http://schemas.openxmlformats.org/officeDocument/2006/relationships/image" Target="../media/image73.png"/></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77.png"/><Relationship Id="rId4" Type="http://schemas.openxmlformats.org/officeDocument/2006/relationships/image" Target="../media/image79.emf"/></Relationships>
</file>

<file path=ppt/slides/_rels/slide55.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74.jpe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hyperlink" Target="http://www.google.fi/imgres?imgurl=http://www.afvallen-weblog.nl/media/1/20070913-astma-kinderen-inhalator.gif&amp;imgrefurl=http://www.afvallen-weblog.nl/astma-en-allergieen-bij-kinderen-voorkomen-met-goede-voeding/&amp;usg=__kv8T9ULhSLiFNmgaxTahqMIvijo=&amp;h=147&amp;w=185&amp;sz=11&amp;hl=fi&amp;start=76&amp;zoom=0&amp;itbs=1&amp;tbnid=u30J5ZTnnZS66M:&amp;tbnh=81&amp;tbnw=102&amp;prev=/search?q%3Dastma%2Binhalator%26start%3D63%26hl%3Dfi%26sa%3DN%26gbv%3D2%26ndsp%3D21%26biw%3D1564%26bih%3D915%26tbm%3Disch&amp;ei=IanCTd6HDo-A-wao89T1Aw" TargetMode="External"/><Relationship Id="rId5" Type="http://schemas.openxmlformats.org/officeDocument/2006/relationships/image" Target="../media/image85.png"/><Relationship Id="rId4" Type="http://schemas.openxmlformats.org/officeDocument/2006/relationships/image" Target="../media/image84.png"/></Relationships>
</file>

<file path=ppt/slides/_rels/slide59.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87.wmf"/></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90.png"/><Relationship Id="rId4" Type="http://schemas.openxmlformats.org/officeDocument/2006/relationships/image" Target="../media/image89.png"/></Relationships>
</file>

<file path=ppt/slides/_rels/slide61.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image" Target="../media/image91.jpeg"/><Relationship Id="rId7" Type="http://schemas.openxmlformats.org/officeDocument/2006/relationships/image" Target="../media/image95.jpeg"/><Relationship Id="rId2" Type="http://schemas.openxmlformats.org/officeDocument/2006/relationships/notesSlide" Target="../notesSlides/notesSlide45.xml"/><Relationship Id="rId1" Type="http://schemas.openxmlformats.org/officeDocument/2006/relationships/slideLayout" Target="../slideLayouts/slideLayout6.xml"/><Relationship Id="rId6" Type="http://schemas.openxmlformats.org/officeDocument/2006/relationships/image" Target="../media/image94.jpeg"/><Relationship Id="rId5" Type="http://schemas.openxmlformats.org/officeDocument/2006/relationships/image" Target="../media/image93.jpeg"/><Relationship Id="rId10" Type="http://schemas.openxmlformats.org/officeDocument/2006/relationships/image" Target="../media/image98.jpeg"/><Relationship Id="rId4" Type="http://schemas.openxmlformats.org/officeDocument/2006/relationships/image" Target="../media/image92.jpeg"/><Relationship Id="rId9" Type="http://schemas.openxmlformats.org/officeDocument/2006/relationships/image" Target="../media/image97.jpeg"/></Relationships>
</file>

<file path=ppt/slides/_rels/slide62.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hyperlink" Target="https://www.youtube.com/watch?v=EneDwu0HrVg"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100.jpeg"/></Relationships>
</file>

<file path=ppt/slides/_rels/slide66.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2000" r="-12000"/>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338669" y="2039564"/>
            <a:ext cx="6803136" cy="1762887"/>
          </a:xfrm>
          <a:noFill/>
          <a:ln>
            <a:noFill/>
          </a:ln>
        </p:spPr>
        <p:txBody>
          <a:bodyPr/>
          <a:lstStyle/>
          <a:p>
            <a:pPr eaLnBrk="1" hangingPunct="1"/>
            <a:r>
              <a:rPr lang="en-US" dirty="0" smtClean="0">
                <a:solidFill>
                  <a:srgbClr val="002060"/>
                </a:solidFill>
              </a:rPr>
              <a:t/>
            </a:r>
            <a:br>
              <a:rPr lang="en-US" dirty="0" smtClean="0">
                <a:solidFill>
                  <a:srgbClr val="002060"/>
                </a:solidFill>
              </a:rPr>
            </a:br>
            <a:r>
              <a:rPr lang="en-US" sz="3600" b="1" dirty="0" smtClean="0">
                <a:solidFill>
                  <a:srgbClr val="002060"/>
                </a:solidFill>
              </a:rPr>
              <a:t>The </a:t>
            </a:r>
            <a:r>
              <a:rPr lang="en-US" sz="3600" b="1" dirty="0" smtClean="0">
                <a:solidFill>
                  <a:srgbClr val="FF0000"/>
                </a:solidFill>
              </a:rPr>
              <a:t>CLOUD</a:t>
            </a:r>
            <a:r>
              <a:rPr lang="en-US" sz="3600" b="1" dirty="0" smtClean="0">
                <a:solidFill>
                  <a:srgbClr val="002060"/>
                </a:solidFill>
              </a:rPr>
              <a:t> experiment</a:t>
            </a:r>
            <a:r>
              <a:rPr lang="en-US" sz="3200" dirty="0" smtClean="0">
                <a:solidFill>
                  <a:srgbClr val="002060"/>
                </a:solidFill>
              </a:rPr>
              <a:t/>
            </a:r>
            <a:br>
              <a:rPr lang="en-US" sz="3200" dirty="0" smtClean="0">
                <a:solidFill>
                  <a:srgbClr val="002060"/>
                </a:solidFill>
              </a:rPr>
            </a:br>
            <a:r>
              <a:rPr lang="en-US" dirty="0" err="1" smtClean="0">
                <a:solidFill>
                  <a:srgbClr val="FF0000"/>
                </a:solidFill>
              </a:rPr>
              <a:t>C</a:t>
            </a:r>
            <a:r>
              <a:rPr lang="en-US" dirty="0" err="1" smtClean="0">
                <a:solidFill>
                  <a:srgbClr val="002060"/>
                </a:solidFill>
              </a:rPr>
              <a:t>osmics</a:t>
            </a:r>
            <a:r>
              <a:rPr lang="en-US" dirty="0" smtClean="0">
                <a:solidFill>
                  <a:srgbClr val="002060"/>
                </a:solidFill>
              </a:rPr>
              <a:t> </a:t>
            </a:r>
            <a:r>
              <a:rPr lang="en-US" dirty="0" smtClean="0">
                <a:solidFill>
                  <a:srgbClr val="FF0000"/>
                </a:solidFill>
              </a:rPr>
              <a:t>L</a:t>
            </a:r>
            <a:r>
              <a:rPr lang="en-US" dirty="0" smtClean="0">
                <a:solidFill>
                  <a:srgbClr val="002060"/>
                </a:solidFill>
              </a:rPr>
              <a:t>eaving </a:t>
            </a:r>
            <a:r>
              <a:rPr lang="en-US" dirty="0" smtClean="0">
                <a:solidFill>
                  <a:srgbClr val="FF0000"/>
                </a:solidFill>
              </a:rPr>
              <a:t>Ou</a:t>
            </a:r>
            <a:r>
              <a:rPr lang="en-US" dirty="0" smtClean="0">
                <a:solidFill>
                  <a:srgbClr val="002060"/>
                </a:solidFill>
              </a:rPr>
              <a:t>tdoor </a:t>
            </a:r>
            <a:r>
              <a:rPr lang="en-US" dirty="0" smtClean="0">
                <a:solidFill>
                  <a:srgbClr val="FF0000"/>
                </a:solidFill>
              </a:rPr>
              <a:t>D</a:t>
            </a:r>
            <a:r>
              <a:rPr lang="en-US" dirty="0" smtClean="0">
                <a:solidFill>
                  <a:srgbClr val="002060"/>
                </a:solidFill>
              </a:rPr>
              <a:t>roplets</a:t>
            </a:r>
            <a:br>
              <a:rPr lang="en-US" dirty="0" smtClean="0">
                <a:solidFill>
                  <a:srgbClr val="002060"/>
                </a:solidFill>
              </a:rPr>
            </a:br>
            <a:r>
              <a:rPr lang="en-US" dirty="0">
                <a:solidFill>
                  <a:srgbClr val="002060"/>
                </a:solidFill>
              </a:rPr>
              <a:t/>
            </a:r>
            <a:br>
              <a:rPr lang="en-US" dirty="0">
                <a:solidFill>
                  <a:srgbClr val="002060"/>
                </a:solidFill>
              </a:rPr>
            </a:br>
            <a:r>
              <a:rPr lang="en-US" dirty="0" smtClean="0">
                <a:solidFill>
                  <a:srgbClr val="002060"/>
                </a:solidFill>
              </a:rPr>
              <a:t>Hanna Manninen, PhD</a:t>
            </a:r>
            <a:br>
              <a:rPr lang="en-US" dirty="0" smtClean="0">
                <a:solidFill>
                  <a:srgbClr val="002060"/>
                </a:solidFill>
              </a:rPr>
            </a:br>
            <a:r>
              <a:rPr lang="en-US" dirty="0" smtClean="0">
                <a:solidFill>
                  <a:srgbClr val="002060"/>
                </a:solidFill>
              </a:rPr>
              <a:t>CLOUD Run Coordinator</a:t>
            </a:r>
            <a:br>
              <a:rPr lang="en-US" dirty="0" smtClean="0">
                <a:solidFill>
                  <a:srgbClr val="002060"/>
                </a:solidFill>
              </a:rPr>
            </a:br>
            <a:r>
              <a:rPr lang="en-US" dirty="0">
                <a:solidFill>
                  <a:srgbClr val="002060"/>
                </a:solidFill>
              </a:rPr>
              <a:t/>
            </a:r>
            <a:br>
              <a:rPr lang="en-US" dirty="0">
                <a:solidFill>
                  <a:srgbClr val="002060"/>
                </a:solidFill>
              </a:rPr>
            </a:br>
            <a:r>
              <a:rPr lang="en-US" dirty="0" smtClean="0">
                <a:solidFill>
                  <a:srgbClr val="002060"/>
                </a:solidFill>
              </a:rPr>
              <a:t/>
            </a:r>
            <a:br>
              <a:rPr lang="en-US" dirty="0" smtClean="0">
                <a:solidFill>
                  <a:srgbClr val="002060"/>
                </a:solidFill>
              </a:rPr>
            </a:br>
            <a:r>
              <a:rPr lang="en-US" dirty="0">
                <a:solidFill>
                  <a:srgbClr val="002060"/>
                </a:solidFill>
              </a:rPr>
              <a:t/>
            </a:r>
            <a:br>
              <a:rPr lang="en-US" dirty="0">
                <a:solidFill>
                  <a:srgbClr val="002060"/>
                </a:solidFill>
              </a:rPr>
            </a:br>
            <a:r>
              <a:rPr lang="en-US" dirty="0" smtClean="0">
                <a:solidFill>
                  <a:srgbClr val="002060"/>
                </a:solidFill>
              </a:rPr>
              <a:t/>
            </a:r>
            <a:br>
              <a:rPr lang="en-US" dirty="0" smtClean="0">
                <a:solidFill>
                  <a:srgbClr val="002060"/>
                </a:solidFill>
              </a:rPr>
            </a:br>
            <a:endParaRPr lang="en-US" sz="1600" dirty="0" smtClean="0">
              <a:solidFill>
                <a:schemeClr val="bg1"/>
              </a:solidFill>
            </a:endParaRPr>
          </a:p>
        </p:txBody>
      </p:sp>
      <p:sp>
        <p:nvSpPr>
          <p:cNvPr id="12" name="Slide Number Placeholder 11"/>
          <p:cNvSpPr>
            <a:spLocks noGrp="1"/>
          </p:cNvSpPr>
          <p:nvPr>
            <p:ph type="sldNum" sz="quarter" idx="12"/>
          </p:nvPr>
        </p:nvSpPr>
        <p:spPr/>
        <p:txBody>
          <a:bodyPr/>
          <a:lstStyle/>
          <a:p>
            <a:pPr>
              <a:defRPr/>
            </a:pPr>
            <a:fld id="{55A25979-C8E3-4E9A-BB07-9F2A7F2B183B}" type="slidenum">
              <a:rPr lang="en-US" smtClean="0">
                <a:solidFill>
                  <a:schemeClr val="bg1"/>
                </a:solidFill>
              </a:rPr>
              <a:pPr>
                <a:defRPr/>
              </a:pPr>
              <a:t>1</a:t>
            </a:fld>
            <a:endParaRPr lang="en-US" dirty="0">
              <a:solidFill>
                <a:schemeClr val="bg1"/>
              </a:solidFill>
            </a:endParaRPr>
          </a:p>
        </p:txBody>
      </p:sp>
      <p:sp>
        <p:nvSpPr>
          <p:cNvPr id="13" name="TextBox 12"/>
          <p:cNvSpPr txBox="1"/>
          <p:nvPr/>
        </p:nvSpPr>
        <p:spPr>
          <a:xfrm>
            <a:off x="640935" y="5181524"/>
            <a:ext cx="8198604" cy="1015663"/>
          </a:xfrm>
          <a:prstGeom prst="rect">
            <a:avLst/>
          </a:prstGeom>
          <a:noFill/>
        </p:spPr>
        <p:txBody>
          <a:bodyPr wrap="square" rtlCol="0">
            <a:spAutoFit/>
          </a:bodyPr>
          <a:lstStyle/>
          <a:p>
            <a:pPr algn="ctr"/>
            <a:r>
              <a:rPr lang="en-GB" sz="2000" dirty="0" smtClean="0">
                <a:solidFill>
                  <a:schemeClr val="bg1"/>
                </a:solidFill>
              </a:rPr>
              <a:t>Studies the influence </a:t>
            </a:r>
            <a:r>
              <a:rPr lang="en-GB" sz="2000" dirty="0">
                <a:solidFill>
                  <a:schemeClr val="bg1"/>
                </a:solidFill>
              </a:rPr>
              <a:t>of </a:t>
            </a:r>
            <a:r>
              <a:rPr lang="en-GB" sz="2000" dirty="0" smtClean="0">
                <a:solidFill>
                  <a:schemeClr val="bg1"/>
                </a:solidFill>
              </a:rPr>
              <a:t/>
            </a:r>
            <a:br>
              <a:rPr lang="en-GB" sz="2000" dirty="0" smtClean="0">
                <a:solidFill>
                  <a:schemeClr val="bg1"/>
                </a:solidFill>
              </a:rPr>
            </a:br>
            <a:r>
              <a:rPr lang="en-GB" sz="2000" dirty="0" smtClean="0">
                <a:solidFill>
                  <a:srgbClr val="FFFF00"/>
                </a:solidFill>
              </a:rPr>
              <a:t>galactic </a:t>
            </a:r>
            <a:r>
              <a:rPr lang="en-GB" sz="2000" dirty="0">
                <a:solidFill>
                  <a:srgbClr val="FFFF00"/>
                </a:solidFill>
              </a:rPr>
              <a:t>cosmic rays </a:t>
            </a:r>
            <a:r>
              <a:rPr lang="en-GB" sz="2000" dirty="0" smtClean="0">
                <a:solidFill>
                  <a:schemeClr val="bg1"/>
                </a:solidFill>
              </a:rPr>
              <a:t>on </a:t>
            </a:r>
            <a:r>
              <a:rPr lang="en-GB" sz="2000" dirty="0">
                <a:solidFill>
                  <a:srgbClr val="FFFF00"/>
                </a:solidFill>
              </a:rPr>
              <a:t>aerosols</a:t>
            </a:r>
            <a:r>
              <a:rPr lang="en-GB" sz="2000" dirty="0">
                <a:solidFill>
                  <a:schemeClr val="bg1"/>
                </a:solidFill>
              </a:rPr>
              <a:t> and </a:t>
            </a:r>
            <a:r>
              <a:rPr lang="en-GB" sz="2000" dirty="0">
                <a:solidFill>
                  <a:srgbClr val="FFFF00"/>
                </a:solidFill>
              </a:rPr>
              <a:t>clouds</a:t>
            </a:r>
            <a:r>
              <a:rPr lang="en-GB" sz="2000" dirty="0">
                <a:solidFill>
                  <a:schemeClr val="bg1"/>
                </a:solidFill>
              </a:rPr>
              <a:t>, </a:t>
            </a:r>
            <a:r>
              <a:rPr lang="en-GB" sz="2000" dirty="0" smtClean="0">
                <a:solidFill>
                  <a:schemeClr val="bg1"/>
                </a:solidFill>
              </a:rPr>
              <a:t/>
            </a:r>
            <a:br>
              <a:rPr lang="en-GB" sz="2000" dirty="0" smtClean="0">
                <a:solidFill>
                  <a:schemeClr val="bg1"/>
                </a:solidFill>
              </a:rPr>
            </a:br>
            <a:r>
              <a:rPr lang="en-GB" sz="2000" dirty="0" smtClean="0">
                <a:solidFill>
                  <a:schemeClr val="bg1"/>
                </a:solidFill>
              </a:rPr>
              <a:t>and </a:t>
            </a:r>
            <a:r>
              <a:rPr lang="en-GB" sz="2000" dirty="0">
                <a:solidFill>
                  <a:schemeClr val="bg1"/>
                </a:solidFill>
              </a:rPr>
              <a:t>their implications </a:t>
            </a:r>
            <a:r>
              <a:rPr lang="en-GB" sz="2000" dirty="0" smtClean="0">
                <a:solidFill>
                  <a:schemeClr val="bg1"/>
                </a:solidFill>
              </a:rPr>
              <a:t>for </a:t>
            </a:r>
            <a:r>
              <a:rPr lang="en-GB" sz="2000" dirty="0" smtClean="0">
                <a:solidFill>
                  <a:srgbClr val="FFFF00"/>
                </a:solidFill>
              </a:rPr>
              <a:t>climate</a:t>
            </a:r>
            <a:r>
              <a:rPr lang="en-US" sz="2000" i="1" dirty="0" smtClean="0">
                <a:solidFill>
                  <a:srgbClr val="FFFF00"/>
                </a:solidFill>
              </a:rPr>
              <a:t> </a:t>
            </a:r>
            <a:endParaRPr lang="en-US" sz="2000" i="1" dirty="0">
              <a:solidFill>
                <a:srgbClr val="FFFF00"/>
              </a:solidFill>
            </a:endParaRPr>
          </a:p>
        </p:txBody>
      </p:sp>
      <p:sp>
        <p:nvSpPr>
          <p:cNvPr id="6" name="TextBox 5"/>
          <p:cNvSpPr txBox="1"/>
          <p:nvPr/>
        </p:nvSpPr>
        <p:spPr>
          <a:xfrm>
            <a:off x="7096125" y="6419850"/>
            <a:ext cx="1885950" cy="215444"/>
          </a:xfrm>
          <a:prstGeom prst="rect">
            <a:avLst/>
          </a:prstGeom>
          <a:noFill/>
        </p:spPr>
        <p:txBody>
          <a:bodyPr wrap="square" rtlCol="0">
            <a:spAutoFit/>
          </a:bodyPr>
          <a:lstStyle/>
          <a:p>
            <a:pPr algn="r"/>
            <a:r>
              <a:rPr lang="en-GB" sz="800" dirty="0" smtClean="0">
                <a:solidFill>
                  <a:schemeClr val="bg1"/>
                </a:solidFill>
              </a:rPr>
              <a:t>Photo: NASA ISS007E10807</a:t>
            </a:r>
            <a:endParaRPr lang="en-US" sz="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270" y="646046"/>
            <a:ext cx="8587831" cy="1143000"/>
          </a:xfrm>
        </p:spPr>
        <p:txBody>
          <a:bodyPr/>
          <a:lstStyle/>
          <a:p>
            <a:r>
              <a:rPr lang="en-US" sz="2800" b="1" dirty="0" smtClean="0">
                <a:solidFill>
                  <a:srgbClr val="FF0000"/>
                </a:solidFill>
              </a:rPr>
              <a:t>Primary</a:t>
            </a:r>
            <a:r>
              <a:rPr lang="en-US" sz="2800" b="1" dirty="0" smtClean="0">
                <a:solidFill>
                  <a:schemeClr val="accent2"/>
                </a:solidFill>
              </a:rPr>
              <a:t> particles are emitted globally:</a:t>
            </a:r>
            <a:br>
              <a:rPr lang="en-US" sz="2800" b="1" dirty="0" smtClean="0">
                <a:solidFill>
                  <a:schemeClr val="accent2"/>
                </a:solidFill>
              </a:rPr>
            </a:br>
            <a:r>
              <a:rPr lang="en-US" sz="2800" b="1" dirty="0" smtClean="0">
                <a:solidFill>
                  <a:schemeClr val="accent2"/>
                </a:solidFill>
              </a:rPr>
              <a:t>https</a:t>
            </a:r>
            <a:r>
              <a:rPr lang="en-US" sz="2800" b="1" dirty="0">
                <a:solidFill>
                  <a:schemeClr val="accent2"/>
                </a:solidFill>
              </a:rPr>
              <a:t>://www.youtube.com/watch?v=YtJzn8A725w</a:t>
            </a:r>
          </a:p>
        </p:txBody>
      </p:sp>
      <p:sp>
        <p:nvSpPr>
          <p:cNvPr id="4" name="Slide Number Placeholder 3"/>
          <p:cNvSpPr>
            <a:spLocks noGrp="1"/>
          </p:cNvSpPr>
          <p:nvPr>
            <p:ph type="sldNum" sz="quarter" idx="12"/>
          </p:nvPr>
        </p:nvSpPr>
        <p:spPr/>
        <p:txBody>
          <a:bodyPr/>
          <a:lstStyle/>
          <a:p>
            <a:pPr>
              <a:defRPr/>
            </a:pPr>
            <a:fld id="{6B108394-4E90-46C4-A727-FBE2A90E7677}" type="slidenum">
              <a:rPr lang="en-US" smtClean="0"/>
              <a:pPr>
                <a:defRPr/>
              </a:pPr>
              <a:t>10</a:t>
            </a:fld>
            <a:endParaRPr lang="en-US"/>
          </a:p>
        </p:txBody>
      </p:sp>
      <p:pic>
        <p:nvPicPr>
          <p:cNvPr id="5" name="Picture 4"/>
          <p:cNvPicPr>
            <a:picLocks noChangeAspect="1"/>
          </p:cNvPicPr>
          <p:nvPr/>
        </p:nvPicPr>
        <p:blipFill rotWithShape="1">
          <a:blip r:embed="rId3"/>
          <a:srcRect l="6217" t="27355" r="46842" b="25906"/>
          <a:stretch/>
        </p:blipFill>
        <p:spPr>
          <a:xfrm>
            <a:off x="1431907" y="1789046"/>
            <a:ext cx="6107483" cy="3419061"/>
          </a:xfrm>
          <a:prstGeom prst="rect">
            <a:avLst/>
          </a:prstGeom>
        </p:spPr>
      </p:pic>
      <p:sp>
        <p:nvSpPr>
          <p:cNvPr id="6" name="Rectangle 5"/>
          <p:cNvSpPr/>
          <p:nvPr/>
        </p:nvSpPr>
        <p:spPr>
          <a:xfrm>
            <a:off x="310270" y="5430338"/>
            <a:ext cx="8939748" cy="1200329"/>
          </a:xfrm>
          <a:prstGeom prst="rect">
            <a:avLst/>
          </a:prstGeom>
        </p:spPr>
        <p:txBody>
          <a:bodyPr wrap="square">
            <a:spAutoFit/>
          </a:bodyPr>
          <a:lstStyle/>
          <a:p>
            <a:r>
              <a:rPr lang="en-US" b="1" dirty="0">
                <a:solidFill>
                  <a:schemeClr val="accent2">
                    <a:lumMod val="60000"/>
                    <a:lumOff val="40000"/>
                  </a:schemeClr>
                </a:solidFill>
              </a:rPr>
              <a:t>Blue: sea salt blown by the wind</a:t>
            </a:r>
          </a:p>
          <a:p>
            <a:r>
              <a:rPr lang="en-US" b="1" dirty="0">
                <a:solidFill>
                  <a:srgbClr val="00B050"/>
                </a:solidFill>
              </a:rPr>
              <a:t>Green: Carbon from fires (black carbon </a:t>
            </a:r>
            <a:r>
              <a:rPr lang="en-US" b="1" dirty="0" smtClean="0">
                <a:solidFill>
                  <a:srgbClr val="00B050"/>
                </a:solidFill>
              </a:rPr>
              <a:t>i.e. </a:t>
            </a:r>
            <a:r>
              <a:rPr lang="en-US" b="1" dirty="0">
                <a:solidFill>
                  <a:srgbClr val="00B050"/>
                </a:solidFill>
              </a:rPr>
              <a:t>soot)</a:t>
            </a:r>
          </a:p>
          <a:p>
            <a:r>
              <a:rPr lang="en-US" b="1" dirty="0" smtClean="0"/>
              <a:t>White: sulfates from fossil fuels and </a:t>
            </a:r>
            <a:r>
              <a:rPr lang="en-US" b="1" dirty="0" err="1" smtClean="0"/>
              <a:t>vulcanos</a:t>
            </a:r>
            <a:r>
              <a:rPr lang="en-US" b="1" dirty="0" smtClean="0"/>
              <a:t> (</a:t>
            </a:r>
            <a:r>
              <a:rPr lang="en-US" b="1" dirty="0" err="1" smtClean="0"/>
              <a:t>antropogenic</a:t>
            </a:r>
            <a:r>
              <a:rPr lang="en-US" b="1" dirty="0" smtClean="0"/>
              <a:t> vs. natural)</a:t>
            </a:r>
          </a:p>
          <a:p>
            <a:r>
              <a:rPr lang="en-US" b="1" dirty="0" smtClean="0">
                <a:solidFill>
                  <a:srgbClr val="FFC000"/>
                </a:solidFill>
              </a:rPr>
              <a:t>Orange/red: dust  </a:t>
            </a:r>
            <a:endParaRPr lang="en-US" b="1" dirty="0">
              <a:solidFill>
                <a:srgbClr val="FFC000"/>
              </a:solidFill>
            </a:endParaRPr>
          </a:p>
        </p:txBody>
      </p:sp>
    </p:spTree>
    <p:extLst>
      <p:ext uri="{BB962C8B-B14F-4D97-AF65-F5344CB8AC3E}">
        <p14:creationId xmlns:p14="http://schemas.microsoft.com/office/powerpoint/2010/main" val="1605466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idx="1"/>
          </p:nvPr>
        </p:nvSpPr>
        <p:spPr/>
        <p:txBody>
          <a:bodyPr/>
          <a:lstStyle/>
          <a:p>
            <a:endParaRPr lang="en-GB"/>
          </a:p>
        </p:txBody>
      </p:sp>
      <p:pic>
        <p:nvPicPr>
          <p:cNvPr id="6" name="Picture 5"/>
          <p:cNvPicPr>
            <a:picLocks noChangeAspect="1"/>
          </p:cNvPicPr>
          <p:nvPr/>
        </p:nvPicPr>
        <p:blipFill>
          <a:blip r:embed="rId3"/>
          <a:stretch>
            <a:fillRect/>
          </a:stretch>
        </p:blipFill>
        <p:spPr>
          <a:xfrm>
            <a:off x="0" y="1081575"/>
            <a:ext cx="9144000" cy="4553415"/>
          </a:xfrm>
          <a:prstGeom prst="rect">
            <a:avLst/>
          </a:prstGeom>
        </p:spPr>
      </p:pic>
      <p:sp>
        <p:nvSpPr>
          <p:cNvPr id="7" name="Rectangle 6"/>
          <p:cNvSpPr/>
          <p:nvPr/>
        </p:nvSpPr>
        <p:spPr>
          <a:xfrm>
            <a:off x="60960" y="2905482"/>
            <a:ext cx="2842260" cy="2862322"/>
          </a:xfrm>
          <a:prstGeom prst="rect">
            <a:avLst/>
          </a:prstGeom>
        </p:spPr>
        <p:txBody>
          <a:bodyPr wrap="square">
            <a:spAutoFit/>
          </a:bodyPr>
          <a:lstStyle/>
          <a:p>
            <a:r>
              <a:rPr lang="en-US" b="1" dirty="0">
                <a:solidFill>
                  <a:srgbClr val="00B0F0"/>
                </a:solidFill>
              </a:rPr>
              <a:t>Blue: sea salt blown by the wind</a:t>
            </a:r>
          </a:p>
          <a:p>
            <a:r>
              <a:rPr lang="en-US" b="1" dirty="0">
                <a:solidFill>
                  <a:srgbClr val="00B050"/>
                </a:solidFill>
              </a:rPr>
              <a:t>Green: Carbon from fires (black carbon i.e. soot)</a:t>
            </a:r>
          </a:p>
          <a:p>
            <a:r>
              <a:rPr lang="en-US" b="1" dirty="0">
                <a:solidFill>
                  <a:schemeClr val="bg1"/>
                </a:solidFill>
              </a:rPr>
              <a:t>White: sulfates from fossil fuels and </a:t>
            </a:r>
            <a:r>
              <a:rPr lang="en-US" b="1" dirty="0" err="1">
                <a:solidFill>
                  <a:schemeClr val="bg1"/>
                </a:solidFill>
              </a:rPr>
              <a:t>vulcanos</a:t>
            </a:r>
            <a:r>
              <a:rPr lang="en-US" b="1" dirty="0">
                <a:solidFill>
                  <a:schemeClr val="bg1"/>
                </a:solidFill>
              </a:rPr>
              <a:t> (</a:t>
            </a:r>
            <a:r>
              <a:rPr lang="en-US" b="1" dirty="0" err="1">
                <a:solidFill>
                  <a:schemeClr val="bg1"/>
                </a:solidFill>
              </a:rPr>
              <a:t>antropogenic</a:t>
            </a:r>
            <a:r>
              <a:rPr lang="en-US" b="1" dirty="0">
                <a:solidFill>
                  <a:schemeClr val="bg1"/>
                </a:solidFill>
              </a:rPr>
              <a:t> vs. natural)</a:t>
            </a:r>
          </a:p>
          <a:p>
            <a:r>
              <a:rPr lang="en-US" b="1" dirty="0">
                <a:solidFill>
                  <a:srgbClr val="FFC000"/>
                </a:solidFill>
              </a:rPr>
              <a:t>Orange/red: dust  </a:t>
            </a:r>
          </a:p>
        </p:txBody>
      </p:sp>
      <p:sp>
        <p:nvSpPr>
          <p:cNvPr id="9" name="Rectangle 8"/>
          <p:cNvSpPr/>
          <p:nvPr/>
        </p:nvSpPr>
        <p:spPr>
          <a:xfrm>
            <a:off x="2316480" y="5634990"/>
            <a:ext cx="6827520" cy="369332"/>
          </a:xfrm>
          <a:prstGeom prst="rect">
            <a:avLst/>
          </a:prstGeom>
        </p:spPr>
        <p:txBody>
          <a:bodyPr wrap="square">
            <a:spAutoFit/>
          </a:bodyPr>
          <a:lstStyle/>
          <a:p>
            <a:r>
              <a:rPr lang="en-GB" dirty="0" smtClean="0"/>
              <a:t>https</a:t>
            </a:r>
            <a:r>
              <a:rPr lang="en-GB" dirty="0"/>
              <a:t>://www.youtube.com/watch?v=YtJzn8A725w</a:t>
            </a:r>
          </a:p>
        </p:txBody>
      </p:sp>
      <p:sp>
        <p:nvSpPr>
          <p:cNvPr id="8" name="Title 1"/>
          <p:cNvSpPr txBox="1">
            <a:spLocks/>
          </p:cNvSpPr>
          <p:nvPr/>
        </p:nvSpPr>
        <p:spPr>
          <a:xfrm>
            <a:off x="60960" y="1367653"/>
            <a:ext cx="6172200" cy="625876"/>
          </a:xfrm>
          <a:prstGeom prst="rect">
            <a:avLst/>
          </a:prstGeom>
        </p:spPr>
        <p:txBody>
          <a:bodyPr vert="horz" lIns="68580" tIns="34290" rIns="68580" bIns="3429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b="1" dirty="0">
                <a:solidFill>
                  <a:srgbClr val="FF0000"/>
                </a:solidFill>
                <a:latin typeface="Helvetica" panose="020B0604020202020204" pitchFamily="34" charset="0"/>
                <a:cs typeface="Helvetica" panose="020B0604020202020204" pitchFamily="34" charset="0"/>
              </a:rPr>
              <a:t>Primary</a:t>
            </a:r>
            <a:r>
              <a:rPr lang="en-US" sz="3300" b="1" dirty="0">
                <a:latin typeface="Helvetica" panose="020B0604020202020204" pitchFamily="34" charset="0"/>
                <a:cs typeface="Helvetica" panose="020B0604020202020204" pitchFamily="34" charset="0"/>
              </a:rPr>
              <a:t> </a:t>
            </a:r>
            <a:r>
              <a:rPr lang="en-US" sz="3300" b="1" dirty="0">
                <a:solidFill>
                  <a:srgbClr val="FFFFFF"/>
                </a:solidFill>
                <a:latin typeface="Helvetica" panose="020B0604020202020204" pitchFamily="34" charset="0"/>
                <a:cs typeface="Helvetica" panose="020B0604020202020204" pitchFamily="34" charset="0"/>
              </a:rPr>
              <a:t>aerosol production:</a:t>
            </a:r>
            <a:br>
              <a:rPr lang="en-US" sz="3300" b="1" dirty="0">
                <a:solidFill>
                  <a:srgbClr val="FFFFFF"/>
                </a:solidFill>
                <a:latin typeface="Helvetica" panose="020B0604020202020204" pitchFamily="34" charset="0"/>
                <a:cs typeface="Helvetica" panose="020B0604020202020204" pitchFamily="34" charset="0"/>
              </a:rPr>
            </a:br>
            <a:r>
              <a:rPr lang="en-US" sz="3300" b="1" dirty="0">
                <a:solidFill>
                  <a:srgbClr val="FFFFFF"/>
                </a:solidFill>
                <a:latin typeface="Helvetica" panose="020B0604020202020204" pitchFamily="34" charset="0"/>
                <a:cs typeface="Helvetica" panose="020B0604020202020204" pitchFamily="34" charset="0"/>
              </a:rPr>
              <a:t>direct emissions</a:t>
            </a:r>
          </a:p>
        </p:txBody>
      </p:sp>
    </p:spTree>
    <p:extLst>
      <p:ext uri="{BB962C8B-B14F-4D97-AF65-F5344CB8AC3E}">
        <p14:creationId xmlns:p14="http://schemas.microsoft.com/office/powerpoint/2010/main" val="28515033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TextBox 180"/>
          <p:cNvSpPr txBox="1"/>
          <p:nvPr/>
        </p:nvSpPr>
        <p:spPr>
          <a:xfrm>
            <a:off x="107950" y="5568950"/>
            <a:ext cx="719138" cy="368300"/>
          </a:xfrm>
          <a:prstGeom prst="rect">
            <a:avLst/>
          </a:prstGeom>
          <a:noFill/>
        </p:spPr>
        <p:txBody>
          <a:bodyPr>
            <a:spAutoFit/>
          </a:bodyPr>
          <a:lstStyle/>
          <a:p>
            <a:pPr>
              <a:defRPr/>
            </a:pPr>
            <a:r>
              <a:rPr lang="en-US" sz="1800" dirty="0">
                <a:latin typeface="+mj-lt"/>
              </a:rPr>
              <a:t>Gas</a:t>
            </a:r>
          </a:p>
        </p:txBody>
      </p:sp>
      <p:sp>
        <p:nvSpPr>
          <p:cNvPr id="182" name="TextBox 181"/>
          <p:cNvSpPr txBox="1"/>
          <p:nvPr/>
        </p:nvSpPr>
        <p:spPr>
          <a:xfrm>
            <a:off x="1150938" y="5568950"/>
            <a:ext cx="1512887" cy="368300"/>
          </a:xfrm>
          <a:prstGeom prst="rect">
            <a:avLst/>
          </a:prstGeom>
          <a:noFill/>
        </p:spPr>
        <p:txBody>
          <a:bodyPr>
            <a:spAutoFit/>
          </a:bodyPr>
          <a:lstStyle/>
          <a:p>
            <a:pPr>
              <a:defRPr/>
            </a:pPr>
            <a:r>
              <a:rPr lang="en-US" sz="1800" dirty="0">
                <a:latin typeface="+mj-lt"/>
              </a:rPr>
              <a:t>Molecules</a:t>
            </a:r>
          </a:p>
        </p:txBody>
      </p:sp>
      <p:sp>
        <p:nvSpPr>
          <p:cNvPr id="183" name="TextBox 182"/>
          <p:cNvSpPr txBox="1"/>
          <p:nvPr/>
        </p:nvSpPr>
        <p:spPr>
          <a:xfrm>
            <a:off x="2951163" y="5568950"/>
            <a:ext cx="2089150" cy="646113"/>
          </a:xfrm>
          <a:prstGeom prst="rect">
            <a:avLst/>
          </a:prstGeom>
          <a:noFill/>
        </p:spPr>
        <p:txBody>
          <a:bodyPr>
            <a:spAutoFit/>
          </a:bodyPr>
          <a:lstStyle/>
          <a:p>
            <a:pPr>
              <a:defRPr/>
            </a:pPr>
            <a:r>
              <a:rPr lang="en-US" sz="1800" dirty="0">
                <a:latin typeface="+mj-lt"/>
              </a:rPr>
              <a:t>Cluster ions and neutral clusters</a:t>
            </a:r>
          </a:p>
        </p:txBody>
      </p:sp>
      <p:sp>
        <p:nvSpPr>
          <p:cNvPr id="184" name="TextBox 183"/>
          <p:cNvSpPr txBox="1"/>
          <p:nvPr/>
        </p:nvSpPr>
        <p:spPr>
          <a:xfrm>
            <a:off x="5472113" y="5614988"/>
            <a:ext cx="2089150" cy="369887"/>
          </a:xfrm>
          <a:prstGeom prst="rect">
            <a:avLst/>
          </a:prstGeom>
          <a:noFill/>
        </p:spPr>
        <p:txBody>
          <a:bodyPr>
            <a:spAutoFit/>
          </a:bodyPr>
          <a:lstStyle/>
          <a:p>
            <a:pPr>
              <a:defRPr/>
            </a:pPr>
            <a:r>
              <a:rPr lang="en-US" sz="1800" dirty="0">
                <a:latin typeface="+mj-lt"/>
              </a:rPr>
              <a:t>Particles</a:t>
            </a:r>
          </a:p>
        </p:txBody>
      </p:sp>
      <p:sp>
        <p:nvSpPr>
          <p:cNvPr id="185" name="Oval 184"/>
          <p:cNvSpPr/>
          <p:nvPr/>
        </p:nvSpPr>
        <p:spPr bwMode="auto">
          <a:xfrm>
            <a:off x="864196" y="3840633"/>
            <a:ext cx="144016" cy="144016"/>
          </a:xfrm>
          <a:prstGeom prst="ellipse">
            <a:avLst/>
          </a:prstGeom>
          <a:gradFill flip="none" rotWithShape="1">
            <a:gsLst>
              <a:gs pos="0">
                <a:srgbClr val="FFF200"/>
              </a:gs>
              <a:gs pos="45000">
                <a:srgbClr val="FF7A00"/>
              </a:gs>
              <a:gs pos="70000">
                <a:srgbClr val="FF0300"/>
              </a:gs>
              <a:gs pos="100000">
                <a:srgbClr val="4D0808"/>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cxnSp>
        <p:nvCxnSpPr>
          <p:cNvPr id="7177" name="Straight Arrow Connector 16"/>
          <p:cNvCxnSpPr>
            <a:cxnSpLocks noChangeShapeType="1"/>
          </p:cNvCxnSpPr>
          <p:nvPr/>
        </p:nvCxnSpPr>
        <p:spPr bwMode="auto">
          <a:xfrm>
            <a:off x="4103688" y="3840163"/>
            <a:ext cx="936625" cy="15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178" name="Oval 13"/>
          <p:cNvSpPr>
            <a:spLocks noChangeArrowheads="1"/>
          </p:cNvSpPr>
          <p:nvPr/>
        </p:nvSpPr>
        <p:spPr bwMode="auto">
          <a:xfrm>
            <a:off x="5219700" y="3048000"/>
            <a:ext cx="144463"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179" name="Oval 30"/>
          <p:cNvSpPr>
            <a:spLocks noChangeArrowheads="1"/>
          </p:cNvSpPr>
          <p:nvPr/>
        </p:nvSpPr>
        <p:spPr bwMode="auto">
          <a:xfrm>
            <a:off x="4895850" y="4489450"/>
            <a:ext cx="144463"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180" name="Oval 31"/>
          <p:cNvSpPr>
            <a:spLocks noChangeArrowheads="1"/>
          </p:cNvSpPr>
          <p:nvPr/>
        </p:nvSpPr>
        <p:spPr bwMode="auto">
          <a:xfrm>
            <a:off x="2025650" y="4200525"/>
            <a:ext cx="127000"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190" name="Minus 189"/>
          <p:cNvSpPr/>
          <p:nvPr/>
        </p:nvSpPr>
        <p:spPr bwMode="auto">
          <a:xfrm>
            <a:off x="2008188" y="4273550"/>
            <a:ext cx="144462" cy="71438"/>
          </a:xfrm>
          <a:prstGeom prst="mathMinus">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182" name="Oval 33"/>
          <p:cNvSpPr>
            <a:spLocks noChangeArrowheads="1"/>
          </p:cNvSpPr>
          <p:nvPr/>
        </p:nvSpPr>
        <p:spPr bwMode="auto">
          <a:xfrm>
            <a:off x="2546350" y="3552825"/>
            <a:ext cx="127000"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192" name="Plus 191"/>
          <p:cNvSpPr/>
          <p:nvPr/>
        </p:nvSpPr>
        <p:spPr bwMode="auto">
          <a:xfrm>
            <a:off x="2520950" y="3565525"/>
            <a:ext cx="144463" cy="122238"/>
          </a:xfrm>
          <a:prstGeom prst="mathPlus">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184" name="Oval 37"/>
          <p:cNvSpPr>
            <a:spLocks noChangeArrowheads="1"/>
          </p:cNvSpPr>
          <p:nvPr/>
        </p:nvSpPr>
        <p:spPr bwMode="auto">
          <a:xfrm>
            <a:off x="5308600" y="2963863"/>
            <a:ext cx="127000"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194" name="Plus 193"/>
          <p:cNvSpPr/>
          <p:nvPr/>
        </p:nvSpPr>
        <p:spPr bwMode="auto">
          <a:xfrm>
            <a:off x="5283200" y="2976563"/>
            <a:ext cx="144463" cy="122237"/>
          </a:xfrm>
          <a:prstGeom prst="mathPlus">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195" name="Oval 194"/>
          <p:cNvSpPr/>
          <p:nvPr/>
        </p:nvSpPr>
        <p:spPr bwMode="auto">
          <a:xfrm>
            <a:off x="5292080" y="2832521"/>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196" name="Oval 195"/>
          <p:cNvSpPr/>
          <p:nvPr/>
        </p:nvSpPr>
        <p:spPr bwMode="auto">
          <a:xfrm>
            <a:off x="2520380" y="3048545"/>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197" name="Oval 196"/>
          <p:cNvSpPr/>
          <p:nvPr/>
        </p:nvSpPr>
        <p:spPr bwMode="auto">
          <a:xfrm>
            <a:off x="1080220" y="4272681"/>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198" name="Oval 197"/>
          <p:cNvSpPr/>
          <p:nvPr/>
        </p:nvSpPr>
        <p:spPr bwMode="auto">
          <a:xfrm>
            <a:off x="5148064" y="2904529"/>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199" name="Oval 198"/>
          <p:cNvSpPr/>
          <p:nvPr/>
        </p:nvSpPr>
        <p:spPr bwMode="auto">
          <a:xfrm>
            <a:off x="5364088" y="3048545"/>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200" name="Oval 199"/>
          <p:cNvSpPr/>
          <p:nvPr/>
        </p:nvSpPr>
        <p:spPr bwMode="auto">
          <a:xfrm>
            <a:off x="5436096" y="2904529"/>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201" name="Oval 200"/>
          <p:cNvSpPr/>
          <p:nvPr/>
        </p:nvSpPr>
        <p:spPr bwMode="auto">
          <a:xfrm>
            <a:off x="5040140" y="4632721"/>
            <a:ext cx="144016" cy="144016"/>
          </a:xfrm>
          <a:prstGeom prst="ellipse">
            <a:avLst/>
          </a:prstGeom>
          <a:gradFill flip="none" rotWithShape="1">
            <a:gsLst>
              <a:gs pos="0">
                <a:srgbClr val="FFF200"/>
              </a:gs>
              <a:gs pos="45000">
                <a:srgbClr val="FF7A00"/>
              </a:gs>
              <a:gs pos="70000">
                <a:srgbClr val="FF0300"/>
              </a:gs>
              <a:gs pos="100000">
                <a:srgbClr val="4D0808"/>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202" name="Oval 201"/>
          <p:cNvSpPr/>
          <p:nvPr/>
        </p:nvSpPr>
        <p:spPr bwMode="auto">
          <a:xfrm>
            <a:off x="4968132" y="4344689"/>
            <a:ext cx="144016" cy="144016"/>
          </a:xfrm>
          <a:prstGeom prst="ellipse">
            <a:avLst/>
          </a:prstGeom>
          <a:gradFill flip="none" rotWithShape="1">
            <a:gsLst>
              <a:gs pos="0">
                <a:srgbClr val="FFF200"/>
              </a:gs>
              <a:gs pos="45000">
                <a:srgbClr val="FF7A00"/>
              </a:gs>
              <a:gs pos="70000">
                <a:srgbClr val="FF0300"/>
              </a:gs>
              <a:gs pos="100000">
                <a:srgbClr val="4D0808"/>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203" name="Oval 202"/>
          <p:cNvSpPr/>
          <p:nvPr/>
        </p:nvSpPr>
        <p:spPr bwMode="auto">
          <a:xfrm>
            <a:off x="1368252" y="4200673"/>
            <a:ext cx="144016" cy="144016"/>
          </a:xfrm>
          <a:prstGeom prst="ellipse">
            <a:avLst/>
          </a:prstGeom>
          <a:gradFill flip="none" rotWithShape="1">
            <a:gsLst>
              <a:gs pos="0">
                <a:srgbClr val="FFF200"/>
              </a:gs>
              <a:gs pos="45000">
                <a:srgbClr val="FF7A00"/>
              </a:gs>
              <a:gs pos="70000">
                <a:srgbClr val="FF0300"/>
              </a:gs>
              <a:gs pos="100000">
                <a:srgbClr val="4D0808"/>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204" name="Oval 203"/>
          <p:cNvSpPr/>
          <p:nvPr/>
        </p:nvSpPr>
        <p:spPr bwMode="auto">
          <a:xfrm>
            <a:off x="3888532" y="3624609"/>
            <a:ext cx="72008" cy="72008"/>
          </a:xfrm>
          <a:prstGeom prst="ellipse">
            <a:avLst/>
          </a:prstGeom>
          <a:gradFill flip="none" rotWithShape="1">
            <a:gsLst>
              <a:gs pos="0">
                <a:srgbClr val="DDEBCF"/>
              </a:gs>
              <a:gs pos="50000">
                <a:srgbClr val="9CB86E"/>
              </a:gs>
              <a:gs pos="100000">
                <a:srgbClr val="156B13"/>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fi-FI"/>
          </a:p>
        </p:txBody>
      </p:sp>
      <p:sp>
        <p:nvSpPr>
          <p:cNvPr id="205" name="Oval 204"/>
          <p:cNvSpPr/>
          <p:nvPr/>
        </p:nvSpPr>
        <p:spPr bwMode="auto">
          <a:xfrm>
            <a:off x="1080220" y="3984649"/>
            <a:ext cx="72008" cy="72008"/>
          </a:xfrm>
          <a:prstGeom prst="ellipse">
            <a:avLst/>
          </a:prstGeom>
          <a:gradFill flip="none" rotWithShape="1">
            <a:gsLst>
              <a:gs pos="0">
                <a:srgbClr val="DDEBCF"/>
              </a:gs>
              <a:gs pos="50000">
                <a:srgbClr val="9CB86E"/>
              </a:gs>
              <a:gs pos="100000">
                <a:srgbClr val="156B13"/>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fi-FI"/>
          </a:p>
        </p:txBody>
      </p:sp>
      <p:sp>
        <p:nvSpPr>
          <p:cNvPr id="206" name="Oval 205"/>
          <p:cNvSpPr/>
          <p:nvPr/>
        </p:nvSpPr>
        <p:spPr bwMode="auto">
          <a:xfrm>
            <a:off x="754981" y="3624609"/>
            <a:ext cx="72008" cy="72008"/>
          </a:xfrm>
          <a:prstGeom prst="ellipse">
            <a:avLst/>
          </a:prstGeom>
          <a:gradFill flip="none" rotWithShape="1">
            <a:gsLst>
              <a:gs pos="0">
                <a:srgbClr val="DDEBCF"/>
              </a:gs>
              <a:gs pos="50000">
                <a:srgbClr val="9CB86E"/>
              </a:gs>
              <a:gs pos="100000">
                <a:srgbClr val="156B13"/>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fi-FI"/>
          </a:p>
        </p:txBody>
      </p:sp>
      <p:sp>
        <p:nvSpPr>
          <p:cNvPr id="207" name="Oval 206"/>
          <p:cNvSpPr/>
          <p:nvPr/>
        </p:nvSpPr>
        <p:spPr bwMode="auto">
          <a:xfrm>
            <a:off x="2600772" y="3421905"/>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7225" name="Oval 56"/>
          <p:cNvSpPr>
            <a:spLocks noChangeArrowheads="1"/>
          </p:cNvSpPr>
          <p:nvPr/>
        </p:nvSpPr>
        <p:spPr bwMode="auto">
          <a:xfrm>
            <a:off x="1746250" y="3192463"/>
            <a:ext cx="127000" cy="144462"/>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09" name="Minus 208"/>
          <p:cNvSpPr/>
          <p:nvPr/>
        </p:nvSpPr>
        <p:spPr bwMode="auto">
          <a:xfrm>
            <a:off x="1728788" y="3265488"/>
            <a:ext cx="144462" cy="71437"/>
          </a:xfrm>
          <a:prstGeom prst="mathMinus">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227" name="Oval 60"/>
          <p:cNvSpPr>
            <a:spLocks noChangeArrowheads="1"/>
          </p:cNvSpPr>
          <p:nvPr/>
        </p:nvSpPr>
        <p:spPr bwMode="auto">
          <a:xfrm>
            <a:off x="5056188" y="4489450"/>
            <a:ext cx="127000"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11" name="Minus 210"/>
          <p:cNvSpPr/>
          <p:nvPr/>
        </p:nvSpPr>
        <p:spPr bwMode="auto">
          <a:xfrm>
            <a:off x="4895850" y="4560888"/>
            <a:ext cx="142875" cy="71437"/>
          </a:xfrm>
          <a:prstGeom prst="mathMinus">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212" name="Oval 211"/>
          <p:cNvSpPr/>
          <p:nvPr/>
        </p:nvSpPr>
        <p:spPr bwMode="auto">
          <a:xfrm>
            <a:off x="5184156" y="3984649"/>
            <a:ext cx="1080466" cy="1080120"/>
          </a:xfrm>
          <a:prstGeom prst="ellipse">
            <a:avLst/>
          </a:prstGeom>
          <a:gradFill flip="none" rotWithShape="1">
            <a:gsLst>
              <a:gs pos="28000">
                <a:srgbClr val="FFFFFF"/>
              </a:gs>
              <a:gs pos="50000">
                <a:srgbClr val="9CB86E"/>
              </a:gs>
              <a:gs pos="100000">
                <a:srgbClr val="156B13"/>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232" name="Oval 66"/>
          <p:cNvSpPr>
            <a:spLocks noChangeArrowheads="1"/>
          </p:cNvSpPr>
          <p:nvPr/>
        </p:nvSpPr>
        <p:spPr bwMode="auto">
          <a:xfrm>
            <a:off x="1441450" y="3768725"/>
            <a:ext cx="142875"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14" name="Oval 213"/>
          <p:cNvSpPr/>
          <p:nvPr/>
        </p:nvSpPr>
        <p:spPr bwMode="auto">
          <a:xfrm>
            <a:off x="936204" y="3552601"/>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7236" name="Oval 68"/>
          <p:cNvSpPr>
            <a:spLocks noChangeArrowheads="1"/>
          </p:cNvSpPr>
          <p:nvPr/>
        </p:nvSpPr>
        <p:spPr bwMode="auto">
          <a:xfrm>
            <a:off x="2376488" y="3049588"/>
            <a:ext cx="144462"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17" name="Oval 216"/>
          <p:cNvSpPr/>
          <p:nvPr/>
        </p:nvSpPr>
        <p:spPr bwMode="auto">
          <a:xfrm>
            <a:off x="5508104" y="2616497"/>
            <a:ext cx="1224136" cy="1224136"/>
          </a:xfrm>
          <a:prstGeom prst="ellipse">
            <a:avLst/>
          </a:prstGeom>
          <a:gradFill flip="none" rotWithShape="1">
            <a:gsLst>
              <a:gs pos="28000">
                <a:srgbClr val="FFFFFF"/>
              </a:gs>
              <a:gs pos="50000">
                <a:srgbClr val="9CB86E"/>
              </a:gs>
              <a:gs pos="100000">
                <a:srgbClr val="156B13"/>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218" name="Oval 217"/>
          <p:cNvSpPr/>
          <p:nvPr/>
        </p:nvSpPr>
        <p:spPr bwMode="auto">
          <a:xfrm>
            <a:off x="3816524" y="4200673"/>
            <a:ext cx="72008" cy="72008"/>
          </a:xfrm>
          <a:prstGeom prst="ellipse">
            <a:avLst/>
          </a:prstGeom>
          <a:gradFill flip="none" rotWithShape="1">
            <a:gsLst>
              <a:gs pos="0">
                <a:srgbClr val="DDEBCF"/>
              </a:gs>
              <a:gs pos="50000">
                <a:srgbClr val="9CB86E"/>
              </a:gs>
              <a:gs pos="100000">
                <a:srgbClr val="156B13"/>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fi-FI"/>
          </a:p>
        </p:txBody>
      </p:sp>
      <p:sp>
        <p:nvSpPr>
          <p:cNvPr id="219" name="Oval 218"/>
          <p:cNvSpPr/>
          <p:nvPr/>
        </p:nvSpPr>
        <p:spPr bwMode="auto">
          <a:xfrm>
            <a:off x="3384476" y="4128665"/>
            <a:ext cx="72008" cy="72008"/>
          </a:xfrm>
          <a:prstGeom prst="ellipse">
            <a:avLst/>
          </a:prstGeom>
          <a:gradFill flip="none" rotWithShape="1">
            <a:gsLst>
              <a:gs pos="0">
                <a:srgbClr val="DDEBCF"/>
              </a:gs>
              <a:gs pos="50000">
                <a:srgbClr val="9CB86E"/>
              </a:gs>
              <a:gs pos="100000">
                <a:srgbClr val="156B13"/>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fi-FI"/>
          </a:p>
        </p:txBody>
      </p:sp>
      <p:sp>
        <p:nvSpPr>
          <p:cNvPr id="220" name="Oval 219"/>
          <p:cNvSpPr/>
          <p:nvPr/>
        </p:nvSpPr>
        <p:spPr bwMode="auto">
          <a:xfrm>
            <a:off x="827163" y="3264569"/>
            <a:ext cx="72008" cy="72008"/>
          </a:xfrm>
          <a:prstGeom prst="ellipse">
            <a:avLst/>
          </a:prstGeom>
          <a:gradFill flip="none" rotWithShape="1">
            <a:gsLst>
              <a:gs pos="0">
                <a:srgbClr val="DDEBCF"/>
              </a:gs>
              <a:gs pos="50000">
                <a:srgbClr val="9CB86E"/>
              </a:gs>
              <a:gs pos="100000">
                <a:srgbClr val="156B13"/>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fi-FI"/>
          </a:p>
        </p:txBody>
      </p:sp>
      <p:sp>
        <p:nvSpPr>
          <p:cNvPr id="7249" name="Oval 77"/>
          <p:cNvSpPr>
            <a:spLocks noChangeArrowheads="1"/>
          </p:cNvSpPr>
          <p:nvPr/>
        </p:nvSpPr>
        <p:spPr bwMode="auto">
          <a:xfrm>
            <a:off x="177800" y="4129088"/>
            <a:ext cx="142875"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250" name="Oval 95"/>
          <p:cNvSpPr>
            <a:spLocks noChangeArrowheads="1"/>
          </p:cNvSpPr>
          <p:nvPr/>
        </p:nvSpPr>
        <p:spPr bwMode="auto">
          <a:xfrm>
            <a:off x="3529013" y="4200525"/>
            <a:ext cx="144462"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23" name="Oval 222"/>
          <p:cNvSpPr/>
          <p:nvPr/>
        </p:nvSpPr>
        <p:spPr bwMode="auto">
          <a:xfrm>
            <a:off x="3672508" y="4344689"/>
            <a:ext cx="144016" cy="144016"/>
          </a:xfrm>
          <a:prstGeom prst="ellipse">
            <a:avLst/>
          </a:prstGeom>
          <a:gradFill flip="none" rotWithShape="1">
            <a:gsLst>
              <a:gs pos="0">
                <a:srgbClr val="FFF200"/>
              </a:gs>
              <a:gs pos="45000">
                <a:srgbClr val="FF7A00"/>
              </a:gs>
              <a:gs pos="70000">
                <a:srgbClr val="FF0300"/>
              </a:gs>
              <a:gs pos="100000">
                <a:srgbClr val="4D0808"/>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224" name="Oval 223"/>
          <p:cNvSpPr/>
          <p:nvPr/>
        </p:nvSpPr>
        <p:spPr bwMode="auto">
          <a:xfrm>
            <a:off x="3600500" y="4056657"/>
            <a:ext cx="144016" cy="144016"/>
          </a:xfrm>
          <a:prstGeom prst="ellipse">
            <a:avLst/>
          </a:prstGeom>
          <a:gradFill flip="none" rotWithShape="1">
            <a:gsLst>
              <a:gs pos="0">
                <a:srgbClr val="FFF200"/>
              </a:gs>
              <a:gs pos="45000">
                <a:srgbClr val="FF7A00"/>
              </a:gs>
              <a:gs pos="70000">
                <a:srgbClr val="FF0300"/>
              </a:gs>
              <a:gs pos="100000">
                <a:srgbClr val="4D0808"/>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257" name="Oval 98"/>
          <p:cNvSpPr>
            <a:spLocks noChangeArrowheads="1"/>
          </p:cNvSpPr>
          <p:nvPr/>
        </p:nvSpPr>
        <p:spPr bwMode="auto">
          <a:xfrm>
            <a:off x="3689350" y="4200525"/>
            <a:ext cx="128588"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26" name="Minus 225"/>
          <p:cNvSpPr/>
          <p:nvPr/>
        </p:nvSpPr>
        <p:spPr bwMode="auto">
          <a:xfrm>
            <a:off x="3673475" y="4273550"/>
            <a:ext cx="144463" cy="71438"/>
          </a:xfrm>
          <a:prstGeom prst="mathMinus">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259" name="Oval 100"/>
          <p:cNvSpPr>
            <a:spLocks noChangeArrowheads="1"/>
          </p:cNvSpPr>
          <p:nvPr/>
        </p:nvSpPr>
        <p:spPr bwMode="auto">
          <a:xfrm>
            <a:off x="2520950" y="4344988"/>
            <a:ext cx="144463" cy="144462"/>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260" name="Oval 101"/>
          <p:cNvSpPr>
            <a:spLocks noChangeArrowheads="1"/>
          </p:cNvSpPr>
          <p:nvPr/>
        </p:nvSpPr>
        <p:spPr bwMode="auto">
          <a:xfrm>
            <a:off x="2681288" y="4352925"/>
            <a:ext cx="128587"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29" name="Minus 228"/>
          <p:cNvSpPr/>
          <p:nvPr/>
        </p:nvSpPr>
        <p:spPr bwMode="auto">
          <a:xfrm>
            <a:off x="2665413" y="4425950"/>
            <a:ext cx="144462" cy="71438"/>
          </a:xfrm>
          <a:prstGeom prst="mathMinus">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262" name="Oval 103"/>
          <p:cNvSpPr>
            <a:spLocks noChangeArrowheads="1"/>
          </p:cNvSpPr>
          <p:nvPr/>
        </p:nvSpPr>
        <p:spPr bwMode="auto">
          <a:xfrm>
            <a:off x="3384550" y="3481388"/>
            <a:ext cx="144463"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263" name="Oval 104"/>
          <p:cNvSpPr>
            <a:spLocks noChangeArrowheads="1"/>
          </p:cNvSpPr>
          <p:nvPr/>
        </p:nvSpPr>
        <p:spPr bwMode="auto">
          <a:xfrm>
            <a:off x="3473450" y="3395663"/>
            <a:ext cx="128588" cy="144462"/>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32" name="Plus 231"/>
          <p:cNvSpPr/>
          <p:nvPr/>
        </p:nvSpPr>
        <p:spPr bwMode="auto">
          <a:xfrm>
            <a:off x="3449638" y="3408363"/>
            <a:ext cx="142875" cy="122237"/>
          </a:xfrm>
          <a:prstGeom prst="mathPlus">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233" name="Oval 232"/>
          <p:cNvSpPr/>
          <p:nvPr/>
        </p:nvSpPr>
        <p:spPr bwMode="auto">
          <a:xfrm>
            <a:off x="3456484" y="3264569"/>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234" name="Oval 233"/>
          <p:cNvSpPr/>
          <p:nvPr/>
        </p:nvSpPr>
        <p:spPr bwMode="auto">
          <a:xfrm>
            <a:off x="3312468" y="3336577"/>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235" name="Oval 234"/>
          <p:cNvSpPr/>
          <p:nvPr/>
        </p:nvSpPr>
        <p:spPr bwMode="auto">
          <a:xfrm>
            <a:off x="3528492" y="3480593"/>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236" name="Oval 235"/>
          <p:cNvSpPr/>
          <p:nvPr/>
        </p:nvSpPr>
        <p:spPr bwMode="auto">
          <a:xfrm>
            <a:off x="3600500" y="3336577"/>
            <a:ext cx="144016" cy="144016"/>
          </a:xfrm>
          <a:prstGeom prst="ellipse">
            <a:avLst/>
          </a:prstGeom>
          <a:gradFill flip="none" rotWithShape="1">
            <a:gsLst>
              <a:gs pos="0">
                <a:srgbClr val="03D4A8"/>
              </a:gs>
              <a:gs pos="25000">
                <a:srgbClr val="21D6E0"/>
              </a:gs>
              <a:gs pos="75000">
                <a:srgbClr val="0087E6"/>
              </a:gs>
              <a:gs pos="100000">
                <a:srgbClr val="005CB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dirty="0"/>
          </a:p>
        </p:txBody>
      </p:sp>
      <p:sp>
        <p:nvSpPr>
          <p:cNvPr id="7277" name="Oval 110"/>
          <p:cNvSpPr>
            <a:spLocks noChangeArrowheads="1"/>
          </p:cNvSpPr>
          <p:nvPr/>
        </p:nvSpPr>
        <p:spPr bwMode="auto">
          <a:xfrm>
            <a:off x="1962150" y="3552825"/>
            <a:ext cx="127000" cy="144463"/>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38" name="Plus 237"/>
          <p:cNvSpPr/>
          <p:nvPr/>
        </p:nvSpPr>
        <p:spPr bwMode="auto">
          <a:xfrm>
            <a:off x="1936750" y="3565525"/>
            <a:ext cx="144463" cy="122238"/>
          </a:xfrm>
          <a:prstGeom prst="mathPlus">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fi-FI"/>
          </a:p>
        </p:txBody>
      </p:sp>
      <p:cxnSp>
        <p:nvCxnSpPr>
          <p:cNvPr id="7279" name="Straight Arrow Connector 113"/>
          <p:cNvCxnSpPr>
            <a:cxnSpLocks noChangeShapeType="1"/>
          </p:cNvCxnSpPr>
          <p:nvPr/>
        </p:nvCxnSpPr>
        <p:spPr bwMode="auto">
          <a:xfrm>
            <a:off x="1584325" y="3984625"/>
            <a:ext cx="360363" cy="2159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80" name="Straight Arrow Connector 115"/>
          <p:cNvCxnSpPr>
            <a:cxnSpLocks noChangeShapeType="1"/>
          </p:cNvCxnSpPr>
          <p:nvPr/>
        </p:nvCxnSpPr>
        <p:spPr bwMode="auto">
          <a:xfrm>
            <a:off x="2305050" y="4344988"/>
            <a:ext cx="144463" cy="7143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81" name="Straight Arrow Connector 117"/>
          <p:cNvCxnSpPr>
            <a:cxnSpLocks noChangeShapeType="1"/>
          </p:cNvCxnSpPr>
          <p:nvPr/>
        </p:nvCxnSpPr>
        <p:spPr bwMode="auto">
          <a:xfrm flipV="1">
            <a:off x="1584325" y="3624263"/>
            <a:ext cx="288925" cy="7302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82" name="Straight Arrow Connector 122"/>
          <p:cNvCxnSpPr>
            <a:cxnSpLocks noChangeShapeType="1"/>
          </p:cNvCxnSpPr>
          <p:nvPr/>
        </p:nvCxnSpPr>
        <p:spPr bwMode="auto">
          <a:xfrm>
            <a:off x="2160588" y="3624263"/>
            <a:ext cx="215900" cy="15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83" name="Straight Arrow Connector 124"/>
          <p:cNvCxnSpPr>
            <a:cxnSpLocks noChangeShapeType="1"/>
          </p:cNvCxnSpPr>
          <p:nvPr/>
        </p:nvCxnSpPr>
        <p:spPr bwMode="auto">
          <a:xfrm>
            <a:off x="2881313" y="3552825"/>
            <a:ext cx="287337"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84" name="Straight Arrow Connector 126"/>
          <p:cNvCxnSpPr>
            <a:cxnSpLocks noChangeShapeType="1"/>
          </p:cNvCxnSpPr>
          <p:nvPr/>
        </p:nvCxnSpPr>
        <p:spPr bwMode="auto">
          <a:xfrm flipV="1">
            <a:off x="2952750" y="4416425"/>
            <a:ext cx="504825" cy="7302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85" name="Straight Connector 130"/>
          <p:cNvCxnSpPr>
            <a:cxnSpLocks noChangeShapeType="1"/>
          </p:cNvCxnSpPr>
          <p:nvPr/>
        </p:nvCxnSpPr>
        <p:spPr bwMode="auto">
          <a:xfrm rot="16200000" flipH="1">
            <a:off x="1836737" y="3373438"/>
            <a:ext cx="144463" cy="7143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86" name="Straight Arrow Connector 133"/>
          <p:cNvCxnSpPr>
            <a:cxnSpLocks noChangeShapeType="1"/>
          </p:cNvCxnSpPr>
          <p:nvPr/>
        </p:nvCxnSpPr>
        <p:spPr bwMode="auto">
          <a:xfrm rot="5400000" flipH="1" flipV="1">
            <a:off x="2089150" y="3265488"/>
            <a:ext cx="215900" cy="2159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47" name="Oval 246"/>
          <p:cNvSpPr/>
          <p:nvPr/>
        </p:nvSpPr>
        <p:spPr bwMode="auto">
          <a:xfrm>
            <a:off x="3744516" y="3120553"/>
            <a:ext cx="72008" cy="72008"/>
          </a:xfrm>
          <a:prstGeom prst="ellipse">
            <a:avLst/>
          </a:prstGeom>
          <a:gradFill flip="none" rotWithShape="1">
            <a:gsLst>
              <a:gs pos="0">
                <a:srgbClr val="DDEBCF"/>
              </a:gs>
              <a:gs pos="50000">
                <a:srgbClr val="9CB86E"/>
              </a:gs>
              <a:gs pos="100000">
                <a:srgbClr val="156B13"/>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fi-FI"/>
          </a:p>
        </p:txBody>
      </p:sp>
      <p:sp>
        <p:nvSpPr>
          <p:cNvPr id="7290" name="Freeform 140"/>
          <p:cNvSpPr>
            <a:spLocks/>
          </p:cNvSpPr>
          <p:nvPr/>
        </p:nvSpPr>
        <p:spPr bwMode="auto">
          <a:xfrm>
            <a:off x="1336675" y="3117850"/>
            <a:ext cx="300038" cy="534988"/>
          </a:xfrm>
          <a:custGeom>
            <a:avLst/>
            <a:gdLst>
              <a:gd name="T0" fmla="*/ 49565 w 300843"/>
              <a:gd name="T1" fmla="*/ 0 h 534390"/>
              <a:gd name="T2" fmla="*/ 15253 w 300843"/>
              <a:gd name="T3" fmla="*/ 12058 h 534390"/>
              <a:gd name="T4" fmla="*/ 15253 w 300843"/>
              <a:gd name="T5" fmla="*/ 84438 h 534390"/>
              <a:gd name="T6" fmla="*/ 49565 w 300843"/>
              <a:gd name="T7" fmla="*/ 96500 h 534390"/>
              <a:gd name="T8" fmla="*/ 129629 w 300843"/>
              <a:gd name="T9" fmla="*/ 108564 h 534390"/>
              <a:gd name="T10" fmla="*/ 175381 w 300843"/>
              <a:gd name="T11" fmla="*/ 120627 h 534390"/>
              <a:gd name="T12" fmla="*/ 152507 w 300843"/>
              <a:gd name="T13" fmla="*/ 156814 h 534390"/>
              <a:gd name="T14" fmla="*/ 118193 w 300843"/>
              <a:gd name="T15" fmla="*/ 168877 h 534390"/>
              <a:gd name="T16" fmla="*/ 38127 w 300843"/>
              <a:gd name="T17" fmla="*/ 193002 h 534390"/>
              <a:gd name="T18" fmla="*/ 38127 w 300843"/>
              <a:gd name="T19" fmla="*/ 277440 h 534390"/>
              <a:gd name="T20" fmla="*/ 72441 w 300843"/>
              <a:gd name="T21" fmla="*/ 289502 h 534390"/>
              <a:gd name="T22" fmla="*/ 106754 w 300843"/>
              <a:gd name="T23" fmla="*/ 313629 h 534390"/>
              <a:gd name="T24" fmla="*/ 152507 w 300843"/>
              <a:gd name="T25" fmla="*/ 325690 h 534390"/>
              <a:gd name="T26" fmla="*/ 289761 w 300843"/>
              <a:gd name="T27" fmla="*/ 349817 h 534390"/>
              <a:gd name="T28" fmla="*/ 266886 w 300843"/>
              <a:gd name="T29" fmla="*/ 386002 h 534390"/>
              <a:gd name="T30" fmla="*/ 163945 w 300843"/>
              <a:gd name="T31" fmla="*/ 398064 h 534390"/>
              <a:gd name="T32" fmla="*/ 72441 w 300843"/>
              <a:gd name="T33" fmla="*/ 422191 h 534390"/>
              <a:gd name="T34" fmla="*/ 83880 w 300843"/>
              <a:gd name="T35" fmla="*/ 506629 h 534390"/>
              <a:gd name="T36" fmla="*/ 106754 w 300843"/>
              <a:gd name="T37" fmla="*/ 542818 h 5343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0843"/>
              <a:gd name="T58" fmla="*/ 0 h 534390"/>
              <a:gd name="T59" fmla="*/ 300843 w 300843"/>
              <a:gd name="T60" fmla="*/ 534390 h 5343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0843" h="534390">
                <a:moveTo>
                  <a:pt x="51461" y="0"/>
                </a:moveTo>
                <a:cubicBezTo>
                  <a:pt x="39586" y="3959"/>
                  <a:pt x="24686" y="3025"/>
                  <a:pt x="15835" y="11876"/>
                </a:cubicBezTo>
                <a:cubicBezTo>
                  <a:pt x="1" y="27710"/>
                  <a:pt x="0" y="67294"/>
                  <a:pt x="15835" y="83128"/>
                </a:cubicBezTo>
                <a:cubicBezTo>
                  <a:pt x="24686" y="91979"/>
                  <a:pt x="39186" y="92548"/>
                  <a:pt x="51461" y="95003"/>
                </a:cubicBezTo>
                <a:cubicBezTo>
                  <a:pt x="78908" y="100492"/>
                  <a:pt x="107049" y="101871"/>
                  <a:pt x="134588" y="106878"/>
                </a:cubicBezTo>
                <a:cubicBezTo>
                  <a:pt x="150646" y="109798"/>
                  <a:pt x="166255" y="114795"/>
                  <a:pt x="182089" y="118754"/>
                </a:cubicBezTo>
                <a:cubicBezTo>
                  <a:pt x="174172" y="130629"/>
                  <a:pt x="169484" y="145464"/>
                  <a:pt x="158339" y="154380"/>
                </a:cubicBezTo>
                <a:cubicBezTo>
                  <a:pt x="148564" y="162200"/>
                  <a:pt x="134749" y="162816"/>
                  <a:pt x="122713" y="166255"/>
                </a:cubicBezTo>
                <a:cubicBezTo>
                  <a:pt x="18359" y="196069"/>
                  <a:pt x="124984" y="161538"/>
                  <a:pt x="39585" y="190006"/>
                </a:cubicBezTo>
                <a:cubicBezTo>
                  <a:pt x="29949" y="218915"/>
                  <a:pt x="15026" y="242434"/>
                  <a:pt x="39585" y="273133"/>
                </a:cubicBezTo>
                <a:cubicBezTo>
                  <a:pt x="47405" y="282908"/>
                  <a:pt x="63336" y="281050"/>
                  <a:pt x="75211" y="285008"/>
                </a:cubicBezTo>
                <a:cubicBezTo>
                  <a:pt x="87086" y="292925"/>
                  <a:pt x="97719" y="303137"/>
                  <a:pt x="110837" y="308759"/>
                </a:cubicBezTo>
                <a:cubicBezTo>
                  <a:pt x="125839" y="315188"/>
                  <a:pt x="142646" y="316150"/>
                  <a:pt x="158339" y="320634"/>
                </a:cubicBezTo>
                <a:cubicBezTo>
                  <a:pt x="246967" y="345957"/>
                  <a:pt x="127126" y="325084"/>
                  <a:pt x="300843" y="344385"/>
                </a:cubicBezTo>
                <a:cubicBezTo>
                  <a:pt x="292926" y="356260"/>
                  <a:pt x="290505" y="375134"/>
                  <a:pt x="277092" y="380011"/>
                </a:cubicBezTo>
                <a:cubicBezTo>
                  <a:pt x="243405" y="392261"/>
                  <a:pt x="205699" y="386817"/>
                  <a:pt x="170214" y="391886"/>
                </a:cubicBezTo>
                <a:cubicBezTo>
                  <a:pt x="120054" y="399051"/>
                  <a:pt x="116657" y="401821"/>
                  <a:pt x="75211" y="415637"/>
                </a:cubicBezTo>
                <a:cubicBezTo>
                  <a:pt x="79170" y="443346"/>
                  <a:pt x="79044" y="471954"/>
                  <a:pt x="87087" y="498764"/>
                </a:cubicBezTo>
                <a:cubicBezTo>
                  <a:pt x="91188" y="512434"/>
                  <a:pt x="110837" y="534390"/>
                  <a:pt x="110837" y="534390"/>
                </a:cubicBezTo>
              </a:path>
            </a:pathLst>
          </a:cu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fi-FI"/>
          </a:p>
        </p:txBody>
      </p:sp>
      <p:sp>
        <p:nvSpPr>
          <p:cNvPr id="7291" name="Freeform 142"/>
          <p:cNvSpPr>
            <a:spLocks/>
          </p:cNvSpPr>
          <p:nvPr/>
        </p:nvSpPr>
        <p:spPr bwMode="auto">
          <a:xfrm>
            <a:off x="1339850" y="3552825"/>
            <a:ext cx="182563" cy="96838"/>
          </a:xfrm>
          <a:custGeom>
            <a:avLst/>
            <a:gdLst>
              <a:gd name="T0" fmla="*/ 0 w 181885"/>
              <a:gd name="T1" fmla="*/ 71507 h 95980"/>
              <a:gd name="T2" fmla="*/ 125101 w 181885"/>
              <a:gd name="T3" fmla="*/ 98409 h 95980"/>
              <a:gd name="T4" fmla="*/ 150116 w 181885"/>
              <a:gd name="T5" fmla="*/ 44606 h 95980"/>
              <a:gd name="T6" fmla="*/ 187648 w 181885"/>
              <a:gd name="T7" fmla="*/ 17705 h 95980"/>
              <a:gd name="T8" fmla="*/ 0 60000 65536"/>
              <a:gd name="T9" fmla="*/ 0 60000 65536"/>
              <a:gd name="T10" fmla="*/ 0 60000 65536"/>
              <a:gd name="T11" fmla="*/ 0 60000 65536"/>
              <a:gd name="T12" fmla="*/ 0 w 181885"/>
              <a:gd name="T13" fmla="*/ 0 h 95980"/>
              <a:gd name="T14" fmla="*/ 181885 w 181885"/>
              <a:gd name="T15" fmla="*/ 95980 h 95980"/>
            </a:gdLst>
            <a:ahLst/>
            <a:cxnLst>
              <a:cxn ang="T8">
                <a:pos x="T0" y="T1"/>
              </a:cxn>
              <a:cxn ang="T9">
                <a:pos x="T2" y="T3"/>
              </a:cxn>
              <a:cxn ang="T10">
                <a:pos x="T4" y="T5"/>
              </a:cxn>
              <a:cxn ang="T11">
                <a:pos x="T6" y="T7"/>
              </a:cxn>
            </a:cxnLst>
            <a:rect l="T12" t="T13" r="T14" b="T15"/>
            <a:pathLst>
              <a:path w="181885" h="95980">
                <a:moveTo>
                  <a:pt x="0" y="63133"/>
                </a:moveTo>
                <a:cubicBezTo>
                  <a:pt x="31667" y="73688"/>
                  <a:pt x="91465" y="95980"/>
                  <a:pt x="118754" y="86884"/>
                </a:cubicBezTo>
                <a:cubicBezTo>
                  <a:pt x="135548" y="81286"/>
                  <a:pt x="129986" y="51900"/>
                  <a:pt x="142504" y="39382"/>
                </a:cubicBezTo>
                <a:cubicBezTo>
                  <a:pt x="181885" y="0"/>
                  <a:pt x="178130" y="48327"/>
                  <a:pt x="178130" y="15632"/>
                </a:cubicBezTo>
              </a:path>
            </a:pathLst>
          </a:custGeom>
          <a:solidFill>
            <a:schemeClr val="tx1"/>
          </a:solidFill>
          <a:ln w="9525" cap="flat" cmpd="sng" algn="ctr">
            <a:solidFill>
              <a:schemeClr val="tx1"/>
            </a:solidFill>
            <a:prstDash val="solid"/>
            <a:round/>
            <a:headEnd type="none" w="med" len="med"/>
            <a:tailEnd type="none" w="med" len="med"/>
          </a:ln>
        </p:spPr>
        <p:txBody>
          <a:bodyPr/>
          <a:lstStyle/>
          <a:p>
            <a:endParaRPr lang="fi-FI"/>
          </a:p>
        </p:txBody>
      </p:sp>
      <p:sp>
        <p:nvSpPr>
          <p:cNvPr id="250" name="Oval 249"/>
          <p:cNvSpPr/>
          <p:nvPr/>
        </p:nvSpPr>
        <p:spPr bwMode="auto">
          <a:xfrm>
            <a:off x="6444208" y="4200673"/>
            <a:ext cx="576064" cy="576064"/>
          </a:xfrm>
          <a:prstGeom prst="ellipse">
            <a:avLst/>
          </a:prstGeom>
          <a:gradFill flip="none" rotWithShape="1">
            <a:gsLst>
              <a:gs pos="28000">
                <a:srgbClr val="FFFFFF"/>
              </a:gs>
              <a:gs pos="50000">
                <a:srgbClr val="9CB86E"/>
              </a:gs>
              <a:gs pos="100000">
                <a:srgbClr val="156B13"/>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7295" name="Oval 77"/>
          <p:cNvSpPr>
            <a:spLocks noChangeArrowheads="1"/>
          </p:cNvSpPr>
          <p:nvPr/>
        </p:nvSpPr>
        <p:spPr bwMode="auto">
          <a:xfrm>
            <a:off x="609600" y="3986213"/>
            <a:ext cx="142875"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296" name="Oval 77"/>
          <p:cNvSpPr>
            <a:spLocks noChangeArrowheads="1"/>
          </p:cNvSpPr>
          <p:nvPr/>
        </p:nvSpPr>
        <p:spPr bwMode="auto">
          <a:xfrm>
            <a:off x="250825" y="3481388"/>
            <a:ext cx="142875" cy="142875"/>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254" name="TextBox 253"/>
          <p:cNvSpPr txBox="1"/>
          <p:nvPr/>
        </p:nvSpPr>
        <p:spPr>
          <a:xfrm>
            <a:off x="106363" y="4632325"/>
            <a:ext cx="1009650" cy="523875"/>
          </a:xfrm>
          <a:prstGeom prst="rect">
            <a:avLst/>
          </a:prstGeom>
          <a:noFill/>
        </p:spPr>
        <p:txBody>
          <a:bodyPr>
            <a:spAutoFit/>
          </a:bodyPr>
          <a:lstStyle/>
          <a:p>
            <a:pPr>
              <a:defRPr/>
            </a:pPr>
            <a:r>
              <a:rPr lang="en-US" sz="1400" b="1" dirty="0">
                <a:solidFill>
                  <a:srgbClr val="92D050"/>
                </a:solidFill>
                <a:latin typeface="+mj-lt"/>
              </a:rPr>
              <a:t>eg. N</a:t>
            </a:r>
            <a:r>
              <a:rPr lang="en-US" sz="1400" b="1" baseline="-25000" dirty="0">
                <a:solidFill>
                  <a:srgbClr val="92D050"/>
                </a:solidFill>
              </a:rPr>
              <a:t>2</a:t>
            </a:r>
            <a:r>
              <a:rPr lang="en-US" sz="1400" b="1" dirty="0">
                <a:solidFill>
                  <a:srgbClr val="92D050"/>
                </a:solidFill>
                <a:latin typeface="+mj-lt"/>
              </a:rPr>
              <a:t>, O</a:t>
            </a:r>
            <a:r>
              <a:rPr lang="en-US" sz="1400" b="1" baseline="-25000" dirty="0">
                <a:solidFill>
                  <a:srgbClr val="92D050"/>
                </a:solidFill>
              </a:rPr>
              <a:t>2</a:t>
            </a:r>
            <a:r>
              <a:rPr lang="en-US" sz="1400" b="1" dirty="0">
                <a:solidFill>
                  <a:srgbClr val="92D050"/>
                </a:solidFill>
                <a:latin typeface="+mj-lt"/>
              </a:rPr>
              <a:t>, H</a:t>
            </a:r>
            <a:r>
              <a:rPr lang="en-US" sz="1400" b="1" baseline="-25000" dirty="0">
                <a:solidFill>
                  <a:srgbClr val="92D050"/>
                </a:solidFill>
                <a:latin typeface="+mj-lt"/>
              </a:rPr>
              <a:t>2</a:t>
            </a:r>
            <a:r>
              <a:rPr lang="en-US" sz="1400" b="1" dirty="0">
                <a:solidFill>
                  <a:srgbClr val="92D050"/>
                </a:solidFill>
                <a:latin typeface="+mj-lt"/>
              </a:rPr>
              <a:t>O</a:t>
            </a:r>
          </a:p>
        </p:txBody>
      </p:sp>
      <p:sp>
        <p:nvSpPr>
          <p:cNvPr id="255" name="TextBox 254"/>
          <p:cNvSpPr txBox="1"/>
          <p:nvPr/>
        </p:nvSpPr>
        <p:spPr>
          <a:xfrm>
            <a:off x="1152525" y="4632325"/>
            <a:ext cx="1223963" cy="523875"/>
          </a:xfrm>
          <a:prstGeom prst="rect">
            <a:avLst/>
          </a:prstGeom>
          <a:noFill/>
        </p:spPr>
        <p:txBody>
          <a:bodyPr>
            <a:spAutoFit/>
          </a:bodyPr>
          <a:lstStyle/>
          <a:p>
            <a:pPr>
              <a:defRPr/>
            </a:pPr>
            <a:r>
              <a:rPr lang="en-US" sz="1400" b="1" dirty="0">
                <a:solidFill>
                  <a:srgbClr val="92D050"/>
                </a:solidFill>
                <a:latin typeface="+mj-lt"/>
              </a:rPr>
              <a:t>eg. H</a:t>
            </a:r>
            <a:r>
              <a:rPr lang="en-US" sz="1400" b="1" baseline="-25000" dirty="0">
                <a:solidFill>
                  <a:srgbClr val="92D050"/>
                </a:solidFill>
                <a:latin typeface="+mj-lt"/>
              </a:rPr>
              <a:t>2</a:t>
            </a:r>
            <a:r>
              <a:rPr lang="en-US" sz="1400" b="1" dirty="0">
                <a:solidFill>
                  <a:srgbClr val="92D050"/>
                </a:solidFill>
                <a:latin typeface="+mj-lt"/>
              </a:rPr>
              <a:t>SO</a:t>
            </a:r>
            <a:r>
              <a:rPr lang="en-US" sz="1400" b="1" baseline="-25000" dirty="0">
                <a:solidFill>
                  <a:srgbClr val="92D050"/>
                </a:solidFill>
                <a:latin typeface="+mj-lt"/>
              </a:rPr>
              <a:t>4</a:t>
            </a:r>
            <a:r>
              <a:rPr lang="en-US" sz="1400" b="1" dirty="0">
                <a:solidFill>
                  <a:srgbClr val="92D050"/>
                </a:solidFill>
                <a:latin typeface="+mj-lt"/>
              </a:rPr>
              <a:t>, </a:t>
            </a:r>
            <a:r>
              <a:rPr lang="en-US" sz="1400" b="1" dirty="0" smtClean="0">
                <a:solidFill>
                  <a:srgbClr val="92D050"/>
                </a:solidFill>
                <a:latin typeface="+mj-lt"/>
              </a:rPr>
              <a:t>NH</a:t>
            </a:r>
            <a:r>
              <a:rPr lang="en-US" sz="1400" b="1" baseline="-25000" dirty="0" smtClean="0">
                <a:solidFill>
                  <a:srgbClr val="92D050"/>
                </a:solidFill>
                <a:latin typeface="+mj-lt"/>
              </a:rPr>
              <a:t>3</a:t>
            </a:r>
            <a:endParaRPr lang="en-US" sz="1400" b="1" baseline="-25000" dirty="0">
              <a:solidFill>
                <a:srgbClr val="92D050"/>
              </a:solidFill>
              <a:latin typeface="+mj-lt"/>
            </a:endParaRPr>
          </a:p>
        </p:txBody>
      </p:sp>
      <p:sp>
        <p:nvSpPr>
          <p:cNvPr id="256" name="TextBox 255"/>
          <p:cNvSpPr txBox="1"/>
          <p:nvPr/>
        </p:nvSpPr>
        <p:spPr>
          <a:xfrm>
            <a:off x="2952750" y="4632325"/>
            <a:ext cx="1871663" cy="523220"/>
          </a:xfrm>
          <a:prstGeom prst="rect">
            <a:avLst/>
          </a:prstGeom>
          <a:noFill/>
        </p:spPr>
        <p:txBody>
          <a:bodyPr>
            <a:spAutoFit/>
          </a:bodyPr>
          <a:lstStyle/>
          <a:p>
            <a:pPr>
              <a:defRPr/>
            </a:pPr>
            <a:r>
              <a:rPr lang="en-US" sz="1400" b="1" dirty="0">
                <a:solidFill>
                  <a:srgbClr val="92D050"/>
                </a:solidFill>
                <a:latin typeface="+mj-lt"/>
              </a:rPr>
              <a:t>eg. </a:t>
            </a:r>
            <a:r>
              <a:rPr lang="en-US" sz="1400" b="1" dirty="0">
                <a:solidFill>
                  <a:srgbClr val="92D050"/>
                </a:solidFill>
                <a:latin typeface="Arial"/>
              </a:rPr>
              <a:t>HSO</a:t>
            </a:r>
            <a:r>
              <a:rPr lang="en-US" sz="1400" b="1" baseline="-25000" dirty="0">
                <a:solidFill>
                  <a:srgbClr val="92D050"/>
                </a:solidFill>
                <a:latin typeface="Arial"/>
              </a:rPr>
              <a:t>4</a:t>
            </a:r>
            <a:r>
              <a:rPr lang="en-US" sz="1400" b="1" baseline="30000" dirty="0">
                <a:solidFill>
                  <a:srgbClr val="92D050"/>
                </a:solidFill>
                <a:latin typeface="Arial"/>
              </a:rPr>
              <a:t>-</a:t>
            </a:r>
            <a:r>
              <a:rPr lang="en-US" sz="1400" b="1" dirty="0">
                <a:solidFill>
                  <a:srgbClr val="92D050"/>
                </a:solidFill>
                <a:latin typeface="+mj-lt"/>
              </a:rPr>
              <a:t>(H</a:t>
            </a:r>
            <a:r>
              <a:rPr lang="en-US" sz="1400" b="1" baseline="-25000" dirty="0">
                <a:solidFill>
                  <a:srgbClr val="92D050"/>
                </a:solidFill>
                <a:latin typeface="+mj-lt"/>
              </a:rPr>
              <a:t>2</a:t>
            </a:r>
            <a:r>
              <a:rPr lang="en-US" sz="1400" b="1" dirty="0">
                <a:solidFill>
                  <a:srgbClr val="92D050"/>
                </a:solidFill>
                <a:latin typeface="+mj-lt"/>
              </a:rPr>
              <a:t>SO</a:t>
            </a:r>
            <a:r>
              <a:rPr lang="en-US" sz="1400" b="1" baseline="-25000" dirty="0">
                <a:solidFill>
                  <a:srgbClr val="92D050"/>
                </a:solidFill>
                <a:latin typeface="+mj-lt"/>
              </a:rPr>
              <a:t>4</a:t>
            </a:r>
            <a:r>
              <a:rPr lang="en-US" sz="1400" b="1" dirty="0">
                <a:solidFill>
                  <a:srgbClr val="92D050"/>
                </a:solidFill>
                <a:latin typeface="+mj-lt"/>
              </a:rPr>
              <a:t>)</a:t>
            </a:r>
            <a:r>
              <a:rPr lang="en-US" sz="1400" b="1" baseline="-25000" dirty="0">
                <a:solidFill>
                  <a:srgbClr val="92D050"/>
                </a:solidFill>
                <a:latin typeface="+mj-lt"/>
              </a:rPr>
              <a:t>n</a:t>
            </a:r>
            <a:r>
              <a:rPr lang="en-US" sz="1400" b="1" dirty="0">
                <a:solidFill>
                  <a:srgbClr val="92D050"/>
                </a:solidFill>
                <a:latin typeface="+mj-lt"/>
              </a:rPr>
              <a:t>, </a:t>
            </a:r>
            <a:r>
              <a:rPr lang="en-US" sz="1400" b="1" dirty="0" smtClean="0">
                <a:solidFill>
                  <a:srgbClr val="92D050"/>
                </a:solidFill>
                <a:latin typeface="+mj-lt"/>
              </a:rPr>
              <a:t>H</a:t>
            </a:r>
            <a:r>
              <a:rPr lang="en-US" sz="1400" b="1" baseline="-25000" dirty="0" smtClean="0">
                <a:solidFill>
                  <a:srgbClr val="92D050"/>
                </a:solidFill>
                <a:latin typeface="+mj-lt"/>
              </a:rPr>
              <a:t>2</a:t>
            </a:r>
            <a:r>
              <a:rPr lang="en-US" sz="1400" b="1" dirty="0" smtClean="0">
                <a:solidFill>
                  <a:srgbClr val="92D050"/>
                </a:solidFill>
                <a:latin typeface="+mj-lt"/>
              </a:rPr>
              <a:t>O-H</a:t>
            </a:r>
            <a:r>
              <a:rPr lang="en-US" sz="1400" b="1" baseline="-25000" dirty="0" smtClean="0">
                <a:solidFill>
                  <a:srgbClr val="92D050"/>
                </a:solidFill>
                <a:latin typeface="+mj-lt"/>
              </a:rPr>
              <a:t>2</a:t>
            </a:r>
            <a:r>
              <a:rPr lang="en-US" sz="1400" b="1" dirty="0" smtClean="0">
                <a:solidFill>
                  <a:srgbClr val="92D050"/>
                </a:solidFill>
                <a:latin typeface="+mj-lt"/>
              </a:rPr>
              <a:t>SO</a:t>
            </a:r>
            <a:r>
              <a:rPr lang="en-US" sz="1400" b="1" baseline="-25000" dirty="0" smtClean="0">
                <a:solidFill>
                  <a:srgbClr val="92D050"/>
                </a:solidFill>
                <a:latin typeface="+mj-lt"/>
              </a:rPr>
              <a:t>4, </a:t>
            </a:r>
            <a:r>
              <a:rPr lang="en-US" sz="1400" b="1" dirty="0" smtClean="0">
                <a:solidFill>
                  <a:srgbClr val="92D050"/>
                </a:solidFill>
                <a:latin typeface="+mj-lt"/>
              </a:rPr>
              <a:t>VOCs</a:t>
            </a:r>
            <a:endParaRPr lang="en-US" sz="1200" b="1" dirty="0">
              <a:solidFill>
                <a:srgbClr val="92D050"/>
              </a:solidFill>
              <a:latin typeface="+mj-lt"/>
            </a:endParaRPr>
          </a:p>
        </p:txBody>
      </p:sp>
      <p:sp>
        <p:nvSpPr>
          <p:cNvPr id="257" name="TextBox 256"/>
          <p:cNvSpPr txBox="1"/>
          <p:nvPr/>
        </p:nvSpPr>
        <p:spPr>
          <a:xfrm>
            <a:off x="6875463" y="5568950"/>
            <a:ext cx="2520950" cy="646113"/>
          </a:xfrm>
          <a:prstGeom prst="rect">
            <a:avLst/>
          </a:prstGeom>
          <a:noFill/>
        </p:spPr>
        <p:txBody>
          <a:bodyPr>
            <a:spAutoFit/>
          </a:bodyPr>
          <a:lstStyle/>
          <a:p>
            <a:pPr>
              <a:defRPr/>
            </a:pPr>
            <a:r>
              <a:rPr lang="en-US" sz="1800" dirty="0">
                <a:latin typeface="+mj-lt"/>
              </a:rPr>
              <a:t>Cloud condensation nuclei (CCN)</a:t>
            </a:r>
          </a:p>
        </p:txBody>
      </p:sp>
      <p:sp>
        <p:nvSpPr>
          <p:cNvPr id="258" name="TextBox 257"/>
          <p:cNvSpPr txBox="1"/>
          <p:nvPr/>
        </p:nvSpPr>
        <p:spPr>
          <a:xfrm>
            <a:off x="1187450" y="6253163"/>
            <a:ext cx="1512888" cy="368300"/>
          </a:xfrm>
          <a:prstGeom prst="rect">
            <a:avLst/>
          </a:prstGeom>
          <a:noFill/>
        </p:spPr>
        <p:txBody>
          <a:bodyPr>
            <a:spAutoFit/>
          </a:bodyPr>
          <a:lstStyle/>
          <a:p>
            <a:pPr>
              <a:defRPr/>
            </a:pPr>
            <a:r>
              <a:rPr lang="en-US" sz="1800" dirty="0">
                <a:latin typeface="+mj-lt"/>
              </a:rPr>
              <a:t>&lt; 1nm</a:t>
            </a:r>
          </a:p>
        </p:txBody>
      </p:sp>
      <p:sp>
        <p:nvSpPr>
          <p:cNvPr id="259" name="TextBox 258"/>
          <p:cNvSpPr txBox="1"/>
          <p:nvPr/>
        </p:nvSpPr>
        <p:spPr>
          <a:xfrm>
            <a:off x="2987675" y="6253163"/>
            <a:ext cx="2089150" cy="369887"/>
          </a:xfrm>
          <a:prstGeom prst="rect">
            <a:avLst/>
          </a:prstGeom>
          <a:noFill/>
        </p:spPr>
        <p:txBody>
          <a:bodyPr>
            <a:spAutoFit/>
          </a:bodyPr>
          <a:lstStyle/>
          <a:p>
            <a:pPr>
              <a:defRPr/>
            </a:pPr>
            <a:r>
              <a:rPr lang="en-US" sz="1800" dirty="0">
                <a:latin typeface="+mj-lt"/>
              </a:rPr>
              <a:t>~1-3 nm</a:t>
            </a:r>
          </a:p>
        </p:txBody>
      </p:sp>
      <p:sp>
        <p:nvSpPr>
          <p:cNvPr id="260" name="TextBox 259"/>
          <p:cNvSpPr txBox="1"/>
          <p:nvPr/>
        </p:nvSpPr>
        <p:spPr>
          <a:xfrm>
            <a:off x="5508625" y="6299200"/>
            <a:ext cx="2089150" cy="369888"/>
          </a:xfrm>
          <a:prstGeom prst="rect">
            <a:avLst/>
          </a:prstGeom>
          <a:noFill/>
        </p:spPr>
        <p:txBody>
          <a:bodyPr>
            <a:spAutoFit/>
          </a:bodyPr>
          <a:lstStyle/>
          <a:p>
            <a:pPr>
              <a:defRPr/>
            </a:pPr>
            <a:r>
              <a:rPr lang="en-US" sz="1800" dirty="0">
                <a:latin typeface="+mj-lt"/>
              </a:rPr>
              <a:t>&gt; 3 nm</a:t>
            </a:r>
          </a:p>
        </p:txBody>
      </p:sp>
      <p:sp>
        <p:nvSpPr>
          <p:cNvPr id="261" name="TextBox 260"/>
          <p:cNvSpPr txBox="1"/>
          <p:nvPr/>
        </p:nvSpPr>
        <p:spPr>
          <a:xfrm>
            <a:off x="6948488" y="6253163"/>
            <a:ext cx="2519362" cy="368300"/>
          </a:xfrm>
          <a:prstGeom prst="rect">
            <a:avLst/>
          </a:prstGeom>
          <a:noFill/>
        </p:spPr>
        <p:txBody>
          <a:bodyPr>
            <a:spAutoFit/>
          </a:bodyPr>
          <a:lstStyle/>
          <a:p>
            <a:pPr>
              <a:defRPr/>
            </a:pPr>
            <a:r>
              <a:rPr lang="en-US" sz="1800" dirty="0">
                <a:latin typeface="+mj-lt"/>
              </a:rPr>
              <a:t>&gt; 100 nm</a:t>
            </a:r>
          </a:p>
        </p:txBody>
      </p:sp>
      <p:sp>
        <p:nvSpPr>
          <p:cNvPr id="86" name="Rectangle 2"/>
          <p:cNvSpPr txBox="1">
            <a:spLocks noChangeArrowheads="1"/>
          </p:cNvSpPr>
          <p:nvPr/>
        </p:nvSpPr>
        <p:spPr bwMode="auto">
          <a:xfrm>
            <a:off x="1330325" y="80963"/>
            <a:ext cx="7705725" cy="1116012"/>
          </a:xfrm>
          <a:prstGeom prst="rect">
            <a:avLst/>
          </a:prstGeom>
          <a:noFill/>
          <a:ln w="9525">
            <a:noFill/>
            <a:miter lim="800000"/>
            <a:headEnd/>
            <a:tailEnd/>
          </a:ln>
        </p:spPr>
        <p:txBody>
          <a:bodyPr anchor="b"/>
          <a:lstStyle/>
          <a:p>
            <a:pPr>
              <a:defRPr/>
            </a:pPr>
            <a:r>
              <a:rPr lang="en-GB" sz="2400" b="1" dirty="0" smtClean="0">
                <a:solidFill>
                  <a:srgbClr val="FFFFFF"/>
                </a:solidFill>
                <a:latin typeface="Arial"/>
              </a:rPr>
              <a:t>Aerosol-cloud interaction</a:t>
            </a:r>
            <a:r>
              <a:rPr lang="en-GB" sz="2400" b="1" dirty="0">
                <a:solidFill>
                  <a:srgbClr val="FFFFFF"/>
                </a:solidFill>
                <a:latin typeface="Arial"/>
              </a:rPr>
              <a:t>: studying new particle formation due </a:t>
            </a:r>
            <a:r>
              <a:rPr lang="en-GB" sz="2400" b="1" dirty="0" smtClean="0">
                <a:solidFill>
                  <a:srgbClr val="FFFFFF"/>
                </a:solidFill>
                <a:latin typeface="Arial"/>
              </a:rPr>
              <a:t>to its cooling effects</a:t>
            </a:r>
            <a:endParaRPr lang="en-GB" sz="2400" b="1" dirty="0">
              <a:solidFill>
                <a:srgbClr val="FFFFFF"/>
              </a:solidFill>
              <a:latin typeface="Arial"/>
            </a:endParaRPr>
          </a:p>
        </p:txBody>
      </p:sp>
      <p:sp>
        <p:nvSpPr>
          <p:cNvPr id="90" name="TextBox 89"/>
          <p:cNvSpPr txBox="1"/>
          <p:nvPr/>
        </p:nvSpPr>
        <p:spPr>
          <a:xfrm>
            <a:off x="2986261" y="1557338"/>
            <a:ext cx="2809875" cy="646112"/>
          </a:xfrm>
          <a:prstGeom prst="rect">
            <a:avLst/>
          </a:prstGeom>
          <a:noFill/>
        </p:spPr>
        <p:txBody>
          <a:bodyPr>
            <a:spAutoFit/>
          </a:bodyPr>
          <a:lstStyle/>
          <a:p>
            <a:pPr>
              <a:defRPr/>
            </a:pPr>
            <a:r>
              <a:rPr lang="en-US" sz="1800" dirty="0">
                <a:solidFill>
                  <a:srgbClr val="006600"/>
                </a:solidFill>
                <a:latin typeface="+mj-lt"/>
              </a:rPr>
              <a:t>Particle formation </a:t>
            </a:r>
            <a:r>
              <a:rPr lang="en-US" sz="1800" dirty="0" smtClean="0">
                <a:solidFill>
                  <a:srgbClr val="006600"/>
                </a:solidFill>
                <a:latin typeface="+mj-lt"/>
              </a:rPr>
              <a:t>by nucleation</a:t>
            </a:r>
            <a:endParaRPr lang="en-US" sz="1800" dirty="0">
              <a:solidFill>
                <a:srgbClr val="006600"/>
              </a:solidFill>
              <a:latin typeface="+mj-lt"/>
            </a:endParaRPr>
          </a:p>
        </p:txBody>
      </p:sp>
      <p:sp>
        <p:nvSpPr>
          <p:cNvPr id="91" name="TextBox 90"/>
          <p:cNvSpPr txBox="1"/>
          <p:nvPr/>
        </p:nvSpPr>
        <p:spPr>
          <a:xfrm>
            <a:off x="5508104" y="1557338"/>
            <a:ext cx="3492500" cy="646331"/>
          </a:xfrm>
          <a:prstGeom prst="rect">
            <a:avLst/>
          </a:prstGeom>
          <a:noFill/>
        </p:spPr>
        <p:txBody>
          <a:bodyPr wrap="square">
            <a:spAutoFit/>
          </a:bodyPr>
          <a:lstStyle/>
          <a:p>
            <a:pPr>
              <a:defRPr/>
            </a:pPr>
            <a:r>
              <a:rPr lang="en-US" sz="1800" dirty="0" smtClean="0">
                <a:solidFill>
                  <a:srgbClr val="006600"/>
                </a:solidFill>
                <a:latin typeface="+mj-lt"/>
              </a:rPr>
              <a:t>Enhanced growth </a:t>
            </a:r>
            <a:r>
              <a:rPr lang="en-US" sz="1800" dirty="0">
                <a:solidFill>
                  <a:srgbClr val="006600"/>
                </a:solidFill>
                <a:latin typeface="+mj-lt"/>
              </a:rPr>
              <a:t>by </a:t>
            </a:r>
            <a:r>
              <a:rPr lang="en-US" sz="1800" dirty="0" smtClean="0">
                <a:solidFill>
                  <a:srgbClr val="006600"/>
                </a:solidFill>
                <a:latin typeface="+mj-lt"/>
              </a:rPr>
              <a:t>condensation and coagulation</a:t>
            </a:r>
            <a:endParaRPr lang="en-US" sz="1800" dirty="0">
              <a:solidFill>
                <a:srgbClr val="006600"/>
              </a:solidFill>
              <a:latin typeface="+mj-lt"/>
            </a:endParaRPr>
          </a:p>
        </p:txBody>
      </p:sp>
      <p:sp>
        <p:nvSpPr>
          <p:cNvPr id="92" name="Oval 91"/>
          <p:cNvSpPr/>
          <p:nvPr/>
        </p:nvSpPr>
        <p:spPr bwMode="auto">
          <a:xfrm>
            <a:off x="7020272" y="2276872"/>
            <a:ext cx="2996698" cy="3096344"/>
          </a:xfrm>
          <a:prstGeom prst="ellipse">
            <a:avLst/>
          </a:prstGeom>
          <a:gradFill flip="none" rotWithShape="1">
            <a:gsLst>
              <a:gs pos="0">
                <a:srgbClr val="5E9EFF"/>
              </a:gs>
              <a:gs pos="39999">
                <a:srgbClr val="85C2FF"/>
              </a:gs>
              <a:gs pos="70000">
                <a:srgbClr val="C4D6EB"/>
              </a:gs>
              <a:gs pos="100000">
                <a:srgbClr val="FFEBFA"/>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93" name="Oval 92"/>
          <p:cNvSpPr/>
          <p:nvPr/>
        </p:nvSpPr>
        <p:spPr bwMode="auto">
          <a:xfrm>
            <a:off x="7668344" y="2996952"/>
            <a:ext cx="1692696" cy="1656184"/>
          </a:xfrm>
          <a:prstGeom prst="ellipse">
            <a:avLst/>
          </a:prstGeom>
          <a:gradFill flip="none" rotWithShape="1">
            <a:gsLst>
              <a:gs pos="28000">
                <a:srgbClr val="FFFFFF"/>
              </a:gs>
              <a:gs pos="50000">
                <a:srgbClr val="9CB86E"/>
              </a:gs>
              <a:gs pos="100000">
                <a:srgbClr val="156B13"/>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fi-FI"/>
          </a:p>
        </p:txBody>
      </p:sp>
      <p:sp>
        <p:nvSpPr>
          <p:cNvPr id="94" name="TextBox 93"/>
          <p:cNvSpPr txBox="1"/>
          <p:nvPr/>
        </p:nvSpPr>
        <p:spPr>
          <a:xfrm>
            <a:off x="1114896" y="1557338"/>
            <a:ext cx="1512888" cy="646331"/>
          </a:xfrm>
          <a:prstGeom prst="rect">
            <a:avLst/>
          </a:prstGeom>
          <a:noFill/>
        </p:spPr>
        <p:txBody>
          <a:bodyPr>
            <a:spAutoFit/>
          </a:bodyPr>
          <a:lstStyle/>
          <a:p>
            <a:pPr>
              <a:defRPr/>
            </a:pPr>
            <a:r>
              <a:rPr lang="en-US" sz="1800" dirty="0" smtClean="0">
                <a:solidFill>
                  <a:srgbClr val="006600"/>
                </a:solidFill>
                <a:latin typeface="+mj-lt"/>
              </a:rPr>
              <a:t>Gas phase precursors</a:t>
            </a:r>
            <a:endParaRPr lang="en-US" sz="1800" dirty="0">
              <a:solidFill>
                <a:srgbClr val="006600"/>
              </a:solidFill>
              <a:latin typeface="+mj-lt"/>
            </a:endParaRPr>
          </a:p>
        </p:txBody>
      </p:sp>
      <p:cxnSp>
        <p:nvCxnSpPr>
          <p:cNvPr id="7316" name="Straight Connector 95"/>
          <p:cNvCxnSpPr>
            <a:cxnSpLocks noChangeShapeType="1"/>
          </p:cNvCxnSpPr>
          <p:nvPr/>
        </p:nvCxnSpPr>
        <p:spPr bwMode="auto">
          <a:xfrm>
            <a:off x="144463" y="2205038"/>
            <a:ext cx="874871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317" name="Straight Connector 99"/>
          <p:cNvCxnSpPr>
            <a:cxnSpLocks noChangeShapeType="1"/>
          </p:cNvCxnSpPr>
          <p:nvPr/>
        </p:nvCxnSpPr>
        <p:spPr bwMode="auto">
          <a:xfrm>
            <a:off x="107950" y="5497513"/>
            <a:ext cx="874871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5" name="Rectangle 2"/>
          <p:cNvSpPr txBox="1">
            <a:spLocks noChangeArrowheads="1"/>
          </p:cNvSpPr>
          <p:nvPr/>
        </p:nvSpPr>
        <p:spPr bwMode="auto">
          <a:xfrm>
            <a:off x="165696" y="1733179"/>
            <a:ext cx="7705725" cy="1116012"/>
          </a:xfrm>
          <a:prstGeom prst="rect">
            <a:avLst/>
          </a:prstGeom>
          <a:noFill/>
          <a:ln w="9525">
            <a:noFill/>
            <a:miter lim="800000"/>
            <a:headEnd/>
            <a:tailEnd/>
          </a:ln>
        </p:spPr>
        <p:txBody>
          <a:bodyPr anchor="b"/>
          <a:lstStyle/>
          <a:p>
            <a:pPr>
              <a:defRPr/>
            </a:pPr>
            <a:r>
              <a:rPr lang="en-GB" sz="2400" b="1" dirty="0" smtClean="0">
                <a:solidFill>
                  <a:schemeClr val="accent2"/>
                </a:solidFill>
                <a:latin typeface="Arial"/>
              </a:rPr>
              <a:t>Aerosol-cloud interaction: </a:t>
            </a:r>
          </a:p>
        </p:txBody>
      </p:sp>
      <p:sp>
        <p:nvSpPr>
          <p:cNvPr id="96" name="Title 1"/>
          <p:cNvSpPr>
            <a:spLocks noGrp="1"/>
          </p:cNvSpPr>
          <p:nvPr>
            <p:ph type="title"/>
          </p:nvPr>
        </p:nvSpPr>
        <p:spPr>
          <a:xfrm>
            <a:off x="539924" y="237681"/>
            <a:ext cx="8229600" cy="675273"/>
          </a:xfrm>
        </p:spPr>
        <p:txBody>
          <a:bodyPr/>
          <a:lstStyle/>
          <a:p>
            <a:r>
              <a:rPr lang="en-US" b="1" dirty="0" smtClean="0">
                <a:solidFill>
                  <a:srgbClr val="FF0000"/>
                </a:solidFill>
              </a:rPr>
              <a:t>Secondary</a:t>
            </a:r>
            <a:r>
              <a:rPr lang="en-US" b="1" dirty="0" smtClean="0"/>
              <a:t> aerosol source: gas to particle conversion</a:t>
            </a:r>
            <a:endParaRPr lang="en-US" b="1" dirty="0"/>
          </a:p>
        </p:txBody>
      </p:sp>
    </p:spTree>
    <p:extLst>
      <p:ext uri="{BB962C8B-B14F-4D97-AF65-F5344CB8AC3E}">
        <p14:creationId xmlns:p14="http://schemas.microsoft.com/office/powerpoint/2010/main" val="1657438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0549" y="2765295"/>
            <a:ext cx="7886700" cy="3263504"/>
          </a:xfrm>
        </p:spPr>
        <p:txBody>
          <a:bodyPr/>
          <a:lstStyle/>
          <a:p>
            <a:endParaRPr lang="en-GB" dirty="0"/>
          </a:p>
        </p:txBody>
      </p:sp>
      <p:sp>
        <p:nvSpPr>
          <p:cNvPr id="4" name="Title 3"/>
          <p:cNvSpPr>
            <a:spLocks noGrp="1"/>
          </p:cNvSpPr>
          <p:nvPr>
            <p:ph type="title"/>
          </p:nvPr>
        </p:nvSpPr>
        <p:spPr>
          <a:xfrm>
            <a:off x="-29575" y="1872219"/>
            <a:ext cx="5911185" cy="955732"/>
          </a:xfrm>
        </p:spPr>
        <p:txBody>
          <a:bodyPr/>
          <a:lstStyle/>
          <a:p>
            <a:endParaRPr lang="en-GB"/>
          </a:p>
        </p:txBody>
      </p:sp>
      <p:pic>
        <p:nvPicPr>
          <p:cNvPr id="8" name="Picture 7"/>
          <p:cNvPicPr>
            <a:picLocks noChangeAspect="1"/>
          </p:cNvPicPr>
          <p:nvPr/>
        </p:nvPicPr>
        <p:blipFill rotWithShape="1">
          <a:blip r:embed="rId3"/>
          <a:srcRect r="10883" b="58273"/>
          <a:stretch/>
        </p:blipFill>
        <p:spPr>
          <a:xfrm>
            <a:off x="-102833" y="1722474"/>
            <a:ext cx="7243767" cy="2318859"/>
          </a:xfrm>
          <a:prstGeom prst="rect">
            <a:avLst/>
          </a:prstGeom>
        </p:spPr>
      </p:pic>
      <p:sp>
        <p:nvSpPr>
          <p:cNvPr id="9" name="TextBox 8"/>
          <p:cNvSpPr txBox="1"/>
          <p:nvPr/>
        </p:nvSpPr>
        <p:spPr>
          <a:xfrm>
            <a:off x="984438" y="1973469"/>
            <a:ext cx="4567586" cy="369332"/>
          </a:xfrm>
          <a:prstGeom prst="rect">
            <a:avLst/>
          </a:prstGeom>
          <a:noFill/>
        </p:spPr>
        <p:txBody>
          <a:bodyPr wrap="square" rtlCol="0">
            <a:spAutoFit/>
          </a:bodyPr>
          <a:lstStyle/>
          <a:p>
            <a:r>
              <a:rPr lang="en-GB" dirty="0" smtClean="0">
                <a:solidFill>
                  <a:schemeClr val="bg1"/>
                </a:solidFill>
              </a:rPr>
              <a:t>ATMOSPHERE</a:t>
            </a:r>
            <a:endParaRPr lang="en-GB" dirty="0">
              <a:solidFill>
                <a:schemeClr val="bg1"/>
              </a:solidFill>
            </a:endParaRPr>
          </a:p>
        </p:txBody>
      </p:sp>
      <p:pic>
        <p:nvPicPr>
          <p:cNvPr id="10" name="Picture 9"/>
          <p:cNvPicPr>
            <a:picLocks noChangeAspect="1"/>
          </p:cNvPicPr>
          <p:nvPr/>
        </p:nvPicPr>
        <p:blipFill rotWithShape="1">
          <a:blip r:embed="rId3"/>
          <a:srcRect l="89221" r="2052" b="46159"/>
          <a:stretch/>
        </p:blipFill>
        <p:spPr>
          <a:xfrm>
            <a:off x="7138252" y="1434085"/>
            <a:ext cx="709355" cy="2670513"/>
          </a:xfrm>
          <a:prstGeom prst="rect">
            <a:avLst/>
          </a:prstGeom>
        </p:spPr>
      </p:pic>
      <p:pic>
        <p:nvPicPr>
          <p:cNvPr id="11" name="Picture 10"/>
          <p:cNvPicPr>
            <a:picLocks noChangeAspect="1"/>
          </p:cNvPicPr>
          <p:nvPr/>
        </p:nvPicPr>
        <p:blipFill rotWithShape="1">
          <a:blip r:embed="rId3"/>
          <a:srcRect l="44663" t="95903" r="45686" b="732"/>
          <a:stretch/>
        </p:blipFill>
        <p:spPr>
          <a:xfrm>
            <a:off x="3521544" y="3941553"/>
            <a:ext cx="784463" cy="166907"/>
          </a:xfrm>
          <a:prstGeom prst="rect">
            <a:avLst/>
          </a:prstGeom>
        </p:spPr>
      </p:pic>
      <p:pic>
        <p:nvPicPr>
          <p:cNvPr id="12" name="Picture 11"/>
          <p:cNvPicPr>
            <a:picLocks noChangeAspect="1"/>
          </p:cNvPicPr>
          <p:nvPr/>
        </p:nvPicPr>
        <p:blipFill>
          <a:blip r:embed="rId4"/>
          <a:stretch>
            <a:fillRect/>
          </a:stretch>
        </p:blipFill>
        <p:spPr>
          <a:xfrm>
            <a:off x="359103" y="4215687"/>
            <a:ext cx="7246993" cy="2195746"/>
          </a:xfrm>
          <a:prstGeom prst="rect">
            <a:avLst/>
          </a:prstGeom>
        </p:spPr>
      </p:pic>
      <p:sp>
        <p:nvSpPr>
          <p:cNvPr id="13" name="Title 4"/>
          <p:cNvSpPr txBox="1">
            <a:spLocks/>
          </p:cNvSpPr>
          <p:nvPr/>
        </p:nvSpPr>
        <p:spPr>
          <a:xfrm>
            <a:off x="1235294" y="155682"/>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b="1" dirty="0">
                <a:solidFill>
                  <a:schemeClr val="accent6"/>
                </a:solidFill>
                <a:latin typeface="Helvetica" panose="020B0604020202020204" pitchFamily="34" charset="0"/>
                <a:cs typeface="Helvetica" panose="020B0604020202020204" pitchFamily="34" charset="0"/>
              </a:rPr>
              <a:t>CLOUD </a:t>
            </a:r>
            <a:r>
              <a:rPr lang="en-US" sz="3000" b="1" dirty="0" smtClean="0">
                <a:solidFill>
                  <a:schemeClr val="accent6"/>
                </a:solidFill>
                <a:latin typeface="Helvetica" panose="020B0604020202020204" pitchFamily="34" charset="0"/>
                <a:cs typeface="Helvetica" panose="020B0604020202020204" pitchFamily="34" charset="0"/>
              </a:rPr>
              <a:t>simulates </a:t>
            </a:r>
            <a:r>
              <a:rPr lang="en-US" sz="3000" b="1" dirty="0">
                <a:solidFill>
                  <a:schemeClr val="accent6"/>
                </a:solidFill>
                <a:latin typeface="Helvetica" panose="020B0604020202020204" pitchFamily="34" charset="0"/>
                <a:cs typeface="Helvetica" panose="020B0604020202020204" pitchFamily="34" charset="0"/>
              </a:rPr>
              <a:t>real atmosphere</a:t>
            </a:r>
            <a:endParaRPr lang="en-GB" sz="3000" b="1" dirty="0">
              <a:solidFill>
                <a:schemeClr val="accent6"/>
              </a:solidFill>
              <a:latin typeface="Helvetica" panose="020B0604020202020204" pitchFamily="34" charset="0"/>
              <a:cs typeface="Helvetica" panose="020B0604020202020204" pitchFamily="34" charset="0"/>
            </a:endParaRPr>
          </a:p>
        </p:txBody>
      </p:sp>
      <p:sp>
        <p:nvSpPr>
          <p:cNvPr id="15" name="TextBox 14"/>
          <p:cNvSpPr txBox="1"/>
          <p:nvPr/>
        </p:nvSpPr>
        <p:spPr>
          <a:xfrm>
            <a:off x="7557252" y="4689407"/>
            <a:ext cx="1432367" cy="830997"/>
          </a:xfrm>
          <a:prstGeom prst="rect">
            <a:avLst/>
          </a:prstGeom>
          <a:noFill/>
        </p:spPr>
        <p:txBody>
          <a:bodyPr wrap="square" rtlCol="0">
            <a:spAutoFit/>
          </a:bodyPr>
          <a:lstStyle/>
          <a:p>
            <a:r>
              <a:rPr lang="en-US" b="1" dirty="0" smtClean="0">
                <a:latin typeface="Helvetica" panose="020B0604020202020204" pitchFamily="34" charset="0"/>
                <a:cs typeface="Helvetica" panose="020B0604020202020204" pitchFamily="34" charset="0"/>
              </a:rPr>
              <a:t>CLOUD, CERN</a:t>
            </a:r>
            <a:endParaRPr lang="en-GB" sz="1200" b="1" dirty="0">
              <a:latin typeface="Helvetica" panose="020B0604020202020204" pitchFamily="34" charset="0"/>
              <a:cs typeface="Helvetica" panose="020B0604020202020204" pitchFamily="34" charset="0"/>
            </a:endParaRPr>
          </a:p>
          <a:p>
            <a:endParaRPr lang="en-GB" sz="1200" dirty="0">
              <a:latin typeface="Helvetica" panose="020B0604020202020204" pitchFamily="34" charset="0"/>
              <a:cs typeface="Helvetica" panose="020B0604020202020204" pitchFamily="34" charset="0"/>
            </a:endParaRPr>
          </a:p>
        </p:txBody>
      </p:sp>
      <p:sp>
        <p:nvSpPr>
          <p:cNvPr id="16" name="TextBox 15"/>
          <p:cNvSpPr txBox="1"/>
          <p:nvPr/>
        </p:nvSpPr>
        <p:spPr>
          <a:xfrm>
            <a:off x="2011869" y="1177393"/>
            <a:ext cx="6094070" cy="646331"/>
          </a:xfrm>
          <a:prstGeom prst="rect">
            <a:avLst/>
          </a:prstGeom>
          <a:noFill/>
        </p:spPr>
        <p:txBody>
          <a:bodyPr wrap="square" rtlCol="0">
            <a:spAutoFit/>
          </a:bodyPr>
          <a:lstStyle/>
          <a:p>
            <a:r>
              <a:rPr lang="en-GB" b="1" dirty="0" smtClean="0"/>
              <a:t>12 </a:t>
            </a:r>
            <a:r>
              <a:rPr lang="en-GB" b="1" dirty="0"/>
              <a:t>consecutive particle </a:t>
            </a:r>
            <a:r>
              <a:rPr lang="en-GB" b="1" dirty="0" smtClean="0"/>
              <a:t>formation </a:t>
            </a:r>
            <a:r>
              <a:rPr lang="en-GB" b="1" dirty="0"/>
              <a:t>event days 8–19 April 2007 in </a:t>
            </a:r>
            <a:r>
              <a:rPr lang="en-GB" b="1" dirty="0" err="1"/>
              <a:t>Hyytiälä</a:t>
            </a:r>
            <a:r>
              <a:rPr lang="en-GB" b="1" dirty="0"/>
              <a:t>, Finland</a:t>
            </a:r>
          </a:p>
        </p:txBody>
      </p:sp>
      <p:sp>
        <p:nvSpPr>
          <p:cNvPr id="14" name="TextBox 13"/>
          <p:cNvSpPr txBox="1"/>
          <p:nvPr/>
        </p:nvSpPr>
        <p:spPr>
          <a:xfrm>
            <a:off x="7557252" y="2573382"/>
            <a:ext cx="1291443" cy="1133910"/>
          </a:xfrm>
          <a:prstGeom prst="rect">
            <a:avLst/>
          </a:prstGeom>
          <a:noFill/>
        </p:spPr>
        <p:txBody>
          <a:bodyPr wrap="square" rtlCol="0">
            <a:spAutoFit/>
          </a:bodyPr>
          <a:lstStyle/>
          <a:p>
            <a:r>
              <a:rPr lang="en-US" b="1" dirty="0" smtClean="0">
                <a:latin typeface="Helvetica" panose="020B0604020202020204" pitchFamily="34" charset="0"/>
                <a:cs typeface="Helvetica" panose="020B0604020202020204" pitchFamily="34" charset="0"/>
              </a:rPr>
              <a:t>Boreal forest, Finland</a:t>
            </a:r>
            <a:endParaRPr lang="en-GB" b="1" dirty="0">
              <a:latin typeface="Helvetica" panose="020B0604020202020204" pitchFamily="34" charset="0"/>
              <a:cs typeface="Helvetica" panose="020B0604020202020204" pitchFamily="34" charset="0"/>
            </a:endParaRPr>
          </a:p>
          <a:p>
            <a:endParaRPr lang="en-GB" sz="12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716650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3465" y="1033044"/>
            <a:ext cx="7851806" cy="4963182"/>
          </a:xfrm>
        </p:spPr>
      </p:pic>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14</a:t>
            </a:fld>
            <a:endParaRPr lang="en-US"/>
          </a:p>
        </p:txBody>
      </p:sp>
      <p:sp>
        <p:nvSpPr>
          <p:cNvPr id="7" name="TextBox 6"/>
          <p:cNvSpPr txBox="1"/>
          <p:nvPr/>
        </p:nvSpPr>
        <p:spPr>
          <a:xfrm>
            <a:off x="924257" y="5996226"/>
            <a:ext cx="7581014" cy="861774"/>
          </a:xfrm>
          <a:prstGeom prst="rect">
            <a:avLst/>
          </a:prstGeom>
          <a:noFill/>
        </p:spPr>
        <p:txBody>
          <a:bodyPr wrap="square" rtlCol="0">
            <a:spAutoFit/>
          </a:bodyPr>
          <a:lstStyle/>
          <a:p>
            <a:pPr algn="r"/>
            <a:r>
              <a:rPr lang="en-GB" sz="1600" b="1" dirty="0" smtClean="0"/>
              <a:t>Thermodynamics </a:t>
            </a:r>
            <a:r>
              <a:rPr lang="en-GB" sz="1600" b="1" dirty="0"/>
              <a:t>and kinetics of atmospheric aerosol particle formation and growth</a:t>
            </a:r>
          </a:p>
          <a:p>
            <a:pPr algn="r"/>
            <a:r>
              <a:rPr lang="en-GB" sz="1600" dirty="0"/>
              <a:t>Hanna </a:t>
            </a:r>
            <a:r>
              <a:rPr lang="en-GB" sz="1600" dirty="0" err="1" smtClean="0"/>
              <a:t>Vehkamäki</a:t>
            </a:r>
            <a:r>
              <a:rPr lang="en-GB" sz="1600" dirty="0" smtClean="0"/>
              <a:t>  </a:t>
            </a:r>
            <a:r>
              <a:rPr lang="en-GB" sz="1600" dirty="0"/>
              <a:t>and  Ilona </a:t>
            </a:r>
            <a:r>
              <a:rPr lang="en-GB" sz="1600" dirty="0" err="1" smtClean="0"/>
              <a:t>Riipinen</a:t>
            </a:r>
            <a:r>
              <a:rPr lang="en-GB" sz="1600" dirty="0" smtClean="0"/>
              <a:t>, 2012</a:t>
            </a:r>
            <a:endParaRPr lang="en-GB" sz="1600" dirty="0"/>
          </a:p>
        </p:txBody>
      </p:sp>
      <p:sp>
        <p:nvSpPr>
          <p:cNvPr id="9" name="Rectangle 8"/>
          <p:cNvSpPr/>
          <p:nvPr/>
        </p:nvSpPr>
        <p:spPr bwMode="auto">
          <a:xfrm>
            <a:off x="154707" y="-253538"/>
            <a:ext cx="8989293" cy="1203325"/>
          </a:xfrm>
          <a:prstGeom prst="rect">
            <a:avLst/>
          </a:prstGeom>
          <a:solidFill>
            <a:schemeClr val="accent3"/>
          </a:solidFill>
          <a:ln w="9525" cap="flat" cmpd="sng" algn="ctr">
            <a:solidFill>
              <a:schemeClr val="bg1"/>
            </a:solidFill>
            <a:prstDash val="solid"/>
            <a:round/>
            <a:headEnd type="none" w="med" len="med"/>
            <a:tailEnd type="none" w="med" len="med"/>
          </a:ln>
          <a:effectLst/>
        </p:spPr>
        <p:txBody>
          <a:bodyPr/>
          <a:lstStyle/>
          <a:p>
            <a:pPr>
              <a:defRPr/>
            </a:pPr>
            <a:endParaRPr lang="fi-FI"/>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74" y="18665"/>
            <a:ext cx="3493852" cy="1916461"/>
          </a:xfrm>
          <a:prstGeom prst="rect">
            <a:avLst/>
          </a:prstGeom>
        </p:spPr>
      </p:pic>
    </p:spTree>
    <p:extLst>
      <p:ext uri="{BB962C8B-B14F-4D97-AF65-F5344CB8AC3E}">
        <p14:creationId xmlns:p14="http://schemas.microsoft.com/office/powerpoint/2010/main" val="38312963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ChangeArrowheads="1"/>
          </p:cNvSpPr>
          <p:nvPr/>
        </p:nvSpPr>
        <p:spPr bwMode="auto">
          <a:xfrm>
            <a:off x="755576" y="2276872"/>
            <a:ext cx="7632848" cy="2088232"/>
          </a:xfrm>
          <a:prstGeom prst="rect">
            <a:avLst/>
          </a:prstGeom>
          <a:solidFill>
            <a:schemeClr val="accent1"/>
          </a:solidFill>
          <a:ln w="9525" algn="ctr">
            <a:solidFill>
              <a:schemeClr val="accent1"/>
            </a:solidFill>
            <a:round/>
            <a:headEnd/>
            <a:tailEnd/>
          </a:ln>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solidFill>
                <a:schemeClr val="tx2"/>
              </a:solidFill>
            </a:endParaRPr>
          </a:p>
        </p:txBody>
      </p:sp>
      <p:sp>
        <p:nvSpPr>
          <p:cNvPr id="5" name="Text Placeholder 6"/>
          <p:cNvSpPr txBox="1">
            <a:spLocks/>
          </p:cNvSpPr>
          <p:nvPr/>
        </p:nvSpPr>
        <p:spPr bwMode="auto">
          <a:xfrm>
            <a:off x="899593" y="3140968"/>
            <a:ext cx="7344816" cy="1512168"/>
          </a:xfrm>
          <a:prstGeom prst="rect">
            <a:avLst/>
          </a:prstGeom>
          <a:noFill/>
          <a:ln w="9525">
            <a:noFill/>
            <a:miter lim="800000"/>
            <a:headEnd/>
            <a:tailEnd/>
          </a:ln>
        </p:spPr>
        <p:txBody>
          <a:bodyPr anchor="b"/>
          <a:lstStyle/>
          <a:p>
            <a:pPr>
              <a:lnSpc>
                <a:spcPts val="3000"/>
              </a:lnSpc>
              <a:spcAft>
                <a:spcPts val="1200"/>
              </a:spcAft>
              <a:buClr>
                <a:srgbClr val="1E1C77"/>
              </a:buClr>
              <a:buSzPct val="110000"/>
              <a:buFont typeface="Wingdings" pitchFamily="2" charset="2"/>
              <a:buNone/>
              <a:defRPr/>
            </a:pPr>
            <a:r>
              <a:rPr lang="en-US" sz="2400" b="1" kern="0" dirty="0" smtClean="0">
                <a:solidFill>
                  <a:schemeClr val="bg1"/>
                </a:solidFill>
                <a:latin typeface="+mn-lt"/>
                <a:ea typeface="+mj-ea"/>
                <a:cs typeface="+mj-cs"/>
              </a:rPr>
              <a:t>These natural aerosols i.e. secondary particles are formed via new particle formation.</a:t>
            </a:r>
          </a:p>
          <a:p>
            <a:pPr>
              <a:lnSpc>
                <a:spcPts val="3000"/>
              </a:lnSpc>
              <a:spcAft>
                <a:spcPts val="1200"/>
              </a:spcAft>
              <a:buClr>
                <a:srgbClr val="1E1C77"/>
              </a:buClr>
              <a:buSzPct val="110000"/>
              <a:buFont typeface="Wingdings" pitchFamily="2" charset="2"/>
              <a:buNone/>
              <a:defRPr/>
            </a:pPr>
            <a:r>
              <a:rPr lang="en-US" sz="2400" b="1" kern="0" dirty="0" smtClean="0">
                <a:solidFill>
                  <a:schemeClr val="bg1"/>
                </a:solidFill>
                <a:latin typeface="+mn-lt"/>
                <a:ea typeface="+mj-ea"/>
                <a:cs typeface="+mj-cs"/>
              </a:rPr>
              <a:t>Newly formed particles </a:t>
            </a:r>
            <a:r>
              <a:rPr lang="en-GB" sz="2400" b="1" dirty="0">
                <a:solidFill>
                  <a:srgbClr val="FFFFFF"/>
                </a:solidFill>
                <a:latin typeface="Arial"/>
              </a:rPr>
              <a:t>need to grow all the way to cloud droplets to affect </a:t>
            </a:r>
            <a:r>
              <a:rPr lang="en-GB" sz="2400" b="1" dirty="0">
                <a:solidFill>
                  <a:schemeClr val="accent6"/>
                </a:solidFill>
                <a:latin typeface="Arial"/>
              </a:rPr>
              <a:t>global </a:t>
            </a:r>
            <a:r>
              <a:rPr lang="en-GB" sz="2400" b="1" dirty="0" smtClean="0">
                <a:solidFill>
                  <a:schemeClr val="accent6"/>
                </a:solidFill>
                <a:latin typeface="Arial"/>
              </a:rPr>
              <a:t>climate</a:t>
            </a:r>
            <a:r>
              <a:rPr lang="en-GB" sz="2400" b="1" dirty="0" smtClean="0">
                <a:solidFill>
                  <a:srgbClr val="FFFFFF"/>
                </a:solidFill>
                <a:latin typeface="Arial"/>
              </a:rPr>
              <a:t>.</a:t>
            </a:r>
            <a:endParaRPr lang="en-US" sz="2400" b="1" kern="0" dirty="0" smtClean="0">
              <a:solidFill>
                <a:schemeClr val="bg1"/>
              </a:solidFill>
              <a:latin typeface="+mn-lt"/>
              <a:ea typeface="+mj-ea"/>
              <a:cs typeface="+mj-cs"/>
            </a:endParaRPr>
          </a:p>
          <a:p>
            <a:pPr>
              <a:lnSpc>
                <a:spcPts val="3000"/>
              </a:lnSpc>
              <a:spcAft>
                <a:spcPts val="1200"/>
              </a:spcAft>
              <a:buClr>
                <a:srgbClr val="1E1C77"/>
              </a:buClr>
              <a:buSzPct val="110000"/>
              <a:buFont typeface="Wingdings" pitchFamily="2" charset="2"/>
              <a:buNone/>
              <a:defRPr/>
            </a:pPr>
            <a:endParaRPr lang="en-US" sz="2400" b="1" kern="0" dirty="0" smtClean="0">
              <a:solidFill>
                <a:schemeClr val="bg1"/>
              </a:solidFill>
              <a:latin typeface="+mn-lt"/>
              <a:ea typeface="+mj-ea"/>
              <a:cs typeface="+mj-cs"/>
            </a:endParaRPr>
          </a:p>
        </p:txBody>
      </p:sp>
      <p:sp>
        <p:nvSpPr>
          <p:cNvPr id="6" name="Rectangle 5"/>
          <p:cNvSpPr/>
          <p:nvPr/>
        </p:nvSpPr>
        <p:spPr bwMode="auto">
          <a:xfrm>
            <a:off x="154706" y="141081"/>
            <a:ext cx="8989293" cy="1203325"/>
          </a:xfrm>
          <a:prstGeom prst="rect">
            <a:avLst/>
          </a:prstGeom>
          <a:solidFill>
            <a:schemeClr val="accent3"/>
          </a:solidFill>
          <a:ln w="9525" cap="flat" cmpd="sng" algn="ctr">
            <a:solidFill>
              <a:schemeClr val="bg1"/>
            </a:solidFill>
            <a:prstDash val="solid"/>
            <a:round/>
            <a:headEnd type="none" w="med" len="med"/>
            <a:tailEnd type="none" w="med" len="med"/>
          </a:ln>
          <a:effectLst/>
        </p:spPr>
        <p:txBody>
          <a:bodyPr/>
          <a:lstStyle/>
          <a:p>
            <a:pPr>
              <a:defRPr/>
            </a:pPr>
            <a:endParaRPr lang="fi-FI"/>
          </a:p>
        </p:txBody>
      </p:sp>
    </p:spTree>
    <p:extLst>
      <p:ext uri="{BB962C8B-B14F-4D97-AF65-F5344CB8AC3E}">
        <p14:creationId xmlns:p14="http://schemas.microsoft.com/office/powerpoint/2010/main" val="3558724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1082" y="1009391"/>
            <a:ext cx="5739262" cy="5091085"/>
          </a:xfrm>
          <a:prstGeom prst="rect">
            <a:avLst/>
          </a:prstGeom>
        </p:spPr>
      </p:pic>
      <p:sp>
        <p:nvSpPr>
          <p:cNvPr id="2" name="Title 1"/>
          <p:cNvSpPr>
            <a:spLocks noGrp="1"/>
          </p:cNvSpPr>
          <p:nvPr>
            <p:ph type="title"/>
          </p:nvPr>
        </p:nvSpPr>
        <p:spPr>
          <a:xfrm>
            <a:off x="321082" y="118075"/>
            <a:ext cx="8229600" cy="675273"/>
          </a:xfrm>
        </p:spPr>
        <p:txBody>
          <a:bodyPr/>
          <a:lstStyle/>
          <a:p>
            <a:r>
              <a:rPr lang="en-US" b="1" dirty="0" smtClean="0"/>
              <a:t>Scientific understanding of climate </a:t>
            </a:r>
            <a:br>
              <a:rPr lang="en-US" b="1" dirty="0" smtClean="0"/>
            </a:br>
            <a:r>
              <a:rPr lang="en-US" b="1" dirty="0" smtClean="0"/>
              <a:t>radiative forcing in Industrial Age</a:t>
            </a:r>
            <a:endParaRPr lang="en-US" sz="1600"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16</a:t>
            </a:fld>
            <a:endParaRPr lang="en-US"/>
          </a:p>
        </p:txBody>
      </p:sp>
      <p:sp>
        <p:nvSpPr>
          <p:cNvPr id="8" name="TextBox 7"/>
          <p:cNvSpPr txBox="1"/>
          <p:nvPr/>
        </p:nvSpPr>
        <p:spPr>
          <a:xfrm>
            <a:off x="6448918" y="3451955"/>
            <a:ext cx="2809820" cy="738664"/>
          </a:xfrm>
          <a:prstGeom prst="rect">
            <a:avLst/>
          </a:prstGeom>
          <a:noFill/>
          <a:ln>
            <a:noFill/>
          </a:ln>
        </p:spPr>
        <p:txBody>
          <a:bodyPr wrap="square" rtlCol="0">
            <a:spAutoFit/>
          </a:bodyPr>
          <a:lstStyle/>
          <a:p>
            <a:pPr marL="268288" indent="-268288"/>
            <a:r>
              <a:rPr lang="en-GB" sz="1400" dirty="0" smtClean="0"/>
              <a:t>A. 	</a:t>
            </a:r>
            <a:r>
              <a:rPr lang="en-GB" sz="1400" b="1" dirty="0" smtClean="0">
                <a:solidFill>
                  <a:srgbClr val="FF0000"/>
                </a:solidFill>
              </a:rPr>
              <a:t>Anthropogenic aerosol forcing are poorly understood.</a:t>
            </a:r>
            <a:endParaRPr lang="en-US" sz="1400" b="1" dirty="0">
              <a:solidFill>
                <a:srgbClr val="FF0000"/>
              </a:solidFill>
            </a:endParaRPr>
          </a:p>
        </p:txBody>
      </p:sp>
      <p:sp>
        <p:nvSpPr>
          <p:cNvPr id="10" name="TextBox 9"/>
          <p:cNvSpPr txBox="1"/>
          <p:nvPr/>
        </p:nvSpPr>
        <p:spPr>
          <a:xfrm>
            <a:off x="6451191" y="4452614"/>
            <a:ext cx="2843784" cy="1200329"/>
          </a:xfrm>
          <a:prstGeom prst="rect">
            <a:avLst/>
          </a:prstGeom>
          <a:noFill/>
          <a:ln>
            <a:noFill/>
          </a:ln>
        </p:spPr>
        <p:txBody>
          <a:bodyPr wrap="square" rtlCol="0">
            <a:spAutoFit/>
          </a:bodyPr>
          <a:lstStyle/>
          <a:p>
            <a:pPr marL="268288" indent="-268288"/>
            <a:r>
              <a:rPr lang="en-GB" sz="1400" dirty="0" smtClean="0"/>
              <a:t>B. </a:t>
            </a:r>
            <a:r>
              <a:rPr lang="en-GB" sz="1600" dirty="0" smtClean="0"/>
              <a:t>	</a:t>
            </a:r>
            <a:r>
              <a:rPr lang="en-GB" sz="1400" dirty="0">
                <a:solidFill>
                  <a:srgbClr val="FF0000"/>
                </a:solidFill>
              </a:rPr>
              <a:t>N</a:t>
            </a:r>
            <a:r>
              <a:rPr lang="en-GB" sz="1400" dirty="0" smtClean="0">
                <a:solidFill>
                  <a:srgbClr val="FF0000"/>
                </a:solidFill>
              </a:rPr>
              <a:t>atural part is very small. </a:t>
            </a:r>
            <a:br>
              <a:rPr lang="en-GB" sz="1400" dirty="0" smtClean="0">
                <a:solidFill>
                  <a:srgbClr val="FF0000"/>
                </a:solidFill>
              </a:rPr>
            </a:br>
            <a:r>
              <a:rPr lang="en-GB" sz="1400" b="1" dirty="0" smtClean="0">
                <a:solidFill>
                  <a:srgbClr val="FF0000"/>
                </a:solidFill>
              </a:rPr>
              <a:t>Is there a missing natural forcing? </a:t>
            </a:r>
            <a:r>
              <a:rPr lang="en-GB" sz="1400" dirty="0" smtClean="0">
                <a:solidFill>
                  <a:srgbClr val="FF0000"/>
                </a:solidFill>
              </a:rPr>
              <a:t/>
            </a:r>
            <a:br>
              <a:rPr lang="en-GB" sz="1400" dirty="0" smtClean="0">
                <a:solidFill>
                  <a:srgbClr val="FF0000"/>
                </a:solidFill>
              </a:rPr>
            </a:br>
            <a:r>
              <a:rPr lang="en-GB" sz="1400" dirty="0" smtClean="0">
                <a:solidFill>
                  <a:srgbClr val="FF0000"/>
                </a:solidFill>
              </a:rPr>
              <a:t>Is that from varying cosmic ray flux, modulated by sun?</a:t>
            </a:r>
            <a:endParaRPr lang="en-US" sz="1400" dirty="0">
              <a:solidFill>
                <a:srgbClr val="FF0000"/>
              </a:solidFill>
            </a:endParaRPr>
          </a:p>
        </p:txBody>
      </p:sp>
      <p:sp>
        <p:nvSpPr>
          <p:cNvPr id="18" name="Right Brace 17"/>
          <p:cNvSpPr/>
          <p:nvPr/>
        </p:nvSpPr>
        <p:spPr>
          <a:xfrm>
            <a:off x="6128061" y="3521180"/>
            <a:ext cx="185423" cy="623547"/>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Straight Arrow Connector 24"/>
          <p:cNvCxnSpPr/>
          <p:nvPr/>
        </p:nvCxnSpPr>
        <p:spPr>
          <a:xfrm flipH="1">
            <a:off x="6128061" y="4622704"/>
            <a:ext cx="340112" cy="119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697351" y="6154023"/>
            <a:ext cx="3287306" cy="338554"/>
          </a:xfrm>
          <a:prstGeom prst="rect">
            <a:avLst/>
          </a:prstGeom>
          <a:solidFill>
            <a:srgbClr val="92D050"/>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marL="268288" indent="-268288" algn="ctr"/>
            <a:r>
              <a:rPr lang="en-GB" sz="1600" dirty="0" smtClean="0"/>
              <a:t>A + B </a:t>
            </a:r>
            <a:r>
              <a:rPr lang="en-GB" sz="1600" dirty="0" smtClean="0">
                <a:sym typeface="Wingdings" pitchFamily="2" charset="2"/>
              </a:rPr>
              <a:t></a:t>
            </a:r>
            <a:r>
              <a:rPr lang="en-GB" sz="1600" dirty="0" smtClean="0"/>
              <a:t> The </a:t>
            </a:r>
            <a:r>
              <a:rPr lang="en-GB" sz="1600" dirty="0" smtClean="0">
                <a:solidFill>
                  <a:schemeClr val="tx1"/>
                </a:solidFill>
              </a:rPr>
              <a:t>CLOUD experiment</a:t>
            </a:r>
            <a:endParaRPr lang="en-US" sz="1600" dirty="0">
              <a:solidFill>
                <a:schemeClr val="tx1"/>
              </a:solidFill>
            </a:endParaRPr>
          </a:p>
        </p:txBody>
      </p:sp>
      <p:sp>
        <p:nvSpPr>
          <p:cNvPr id="16" name="Date Placeholder 3"/>
          <p:cNvSpPr txBox="1">
            <a:spLocks/>
          </p:cNvSpPr>
          <p:nvPr/>
        </p:nvSpPr>
        <p:spPr bwMode="auto">
          <a:xfrm>
            <a:off x="575415" y="6100476"/>
            <a:ext cx="3694897" cy="4258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fontAlgn="base">
              <a:spcBef>
                <a:spcPct val="0"/>
              </a:spcBef>
              <a:spcAft>
                <a:spcPct val="0"/>
              </a:spcAft>
              <a:defRPr sz="8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200" dirty="0" smtClean="0"/>
              <a:t>Source: IPCC, Summary for Policymakers, 2013</a:t>
            </a:r>
            <a:endParaRPr lang="en-US" sz="1200" dirty="0"/>
          </a:p>
        </p:txBody>
      </p:sp>
      <p:sp>
        <p:nvSpPr>
          <p:cNvPr id="3" name="Rectangle 2"/>
          <p:cNvSpPr/>
          <p:nvPr/>
        </p:nvSpPr>
        <p:spPr>
          <a:xfrm>
            <a:off x="5916246" y="1200401"/>
            <a:ext cx="211815" cy="1094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744" y="240482"/>
            <a:ext cx="8229600" cy="596964"/>
          </a:xfrm>
        </p:spPr>
        <p:txBody>
          <a:bodyPr/>
          <a:lstStyle/>
          <a:p>
            <a:r>
              <a:rPr lang="en-US" b="1" dirty="0"/>
              <a:t>R</a:t>
            </a:r>
            <a:r>
              <a:rPr lang="en-US" b="1" dirty="0" smtClean="0"/>
              <a:t>ole of aerosols on Sun’s radiative forcing</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17</a:t>
            </a:fld>
            <a:endParaRPr lang="en-US"/>
          </a:p>
        </p:txBody>
      </p:sp>
      <p:pic>
        <p:nvPicPr>
          <p:cNvPr id="6" name="Picture 1"/>
          <p:cNvPicPr>
            <a:picLocks noGrp="1" noChangeAspect="1" noChangeArrowheads="1"/>
          </p:cNvPicPr>
          <p:nvPr>
            <p:ph idx="1"/>
          </p:nvPr>
        </p:nvPicPr>
        <p:blipFill>
          <a:blip r:embed="rId2" cstate="screen"/>
          <a:srcRect/>
          <a:stretch>
            <a:fillRect/>
          </a:stretch>
        </p:blipFill>
        <p:spPr bwMode="auto">
          <a:xfrm>
            <a:off x="1411184" y="748932"/>
            <a:ext cx="6372225" cy="3086100"/>
          </a:xfrm>
          <a:prstGeom prst="rect">
            <a:avLst/>
          </a:prstGeom>
          <a:noFill/>
          <a:ln w="12700">
            <a:noFill/>
            <a:miter lim="800000"/>
            <a:headEnd/>
            <a:tailEnd/>
          </a:ln>
        </p:spPr>
      </p:pic>
      <p:sp>
        <p:nvSpPr>
          <p:cNvPr id="9" name="Rectangle 2"/>
          <p:cNvSpPr txBox="1">
            <a:spLocks noChangeArrowheads="1"/>
          </p:cNvSpPr>
          <p:nvPr/>
        </p:nvSpPr>
        <p:spPr bwMode="auto">
          <a:xfrm>
            <a:off x="2420027" y="3982611"/>
            <a:ext cx="6215975" cy="20987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1" i="0" u="none" strike="noStrike" kern="0" cap="none" spc="0" normalizeH="0" baseline="0" noProof="0" dirty="0" smtClean="0">
                <a:ln>
                  <a:noFill/>
                </a:ln>
                <a:solidFill>
                  <a:schemeClr val="tx1"/>
                </a:solidFill>
                <a:effectLst/>
                <a:uLnTx/>
                <a:uFillTx/>
                <a:latin typeface="+mn-lt"/>
              </a:rPr>
              <a:t>All cloud droplets form on aerosol “seeds” known as cloud condensation nuclei - CCN </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Cloud properties are sensitive to number of droplets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More aerosols/CCN:</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Brighter clouds, with longer lifetimes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1" i="0" u="none" strike="noStrike" kern="0" cap="none" spc="0" normalizeH="0" baseline="0" noProof="0" dirty="0" smtClean="0">
                <a:ln>
                  <a:noFill/>
                </a:ln>
                <a:solidFill>
                  <a:schemeClr val="tx1"/>
                </a:solidFill>
                <a:effectLst/>
                <a:uLnTx/>
                <a:uFillTx/>
                <a:latin typeface="+mn-lt"/>
              </a:rPr>
              <a:t>Sources of atmospheric aerosols:</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Primary (dust, sea salt, fires)</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Secondary (gas-to-particle conversion)</a:t>
            </a:r>
          </a:p>
        </p:txBody>
      </p:sp>
      <p:sp>
        <p:nvSpPr>
          <p:cNvPr id="8" name="Rectangle 2"/>
          <p:cNvSpPr txBox="1">
            <a:spLocks noChangeArrowheads="1"/>
          </p:cNvSpPr>
          <p:nvPr/>
        </p:nvSpPr>
        <p:spPr bwMode="auto">
          <a:xfrm>
            <a:off x="214820" y="6289965"/>
            <a:ext cx="8764954" cy="3299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spcBef>
                <a:spcPct val="20000"/>
              </a:spcBef>
              <a:defRPr/>
            </a:pPr>
            <a:r>
              <a:rPr kumimoji="0" lang="en-US" sz="1600" b="1" i="0" u="none" strike="noStrike" kern="0" cap="none" spc="0" normalizeH="0" baseline="0" noProof="0" dirty="0" smtClean="0">
                <a:ln>
                  <a:noFill/>
                </a:ln>
                <a:solidFill>
                  <a:schemeClr val="tx1"/>
                </a:solidFill>
                <a:effectLst/>
                <a:uLnTx/>
                <a:uFillTx/>
                <a:latin typeface="+mn-lt"/>
              </a:rPr>
              <a:t>See</a:t>
            </a:r>
            <a:r>
              <a:rPr kumimoji="0" lang="en-US" sz="1600" b="1" i="0" u="none" strike="noStrike" kern="0" cap="none" spc="0" normalizeH="0" noProof="0" dirty="0" smtClean="0">
                <a:ln>
                  <a:noFill/>
                </a:ln>
                <a:solidFill>
                  <a:schemeClr val="tx1"/>
                </a:solidFill>
                <a:effectLst/>
                <a:uLnTx/>
                <a:uFillTx/>
                <a:latin typeface="+mn-lt"/>
              </a:rPr>
              <a:t> </a:t>
            </a:r>
            <a:r>
              <a:rPr kumimoji="0" lang="en-US" sz="1600" b="1" i="0" u="none" strike="noStrike" kern="0" cap="none" spc="0" normalizeH="0" noProof="0" dirty="0" err="1" smtClean="0">
                <a:ln>
                  <a:noFill/>
                </a:ln>
                <a:solidFill>
                  <a:schemeClr val="tx1"/>
                </a:solidFill>
                <a:effectLst/>
                <a:uLnTx/>
                <a:uFillTx/>
                <a:latin typeface="+mn-lt"/>
              </a:rPr>
              <a:t>youtube</a:t>
            </a:r>
            <a:r>
              <a:rPr kumimoji="0" lang="en-US" sz="1600" b="1" i="0" u="none" strike="noStrike" kern="0" cap="none" spc="0" normalizeH="0" noProof="0" dirty="0" smtClean="0">
                <a:ln>
                  <a:noFill/>
                </a:ln>
                <a:solidFill>
                  <a:schemeClr val="tx1"/>
                </a:solidFill>
                <a:effectLst/>
                <a:uLnTx/>
                <a:uFillTx/>
                <a:latin typeface="+mn-lt"/>
              </a:rPr>
              <a:t>:</a:t>
            </a:r>
            <a:r>
              <a:rPr lang="en-US" sz="1600" b="1" kern="0" dirty="0" smtClean="0">
                <a:latin typeface="+mn-lt"/>
              </a:rPr>
              <a:t> </a:t>
            </a:r>
            <a:r>
              <a:rPr lang="en-US" sz="1600" b="1" kern="0" dirty="0">
                <a:latin typeface="+mn-lt"/>
              </a:rPr>
              <a:t>“No particles no </a:t>
            </a:r>
            <a:r>
              <a:rPr lang="en-US" sz="1600" b="1" kern="0" dirty="0" smtClean="0">
                <a:latin typeface="+mn-lt"/>
              </a:rPr>
              <a:t>fog” </a:t>
            </a:r>
            <a:r>
              <a:rPr lang="en-US" sz="1600" b="1" kern="0" dirty="0" smtClean="0">
                <a:latin typeface="+mn-lt"/>
                <a:hlinkClick r:id="rId3"/>
              </a:rPr>
              <a:t>https</a:t>
            </a:r>
            <a:r>
              <a:rPr lang="en-US" sz="1600" b="1" kern="0" dirty="0">
                <a:latin typeface="+mn-lt"/>
                <a:hlinkClick r:id="rId3"/>
              </a:rPr>
              <a:t>://</a:t>
            </a:r>
            <a:r>
              <a:rPr lang="en-US" sz="1600" b="1" kern="0" dirty="0" smtClean="0">
                <a:latin typeface="+mn-lt"/>
                <a:hlinkClick r:id="rId3"/>
              </a:rPr>
              <a:t>www.youtube.com/watch?v=EneDwu0HrVg</a:t>
            </a:r>
            <a:r>
              <a:rPr lang="en-US" sz="1600" b="1" kern="0" dirty="0" smtClean="0">
                <a:latin typeface="+mn-lt"/>
              </a:rPr>
              <a:t> </a:t>
            </a:r>
            <a:endParaRPr kumimoji="0" lang="en-US" sz="1600" b="1" i="0" u="none" strike="noStrike" kern="0" cap="none" spc="0" normalizeH="0" noProof="0" dirty="0" smtClean="0">
              <a:ln>
                <a:noFill/>
              </a:ln>
              <a:solidFill>
                <a:schemeClr val="tx1"/>
              </a:solidFill>
              <a:effectLst/>
              <a:uLnTx/>
              <a:uFillTx/>
              <a:latin typeface="+mn-lt"/>
            </a:endParaRPr>
          </a:p>
          <a:p>
            <a:pPr marR="0" lvl="0" algn="l" defTabSz="914400" rtl="0" eaLnBrk="1" fontAlgn="base" latinLnBrk="0" hangingPunct="1">
              <a:lnSpc>
                <a:spcPct val="100000"/>
              </a:lnSpc>
              <a:spcBef>
                <a:spcPct val="20000"/>
              </a:spcBef>
              <a:spcAft>
                <a:spcPct val="0"/>
              </a:spcAft>
              <a:buClrTx/>
              <a:buSzTx/>
              <a:tabLst/>
              <a:defRPr/>
            </a:pPr>
            <a:endParaRPr kumimoji="0" lang="en-US" sz="1600" b="1" i="0" u="none" strike="noStrike" kern="0" cap="none" spc="0" normalizeH="0" baseline="0" noProof="0" dirty="0" smtClean="0">
              <a:ln>
                <a:noFill/>
              </a:ln>
              <a:solidFill>
                <a:schemeClr val="tx1"/>
              </a:solidFill>
              <a:effectLst/>
              <a:uLnTx/>
              <a:uFillTx/>
              <a:latin typeface="+mn-lt"/>
            </a:endParaRPr>
          </a:p>
        </p:txBody>
      </p:sp>
      <p:sp>
        <p:nvSpPr>
          <p:cNvPr id="10" name="Rectangle 9"/>
          <p:cNvSpPr/>
          <p:nvPr/>
        </p:nvSpPr>
        <p:spPr>
          <a:xfrm>
            <a:off x="3125972" y="1283890"/>
            <a:ext cx="4774019" cy="2551142"/>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928979"/>
            <a:ext cx="7772400" cy="1362075"/>
          </a:xfrm>
        </p:spPr>
        <p:txBody>
          <a:bodyPr/>
          <a:lstStyle/>
          <a:p>
            <a:r>
              <a:rPr lang="en-US" dirty="0" smtClean="0"/>
              <a:t>CLOUD in a bottle</a:t>
            </a:r>
            <a:endParaRPr lang="en-GB" dirty="0"/>
          </a:p>
        </p:txBody>
      </p:sp>
      <p:sp>
        <p:nvSpPr>
          <p:cNvPr id="3" name="Text Placeholder 2"/>
          <p:cNvSpPr>
            <a:spLocks noGrp="1"/>
          </p:cNvSpPr>
          <p:nvPr>
            <p:ph type="body" idx="1"/>
          </p:nvPr>
        </p:nvSpPr>
        <p:spPr>
          <a:xfrm>
            <a:off x="722313" y="3991238"/>
            <a:ext cx="7772400" cy="1500187"/>
          </a:xfrm>
        </p:spPr>
        <p:txBody>
          <a:bodyPr/>
          <a:lstStyle/>
          <a:p>
            <a:r>
              <a:rPr lang="en-GB" sz="3200" b="1" dirty="0"/>
              <a:t>Cool Science </a:t>
            </a:r>
            <a:r>
              <a:rPr lang="en-GB" sz="3200" b="1" dirty="0" smtClean="0"/>
              <a:t>Experiment</a:t>
            </a:r>
            <a:r>
              <a:rPr lang="en-US" sz="3200" b="1" dirty="0" smtClean="0"/>
              <a:t>:</a:t>
            </a:r>
            <a:endParaRPr lang="en-US" sz="3200" b="1" dirty="0"/>
          </a:p>
          <a:p>
            <a:r>
              <a:rPr lang="fi-FI" sz="3200" b="1" u="sng" dirty="0">
                <a:hlinkClick r:id="rId2"/>
              </a:rPr>
              <a:t>https://www.youtube.com/watch?v=msSVQ903T8k</a:t>
            </a:r>
            <a:endParaRPr lang="en-GB" sz="3200" b="1" dirty="0"/>
          </a:p>
        </p:txBody>
      </p:sp>
      <p:sp>
        <p:nvSpPr>
          <p:cNvPr id="5" name="Slide Number Placeholder 4"/>
          <p:cNvSpPr>
            <a:spLocks noGrp="1"/>
          </p:cNvSpPr>
          <p:nvPr>
            <p:ph type="sldNum" sz="quarter" idx="12"/>
          </p:nvPr>
        </p:nvSpPr>
        <p:spPr/>
        <p:txBody>
          <a:bodyPr/>
          <a:lstStyle/>
          <a:p>
            <a:pPr>
              <a:defRPr/>
            </a:pPr>
            <a:fld id="{7FF5CD7E-E069-4909-AFDC-89F9F1260C49}" type="slidenum">
              <a:rPr lang="en-US" smtClean="0"/>
              <a:pPr>
                <a:defRPr/>
              </a:pPr>
              <a:t>18</a:t>
            </a:fld>
            <a:endParaRPr lang="en-US"/>
          </a:p>
        </p:txBody>
      </p:sp>
    </p:spTree>
    <p:extLst>
      <p:ext uri="{BB962C8B-B14F-4D97-AF65-F5344CB8AC3E}">
        <p14:creationId xmlns:p14="http://schemas.microsoft.com/office/powerpoint/2010/main" val="1485827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0"/>
            <a:ext cx="8135937" cy="1362075"/>
          </a:xfrm>
        </p:spPr>
        <p:txBody>
          <a:bodyPr/>
          <a:lstStyle/>
          <a:p>
            <a:r>
              <a:rPr lang="en-US" dirty="0">
                <a:solidFill>
                  <a:schemeClr val="accent2"/>
                </a:solidFill>
              </a:rPr>
              <a:t>CLOUD Experiment: Concept, methods, results</a:t>
            </a:r>
          </a:p>
        </p:txBody>
      </p:sp>
      <p:sp>
        <p:nvSpPr>
          <p:cNvPr id="6" name="Text Placeholder 5"/>
          <p:cNvSpPr>
            <a:spLocks noGrp="1"/>
          </p:cNvSpPr>
          <p:nvPr>
            <p:ph type="body" idx="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19</a:t>
            </a:fld>
            <a:endParaRPr lang="en-US"/>
          </a:p>
        </p:txBody>
      </p:sp>
    </p:spTree>
    <p:extLst>
      <p:ext uri="{BB962C8B-B14F-4D97-AF65-F5344CB8AC3E}">
        <p14:creationId xmlns:p14="http://schemas.microsoft.com/office/powerpoint/2010/main" val="2629222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a:t>
            </a:fld>
            <a:endParaRPr lang="en-US"/>
          </a:p>
        </p:txBody>
      </p:sp>
      <p:pic>
        <p:nvPicPr>
          <p:cNvPr id="12" name="Content Placeholder 11"/>
          <p:cNvPicPr>
            <a:picLocks noGrp="1" noChangeAspect="1"/>
          </p:cNvPicPr>
          <p:nvPr>
            <p:ph sz="half" idx="1"/>
          </p:nvPr>
        </p:nvPicPr>
        <p:blipFill>
          <a:blip r:embed="rId3"/>
          <a:stretch>
            <a:fillRect/>
          </a:stretch>
        </p:blipFill>
        <p:spPr>
          <a:xfrm>
            <a:off x="276512" y="1318213"/>
            <a:ext cx="4295488" cy="3311105"/>
          </a:xfrm>
          <a:prstGeom prst="rect">
            <a:avLst/>
          </a:prstGeom>
        </p:spPr>
      </p:pic>
      <p:sp>
        <p:nvSpPr>
          <p:cNvPr id="2" name="Content Placeholder 1"/>
          <p:cNvSpPr>
            <a:spLocks noGrp="1"/>
          </p:cNvSpPr>
          <p:nvPr>
            <p:ph sz="half" idx="2"/>
          </p:nvPr>
        </p:nvSpPr>
        <p:spPr/>
        <p:txBody>
          <a:bodyPr/>
          <a:lstStyle/>
          <a:p>
            <a:endParaRPr lang="en-US" dirty="0"/>
          </a:p>
        </p:txBody>
      </p:sp>
      <p:sp>
        <p:nvSpPr>
          <p:cNvPr id="7" name="Title 6"/>
          <p:cNvSpPr>
            <a:spLocks noGrp="1"/>
          </p:cNvSpPr>
          <p:nvPr>
            <p:ph type="title"/>
          </p:nvPr>
        </p:nvSpPr>
        <p:spPr/>
        <p:txBody>
          <a:bodyPr/>
          <a:lstStyle/>
          <a:p>
            <a:endParaRPr lang="en-US"/>
          </a:p>
        </p:txBody>
      </p:sp>
    </p:spTree>
    <p:extLst>
      <p:ext uri="{BB962C8B-B14F-4D97-AF65-F5344CB8AC3E}">
        <p14:creationId xmlns:p14="http://schemas.microsoft.com/office/powerpoint/2010/main" val="37993422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891" y="2673350"/>
            <a:ext cx="7772400" cy="1362075"/>
          </a:xfrm>
        </p:spPr>
        <p:txBody>
          <a:bodyPr/>
          <a:lstStyle/>
          <a:p>
            <a:r>
              <a:rPr lang="fi-FI" dirty="0" err="1" smtClean="0">
                <a:solidFill>
                  <a:schemeClr val="accent2"/>
                </a:solidFill>
              </a:rPr>
              <a:t>Why</a:t>
            </a:r>
            <a:r>
              <a:rPr lang="fi-FI" dirty="0" smtClean="0">
                <a:solidFill>
                  <a:schemeClr val="accent2"/>
                </a:solidFill>
              </a:rPr>
              <a:t> </a:t>
            </a:r>
            <a:r>
              <a:rPr lang="fi-FI" dirty="0" err="1" smtClean="0">
                <a:solidFill>
                  <a:schemeClr val="accent2"/>
                </a:solidFill>
              </a:rPr>
              <a:t>are</a:t>
            </a:r>
            <a:r>
              <a:rPr lang="fi-FI" dirty="0" smtClean="0">
                <a:solidFill>
                  <a:schemeClr val="accent2"/>
                </a:solidFill>
              </a:rPr>
              <a:t> </a:t>
            </a:r>
            <a:r>
              <a:rPr lang="fi-FI" dirty="0" err="1" smtClean="0">
                <a:solidFill>
                  <a:schemeClr val="accent2"/>
                </a:solidFill>
              </a:rPr>
              <a:t>we</a:t>
            </a:r>
            <a:r>
              <a:rPr lang="fi-FI" dirty="0" smtClean="0">
                <a:solidFill>
                  <a:schemeClr val="accent2"/>
                </a:solidFill>
              </a:rPr>
              <a:t> at CERN?</a:t>
            </a:r>
            <a:endParaRPr lang="en-US" dirty="0">
              <a:solidFill>
                <a:schemeClr val="accent2"/>
              </a:solidFill>
            </a:endParaRPr>
          </a:p>
        </p:txBody>
      </p:sp>
      <p:sp>
        <p:nvSpPr>
          <p:cNvPr id="6" name="Text Placeholder 5"/>
          <p:cNvSpPr>
            <a:spLocks noGrp="1"/>
          </p:cNvSpPr>
          <p:nvPr>
            <p:ph type="body" idx="1"/>
          </p:nvPr>
        </p:nvSpPr>
        <p:spPr>
          <a:xfrm>
            <a:off x="750891" y="4550177"/>
            <a:ext cx="7772400" cy="1500187"/>
          </a:xfrm>
        </p:spPr>
        <p:txBody>
          <a:bodyPr/>
          <a:lstStyle/>
          <a:p>
            <a:pPr marL="342900" indent="-342900">
              <a:buFont typeface="Arial" panose="020B0604020202020204" pitchFamily="34" charset="0"/>
              <a:buChar char="•"/>
            </a:pPr>
            <a:r>
              <a:rPr lang="en-US" kern="1200" dirty="0" smtClean="0">
                <a:solidFill>
                  <a:schemeClr val="bg1">
                    <a:lumMod val="75000"/>
                  </a:schemeClr>
                </a:solidFill>
              </a:rPr>
              <a:t>Secondary beam of </a:t>
            </a:r>
            <a:r>
              <a:rPr lang="en-US" kern="1200" dirty="0" err="1" smtClean="0">
                <a:solidFill>
                  <a:schemeClr val="bg1">
                    <a:lumMod val="75000"/>
                  </a:schemeClr>
                </a:solidFill>
              </a:rPr>
              <a:t>pions</a:t>
            </a:r>
            <a:r>
              <a:rPr lang="en-US" kern="1200" dirty="0">
                <a:solidFill>
                  <a:schemeClr val="bg1">
                    <a:lumMod val="75000"/>
                  </a:schemeClr>
                </a:solidFill>
              </a:rPr>
              <a:t> </a:t>
            </a:r>
            <a:r>
              <a:rPr lang="en-US" kern="1200" dirty="0" smtClean="0">
                <a:solidFill>
                  <a:schemeClr val="bg1">
                    <a:lumMod val="75000"/>
                  </a:schemeClr>
                </a:solidFill>
              </a:rPr>
              <a:t>from </a:t>
            </a:r>
            <a:r>
              <a:rPr lang="en-US" kern="1200" dirty="0">
                <a:solidFill>
                  <a:schemeClr val="bg1">
                    <a:lumMod val="75000"/>
                  </a:schemeClr>
                </a:solidFill>
              </a:rPr>
              <a:t>the CERN PS (3.5 GeV/c </a:t>
            </a:r>
            <a:r>
              <a:rPr lang="en-US" kern="1200" dirty="0" smtClean="0">
                <a:solidFill>
                  <a:schemeClr val="bg1">
                    <a:lumMod val="75000"/>
                  </a:schemeClr>
                </a:solidFill>
              </a:rPr>
              <a:t>); spanning </a:t>
            </a:r>
            <a:r>
              <a:rPr lang="en-US" kern="1200" dirty="0">
                <a:solidFill>
                  <a:schemeClr val="bg1">
                    <a:lumMod val="75000"/>
                  </a:schemeClr>
                </a:solidFill>
              </a:rPr>
              <a:t>the galactic cosmic-ray intensity range from ground level to the </a:t>
            </a:r>
            <a:r>
              <a:rPr lang="en-US" kern="1200" dirty="0" smtClean="0">
                <a:solidFill>
                  <a:schemeClr val="bg1">
                    <a:lumMod val="75000"/>
                  </a:schemeClr>
                </a:solidFill>
              </a:rPr>
              <a:t>stratosphere</a:t>
            </a:r>
          </a:p>
          <a:p>
            <a:pPr marL="342900" indent="-342900">
              <a:buFont typeface="Arial" panose="020B0604020202020204" pitchFamily="34" charset="0"/>
              <a:buChar char="•"/>
            </a:pPr>
            <a:endParaRPr lang="fi-FI" kern="1200" dirty="0">
              <a:solidFill>
                <a:schemeClr val="bg1">
                  <a:lumMod val="75000"/>
                </a:schemeClr>
              </a:solidFill>
            </a:endParaRPr>
          </a:p>
          <a:p>
            <a:pPr marL="342900" indent="-342900">
              <a:buFont typeface="Arial" panose="020B0604020202020204" pitchFamily="34" charset="0"/>
              <a:buChar char="•"/>
            </a:pPr>
            <a:r>
              <a:rPr lang="en-US" kern="1200" dirty="0">
                <a:solidFill>
                  <a:schemeClr val="bg1">
                    <a:lumMod val="75000"/>
                  </a:schemeClr>
                </a:solidFill>
              </a:rPr>
              <a:t>S</a:t>
            </a:r>
            <a:r>
              <a:rPr lang="en-US" kern="1200" dirty="0" smtClean="0">
                <a:solidFill>
                  <a:schemeClr val="bg1">
                    <a:lumMod val="75000"/>
                  </a:schemeClr>
                </a:solidFill>
              </a:rPr>
              <a:t>tudy the effect of cosmic </a:t>
            </a:r>
            <a:r>
              <a:rPr lang="en-US" kern="1200" dirty="0">
                <a:solidFill>
                  <a:schemeClr val="bg1">
                    <a:lumMod val="75000"/>
                  </a:schemeClr>
                </a:solidFill>
              </a:rPr>
              <a:t>rays on </a:t>
            </a:r>
            <a:r>
              <a:rPr lang="en-US" kern="1200" dirty="0" smtClean="0">
                <a:solidFill>
                  <a:schemeClr val="bg1">
                    <a:lumMod val="75000"/>
                  </a:schemeClr>
                </a:solidFill>
              </a:rPr>
              <a:t>aerosols and clouds</a:t>
            </a:r>
            <a:r>
              <a:rPr lang="en-US" kern="1200" dirty="0">
                <a:solidFill>
                  <a:schemeClr val="bg1">
                    <a:lumMod val="75000"/>
                  </a:schemeClr>
                </a:solidFill>
              </a:rPr>
              <a:t>, under precisely controlled laboratory conditions.</a:t>
            </a:r>
            <a:endParaRPr lang="en-US" kern="1200" dirty="0" smtClean="0">
              <a:solidFill>
                <a:schemeClr val="bg1">
                  <a:lumMod val="75000"/>
                </a:schemeClr>
              </a:solidFill>
            </a:endParaRPr>
          </a:p>
          <a:p>
            <a:r>
              <a:rPr lang="fi-FI" dirty="0" smtClean="0"/>
              <a:t> </a:t>
            </a:r>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20</a:t>
            </a:fld>
            <a:endParaRPr lang="en-US"/>
          </a:p>
        </p:txBody>
      </p:sp>
    </p:spTree>
    <p:extLst>
      <p:ext uri="{BB962C8B-B14F-4D97-AF65-F5344CB8AC3E}">
        <p14:creationId xmlns:p14="http://schemas.microsoft.com/office/powerpoint/2010/main" val="41523926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231" y="220723"/>
            <a:ext cx="8229600" cy="834501"/>
          </a:xfrm>
        </p:spPr>
        <p:txBody>
          <a:bodyPr/>
          <a:lstStyle/>
          <a:p>
            <a:r>
              <a:rPr lang="en-US" b="1" dirty="0">
                <a:latin typeface="Helvetica" panose="020B0604020202020204" pitchFamily="34" charset="0"/>
                <a:cs typeface="Helvetica" panose="020B0604020202020204" pitchFamily="34" charset="0"/>
              </a:rPr>
              <a:t>I</a:t>
            </a:r>
            <a:r>
              <a:rPr lang="en-US" b="1" dirty="0" smtClean="0">
                <a:latin typeface="Helvetica" panose="020B0604020202020204" pitchFamily="34" charset="0"/>
                <a:cs typeface="Helvetica" panose="020B0604020202020204" pitchFamily="34" charset="0"/>
              </a:rPr>
              <a:t>ons </a:t>
            </a:r>
            <a:r>
              <a:rPr lang="en-US" b="1" dirty="0">
                <a:latin typeface="Helvetica" panose="020B0604020202020204" pitchFamily="34" charset="0"/>
                <a:cs typeface="Helvetica" panose="020B0604020202020204" pitchFamily="34" charset="0"/>
              </a:rPr>
              <a:t>enhance aerosol nucleation </a:t>
            </a:r>
            <a:br>
              <a:rPr lang="en-US" b="1" dirty="0">
                <a:latin typeface="Helvetica" panose="020B0604020202020204" pitchFamily="34" charset="0"/>
                <a:cs typeface="Helvetica" panose="020B0604020202020204" pitchFamily="34" charset="0"/>
              </a:rPr>
            </a:br>
            <a:r>
              <a:rPr lang="en-US" b="1" dirty="0" smtClean="0">
                <a:latin typeface="Helvetica" panose="020B0604020202020204" pitchFamily="34" charset="0"/>
                <a:cs typeface="Helvetica" panose="020B0604020202020204" pitchFamily="34" charset="0"/>
              </a:rPr>
              <a:t>and growth: how much?</a:t>
            </a:r>
            <a:endParaRPr lang="en-US" b="1" dirty="0"/>
          </a:p>
        </p:txBody>
      </p:sp>
      <p:sp>
        <p:nvSpPr>
          <p:cNvPr id="3" name="Content Placeholder 2"/>
          <p:cNvSpPr>
            <a:spLocks noGrp="1"/>
          </p:cNvSpPr>
          <p:nvPr>
            <p:ph idx="1"/>
          </p:nvPr>
        </p:nvSpPr>
        <p:spPr>
          <a:xfrm>
            <a:off x="146454" y="4041027"/>
            <a:ext cx="5188839" cy="2259488"/>
          </a:xfrm>
        </p:spPr>
        <p:txBody>
          <a:bodyPr/>
          <a:lstStyle/>
          <a:p>
            <a:pPr marL="180975" indent="-180975" eaLnBrk="1" hangingPunct="1">
              <a:lnSpc>
                <a:spcPct val="90000"/>
              </a:lnSpc>
              <a:buClrTx/>
            </a:pPr>
            <a:r>
              <a:rPr lang="en-US" sz="1600" b="1" dirty="0" smtClean="0">
                <a:ea typeface="Lucida Grande" charset="0"/>
                <a:cs typeface="Lucida Grande" charset="0"/>
              </a:rPr>
              <a:t>Trace condensable vapour → CN → CCN</a:t>
            </a:r>
            <a:endParaRPr lang="en-US" sz="1600" b="1" dirty="0" smtClean="0"/>
          </a:p>
          <a:p>
            <a:pPr marL="180975" indent="-180975" eaLnBrk="1" hangingPunct="1">
              <a:lnSpc>
                <a:spcPct val="90000"/>
              </a:lnSpc>
              <a:buClrTx/>
            </a:pPr>
            <a:r>
              <a:rPr lang="en-US" sz="1600" b="1" dirty="0" smtClean="0"/>
              <a:t>But contributing </a:t>
            </a:r>
            <a:r>
              <a:rPr lang="en-US" sz="1600" b="1" dirty="0" err="1" smtClean="0"/>
              <a:t>vapours</a:t>
            </a:r>
            <a:r>
              <a:rPr lang="en-US" sz="1600" b="1" dirty="0" smtClean="0"/>
              <a:t> and nucleation rates poorly known </a:t>
            </a:r>
          </a:p>
          <a:p>
            <a:pPr marL="180975" indent="-180975" eaLnBrk="1" hangingPunct="1">
              <a:lnSpc>
                <a:spcPct val="90000"/>
              </a:lnSpc>
              <a:buClrTx/>
            </a:pPr>
            <a:r>
              <a:rPr lang="en-US" sz="1600" dirty="0" smtClean="0"/>
              <a:t>H</a:t>
            </a:r>
            <a:r>
              <a:rPr lang="en-US" sz="1600" baseline="-6000" dirty="0" smtClean="0"/>
              <a:t>2</a:t>
            </a:r>
            <a:r>
              <a:rPr lang="en-US" sz="1600" dirty="0" smtClean="0"/>
              <a:t>SO</a:t>
            </a:r>
            <a:r>
              <a:rPr lang="en-US" sz="1600" baseline="-6000" dirty="0" smtClean="0"/>
              <a:t>4</a:t>
            </a:r>
            <a:r>
              <a:rPr lang="en-US" sz="1600" dirty="0" smtClean="0"/>
              <a:t> is thought to be the primary condensable </a:t>
            </a:r>
            <a:r>
              <a:rPr lang="en-US" sz="1600" dirty="0" err="1" smtClean="0"/>
              <a:t>vapour</a:t>
            </a:r>
            <a:r>
              <a:rPr lang="en-US" sz="1600" dirty="0" smtClean="0"/>
              <a:t> in atmosphere (sub </a:t>
            </a:r>
            <a:r>
              <a:rPr lang="en-US" sz="1600" dirty="0" err="1" smtClean="0"/>
              <a:t>ppt</a:t>
            </a:r>
            <a:r>
              <a:rPr lang="en-US" sz="1600" dirty="0" smtClean="0"/>
              <a:t>)</a:t>
            </a:r>
            <a:endParaRPr lang="en-US" sz="1600" dirty="0" smtClean="0">
              <a:solidFill>
                <a:srgbClr val="0000FF"/>
              </a:solidFill>
            </a:endParaRPr>
          </a:p>
          <a:p>
            <a:pPr marL="180975" indent="-180975" eaLnBrk="1" hangingPunct="1">
              <a:lnSpc>
                <a:spcPct val="90000"/>
              </a:lnSpc>
              <a:buClrTx/>
            </a:pPr>
            <a:r>
              <a:rPr lang="en-US" sz="1600" b="1" dirty="0" smtClean="0"/>
              <a:t>Ion-induced nucleation</a:t>
            </a:r>
            <a:r>
              <a:rPr lang="en-US" sz="1600" dirty="0" smtClean="0"/>
              <a:t> pathway is energetically </a:t>
            </a:r>
            <a:r>
              <a:rPr lang="en-US" sz="1600" dirty="0" err="1" smtClean="0"/>
              <a:t>favoured</a:t>
            </a:r>
            <a:r>
              <a:rPr lang="en-US" sz="1600" dirty="0" smtClean="0"/>
              <a:t> but limited by the ion production rate and ion lifetime</a:t>
            </a:r>
          </a:p>
          <a:p>
            <a:endParaRPr lang="en-US" dirty="0"/>
          </a:p>
        </p:txBody>
      </p:sp>
      <p:pic>
        <p:nvPicPr>
          <p:cNvPr id="6" name="Picture 1"/>
          <p:cNvPicPr>
            <a:picLocks noChangeAspect="1" noChangeArrowheads="1"/>
          </p:cNvPicPr>
          <p:nvPr/>
        </p:nvPicPr>
        <p:blipFill>
          <a:blip r:embed="rId2" cstate="screen"/>
          <a:srcRect/>
          <a:stretch>
            <a:fillRect/>
          </a:stretch>
        </p:blipFill>
        <p:spPr bwMode="auto">
          <a:xfrm>
            <a:off x="5082380" y="3915301"/>
            <a:ext cx="3665451" cy="2459645"/>
          </a:xfrm>
          <a:prstGeom prst="rect">
            <a:avLst/>
          </a:prstGeom>
          <a:noFill/>
          <a:ln w="12700">
            <a:noFill/>
            <a:miter lim="800000"/>
            <a:headEnd/>
            <a:tailEnd/>
          </a:ln>
        </p:spPr>
      </p:pic>
      <p:pic>
        <p:nvPicPr>
          <p:cNvPr id="1026" name="Picture 2"/>
          <p:cNvPicPr>
            <a:picLocks noChangeAspect="1" noChangeArrowheads="1"/>
          </p:cNvPicPr>
          <p:nvPr/>
        </p:nvPicPr>
        <p:blipFill>
          <a:blip r:embed="rId3" cstate="screen"/>
          <a:srcRect/>
          <a:stretch>
            <a:fillRect/>
          </a:stretch>
        </p:blipFill>
        <p:spPr bwMode="auto">
          <a:xfrm>
            <a:off x="1957041" y="1219169"/>
            <a:ext cx="5955933" cy="2352228"/>
          </a:xfrm>
          <a:prstGeom prst="rect">
            <a:avLst/>
          </a:prstGeom>
          <a:noFill/>
          <a:ln w="9525">
            <a:noFill/>
            <a:miter lim="800000"/>
            <a:headEnd/>
            <a:tailEnd/>
          </a:ln>
        </p:spPr>
      </p:pic>
      <p:sp>
        <p:nvSpPr>
          <p:cNvPr id="245" name="Slide Number Placeholder 244"/>
          <p:cNvSpPr>
            <a:spLocks noGrp="1"/>
          </p:cNvSpPr>
          <p:nvPr>
            <p:ph type="sldNum" sz="quarter" idx="12"/>
          </p:nvPr>
        </p:nvSpPr>
        <p:spPr/>
        <p:txBody>
          <a:bodyPr/>
          <a:lstStyle/>
          <a:p>
            <a:pPr>
              <a:defRPr/>
            </a:pPr>
            <a:fld id="{55A25979-C8E3-4E9A-BB07-9F2A7F2B183B}" type="slidenum">
              <a:rPr lang="en-US" smtClean="0"/>
              <a:pPr>
                <a:defRPr/>
              </a:pPr>
              <a:t>21</a:t>
            </a:fld>
            <a:endParaRPr lang="en-US"/>
          </a:p>
        </p:txBody>
      </p:sp>
      <p:sp>
        <p:nvSpPr>
          <p:cNvPr id="10" name="TextBox 9"/>
          <p:cNvSpPr txBox="1"/>
          <p:nvPr/>
        </p:nvSpPr>
        <p:spPr>
          <a:xfrm>
            <a:off x="868905" y="1488951"/>
            <a:ext cx="960120" cy="461665"/>
          </a:xfrm>
          <a:prstGeom prst="rect">
            <a:avLst/>
          </a:prstGeom>
          <a:noFill/>
        </p:spPr>
        <p:txBody>
          <a:bodyPr wrap="square" rtlCol="0">
            <a:spAutoFit/>
          </a:bodyPr>
          <a:lstStyle/>
          <a:p>
            <a:r>
              <a:rPr lang="en-GB" sz="1200" dirty="0" smtClean="0"/>
              <a:t>Solar wind modulates</a:t>
            </a:r>
            <a:endParaRPr lang="en-US" sz="1200" dirty="0"/>
          </a:p>
        </p:txBody>
      </p:sp>
      <p:cxnSp>
        <p:nvCxnSpPr>
          <p:cNvPr id="17" name="Curved Connector 16"/>
          <p:cNvCxnSpPr/>
          <p:nvPr/>
        </p:nvCxnSpPr>
        <p:spPr>
          <a:xfrm flipV="1">
            <a:off x="1682721" y="1543815"/>
            <a:ext cx="429768" cy="175969"/>
          </a:xfrm>
          <a:prstGeom prst="curved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965483" y="1623896"/>
            <a:ext cx="935097" cy="675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2767231" y="1521521"/>
            <a:ext cx="1815402" cy="2086032"/>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4"/>
          <p:cNvPicPr>
            <a:picLocks noChangeAspect="1" noChangeArrowheads="1"/>
          </p:cNvPicPr>
          <p:nvPr/>
        </p:nvPicPr>
        <p:blipFill>
          <a:blip r:embed="rId4" cstate="screen"/>
          <a:srcRect/>
          <a:stretch>
            <a:fillRect/>
          </a:stretch>
        </p:blipFill>
        <p:spPr bwMode="auto">
          <a:xfrm>
            <a:off x="6989083" y="2099471"/>
            <a:ext cx="969759" cy="1508082"/>
          </a:xfrm>
          <a:prstGeom prst="rect">
            <a:avLst/>
          </a:prstGeom>
          <a:noFill/>
          <a:ln w="12700">
            <a:noFill/>
            <a:miter lim="800000"/>
            <a:headEnd/>
            <a:tailEnd/>
          </a:ln>
        </p:spPr>
      </p:pic>
    </p:spTree>
    <p:extLst>
      <p:ext uri="{BB962C8B-B14F-4D97-AF65-F5344CB8AC3E}">
        <p14:creationId xmlns:p14="http://schemas.microsoft.com/office/powerpoint/2010/main" val="9349472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
          <p:cNvPicPr>
            <a:picLocks noChangeAspect="1" noChangeArrowheads="1"/>
          </p:cNvPicPr>
          <p:nvPr/>
        </p:nvPicPr>
        <p:blipFill>
          <a:blip r:embed="rId3" cstate="screen"/>
          <a:srcRect/>
          <a:stretch>
            <a:fillRect/>
          </a:stretch>
        </p:blipFill>
        <p:spPr bwMode="auto">
          <a:xfrm>
            <a:off x="0" y="1143000"/>
            <a:ext cx="9143999" cy="5715000"/>
          </a:xfrm>
          <a:prstGeom prst="rect">
            <a:avLst/>
          </a:prstGeom>
          <a:noFill/>
          <a:ln w="9525">
            <a:noFill/>
            <a:round/>
            <a:headEnd/>
            <a:tailEnd/>
          </a:ln>
          <a:effectLst/>
        </p:spPr>
      </p:pic>
      <p:sp>
        <p:nvSpPr>
          <p:cNvPr id="2" name="Title 1"/>
          <p:cNvSpPr>
            <a:spLocks noGrp="1"/>
          </p:cNvSpPr>
          <p:nvPr>
            <p:ph type="title"/>
          </p:nvPr>
        </p:nvSpPr>
        <p:spPr>
          <a:xfrm>
            <a:off x="983671" y="140712"/>
            <a:ext cx="8229600" cy="675273"/>
          </a:xfrm>
        </p:spPr>
        <p:txBody>
          <a:bodyPr/>
          <a:lstStyle/>
          <a:p>
            <a:pPr algn="l"/>
            <a:r>
              <a:rPr lang="en-GB" b="1" dirty="0"/>
              <a:t>CLOUD </a:t>
            </a:r>
            <a:r>
              <a:rPr lang="en-GB" b="1" dirty="0" smtClean="0"/>
              <a:t>is using </a:t>
            </a:r>
            <a:r>
              <a:rPr lang="en-GB" b="1" dirty="0"/>
              <a:t>CERN Proton </a:t>
            </a:r>
            <a:r>
              <a:rPr lang="en-GB" b="1" dirty="0" smtClean="0"/>
              <a:t>Synchrotron </a:t>
            </a:r>
            <a:br>
              <a:rPr lang="en-GB" b="1" dirty="0" smtClean="0"/>
            </a:br>
            <a:r>
              <a:rPr lang="en-GB" b="1" dirty="0" smtClean="0"/>
              <a:t>PS-T11 </a:t>
            </a:r>
            <a:r>
              <a:rPr lang="en-GB" b="1" dirty="0"/>
              <a:t>beam</a:t>
            </a:r>
            <a:endParaRPr lang="en-US" b="1" dirty="0"/>
          </a:p>
        </p:txBody>
      </p:sp>
      <p:sp>
        <p:nvSpPr>
          <p:cNvPr id="4" name="Date Placeholder 3"/>
          <p:cNvSpPr>
            <a:spLocks noGrp="1"/>
          </p:cNvSpPr>
          <p:nvPr>
            <p:ph type="dt" sz="half" idx="10"/>
          </p:nvPr>
        </p:nvSpPr>
        <p:spPr/>
        <p:txBody>
          <a:bodyPr/>
          <a:lstStyle/>
          <a:p>
            <a:pPr>
              <a:defRPr/>
            </a:pPr>
            <a:r>
              <a:rPr lang="en-US" smtClean="0"/>
              <a:t>CLOUD - A.Onnela</a:t>
            </a:r>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22</a:t>
            </a:fld>
            <a:endParaRPr lang="en-US"/>
          </a:p>
        </p:txBody>
      </p:sp>
      <p:sp>
        <p:nvSpPr>
          <p:cNvPr id="17" name="TextBox 16"/>
          <p:cNvSpPr txBox="1"/>
          <p:nvPr/>
        </p:nvSpPr>
        <p:spPr>
          <a:xfrm>
            <a:off x="6315076" y="6315075"/>
            <a:ext cx="800100" cy="369332"/>
          </a:xfrm>
          <a:prstGeom prst="rect">
            <a:avLst/>
          </a:prstGeom>
          <a:solidFill>
            <a:schemeClr val="bg1">
              <a:alpha val="66000"/>
            </a:schemeClr>
          </a:solidFill>
        </p:spPr>
        <p:txBody>
          <a:bodyPr wrap="square" rtlCol="0">
            <a:spAutoFit/>
          </a:bodyPr>
          <a:lstStyle/>
          <a:p>
            <a:r>
              <a:rPr lang="en-GB" b="1" dirty="0" smtClean="0">
                <a:solidFill>
                  <a:srgbClr val="FF0000"/>
                </a:solidFill>
              </a:rPr>
              <a:t>Here!</a:t>
            </a:r>
            <a:endParaRPr lang="en-US" b="1" dirty="0">
              <a:solidFill>
                <a:srgbClr val="FF0000"/>
              </a:solidFill>
            </a:endParaRPr>
          </a:p>
        </p:txBody>
      </p:sp>
      <p:cxnSp>
        <p:nvCxnSpPr>
          <p:cNvPr id="19" name="Straight Arrow Connector 18"/>
          <p:cNvCxnSpPr/>
          <p:nvPr/>
        </p:nvCxnSpPr>
        <p:spPr>
          <a:xfrm rot="16200000" flipV="1">
            <a:off x="6086477" y="6105524"/>
            <a:ext cx="266701" cy="171453"/>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screen"/>
          <a:srcRect/>
          <a:stretch>
            <a:fillRect/>
          </a:stretch>
        </p:blipFill>
        <p:spPr bwMode="auto">
          <a:xfrm>
            <a:off x="137160" y="969264"/>
            <a:ext cx="4773168" cy="3852062"/>
          </a:xfrm>
          <a:prstGeom prst="rect">
            <a:avLst/>
          </a:prstGeom>
          <a:noFill/>
          <a:ln w="9525">
            <a:solidFill>
              <a:schemeClr val="tx1"/>
            </a:solidFill>
            <a:miter lim="800000"/>
            <a:headEnd/>
            <a:tailEnd/>
          </a:ln>
        </p:spPr>
      </p:pic>
      <p:pic>
        <p:nvPicPr>
          <p:cNvPr id="3" name="Picture 2"/>
          <p:cNvPicPr>
            <a:picLocks noChangeAspect="1"/>
          </p:cNvPicPr>
          <p:nvPr/>
        </p:nvPicPr>
        <p:blipFill>
          <a:blip r:embed="rId4"/>
          <a:stretch>
            <a:fillRect/>
          </a:stretch>
        </p:blipFill>
        <p:spPr>
          <a:xfrm>
            <a:off x="4076985" y="4011241"/>
            <a:ext cx="4918243" cy="2553703"/>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33153" y="136741"/>
            <a:ext cx="8229600" cy="675273"/>
          </a:xfrm>
        </p:spPr>
        <p:txBody>
          <a:bodyPr/>
          <a:lstStyle/>
          <a:p>
            <a:pPr algn="r"/>
            <a:r>
              <a:rPr lang="en-GB" b="1" dirty="0" smtClean="0"/>
              <a:t>CERN PS-T11: </a:t>
            </a:r>
            <a:r>
              <a:rPr lang="en-US" b="1" dirty="0"/>
              <a:t>control of the </a:t>
            </a:r>
            <a:r>
              <a:rPr lang="en-US" b="1" dirty="0" smtClean="0"/>
              <a:t>‘</a:t>
            </a:r>
            <a:r>
              <a:rPr lang="en-US" b="1" dirty="0"/>
              <a:t>cosmic ray’ </a:t>
            </a:r>
            <a:r>
              <a:rPr lang="en-US" b="1" dirty="0" smtClean="0"/>
              <a:t/>
            </a:r>
            <a:br>
              <a:rPr lang="en-US" b="1" dirty="0" smtClean="0"/>
            </a:br>
            <a:r>
              <a:rPr lang="en-US" b="1" dirty="0" smtClean="0"/>
              <a:t>beam intensity</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23</a:t>
            </a:fld>
            <a:endParaRPr lang="en-US"/>
          </a:p>
        </p:txBody>
      </p:sp>
      <p:sp>
        <p:nvSpPr>
          <p:cNvPr id="13" name="Text Box 7"/>
          <p:cNvSpPr txBox="1">
            <a:spLocks noChangeArrowheads="1"/>
          </p:cNvSpPr>
          <p:nvPr/>
        </p:nvSpPr>
        <p:spPr bwMode="auto">
          <a:xfrm>
            <a:off x="5126892" y="1935958"/>
            <a:ext cx="1648437" cy="338554"/>
          </a:xfrm>
          <a:prstGeom prst="rect">
            <a:avLst/>
          </a:prstGeom>
          <a:noFill/>
          <a:ln w="12700">
            <a:noFill/>
            <a:miter lim="800000"/>
            <a:headEnd type="none" w="sm" len="sm"/>
            <a:tailEnd type="none" w="sm" len="sm"/>
          </a:ln>
          <a:effectLst/>
        </p:spPr>
        <p:txBody>
          <a:bodyPr wrap="square">
            <a:spAutoFit/>
          </a:bodyPr>
          <a:lstStyle/>
          <a:p>
            <a:pPr>
              <a:spcBef>
                <a:spcPct val="50000"/>
              </a:spcBef>
            </a:pPr>
            <a:r>
              <a:rPr lang="en-US" sz="1600" dirty="0" smtClean="0">
                <a:solidFill>
                  <a:srgbClr val="000000"/>
                </a:solidFill>
              </a:rPr>
              <a:t>PS East Hall</a:t>
            </a:r>
            <a:endParaRPr lang="en-GB" sz="1600" dirty="0">
              <a:solidFill>
                <a:srgbClr val="000000"/>
              </a:solidFill>
            </a:endParaRPr>
          </a:p>
        </p:txBody>
      </p:sp>
      <p:sp>
        <p:nvSpPr>
          <p:cNvPr id="14" name="Line 8"/>
          <p:cNvSpPr>
            <a:spLocks noChangeShapeType="1"/>
          </p:cNvSpPr>
          <p:nvPr/>
        </p:nvSpPr>
        <p:spPr bwMode="auto">
          <a:xfrm flipH="1">
            <a:off x="2542032" y="2179547"/>
            <a:ext cx="2584860" cy="901982"/>
          </a:xfrm>
          <a:prstGeom prst="line">
            <a:avLst/>
          </a:prstGeom>
          <a:noFill/>
          <a:ln w="12700">
            <a:solidFill>
              <a:srgbClr val="000000"/>
            </a:solidFill>
            <a:miter lim="800000"/>
            <a:headEnd type="none" w="sm" len="sm"/>
            <a:tailEnd type="none" w="lg" len="lg"/>
          </a:ln>
          <a:effectLst/>
        </p:spPr>
        <p:txBody>
          <a:bodyPr wrap="none" anchor="ctr"/>
          <a:lstStyle/>
          <a:p>
            <a:endParaRPr lang="en-US"/>
          </a:p>
        </p:txBody>
      </p:sp>
      <p:sp>
        <p:nvSpPr>
          <p:cNvPr id="11" name="Line 8"/>
          <p:cNvSpPr>
            <a:spLocks noChangeShapeType="1"/>
          </p:cNvSpPr>
          <p:nvPr/>
        </p:nvSpPr>
        <p:spPr bwMode="auto">
          <a:xfrm flipH="1">
            <a:off x="6073802" y="3704491"/>
            <a:ext cx="577090" cy="728657"/>
          </a:xfrm>
          <a:prstGeom prst="line">
            <a:avLst/>
          </a:prstGeom>
          <a:noFill/>
          <a:ln w="12700">
            <a:solidFill>
              <a:srgbClr val="000000"/>
            </a:solidFill>
            <a:miter lim="800000"/>
            <a:headEnd type="none" w="sm" len="sm"/>
            <a:tailEnd type="none" w="lg" len="lg"/>
          </a:ln>
          <a:effectLst/>
        </p:spPr>
        <p:txBody>
          <a:bodyPr wrap="none" anchor="ctr"/>
          <a:lstStyle/>
          <a:p>
            <a:endParaRPr lang="en-US"/>
          </a:p>
        </p:txBody>
      </p:sp>
      <p:sp>
        <p:nvSpPr>
          <p:cNvPr id="10" name="Text Box 7"/>
          <p:cNvSpPr txBox="1">
            <a:spLocks noChangeArrowheads="1"/>
          </p:cNvSpPr>
          <p:nvPr/>
        </p:nvSpPr>
        <p:spPr bwMode="auto">
          <a:xfrm>
            <a:off x="6650892" y="3181271"/>
            <a:ext cx="1611861" cy="523220"/>
          </a:xfrm>
          <a:prstGeom prst="rect">
            <a:avLst/>
          </a:prstGeom>
          <a:noFill/>
          <a:ln w="12700">
            <a:noFill/>
            <a:miter lim="800000"/>
            <a:headEnd type="none" w="sm" len="sm"/>
            <a:tailEnd type="none" w="sm" len="sm"/>
          </a:ln>
          <a:effectLst/>
        </p:spPr>
        <p:txBody>
          <a:bodyPr wrap="square">
            <a:spAutoFit/>
          </a:bodyPr>
          <a:lstStyle/>
          <a:p>
            <a:pPr>
              <a:spcBef>
                <a:spcPct val="50000"/>
              </a:spcBef>
            </a:pPr>
            <a:r>
              <a:rPr lang="en-US" sz="1600" b="1" dirty="0">
                <a:solidFill>
                  <a:srgbClr val="000000"/>
                </a:solidFill>
              </a:rPr>
              <a:t>T11 </a:t>
            </a:r>
            <a:r>
              <a:rPr lang="en-US" sz="1600" b="1" dirty="0" smtClean="0">
                <a:solidFill>
                  <a:srgbClr val="000000"/>
                </a:solidFill>
              </a:rPr>
              <a:t>beam area </a:t>
            </a:r>
            <a:r>
              <a:rPr lang="en-US" sz="1600" dirty="0" smtClean="0">
                <a:solidFill>
                  <a:srgbClr val="000000"/>
                </a:solidFill>
              </a:rPr>
              <a:t/>
            </a:r>
            <a:br>
              <a:rPr lang="en-US" sz="1600" dirty="0" smtClean="0">
                <a:solidFill>
                  <a:srgbClr val="000000"/>
                </a:solidFill>
              </a:rPr>
            </a:br>
            <a:r>
              <a:rPr lang="en-US" sz="1200" dirty="0" smtClean="0">
                <a:solidFill>
                  <a:srgbClr val="000000"/>
                </a:solidFill>
              </a:rPr>
              <a:t>(3.5 </a:t>
            </a:r>
            <a:r>
              <a:rPr lang="en-US" sz="1200" dirty="0" err="1" smtClean="0">
                <a:solidFill>
                  <a:srgbClr val="000000"/>
                </a:solidFill>
              </a:rPr>
              <a:t>GeV</a:t>
            </a:r>
            <a:r>
              <a:rPr lang="en-US" sz="1200" dirty="0" smtClean="0">
                <a:solidFill>
                  <a:srgbClr val="000000"/>
                </a:solidFill>
              </a:rPr>
              <a:t>/c)</a:t>
            </a:r>
            <a:endParaRPr lang="en-GB" sz="1200" dirty="0">
              <a:solidFill>
                <a:srgbClr val="000000"/>
              </a:solidFill>
            </a:endParaRPr>
          </a:p>
        </p:txBody>
      </p:sp>
      <p:sp>
        <p:nvSpPr>
          <p:cNvPr id="12" name="Text Box 7"/>
          <p:cNvSpPr txBox="1">
            <a:spLocks noChangeArrowheads="1"/>
          </p:cNvSpPr>
          <p:nvPr/>
        </p:nvSpPr>
        <p:spPr bwMode="auto">
          <a:xfrm>
            <a:off x="206387" y="5135825"/>
            <a:ext cx="3510547" cy="830997"/>
          </a:xfrm>
          <a:prstGeom prst="rect">
            <a:avLst/>
          </a:prstGeom>
          <a:noFill/>
          <a:ln w="12700">
            <a:noFill/>
            <a:miter lim="800000"/>
            <a:headEnd type="none" w="sm" len="sm"/>
            <a:tailEnd type="none" w="sm" len="sm"/>
          </a:ln>
          <a:effectLst/>
        </p:spPr>
        <p:txBody>
          <a:bodyPr wrap="square">
            <a:spAutoFit/>
          </a:bodyPr>
          <a:lstStyle/>
          <a:p>
            <a:pPr>
              <a:spcBef>
                <a:spcPct val="50000"/>
              </a:spcBef>
            </a:pPr>
            <a:r>
              <a:rPr lang="en-US" sz="1600" b="1" dirty="0" smtClean="0">
                <a:solidFill>
                  <a:srgbClr val="000000"/>
                </a:solidFill>
              </a:rPr>
              <a:t>Proton Synchrotron (PS) accelerator</a:t>
            </a:r>
            <a:r>
              <a:rPr lang="en-US" sz="1600" dirty="0" smtClean="0">
                <a:solidFill>
                  <a:srgbClr val="000000"/>
                </a:solidFill>
              </a:rPr>
              <a:t>,</a:t>
            </a:r>
            <a:r>
              <a:rPr lang="en-GB" sz="1600" dirty="0">
                <a:solidFill>
                  <a:srgbClr val="000000"/>
                </a:solidFill>
              </a:rPr>
              <a:t/>
            </a:r>
            <a:br>
              <a:rPr lang="en-GB" sz="1600" dirty="0">
                <a:solidFill>
                  <a:srgbClr val="000000"/>
                </a:solidFill>
              </a:rPr>
            </a:br>
            <a:r>
              <a:rPr lang="en-GB" sz="1600" dirty="0" smtClean="0">
                <a:solidFill>
                  <a:srgbClr val="000000"/>
                </a:solidFill>
              </a:rPr>
              <a:t>first operation in 1959</a:t>
            </a:r>
            <a:endParaRPr lang="en-US" sz="1600" dirty="0" smtClean="0">
              <a:solidFill>
                <a:srgbClr val="000000"/>
              </a:solidFill>
            </a:endParaRPr>
          </a:p>
        </p:txBody>
      </p:sp>
      <p:sp>
        <p:nvSpPr>
          <p:cNvPr id="15" name="Line 8"/>
          <p:cNvSpPr>
            <a:spLocks noChangeShapeType="1"/>
          </p:cNvSpPr>
          <p:nvPr/>
        </p:nvSpPr>
        <p:spPr bwMode="auto">
          <a:xfrm flipH="1" flipV="1">
            <a:off x="1961660" y="3958315"/>
            <a:ext cx="273539" cy="1177509"/>
          </a:xfrm>
          <a:prstGeom prst="line">
            <a:avLst/>
          </a:prstGeom>
          <a:noFill/>
          <a:ln w="12700">
            <a:solidFill>
              <a:srgbClr val="000000"/>
            </a:solidFill>
            <a:miter lim="800000"/>
            <a:headEnd type="none" w="sm" len="sm"/>
            <a:tailEnd type="none" w="lg" len="lg"/>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7118" y="112596"/>
            <a:ext cx="8829515" cy="675273"/>
          </a:xfrm>
        </p:spPr>
        <p:txBody>
          <a:bodyPr/>
          <a:lstStyle/>
          <a:p>
            <a:pPr algn="l"/>
            <a:r>
              <a:rPr lang="en-GB" b="1" dirty="0" smtClean="0"/>
              <a:t>CLOUD chamber was build in 2009 </a:t>
            </a:r>
            <a:br>
              <a:rPr lang="en-GB" b="1" dirty="0" smtClean="0"/>
            </a:br>
            <a:r>
              <a:rPr lang="en-GB" b="1" dirty="0" smtClean="0"/>
              <a:t>and </a:t>
            </a:r>
            <a:r>
              <a:rPr lang="en-GB" b="1" dirty="0"/>
              <a:t>i</a:t>
            </a:r>
            <a:r>
              <a:rPr lang="en-GB" b="1" dirty="0" smtClean="0"/>
              <a:t>s located in T11 beam area:</a:t>
            </a:r>
            <a:endParaRPr lang="en-US" b="1" dirty="0"/>
          </a:p>
        </p:txBody>
      </p:sp>
      <p:sp>
        <p:nvSpPr>
          <p:cNvPr id="5" name="Slide Number Placeholder 4"/>
          <p:cNvSpPr>
            <a:spLocks noGrp="1"/>
          </p:cNvSpPr>
          <p:nvPr>
            <p:ph type="sldNum" sz="quarter" idx="12"/>
          </p:nvPr>
        </p:nvSpPr>
        <p:spPr>
          <a:xfrm>
            <a:off x="6867439" y="6595364"/>
            <a:ext cx="2133600" cy="178632"/>
          </a:xfrm>
        </p:spPr>
        <p:txBody>
          <a:bodyPr/>
          <a:lstStyle/>
          <a:p>
            <a:pPr>
              <a:defRPr/>
            </a:pPr>
            <a:fld id="{55A25979-C8E3-4E9A-BB07-9F2A7F2B183B}" type="slidenum">
              <a:rPr lang="en-US" smtClean="0"/>
              <a:pPr>
                <a:defRPr/>
              </a:pPr>
              <a:t>24</a:t>
            </a:fld>
            <a:endParaRPr lang="en-US"/>
          </a:p>
        </p:txBody>
      </p:sp>
      <p:pic>
        <p:nvPicPr>
          <p:cNvPr id="4098" name="Picture 2" descr="P1000090b"/>
          <p:cNvPicPr>
            <a:picLocks noGrp="1" noChangeAspect="1" noChangeArrowheads="1"/>
          </p:cNvPicPr>
          <p:nvPr>
            <p:ph idx="1"/>
          </p:nvPr>
        </p:nvPicPr>
        <p:blipFill rotWithShape="1">
          <a:blip r:embed="rId3" cstate="screen"/>
          <a:srcRect l="24159" b="7850"/>
          <a:stretch/>
        </p:blipFill>
        <p:spPr bwMode="auto">
          <a:xfrm>
            <a:off x="1172797" y="1141529"/>
            <a:ext cx="2743495" cy="2500085"/>
          </a:xfrm>
          <a:prstGeom prst="rect">
            <a:avLst/>
          </a:prstGeom>
          <a:noFill/>
          <a:ln w="9525">
            <a:noFill/>
            <a:miter lim="800000"/>
            <a:headEnd/>
            <a:tailEnd/>
          </a:ln>
        </p:spPr>
      </p:pic>
      <p:pic>
        <p:nvPicPr>
          <p:cNvPr id="16" name="Picture 1"/>
          <p:cNvPicPr>
            <a:picLocks noChangeAspect="1" noChangeArrowheads="1"/>
          </p:cNvPicPr>
          <p:nvPr/>
        </p:nvPicPr>
        <p:blipFill rotWithShape="1">
          <a:blip r:embed="rId4" cstate="screen"/>
          <a:srcRect l="12758"/>
          <a:stretch/>
        </p:blipFill>
        <p:spPr bwMode="auto">
          <a:xfrm>
            <a:off x="1289760" y="3684147"/>
            <a:ext cx="3800475" cy="3000533"/>
          </a:xfrm>
          <a:prstGeom prst="rect">
            <a:avLst/>
          </a:prstGeom>
          <a:noFill/>
          <a:ln w="12700">
            <a:noFill/>
            <a:miter lim="800000"/>
            <a:headEnd/>
            <a:tailEnd/>
          </a:ln>
        </p:spPr>
      </p:pic>
      <p:sp>
        <p:nvSpPr>
          <p:cNvPr id="17" name="Date Placeholder 3"/>
          <p:cNvSpPr>
            <a:spLocks noGrp="1"/>
          </p:cNvSpPr>
          <p:nvPr>
            <p:ph type="dt" sz="half" idx="10"/>
          </p:nvPr>
        </p:nvSpPr>
        <p:spPr>
          <a:xfrm>
            <a:off x="1165846" y="6401797"/>
            <a:ext cx="2860675" cy="174625"/>
          </a:xfrm>
        </p:spPr>
        <p:txBody>
          <a:bodyPr/>
          <a:lstStyle/>
          <a:p>
            <a:pPr>
              <a:defRPr/>
            </a:pPr>
            <a:r>
              <a:rPr lang="en-US" smtClean="0"/>
              <a:t>CLOUD - A.Onnela</a:t>
            </a:r>
            <a:endParaRPr lang="en-US" dirty="0"/>
          </a:p>
        </p:txBody>
      </p:sp>
      <p:sp>
        <p:nvSpPr>
          <p:cNvPr id="18" name="TextBox 17"/>
          <p:cNvSpPr txBox="1"/>
          <p:nvPr/>
        </p:nvSpPr>
        <p:spPr>
          <a:xfrm>
            <a:off x="1294664" y="6071237"/>
            <a:ext cx="1908048" cy="369332"/>
          </a:xfrm>
          <a:prstGeom prst="rect">
            <a:avLst/>
          </a:prstGeom>
          <a:noFill/>
        </p:spPr>
        <p:txBody>
          <a:bodyPr wrap="square" rtlCol="0">
            <a:spAutoFit/>
          </a:bodyPr>
          <a:lstStyle/>
          <a:p>
            <a:r>
              <a:rPr lang="en-GB" dirty="0" smtClean="0">
                <a:solidFill>
                  <a:schemeClr val="bg1"/>
                </a:solidFill>
              </a:rPr>
              <a:t>November 2009</a:t>
            </a:r>
            <a:endParaRPr lang="en-US" dirty="0">
              <a:solidFill>
                <a:schemeClr val="bg1"/>
              </a:solidFill>
            </a:endParaRPr>
          </a:p>
        </p:txBody>
      </p:sp>
      <p:pic>
        <p:nvPicPr>
          <p:cNvPr id="19" name="Picture 1" descr="G:\Experiments\CLOUD\Photos\2009-12-11--2009-09-21_CLOUD_installation\2009-10-05-002b.jpg"/>
          <p:cNvPicPr>
            <a:picLocks noChangeAspect="1" noChangeArrowheads="1"/>
          </p:cNvPicPr>
          <p:nvPr/>
        </p:nvPicPr>
        <p:blipFill>
          <a:blip r:embed="rId5" cstate="screen"/>
          <a:srcRect/>
          <a:stretch>
            <a:fillRect/>
          </a:stretch>
        </p:blipFill>
        <p:spPr bwMode="auto">
          <a:xfrm>
            <a:off x="4026521" y="1109142"/>
            <a:ext cx="3353308" cy="2521839"/>
          </a:xfrm>
          <a:prstGeom prst="rect">
            <a:avLst/>
          </a:prstGeom>
          <a:noFill/>
        </p:spPr>
      </p:pic>
      <p:sp>
        <p:nvSpPr>
          <p:cNvPr id="20" name="TextBox 19"/>
          <p:cNvSpPr txBox="1"/>
          <p:nvPr/>
        </p:nvSpPr>
        <p:spPr>
          <a:xfrm>
            <a:off x="2433582" y="2690003"/>
            <a:ext cx="1197864" cy="369332"/>
          </a:xfrm>
          <a:prstGeom prst="rect">
            <a:avLst/>
          </a:prstGeom>
          <a:noFill/>
        </p:spPr>
        <p:txBody>
          <a:bodyPr wrap="square" rtlCol="0">
            <a:spAutoFit/>
          </a:bodyPr>
          <a:lstStyle/>
          <a:p>
            <a:r>
              <a:rPr lang="en-GB" dirty="0" smtClean="0">
                <a:solidFill>
                  <a:schemeClr val="bg1"/>
                </a:solidFill>
              </a:rPr>
              <a:t>July 2009</a:t>
            </a:r>
            <a:endParaRPr lang="en-US" dirty="0">
              <a:solidFill>
                <a:schemeClr val="bg1"/>
              </a:solidFill>
            </a:endParaRPr>
          </a:p>
        </p:txBody>
      </p:sp>
      <p:sp>
        <p:nvSpPr>
          <p:cNvPr id="21" name="TextBox 20"/>
          <p:cNvSpPr txBox="1"/>
          <p:nvPr/>
        </p:nvSpPr>
        <p:spPr>
          <a:xfrm>
            <a:off x="5344190" y="2690003"/>
            <a:ext cx="1908048" cy="369332"/>
          </a:xfrm>
          <a:prstGeom prst="rect">
            <a:avLst/>
          </a:prstGeom>
          <a:noFill/>
        </p:spPr>
        <p:txBody>
          <a:bodyPr wrap="square" rtlCol="0">
            <a:spAutoFit/>
          </a:bodyPr>
          <a:lstStyle/>
          <a:p>
            <a:r>
              <a:rPr lang="en-GB" dirty="0" smtClean="0">
                <a:solidFill>
                  <a:schemeClr val="bg1"/>
                </a:solidFill>
              </a:rPr>
              <a:t>September 2009</a:t>
            </a:r>
            <a:endParaRPr lang="en-US" dirty="0">
              <a:solidFill>
                <a:schemeClr val="bg1"/>
              </a:solidFill>
            </a:endParaRPr>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14821" t="2885" r="33057" b="-1"/>
          <a:stretch/>
        </p:blipFill>
        <p:spPr>
          <a:xfrm>
            <a:off x="5187040" y="3673513"/>
            <a:ext cx="2884184" cy="3022821"/>
          </a:xfrm>
          <a:prstGeom prst="rect">
            <a:avLst/>
          </a:prstGeom>
        </p:spPr>
      </p:pic>
      <p:sp>
        <p:nvSpPr>
          <p:cNvPr id="13" name="TextBox 12"/>
          <p:cNvSpPr txBox="1"/>
          <p:nvPr/>
        </p:nvSpPr>
        <p:spPr>
          <a:xfrm>
            <a:off x="6163176" y="3707482"/>
            <a:ext cx="1908048" cy="369332"/>
          </a:xfrm>
          <a:prstGeom prst="rect">
            <a:avLst/>
          </a:prstGeom>
          <a:noFill/>
        </p:spPr>
        <p:txBody>
          <a:bodyPr wrap="square" rtlCol="0">
            <a:spAutoFit/>
          </a:bodyPr>
          <a:lstStyle/>
          <a:p>
            <a:r>
              <a:rPr lang="en-GB" dirty="0" smtClean="0">
                <a:solidFill>
                  <a:schemeClr val="bg1"/>
                </a:solidFill>
              </a:rPr>
              <a:t>September 2016</a:t>
            </a:r>
            <a:endParaRPr lang="en-US" dirty="0">
              <a:solidFill>
                <a:schemeClr val="bg1"/>
              </a:solidFill>
            </a:endParaRPr>
          </a:p>
        </p:txBody>
      </p:sp>
    </p:spTree>
    <p:extLst>
      <p:ext uri="{BB962C8B-B14F-4D97-AF65-F5344CB8AC3E}">
        <p14:creationId xmlns:p14="http://schemas.microsoft.com/office/powerpoint/2010/main" val="11767944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023" y="159228"/>
            <a:ext cx="8229600" cy="675273"/>
          </a:xfrm>
        </p:spPr>
        <p:txBody>
          <a:bodyPr/>
          <a:lstStyle/>
          <a:p>
            <a:r>
              <a:rPr lang="en-US" b="1" dirty="0" smtClean="0"/>
              <a:t>The core </a:t>
            </a:r>
            <a:r>
              <a:rPr lang="en-US" b="1" dirty="0"/>
              <a:t>of the experiment is a stainless </a:t>
            </a:r>
            <a:r>
              <a:rPr lang="en-US" b="1" dirty="0" smtClean="0"/>
              <a:t/>
            </a:r>
            <a:br>
              <a:rPr lang="en-US" b="1" dirty="0" smtClean="0"/>
            </a:br>
            <a:r>
              <a:rPr lang="en-US" b="1" dirty="0" smtClean="0"/>
              <a:t>steel </a:t>
            </a:r>
            <a:r>
              <a:rPr lang="en-US" b="1" dirty="0"/>
              <a:t>chamber </a:t>
            </a:r>
            <a:r>
              <a:rPr lang="en-US" b="1" dirty="0" smtClean="0"/>
              <a:t>(26m³) </a:t>
            </a:r>
            <a:r>
              <a:rPr lang="en-US" b="1" dirty="0"/>
              <a:t>filled with synthetic </a:t>
            </a:r>
            <a:r>
              <a:rPr lang="en-US" b="1" dirty="0" smtClean="0"/>
              <a:t>air</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25</a:t>
            </a:fld>
            <a:endParaRPr lang="en-US"/>
          </a:p>
        </p:txBody>
      </p:sp>
      <p:pic>
        <p:nvPicPr>
          <p:cNvPr id="6" name="Picture 6" descr="CLOUD_chamber_01_12MAR09"/>
          <p:cNvPicPr>
            <a:picLocks noGrp="1" noChangeAspect="1" noChangeArrowheads="1"/>
          </p:cNvPicPr>
          <p:nvPr>
            <p:ph idx="1"/>
          </p:nvPr>
        </p:nvPicPr>
        <p:blipFill>
          <a:blip r:embed="rId3" cstate="screen"/>
          <a:srcRect/>
          <a:stretch>
            <a:fillRect/>
          </a:stretch>
        </p:blipFill>
        <p:spPr bwMode="auto">
          <a:xfrm>
            <a:off x="136465" y="1550506"/>
            <a:ext cx="5753100" cy="4316454"/>
          </a:xfrm>
          <a:prstGeom prst="rect">
            <a:avLst/>
          </a:prstGeom>
          <a:noFill/>
          <a:ln w="9525">
            <a:noFill/>
            <a:miter lim="800000"/>
            <a:headEnd/>
            <a:tailEnd/>
          </a:ln>
        </p:spPr>
      </p:pic>
      <p:pic>
        <p:nvPicPr>
          <p:cNvPr id="7" name="Picture 4" descr="CLOUD_chamber_09_12MAR09"/>
          <p:cNvPicPr>
            <a:picLocks noChangeAspect="1" noChangeArrowheads="1"/>
          </p:cNvPicPr>
          <p:nvPr/>
        </p:nvPicPr>
        <p:blipFill>
          <a:blip r:embed="rId4" cstate="screen"/>
          <a:srcRect/>
          <a:stretch>
            <a:fillRect/>
          </a:stretch>
        </p:blipFill>
        <p:spPr bwMode="auto">
          <a:xfrm>
            <a:off x="5032477" y="4305650"/>
            <a:ext cx="4247988" cy="3188455"/>
          </a:xfrm>
          <a:prstGeom prst="rect">
            <a:avLst/>
          </a:prstGeom>
          <a:noFill/>
          <a:ln w="9525">
            <a:noFill/>
            <a:miter lim="800000"/>
            <a:headEnd/>
            <a:tailEnd/>
          </a:ln>
        </p:spPr>
      </p:pic>
      <p:pic>
        <p:nvPicPr>
          <p:cNvPr id="8" name="Picture 6"/>
          <p:cNvPicPr>
            <a:picLocks noChangeAspect="1" noChangeArrowheads="1"/>
          </p:cNvPicPr>
          <p:nvPr/>
        </p:nvPicPr>
        <p:blipFill>
          <a:blip r:embed="rId5" cstate="screen"/>
          <a:srcRect/>
          <a:stretch>
            <a:fillRect/>
          </a:stretch>
        </p:blipFill>
        <p:spPr bwMode="auto">
          <a:xfrm rot="16200000">
            <a:off x="6312792" y="1865460"/>
            <a:ext cx="2644775" cy="1964066"/>
          </a:xfrm>
          <a:prstGeom prst="rect">
            <a:avLst/>
          </a:prstGeom>
          <a:noFill/>
          <a:ln w="9525">
            <a:noFill/>
            <a:miter lim="800000"/>
            <a:headEnd/>
            <a:tailEnd/>
          </a:ln>
        </p:spPr>
      </p:pic>
      <p:sp>
        <p:nvSpPr>
          <p:cNvPr id="9" name="TextBox 8"/>
          <p:cNvSpPr txBox="1"/>
          <p:nvPr/>
        </p:nvSpPr>
        <p:spPr>
          <a:xfrm>
            <a:off x="722906" y="5674469"/>
            <a:ext cx="3648456" cy="995144"/>
          </a:xfrm>
          <a:prstGeom prst="rect">
            <a:avLst/>
          </a:prstGeom>
          <a:noFill/>
        </p:spPr>
        <p:txBody>
          <a:bodyPr wrap="square" rtlCol="0">
            <a:spAutoFit/>
          </a:bodyPr>
          <a:lstStyle/>
          <a:p>
            <a:endParaRPr lang="en-GB" sz="1600" baseline="30000" dirty="0" smtClean="0"/>
          </a:p>
          <a:p>
            <a:pPr>
              <a:buFont typeface="Arial" pitchFamily="34" charset="0"/>
              <a:buChar char="•"/>
            </a:pPr>
            <a:r>
              <a:rPr lang="en-GB" sz="1600" dirty="0" smtClean="0"/>
              <a:t> Pressure: Atmospheric ± 0.3 bar</a:t>
            </a:r>
          </a:p>
          <a:p>
            <a:pPr>
              <a:buFont typeface="Arial" pitchFamily="34" charset="0"/>
              <a:buChar char="•"/>
            </a:pPr>
            <a:r>
              <a:rPr lang="en-GB" sz="1600" dirty="0" smtClean="0"/>
              <a:t> Only metallic seals</a:t>
            </a:r>
          </a:p>
          <a:p>
            <a:pPr>
              <a:buFont typeface="Arial" pitchFamily="34" charset="0"/>
              <a:buChar char="•"/>
            </a:pPr>
            <a:r>
              <a:rPr lang="en-GB" sz="1600" dirty="0" smtClean="0"/>
              <a:t> Electropolished inner surfaces</a:t>
            </a:r>
            <a:endParaRPr lang="en-US" sz="1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223" y="159228"/>
            <a:ext cx="8229600" cy="675273"/>
          </a:xfrm>
        </p:spPr>
        <p:txBody>
          <a:bodyPr/>
          <a:lstStyle/>
          <a:p>
            <a:r>
              <a:rPr lang="en-US" b="1" dirty="0"/>
              <a:t>W</a:t>
            </a:r>
            <a:r>
              <a:rPr lang="en-US" b="1" dirty="0" smtClean="0"/>
              <a:t>orld’s </a:t>
            </a:r>
            <a:r>
              <a:rPr lang="en-US" b="1" dirty="0"/>
              <a:t>cleanest laboratory for studies </a:t>
            </a:r>
            <a:r>
              <a:rPr lang="en-US" b="1" dirty="0" smtClean="0"/>
              <a:t/>
            </a:r>
            <a:br>
              <a:rPr lang="en-US" b="1" dirty="0" smtClean="0"/>
            </a:br>
            <a:r>
              <a:rPr lang="en-US" b="1" dirty="0" smtClean="0"/>
              <a:t>of </a:t>
            </a:r>
            <a:r>
              <a:rPr lang="en-US" b="1" dirty="0"/>
              <a:t>atmospheric particle formation</a:t>
            </a:r>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26</a:t>
            </a:fld>
            <a:endParaRPr lang="en-US"/>
          </a:p>
        </p:txBody>
      </p:sp>
      <p:sp>
        <p:nvSpPr>
          <p:cNvPr id="6" name="Text Box 4"/>
          <p:cNvSpPr txBox="1">
            <a:spLocks noGrp="1" noChangeArrowheads="1"/>
          </p:cNvSpPr>
          <p:nvPr>
            <p:ph idx="1"/>
          </p:nvPr>
        </p:nvSpPr>
        <p:spPr bwMode="auto">
          <a:xfrm>
            <a:off x="1014984" y="1563624"/>
            <a:ext cx="7295745" cy="3970318"/>
          </a:xfrm>
          <a:prstGeom prst="rect">
            <a:avLst/>
          </a:prstGeom>
          <a:noFill/>
          <a:ln w="9525">
            <a:noFill/>
            <a:miter lim="800000"/>
            <a:headEnd/>
            <a:tailEnd/>
          </a:ln>
        </p:spPr>
        <p:txBody>
          <a:bodyPr wrap="square">
            <a:spAutoFit/>
          </a:bodyPr>
          <a:lstStyle/>
          <a:p>
            <a:pPr marL="447675" indent="-266700">
              <a:buNone/>
            </a:pPr>
            <a:r>
              <a:rPr lang="en-GB" b="1" dirty="0"/>
              <a:t>CLOUD is run under precisely controlled </a:t>
            </a:r>
            <a:endParaRPr lang="en-GB" b="1" dirty="0" smtClean="0"/>
          </a:p>
          <a:p>
            <a:pPr marL="447675" indent="-266700">
              <a:buNone/>
            </a:pPr>
            <a:r>
              <a:rPr lang="en-GB" b="1" dirty="0" smtClean="0"/>
              <a:t>laboratory conditions</a:t>
            </a:r>
            <a:r>
              <a:rPr lang="de-DE" b="1" dirty="0" smtClean="0"/>
              <a:t>: </a:t>
            </a:r>
            <a:endParaRPr lang="de-DE" b="1" dirty="0"/>
          </a:p>
          <a:p>
            <a:pPr marL="447675" indent="-266700"/>
            <a:r>
              <a:rPr lang="de-DE" dirty="0" smtClean="0"/>
              <a:t>temperature </a:t>
            </a:r>
            <a:r>
              <a:rPr lang="de-DE" dirty="0"/>
              <a:t>stability: &lt;0.1°C</a:t>
            </a:r>
          </a:p>
          <a:p>
            <a:pPr marL="447675" indent="-266700"/>
            <a:r>
              <a:rPr lang="de-DE" dirty="0" smtClean="0"/>
              <a:t>temperature </a:t>
            </a:r>
            <a:r>
              <a:rPr lang="de-DE" dirty="0"/>
              <a:t>range: -90°C to +30°C; </a:t>
            </a:r>
            <a:r>
              <a:rPr lang="de-DE" dirty="0" smtClean="0"/>
              <a:t>cleaning at </a:t>
            </a:r>
            <a:r>
              <a:rPr lang="de-DE" dirty="0"/>
              <a:t>+100°C</a:t>
            </a:r>
          </a:p>
          <a:p>
            <a:pPr marL="447675" indent="-266700"/>
            <a:r>
              <a:rPr lang="de-DE" dirty="0" smtClean="0"/>
              <a:t>surface </a:t>
            </a:r>
            <a:r>
              <a:rPr lang="de-DE" dirty="0"/>
              <a:t>cleanliness: &lt;10 </a:t>
            </a:r>
            <a:r>
              <a:rPr lang="de-DE" dirty="0" smtClean="0"/>
              <a:t>pptv</a:t>
            </a:r>
            <a:r>
              <a:rPr lang="de-DE" baseline="30000" dirty="0" smtClean="0"/>
              <a:t>*)</a:t>
            </a:r>
            <a:r>
              <a:rPr lang="de-DE" dirty="0" smtClean="0"/>
              <a:t> </a:t>
            </a:r>
            <a:r>
              <a:rPr lang="de-DE" dirty="0"/>
              <a:t>organics contamination, </a:t>
            </a:r>
            <a:br>
              <a:rPr lang="de-DE" dirty="0"/>
            </a:br>
            <a:r>
              <a:rPr lang="de-DE" dirty="0" smtClean="0"/>
              <a:t>stainless steel (and gold), </a:t>
            </a:r>
            <a:r>
              <a:rPr lang="de-DE" dirty="0"/>
              <a:t>no teflon, no </a:t>
            </a:r>
            <a:r>
              <a:rPr lang="de-DE" dirty="0" smtClean="0"/>
              <a:t>O-rings </a:t>
            </a:r>
            <a:endParaRPr lang="de-DE" dirty="0"/>
          </a:p>
          <a:p>
            <a:pPr marL="447675" indent="-266700"/>
            <a:r>
              <a:rPr lang="de-DE" dirty="0" smtClean="0"/>
              <a:t>ultrapure </a:t>
            </a:r>
            <a:r>
              <a:rPr lang="de-DE" dirty="0"/>
              <a:t>gas supplies</a:t>
            </a:r>
          </a:p>
          <a:p>
            <a:pPr marL="447675" indent="-266700"/>
            <a:r>
              <a:rPr lang="de-DE" dirty="0" smtClean="0"/>
              <a:t>UV </a:t>
            </a:r>
            <a:r>
              <a:rPr lang="de-DE" dirty="0"/>
              <a:t>system: negligible heat load by use of fibre optics.</a:t>
            </a:r>
          </a:p>
          <a:p>
            <a:pPr marL="447675" indent="-266700"/>
            <a:r>
              <a:rPr lang="de-DE" dirty="0" smtClean="0"/>
              <a:t>field </a:t>
            </a:r>
            <a:r>
              <a:rPr lang="de-DE" dirty="0"/>
              <a:t>cage </a:t>
            </a:r>
            <a:r>
              <a:rPr lang="de-DE" dirty="0" smtClean="0"/>
              <a:t>30 </a:t>
            </a:r>
            <a:r>
              <a:rPr lang="de-DE" dirty="0"/>
              <a:t>kV/m</a:t>
            </a:r>
          </a:p>
          <a:p>
            <a:pPr marL="447675" indent="-266700">
              <a:buNone/>
            </a:pPr>
            <a:endParaRPr lang="de-DE" dirty="0" smtClean="0"/>
          </a:p>
          <a:p>
            <a:pPr marL="447675" indent="-266700">
              <a:buNone/>
            </a:pPr>
            <a:r>
              <a:rPr lang="de-DE" b="1" dirty="0" smtClean="0"/>
              <a:t>Unique </a:t>
            </a:r>
            <a:r>
              <a:rPr lang="de-DE" b="1" dirty="0" err="1" smtClean="0"/>
              <a:t>and</a:t>
            </a:r>
            <a:r>
              <a:rPr lang="de-DE" b="1" dirty="0" smtClean="0"/>
              <a:t> </a:t>
            </a:r>
            <a:r>
              <a:rPr lang="de-DE" b="1" dirty="0" err="1" smtClean="0"/>
              <a:t>highly</a:t>
            </a:r>
            <a:r>
              <a:rPr lang="de-DE" b="1" dirty="0" smtClean="0"/>
              <a:t> </a:t>
            </a:r>
            <a:r>
              <a:rPr lang="de-DE" b="1" dirty="0"/>
              <a:t>advanced aerosol </a:t>
            </a:r>
            <a:r>
              <a:rPr lang="de-DE" b="1" dirty="0" smtClean="0"/>
              <a:t>chamber already as such!</a:t>
            </a:r>
          </a:p>
          <a:p>
            <a:pPr marL="447675" indent="-266700">
              <a:buNone/>
            </a:pPr>
            <a:endParaRPr lang="en-US" b="1" i="1" dirty="0" smtClean="0"/>
          </a:p>
        </p:txBody>
      </p:sp>
      <p:sp>
        <p:nvSpPr>
          <p:cNvPr id="3" name="TextBox 2"/>
          <p:cNvSpPr txBox="1"/>
          <p:nvPr/>
        </p:nvSpPr>
        <p:spPr>
          <a:xfrm>
            <a:off x="6036770" y="5911138"/>
            <a:ext cx="2859438" cy="307777"/>
          </a:xfrm>
          <a:prstGeom prst="rect">
            <a:avLst/>
          </a:prstGeom>
          <a:noFill/>
        </p:spPr>
        <p:txBody>
          <a:bodyPr wrap="square" rtlCol="0">
            <a:spAutoFit/>
          </a:bodyPr>
          <a:lstStyle/>
          <a:p>
            <a:r>
              <a:rPr lang="en-GB" sz="1400" dirty="0" smtClean="0"/>
              <a:t>*) </a:t>
            </a:r>
            <a:r>
              <a:rPr lang="en-GB" sz="1400" dirty="0" err="1" smtClean="0"/>
              <a:t>pptv</a:t>
            </a:r>
            <a:r>
              <a:rPr lang="en-GB" sz="1400" dirty="0" smtClean="0"/>
              <a:t> = part per trillion, 1 / 10</a:t>
            </a:r>
            <a:r>
              <a:rPr lang="en-GB" sz="1400" baseline="30000" dirty="0" smtClean="0"/>
              <a:t>12</a:t>
            </a:r>
            <a:endParaRPr lang="en-GB" sz="1400" baseline="30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27</a:t>
            </a:fld>
            <a:endParaRPr lang="en-US"/>
          </a:p>
        </p:txBody>
      </p:sp>
      <p:pic>
        <p:nvPicPr>
          <p:cNvPr id="93185" name="Picture 1"/>
          <p:cNvPicPr>
            <a:picLocks noChangeAspect="1" noChangeArrowheads="1"/>
          </p:cNvPicPr>
          <p:nvPr/>
        </p:nvPicPr>
        <p:blipFill>
          <a:blip r:embed="rId3" cstate="screen"/>
          <a:srcRect/>
          <a:stretch>
            <a:fillRect/>
          </a:stretch>
        </p:blipFill>
        <p:spPr bwMode="auto">
          <a:xfrm>
            <a:off x="266700" y="830970"/>
            <a:ext cx="6193885" cy="5648697"/>
          </a:xfrm>
          <a:prstGeom prst="rect">
            <a:avLst/>
          </a:prstGeom>
          <a:noFill/>
          <a:ln w="9525">
            <a:noFill/>
            <a:miter lim="800000"/>
            <a:headEnd/>
            <a:tailEnd/>
          </a:ln>
        </p:spPr>
      </p:pic>
      <p:pic>
        <p:nvPicPr>
          <p:cNvPr id="12" name="Picture 2" descr="G:\Experiments\CLOUD\CLOUD-09\Main_drawings_and_models\3D_views\3D view 22.02.010\3D view7 22.02.010.jpg"/>
          <p:cNvPicPr>
            <a:picLocks noChangeAspect="1" noChangeArrowheads="1"/>
          </p:cNvPicPr>
          <p:nvPr/>
        </p:nvPicPr>
        <p:blipFill>
          <a:blip r:embed="rId4" cstate="screen"/>
          <a:srcRect/>
          <a:stretch>
            <a:fillRect/>
          </a:stretch>
        </p:blipFill>
        <p:spPr bwMode="auto">
          <a:xfrm>
            <a:off x="5001768" y="3931956"/>
            <a:ext cx="4142232" cy="2852928"/>
          </a:xfrm>
          <a:prstGeom prst="rect">
            <a:avLst/>
          </a:prstGeom>
          <a:noFill/>
        </p:spPr>
      </p:pic>
      <p:sp>
        <p:nvSpPr>
          <p:cNvPr id="8" name="Title 1"/>
          <p:cNvSpPr txBox="1">
            <a:spLocks/>
          </p:cNvSpPr>
          <p:nvPr/>
        </p:nvSpPr>
        <p:spPr>
          <a:xfrm>
            <a:off x="1086677" y="51198"/>
            <a:ext cx="7279387" cy="675273"/>
          </a:xfrm>
          <a:prstGeom prst="rect">
            <a:avLst/>
          </a:prstGeom>
        </p:spPr>
        <p:txBody>
          <a:bodyPr/>
          <a:lstStyle>
            <a:lvl1pPr algn="ctr" rtl="0" eaLnBrk="0" fontAlgn="base" hangingPunct="0">
              <a:spcBef>
                <a:spcPct val="0"/>
              </a:spcBef>
              <a:spcAft>
                <a:spcPct val="0"/>
              </a:spcAft>
              <a:defRPr sz="2800" baseline="0">
                <a:solidFill>
                  <a:schemeClr val="accent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r"/>
            <a:r>
              <a:rPr lang="en-US" b="1" kern="0" dirty="0" smtClean="0"/>
              <a:t>CLOUD set-up: instruments connected to sampling probes</a:t>
            </a:r>
            <a:endParaRPr lang="en-US" b="1" kern="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1" name="Picture 3" descr="G:\Experiments\CLOUD\Photos\2009-05-25_Nitrogen_dewar_arrival\DSCN1256b.JPG"/>
          <p:cNvPicPr>
            <a:picLocks noChangeAspect="1" noChangeArrowheads="1"/>
          </p:cNvPicPr>
          <p:nvPr/>
        </p:nvPicPr>
        <p:blipFill>
          <a:blip r:embed="rId2" cstate="print"/>
          <a:srcRect/>
          <a:stretch>
            <a:fillRect/>
          </a:stretch>
        </p:blipFill>
        <p:spPr bwMode="auto">
          <a:xfrm>
            <a:off x="0" y="-1"/>
            <a:ext cx="2029968" cy="2705265"/>
          </a:xfrm>
          <a:prstGeom prst="rect">
            <a:avLst/>
          </a:prstGeom>
          <a:noFill/>
        </p:spPr>
      </p:pic>
      <p:sp>
        <p:nvSpPr>
          <p:cNvPr id="2" name="Title 1"/>
          <p:cNvSpPr>
            <a:spLocks noGrp="1"/>
          </p:cNvSpPr>
          <p:nvPr>
            <p:ph type="title"/>
          </p:nvPr>
        </p:nvSpPr>
        <p:spPr>
          <a:xfrm>
            <a:off x="2241004" y="570853"/>
            <a:ext cx="6553200" cy="1563555"/>
          </a:xfrm>
        </p:spPr>
        <p:txBody>
          <a:bodyPr/>
          <a:lstStyle/>
          <a:p>
            <a:pPr algn="l"/>
            <a:r>
              <a:rPr lang="en-GB" b="1" dirty="0" smtClean="0"/>
              <a:t>Ultra-pure air: </a:t>
            </a:r>
            <a:br>
              <a:rPr lang="en-GB" b="1" dirty="0" smtClean="0"/>
            </a:br>
            <a:r>
              <a:rPr lang="en-US" b="1" dirty="0" smtClean="0"/>
              <a:t>synthetic </a:t>
            </a:r>
            <a:r>
              <a:rPr lang="en-US" b="1" dirty="0"/>
              <a:t>air made from liquid nitrogen and liquid oxygen</a:t>
            </a:r>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28</a:t>
            </a:fld>
            <a:endParaRPr lang="en-US"/>
          </a:p>
        </p:txBody>
      </p:sp>
      <p:pic>
        <p:nvPicPr>
          <p:cNvPr id="83970" name="Picture 2"/>
          <p:cNvPicPr>
            <a:picLocks noGrp="1" noChangeAspect="1" noChangeArrowheads="1"/>
          </p:cNvPicPr>
          <p:nvPr>
            <p:ph idx="1"/>
          </p:nvPr>
        </p:nvPicPr>
        <p:blipFill>
          <a:blip r:embed="rId3" cstate="print"/>
          <a:srcRect l="10240" t="15355" r="7815" b="17166"/>
          <a:stretch>
            <a:fillRect/>
          </a:stretch>
        </p:blipFill>
        <p:spPr bwMode="auto">
          <a:xfrm>
            <a:off x="3954753" y="3154680"/>
            <a:ext cx="5024655" cy="3310128"/>
          </a:xfrm>
          <a:prstGeom prst="rect">
            <a:avLst/>
          </a:prstGeom>
          <a:noFill/>
          <a:ln w="9525">
            <a:noFill/>
            <a:miter lim="800000"/>
            <a:headEnd/>
            <a:tailEnd/>
          </a:ln>
        </p:spPr>
      </p:pic>
      <p:pic>
        <p:nvPicPr>
          <p:cNvPr id="83973" name="Picture 5" descr="G:\Experiments\CLOUD\Photos\2009-08-20_general\gas supply N2 and O2 b.JPG"/>
          <p:cNvPicPr>
            <a:picLocks noChangeAspect="1" noChangeArrowheads="1"/>
          </p:cNvPicPr>
          <p:nvPr/>
        </p:nvPicPr>
        <p:blipFill>
          <a:blip r:embed="rId4" cstate="print"/>
          <a:srcRect l="1816" t="9914" r="7601" b="2214"/>
          <a:stretch>
            <a:fillRect/>
          </a:stretch>
        </p:blipFill>
        <p:spPr bwMode="auto">
          <a:xfrm>
            <a:off x="969263" y="2815389"/>
            <a:ext cx="2907793" cy="3759147"/>
          </a:xfrm>
          <a:prstGeom prst="rect">
            <a:avLst/>
          </a:prstGeom>
          <a:noFill/>
        </p:spPr>
      </p:pic>
    </p:spTree>
    <p:extLst>
      <p:ext uri="{BB962C8B-B14F-4D97-AF65-F5344CB8AC3E}">
        <p14:creationId xmlns:p14="http://schemas.microsoft.com/office/powerpoint/2010/main" val="34832901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791" y="529894"/>
            <a:ext cx="8229600" cy="675273"/>
          </a:xfrm>
        </p:spPr>
        <p:txBody>
          <a:bodyPr/>
          <a:lstStyle/>
          <a:p>
            <a:r>
              <a:rPr lang="en-GB" b="1" dirty="0" smtClean="0"/>
              <a:t>Gas system </a:t>
            </a:r>
            <a:r>
              <a:rPr lang="en-US" b="1" dirty="0"/>
              <a:t>built to the highest </a:t>
            </a:r>
            <a:r>
              <a:rPr lang="en-US" b="1" dirty="0" smtClean="0"/>
              <a:t/>
            </a:r>
            <a:br>
              <a:rPr lang="en-US" b="1" dirty="0" smtClean="0"/>
            </a:br>
            <a:r>
              <a:rPr lang="en-US" b="1" dirty="0" smtClean="0"/>
              <a:t>technical standard of performance</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29</a:t>
            </a:fld>
            <a:endParaRPr lang="en-US"/>
          </a:p>
        </p:txBody>
      </p:sp>
      <p:pic>
        <p:nvPicPr>
          <p:cNvPr id="82946" name="Picture 2"/>
          <p:cNvPicPr>
            <a:picLocks noGrp="1" noChangeAspect="1" noChangeArrowheads="1"/>
          </p:cNvPicPr>
          <p:nvPr>
            <p:ph idx="1"/>
          </p:nvPr>
        </p:nvPicPr>
        <p:blipFill>
          <a:blip r:embed="rId3" cstate="print"/>
          <a:srcRect l="5068" t="11112" r="3775" b="12317"/>
          <a:stretch>
            <a:fillRect/>
          </a:stretch>
        </p:blipFill>
        <p:spPr bwMode="auto">
          <a:xfrm>
            <a:off x="193977" y="1739979"/>
            <a:ext cx="7186537" cy="4829251"/>
          </a:xfrm>
          <a:prstGeom prst="rect">
            <a:avLst/>
          </a:prstGeom>
          <a:noFill/>
          <a:ln w="9525">
            <a:noFill/>
            <a:miter lim="800000"/>
            <a:headEnd/>
            <a:tailEnd/>
          </a:ln>
        </p:spPr>
      </p:pic>
      <p:pic>
        <p:nvPicPr>
          <p:cNvPr id="86017" name="Picture 1" descr="G:\Experiments\CLOUD\Photos\2009-11-06_people_gas-system\DSC03064b.JPG"/>
          <p:cNvPicPr>
            <a:picLocks noChangeAspect="1" noChangeArrowheads="1"/>
          </p:cNvPicPr>
          <p:nvPr/>
        </p:nvPicPr>
        <p:blipFill>
          <a:blip r:embed="rId4" cstate="print"/>
          <a:srcRect/>
          <a:stretch>
            <a:fillRect/>
          </a:stretch>
        </p:blipFill>
        <p:spPr bwMode="auto">
          <a:xfrm>
            <a:off x="7376619" y="4443292"/>
            <a:ext cx="1645360" cy="2192694"/>
          </a:xfrm>
          <a:prstGeom prst="rect">
            <a:avLst/>
          </a:prstGeom>
          <a:noFill/>
        </p:spPr>
      </p:pic>
      <p:pic>
        <p:nvPicPr>
          <p:cNvPr id="86018" name="Picture 2" descr="G:\Experiments\CLOUD\Photos\2009-11-06_people_gas-system\DSC03063b.JPG"/>
          <p:cNvPicPr>
            <a:picLocks noChangeAspect="1" noChangeArrowheads="1"/>
          </p:cNvPicPr>
          <p:nvPr/>
        </p:nvPicPr>
        <p:blipFill>
          <a:blip r:embed="rId5" cstate="print"/>
          <a:srcRect/>
          <a:stretch>
            <a:fillRect/>
          </a:stretch>
        </p:blipFill>
        <p:spPr bwMode="auto">
          <a:xfrm>
            <a:off x="7384212" y="2194614"/>
            <a:ext cx="1635295" cy="2183364"/>
          </a:xfrm>
          <a:prstGeom prst="rect">
            <a:avLst/>
          </a:prstGeom>
          <a:noFill/>
        </p:spPr>
      </p:pic>
      <p:pic>
        <p:nvPicPr>
          <p:cNvPr id="86019" name="Picture 3" descr="G:\Experiments\CLOUD\Photos\2009-11-06_people_gas-system\DSC03069b.JPG"/>
          <p:cNvPicPr>
            <a:picLocks noChangeAspect="1" noChangeArrowheads="1"/>
          </p:cNvPicPr>
          <p:nvPr/>
        </p:nvPicPr>
        <p:blipFill>
          <a:blip r:embed="rId6" cstate="print"/>
          <a:srcRect/>
          <a:stretch>
            <a:fillRect/>
          </a:stretch>
        </p:blipFill>
        <p:spPr bwMode="auto">
          <a:xfrm>
            <a:off x="7389844" y="867531"/>
            <a:ext cx="1632857" cy="1273898"/>
          </a:xfrm>
          <a:prstGeom prst="rect">
            <a:avLst/>
          </a:prstGeom>
          <a:noFill/>
        </p:spPr>
      </p:pic>
    </p:spTree>
    <p:extLst>
      <p:ext uri="{BB962C8B-B14F-4D97-AF65-F5344CB8AC3E}">
        <p14:creationId xmlns:p14="http://schemas.microsoft.com/office/powerpoint/2010/main" val="1442629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 y="5025717"/>
            <a:ext cx="9386046" cy="1143000"/>
          </a:xfrm>
        </p:spPr>
        <p:txBody>
          <a:bodyPr/>
          <a:lstStyle/>
          <a:p>
            <a:r>
              <a:rPr lang="en-US" sz="3200" b="1" dirty="0" smtClean="0">
                <a:solidFill>
                  <a:schemeClr val="accent2"/>
                </a:solidFill>
              </a:rPr>
              <a:t>What is in common with the cloud chamber tracks and the air plane contrails?</a:t>
            </a:r>
            <a:endParaRPr lang="en-US" sz="3200" b="1" dirty="0">
              <a:solidFill>
                <a:schemeClr val="accent2"/>
              </a:solidFill>
            </a:endParaRPr>
          </a:p>
        </p:txBody>
      </p:sp>
      <p:pic>
        <p:nvPicPr>
          <p:cNvPr id="13" name="Content Placeholder 12"/>
          <p:cNvPicPr>
            <a:picLocks noGrp="1" noChangeAspect="1"/>
          </p:cNvPicPr>
          <p:nvPr>
            <p:ph sz="half" idx="2"/>
          </p:nvPr>
        </p:nvPicPr>
        <p:blipFill>
          <a:blip r:embed="rId2"/>
          <a:stretch>
            <a:fillRect/>
          </a:stretch>
        </p:blipFill>
        <p:spPr>
          <a:xfrm>
            <a:off x="4645338" y="1318212"/>
            <a:ext cx="4414807" cy="3311105"/>
          </a:xfrm>
          <a:prstGeom prst="rect">
            <a:avLst/>
          </a:prstGeom>
        </p:spPr>
      </p:pic>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3</a:t>
            </a:fld>
            <a:endParaRPr lang="en-US"/>
          </a:p>
        </p:txBody>
      </p:sp>
      <p:pic>
        <p:nvPicPr>
          <p:cNvPr id="12" name="Content Placeholder 11"/>
          <p:cNvPicPr>
            <a:picLocks noGrp="1" noChangeAspect="1"/>
          </p:cNvPicPr>
          <p:nvPr>
            <p:ph sz="half" idx="1"/>
          </p:nvPr>
        </p:nvPicPr>
        <p:blipFill>
          <a:blip r:embed="rId3"/>
          <a:stretch>
            <a:fillRect/>
          </a:stretch>
        </p:blipFill>
        <p:spPr>
          <a:xfrm>
            <a:off x="276512" y="1318213"/>
            <a:ext cx="4295488" cy="3311105"/>
          </a:xfrm>
          <a:prstGeom prst="rect">
            <a:avLst/>
          </a:prstGeom>
        </p:spPr>
      </p:pic>
    </p:spTree>
    <p:extLst>
      <p:ext uri="{BB962C8B-B14F-4D97-AF65-F5344CB8AC3E}">
        <p14:creationId xmlns:p14="http://schemas.microsoft.com/office/powerpoint/2010/main" val="23660579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394" y="328150"/>
            <a:ext cx="8229600" cy="675273"/>
          </a:xfrm>
        </p:spPr>
        <p:txBody>
          <a:bodyPr/>
          <a:lstStyle/>
          <a:p>
            <a:r>
              <a:rPr lang="en-US" b="1" dirty="0" smtClean="0"/>
              <a:t>UV </a:t>
            </a:r>
            <a:r>
              <a:rPr lang="en-US" b="1" dirty="0"/>
              <a:t>illumination from a </a:t>
            </a:r>
            <a:r>
              <a:rPr lang="en-US" b="1" dirty="0" err="1"/>
              <a:t>fibre</a:t>
            </a:r>
            <a:r>
              <a:rPr lang="en-US" b="1" dirty="0"/>
              <a:t>-optic system</a:t>
            </a:r>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30</a:t>
            </a:fld>
            <a:endParaRPr lang="en-US"/>
          </a:p>
        </p:txBody>
      </p:sp>
      <p:pic>
        <p:nvPicPr>
          <p:cNvPr id="6" name="Picture 1"/>
          <p:cNvPicPr>
            <a:picLocks noGrp="1" noChangeAspect="1" noChangeArrowheads="1"/>
          </p:cNvPicPr>
          <p:nvPr>
            <p:ph idx="1"/>
          </p:nvPr>
        </p:nvPicPr>
        <p:blipFill>
          <a:blip r:embed="rId3" cstate="print"/>
          <a:srcRect/>
          <a:stretch>
            <a:fillRect/>
          </a:stretch>
        </p:blipFill>
        <p:spPr bwMode="auto">
          <a:xfrm>
            <a:off x="5302599" y="1164110"/>
            <a:ext cx="3149938" cy="2362454"/>
          </a:xfrm>
          <a:prstGeom prst="rect">
            <a:avLst/>
          </a:prstGeom>
          <a:noFill/>
          <a:ln w="12700">
            <a:noFill/>
            <a:miter lim="800000"/>
            <a:headEnd/>
            <a:tailEnd/>
          </a:ln>
        </p:spPr>
      </p:pic>
      <p:pic>
        <p:nvPicPr>
          <p:cNvPr id="7" name="Picture 1" descr="G:\Experiments\CLOUD\Photos\2009-12-11--2009-09-21_CLOUD_installation\2009-10-20-002b.jpg"/>
          <p:cNvPicPr>
            <a:picLocks noChangeAspect="1" noChangeArrowheads="1"/>
          </p:cNvPicPr>
          <p:nvPr/>
        </p:nvPicPr>
        <p:blipFill>
          <a:blip r:embed="rId4" cstate="print"/>
          <a:srcRect/>
          <a:stretch>
            <a:fillRect/>
          </a:stretch>
        </p:blipFill>
        <p:spPr bwMode="auto">
          <a:xfrm>
            <a:off x="2046584" y="1164110"/>
            <a:ext cx="3109228" cy="4148573"/>
          </a:xfrm>
          <a:prstGeom prst="rect">
            <a:avLst/>
          </a:prstGeom>
          <a:noFill/>
        </p:spPr>
      </p:pic>
      <p:pic>
        <p:nvPicPr>
          <p:cNvPr id="9" name="Picture 1"/>
          <p:cNvPicPr>
            <a:picLocks noChangeAspect="1" noChangeArrowheads="1"/>
          </p:cNvPicPr>
          <p:nvPr/>
        </p:nvPicPr>
        <p:blipFill>
          <a:blip r:embed="rId5" cstate="print"/>
          <a:srcRect/>
          <a:stretch>
            <a:fillRect/>
          </a:stretch>
        </p:blipFill>
        <p:spPr bwMode="auto">
          <a:xfrm>
            <a:off x="5302599" y="3660207"/>
            <a:ext cx="3511395" cy="2330814"/>
          </a:xfrm>
          <a:prstGeom prst="rect">
            <a:avLst/>
          </a:prstGeom>
          <a:noFill/>
          <a:ln w="12700">
            <a:noFill/>
            <a:miter lim="800000"/>
            <a:headEnd/>
            <a:tailEnd/>
          </a:ln>
        </p:spPr>
      </p:pic>
      <p:pic>
        <p:nvPicPr>
          <p:cNvPr id="10" name="Picture 1"/>
          <p:cNvPicPr>
            <a:picLocks noChangeAspect="1" noChangeArrowheads="1"/>
          </p:cNvPicPr>
          <p:nvPr/>
        </p:nvPicPr>
        <p:blipFill>
          <a:blip r:embed="rId6" cstate="print"/>
          <a:srcRect/>
          <a:stretch>
            <a:fillRect/>
          </a:stretch>
        </p:blipFill>
        <p:spPr bwMode="auto">
          <a:xfrm>
            <a:off x="349681" y="1236744"/>
            <a:ext cx="1627582" cy="2350829"/>
          </a:xfrm>
          <a:prstGeom prst="rect">
            <a:avLst/>
          </a:prstGeom>
          <a:noFill/>
          <a:ln w="9525">
            <a:noFill/>
            <a:round/>
            <a:headEnd/>
            <a:tailEnd/>
          </a:ln>
          <a:effectLst/>
        </p:spPr>
      </p:pic>
      <p:sp>
        <p:nvSpPr>
          <p:cNvPr id="8" name="TextBox 7"/>
          <p:cNvSpPr txBox="1"/>
          <p:nvPr/>
        </p:nvSpPr>
        <p:spPr>
          <a:xfrm>
            <a:off x="297712" y="5658347"/>
            <a:ext cx="5241050" cy="830997"/>
          </a:xfrm>
          <a:prstGeom prst="rect">
            <a:avLst/>
          </a:prstGeom>
          <a:noFill/>
        </p:spPr>
        <p:txBody>
          <a:bodyPr wrap="square" rtlCol="0">
            <a:spAutoFit/>
          </a:bodyPr>
          <a:lstStyle/>
          <a:p>
            <a:r>
              <a:rPr lang="en-GB" sz="1600" dirty="0" smtClean="0">
                <a:latin typeface="Helvetica" panose="020B0604020202020204" pitchFamily="34" charset="0"/>
                <a:cs typeface="Helvetica" panose="020B0604020202020204" pitchFamily="34" charset="0"/>
              </a:rPr>
              <a:t>Precise </a:t>
            </a:r>
            <a:r>
              <a:rPr lang="en-GB" sz="1600" dirty="0">
                <a:latin typeface="Helvetica" panose="020B0604020202020204" pitchFamily="34" charset="0"/>
                <a:cs typeface="Helvetica" panose="020B0604020202020204" pitchFamily="34" charset="0"/>
              </a:rPr>
              <a:t>and uniform adjustment of the H2SO4 </a:t>
            </a:r>
            <a:r>
              <a:rPr lang="en-GB" sz="1600" dirty="0" smtClean="0">
                <a:latin typeface="Helvetica" panose="020B0604020202020204" pitchFamily="34" charset="0"/>
                <a:cs typeface="Helvetica" panose="020B0604020202020204" pitchFamily="34" charset="0"/>
              </a:rPr>
              <a:t>concentration by </a:t>
            </a:r>
            <a:r>
              <a:rPr lang="en-GB" sz="1600" dirty="0">
                <a:latin typeface="Helvetica" panose="020B0604020202020204" pitchFamily="34" charset="0"/>
                <a:cs typeface="Helvetica" panose="020B0604020202020204" pitchFamily="34" charset="0"/>
              </a:rPr>
              <a:t>means of </a:t>
            </a:r>
            <a:r>
              <a:rPr lang="en-GB" sz="1600" dirty="0" smtClean="0">
                <a:latin typeface="Helvetica" panose="020B0604020202020204" pitchFamily="34" charset="0"/>
                <a:cs typeface="Helvetica" panose="020B0604020202020204" pitchFamily="34" charset="0"/>
              </a:rPr>
              <a:t>UV laser </a:t>
            </a:r>
            <a:r>
              <a:rPr lang="en-GB" sz="1600" dirty="0">
                <a:latin typeface="Helvetica" panose="020B0604020202020204" pitchFamily="34" charset="0"/>
                <a:cs typeface="Helvetica" panose="020B0604020202020204" pitchFamily="34" charset="0"/>
              </a:rPr>
              <a:t>system for the homogeneous, in-situ generation of the precursor </a:t>
            </a:r>
            <a:r>
              <a:rPr lang="en-GB" sz="1600" dirty="0" smtClean="0">
                <a:latin typeface="Helvetica" panose="020B0604020202020204" pitchFamily="34" charset="0"/>
                <a:cs typeface="Helvetica" panose="020B0604020202020204" pitchFamily="34" charset="0"/>
              </a:rPr>
              <a:t>gases</a:t>
            </a:r>
            <a:endParaRPr lang="en-GB"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9935236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223" y="187196"/>
            <a:ext cx="8229600" cy="675273"/>
          </a:xfrm>
        </p:spPr>
        <p:txBody>
          <a:bodyPr/>
          <a:lstStyle/>
          <a:p>
            <a:r>
              <a:rPr lang="en-US" b="1" dirty="0" smtClean="0"/>
              <a:t>Ion-free conditions </a:t>
            </a:r>
            <a:r>
              <a:rPr lang="en-US" b="1" dirty="0"/>
              <a:t>with </a:t>
            </a:r>
            <a:r>
              <a:rPr lang="en-US" b="1" dirty="0" smtClean="0"/>
              <a:t>a </a:t>
            </a:r>
            <a:r>
              <a:rPr lang="en-GB" b="1" dirty="0" smtClean="0"/>
              <a:t>HV field cage</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31</a:t>
            </a:fld>
            <a:endParaRPr lang="en-US"/>
          </a:p>
        </p:txBody>
      </p:sp>
      <p:pic>
        <p:nvPicPr>
          <p:cNvPr id="6" name="Picture 1"/>
          <p:cNvPicPr>
            <a:picLocks noChangeAspect="1" noChangeArrowheads="1"/>
          </p:cNvPicPr>
          <p:nvPr/>
        </p:nvPicPr>
        <p:blipFill>
          <a:blip r:embed="rId3" cstate="print"/>
          <a:srcRect/>
          <a:stretch>
            <a:fillRect/>
          </a:stretch>
        </p:blipFill>
        <p:spPr bwMode="auto">
          <a:xfrm>
            <a:off x="2343151" y="1012888"/>
            <a:ext cx="5085264" cy="3813948"/>
          </a:xfrm>
          <a:prstGeom prst="rect">
            <a:avLst/>
          </a:prstGeom>
          <a:noFill/>
          <a:ln w="12700">
            <a:noFill/>
            <a:miter lim="800000"/>
            <a:headEnd/>
            <a:tailEnd/>
          </a:ln>
        </p:spPr>
      </p:pic>
      <p:pic>
        <p:nvPicPr>
          <p:cNvPr id="83972" name="Picture 4" descr="G:\Experiments\CLOUD\Photos\2009-12-11--2009-09-21_CLOUD_installation\2009-11-11-021b.jpg"/>
          <p:cNvPicPr>
            <a:picLocks noChangeAspect="1" noChangeArrowheads="1"/>
          </p:cNvPicPr>
          <p:nvPr/>
        </p:nvPicPr>
        <p:blipFill>
          <a:blip r:embed="rId4" cstate="print"/>
          <a:srcRect/>
          <a:stretch>
            <a:fillRect/>
          </a:stretch>
        </p:blipFill>
        <p:spPr bwMode="auto">
          <a:xfrm>
            <a:off x="5166085" y="3704103"/>
            <a:ext cx="3977915" cy="2981324"/>
          </a:xfrm>
          <a:prstGeom prst="rect">
            <a:avLst/>
          </a:prstGeom>
          <a:noFill/>
        </p:spPr>
      </p:pic>
      <p:pic>
        <p:nvPicPr>
          <p:cNvPr id="7" name="Picture 1"/>
          <p:cNvPicPr>
            <a:picLocks noChangeAspect="1" noChangeArrowheads="1"/>
          </p:cNvPicPr>
          <p:nvPr/>
        </p:nvPicPr>
        <p:blipFill>
          <a:blip r:embed="rId5" cstate="print"/>
          <a:srcRect/>
          <a:stretch>
            <a:fillRect/>
          </a:stretch>
        </p:blipFill>
        <p:spPr bwMode="auto">
          <a:xfrm>
            <a:off x="0" y="1019075"/>
            <a:ext cx="2247901" cy="3800757"/>
          </a:xfrm>
          <a:prstGeom prst="rect">
            <a:avLst/>
          </a:prstGeom>
          <a:noFill/>
          <a:ln w="9525">
            <a:noFill/>
            <a:round/>
            <a:headEnd/>
            <a:tailEnd/>
          </a:ln>
          <a:effectLst/>
        </p:spPr>
      </p:pic>
      <p:sp>
        <p:nvSpPr>
          <p:cNvPr id="8" name="TextBox 7"/>
          <p:cNvSpPr txBox="1"/>
          <p:nvPr/>
        </p:nvSpPr>
        <p:spPr>
          <a:xfrm>
            <a:off x="250979" y="5014800"/>
            <a:ext cx="4661263" cy="1569660"/>
          </a:xfrm>
          <a:prstGeom prst="rect">
            <a:avLst/>
          </a:prstGeom>
          <a:noFill/>
        </p:spPr>
        <p:txBody>
          <a:bodyPr wrap="square" rtlCol="0">
            <a:spAutoFit/>
          </a:bodyPr>
          <a:lstStyle/>
          <a:p>
            <a:r>
              <a:rPr lang="en-GB" sz="1600" dirty="0">
                <a:latin typeface="Helvetica" panose="020B0604020202020204" pitchFamily="34" charset="0"/>
                <a:cs typeface="Helvetica" panose="020B0604020202020204" pitchFamily="34" charset="0"/>
              </a:rPr>
              <a:t>To study neutral nucleation, the beam is turned off and an internal electric field of up to 2</a:t>
            </a:r>
            <a:r>
              <a:rPr lang="en-GB" sz="1600" dirty="0" smtClean="0">
                <a:latin typeface="Helvetica" panose="020B0604020202020204" pitchFamily="34" charset="0"/>
                <a:cs typeface="Helvetica" panose="020B0604020202020204" pitchFamily="34" charset="0"/>
              </a:rPr>
              <a:t>0 kV/m </a:t>
            </a:r>
            <a:r>
              <a:rPr lang="en-GB" sz="1600" dirty="0">
                <a:latin typeface="Helvetica" panose="020B0604020202020204" pitchFamily="34" charset="0"/>
                <a:cs typeface="Helvetica" panose="020B0604020202020204" pitchFamily="34" charset="0"/>
              </a:rPr>
              <a:t>is applied by means of two transparent field cage electrodes. This rapidly (in about 1 s) sweeps out the background ions produced by galactic cosmic rays.</a:t>
            </a:r>
          </a:p>
        </p:txBody>
      </p:sp>
    </p:spTree>
    <p:extLst>
      <p:ext uri="{BB962C8B-B14F-4D97-AF65-F5344CB8AC3E}">
        <p14:creationId xmlns:p14="http://schemas.microsoft.com/office/powerpoint/2010/main" val="11794710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975"/>
            <a:ext cx="8229600" cy="675273"/>
          </a:xfrm>
        </p:spPr>
        <p:txBody>
          <a:bodyPr/>
          <a:lstStyle/>
          <a:p>
            <a:r>
              <a:rPr lang="en-GB" b="1" dirty="0"/>
              <a:t>M</a:t>
            </a:r>
            <a:r>
              <a:rPr lang="en-GB" b="1" dirty="0" smtClean="0"/>
              <a:t>etallic fan mixing rapidly the fresh gas </a:t>
            </a:r>
            <a:br>
              <a:rPr lang="en-GB" b="1" dirty="0" smtClean="0"/>
            </a:br>
            <a:r>
              <a:rPr lang="en-GB" b="1" dirty="0" smtClean="0"/>
              <a:t>and ions generated by the pion beam</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32</a:t>
            </a:fld>
            <a:endParaRPr lang="en-US"/>
          </a:p>
        </p:txBody>
      </p:sp>
      <p:pic>
        <p:nvPicPr>
          <p:cNvPr id="6" name="Picture 2"/>
          <p:cNvPicPr>
            <a:picLocks noGrp="1" noChangeAspect="1" noChangeArrowheads="1"/>
          </p:cNvPicPr>
          <p:nvPr>
            <p:ph idx="1"/>
          </p:nvPr>
        </p:nvPicPr>
        <p:blipFill>
          <a:blip r:embed="rId3" cstate="print"/>
          <a:srcRect/>
          <a:stretch>
            <a:fillRect/>
          </a:stretch>
        </p:blipFill>
        <p:spPr bwMode="auto">
          <a:xfrm>
            <a:off x="627739" y="1442625"/>
            <a:ext cx="6315456" cy="4736592"/>
          </a:xfrm>
          <a:prstGeom prst="rect">
            <a:avLst/>
          </a:prstGeom>
          <a:noFill/>
          <a:ln w="12700">
            <a:noFill/>
            <a:miter lim="800000"/>
            <a:headEnd/>
            <a:tailEnd/>
          </a:ln>
        </p:spPr>
      </p:pic>
      <p:sp>
        <p:nvSpPr>
          <p:cNvPr id="7" name="TextBox 6"/>
          <p:cNvSpPr txBox="1"/>
          <p:nvPr/>
        </p:nvSpPr>
        <p:spPr>
          <a:xfrm>
            <a:off x="6943195" y="4939026"/>
            <a:ext cx="2527139" cy="1323439"/>
          </a:xfrm>
          <a:prstGeom prst="rect">
            <a:avLst/>
          </a:prstGeom>
          <a:noFill/>
        </p:spPr>
        <p:txBody>
          <a:bodyPr wrap="square" rtlCol="0">
            <a:spAutoFit/>
          </a:bodyPr>
          <a:lstStyle/>
          <a:p>
            <a:r>
              <a:rPr lang="en-GB" sz="1600" dirty="0">
                <a:latin typeface="Helvetica" panose="020B0604020202020204" pitchFamily="34" charset="0"/>
                <a:cs typeface="Helvetica" panose="020B0604020202020204" pitchFamily="34" charset="0"/>
              </a:rPr>
              <a:t>The fans produce a counter-flow inside the chamber, </a:t>
            </a:r>
            <a:r>
              <a:rPr lang="en-GB" sz="1600" dirty="0" smtClean="0">
                <a:latin typeface="Helvetica" panose="020B0604020202020204" pitchFamily="34" charset="0"/>
                <a:cs typeface="Helvetica" panose="020B0604020202020204" pitchFamily="34" charset="0"/>
              </a:rPr>
              <a:t>and </a:t>
            </a:r>
            <a:r>
              <a:rPr lang="en-GB" sz="1600" dirty="0">
                <a:latin typeface="Helvetica" panose="020B0604020202020204" pitchFamily="34" charset="0"/>
                <a:cs typeface="Helvetica" panose="020B0604020202020204" pitchFamily="34" charset="0"/>
              </a:rPr>
              <a:t>ensure good uniformity.</a:t>
            </a:r>
          </a:p>
          <a:p>
            <a:endParaRPr lang="en-GB"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146219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Thermal system enables </a:t>
            </a:r>
            <a:r>
              <a:rPr lang="en-US" b="1" dirty="0" smtClean="0"/>
              <a:t>highly </a:t>
            </a:r>
            <a:r>
              <a:rPr lang="en-US" b="1" dirty="0"/>
              <a:t>stable operation at any </a:t>
            </a:r>
            <a:r>
              <a:rPr lang="en-US" b="1" dirty="0" smtClean="0"/>
              <a:t>temperature (300-183 K)</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33</a:t>
            </a:fld>
            <a:endParaRPr lang="en-US"/>
          </a:p>
        </p:txBody>
      </p:sp>
      <p:graphicFrame>
        <p:nvGraphicFramePr>
          <p:cNvPr id="7" name="Object 1"/>
          <p:cNvGraphicFramePr>
            <a:graphicFrameLocks noChangeAspect="1"/>
          </p:cNvGraphicFramePr>
          <p:nvPr>
            <p:extLst/>
          </p:nvPr>
        </p:nvGraphicFramePr>
        <p:xfrm>
          <a:off x="109728" y="1242014"/>
          <a:ext cx="4278898" cy="4644031"/>
        </p:xfrm>
        <a:graphic>
          <a:graphicData uri="http://schemas.openxmlformats.org/presentationml/2006/ole">
            <mc:AlternateContent xmlns:mc="http://schemas.openxmlformats.org/markup-compatibility/2006">
              <mc:Choice xmlns:v="urn:schemas-microsoft-com:vml" Requires="v">
                <p:oleObj spid="_x0000_s83035" name="Visio" r:id="rId3" imgW="4221861" imgH="4582668" progId="Visio.Drawing.11">
                  <p:embed/>
                </p:oleObj>
              </mc:Choice>
              <mc:Fallback>
                <p:oleObj name="Visio" r:id="rId3" imgW="4221861" imgH="4582668" progId="Visio.Drawing.11">
                  <p:embed/>
                  <p:pic>
                    <p:nvPicPr>
                      <p:cNvPr id="7"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728" y="1242014"/>
                        <a:ext cx="4278898" cy="46440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 name="Picture 1"/>
          <p:cNvPicPr>
            <a:picLocks noGrp="1" noChangeAspect="1" noChangeArrowheads="1"/>
          </p:cNvPicPr>
          <p:nvPr>
            <p:ph idx="1"/>
          </p:nvPr>
        </p:nvPicPr>
        <p:blipFill>
          <a:blip r:embed="rId5" cstate="print"/>
          <a:srcRect t="4640" r="33120" b="20203"/>
          <a:stretch>
            <a:fillRect/>
          </a:stretch>
        </p:blipFill>
        <p:spPr bwMode="auto">
          <a:xfrm>
            <a:off x="4310402" y="1332040"/>
            <a:ext cx="4678150" cy="3621024"/>
          </a:xfrm>
          <a:prstGeom prst="rect">
            <a:avLst/>
          </a:prstGeom>
          <a:noFill/>
          <a:ln w="12700">
            <a:noFill/>
            <a:miter lim="800000"/>
            <a:headEnd/>
            <a:tailEnd/>
          </a:ln>
        </p:spPr>
      </p:pic>
      <p:pic>
        <p:nvPicPr>
          <p:cNvPr id="11" name="Picture 12" descr="G:\Experiments\CLOUD\Photos\2009-12-11--2009-09-21_CLOUD_installation\2009-12-02-034b.jpg"/>
          <p:cNvPicPr>
            <a:picLocks noChangeAspect="1" noChangeArrowheads="1"/>
          </p:cNvPicPr>
          <p:nvPr/>
        </p:nvPicPr>
        <p:blipFill>
          <a:blip r:embed="rId6" cstate="print"/>
          <a:srcRect t="4272" b="3535"/>
          <a:stretch>
            <a:fillRect/>
          </a:stretch>
        </p:blipFill>
        <p:spPr bwMode="auto">
          <a:xfrm>
            <a:off x="4306827" y="5011395"/>
            <a:ext cx="2633471" cy="1819611"/>
          </a:xfrm>
          <a:prstGeom prst="rect">
            <a:avLst/>
          </a:prstGeom>
          <a:noFill/>
          <a:ln w="9525">
            <a:noFill/>
            <a:miter lim="800000"/>
            <a:headEnd/>
            <a:tailEnd/>
          </a:ln>
        </p:spPr>
      </p:pic>
    </p:spTree>
    <p:extLst>
      <p:ext uri="{BB962C8B-B14F-4D97-AF65-F5344CB8AC3E}">
        <p14:creationId xmlns:p14="http://schemas.microsoft.com/office/powerpoint/2010/main" val="25536295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lowchart: Magnetic Disk 18"/>
          <p:cNvSpPr/>
          <p:nvPr/>
        </p:nvSpPr>
        <p:spPr>
          <a:xfrm>
            <a:off x="3247048" y="1791486"/>
            <a:ext cx="2537927" cy="2929813"/>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61859" y="268626"/>
            <a:ext cx="8229600" cy="675273"/>
          </a:xfrm>
        </p:spPr>
        <p:txBody>
          <a:bodyPr/>
          <a:lstStyle/>
          <a:p>
            <a:r>
              <a:rPr lang="en-GB" b="1" dirty="0" smtClean="0"/>
              <a:t>How to build up a CLOUD run?</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34</a:t>
            </a:fld>
            <a:endParaRPr lang="en-US"/>
          </a:p>
        </p:txBody>
      </p:sp>
      <p:sp>
        <p:nvSpPr>
          <p:cNvPr id="9" name="TextBox 8"/>
          <p:cNvSpPr txBox="1"/>
          <p:nvPr/>
        </p:nvSpPr>
        <p:spPr>
          <a:xfrm>
            <a:off x="3508305" y="3051304"/>
            <a:ext cx="2136709" cy="1292662"/>
          </a:xfrm>
          <a:prstGeom prst="rect">
            <a:avLst/>
          </a:prstGeom>
          <a:noFill/>
        </p:spPr>
        <p:txBody>
          <a:bodyPr wrap="square" rtlCol="0">
            <a:spAutoFit/>
          </a:bodyPr>
          <a:lstStyle/>
          <a:p>
            <a:pPr algn="ctr"/>
            <a:r>
              <a:rPr lang="en-GB" b="1" dirty="0" smtClean="0"/>
              <a:t>CHAMBER</a:t>
            </a:r>
          </a:p>
          <a:p>
            <a:pPr algn="ctr"/>
            <a:endParaRPr lang="en-US" b="1" dirty="0" smtClean="0"/>
          </a:p>
          <a:p>
            <a:pPr algn="ctr"/>
            <a:r>
              <a:rPr lang="en-GB" sz="1400" b="1" i="1" dirty="0" smtClean="0"/>
              <a:t>Controlled experimental ‘sample’ of Earth’s atmosphere</a:t>
            </a:r>
          </a:p>
        </p:txBody>
      </p:sp>
      <p:sp>
        <p:nvSpPr>
          <p:cNvPr id="10" name="TextBox 9"/>
          <p:cNvSpPr txBox="1"/>
          <p:nvPr/>
        </p:nvSpPr>
        <p:spPr>
          <a:xfrm>
            <a:off x="922302" y="1134373"/>
            <a:ext cx="2243820" cy="923330"/>
          </a:xfrm>
          <a:prstGeom prst="rect">
            <a:avLst/>
          </a:prstGeom>
          <a:noFill/>
        </p:spPr>
        <p:txBody>
          <a:bodyPr wrap="square" rtlCol="0">
            <a:spAutoFit/>
          </a:bodyPr>
          <a:lstStyle/>
          <a:p>
            <a:r>
              <a:rPr lang="en-GB" dirty="0" smtClean="0">
                <a:solidFill>
                  <a:schemeClr val="accent2"/>
                </a:solidFill>
              </a:rPr>
              <a:t>1. Fill chamber with</a:t>
            </a:r>
            <a:br>
              <a:rPr lang="en-GB" dirty="0" smtClean="0">
                <a:solidFill>
                  <a:schemeClr val="accent2"/>
                </a:solidFill>
              </a:rPr>
            </a:br>
            <a:r>
              <a:rPr lang="en-GB" dirty="0" smtClean="0">
                <a:solidFill>
                  <a:schemeClr val="accent2"/>
                </a:solidFill>
              </a:rPr>
              <a:t>    clean air </a:t>
            </a:r>
            <a:br>
              <a:rPr lang="en-GB" dirty="0" smtClean="0">
                <a:solidFill>
                  <a:schemeClr val="accent2"/>
                </a:solidFill>
              </a:rPr>
            </a:br>
            <a:r>
              <a:rPr lang="en-GB" dirty="0" smtClean="0">
                <a:solidFill>
                  <a:schemeClr val="accent2"/>
                </a:solidFill>
              </a:rPr>
              <a:t> + water vapour</a:t>
            </a:r>
            <a:endParaRPr lang="en-US" dirty="0">
              <a:solidFill>
                <a:schemeClr val="accent2"/>
              </a:solidFill>
            </a:endParaRPr>
          </a:p>
        </p:txBody>
      </p:sp>
      <p:sp>
        <p:nvSpPr>
          <p:cNvPr id="11" name="TextBox 10"/>
          <p:cNvSpPr txBox="1"/>
          <p:nvPr/>
        </p:nvSpPr>
        <p:spPr>
          <a:xfrm>
            <a:off x="2238532" y="5243333"/>
            <a:ext cx="3064609" cy="923330"/>
          </a:xfrm>
          <a:prstGeom prst="rect">
            <a:avLst/>
          </a:prstGeom>
          <a:noFill/>
        </p:spPr>
        <p:txBody>
          <a:bodyPr wrap="square" rtlCol="0">
            <a:spAutoFit/>
          </a:bodyPr>
          <a:lstStyle/>
          <a:p>
            <a:r>
              <a:rPr lang="en-GB" dirty="0" smtClean="0">
                <a:solidFill>
                  <a:schemeClr val="accent2"/>
                </a:solidFill>
              </a:rPr>
              <a:t>4. Expose to ionizing beam, </a:t>
            </a:r>
            <a:br>
              <a:rPr lang="en-GB" dirty="0" smtClean="0">
                <a:solidFill>
                  <a:schemeClr val="accent2"/>
                </a:solidFill>
              </a:rPr>
            </a:br>
            <a:r>
              <a:rPr lang="en-GB" dirty="0" smtClean="0">
                <a:solidFill>
                  <a:schemeClr val="accent2"/>
                </a:solidFill>
              </a:rPr>
              <a:t>and possibly to UV-light</a:t>
            </a:r>
            <a:endParaRPr lang="en-US" dirty="0" smtClean="0">
              <a:solidFill>
                <a:schemeClr val="accent2"/>
              </a:solidFill>
            </a:endParaRPr>
          </a:p>
          <a:p>
            <a:endParaRPr lang="en-US" dirty="0"/>
          </a:p>
        </p:txBody>
      </p:sp>
      <p:sp>
        <p:nvSpPr>
          <p:cNvPr id="13" name="TextBox 12"/>
          <p:cNvSpPr txBox="1"/>
          <p:nvPr/>
        </p:nvSpPr>
        <p:spPr>
          <a:xfrm>
            <a:off x="436766" y="2515781"/>
            <a:ext cx="2194560" cy="646331"/>
          </a:xfrm>
          <a:prstGeom prst="rect">
            <a:avLst/>
          </a:prstGeom>
          <a:noFill/>
        </p:spPr>
        <p:txBody>
          <a:bodyPr wrap="square" rtlCol="0">
            <a:spAutoFit/>
          </a:bodyPr>
          <a:lstStyle/>
          <a:p>
            <a:r>
              <a:rPr lang="en-GB" dirty="0" smtClean="0">
                <a:solidFill>
                  <a:schemeClr val="accent2"/>
                </a:solidFill>
              </a:rPr>
              <a:t>2. Set temperature and pressure</a:t>
            </a:r>
            <a:endParaRPr lang="en-US" dirty="0">
              <a:solidFill>
                <a:schemeClr val="accent2"/>
              </a:solidFill>
            </a:endParaRPr>
          </a:p>
        </p:txBody>
      </p:sp>
      <p:sp>
        <p:nvSpPr>
          <p:cNvPr id="14" name="TextBox 13"/>
          <p:cNvSpPr txBox="1"/>
          <p:nvPr/>
        </p:nvSpPr>
        <p:spPr>
          <a:xfrm>
            <a:off x="131736" y="3619687"/>
            <a:ext cx="3595609" cy="1477328"/>
          </a:xfrm>
          <a:prstGeom prst="rect">
            <a:avLst/>
          </a:prstGeom>
          <a:noFill/>
        </p:spPr>
        <p:txBody>
          <a:bodyPr wrap="square" rtlCol="0">
            <a:spAutoFit/>
          </a:bodyPr>
          <a:lstStyle/>
          <a:p>
            <a:r>
              <a:rPr lang="en-GB" dirty="0" smtClean="0">
                <a:solidFill>
                  <a:schemeClr val="accent2"/>
                </a:solidFill>
              </a:rPr>
              <a:t>3. Add trace gases, </a:t>
            </a:r>
            <a:br>
              <a:rPr lang="en-GB" dirty="0" smtClean="0">
                <a:solidFill>
                  <a:schemeClr val="accent2"/>
                </a:solidFill>
              </a:rPr>
            </a:br>
            <a:r>
              <a:rPr lang="en-GB" dirty="0" smtClean="0">
                <a:solidFill>
                  <a:schemeClr val="accent2"/>
                </a:solidFill>
              </a:rPr>
              <a:t>condensable species</a:t>
            </a:r>
          </a:p>
          <a:p>
            <a:r>
              <a:rPr lang="en-GB" dirty="0" smtClean="0">
                <a:solidFill>
                  <a:schemeClr val="accent2"/>
                </a:solidFill>
              </a:rPr>
              <a:t>in atmospheric, extremely low concentrations</a:t>
            </a:r>
            <a:br>
              <a:rPr lang="en-GB" dirty="0" smtClean="0">
                <a:solidFill>
                  <a:schemeClr val="accent2"/>
                </a:solidFill>
              </a:rPr>
            </a:br>
            <a:r>
              <a:rPr lang="en-GB" sz="1600" dirty="0" smtClean="0">
                <a:solidFill>
                  <a:schemeClr val="accent2"/>
                </a:solidFill>
              </a:rPr>
              <a:t>~1 molecule in 10</a:t>
            </a:r>
            <a:r>
              <a:rPr lang="en-GB" sz="1600" baseline="30000" dirty="0" smtClean="0">
                <a:solidFill>
                  <a:schemeClr val="accent2"/>
                </a:solidFill>
              </a:rPr>
              <a:t>12</a:t>
            </a:r>
            <a:r>
              <a:rPr lang="en-GB" sz="1600" dirty="0">
                <a:solidFill>
                  <a:schemeClr val="accent2"/>
                </a:solidFill>
              </a:rPr>
              <a:t> </a:t>
            </a:r>
            <a:r>
              <a:rPr lang="en-GB" sz="1600" dirty="0" smtClean="0">
                <a:solidFill>
                  <a:schemeClr val="accent2"/>
                </a:solidFill>
              </a:rPr>
              <a:t>air molecules</a:t>
            </a:r>
            <a:endParaRPr lang="en-US" sz="1600" dirty="0">
              <a:solidFill>
                <a:schemeClr val="accent2"/>
              </a:solidFill>
            </a:endParaRPr>
          </a:p>
        </p:txBody>
      </p:sp>
      <p:sp>
        <p:nvSpPr>
          <p:cNvPr id="15" name="TextBox 14"/>
          <p:cNvSpPr txBox="1"/>
          <p:nvPr/>
        </p:nvSpPr>
        <p:spPr>
          <a:xfrm>
            <a:off x="5725601" y="4681727"/>
            <a:ext cx="3638939" cy="1446550"/>
          </a:xfrm>
          <a:prstGeom prst="rect">
            <a:avLst/>
          </a:prstGeom>
          <a:noFill/>
        </p:spPr>
        <p:txBody>
          <a:bodyPr wrap="square" rtlCol="0">
            <a:spAutoFit/>
          </a:bodyPr>
          <a:lstStyle/>
          <a:p>
            <a:r>
              <a:rPr lang="en-US" b="1" dirty="0" smtClean="0">
                <a:solidFill>
                  <a:srgbClr val="008000"/>
                </a:solidFill>
              </a:rPr>
              <a:t>5. Observe </a:t>
            </a:r>
          </a:p>
          <a:p>
            <a:pPr>
              <a:buFont typeface="Arial" pitchFamily="34" charset="0"/>
              <a:buChar char="•"/>
            </a:pPr>
            <a:r>
              <a:rPr lang="en-US" sz="1400" b="1" dirty="0" smtClean="0">
                <a:solidFill>
                  <a:srgbClr val="008000"/>
                </a:solidFill>
              </a:rPr>
              <a:t> Particle growth size distribution</a:t>
            </a:r>
          </a:p>
          <a:p>
            <a:pPr>
              <a:buFont typeface="Arial" pitchFamily="34" charset="0"/>
              <a:buChar char="•"/>
            </a:pPr>
            <a:r>
              <a:rPr lang="en-US" sz="1400" b="1" dirty="0" smtClean="0">
                <a:solidFill>
                  <a:srgbClr val="008000"/>
                </a:solidFill>
              </a:rPr>
              <a:t> Electrical charge d</a:t>
            </a:r>
            <a:r>
              <a:rPr lang="fr-FR" sz="1400" b="1" dirty="0" err="1" smtClean="0">
                <a:solidFill>
                  <a:srgbClr val="008000"/>
                </a:solidFill>
              </a:rPr>
              <a:t>istribution</a:t>
            </a:r>
            <a:r>
              <a:rPr lang="fr-FR" sz="1400" b="1" dirty="0" smtClean="0">
                <a:solidFill>
                  <a:srgbClr val="008000"/>
                </a:solidFill>
              </a:rPr>
              <a:t> </a:t>
            </a:r>
          </a:p>
          <a:p>
            <a:pPr>
              <a:buFont typeface="Arial" pitchFamily="34" charset="0"/>
              <a:buChar char="•"/>
            </a:pPr>
            <a:r>
              <a:rPr lang="fr-FR" sz="1400" b="1" dirty="0" smtClean="0">
                <a:solidFill>
                  <a:srgbClr val="008000"/>
                </a:solidFill>
              </a:rPr>
              <a:t> Cloud </a:t>
            </a:r>
            <a:r>
              <a:rPr lang="fr-FR" sz="1400" b="1" dirty="0" err="1" smtClean="0">
                <a:solidFill>
                  <a:srgbClr val="008000"/>
                </a:solidFill>
              </a:rPr>
              <a:t>droplet</a:t>
            </a:r>
            <a:r>
              <a:rPr lang="fr-FR" sz="1400" b="1" dirty="0" smtClean="0">
                <a:solidFill>
                  <a:srgbClr val="008000"/>
                </a:solidFill>
              </a:rPr>
              <a:t>/</a:t>
            </a:r>
            <a:r>
              <a:rPr lang="fr-FR" sz="1400" b="1" dirty="0" err="1" smtClean="0">
                <a:solidFill>
                  <a:srgbClr val="008000"/>
                </a:solidFill>
              </a:rPr>
              <a:t>ice</a:t>
            </a:r>
            <a:r>
              <a:rPr lang="fr-FR" sz="1400" b="1" dirty="0" smtClean="0">
                <a:solidFill>
                  <a:srgbClr val="008000"/>
                </a:solidFill>
              </a:rPr>
              <a:t> </a:t>
            </a:r>
            <a:r>
              <a:rPr lang="fr-FR" sz="1400" b="1" dirty="0" err="1" smtClean="0">
                <a:solidFill>
                  <a:srgbClr val="008000"/>
                </a:solidFill>
              </a:rPr>
              <a:t>particle</a:t>
            </a:r>
            <a:r>
              <a:rPr lang="fr-FR" sz="1400" b="1" dirty="0" smtClean="0">
                <a:solidFill>
                  <a:srgbClr val="008000"/>
                </a:solidFill>
              </a:rPr>
              <a:t> concentrations, </a:t>
            </a:r>
          </a:p>
          <a:p>
            <a:pPr>
              <a:buFont typeface="Arial" pitchFamily="34" charset="0"/>
              <a:buChar char="•"/>
            </a:pPr>
            <a:r>
              <a:rPr lang="fr-FR" sz="1400" b="1" dirty="0" smtClean="0">
                <a:solidFill>
                  <a:srgbClr val="008000"/>
                </a:solidFill>
              </a:rPr>
              <a:t> etc.</a:t>
            </a:r>
          </a:p>
        </p:txBody>
      </p:sp>
      <p:sp>
        <p:nvSpPr>
          <p:cNvPr id="17" name="TextBox 16"/>
          <p:cNvSpPr txBox="1"/>
          <p:nvPr/>
        </p:nvSpPr>
        <p:spPr>
          <a:xfrm>
            <a:off x="6265868" y="2642341"/>
            <a:ext cx="2348147" cy="1477328"/>
          </a:xfrm>
          <a:prstGeom prst="rect">
            <a:avLst/>
          </a:prstGeom>
          <a:noFill/>
        </p:spPr>
        <p:txBody>
          <a:bodyPr wrap="square" rtlCol="0">
            <a:spAutoFit/>
          </a:bodyPr>
          <a:lstStyle/>
          <a:p>
            <a:r>
              <a:rPr lang="en-GB" dirty="0" smtClean="0"/>
              <a:t>6. Repeat experiment (typically some hours), possibly with varying parameters</a:t>
            </a:r>
            <a:endParaRPr lang="en-US" dirty="0"/>
          </a:p>
        </p:txBody>
      </p:sp>
      <p:sp>
        <p:nvSpPr>
          <p:cNvPr id="18" name="TextBox 17"/>
          <p:cNvSpPr txBox="1"/>
          <p:nvPr/>
        </p:nvSpPr>
        <p:spPr>
          <a:xfrm>
            <a:off x="6161308" y="1069670"/>
            <a:ext cx="2452707" cy="1200329"/>
          </a:xfrm>
          <a:prstGeom prst="rect">
            <a:avLst/>
          </a:prstGeom>
          <a:noFill/>
        </p:spPr>
        <p:txBody>
          <a:bodyPr wrap="square" rtlCol="0">
            <a:spAutoFit/>
          </a:bodyPr>
          <a:lstStyle/>
          <a:p>
            <a:r>
              <a:rPr lang="en-US" dirty="0" smtClean="0"/>
              <a:t>7. Carefully flush the chamber and clean the chamber walls between experiments</a:t>
            </a:r>
            <a:endParaRPr lang="en-US" dirty="0"/>
          </a:p>
        </p:txBody>
      </p:sp>
      <p:cxnSp>
        <p:nvCxnSpPr>
          <p:cNvPr id="21" name="Straight Arrow Connector 20"/>
          <p:cNvCxnSpPr/>
          <p:nvPr/>
        </p:nvCxnSpPr>
        <p:spPr>
          <a:xfrm>
            <a:off x="3023118" y="1884784"/>
            <a:ext cx="233266" cy="177281"/>
          </a:xfrm>
          <a:prstGeom prst="straightConnector1">
            <a:avLst/>
          </a:prstGeom>
          <a:ln w="190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774301" y="4086808"/>
            <a:ext cx="323462" cy="68426"/>
          </a:xfrm>
          <a:prstGeom prst="straightConnector1">
            <a:avLst/>
          </a:prstGeom>
          <a:ln w="190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4149908" y="4851997"/>
            <a:ext cx="62202" cy="251691"/>
          </a:xfrm>
          <a:prstGeom prst="straightConnector1">
            <a:avLst/>
          </a:prstGeom>
          <a:ln w="190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367528" y="4681727"/>
            <a:ext cx="238160" cy="117700"/>
          </a:xfrm>
          <a:prstGeom prst="straightConnector1">
            <a:avLst/>
          </a:pr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702766" y="2945364"/>
            <a:ext cx="311022" cy="21771"/>
          </a:xfrm>
          <a:prstGeom prst="straightConnector1">
            <a:avLst/>
          </a:prstGeom>
          <a:ln w="190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35</a:t>
            </a:fld>
            <a:endParaRPr lang="en-US"/>
          </a:p>
        </p:txBody>
      </p:sp>
      <p:sp>
        <p:nvSpPr>
          <p:cNvPr id="7" name="Title 1"/>
          <p:cNvSpPr txBox="1">
            <a:spLocks/>
          </p:cNvSpPr>
          <p:nvPr/>
        </p:nvSpPr>
        <p:spPr>
          <a:xfrm>
            <a:off x="0" y="124464"/>
            <a:ext cx="9144000" cy="1451176"/>
          </a:xfrm>
          <a:prstGeom prst="rect">
            <a:avLst/>
          </a:prstGeom>
          <a:solidFill>
            <a:schemeClr val="bg1"/>
          </a:solidFill>
        </p:spPr>
        <p:txBody>
          <a:bodyPr/>
          <a:lstStyle>
            <a:lvl1pPr algn="ctr" rtl="0" eaLnBrk="0" fontAlgn="base" hangingPunct="0">
              <a:spcBef>
                <a:spcPct val="0"/>
              </a:spcBef>
              <a:spcAft>
                <a:spcPct val="0"/>
              </a:spcAft>
              <a:defRPr sz="2800" baseline="0">
                <a:solidFill>
                  <a:schemeClr val="accent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b="1" kern="0" dirty="0" smtClean="0"/>
              <a:t>CLOUD run: instruments sampling from chamber and recording continuously</a:t>
            </a:r>
            <a:endParaRPr lang="en-US" b="1" kern="0" dirty="0"/>
          </a:p>
        </p:txBody>
      </p:sp>
      <p:pic>
        <p:nvPicPr>
          <p:cNvPr id="8" name="Picture 7"/>
          <p:cNvPicPr>
            <a:picLocks noChangeAspect="1"/>
          </p:cNvPicPr>
          <p:nvPr/>
        </p:nvPicPr>
        <p:blipFill>
          <a:blip r:embed="rId2"/>
          <a:stretch>
            <a:fillRect/>
          </a:stretch>
        </p:blipFill>
        <p:spPr>
          <a:xfrm>
            <a:off x="20760" y="1075007"/>
            <a:ext cx="9123240" cy="5576348"/>
          </a:xfrm>
          <a:prstGeom prst="rect">
            <a:avLst/>
          </a:prstGeom>
        </p:spPr>
      </p:pic>
    </p:spTree>
    <p:extLst>
      <p:ext uri="{BB962C8B-B14F-4D97-AF65-F5344CB8AC3E}">
        <p14:creationId xmlns:p14="http://schemas.microsoft.com/office/powerpoint/2010/main" val="39269839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lide Number Placeholder 244"/>
          <p:cNvSpPr>
            <a:spLocks noGrp="1"/>
          </p:cNvSpPr>
          <p:nvPr>
            <p:ph type="sldNum" sz="quarter" idx="12"/>
          </p:nvPr>
        </p:nvSpPr>
        <p:spPr/>
        <p:txBody>
          <a:bodyPr/>
          <a:lstStyle/>
          <a:p>
            <a:pPr>
              <a:defRPr/>
            </a:pPr>
            <a:fld id="{55A25979-C8E3-4E9A-BB07-9F2A7F2B183B}" type="slidenum">
              <a:rPr lang="en-US" smtClean="0"/>
              <a:pPr>
                <a:defRPr/>
              </a:pPr>
              <a:t>36</a:t>
            </a:fld>
            <a:endParaRPr lang="en-US"/>
          </a:p>
        </p:txBody>
      </p:sp>
      <p:pic>
        <p:nvPicPr>
          <p:cNvPr id="121858" name="Picture 2"/>
          <p:cNvPicPr>
            <a:picLocks noChangeAspect="1" noChangeArrowheads="1"/>
          </p:cNvPicPr>
          <p:nvPr/>
        </p:nvPicPr>
        <p:blipFill>
          <a:blip r:embed="rId2" cstate="print"/>
          <a:srcRect l="5041" t="13887" r="5232" b="4761"/>
          <a:stretch>
            <a:fillRect/>
          </a:stretch>
        </p:blipFill>
        <p:spPr bwMode="auto">
          <a:xfrm>
            <a:off x="914399" y="427173"/>
            <a:ext cx="7486353" cy="6258254"/>
          </a:xfrm>
          <a:prstGeom prst="rect">
            <a:avLst/>
          </a:prstGeom>
          <a:noFill/>
          <a:ln w="9525">
            <a:noFill/>
            <a:miter lim="800000"/>
            <a:headEnd/>
            <a:tailEnd/>
          </a:ln>
        </p:spPr>
      </p:pic>
      <p:sp>
        <p:nvSpPr>
          <p:cNvPr id="34" name="TextBox 33"/>
          <p:cNvSpPr txBox="1"/>
          <p:nvPr/>
        </p:nvSpPr>
        <p:spPr>
          <a:xfrm>
            <a:off x="133351" y="5300432"/>
            <a:ext cx="2322770" cy="1384995"/>
          </a:xfrm>
          <a:prstGeom prst="rect">
            <a:avLst/>
          </a:prstGeom>
          <a:noFill/>
          <a:ln>
            <a:solidFill>
              <a:schemeClr val="tx1"/>
            </a:solidFill>
          </a:ln>
        </p:spPr>
        <p:txBody>
          <a:bodyPr wrap="square" rtlCol="0">
            <a:spAutoFit/>
          </a:bodyPr>
          <a:lstStyle/>
          <a:p>
            <a:r>
              <a:rPr lang="en-GB" sz="1200" dirty="0" smtClean="0"/>
              <a:t>Further results available in:</a:t>
            </a:r>
          </a:p>
          <a:p>
            <a:r>
              <a:rPr lang="en-US" sz="1200" i="1" dirty="0" smtClean="0"/>
              <a:t>Role of </a:t>
            </a:r>
            <a:r>
              <a:rPr lang="en-US" sz="1200" i="1" dirty="0" err="1" smtClean="0"/>
              <a:t>sulphuric</a:t>
            </a:r>
            <a:r>
              <a:rPr lang="en-US" sz="1200" i="1" dirty="0" smtClean="0"/>
              <a:t> acid, ammonia and galactic cosmic rays in atmospheric aerosol nucleation, </a:t>
            </a:r>
            <a:br>
              <a:rPr lang="en-US" sz="1200" i="1" dirty="0" smtClean="0"/>
            </a:br>
            <a:r>
              <a:rPr lang="en-US" sz="1200" i="1" dirty="0" smtClean="0"/>
              <a:t>   </a:t>
            </a:r>
            <a:r>
              <a:rPr lang="en-US" sz="1200" dirty="0" smtClean="0"/>
              <a:t>nature, </a:t>
            </a:r>
            <a:r>
              <a:rPr lang="en-GB" sz="1200" dirty="0" smtClean="0"/>
              <a:t>24 August 2011,</a:t>
            </a:r>
            <a:endParaRPr lang="en-US" sz="1200" i="1" dirty="0" smtClean="0"/>
          </a:p>
          <a:p>
            <a:r>
              <a:rPr lang="en-US" sz="1200" dirty="0" smtClean="0"/>
              <a:t>   doi:10.1038/nature10343</a:t>
            </a:r>
            <a:endParaRPr lang="en-US" sz="1200" dirty="0"/>
          </a:p>
        </p:txBody>
      </p:sp>
      <p:sp>
        <p:nvSpPr>
          <p:cNvPr id="3" name="Title 2"/>
          <p:cNvSpPr>
            <a:spLocks noGrp="1"/>
          </p:cNvSpPr>
          <p:nvPr>
            <p:ph type="title"/>
          </p:nvPr>
        </p:nvSpPr>
        <p:spPr/>
        <p:txBody>
          <a:bodyPr/>
          <a:lstStyle/>
          <a:p>
            <a:endParaRPr lang="en-GB" dirty="0"/>
          </a:p>
        </p:txBody>
      </p:sp>
    </p:spTree>
    <p:extLst>
      <p:ext uri="{BB962C8B-B14F-4D97-AF65-F5344CB8AC3E}">
        <p14:creationId xmlns:p14="http://schemas.microsoft.com/office/powerpoint/2010/main" val="21972681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47719" y="2561217"/>
            <a:ext cx="3345686" cy="3263504"/>
          </a:xfrm>
        </p:spPr>
        <p:txBody>
          <a:bodyPr>
            <a:noAutofit/>
          </a:bodyPr>
          <a:lstStyle/>
          <a:p>
            <a:r>
              <a:rPr lang="en-GB" sz="1500" dirty="0">
                <a:latin typeface="Helvetica" panose="020B0604020202020204" pitchFamily="34" charset="0"/>
                <a:cs typeface="Helvetica" panose="020B0604020202020204" pitchFamily="34" charset="0"/>
              </a:rPr>
              <a:t>Huge discovery that </a:t>
            </a:r>
            <a:r>
              <a:rPr lang="en-GB" sz="1500" b="1" i="1" dirty="0">
                <a:latin typeface="Helvetica" panose="020B0604020202020204" pitchFamily="34" charset="0"/>
                <a:cs typeface="Helvetica" panose="020B0604020202020204" pitchFamily="34" charset="0"/>
              </a:rPr>
              <a:t>biogenic vapours emitted by trees </a:t>
            </a:r>
            <a:r>
              <a:rPr lang="en-GB" sz="1500" dirty="0">
                <a:latin typeface="Helvetica" panose="020B0604020202020204" pitchFamily="34" charset="0"/>
                <a:cs typeface="Helvetica" panose="020B0604020202020204" pitchFamily="34" charset="0"/>
              </a:rPr>
              <a:t>and oxidised in the atmosphere have a significant impact on the formation of clouds, </a:t>
            </a:r>
            <a:r>
              <a:rPr lang="en-GB" sz="1500" i="1" dirty="0">
                <a:latin typeface="Helvetica" panose="020B0604020202020204" pitchFamily="34" charset="0"/>
                <a:cs typeface="Helvetica" panose="020B0604020202020204" pitchFamily="34" charset="0"/>
              </a:rPr>
              <a:t>thus helping to </a:t>
            </a:r>
            <a:r>
              <a:rPr lang="en-GB" sz="1500" b="1" i="1" dirty="0">
                <a:latin typeface="Helvetica" panose="020B0604020202020204" pitchFamily="34" charset="0"/>
                <a:cs typeface="Helvetica" panose="020B0604020202020204" pitchFamily="34" charset="0"/>
              </a:rPr>
              <a:t>cool the planet</a:t>
            </a:r>
            <a:endParaRPr lang="en-GB" sz="1500" dirty="0">
              <a:latin typeface="Helvetica" panose="020B0604020202020204" pitchFamily="34" charset="0"/>
              <a:cs typeface="Helvetica" panose="020B0604020202020204" pitchFamily="34" charset="0"/>
            </a:endParaRPr>
          </a:p>
          <a:p>
            <a:r>
              <a:rPr lang="en-GB" sz="1500" dirty="0">
                <a:latin typeface="Helvetica" panose="020B0604020202020204" pitchFamily="34" charset="0"/>
                <a:cs typeface="Helvetica" panose="020B0604020202020204" pitchFamily="34" charset="0"/>
              </a:rPr>
              <a:t>Addition DMA into system brings the nucleation rate into the  range of atmospheric observations</a:t>
            </a:r>
          </a:p>
        </p:txBody>
      </p:sp>
      <p:pic>
        <p:nvPicPr>
          <p:cNvPr id="3" name="Picture 2"/>
          <p:cNvPicPr>
            <a:picLocks noChangeAspect="1"/>
          </p:cNvPicPr>
          <p:nvPr/>
        </p:nvPicPr>
        <p:blipFill>
          <a:blip r:embed="rId3"/>
          <a:stretch>
            <a:fillRect/>
          </a:stretch>
        </p:blipFill>
        <p:spPr>
          <a:xfrm>
            <a:off x="3863017" y="1063817"/>
            <a:ext cx="5446239" cy="4760903"/>
          </a:xfrm>
          <a:prstGeom prst="rect">
            <a:avLst/>
          </a:prstGeom>
        </p:spPr>
      </p:pic>
      <p:sp>
        <p:nvSpPr>
          <p:cNvPr id="10" name="Title 3"/>
          <p:cNvSpPr txBox="1">
            <a:spLocks/>
          </p:cNvSpPr>
          <p:nvPr/>
        </p:nvSpPr>
        <p:spPr>
          <a:xfrm>
            <a:off x="347720" y="1237333"/>
            <a:ext cx="4014960" cy="994172"/>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b="1" dirty="0">
                <a:latin typeface="Helvetica" panose="020B0604020202020204" pitchFamily="34" charset="0"/>
                <a:cs typeface="Helvetica" panose="020B0604020202020204" pitchFamily="34" charset="0"/>
              </a:rPr>
              <a:t>Importance of biogenic aerosol particles</a:t>
            </a:r>
            <a:endParaRPr lang="en-GB" sz="3000" b="1" dirty="0">
              <a:latin typeface="Helvetica" panose="020B0604020202020204" pitchFamily="34" charset="0"/>
              <a:cs typeface="Helvetica" panose="020B0604020202020204" pitchFamily="34" charset="0"/>
            </a:endParaRPr>
          </a:p>
        </p:txBody>
      </p:sp>
      <p:sp>
        <p:nvSpPr>
          <p:cNvPr id="6" name="TextBox 5"/>
          <p:cNvSpPr txBox="1"/>
          <p:nvPr/>
        </p:nvSpPr>
        <p:spPr>
          <a:xfrm>
            <a:off x="191445" y="5138769"/>
            <a:ext cx="3827848" cy="1015663"/>
          </a:xfrm>
          <a:prstGeom prst="rect">
            <a:avLst/>
          </a:prstGeom>
          <a:noFill/>
        </p:spPr>
        <p:txBody>
          <a:bodyPr wrap="square" rtlCol="0">
            <a:spAutoFit/>
          </a:bodyPr>
          <a:lstStyle/>
          <a:p>
            <a:r>
              <a:rPr lang="en-GB" sz="1500" b="1" dirty="0"/>
              <a:t>Nearly all nucleation throughout the present-day atmosphere involves ammonia or biogenic organic compounds, in addition to </a:t>
            </a:r>
            <a:r>
              <a:rPr lang="en-GB" sz="1500" b="1" dirty="0" err="1"/>
              <a:t>sulfuric</a:t>
            </a:r>
            <a:r>
              <a:rPr lang="en-GB" sz="1500" b="1" dirty="0"/>
              <a:t> acid</a:t>
            </a:r>
          </a:p>
        </p:txBody>
      </p:sp>
    </p:spTree>
    <p:extLst>
      <p:ext uri="{BB962C8B-B14F-4D97-AF65-F5344CB8AC3E}">
        <p14:creationId xmlns:p14="http://schemas.microsoft.com/office/powerpoint/2010/main" val="2089910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latin typeface="Helvetica" panose="020B0604020202020204" pitchFamily="34" charset="0"/>
                <a:cs typeface="Helvetica" panose="020B0604020202020204" pitchFamily="34" charset="0"/>
              </a:rPr>
              <a:t>Global importance of nucleation using </a:t>
            </a:r>
            <a:br>
              <a:rPr lang="en-US" b="1" dirty="0" smtClean="0">
                <a:latin typeface="Helvetica" panose="020B0604020202020204" pitchFamily="34" charset="0"/>
                <a:cs typeface="Helvetica" panose="020B0604020202020204" pitchFamily="34" charset="0"/>
              </a:rPr>
            </a:br>
            <a:r>
              <a:rPr lang="en-US" b="1" dirty="0" smtClean="0">
                <a:latin typeface="Helvetica" panose="020B0604020202020204" pitchFamily="34" charset="0"/>
                <a:cs typeface="Helvetica" panose="020B0604020202020204" pitchFamily="34" charset="0"/>
              </a:rPr>
              <a:t>global aerosol models</a:t>
            </a:r>
            <a:endParaRPr lang="en-GB" b="1" dirty="0">
              <a:latin typeface="Helvetica" panose="020B0604020202020204" pitchFamily="34" charset="0"/>
              <a:cs typeface="Helvetica" panose="020B0604020202020204" pitchFamily="34" charset="0"/>
            </a:endParaRPr>
          </a:p>
        </p:txBody>
      </p:sp>
      <p:sp>
        <p:nvSpPr>
          <p:cNvPr id="5" name="Content Placeholder 4"/>
          <p:cNvSpPr>
            <a:spLocks noGrp="1"/>
          </p:cNvSpPr>
          <p:nvPr>
            <p:ph idx="1"/>
          </p:nvPr>
        </p:nvSpPr>
        <p:spPr>
          <a:xfrm>
            <a:off x="6585893" y="2615409"/>
            <a:ext cx="2578499" cy="3263504"/>
          </a:xfrm>
        </p:spPr>
        <p:txBody>
          <a:bodyPr>
            <a:normAutofit/>
          </a:bodyPr>
          <a:lstStyle/>
          <a:p>
            <a:pPr marL="0" indent="0">
              <a:buNone/>
            </a:pPr>
            <a:r>
              <a:rPr lang="en-US" dirty="0"/>
              <a:t>65% of climate-relevant aerosol particles in the preindustrial atmosphere come from nucleation, and 55% today</a:t>
            </a:r>
            <a:endParaRPr lang="en-GB" dirty="0"/>
          </a:p>
        </p:txBody>
      </p:sp>
      <p:cxnSp>
        <p:nvCxnSpPr>
          <p:cNvPr id="6" name="Straight Connector 5"/>
          <p:cNvCxnSpPr/>
          <p:nvPr/>
        </p:nvCxnSpPr>
        <p:spPr>
          <a:xfrm>
            <a:off x="0" y="2112169"/>
            <a:ext cx="91440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6565501" y="4418570"/>
            <a:ext cx="2578499" cy="2031325"/>
          </a:xfrm>
          <a:prstGeom prst="rect">
            <a:avLst/>
          </a:prstGeom>
          <a:noFill/>
        </p:spPr>
        <p:txBody>
          <a:bodyPr wrap="square" rtlCol="0">
            <a:spAutoFit/>
          </a:bodyPr>
          <a:lstStyle/>
          <a:p>
            <a:r>
              <a:rPr lang="en-GB" dirty="0">
                <a:latin typeface="Helvetica" panose="020B0604020202020204" pitchFamily="34" charset="0"/>
                <a:cs typeface="Helvetica" panose="020B0604020202020204" pitchFamily="34" charset="0"/>
              </a:rPr>
              <a:t>Gordon et al. Causes and importance of new particle formation in the present-day and preindustrial atmospheres, </a:t>
            </a:r>
            <a:r>
              <a:rPr lang="en-GB" dirty="0" smtClean="0">
                <a:latin typeface="Helvetica" panose="020B0604020202020204" pitchFamily="34" charset="0"/>
                <a:cs typeface="Helvetica" panose="020B0604020202020204" pitchFamily="34" charset="0"/>
              </a:rPr>
              <a:t>JGR 2017</a:t>
            </a:r>
            <a:endParaRPr lang="en-GB" dirty="0">
              <a:latin typeface="Helvetica" panose="020B0604020202020204" pitchFamily="34" charset="0"/>
              <a:cs typeface="Helvetica" panose="020B0604020202020204" pitchFamily="34" charset="0"/>
            </a:endParaRPr>
          </a:p>
        </p:txBody>
      </p:sp>
      <p:pic>
        <p:nvPicPr>
          <p:cNvPr id="9" name="Picture 8"/>
          <p:cNvPicPr>
            <a:picLocks noChangeAspect="1" noChangeArrowheads="1"/>
          </p:cNvPicPr>
          <p:nvPr/>
        </p:nvPicPr>
        <p:blipFill rotWithShape="1">
          <a:blip r:embed="rId3" cstate="print"/>
          <a:srcRect t="51753"/>
          <a:stretch/>
        </p:blipFill>
        <p:spPr bwMode="auto">
          <a:xfrm>
            <a:off x="0" y="2993703"/>
            <a:ext cx="6585893" cy="2111419"/>
          </a:xfrm>
          <a:prstGeom prst="rect">
            <a:avLst/>
          </a:prstGeom>
          <a:noFill/>
          <a:ln w="9525">
            <a:noFill/>
            <a:round/>
            <a:headEnd/>
            <a:tailEnd/>
          </a:ln>
        </p:spPr>
      </p:pic>
      <p:sp>
        <p:nvSpPr>
          <p:cNvPr id="10" name="TextBox 9"/>
          <p:cNvSpPr txBox="1"/>
          <p:nvPr/>
        </p:nvSpPr>
        <p:spPr>
          <a:xfrm>
            <a:off x="310508" y="2518442"/>
            <a:ext cx="2887436" cy="646331"/>
          </a:xfrm>
          <a:prstGeom prst="rect">
            <a:avLst/>
          </a:prstGeom>
          <a:solidFill>
            <a:schemeClr val="accent1"/>
          </a:solidFill>
        </p:spPr>
        <p:txBody>
          <a:bodyPr wrap="square" rtlCol="0">
            <a:spAutoFit/>
          </a:bodyPr>
          <a:lstStyle/>
          <a:p>
            <a:r>
              <a:rPr lang="en-GB" b="1" dirty="0" smtClean="0">
                <a:latin typeface="Helvetica" panose="020B0604020202020204" pitchFamily="34" charset="0"/>
                <a:cs typeface="Helvetica" panose="020B0604020202020204" pitchFamily="34" charset="0"/>
              </a:rPr>
              <a:t>Pre-industrial nucleation fraction</a:t>
            </a:r>
            <a:endParaRPr lang="en-GB" b="1" dirty="0">
              <a:latin typeface="Helvetica" panose="020B0604020202020204" pitchFamily="34" charset="0"/>
              <a:cs typeface="Helvetica" panose="020B0604020202020204" pitchFamily="34" charset="0"/>
            </a:endParaRPr>
          </a:p>
        </p:txBody>
      </p:sp>
      <p:sp>
        <p:nvSpPr>
          <p:cNvPr id="11" name="TextBox 10"/>
          <p:cNvSpPr txBox="1"/>
          <p:nvPr/>
        </p:nvSpPr>
        <p:spPr>
          <a:xfrm>
            <a:off x="3600386" y="2518442"/>
            <a:ext cx="2887436" cy="646331"/>
          </a:xfrm>
          <a:prstGeom prst="rect">
            <a:avLst/>
          </a:prstGeom>
          <a:solidFill>
            <a:schemeClr val="accent1"/>
          </a:solidFill>
        </p:spPr>
        <p:txBody>
          <a:bodyPr wrap="square" rtlCol="0">
            <a:spAutoFit/>
          </a:bodyPr>
          <a:lstStyle/>
          <a:p>
            <a:r>
              <a:rPr lang="en-GB" b="1" dirty="0" smtClean="0">
                <a:latin typeface="Helvetica" panose="020B0604020202020204" pitchFamily="34" charset="0"/>
                <a:cs typeface="Helvetica" panose="020B0604020202020204" pitchFamily="34" charset="0"/>
              </a:rPr>
              <a:t>Present day nucleation fraction</a:t>
            </a:r>
            <a:endParaRPr lang="en-GB" b="1" dirty="0">
              <a:latin typeface="Helvetica" panose="020B0604020202020204" pitchFamily="34" charset="0"/>
              <a:cs typeface="Helvetica" panose="020B0604020202020204" pitchFamily="34" charset="0"/>
            </a:endParaRPr>
          </a:p>
        </p:txBody>
      </p:sp>
      <p:sp>
        <p:nvSpPr>
          <p:cNvPr id="12" name="Content Placeholder 4"/>
          <p:cNvSpPr txBox="1">
            <a:spLocks/>
          </p:cNvSpPr>
          <p:nvPr/>
        </p:nvSpPr>
        <p:spPr>
          <a:xfrm>
            <a:off x="713568" y="1230636"/>
            <a:ext cx="9180201" cy="318793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i="1" dirty="0"/>
              <a:t>Parametrizations of nucleation from H2SO4/NH3 + H2SO4/Biogenic + Pure biogenic + ions experiments</a:t>
            </a:r>
            <a:endParaRPr lang="en-GB" sz="2400" i="1" dirty="0"/>
          </a:p>
        </p:txBody>
      </p:sp>
      <p:sp>
        <p:nvSpPr>
          <p:cNvPr id="13" name="TextBox 12"/>
          <p:cNvSpPr txBox="1"/>
          <p:nvPr/>
        </p:nvSpPr>
        <p:spPr>
          <a:xfrm>
            <a:off x="401217" y="5143085"/>
            <a:ext cx="2395146" cy="461665"/>
          </a:xfrm>
          <a:prstGeom prst="rect">
            <a:avLst/>
          </a:prstGeom>
          <a:noFill/>
          <a:ln>
            <a:solidFill>
              <a:schemeClr val="accent1"/>
            </a:solidFill>
          </a:ln>
        </p:spPr>
        <p:txBody>
          <a:bodyPr wrap="square" rtlCol="0">
            <a:spAutoFit/>
          </a:bodyPr>
          <a:lstStyle/>
          <a:p>
            <a:r>
              <a:rPr lang="en-GB" sz="2400" b="1" dirty="0">
                <a:latin typeface="Helvetica" panose="020B0604020202020204" pitchFamily="34" charset="0"/>
                <a:cs typeface="Helvetica" panose="020B0604020202020204" pitchFamily="34" charset="0"/>
              </a:rPr>
              <a:t>65% </a:t>
            </a:r>
            <a:r>
              <a:rPr lang="en-GB" b="1" dirty="0" smtClean="0">
                <a:latin typeface="Helvetica" panose="020B0604020202020204" pitchFamily="34" charset="0"/>
                <a:cs typeface="Helvetica" panose="020B0604020202020204" pitchFamily="34" charset="0"/>
              </a:rPr>
              <a:t>(45-84%)</a:t>
            </a:r>
            <a:endParaRPr lang="en-GB" b="1" dirty="0">
              <a:latin typeface="Helvetica" panose="020B0604020202020204" pitchFamily="34" charset="0"/>
              <a:cs typeface="Helvetica" panose="020B0604020202020204" pitchFamily="34" charset="0"/>
            </a:endParaRPr>
          </a:p>
        </p:txBody>
      </p:sp>
      <p:sp>
        <p:nvSpPr>
          <p:cNvPr id="14" name="TextBox 13"/>
          <p:cNvSpPr txBox="1"/>
          <p:nvPr/>
        </p:nvSpPr>
        <p:spPr>
          <a:xfrm>
            <a:off x="3676583" y="5140249"/>
            <a:ext cx="2064997" cy="461665"/>
          </a:xfrm>
          <a:prstGeom prst="rect">
            <a:avLst/>
          </a:prstGeom>
          <a:noFill/>
          <a:ln>
            <a:solidFill>
              <a:schemeClr val="accent1"/>
            </a:solidFill>
          </a:ln>
        </p:spPr>
        <p:txBody>
          <a:bodyPr wrap="square" rtlCol="0">
            <a:spAutoFit/>
          </a:bodyPr>
          <a:lstStyle/>
          <a:p>
            <a:r>
              <a:rPr lang="en-GB" sz="2400" b="1" dirty="0">
                <a:latin typeface="Helvetica" panose="020B0604020202020204" pitchFamily="34" charset="0"/>
                <a:cs typeface="Helvetica" panose="020B0604020202020204" pitchFamily="34" charset="0"/>
              </a:rPr>
              <a:t>55% </a:t>
            </a:r>
            <a:r>
              <a:rPr lang="en-GB" b="1" dirty="0" smtClean="0">
                <a:latin typeface="Helvetica" panose="020B0604020202020204" pitchFamily="34" charset="0"/>
                <a:cs typeface="Helvetica" panose="020B0604020202020204" pitchFamily="34" charset="0"/>
              </a:rPr>
              <a:t>(39-66%)</a:t>
            </a:r>
            <a:endParaRPr lang="en-GB"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8726654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7213" y="1662534"/>
            <a:ext cx="8229600" cy="4525963"/>
          </a:xfrm>
        </p:spPr>
        <p:txBody>
          <a:bodyPr/>
          <a:lstStyle/>
          <a:p>
            <a:r>
              <a:rPr lang="en-US" dirty="0" smtClean="0"/>
              <a:t>Within the CLOUD experiment </a:t>
            </a:r>
            <a:r>
              <a:rPr lang="en-US" b="1" dirty="0" smtClean="0"/>
              <a:t>both measurements and modelling</a:t>
            </a:r>
            <a:r>
              <a:rPr lang="en-US" dirty="0" smtClean="0"/>
              <a:t> are needed for assessing connection between aerosols, clouds and climate</a:t>
            </a:r>
          </a:p>
          <a:p>
            <a:endParaRPr lang="en-US" dirty="0"/>
          </a:p>
          <a:p>
            <a:pPr marL="0" indent="0">
              <a:buNone/>
            </a:pPr>
            <a:endParaRPr lang="en-US" dirty="0"/>
          </a:p>
        </p:txBody>
      </p:sp>
      <p:sp>
        <p:nvSpPr>
          <p:cNvPr id="6" name="Title 5"/>
          <p:cNvSpPr>
            <a:spLocks noGrp="1"/>
          </p:cNvSpPr>
          <p:nvPr>
            <p:ph type="title"/>
          </p:nvPr>
        </p:nvSpPr>
        <p:spPr>
          <a:xfrm>
            <a:off x="557213" y="359015"/>
            <a:ext cx="8229600" cy="675273"/>
          </a:xfrm>
        </p:spPr>
        <p:txBody>
          <a:bodyPr/>
          <a:lstStyle/>
          <a:p>
            <a:r>
              <a:rPr lang="en-US" b="1" dirty="0" smtClean="0"/>
              <a:t>How is the experimental data from CLOUD connected to our daily lives?</a:t>
            </a:r>
            <a:endParaRPr lang="en-US" b="1" dirty="0"/>
          </a:p>
        </p:txBody>
      </p:sp>
      <p:sp>
        <p:nvSpPr>
          <p:cNvPr id="7" name="TextBox 6"/>
          <p:cNvSpPr txBox="1"/>
          <p:nvPr/>
        </p:nvSpPr>
        <p:spPr>
          <a:xfrm>
            <a:off x="2285746" y="2495178"/>
            <a:ext cx="5220580" cy="3693319"/>
          </a:xfrm>
          <a:prstGeom prst="rect">
            <a:avLst/>
          </a:prstGeom>
          <a:noFill/>
        </p:spPr>
        <p:txBody>
          <a:bodyPr wrap="square" rtlCol="0">
            <a:spAutoFit/>
          </a:bodyPr>
          <a:lstStyle/>
          <a:p>
            <a:pPr algn="ctr"/>
            <a:r>
              <a:rPr lang="en-US" i="1" dirty="0" smtClean="0">
                <a:solidFill>
                  <a:schemeClr val="bg1">
                    <a:lumMod val="65000"/>
                  </a:schemeClr>
                </a:solidFill>
              </a:rPr>
              <a:t>Us</a:t>
            </a:r>
          </a:p>
          <a:p>
            <a:pPr algn="ctr"/>
            <a:endParaRPr lang="en-US" b="1" dirty="0" smtClean="0"/>
          </a:p>
          <a:p>
            <a:pPr algn="ctr"/>
            <a:r>
              <a:rPr lang="en-US" b="1" dirty="0" smtClean="0"/>
              <a:t>Experimental measurements </a:t>
            </a:r>
          </a:p>
          <a:p>
            <a:pPr algn="ctr"/>
            <a:endParaRPr lang="en-US" dirty="0" smtClean="0"/>
          </a:p>
          <a:p>
            <a:pPr algn="ctr"/>
            <a:r>
              <a:rPr lang="en-US" dirty="0" smtClean="0"/>
              <a:t>Mathematical equations </a:t>
            </a:r>
          </a:p>
          <a:p>
            <a:pPr algn="ctr"/>
            <a:endParaRPr lang="en-US" dirty="0" smtClean="0"/>
          </a:p>
          <a:p>
            <a:pPr algn="ctr"/>
            <a:r>
              <a:rPr lang="en-US" b="1" dirty="0" smtClean="0"/>
              <a:t>Model to describe climate system</a:t>
            </a:r>
          </a:p>
          <a:p>
            <a:pPr algn="ctr"/>
            <a:endParaRPr lang="en-US" b="1" dirty="0" smtClean="0"/>
          </a:p>
          <a:p>
            <a:pPr algn="ctr"/>
            <a:r>
              <a:rPr lang="en-US" b="1" dirty="0" smtClean="0"/>
              <a:t>Climate prediction</a:t>
            </a:r>
          </a:p>
          <a:p>
            <a:pPr algn="ctr"/>
            <a:endParaRPr lang="en-US" dirty="0"/>
          </a:p>
          <a:p>
            <a:pPr algn="ctr"/>
            <a:r>
              <a:rPr lang="en-US" dirty="0" smtClean="0"/>
              <a:t>Advice to climate policy makers</a:t>
            </a:r>
          </a:p>
          <a:p>
            <a:pPr algn="ctr"/>
            <a:endParaRPr lang="en-US" dirty="0"/>
          </a:p>
          <a:p>
            <a:pPr algn="ctr"/>
            <a:r>
              <a:rPr lang="en-US" i="1" dirty="0">
                <a:solidFill>
                  <a:schemeClr val="bg1">
                    <a:lumMod val="65000"/>
                  </a:schemeClr>
                </a:solidFill>
              </a:rPr>
              <a:t>Y</a:t>
            </a:r>
            <a:r>
              <a:rPr lang="en-US" i="1" dirty="0" smtClean="0">
                <a:solidFill>
                  <a:schemeClr val="bg1">
                    <a:lumMod val="65000"/>
                  </a:schemeClr>
                </a:solidFill>
              </a:rPr>
              <a:t>ou</a:t>
            </a:r>
            <a:endParaRPr lang="en-US" i="1" dirty="0">
              <a:solidFill>
                <a:schemeClr val="bg1">
                  <a:lumMod val="65000"/>
                </a:schemeClr>
              </a:solidFill>
            </a:endParaRPr>
          </a:p>
        </p:txBody>
      </p:sp>
      <p:cxnSp>
        <p:nvCxnSpPr>
          <p:cNvPr id="9" name="Straight Arrow Connector 8"/>
          <p:cNvCxnSpPr/>
          <p:nvPr/>
        </p:nvCxnSpPr>
        <p:spPr>
          <a:xfrm>
            <a:off x="4878034" y="2819214"/>
            <a:ext cx="0" cy="288032"/>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878034" y="3412046"/>
            <a:ext cx="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896036" y="3918570"/>
            <a:ext cx="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896036" y="4511402"/>
            <a:ext cx="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896036" y="5015458"/>
            <a:ext cx="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878034" y="5591522"/>
            <a:ext cx="0" cy="288032"/>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Slide Number Placeholder 3"/>
          <p:cNvSpPr>
            <a:spLocks noGrp="1"/>
          </p:cNvSpPr>
          <p:nvPr>
            <p:ph type="sldNum" sz="quarter" idx="11"/>
          </p:nvPr>
        </p:nvSpPr>
        <p:spPr>
          <a:xfrm>
            <a:off x="3124200" y="6590593"/>
            <a:ext cx="2895600" cy="184150"/>
          </a:xfrm>
        </p:spPr>
        <p:txBody>
          <a:bodyPr/>
          <a:lstStyle/>
          <a:p>
            <a:r>
              <a:rPr lang="en-GB" dirty="0" smtClean="0"/>
              <a:t>38</a:t>
            </a:r>
            <a:endParaRPr lang="en-GB" dirty="0"/>
          </a:p>
        </p:txBody>
      </p:sp>
    </p:spTree>
    <p:extLst>
      <p:ext uri="{BB962C8B-B14F-4D97-AF65-F5344CB8AC3E}">
        <p14:creationId xmlns:p14="http://schemas.microsoft.com/office/powerpoint/2010/main" val="553500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77" y="904096"/>
            <a:ext cx="7886700" cy="994172"/>
          </a:xfrm>
        </p:spPr>
        <p:txBody>
          <a:bodyPr/>
          <a:lstStyle/>
          <a:p>
            <a:r>
              <a:rPr lang="en-US" b="1" dirty="0" smtClean="0">
                <a:latin typeface="Helvetica" panose="020B0604020202020204" pitchFamily="34" charset="0"/>
                <a:cs typeface="Helvetica" panose="020B0604020202020204" pitchFamily="34" charset="0"/>
              </a:rPr>
              <a:t>The                   collaboration is atmospheric scientists… and CERN:</a:t>
            </a:r>
            <a:endParaRPr lang="en-GB" b="1" dirty="0">
              <a:latin typeface="Helvetica" panose="020B0604020202020204" pitchFamily="34" charset="0"/>
              <a:cs typeface="Helvetica" panose="020B0604020202020204" pitchFamily="34" charset="0"/>
            </a:endParaRPr>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68479" y="1993961"/>
            <a:ext cx="6966653" cy="4428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1982" y="404056"/>
            <a:ext cx="1823219" cy="1000079"/>
          </a:xfrm>
          <a:prstGeom prst="rect">
            <a:avLst/>
          </a:prstGeom>
        </p:spPr>
      </p:pic>
    </p:spTree>
    <p:extLst>
      <p:ext uri="{BB962C8B-B14F-4D97-AF65-F5344CB8AC3E}">
        <p14:creationId xmlns:p14="http://schemas.microsoft.com/office/powerpoint/2010/main" val="17720447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362" y="194360"/>
            <a:ext cx="8229600" cy="675273"/>
          </a:xfrm>
        </p:spPr>
        <p:txBody>
          <a:bodyPr/>
          <a:lstStyle/>
          <a:p>
            <a:r>
              <a:rPr lang="en-GB" b="1" dirty="0" smtClean="0"/>
              <a:t>CLOUD with the measurement instruments </a:t>
            </a:r>
            <a:br>
              <a:rPr lang="en-GB" b="1" dirty="0" smtClean="0"/>
            </a:br>
            <a:r>
              <a:rPr lang="en-GB" b="1" dirty="0" smtClean="0"/>
              <a:t>and their users during a campaign</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40</a:t>
            </a:fld>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73004"/>
            <a:ext cx="9144000" cy="51435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011" y="249919"/>
            <a:ext cx="7690870" cy="1213584"/>
          </a:xfrm>
        </p:spPr>
        <p:txBody>
          <a:bodyPr/>
          <a:lstStyle/>
          <a:p>
            <a:pPr algn="l"/>
            <a:r>
              <a:rPr lang="en-US" b="1" dirty="0" smtClean="0"/>
              <a:t>State-of-the-art </a:t>
            </a:r>
            <a:r>
              <a:rPr lang="en-US" b="1" dirty="0"/>
              <a:t>gas and aerosol </a:t>
            </a:r>
            <a:r>
              <a:rPr lang="en-US" b="1" dirty="0" smtClean="0"/>
              <a:t>analysis </a:t>
            </a:r>
            <a:r>
              <a:rPr lang="en-US" b="1" dirty="0"/>
              <a:t>instruments from collaborating </a:t>
            </a:r>
            <a:r>
              <a:rPr lang="en-US" b="1" dirty="0" smtClean="0"/>
              <a:t>institutes:</a:t>
            </a:r>
            <a:endParaRPr lang="en-US" b="1" dirty="0"/>
          </a:p>
        </p:txBody>
      </p:sp>
      <p:pic>
        <p:nvPicPr>
          <p:cNvPr id="1026" name="Picture 2"/>
          <p:cNvPicPr>
            <a:picLocks noChangeAspect="1" noChangeArrowheads="1"/>
          </p:cNvPicPr>
          <p:nvPr/>
        </p:nvPicPr>
        <p:blipFill>
          <a:blip r:embed="rId3" cstate="print"/>
          <a:srcRect/>
          <a:stretch>
            <a:fillRect/>
          </a:stretch>
        </p:blipFill>
        <p:spPr bwMode="auto">
          <a:xfrm>
            <a:off x="1242647" y="1373549"/>
            <a:ext cx="7068312" cy="2791549"/>
          </a:xfrm>
          <a:prstGeom prst="rect">
            <a:avLst/>
          </a:prstGeom>
          <a:noFill/>
          <a:ln w="9525">
            <a:noFill/>
            <a:miter lim="800000"/>
            <a:headEnd/>
            <a:tailEnd/>
          </a:ln>
        </p:spPr>
      </p:pic>
      <p:sp>
        <p:nvSpPr>
          <p:cNvPr id="245" name="Slide Number Placeholder 244"/>
          <p:cNvSpPr>
            <a:spLocks noGrp="1"/>
          </p:cNvSpPr>
          <p:nvPr>
            <p:ph type="sldNum" sz="quarter" idx="12"/>
          </p:nvPr>
        </p:nvSpPr>
        <p:spPr/>
        <p:txBody>
          <a:bodyPr/>
          <a:lstStyle/>
          <a:p>
            <a:pPr>
              <a:defRPr/>
            </a:pPr>
            <a:fld id="{55A25979-C8E3-4E9A-BB07-9F2A7F2B183B}" type="slidenum">
              <a:rPr lang="en-US" smtClean="0"/>
              <a:pPr>
                <a:defRPr/>
              </a:pPr>
              <a:t>41</a:t>
            </a:fld>
            <a:endParaRPr lang="en-US"/>
          </a:p>
        </p:txBody>
      </p:sp>
      <p:sp>
        <p:nvSpPr>
          <p:cNvPr id="9" name="TextBox 8"/>
          <p:cNvSpPr txBox="1"/>
          <p:nvPr/>
        </p:nvSpPr>
        <p:spPr>
          <a:xfrm>
            <a:off x="6348047" y="6575203"/>
            <a:ext cx="2219881" cy="246221"/>
          </a:xfrm>
          <a:prstGeom prst="rect">
            <a:avLst/>
          </a:prstGeom>
          <a:noFill/>
        </p:spPr>
        <p:txBody>
          <a:bodyPr wrap="square" rtlCol="0">
            <a:spAutoFit/>
          </a:bodyPr>
          <a:lstStyle/>
          <a:p>
            <a:r>
              <a:rPr lang="en-US" sz="1000" dirty="0" smtClean="0"/>
              <a:t>Original slide courtesy of </a:t>
            </a:r>
            <a:r>
              <a:rPr lang="en-US" sz="1000" dirty="0" err="1" smtClean="0"/>
              <a:t>J.Kirkby</a:t>
            </a:r>
            <a:endParaRPr lang="en-US" sz="1000" dirty="0"/>
          </a:p>
        </p:txBody>
      </p:sp>
      <p:grpSp>
        <p:nvGrpSpPr>
          <p:cNvPr id="3" name="Group 48"/>
          <p:cNvGrpSpPr/>
          <p:nvPr/>
        </p:nvGrpSpPr>
        <p:grpSpPr>
          <a:xfrm>
            <a:off x="328247" y="2211749"/>
            <a:ext cx="1295400" cy="3802797"/>
            <a:chOff x="0" y="1828800"/>
            <a:chExt cx="1295400" cy="3802797"/>
          </a:xfrm>
        </p:grpSpPr>
        <p:cxnSp>
          <p:nvCxnSpPr>
            <p:cNvPr id="12" name="Straight Arrow Connector 11"/>
            <p:cNvCxnSpPr/>
            <p:nvPr/>
          </p:nvCxnSpPr>
          <p:spPr>
            <a:xfrm rot="5400000" flipH="1" flipV="1">
              <a:off x="-685800" y="2743200"/>
              <a:ext cx="2819400" cy="990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0" y="4800600"/>
              <a:ext cx="1295400" cy="830997"/>
            </a:xfrm>
            <a:prstGeom prst="rect">
              <a:avLst/>
            </a:prstGeom>
            <a:noFill/>
          </p:spPr>
          <p:txBody>
            <a:bodyPr wrap="square" rtlCol="0">
              <a:spAutoFit/>
            </a:bodyPr>
            <a:lstStyle/>
            <a:p>
              <a:r>
                <a:rPr lang="en-US" sz="1600" b="1" dirty="0" smtClean="0"/>
                <a:t>PS Beam,</a:t>
              </a:r>
            </a:p>
            <a:p>
              <a:r>
                <a:rPr lang="en-US" sz="1600" b="1" dirty="0" err="1" smtClean="0"/>
                <a:t>Hodoscope</a:t>
              </a:r>
              <a:endParaRPr lang="en-US" sz="1600" b="1" dirty="0" smtClean="0"/>
            </a:p>
            <a:p>
              <a:r>
                <a:rPr lang="fi-FI" sz="1600" b="1" dirty="0" smtClean="0">
                  <a:solidFill>
                    <a:schemeClr val="accent2"/>
                  </a:solidFill>
                </a:rPr>
                <a:t>CERN</a:t>
              </a:r>
              <a:endParaRPr lang="en-US" sz="1600" b="1" dirty="0">
                <a:solidFill>
                  <a:schemeClr val="accent2"/>
                </a:solidFill>
              </a:endParaRPr>
            </a:p>
          </p:txBody>
        </p:sp>
      </p:grpSp>
      <p:grpSp>
        <p:nvGrpSpPr>
          <p:cNvPr id="4" name="Group 50"/>
          <p:cNvGrpSpPr/>
          <p:nvPr/>
        </p:nvGrpSpPr>
        <p:grpSpPr>
          <a:xfrm>
            <a:off x="2157047" y="2364151"/>
            <a:ext cx="2362200" cy="4711481"/>
            <a:chOff x="1828800" y="1981202"/>
            <a:chExt cx="2362200" cy="4711481"/>
          </a:xfrm>
        </p:grpSpPr>
        <p:cxnSp>
          <p:nvCxnSpPr>
            <p:cNvPr id="18" name="Straight Arrow Connector 17"/>
            <p:cNvCxnSpPr/>
            <p:nvPr/>
          </p:nvCxnSpPr>
          <p:spPr>
            <a:xfrm rot="16200000" flipV="1">
              <a:off x="1638300" y="3543300"/>
              <a:ext cx="1524000" cy="1143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6200000" flipV="1">
              <a:off x="1295403" y="3124202"/>
              <a:ext cx="2514598" cy="99059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667000" y="4876801"/>
              <a:ext cx="1524000" cy="1815882"/>
            </a:xfrm>
            <a:prstGeom prst="rect">
              <a:avLst/>
            </a:prstGeom>
            <a:noFill/>
          </p:spPr>
          <p:txBody>
            <a:bodyPr wrap="square" rtlCol="0">
              <a:spAutoFit/>
            </a:bodyPr>
            <a:lstStyle/>
            <a:p>
              <a:r>
                <a:rPr lang="en-US" sz="1600" b="1" dirty="0" smtClean="0"/>
                <a:t>API-</a:t>
              </a:r>
              <a:r>
                <a:rPr lang="en-US" sz="1600" b="1" dirty="0" err="1" smtClean="0"/>
                <a:t>tof</a:t>
              </a:r>
              <a:r>
                <a:rPr lang="en-US" sz="1600" b="1" dirty="0" smtClean="0"/>
                <a:t>-MS, PTRMS (VOC)</a:t>
              </a:r>
            </a:p>
            <a:p>
              <a:r>
                <a:rPr lang="fi-FI" sz="1600" b="1" dirty="0" smtClean="0">
                  <a:solidFill>
                    <a:schemeClr val="accent2"/>
                  </a:solidFill>
                </a:rPr>
                <a:t>Frankfurt,</a:t>
              </a:r>
            </a:p>
            <a:p>
              <a:r>
                <a:rPr lang="fi-FI" sz="1600" b="1" dirty="0" smtClean="0">
                  <a:solidFill>
                    <a:schemeClr val="accent2"/>
                  </a:solidFill>
                </a:rPr>
                <a:t>Innsbruck, Helsinki</a:t>
              </a:r>
              <a:endParaRPr lang="en-US" sz="1600" b="1" dirty="0" smtClean="0">
                <a:solidFill>
                  <a:schemeClr val="accent2"/>
                </a:solidFill>
              </a:endParaRPr>
            </a:p>
            <a:p>
              <a:endParaRPr lang="en-US" sz="1600" dirty="0"/>
            </a:p>
          </p:txBody>
        </p:sp>
        <p:cxnSp>
          <p:nvCxnSpPr>
            <p:cNvPr id="25" name="Straight Arrow Connector 24"/>
            <p:cNvCxnSpPr/>
            <p:nvPr/>
          </p:nvCxnSpPr>
          <p:spPr>
            <a:xfrm rot="5400000" flipH="1" flipV="1">
              <a:off x="1714502" y="3314702"/>
              <a:ext cx="2971799" cy="30479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52"/>
          <p:cNvGrpSpPr/>
          <p:nvPr/>
        </p:nvGrpSpPr>
        <p:grpSpPr>
          <a:xfrm>
            <a:off x="3223849" y="3507151"/>
            <a:ext cx="2438397" cy="2349784"/>
            <a:chOff x="2895602" y="3124202"/>
            <a:chExt cx="2438397" cy="2349784"/>
          </a:xfrm>
        </p:grpSpPr>
        <p:cxnSp>
          <p:nvCxnSpPr>
            <p:cNvPr id="29" name="Straight Arrow Connector 28"/>
            <p:cNvCxnSpPr/>
            <p:nvPr/>
          </p:nvCxnSpPr>
          <p:spPr>
            <a:xfrm rot="16200000" flipV="1">
              <a:off x="2628902" y="3390902"/>
              <a:ext cx="1828798" cy="129539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962399" y="4889211"/>
              <a:ext cx="1371600" cy="584775"/>
            </a:xfrm>
            <a:prstGeom prst="rect">
              <a:avLst/>
            </a:prstGeom>
            <a:noFill/>
          </p:spPr>
          <p:txBody>
            <a:bodyPr wrap="square" rtlCol="0">
              <a:spAutoFit/>
            </a:bodyPr>
            <a:lstStyle/>
            <a:p>
              <a:r>
                <a:rPr lang="en-US" sz="1600" b="1" dirty="0" smtClean="0"/>
                <a:t>CIMS</a:t>
              </a:r>
            </a:p>
            <a:p>
              <a:r>
                <a:rPr lang="fi-FI" sz="1600" b="1" dirty="0" smtClean="0">
                  <a:solidFill>
                    <a:schemeClr val="accent2"/>
                  </a:solidFill>
                </a:rPr>
                <a:t>Frankfurt</a:t>
              </a:r>
              <a:endParaRPr lang="en-US" sz="1600" b="1" dirty="0">
                <a:solidFill>
                  <a:schemeClr val="accent2"/>
                </a:solidFill>
              </a:endParaRPr>
            </a:p>
          </p:txBody>
        </p:sp>
      </p:grpSp>
      <p:grpSp>
        <p:nvGrpSpPr>
          <p:cNvPr id="6" name="Group 51"/>
          <p:cNvGrpSpPr/>
          <p:nvPr/>
        </p:nvGrpSpPr>
        <p:grpSpPr>
          <a:xfrm>
            <a:off x="3147647" y="3126149"/>
            <a:ext cx="3467100" cy="2513855"/>
            <a:chOff x="2819400" y="2743200"/>
            <a:chExt cx="3467100" cy="2513855"/>
          </a:xfrm>
        </p:grpSpPr>
        <p:cxnSp>
          <p:nvCxnSpPr>
            <p:cNvPr id="33" name="Straight Arrow Connector 32"/>
            <p:cNvCxnSpPr/>
            <p:nvPr/>
          </p:nvCxnSpPr>
          <p:spPr>
            <a:xfrm rot="16200000" flipV="1">
              <a:off x="2781300" y="2781300"/>
              <a:ext cx="2133600" cy="2057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914900" y="4672280"/>
              <a:ext cx="1371600" cy="584775"/>
            </a:xfrm>
            <a:prstGeom prst="rect">
              <a:avLst/>
            </a:prstGeom>
            <a:noFill/>
          </p:spPr>
          <p:txBody>
            <a:bodyPr wrap="square" rtlCol="0">
              <a:spAutoFit/>
            </a:bodyPr>
            <a:lstStyle/>
            <a:p>
              <a:r>
                <a:rPr lang="en-US" sz="1600" b="1" dirty="0" err="1" smtClean="0"/>
                <a:t>DewPoint</a:t>
              </a:r>
              <a:endParaRPr lang="en-US" sz="1600" b="1" dirty="0" smtClean="0"/>
            </a:p>
            <a:p>
              <a:r>
                <a:rPr lang="fi-FI" sz="1600" b="1" dirty="0" smtClean="0">
                  <a:solidFill>
                    <a:schemeClr val="accent2"/>
                  </a:solidFill>
                </a:rPr>
                <a:t>CERN</a:t>
              </a:r>
              <a:endParaRPr lang="en-US" sz="1600" b="1" dirty="0">
                <a:solidFill>
                  <a:schemeClr val="accent2"/>
                </a:solidFill>
              </a:endParaRPr>
            </a:p>
          </p:txBody>
        </p:sp>
      </p:grpSp>
      <p:grpSp>
        <p:nvGrpSpPr>
          <p:cNvPr id="7" name="Group 49"/>
          <p:cNvGrpSpPr/>
          <p:nvPr/>
        </p:nvGrpSpPr>
        <p:grpSpPr>
          <a:xfrm>
            <a:off x="1699847" y="2440349"/>
            <a:ext cx="1905000" cy="3896618"/>
            <a:chOff x="1371600" y="2057400"/>
            <a:chExt cx="1905000" cy="3896618"/>
          </a:xfrm>
        </p:grpSpPr>
        <p:cxnSp>
          <p:nvCxnSpPr>
            <p:cNvPr id="14" name="Straight Arrow Connector 13"/>
            <p:cNvCxnSpPr/>
            <p:nvPr/>
          </p:nvCxnSpPr>
          <p:spPr>
            <a:xfrm rot="16200000" flipV="1">
              <a:off x="647700" y="4000500"/>
              <a:ext cx="1600200" cy="152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447800" y="4876800"/>
              <a:ext cx="1295400" cy="1077218"/>
            </a:xfrm>
            <a:prstGeom prst="rect">
              <a:avLst/>
            </a:prstGeom>
            <a:noFill/>
          </p:spPr>
          <p:txBody>
            <a:bodyPr wrap="square" rtlCol="0">
              <a:spAutoFit/>
            </a:bodyPr>
            <a:lstStyle/>
            <a:p>
              <a:r>
                <a:rPr lang="en-US" sz="1600" b="1" dirty="0" smtClean="0"/>
                <a:t>NAIS, </a:t>
              </a:r>
              <a:r>
                <a:rPr lang="en-US" sz="1600" b="1" dirty="0" err="1" smtClean="0"/>
                <a:t>Gerdien</a:t>
              </a:r>
              <a:endParaRPr lang="en-US" sz="1600" b="1" dirty="0" smtClean="0"/>
            </a:p>
            <a:p>
              <a:r>
                <a:rPr lang="fi-FI" sz="1600" b="1" dirty="0" smtClean="0">
                  <a:solidFill>
                    <a:schemeClr val="accent2"/>
                  </a:solidFill>
                </a:rPr>
                <a:t>CERN / Helsinki</a:t>
              </a:r>
              <a:endParaRPr lang="en-US" sz="1600" b="1" dirty="0" smtClean="0">
                <a:solidFill>
                  <a:schemeClr val="accent2"/>
                </a:solidFill>
              </a:endParaRPr>
            </a:p>
          </p:txBody>
        </p:sp>
        <p:cxnSp>
          <p:nvCxnSpPr>
            <p:cNvPr id="37" name="Straight Arrow Connector 36"/>
            <p:cNvCxnSpPr/>
            <p:nvPr/>
          </p:nvCxnSpPr>
          <p:spPr>
            <a:xfrm rot="5400000" flipH="1" flipV="1">
              <a:off x="1028700" y="2628900"/>
              <a:ext cx="2819400" cy="1676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8" name="Group 53"/>
          <p:cNvGrpSpPr/>
          <p:nvPr/>
        </p:nvGrpSpPr>
        <p:grpSpPr>
          <a:xfrm>
            <a:off x="5052647" y="3278549"/>
            <a:ext cx="2895600" cy="3146286"/>
            <a:chOff x="4724400" y="2895600"/>
            <a:chExt cx="2895600" cy="3146286"/>
          </a:xfrm>
        </p:grpSpPr>
        <p:cxnSp>
          <p:nvCxnSpPr>
            <p:cNvPr id="40" name="Straight Arrow Connector 39"/>
            <p:cNvCxnSpPr/>
            <p:nvPr/>
          </p:nvCxnSpPr>
          <p:spPr>
            <a:xfrm rot="16200000" flipV="1">
              <a:off x="4457700" y="3162300"/>
              <a:ext cx="2133600" cy="1600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V="1">
              <a:off x="4762501" y="3467101"/>
              <a:ext cx="2133599" cy="990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16200000" flipV="1">
              <a:off x="5181601" y="3886201"/>
              <a:ext cx="2133599" cy="152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019800" y="4964668"/>
              <a:ext cx="1600200" cy="1077218"/>
            </a:xfrm>
            <a:prstGeom prst="rect">
              <a:avLst/>
            </a:prstGeom>
            <a:noFill/>
          </p:spPr>
          <p:txBody>
            <a:bodyPr wrap="square" rtlCol="0">
              <a:spAutoFit/>
            </a:bodyPr>
            <a:lstStyle/>
            <a:p>
              <a:r>
                <a:rPr lang="en-US" sz="1600" b="1" dirty="0" smtClean="0"/>
                <a:t>CPC, SMPS, Snapper, AMS</a:t>
              </a:r>
            </a:p>
            <a:p>
              <a:r>
                <a:rPr lang="fi-FI" sz="1600" b="1" dirty="0" err="1" smtClean="0">
                  <a:solidFill>
                    <a:schemeClr val="accent2"/>
                  </a:solidFill>
                </a:rPr>
                <a:t>Vienna</a:t>
              </a:r>
              <a:r>
                <a:rPr lang="fi-FI" sz="1600" b="1" dirty="0" smtClean="0">
                  <a:solidFill>
                    <a:schemeClr val="accent2"/>
                  </a:solidFill>
                </a:rPr>
                <a:t>, Frankfurt</a:t>
              </a:r>
              <a:endParaRPr lang="en-US" sz="1600" b="1" dirty="0">
                <a:solidFill>
                  <a:schemeClr val="accent2"/>
                </a:solidFill>
              </a:endParaRPr>
            </a:p>
          </p:txBody>
        </p:sp>
      </p:grpSp>
      <p:grpSp>
        <p:nvGrpSpPr>
          <p:cNvPr id="10" name="Group 54"/>
          <p:cNvGrpSpPr/>
          <p:nvPr/>
        </p:nvGrpSpPr>
        <p:grpSpPr>
          <a:xfrm>
            <a:off x="7948247" y="3278549"/>
            <a:ext cx="1371600" cy="2900065"/>
            <a:chOff x="7620000" y="2895600"/>
            <a:chExt cx="1371600" cy="2900065"/>
          </a:xfrm>
        </p:grpSpPr>
        <p:cxnSp>
          <p:nvCxnSpPr>
            <p:cNvPr id="47" name="Straight Arrow Connector 46"/>
            <p:cNvCxnSpPr/>
            <p:nvPr/>
          </p:nvCxnSpPr>
          <p:spPr>
            <a:xfrm rot="16200000" flipV="1">
              <a:off x="6705600" y="3886200"/>
              <a:ext cx="2133599" cy="152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620000" y="4964668"/>
              <a:ext cx="1371600" cy="830997"/>
            </a:xfrm>
            <a:prstGeom prst="rect">
              <a:avLst/>
            </a:prstGeom>
            <a:noFill/>
          </p:spPr>
          <p:txBody>
            <a:bodyPr wrap="square" rtlCol="0">
              <a:spAutoFit/>
            </a:bodyPr>
            <a:lstStyle/>
            <a:p>
              <a:r>
                <a:rPr lang="en-US" sz="1600" b="1" dirty="0" smtClean="0"/>
                <a:t>CCNC, HTDMA</a:t>
              </a:r>
            </a:p>
            <a:p>
              <a:r>
                <a:rPr lang="fi-FI" sz="1600" b="1" dirty="0" smtClean="0">
                  <a:solidFill>
                    <a:schemeClr val="accent2"/>
                  </a:solidFill>
                </a:rPr>
                <a:t>Kuopio</a:t>
              </a:r>
              <a:endParaRPr lang="en-US" sz="1600" b="1" dirty="0">
                <a:solidFill>
                  <a:schemeClr val="accent2"/>
                </a:solidFill>
              </a:endParaRPr>
            </a:p>
          </p:txBody>
        </p:sp>
      </p:grpSp>
    </p:spTree>
    <p:extLst>
      <p:ext uri="{BB962C8B-B14F-4D97-AF65-F5344CB8AC3E}">
        <p14:creationId xmlns:p14="http://schemas.microsoft.com/office/powerpoint/2010/main" val="214724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linds(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020" y="173069"/>
            <a:ext cx="8229600" cy="675273"/>
          </a:xfrm>
        </p:spPr>
        <p:txBody>
          <a:bodyPr/>
          <a:lstStyle/>
          <a:p>
            <a:r>
              <a:rPr lang="en-GB" b="1" dirty="0"/>
              <a:t>R</a:t>
            </a:r>
            <a:r>
              <a:rPr lang="en-GB" b="1" dirty="0" smtClean="0"/>
              <a:t>esults from CLOUD</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42</a:t>
            </a:fld>
            <a:endParaRPr lang="en-US"/>
          </a:p>
        </p:txBody>
      </p:sp>
      <p:pic>
        <p:nvPicPr>
          <p:cNvPr id="123906" name="Picture 2"/>
          <p:cNvPicPr>
            <a:picLocks noGrp="1" noChangeAspect="1" noChangeArrowheads="1"/>
          </p:cNvPicPr>
          <p:nvPr>
            <p:ph idx="1"/>
          </p:nvPr>
        </p:nvPicPr>
        <p:blipFill>
          <a:blip r:embed="rId2" cstate="screen"/>
          <a:srcRect/>
          <a:stretch>
            <a:fillRect/>
          </a:stretch>
        </p:blipFill>
        <p:spPr bwMode="auto">
          <a:xfrm>
            <a:off x="2539565" y="959544"/>
            <a:ext cx="6440209" cy="539888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136464" y="4076360"/>
            <a:ext cx="4865381" cy="2554545"/>
          </a:xfrm>
          <a:prstGeom prst="rect">
            <a:avLst/>
          </a:prstGeom>
          <a:solidFill>
            <a:schemeClr val="bg1"/>
          </a:solidFill>
          <a:ln>
            <a:solidFill>
              <a:schemeClr val="tx1"/>
            </a:solidFill>
          </a:ln>
        </p:spPr>
        <p:txBody>
          <a:bodyPr wrap="square" rtlCol="0">
            <a:spAutoFit/>
          </a:bodyPr>
          <a:lstStyle/>
          <a:p>
            <a:r>
              <a:rPr lang="en-GB" sz="1000" b="1" dirty="0" smtClean="0"/>
              <a:t>CLOUD now “in production”. Examples of the produced results:</a:t>
            </a:r>
          </a:p>
          <a:p>
            <a:pPr marL="171450" lvl="0" indent="-171450">
              <a:buFont typeface="Arial" pitchFamily="34" charset="0"/>
              <a:buChar char="•"/>
            </a:pPr>
            <a:r>
              <a:rPr lang="en-US" sz="1000" dirty="0"/>
              <a:t>J. Almeida et al., </a:t>
            </a:r>
            <a:r>
              <a:rPr lang="en-US" sz="1000" i="1" dirty="0"/>
              <a:t>Molecular understanding of amine-</a:t>
            </a:r>
            <a:r>
              <a:rPr lang="en-US" sz="1000" i="1" dirty="0" err="1"/>
              <a:t>sulphuric</a:t>
            </a:r>
            <a:r>
              <a:rPr lang="en-US" sz="1000" i="1" dirty="0"/>
              <a:t> acid particle nucleation in the atmosphere, </a:t>
            </a:r>
            <a:r>
              <a:rPr lang="en-US" sz="1000" dirty="0"/>
              <a:t>Nature, </a:t>
            </a:r>
            <a:r>
              <a:rPr lang="en-US" sz="1000" dirty="0" smtClean="0"/>
              <a:t>2013</a:t>
            </a:r>
          </a:p>
          <a:p>
            <a:pPr marL="171450" lvl="0" indent="-171450">
              <a:buFont typeface="Arial" pitchFamily="34" charset="0"/>
              <a:buChar char="•"/>
            </a:pPr>
            <a:r>
              <a:rPr lang="en-US" sz="1000" dirty="0" smtClean="0"/>
              <a:t>H</a:t>
            </a:r>
            <a:r>
              <a:rPr lang="en-US" sz="1000" dirty="0"/>
              <a:t>. Keskinen et al., </a:t>
            </a:r>
            <a:r>
              <a:rPr lang="en-US" sz="1000" i="1" dirty="0"/>
              <a:t>Evolution of particle composition in CLOUD nucleation experiments</a:t>
            </a:r>
            <a:r>
              <a:rPr lang="en-US" sz="1000" dirty="0"/>
              <a:t>, Atmospheric Chemistry and </a:t>
            </a:r>
            <a:r>
              <a:rPr lang="en-US" sz="1000" dirty="0" smtClean="0"/>
              <a:t>Physics, 2013</a:t>
            </a:r>
            <a:endParaRPr lang="en-GB" sz="1000" dirty="0"/>
          </a:p>
          <a:p>
            <a:pPr marL="171450" lvl="0" indent="-171450">
              <a:buFont typeface="Arial" pitchFamily="34" charset="0"/>
              <a:buChar char="•"/>
            </a:pPr>
            <a:r>
              <a:rPr lang="en-US" sz="1000" dirty="0" smtClean="0"/>
              <a:t>S</a:t>
            </a:r>
            <a:r>
              <a:rPr lang="en-US" sz="1000" dirty="0"/>
              <a:t>. </a:t>
            </a:r>
            <a:r>
              <a:rPr lang="en-US" sz="1000" dirty="0" err="1"/>
              <a:t>Schobesberger</a:t>
            </a:r>
            <a:r>
              <a:rPr lang="en-US" sz="1000" dirty="0"/>
              <a:t> et al., </a:t>
            </a:r>
            <a:r>
              <a:rPr lang="en-US" sz="1000" i="1" dirty="0"/>
              <a:t>Molecular understanding of atmospheric particle formation from sulfuric acid and large oxidized organic molecules</a:t>
            </a:r>
            <a:r>
              <a:rPr lang="en-US" sz="1000" dirty="0"/>
              <a:t>, </a:t>
            </a:r>
            <a:r>
              <a:rPr lang="en-US" sz="1000" dirty="0" smtClean="0"/>
              <a:t>PNAS, 2013</a:t>
            </a:r>
          </a:p>
          <a:p>
            <a:pPr marL="171450" lvl="0" indent="-171450">
              <a:buFont typeface="Arial" pitchFamily="34" charset="0"/>
              <a:buChar char="•"/>
            </a:pPr>
            <a:r>
              <a:rPr lang="en-US" sz="1000" dirty="0"/>
              <a:t>F. </a:t>
            </a:r>
            <a:r>
              <a:rPr lang="en-US" sz="1000" dirty="0" err="1"/>
              <a:t>Riccobono</a:t>
            </a:r>
            <a:r>
              <a:rPr lang="en-US" sz="1000" dirty="0"/>
              <a:t> et al., </a:t>
            </a:r>
            <a:r>
              <a:rPr lang="en-US" sz="1000" i="1" dirty="0"/>
              <a:t>Oxidation Products of Biogenic Emissions Contribute to Nucleation of Atmospheric Particles</a:t>
            </a:r>
            <a:r>
              <a:rPr lang="en-US" sz="1000" dirty="0"/>
              <a:t>, Science, </a:t>
            </a:r>
            <a:r>
              <a:rPr lang="en-US" sz="1000" dirty="0" smtClean="0"/>
              <a:t>2014</a:t>
            </a:r>
          </a:p>
          <a:p>
            <a:pPr marL="171450" lvl="0" indent="-171450">
              <a:buFont typeface="Arial" pitchFamily="34" charset="0"/>
              <a:buChar char="•"/>
            </a:pPr>
            <a:r>
              <a:rPr lang="en-US" sz="1000" dirty="0"/>
              <a:t>F. Bianchi et al., </a:t>
            </a:r>
            <a:r>
              <a:rPr lang="en-US" sz="1000" i="1" dirty="0"/>
              <a:t>Insight into acid-base nucleation experiments by comparison of the chemical composition of positive, negative and neutral clusters</a:t>
            </a:r>
            <a:r>
              <a:rPr lang="en-US" sz="1000" dirty="0"/>
              <a:t>, </a:t>
            </a:r>
            <a:r>
              <a:rPr lang="en-US" sz="1000" dirty="0" smtClean="0"/>
              <a:t>PNAS, 2014</a:t>
            </a:r>
          </a:p>
          <a:p>
            <a:pPr marL="171450" lvl="0" indent="-171450">
              <a:buFont typeface="Arial" pitchFamily="34" charset="0"/>
              <a:buChar char="•"/>
            </a:pPr>
            <a:r>
              <a:rPr lang="en-US" sz="1000" dirty="0"/>
              <a:t>J. </a:t>
            </a:r>
            <a:r>
              <a:rPr lang="en-US" sz="1000" dirty="0" err="1"/>
              <a:t>Kirkby</a:t>
            </a:r>
            <a:r>
              <a:rPr lang="en-US" sz="1000" dirty="0"/>
              <a:t> et al., </a:t>
            </a:r>
            <a:r>
              <a:rPr lang="en-US" sz="1000" i="1" dirty="0"/>
              <a:t>Ion-induced nucleation of pure biogenic particles</a:t>
            </a:r>
            <a:r>
              <a:rPr lang="en-US" sz="1000" dirty="0"/>
              <a:t>, Nature, </a:t>
            </a:r>
            <a:r>
              <a:rPr lang="en-US" sz="1000" dirty="0" smtClean="0"/>
              <a:t>2016</a:t>
            </a:r>
          </a:p>
          <a:p>
            <a:pPr marL="171450" lvl="0" indent="-171450">
              <a:buFont typeface="Arial" pitchFamily="34" charset="0"/>
              <a:buChar char="•"/>
            </a:pPr>
            <a:r>
              <a:rPr lang="en-US" sz="1000" dirty="0"/>
              <a:t>J. </a:t>
            </a:r>
            <a:r>
              <a:rPr lang="en-US" sz="1000" dirty="0" err="1"/>
              <a:t>Tröstl</a:t>
            </a:r>
            <a:r>
              <a:rPr lang="en-US" sz="1000" dirty="0"/>
              <a:t> et al., </a:t>
            </a:r>
            <a:r>
              <a:rPr lang="en-US" sz="1000" i="1" dirty="0"/>
              <a:t>The role of low-volatility organic compounds in initial particle growth in the atmosphere</a:t>
            </a:r>
            <a:r>
              <a:rPr lang="en-US" sz="1000" dirty="0"/>
              <a:t>, Nature, 2016 </a:t>
            </a:r>
            <a:endParaRPr lang="en-US" sz="1000" dirty="0" smtClean="0"/>
          </a:p>
          <a:p>
            <a:pPr marL="171450" lvl="0" indent="-171450">
              <a:buFont typeface="Arial" pitchFamily="34" charset="0"/>
              <a:buChar char="•"/>
            </a:pPr>
            <a:r>
              <a:rPr lang="en-US" sz="1000" dirty="0"/>
              <a:t>E. Dunne et al., </a:t>
            </a:r>
            <a:r>
              <a:rPr lang="en-US" sz="1000" i="1" dirty="0"/>
              <a:t>Global particle formation from CERN CLOUD measurements</a:t>
            </a:r>
            <a:r>
              <a:rPr lang="en-US" sz="1000" dirty="0"/>
              <a:t>, Science, </a:t>
            </a:r>
            <a:r>
              <a:rPr lang="en-US" sz="1000" dirty="0" smtClean="0"/>
              <a:t>2016</a:t>
            </a:r>
          </a:p>
        </p:txBody>
      </p:sp>
      <p:sp>
        <p:nvSpPr>
          <p:cNvPr id="3" name="Oval 2"/>
          <p:cNvSpPr/>
          <p:nvPr/>
        </p:nvSpPr>
        <p:spPr>
          <a:xfrm>
            <a:off x="6166340" y="975174"/>
            <a:ext cx="453292" cy="2909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6963508" y="70382"/>
            <a:ext cx="1430112" cy="861774"/>
          </a:xfrm>
          <a:prstGeom prst="rect">
            <a:avLst/>
          </a:prstGeom>
          <a:noFill/>
        </p:spPr>
        <p:txBody>
          <a:bodyPr wrap="square" rtlCol="0">
            <a:spAutoFit/>
          </a:bodyPr>
          <a:lstStyle/>
          <a:p>
            <a:r>
              <a:rPr lang="en-GB" sz="1000" dirty="0" smtClean="0"/>
              <a:t>First major publication</a:t>
            </a:r>
          </a:p>
          <a:p>
            <a:r>
              <a:rPr lang="en-GB" sz="1000" dirty="0" smtClean="0"/>
              <a:t>5 years after CLOUD approved in CERN programme,</a:t>
            </a:r>
          </a:p>
          <a:p>
            <a:r>
              <a:rPr lang="en-GB" sz="1000" dirty="0" smtClean="0"/>
              <a:t>2 years after first run</a:t>
            </a:r>
            <a:endParaRPr lang="en-GB" sz="1000" dirty="0"/>
          </a:p>
        </p:txBody>
      </p:sp>
      <p:cxnSp>
        <p:nvCxnSpPr>
          <p:cNvPr id="9" name="Straight Connector 8"/>
          <p:cNvCxnSpPr>
            <a:stCxn id="3" idx="7"/>
          </p:cNvCxnSpPr>
          <p:nvPr/>
        </p:nvCxnSpPr>
        <p:spPr>
          <a:xfrm flipV="1">
            <a:off x="6553249" y="687754"/>
            <a:ext cx="410259" cy="3300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91493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CLOUD - A.Onnela</a:t>
            </a:r>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43</a:t>
            </a:fld>
            <a:endParaRPr lang="en-US"/>
          </a:p>
        </p:txBody>
      </p:sp>
      <p:pic>
        <p:nvPicPr>
          <p:cNvPr id="88066" name="Picture 2" descr="\\cern.ch\dfs\Users\a\antti\Desktop\1107201_01-A4-at-144-dpi.jpg"/>
          <p:cNvPicPr>
            <a:picLocks noChangeAspect="1" noChangeArrowheads="1"/>
          </p:cNvPicPr>
          <p:nvPr/>
        </p:nvPicPr>
        <p:blipFill>
          <a:blip r:embed="rId2" cstate="screen"/>
          <a:srcRect b="-1109"/>
          <a:stretch>
            <a:fillRect/>
          </a:stretch>
        </p:blipFill>
        <p:spPr bwMode="auto">
          <a:xfrm>
            <a:off x="1" y="799552"/>
            <a:ext cx="9144000" cy="6133173"/>
          </a:xfrm>
          <a:prstGeom prst="rect">
            <a:avLst/>
          </a:prstGeom>
          <a:noFill/>
        </p:spPr>
      </p:pic>
      <p:sp>
        <p:nvSpPr>
          <p:cNvPr id="3" name="TextBox 2"/>
          <p:cNvSpPr txBox="1"/>
          <p:nvPr/>
        </p:nvSpPr>
        <p:spPr>
          <a:xfrm>
            <a:off x="2012462" y="278765"/>
            <a:ext cx="5119077" cy="646331"/>
          </a:xfrm>
          <a:prstGeom prst="rect">
            <a:avLst/>
          </a:prstGeom>
          <a:solidFill>
            <a:schemeClr val="bg1"/>
          </a:solidFill>
          <a:ln>
            <a:solidFill>
              <a:srgbClr val="0070C0"/>
            </a:solidFill>
          </a:ln>
        </p:spPr>
        <p:txBody>
          <a:bodyPr wrap="square" rtlCol="0">
            <a:spAutoFit/>
          </a:bodyPr>
          <a:lstStyle/>
          <a:p>
            <a:pPr algn="ctr"/>
            <a:r>
              <a:rPr lang="en-GB" dirty="0" smtClean="0">
                <a:ln>
                  <a:solidFill>
                    <a:schemeClr val="tx1"/>
                  </a:solidFill>
                </a:ln>
                <a:solidFill>
                  <a:srgbClr val="00B0F0"/>
                </a:solidFill>
              </a:rPr>
              <a:t>Further information on the </a:t>
            </a:r>
            <a:r>
              <a:rPr lang="en-GB" dirty="0">
                <a:ln>
                  <a:solidFill>
                    <a:schemeClr val="tx1"/>
                  </a:solidFill>
                </a:ln>
                <a:solidFill>
                  <a:srgbClr val="00B0F0"/>
                </a:solidFill>
              </a:rPr>
              <a:t>CLOUD experiment:</a:t>
            </a:r>
            <a:br>
              <a:rPr lang="en-GB" dirty="0">
                <a:ln>
                  <a:solidFill>
                    <a:schemeClr val="tx1"/>
                  </a:solidFill>
                </a:ln>
                <a:solidFill>
                  <a:srgbClr val="00B0F0"/>
                </a:solidFill>
              </a:rPr>
            </a:br>
            <a:r>
              <a:rPr lang="en-GB" dirty="0">
                <a:ln>
                  <a:solidFill>
                    <a:schemeClr val="tx1"/>
                  </a:solidFill>
                </a:ln>
                <a:solidFill>
                  <a:srgbClr val="00B0F0"/>
                </a:solidFill>
              </a:rPr>
              <a:t>https://home.cern/about/experiments/cloud</a:t>
            </a:r>
          </a:p>
        </p:txBody>
      </p:sp>
      <p:sp>
        <p:nvSpPr>
          <p:cNvPr id="8" name="TextBox 7"/>
          <p:cNvSpPr txBox="1"/>
          <p:nvPr/>
        </p:nvSpPr>
        <p:spPr>
          <a:xfrm>
            <a:off x="2483338" y="6258285"/>
            <a:ext cx="4177323" cy="369332"/>
          </a:xfrm>
          <a:prstGeom prst="rect">
            <a:avLst/>
          </a:prstGeom>
          <a:solidFill>
            <a:schemeClr val="bg1"/>
          </a:solidFill>
        </p:spPr>
        <p:txBody>
          <a:bodyPr wrap="square" rtlCol="0">
            <a:spAutoFit/>
          </a:bodyPr>
          <a:lstStyle/>
          <a:p>
            <a:pPr algn="ctr"/>
            <a:r>
              <a:rPr lang="en-GB" dirty="0" smtClean="0"/>
              <a:t>Thank you for your attention!</a:t>
            </a:r>
            <a:endParaRPr lang="en-GB"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chemeClr val="accent2"/>
                </a:solidFill>
              </a:rPr>
              <a:t>Extra slides:</a:t>
            </a:r>
            <a:endParaRPr lang="en-US" dirty="0">
              <a:solidFill>
                <a:schemeClr val="accent2"/>
              </a:solidFill>
            </a:endParaRPr>
          </a:p>
        </p:txBody>
      </p:sp>
      <p:sp>
        <p:nvSpPr>
          <p:cNvPr id="7" name="Text Placeholder 6"/>
          <p:cNvSpPr>
            <a:spLocks noGrp="1"/>
          </p:cNvSpPr>
          <p:nvPr>
            <p:ph type="body" idx="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44</a:t>
            </a:fld>
            <a:endParaRPr lang="en-US"/>
          </a:p>
        </p:txBody>
      </p:sp>
    </p:spTree>
    <p:extLst>
      <p:ext uri="{BB962C8B-B14F-4D97-AF65-F5344CB8AC3E}">
        <p14:creationId xmlns:p14="http://schemas.microsoft.com/office/powerpoint/2010/main" val="32811617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488" y="123395"/>
            <a:ext cx="8229600" cy="675273"/>
          </a:xfrm>
        </p:spPr>
        <p:txBody>
          <a:bodyPr/>
          <a:lstStyle/>
          <a:p>
            <a:pPr algn="l"/>
            <a:r>
              <a:rPr lang="en-GB" b="1" dirty="0" smtClean="0"/>
              <a:t>Example of on-going CLOUD </a:t>
            </a:r>
            <a:br>
              <a:rPr lang="en-GB" b="1" dirty="0" smtClean="0"/>
            </a:br>
            <a:r>
              <a:rPr lang="en-GB" b="1" dirty="0" smtClean="0"/>
              <a:t>measurements:</a:t>
            </a:r>
            <a:endParaRPr lang="en-GB" b="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2307" y="3277147"/>
            <a:ext cx="5369665" cy="3161631"/>
          </a:xfrm>
        </p:spPr>
      </p:pic>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45</a:t>
            </a:fld>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8787" y="979765"/>
            <a:ext cx="4718463" cy="3138944"/>
          </a:xfrm>
          <a:prstGeom prst="rect">
            <a:avLst/>
          </a:prstGeom>
        </p:spPr>
      </p:pic>
      <p:sp>
        <p:nvSpPr>
          <p:cNvPr id="8" name="TextBox 7"/>
          <p:cNvSpPr txBox="1"/>
          <p:nvPr/>
        </p:nvSpPr>
        <p:spPr>
          <a:xfrm>
            <a:off x="5718154" y="5522110"/>
            <a:ext cx="3520306" cy="923330"/>
          </a:xfrm>
          <a:prstGeom prst="rect">
            <a:avLst/>
          </a:prstGeom>
          <a:noFill/>
          <a:ln>
            <a:noFill/>
          </a:ln>
        </p:spPr>
        <p:txBody>
          <a:bodyPr wrap="square" rtlCol="0">
            <a:spAutoFit/>
          </a:bodyPr>
          <a:lstStyle/>
          <a:p>
            <a:r>
              <a:rPr lang="en-GB" b="1" i="1" dirty="0" smtClean="0"/>
              <a:t>Similar instrument set-up used in field as well (direct atmospheric measurements)!!</a:t>
            </a:r>
            <a:endParaRPr lang="en-US" b="1" i="1" dirty="0"/>
          </a:p>
        </p:txBody>
      </p:sp>
      <p:sp>
        <p:nvSpPr>
          <p:cNvPr id="9" name="TextBox 8"/>
          <p:cNvSpPr txBox="1"/>
          <p:nvPr/>
        </p:nvSpPr>
        <p:spPr>
          <a:xfrm>
            <a:off x="3986213" y="6082567"/>
            <a:ext cx="1578341" cy="276999"/>
          </a:xfrm>
          <a:prstGeom prst="rect">
            <a:avLst/>
          </a:prstGeom>
          <a:solidFill>
            <a:schemeClr val="bg1">
              <a:alpha val="72000"/>
            </a:schemeClr>
          </a:solidFill>
          <a:ln>
            <a:solidFill>
              <a:schemeClr val="tx1"/>
            </a:solidFill>
          </a:ln>
        </p:spPr>
        <p:txBody>
          <a:bodyPr wrap="square" rtlCol="0">
            <a:spAutoFit/>
          </a:bodyPr>
          <a:lstStyle/>
          <a:p>
            <a:pPr algn="ctr"/>
            <a:r>
              <a:rPr lang="en-GB" sz="1200" b="1" dirty="0" err="1" smtClean="0"/>
              <a:t>Hyytiälä</a:t>
            </a:r>
            <a:r>
              <a:rPr lang="en-GB" sz="1200" b="1" dirty="0" smtClean="0"/>
              <a:t>, Finland</a:t>
            </a:r>
            <a:endParaRPr lang="en-US" sz="1200" b="1" dirty="0"/>
          </a:p>
        </p:txBody>
      </p:sp>
      <p:sp>
        <p:nvSpPr>
          <p:cNvPr id="10" name="TextBox 9"/>
          <p:cNvSpPr txBox="1"/>
          <p:nvPr/>
        </p:nvSpPr>
        <p:spPr>
          <a:xfrm>
            <a:off x="7186612" y="3677504"/>
            <a:ext cx="1578341" cy="276999"/>
          </a:xfrm>
          <a:prstGeom prst="rect">
            <a:avLst/>
          </a:prstGeom>
          <a:solidFill>
            <a:schemeClr val="bg1">
              <a:alpha val="72000"/>
            </a:schemeClr>
          </a:solidFill>
          <a:ln>
            <a:solidFill>
              <a:schemeClr val="tx1"/>
            </a:solidFill>
          </a:ln>
        </p:spPr>
        <p:txBody>
          <a:bodyPr wrap="square" rtlCol="0">
            <a:spAutoFit/>
          </a:bodyPr>
          <a:lstStyle/>
          <a:p>
            <a:pPr algn="ctr"/>
            <a:r>
              <a:rPr lang="en-GB" sz="1200" b="1" dirty="0" smtClean="0"/>
              <a:t>CERN, Switzerland</a:t>
            </a:r>
            <a:endParaRPr lang="en-US" sz="1200" b="1" dirty="0"/>
          </a:p>
        </p:txBody>
      </p:sp>
      <p:sp>
        <p:nvSpPr>
          <p:cNvPr id="3" name="Oval 2"/>
          <p:cNvSpPr/>
          <p:nvPr/>
        </p:nvSpPr>
        <p:spPr>
          <a:xfrm>
            <a:off x="3120859" y="4617774"/>
            <a:ext cx="106362" cy="122131"/>
          </a:xfrm>
          <a:prstGeom prst="ellipse">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102896" y="4515925"/>
            <a:ext cx="106362" cy="122131"/>
          </a:xfrm>
          <a:prstGeom prst="ellipse">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618521" y="5133412"/>
            <a:ext cx="106362" cy="122131"/>
          </a:xfrm>
          <a:prstGeom prst="ellipse">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791973" y="4318904"/>
            <a:ext cx="207962" cy="223243"/>
          </a:xfrm>
          <a:prstGeom prst="ellipse">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225539" y="4024904"/>
            <a:ext cx="317650" cy="29400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75985" y="4073714"/>
            <a:ext cx="208116" cy="198331"/>
          </a:xfrm>
          <a:prstGeom prst="ellipse">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972867" y="4089086"/>
            <a:ext cx="317650" cy="29400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023313" y="4137896"/>
            <a:ext cx="208116" cy="198331"/>
          </a:xfrm>
          <a:prstGeom prst="ellipse">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484101" y="4551001"/>
            <a:ext cx="207962" cy="223243"/>
          </a:xfrm>
          <a:prstGeom prst="ellipse">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un 17"/>
          <p:cNvSpPr/>
          <p:nvPr/>
        </p:nvSpPr>
        <p:spPr>
          <a:xfrm>
            <a:off x="659138" y="3330513"/>
            <a:ext cx="1028700" cy="1005714"/>
          </a:xfrm>
          <a:prstGeom prst="sun">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36465" y="1079280"/>
            <a:ext cx="4090886" cy="1200329"/>
          </a:xfrm>
          <a:prstGeom prst="rect">
            <a:avLst/>
          </a:prstGeom>
          <a:noFill/>
          <a:ln>
            <a:noFill/>
          </a:ln>
        </p:spPr>
        <p:txBody>
          <a:bodyPr wrap="square" rtlCol="0">
            <a:spAutoFit/>
          </a:bodyPr>
          <a:lstStyle/>
          <a:p>
            <a:r>
              <a:rPr lang="en-GB" dirty="0" smtClean="0"/>
              <a:t>Recreating of boreal </a:t>
            </a:r>
            <a:r>
              <a:rPr lang="en-GB" dirty="0"/>
              <a:t>forest conditions, to understand the observed </a:t>
            </a:r>
            <a:r>
              <a:rPr lang="en-GB" dirty="0" smtClean="0"/>
              <a:t>aerosol </a:t>
            </a:r>
            <a:r>
              <a:rPr lang="en-GB" dirty="0"/>
              <a:t>particle nucleation and </a:t>
            </a:r>
            <a:r>
              <a:rPr lang="en-GB" dirty="0" smtClean="0"/>
              <a:t>growth.</a:t>
            </a:r>
          </a:p>
          <a:p>
            <a:endParaRPr lang="en-GB" dirty="0"/>
          </a:p>
        </p:txBody>
      </p:sp>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3091" t="19612" r="11881" b="8085"/>
          <a:stretch/>
        </p:blipFill>
        <p:spPr>
          <a:xfrm>
            <a:off x="3471736" y="4828902"/>
            <a:ext cx="2079473" cy="1174453"/>
          </a:xfrm>
          <a:prstGeom prst="rect">
            <a:avLst/>
          </a:prstGeom>
        </p:spPr>
      </p:pic>
    </p:spTree>
    <p:extLst>
      <p:ext uri="{BB962C8B-B14F-4D97-AF65-F5344CB8AC3E}">
        <p14:creationId xmlns:p14="http://schemas.microsoft.com/office/powerpoint/2010/main" val="14363665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cap="none" dirty="0">
                <a:solidFill>
                  <a:schemeClr val="tx1"/>
                </a:solidFill>
              </a:rPr>
              <a:t>See </a:t>
            </a:r>
            <a:r>
              <a:rPr lang="en-US" cap="none" dirty="0" err="1">
                <a:solidFill>
                  <a:schemeClr val="tx1"/>
                </a:solidFill>
              </a:rPr>
              <a:t>youtube</a:t>
            </a:r>
            <a:r>
              <a:rPr lang="en-US" cap="none" dirty="0">
                <a:solidFill>
                  <a:schemeClr val="tx1"/>
                </a:solidFill>
              </a:rPr>
              <a:t>:</a:t>
            </a:r>
            <a:r>
              <a:rPr lang="en-US" dirty="0"/>
              <a:t> </a:t>
            </a:r>
            <a:r>
              <a:rPr lang="en-US" dirty="0" smtClean="0"/>
              <a:t/>
            </a:r>
            <a:br>
              <a:rPr lang="en-US" dirty="0" smtClean="0"/>
            </a:br>
            <a:r>
              <a:rPr lang="en-US" dirty="0" smtClean="0"/>
              <a:t>“</a:t>
            </a:r>
            <a:r>
              <a:rPr lang="en-US" dirty="0"/>
              <a:t>No particles no fog”</a:t>
            </a:r>
          </a:p>
        </p:txBody>
      </p:sp>
      <p:sp>
        <p:nvSpPr>
          <p:cNvPr id="5" name="Slide Number Placeholder 4"/>
          <p:cNvSpPr>
            <a:spLocks noGrp="1"/>
          </p:cNvSpPr>
          <p:nvPr>
            <p:ph type="sldNum" sz="quarter" idx="12"/>
          </p:nvPr>
        </p:nvSpPr>
        <p:spPr/>
        <p:txBody>
          <a:bodyPr/>
          <a:lstStyle/>
          <a:p>
            <a:pPr>
              <a:defRPr/>
            </a:pPr>
            <a:fld id="{7FF5CD7E-E069-4909-AFDC-89F9F1260C49}" type="slidenum">
              <a:rPr lang="en-US" smtClean="0"/>
              <a:pPr>
                <a:defRPr/>
              </a:pPr>
              <a:t>46</a:t>
            </a:fld>
            <a:endParaRPr lang="en-US"/>
          </a:p>
        </p:txBody>
      </p:sp>
      <p:sp>
        <p:nvSpPr>
          <p:cNvPr id="10" name="Rectangle 2"/>
          <p:cNvSpPr txBox="1">
            <a:spLocks noGrp="1" noChangeArrowheads="1"/>
          </p:cNvSpPr>
          <p:nvPr>
            <p:ph type="body" idx="1"/>
          </p:nvPr>
        </p:nvSpPr>
        <p:spPr bwMode="auto">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spcBef>
                <a:spcPct val="20000"/>
              </a:spcBef>
              <a:defRPr/>
            </a:pPr>
            <a:r>
              <a:rPr lang="en-US" sz="3200" b="1" kern="0" dirty="0" smtClean="0">
                <a:latin typeface="+mn-lt"/>
                <a:hlinkClick r:id="rId2"/>
              </a:rPr>
              <a:t>https</a:t>
            </a:r>
            <a:r>
              <a:rPr lang="en-US" sz="3200" b="1" kern="0" dirty="0">
                <a:latin typeface="+mn-lt"/>
                <a:hlinkClick r:id="rId2"/>
              </a:rPr>
              <a:t>://</a:t>
            </a:r>
            <a:r>
              <a:rPr lang="en-US" sz="3200" b="1" kern="0" dirty="0" smtClean="0">
                <a:latin typeface="+mn-lt"/>
                <a:hlinkClick r:id="rId2"/>
              </a:rPr>
              <a:t>www.youtube.com/watch?v=EneDwu0HrVg</a:t>
            </a:r>
            <a:r>
              <a:rPr lang="en-US" sz="3200" b="1" kern="0" dirty="0" smtClean="0">
                <a:latin typeface="+mn-lt"/>
              </a:rPr>
              <a:t> </a:t>
            </a:r>
            <a:endParaRPr kumimoji="0" lang="en-US" sz="3200" b="1" i="0" u="none" strike="noStrike" kern="0" cap="none" spc="0" normalizeH="0" noProof="0" dirty="0" smtClean="0">
              <a:ln>
                <a:noFill/>
              </a:ln>
              <a:solidFill>
                <a:schemeClr val="tx1"/>
              </a:solidFill>
              <a:effectLst/>
              <a:uLnTx/>
              <a:uFillTx/>
              <a:latin typeface="+mn-lt"/>
            </a:endParaRPr>
          </a:p>
          <a:p>
            <a:pPr marR="0" lvl="0" algn="l" defTabSz="914400" rtl="0" eaLnBrk="1" fontAlgn="base" latinLnBrk="0" hangingPunct="1">
              <a:lnSpc>
                <a:spcPct val="100000"/>
              </a:lnSpc>
              <a:spcBef>
                <a:spcPct val="20000"/>
              </a:spcBef>
              <a:spcAft>
                <a:spcPct val="0"/>
              </a:spcAft>
              <a:buClrTx/>
              <a:buSzTx/>
              <a:tabLst/>
              <a:defRPr/>
            </a:pPr>
            <a:endParaRPr kumimoji="0" lang="en-US" sz="3200" b="1" i="0" u="none" strike="noStrike" kern="0" cap="none" spc="0" normalizeH="0" baseline="0" noProof="0" dirty="0" smtClean="0">
              <a:ln>
                <a:noFill/>
              </a:ln>
              <a:solidFill>
                <a:schemeClr val="tx1"/>
              </a:solidFill>
              <a:effectLst/>
              <a:uLnTx/>
              <a:uFillTx/>
              <a:latin typeface="+mn-lt"/>
            </a:endParaRPr>
          </a:p>
        </p:txBody>
      </p:sp>
    </p:spTree>
    <p:extLst>
      <p:ext uri="{BB962C8B-B14F-4D97-AF65-F5344CB8AC3E}">
        <p14:creationId xmlns:p14="http://schemas.microsoft.com/office/powerpoint/2010/main" val="21182484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22312" y="4347266"/>
            <a:ext cx="8421687" cy="1362075"/>
          </a:xfrm>
        </p:spPr>
        <p:txBody>
          <a:bodyPr/>
          <a:lstStyle/>
          <a:p>
            <a:r>
              <a:rPr lang="en-US" dirty="0" smtClean="0">
                <a:solidFill>
                  <a:schemeClr val="accent2"/>
                </a:solidFill>
              </a:rPr>
              <a:t>how would you make a big cloud UP in the air?</a:t>
            </a:r>
            <a:r>
              <a:rPr lang="en-US" i="1" dirty="0">
                <a:solidFill>
                  <a:schemeClr val="accent2"/>
                </a:solidFill>
              </a:rPr>
              <a:t/>
            </a:r>
            <a:br>
              <a:rPr lang="en-US" i="1" dirty="0">
                <a:solidFill>
                  <a:schemeClr val="accent2"/>
                </a:solidFill>
              </a:rPr>
            </a:br>
            <a:endParaRPr lang="en-US" dirty="0">
              <a:solidFill>
                <a:schemeClr val="accent2"/>
              </a:solidFill>
            </a:endParaRPr>
          </a:p>
        </p:txBody>
      </p:sp>
      <p:sp>
        <p:nvSpPr>
          <p:cNvPr id="7" name="Text Placeholder 6"/>
          <p:cNvSpPr>
            <a:spLocks noGrp="1"/>
          </p:cNvSpPr>
          <p:nvPr>
            <p:ph type="body" idx="1"/>
          </p:nvPr>
        </p:nvSpPr>
        <p:spPr/>
        <p:txBody>
          <a:bodyPr/>
          <a:lstStyle/>
          <a:p>
            <a:r>
              <a:rPr lang="en-US" dirty="0"/>
              <a:t>What's Up with Clouds - Today I Found Out. We look at them every day, but few of us realize what they are made of.</a:t>
            </a:r>
          </a:p>
          <a:p>
            <a:r>
              <a:rPr lang="en-US" dirty="0">
                <a:hlinkClick r:id="rId3"/>
              </a:rPr>
              <a:t>www.todayifoundout.com/</a:t>
            </a:r>
            <a:r>
              <a:rPr lang="en-US" dirty="0" err="1">
                <a:hlinkClick r:id="rId3"/>
              </a:rPr>
              <a:t>index.php</a:t>
            </a:r>
            <a:r>
              <a:rPr lang="en-US" dirty="0">
                <a:hlinkClick r:id="rId3"/>
              </a:rPr>
              <a:t>/.../</a:t>
            </a:r>
            <a:r>
              <a:rPr lang="en-US" dirty="0" err="1">
                <a:hlinkClick r:id="rId3"/>
              </a:rPr>
              <a:t>whats</a:t>
            </a:r>
            <a:r>
              <a:rPr lang="en-US" dirty="0">
                <a:hlinkClick r:id="rId3"/>
              </a:rPr>
              <a:t>-up-with-clouds</a:t>
            </a:r>
            <a:r>
              <a:rPr lang="en-US" dirty="0" smtClean="0">
                <a:hlinkClick r:id="rId3"/>
              </a:rPr>
              <a:t>/</a:t>
            </a:r>
            <a:endParaRPr lang="en-US" dirty="0" smtClean="0"/>
          </a:p>
          <a:p>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47</a:t>
            </a:fld>
            <a:endParaRPr lang="en-US"/>
          </a:p>
        </p:txBody>
      </p:sp>
      <p:pic>
        <p:nvPicPr>
          <p:cNvPr id="2" name="Picture 1"/>
          <p:cNvPicPr>
            <a:picLocks noChangeAspect="1"/>
          </p:cNvPicPr>
          <p:nvPr/>
        </p:nvPicPr>
        <p:blipFill>
          <a:blip r:embed="rId4"/>
          <a:stretch>
            <a:fillRect/>
          </a:stretch>
        </p:blipFill>
        <p:spPr>
          <a:xfrm>
            <a:off x="6523175" y="168690"/>
            <a:ext cx="1743075" cy="2619375"/>
          </a:xfrm>
          <a:prstGeom prst="rect">
            <a:avLst/>
          </a:prstGeom>
        </p:spPr>
      </p:pic>
    </p:spTree>
    <p:extLst>
      <p:ext uri="{BB962C8B-B14F-4D97-AF65-F5344CB8AC3E}">
        <p14:creationId xmlns:p14="http://schemas.microsoft.com/office/powerpoint/2010/main" val="20460915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06:00 Wake-up and morning coffee</a:t>
            </a:r>
          </a:p>
          <a:p>
            <a:r>
              <a:rPr lang="en-US" dirty="0" smtClean="0"/>
              <a:t>07:00 To CLOUD: updates from last shift and checking the instruments</a:t>
            </a:r>
          </a:p>
          <a:p>
            <a:r>
              <a:rPr lang="en-US" dirty="0" smtClean="0"/>
              <a:t>07:00-14:00 Starting new run: operators present and others monitoring remotely their instruments or fixing their instrument if needed</a:t>
            </a:r>
          </a:p>
          <a:p>
            <a:r>
              <a:rPr lang="en-US" dirty="0" smtClean="0"/>
              <a:t>12:00-13:00 Lunch break</a:t>
            </a:r>
          </a:p>
          <a:p>
            <a:r>
              <a:rPr lang="en-US" dirty="0" smtClean="0"/>
              <a:t>12:00-15:00 Analysis and plotting of the experimental data</a:t>
            </a:r>
          </a:p>
          <a:p>
            <a:r>
              <a:rPr lang="en-US" dirty="0" smtClean="0"/>
              <a:t>15:00-17:30 Daily meeting: quick-look to the data and planning next runs</a:t>
            </a:r>
          </a:p>
          <a:p>
            <a:r>
              <a:rPr lang="en-US" dirty="0" smtClean="0"/>
              <a:t>18:00-22:00 Instrument calibrations and preparation/modifications for nights and next day’s experimental runs</a:t>
            </a:r>
          </a:p>
          <a:p>
            <a:endParaRPr lang="en-US" dirty="0" smtClean="0"/>
          </a:p>
          <a:p>
            <a:pPr marL="0" indent="0">
              <a:buNone/>
            </a:pPr>
            <a:r>
              <a:rPr lang="en-US" dirty="0" smtClean="0"/>
              <a:t>During the CLOUD campaign we work in 3 shifts (07:00-15:00, 15:00-23:00, 23:00-07:00). Two operator present all times.</a:t>
            </a:r>
            <a:endParaRPr lang="en-US" dirty="0"/>
          </a:p>
        </p:txBody>
      </p:sp>
      <p:sp>
        <p:nvSpPr>
          <p:cNvPr id="4" name="Slide Number Placeholder 3"/>
          <p:cNvSpPr>
            <a:spLocks noGrp="1"/>
          </p:cNvSpPr>
          <p:nvPr>
            <p:ph type="sldNum" sz="quarter" idx="11"/>
          </p:nvPr>
        </p:nvSpPr>
        <p:spPr/>
        <p:txBody>
          <a:bodyPr/>
          <a:lstStyle/>
          <a:p>
            <a:fld id="{89059335-AFD3-4DED-970B-1AD46A147785}" type="slidenum">
              <a:rPr lang="en-GB" smtClean="0"/>
              <a:pPr/>
              <a:t>48</a:t>
            </a:fld>
            <a:endParaRPr lang="en-GB"/>
          </a:p>
        </p:txBody>
      </p:sp>
      <p:sp>
        <p:nvSpPr>
          <p:cNvPr id="6" name="Title 5"/>
          <p:cNvSpPr>
            <a:spLocks noGrp="1"/>
          </p:cNvSpPr>
          <p:nvPr>
            <p:ph type="title"/>
          </p:nvPr>
        </p:nvSpPr>
        <p:spPr>
          <a:xfrm>
            <a:off x="136465" y="352317"/>
            <a:ext cx="8686800" cy="675273"/>
          </a:xfrm>
        </p:spPr>
        <p:txBody>
          <a:bodyPr/>
          <a:lstStyle/>
          <a:p>
            <a:r>
              <a:rPr lang="en-US" b="1" dirty="0" smtClean="0"/>
              <a:t>Researcher’s work day at CLOUD </a:t>
            </a:r>
            <a:br>
              <a:rPr lang="en-US" b="1" dirty="0" smtClean="0"/>
            </a:br>
            <a:r>
              <a:rPr lang="en-US" b="1" dirty="0" smtClean="0"/>
              <a:t>campaign on a morning shift at 07:00-15:00:</a:t>
            </a:r>
            <a:endParaRPr lang="en-US" b="1" dirty="0"/>
          </a:p>
        </p:txBody>
      </p:sp>
    </p:spTree>
    <p:extLst>
      <p:ext uri="{BB962C8B-B14F-4D97-AF65-F5344CB8AC3E}">
        <p14:creationId xmlns:p14="http://schemas.microsoft.com/office/powerpoint/2010/main" val="176596530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0" y="1722512"/>
            <a:ext cx="5181600" cy="914400"/>
          </a:xfrm>
          <a:prstGeom prst="rect">
            <a:avLst/>
          </a:prstGeom>
          <a:noFill/>
          <a:ln w="9525">
            <a:noFill/>
            <a:miter lim="800000"/>
            <a:headEnd/>
            <a:tailEnd/>
          </a:ln>
        </p:spPr>
      </p:pic>
      <p:sp>
        <p:nvSpPr>
          <p:cNvPr id="5" name="Rectangle 4"/>
          <p:cNvSpPr/>
          <p:nvPr/>
        </p:nvSpPr>
        <p:spPr bwMode="auto">
          <a:xfrm>
            <a:off x="0" y="260648"/>
            <a:ext cx="1619672" cy="1080120"/>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Times New Roman" pitchFamily="18" charset="0"/>
            </a:endParaRPr>
          </a:p>
        </p:txBody>
      </p:sp>
      <p:pic>
        <p:nvPicPr>
          <p:cNvPr id="7" name="Picture 2"/>
          <p:cNvPicPr>
            <a:picLocks noChangeAspect="1" noChangeArrowheads="1"/>
          </p:cNvPicPr>
          <p:nvPr/>
        </p:nvPicPr>
        <p:blipFill>
          <a:blip r:embed="rId4" cstate="print"/>
          <a:srcRect/>
          <a:stretch>
            <a:fillRect/>
          </a:stretch>
        </p:blipFill>
        <p:spPr bwMode="auto">
          <a:xfrm>
            <a:off x="0" y="2874640"/>
            <a:ext cx="9144000" cy="2160240"/>
          </a:xfrm>
          <a:prstGeom prst="rect">
            <a:avLst/>
          </a:prstGeom>
          <a:noFill/>
          <a:ln w="9525">
            <a:noFill/>
            <a:miter lim="800000"/>
            <a:headEnd/>
            <a:tailEnd/>
          </a:ln>
        </p:spPr>
      </p:pic>
      <p:pic>
        <p:nvPicPr>
          <p:cNvPr id="8" name="Picture 2"/>
          <p:cNvPicPr>
            <a:picLocks noChangeAspect="1" noChangeArrowheads="1"/>
          </p:cNvPicPr>
          <p:nvPr/>
        </p:nvPicPr>
        <p:blipFill rotWithShape="1">
          <a:blip r:embed="rId4" cstate="print"/>
          <a:srcRect l="64575" t="47700" r="-12"/>
          <a:stretch/>
        </p:blipFill>
        <p:spPr bwMode="auto">
          <a:xfrm>
            <a:off x="-508" y="5262429"/>
            <a:ext cx="3240360" cy="1129799"/>
          </a:xfrm>
          <a:prstGeom prst="rect">
            <a:avLst/>
          </a:prstGeom>
          <a:noFill/>
          <a:ln w="9525">
            <a:noFill/>
            <a:miter lim="800000"/>
            <a:headEnd/>
            <a:tailEnd/>
          </a:ln>
        </p:spPr>
      </p:pic>
      <p:pic>
        <p:nvPicPr>
          <p:cNvPr id="12" name="Picture 4"/>
          <p:cNvPicPr>
            <a:picLocks noChangeAspect="1" noChangeArrowheads="1"/>
          </p:cNvPicPr>
          <p:nvPr/>
        </p:nvPicPr>
        <p:blipFill rotWithShape="1">
          <a:blip r:embed="rId5" cstate="print"/>
          <a:srcRect b="3407"/>
          <a:stretch/>
        </p:blipFill>
        <p:spPr bwMode="auto">
          <a:xfrm>
            <a:off x="5181600" y="764704"/>
            <a:ext cx="3962400" cy="6408712"/>
          </a:xfrm>
          <a:prstGeom prst="rect">
            <a:avLst/>
          </a:prstGeom>
          <a:noFill/>
          <a:ln w="9525">
            <a:noFill/>
            <a:miter lim="800000"/>
            <a:headEnd/>
            <a:tailEnd/>
          </a:ln>
        </p:spPr>
      </p:pic>
      <p:sp>
        <p:nvSpPr>
          <p:cNvPr id="13" name="Rectangle 5"/>
          <p:cNvSpPr>
            <a:spLocks noChangeArrowheads="1"/>
          </p:cNvSpPr>
          <p:nvPr/>
        </p:nvSpPr>
        <p:spPr bwMode="auto">
          <a:xfrm>
            <a:off x="0" y="0"/>
            <a:ext cx="9144000" cy="14843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14" name="Title 3"/>
          <p:cNvSpPr txBox="1">
            <a:spLocks/>
          </p:cNvSpPr>
          <p:nvPr/>
        </p:nvSpPr>
        <p:spPr>
          <a:xfrm>
            <a:off x="1403350" y="296763"/>
            <a:ext cx="7345114" cy="1116013"/>
          </a:xfrm>
          <a:prstGeom prst="rect">
            <a:avLst/>
          </a:prstGeom>
        </p:spPr>
        <p:txBody>
          <a:bodyPr/>
          <a:lstStyle>
            <a:lvl1pPr algn="l" rtl="0" eaLnBrk="0" fontAlgn="base" hangingPunct="0">
              <a:lnSpc>
                <a:spcPts val="3000"/>
              </a:lnSpc>
              <a:spcBef>
                <a:spcPct val="0"/>
              </a:spcBef>
              <a:spcAft>
                <a:spcPct val="0"/>
              </a:spcAft>
              <a:defRPr sz="2400" b="1">
                <a:solidFill>
                  <a:schemeClr val="tx2"/>
                </a:solidFill>
                <a:latin typeface="+mj-lt"/>
                <a:ea typeface="+mj-ea"/>
                <a:cs typeface="+mj-cs"/>
              </a:defRPr>
            </a:lvl1pPr>
            <a:lvl2pPr algn="l" rtl="0" eaLnBrk="0" fontAlgn="base" hangingPunct="0">
              <a:lnSpc>
                <a:spcPts val="3000"/>
              </a:lnSpc>
              <a:spcBef>
                <a:spcPct val="0"/>
              </a:spcBef>
              <a:spcAft>
                <a:spcPct val="0"/>
              </a:spcAft>
              <a:defRPr sz="2400" b="1">
                <a:solidFill>
                  <a:schemeClr val="tx2"/>
                </a:solidFill>
                <a:latin typeface="Arial" pitchFamily="34" charset="0"/>
              </a:defRPr>
            </a:lvl2pPr>
            <a:lvl3pPr algn="l" rtl="0" eaLnBrk="0" fontAlgn="base" hangingPunct="0">
              <a:lnSpc>
                <a:spcPts val="3000"/>
              </a:lnSpc>
              <a:spcBef>
                <a:spcPct val="0"/>
              </a:spcBef>
              <a:spcAft>
                <a:spcPct val="0"/>
              </a:spcAft>
              <a:defRPr sz="2400" b="1">
                <a:solidFill>
                  <a:schemeClr val="tx2"/>
                </a:solidFill>
                <a:latin typeface="Arial" pitchFamily="34" charset="0"/>
              </a:defRPr>
            </a:lvl3pPr>
            <a:lvl4pPr algn="l" rtl="0" eaLnBrk="0" fontAlgn="base" hangingPunct="0">
              <a:lnSpc>
                <a:spcPts val="3000"/>
              </a:lnSpc>
              <a:spcBef>
                <a:spcPct val="0"/>
              </a:spcBef>
              <a:spcAft>
                <a:spcPct val="0"/>
              </a:spcAft>
              <a:defRPr sz="2400" b="1">
                <a:solidFill>
                  <a:schemeClr val="tx2"/>
                </a:solidFill>
                <a:latin typeface="Arial" pitchFamily="34" charset="0"/>
              </a:defRPr>
            </a:lvl4pPr>
            <a:lvl5pPr algn="l" rtl="0" eaLnBrk="0" fontAlgn="base" hangingPunct="0">
              <a:lnSpc>
                <a:spcPts val="3000"/>
              </a:lnSpc>
              <a:spcBef>
                <a:spcPct val="0"/>
              </a:spcBef>
              <a:spcAft>
                <a:spcPct val="0"/>
              </a:spcAft>
              <a:defRPr sz="2400" b="1">
                <a:solidFill>
                  <a:schemeClr val="tx2"/>
                </a:solidFill>
                <a:latin typeface="Arial" pitchFamily="34" charset="0"/>
              </a:defRPr>
            </a:lvl5pPr>
            <a:lvl6pPr marL="457200" algn="l" rtl="0" eaLnBrk="0" fontAlgn="base" hangingPunct="0">
              <a:lnSpc>
                <a:spcPts val="3000"/>
              </a:lnSpc>
              <a:spcBef>
                <a:spcPct val="0"/>
              </a:spcBef>
              <a:spcAft>
                <a:spcPct val="0"/>
              </a:spcAft>
              <a:defRPr sz="2400" b="1">
                <a:solidFill>
                  <a:schemeClr val="tx2"/>
                </a:solidFill>
                <a:latin typeface="Arial" pitchFamily="34" charset="0"/>
              </a:defRPr>
            </a:lvl6pPr>
            <a:lvl7pPr marL="914400" algn="l" rtl="0" eaLnBrk="0" fontAlgn="base" hangingPunct="0">
              <a:lnSpc>
                <a:spcPts val="3000"/>
              </a:lnSpc>
              <a:spcBef>
                <a:spcPct val="0"/>
              </a:spcBef>
              <a:spcAft>
                <a:spcPct val="0"/>
              </a:spcAft>
              <a:defRPr sz="2400" b="1">
                <a:solidFill>
                  <a:schemeClr val="tx2"/>
                </a:solidFill>
                <a:latin typeface="Arial" pitchFamily="34" charset="0"/>
              </a:defRPr>
            </a:lvl7pPr>
            <a:lvl8pPr marL="1371600" algn="l" rtl="0" eaLnBrk="0" fontAlgn="base" hangingPunct="0">
              <a:lnSpc>
                <a:spcPts val="3000"/>
              </a:lnSpc>
              <a:spcBef>
                <a:spcPct val="0"/>
              </a:spcBef>
              <a:spcAft>
                <a:spcPct val="0"/>
              </a:spcAft>
              <a:defRPr sz="2400" b="1">
                <a:solidFill>
                  <a:schemeClr val="tx2"/>
                </a:solidFill>
                <a:latin typeface="Arial" pitchFamily="34" charset="0"/>
              </a:defRPr>
            </a:lvl8pPr>
            <a:lvl9pPr marL="1828800" algn="l" rtl="0" eaLnBrk="0" fontAlgn="base" hangingPunct="0">
              <a:lnSpc>
                <a:spcPts val="3000"/>
              </a:lnSpc>
              <a:spcBef>
                <a:spcPct val="0"/>
              </a:spcBef>
              <a:spcAft>
                <a:spcPct val="0"/>
              </a:spcAft>
              <a:defRPr sz="2400" b="1">
                <a:solidFill>
                  <a:schemeClr val="tx2"/>
                </a:solidFill>
                <a:latin typeface="Arial" pitchFamily="34" charset="0"/>
              </a:defRPr>
            </a:lvl9pPr>
          </a:lstStyle>
          <a:p>
            <a:r>
              <a:rPr lang="en-US" altLang="fi-FI" kern="0" dirty="0">
                <a:solidFill>
                  <a:schemeClr val="bg1"/>
                </a:solidFill>
              </a:rPr>
              <a:t>Air pollution control and decreasing new particle formation </a:t>
            </a:r>
            <a:r>
              <a:rPr lang="en-US" altLang="fi-FI" kern="0" dirty="0" smtClean="0">
                <a:solidFill>
                  <a:schemeClr val="bg1"/>
                </a:solidFill>
              </a:rPr>
              <a:t>may lead </a:t>
            </a:r>
            <a:r>
              <a:rPr lang="en-US" altLang="fi-FI" kern="0" dirty="0">
                <a:solidFill>
                  <a:schemeClr val="bg1"/>
                </a:solidFill>
              </a:rPr>
              <a:t>to strong climate </a:t>
            </a:r>
            <a:r>
              <a:rPr lang="en-US" altLang="fi-FI" kern="0" dirty="0" smtClean="0">
                <a:solidFill>
                  <a:schemeClr val="bg1"/>
                </a:solidFill>
              </a:rPr>
              <a:t>warming </a:t>
            </a:r>
            <a:endParaRPr lang="en-US" altLang="fi-FI" kern="0" dirty="0">
              <a:solidFill>
                <a:schemeClr val="bg1"/>
              </a:solidFill>
            </a:endParaRPr>
          </a:p>
        </p:txBody>
      </p:sp>
    </p:spTree>
    <p:extLst>
      <p:ext uri="{BB962C8B-B14F-4D97-AF65-F5344CB8AC3E}">
        <p14:creationId xmlns:p14="http://schemas.microsoft.com/office/powerpoint/2010/main" val="1278807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772" y="1003021"/>
            <a:ext cx="6172200" cy="506455"/>
          </a:xfrm>
        </p:spPr>
        <p:txBody>
          <a:bodyPr>
            <a:normAutofit fontScale="90000"/>
          </a:bodyPr>
          <a:lstStyle/>
          <a:p>
            <a:r>
              <a:rPr lang="en-GB" b="1" dirty="0" smtClean="0"/>
              <a:t>CLOUD with the measurement instruments </a:t>
            </a:r>
            <a:br>
              <a:rPr lang="en-GB" b="1" dirty="0" smtClean="0"/>
            </a:br>
            <a:r>
              <a:rPr lang="en-GB" b="1" dirty="0" smtClean="0"/>
              <a:t>and their users during a campaign</a:t>
            </a:r>
            <a:endParaRPr lang="en-US"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5</a:t>
            </a:fld>
            <a:endParaRPr lang="en-US"/>
          </a:p>
        </p:txBody>
      </p:sp>
      <p:pic>
        <p:nvPicPr>
          <p:cNvPr id="6" name="Picture 5"/>
          <p:cNvPicPr>
            <a:picLocks noChangeAspect="1"/>
          </p:cNvPicPr>
          <p:nvPr/>
        </p:nvPicPr>
        <p:blipFill>
          <a:blip r:embed="rId3"/>
          <a:stretch>
            <a:fillRect/>
          </a:stretch>
        </p:blipFill>
        <p:spPr>
          <a:xfrm>
            <a:off x="35316" y="116958"/>
            <a:ext cx="9108684" cy="5981238"/>
          </a:xfrm>
          <a:prstGeom prst="rect">
            <a:avLst/>
          </a:prstGeom>
        </p:spPr>
      </p:pic>
      <p:sp>
        <p:nvSpPr>
          <p:cNvPr id="3" name="TextBox 2"/>
          <p:cNvSpPr txBox="1"/>
          <p:nvPr/>
        </p:nvSpPr>
        <p:spPr>
          <a:xfrm>
            <a:off x="579664" y="2792186"/>
            <a:ext cx="2996293" cy="1061829"/>
          </a:xfrm>
          <a:prstGeom prst="rect">
            <a:avLst/>
          </a:prstGeom>
          <a:noFill/>
        </p:spPr>
        <p:txBody>
          <a:bodyPr wrap="square" rtlCol="0">
            <a:spAutoFit/>
          </a:bodyPr>
          <a:lstStyle/>
          <a:p>
            <a:r>
              <a:rPr lang="en-US" sz="2100" b="1" dirty="0">
                <a:solidFill>
                  <a:schemeClr val="bg1"/>
                </a:solidFill>
              </a:rPr>
              <a:t>Why do atmospheric scientists come to CERN?</a:t>
            </a:r>
            <a:endParaRPr lang="en-GB" sz="2100" b="1" dirty="0">
              <a:solidFill>
                <a:schemeClr val="bg1"/>
              </a:solidFill>
            </a:endParaRPr>
          </a:p>
        </p:txBody>
      </p:sp>
    </p:spTree>
    <p:extLst>
      <p:ext uri="{BB962C8B-B14F-4D97-AF65-F5344CB8AC3E}">
        <p14:creationId xmlns:p14="http://schemas.microsoft.com/office/powerpoint/2010/main" val="29343182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0" y="0"/>
            <a:ext cx="9144000" cy="14843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3" name="Title 3"/>
          <p:cNvSpPr txBox="1">
            <a:spLocks/>
          </p:cNvSpPr>
          <p:nvPr/>
        </p:nvSpPr>
        <p:spPr>
          <a:xfrm>
            <a:off x="1403350" y="368771"/>
            <a:ext cx="7010400" cy="1116013"/>
          </a:xfrm>
          <a:prstGeom prst="rect">
            <a:avLst/>
          </a:prstGeom>
        </p:spPr>
        <p:txBody>
          <a:bodyPr/>
          <a:lstStyle>
            <a:lvl1pPr algn="l" rtl="0" eaLnBrk="0" fontAlgn="base" hangingPunct="0">
              <a:lnSpc>
                <a:spcPts val="3000"/>
              </a:lnSpc>
              <a:spcBef>
                <a:spcPct val="0"/>
              </a:spcBef>
              <a:spcAft>
                <a:spcPct val="0"/>
              </a:spcAft>
              <a:defRPr sz="2400" b="1">
                <a:solidFill>
                  <a:schemeClr val="tx2"/>
                </a:solidFill>
                <a:latin typeface="+mj-lt"/>
                <a:ea typeface="+mj-ea"/>
                <a:cs typeface="+mj-cs"/>
              </a:defRPr>
            </a:lvl1pPr>
            <a:lvl2pPr algn="l" rtl="0" eaLnBrk="0" fontAlgn="base" hangingPunct="0">
              <a:lnSpc>
                <a:spcPts val="3000"/>
              </a:lnSpc>
              <a:spcBef>
                <a:spcPct val="0"/>
              </a:spcBef>
              <a:spcAft>
                <a:spcPct val="0"/>
              </a:spcAft>
              <a:defRPr sz="2400" b="1">
                <a:solidFill>
                  <a:schemeClr val="tx2"/>
                </a:solidFill>
                <a:latin typeface="Arial" pitchFamily="34" charset="0"/>
              </a:defRPr>
            </a:lvl2pPr>
            <a:lvl3pPr algn="l" rtl="0" eaLnBrk="0" fontAlgn="base" hangingPunct="0">
              <a:lnSpc>
                <a:spcPts val="3000"/>
              </a:lnSpc>
              <a:spcBef>
                <a:spcPct val="0"/>
              </a:spcBef>
              <a:spcAft>
                <a:spcPct val="0"/>
              </a:spcAft>
              <a:defRPr sz="2400" b="1">
                <a:solidFill>
                  <a:schemeClr val="tx2"/>
                </a:solidFill>
                <a:latin typeface="Arial" pitchFamily="34" charset="0"/>
              </a:defRPr>
            </a:lvl3pPr>
            <a:lvl4pPr algn="l" rtl="0" eaLnBrk="0" fontAlgn="base" hangingPunct="0">
              <a:lnSpc>
                <a:spcPts val="3000"/>
              </a:lnSpc>
              <a:spcBef>
                <a:spcPct val="0"/>
              </a:spcBef>
              <a:spcAft>
                <a:spcPct val="0"/>
              </a:spcAft>
              <a:defRPr sz="2400" b="1">
                <a:solidFill>
                  <a:schemeClr val="tx2"/>
                </a:solidFill>
                <a:latin typeface="Arial" pitchFamily="34" charset="0"/>
              </a:defRPr>
            </a:lvl4pPr>
            <a:lvl5pPr algn="l" rtl="0" eaLnBrk="0" fontAlgn="base" hangingPunct="0">
              <a:lnSpc>
                <a:spcPts val="3000"/>
              </a:lnSpc>
              <a:spcBef>
                <a:spcPct val="0"/>
              </a:spcBef>
              <a:spcAft>
                <a:spcPct val="0"/>
              </a:spcAft>
              <a:defRPr sz="2400" b="1">
                <a:solidFill>
                  <a:schemeClr val="tx2"/>
                </a:solidFill>
                <a:latin typeface="Arial" pitchFamily="34" charset="0"/>
              </a:defRPr>
            </a:lvl5pPr>
            <a:lvl6pPr marL="457200" algn="l" rtl="0" eaLnBrk="0" fontAlgn="base" hangingPunct="0">
              <a:lnSpc>
                <a:spcPts val="3000"/>
              </a:lnSpc>
              <a:spcBef>
                <a:spcPct val="0"/>
              </a:spcBef>
              <a:spcAft>
                <a:spcPct val="0"/>
              </a:spcAft>
              <a:defRPr sz="2400" b="1">
                <a:solidFill>
                  <a:schemeClr val="tx2"/>
                </a:solidFill>
                <a:latin typeface="Arial" pitchFamily="34" charset="0"/>
              </a:defRPr>
            </a:lvl6pPr>
            <a:lvl7pPr marL="914400" algn="l" rtl="0" eaLnBrk="0" fontAlgn="base" hangingPunct="0">
              <a:lnSpc>
                <a:spcPts val="3000"/>
              </a:lnSpc>
              <a:spcBef>
                <a:spcPct val="0"/>
              </a:spcBef>
              <a:spcAft>
                <a:spcPct val="0"/>
              </a:spcAft>
              <a:defRPr sz="2400" b="1">
                <a:solidFill>
                  <a:schemeClr val="tx2"/>
                </a:solidFill>
                <a:latin typeface="Arial" pitchFamily="34" charset="0"/>
              </a:defRPr>
            </a:lvl7pPr>
            <a:lvl8pPr marL="1371600" algn="l" rtl="0" eaLnBrk="0" fontAlgn="base" hangingPunct="0">
              <a:lnSpc>
                <a:spcPts val="3000"/>
              </a:lnSpc>
              <a:spcBef>
                <a:spcPct val="0"/>
              </a:spcBef>
              <a:spcAft>
                <a:spcPct val="0"/>
              </a:spcAft>
              <a:defRPr sz="2400" b="1">
                <a:solidFill>
                  <a:schemeClr val="tx2"/>
                </a:solidFill>
                <a:latin typeface="Arial" pitchFamily="34" charset="0"/>
              </a:defRPr>
            </a:lvl8pPr>
            <a:lvl9pPr marL="1828800" algn="l" rtl="0" eaLnBrk="0" fontAlgn="base" hangingPunct="0">
              <a:lnSpc>
                <a:spcPts val="3000"/>
              </a:lnSpc>
              <a:spcBef>
                <a:spcPct val="0"/>
              </a:spcBef>
              <a:spcAft>
                <a:spcPct val="0"/>
              </a:spcAft>
              <a:defRPr sz="2400" b="1">
                <a:solidFill>
                  <a:schemeClr val="tx2"/>
                </a:solidFill>
                <a:latin typeface="Arial" pitchFamily="34" charset="0"/>
              </a:defRPr>
            </a:lvl9pPr>
          </a:lstStyle>
          <a:p>
            <a:r>
              <a:rPr lang="en-US" altLang="fi-FI" kern="0" dirty="0" smtClean="0">
                <a:solidFill>
                  <a:schemeClr val="bg1"/>
                </a:solidFill>
              </a:rPr>
              <a:t>Aerosol </a:t>
            </a:r>
            <a:r>
              <a:rPr lang="en-US" altLang="fi-FI" kern="0" dirty="0">
                <a:solidFill>
                  <a:schemeClr val="bg1"/>
                </a:solidFill>
              </a:rPr>
              <a:t>particles have a net cooling effect on the global </a:t>
            </a:r>
            <a:r>
              <a:rPr lang="en-US" altLang="fi-FI" kern="0" dirty="0" smtClean="0">
                <a:solidFill>
                  <a:schemeClr val="bg1"/>
                </a:solidFill>
              </a:rPr>
              <a:t>climate (IPCC, 2013):</a:t>
            </a:r>
          </a:p>
        </p:txBody>
      </p:sp>
      <p:sp>
        <p:nvSpPr>
          <p:cNvPr id="4" name="Content Placeholder 2"/>
          <p:cNvSpPr txBox="1">
            <a:spLocks/>
          </p:cNvSpPr>
          <p:nvPr/>
        </p:nvSpPr>
        <p:spPr>
          <a:xfrm>
            <a:off x="1828800" y="908720"/>
            <a:ext cx="7010400" cy="4953000"/>
          </a:xfrm>
          <a:prstGeom prst="rect">
            <a:avLst/>
          </a:prstGeom>
        </p:spPr>
        <p:txBody>
          <a:bodyPr/>
          <a:lstStyle>
            <a:lvl1pPr marL="282575" indent="-282575" algn="l" rtl="0" eaLnBrk="0" fontAlgn="base" hangingPunct="0">
              <a:lnSpc>
                <a:spcPts val="3000"/>
              </a:lnSpc>
              <a:spcBef>
                <a:spcPct val="0"/>
              </a:spcBef>
              <a:spcAft>
                <a:spcPct val="0"/>
              </a:spcAft>
              <a:buClr>
                <a:srgbClr val="1E1C77"/>
              </a:buClr>
              <a:buSzPct val="110000"/>
              <a:buFont typeface="Wingdings" pitchFamily="2" charset="2"/>
              <a:buChar char="n"/>
              <a:defRPr sz="2000">
                <a:solidFill>
                  <a:schemeClr val="tx1"/>
                </a:solidFill>
                <a:latin typeface="+mn-lt"/>
                <a:ea typeface="+mn-ea"/>
                <a:cs typeface="+mn-cs"/>
              </a:defRPr>
            </a:lvl1pPr>
            <a:lvl2pPr marL="669925" indent="-196850" algn="l" rtl="0" eaLnBrk="0" fontAlgn="base" hangingPunct="0">
              <a:lnSpc>
                <a:spcPts val="3000"/>
              </a:lnSpc>
              <a:spcBef>
                <a:spcPct val="0"/>
              </a:spcBef>
              <a:spcAft>
                <a:spcPct val="0"/>
              </a:spcAft>
              <a:buClr>
                <a:srgbClr val="1E1C77"/>
              </a:buClr>
              <a:buSzPct val="80000"/>
              <a:buFont typeface="Wingdings" pitchFamily="2" charset="2"/>
              <a:buChar char="n"/>
              <a:defRPr>
                <a:solidFill>
                  <a:schemeClr val="tx1"/>
                </a:solidFill>
                <a:latin typeface="+mn-lt"/>
              </a:defRPr>
            </a:lvl2pPr>
            <a:lvl3pPr marL="1050925" indent="-190500" algn="l" rtl="0" eaLnBrk="0" fontAlgn="base" hangingPunct="0">
              <a:lnSpc>
                <a:spcPts val="3000"/>
              </a:lnSpc>
              <a:spcBef>
                <a:spcPct val="0"/>
              </a:spcBef>
              <a:spcAft>
                <a:spcPct val="0"/>
              </a:spcAft>
              <a:buClr>
                <a:schemeClr val="tx2"/>
              </a:buClr>
              <a:buChar char="-"/>
              <a:defRPr>
                <a:solidFill>
                  <a:schemeClr val="tx1"/>
                </a:solidFill>
                <a:latin typeface="+mn-lt"/>
              </a:defRPr>
            </a:lvl3pPr>
            <a:lvl4pPr marL="1698625" indent="-228600" algn="l" rtl="0" eaLnBrk="0" fontAlgn="base" hangingPunct="0">
              <a:lnSpc>
                <a:spcPts val="3000"/>
              </a:lnSpc>
              <a:spcBef>
                <a:spcPct val="0"/>
              </a:spcBef>
              <a:spcAft>
                <a:spcPct val="0"/>
              </a:spcAft>
              <a:buClr>
                <a:schemeClr val="tx2"/>
              </a:buClr>
              <a:buChar char="-"/>
              <a:defRPr>
                <a:solidFill>
                  <a:schemeClr val="tx1"/>
                </a:solidFill>
                <a:latin typeface="+mn-lt"/>
              </a:defRPr>
            </a:lvl4pPr>
            <a:lvl5pPr marL="2117725" indent="-228600" algn="l" rtl="0" eaLnBrk="0" fontAlgn="base" hangingPunct="0">
              <a:lnSpc>
                <a:spcPts val="3000"/>
              </a:lnSpc>
              <a:spcBef>
                <a:spcPct val="0"/>
              </a:spcBef>
              <a:spcAft>
                <a:spcPct val="0"/>
              </a:spcAft>
              <a:buClr>
                <a:schemeClr val="tx2"/>
              </a:buClr>
              <a:buChar char="-"/>
              <a:defRPr>
                <a:solidFill>
                  <a:schemeClr val="tx1"/>
                </a:solidFill>
                <a:latin typeface="+mn-lt"/>
              </a:defRPr>
            </a:lvl5pPr>
            <a:lvl6pPr marL="2574925" indent="-228600" algn="l" rtl="0" eaLnBrk="0" fontAlgn="base" hangingPunct="0">
              <a:lnSpc>
                <a:spcPts val="3000"/>
              </a:lnSpc>
              <a:spcBef>
                <a:spcPct val="0"/>
              </a:spcBef>
              <a:spcAft>
                <a:spcPct val="0"/>
              </a:spcAft>
              <a:buClr>
                <a:schemeClr val="tx2"/>
              </a:buClr>
              <a:buChar char="-"/>
              <a:defRPr>
                <a:solidFill>
                  <a:schemeClr val="tx1"/>
                </a:solidFill>
                <a:latin typeface="+mn-lt"/>
              </a:defRPr>
            </a:lvl6pPr>
            <a:lvl7pPr marL="3032125" indent="-228600" algn="l" rtl="0" eaLnBrk="0" fontAlgn="base" hangingPunct="0">
              <a:lnSpc>
                <a:spcPts val="3000"/>
              </a:lnSpc>
              <a:spcBef>
                <a:spcPct val="0"/>
              </a:spcBef>
              <a:spcAft>
                <a:spcPct val="0"/>
              </a:spcAft>
              <a:buClr>
                <a:schemeClr val="tx2"/>
              </a:buClr>
              <a:buChar char="-"/>
              <a:defRPr>
                <a:solidFill>
                  <a:schemeClr val="tx1"/>
                </a:solidFill>
                <a:latin typeface="+mn-lt"/>
              </a:defRPr>
            </a:lvl7pPr>
            <a:lvl8pPr marL="3489325" indent="-228600" algn="l" rtl="0" eaLnBrk="0" fontAlgn="base" hangingPunct="0">
              <a:lnSpc>
                <a:spcPts val="3000"/>
              </a:lnSpc>
              <a:spcBef>
                <a:spcPct val="0"/>
              </a:spcBef>
              <a:spcAft>
                <a:spcPct val="0"/>
              </a:spcAft>
              <a:buClr>
                <a:schemeClr val="tx2"/>
              </a:buClr>
              <a:buChar char="-"/>
              <a:defRPr>
                <a:solidFill>
                  <a:schemeClr val="tx1"/>
                </a:solidFill>
                <a:latin typeface="+mn-lt"/>
              </a:defRPr>
            </a:lvl8pPr>
            <a:lvl9pPr marL="3946525" indent="-228600" algn="l" rtl="0" eaLnBrk="0" fontAlgn="base" hangingPunct="0">
              <a:lnSpc>
                <a:spcPts val="3000"/>
              </a:lnSpc>
              <a:spcBef>
                <a:spcPct val="0"/>
              </a:spcBef>
              <a:spcAft>
                <a:spcPct val="0"/>
              </a:spcAft>
              <a:buClr>
                <a:schemeClr val="tx2"/>
              </a:buClr>
              <a:buChar char="-"/>
              <a:defRPr>
                <a:solidFill>
                  <a:schemeClr val="tx1"/>
                </a:solidFill>
                <a:latin typeface="+mn-lt"/>
              </a:defRPr>
            </a:lvl9pPr>
          </a:lstStyle>
          <a:p>
            <a:pPr>
              <a:lnSpc>
                <a:spcPct val="100000"/>
              </a:lnSpc>
            </a:pPr>
            <a:endParaRPr lang="en-US" altLang="fi-FI" kern="0" dirty="0" smtClean="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275" y="1700808"/>
            <a:ext cx="7605713" cy="45370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Line 3"/>
          <p:cNvSpPr>
            <a:spLocks noChangeShapeType="1"/>
          </p:cNvSpPr>
          <p:nvPr/>
        </p:nvSpPr>
        <p:spPr bwMode="auto">
          <a:xfrm>
            <a:off x="4900613" y="2045296"/>
            <a:ext cx="1587" cy="4473575"/>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i-FI"/>
          </a:p>
        </p:txBody>
      </p:sp>
      <p:sp>
        <p:nvSpPr>
          <p:cNvPr id="7" name="Line 5"/>
          <p:cNvSpPr>
            <a:spLocks noChangeShapeType="1"/>
          </p:cNvSpPr>
          <p:nvPr/>
        </p:nvSpPr>
        <p:spPr bwMode="auto">
          <a:xfrm flipH="1">
            <a:off x="3473450" y="6522046"/>
            <a:ext cx="1446213" cy="1587"/>
          </a:xfrm>
          <a:prstGeom prst="line">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i-FI"/>
          </a:p>
        </p:txBody>
      </p:sp>
      <p:sp>
        <p:nvSpPr>
          <p:cNvPr id="8" name="Text Box 6"/>
          <p:cNvSpPr txBox="1">
            <a:spLocks noChangeArrowheads="1"/>
          </p:cNvSpPr>
          <p:nvPr/>
        </p:nvSpPr>
        <p:spPr bwMode="auto">
          <a:xfrm>
            <a:off x="4974431" y="6093296"/>
            <a:ext cx="1120775"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58607" rIns="90000" bIns="45000"/>
          <a:lstStyle>
            <a:lvl1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1pPr>
            <a:lvl2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2pPr>
            <a:lvl3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3pPr>
            <a:lvl4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4pPr>
            <a:lvl5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5pPr>
            <a:lvl6pPr marL="25146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6pPr>
            <a:lvl7pPr marL="29718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7pPr>
            <a:lvl8pPr marL="34290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8pPr>
            <a:lvl9pPr marL="38862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9pPr>
          </a:lstStyle>
          <a:p>
            <a:pPr eaLnBrk="1"/>
            <a:r>
              <a:rPr lang="en-US" altLang="fi-FI" sz="2400" b="1" dirty="0">
                <a:solidFill>
                  <a:srgbClr val="FF3333"/>
                </a:solidFill>
              </a:rPr>
              <a:t>warming</a:t>
            </a:r>
          </a:p>
        </p:txBody>
      </p:sp>
      <p:sp>
        <p:nvSpPr>
          <p:cNvPr id="9" name="Text Box 7"/>
          <p:cNvSpPr txBox="1">
            <a:spLocks noChangeArrowheads="1"/>
          </p:cNvSpPr>
          <p:nvPr/>
        </p:nvSpPr>
        <p:spPr bwMode="auto">
          <a:xfrm>
            <a:off x="3554414" y="6107832"/>
            <a:ext cx="995362"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58607" rIns="90000" bIns="45000"/>
          <a:lstStyle>
            <a:lvl1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1pPr>
            <a:lvl2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2pPr>
            <a:lvl3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3pPr>
            <a:lvl4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4pPr>
            <a:lvl5pPr>
              <a:lnSpc>
                <a:spcPct val="94000"/>
              </a:lnSpc>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5pPr>
            <a:lvl6pPr marL="25146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6pPr>
            <a:lvl7pPr marL="29718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7pPr>
            <a:lvl8pPr marL="34290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8pPr>
            <a:lvl9pPr marL="38862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Lst>
              <a:defRPr>
                <a:solidFill>
                  <a:schemeClr val="tx1"/>
                </a:solidFill>
                <a:latin typeface="Arial" panose="020B0604020202020204" pitchFamily="34" charset="0"/>
                <a:ea typeface="MS Gothic" panose="020B0609070205080204" pitchFamily="49" charset="-128"/>
              </a:defRPr>
            </a:lvl9pPr>
          </a:lstStyle>
          <a:p>
            <a:pPr eaLnBrk="1"/>
            <a:r>
              <a:rPr lang="en-US" altLang="fi-FI" sz="2400" b="1" dirty="0">
                <a:solidFill>
                  <a:srgbClr val="6666FF"/>
                </a:solidFill>
              </a:rPr>
              <a:t>cooling</a:t>
            </a:r>
          </a:p>
        </p:txBody>
      </p:sp>
      <p:sp>
        <p:nvSpPr>
          <p:cNvPr id="11" name="Text Box 9"/>
          <p:cNvSpPr txBox="1">
            <a:spLocks noChangeArrowheads="1"/>
          </p:cNvSpPr>
          <p:nvPr/>
        </p:nvSpPr>
        <p:spPr bwMode="auto">
          <a:xfrm rot="16200000">
            <a:off x="984994" y="6195657"/>
            <a:ext cx="2524125" cy="18129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lIns="90000" tIns="55584" rIns="90000" bIns="45000"/>
          <a:lstStyle>
            <a:lvl1pPr>
              <a:lnSpc>
                <a:spcPct val="94000"/>
              </a:lnSpc>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1pPr>
            <a:lvl2pPr>
              <a:lnSpc>
                <a:spcPct val="94000"/>
              </a:lnSpc>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2pPr>
            <a:lvl3pPr>
              <a:lnSpc>
                <a:spcPct val="94000"/>
              </a:lnSpc>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3pPr>
            <a:lvl4pPr>
              <a:lnSpc>
                <a:spcPct val="94000"/>
              </a:lnSpc>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4pPr>
            <a:lvl5pPr>
              <a:lnSpc>
                <a:spcPct val="94000"/>
              </a:lnSpc>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5pPr>
            <a:lvl6pPr marL="25146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6pPr>
            <a:lvl7pPr marL="29718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7pPr>
            <a:lvl8pPr marL="34290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8pPr>
            <a:lvl9pPr marL="38862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Lst>
              <a:defRPr>
                <a:solidFill>
                  <a:schemeClr val="tx1"/>
                </a:solidFill>
                <a:latin typeface="Arial" panose="020B0604020202020204" pitchFamily="34" charset="0"/>
                <a:ea typeface="MS Gothic" panose="020B0609070205080204" pitchFamily="49" charset="-128"/>
              </a:defRPr>
            </a:lvl9pPr>
          </a:lstStyle>
          <a:p>
            <a:pPr eaLnBrk="1"/>
            <a:r>
              <a:rPr lang="en-US" altLang="fi-FI" sz="1400" dirty="0" smtClean="0">
                <a:solidFill>
                  <a:srgbClr val="000000"/>
                </a:solidFill>
              </a:rPr>
              <a:t>IPCC 2013, </a:t>
            </a:r>
            <a:r>
              <a:rPr lang="en-US" altLang="fi-FI" sz="1400" dirty="0">
                <a:solidFill>
                  <a:srgbClr val="000000"/>
                </a:solidFill>
              </a:rPr>
              <a:t>5th assessment report</a:t>
            </a:r>
          </a:p>
        </p:txBody>
      </p:sp>
      <p:sp>
        <p:nvSpPr>
          <p:cNvPr id="12" name="Line 5"/>
          <p:cNvSpPr>
            <a:spLocks noChangeShapeType="1"/>
          </p:cNvSpPr>
          <p:nvPr/>
        </p:nvSpPr>
        <p:spPr bwMode="auto">
          <a:xfrm>
            <a:off x="4860032" y="6518872"/>
            <a:ext cx="1579508" cy="0"/>
          </a:xfrm>
          <a:prstGeom prst="line">
            <a:avLst/>
          </a:prstGeom>
          <a:noFill/>
          <a:ln w="18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i-FI"/>
          </a:p>
        </p:txBody>
      </p:sp>
      <p:sp>
        <p:nvSpPr>
          <p:cNvPr id="13" name="Rectangle 12"/>
          <p:cNvSpPr/>
          <p:nvPr/>
        </p:nvSpPr>
        <p:spPr bwMode="auto">
          <a:xfrm>
            <a:off x="1115616" y="4293096"/>
            <a:ext cx="4032448" cy="792087"/>
          </a:xfrm>
          <a:prstGeom prst="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32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6173052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60648"/>
            <a:ext cx="1619672" cy="1080120"/>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Times New Roman" pitchFamily="18" charset="0"/>
            </a:endParaRPr>
          </a:p>
        </p:txBody>
      </p:sp>
      <p:sp>
        <p:nvSpPr>
          <p:cNvPr id="17" name="TextBox 16"/>
          <p:cNvSpPr txBox="1"/>
          <p:nvPr/>
        </p:nvSpPr>
        <p:spPr>
          <a:xfrm>
            <a:off x="809836" y="1669303"/>
            <a:ext cx="7650527" cy="1477328"/>
          </a:xfrm>
          <a:prstGeom prst="rect">
            <a:avLst/>
          </a:prstGeom>
          <a:noFill/>
        </p:spPr>
        <p:txBody>
          <a:bodyPr wrap="square" rtlCol="0">
            <a:spAutoFit/>
          </a:bodyPr>
          <a:lstStyle/>
          <a:p>
            <a:pPr eaLnBrk="1" fontAlgn="auto" hangingPunct="1">
              <a:spcBef>
                <a:spcPts val="0"/>
              </a:spcBef>
              <a:spcAft>
                <a:spcPts val="0"/>
              </a:spcAft>
            </a:pPr>
            <a:r>
              <a:rPr lang="en-US" sz="1800" b="1" u="sng" dirty="0">
                <a:solidFill>
                  <a:prstClr val="black"/>
                </a:solidFill>
                <a:latin typeface="Calibri"/>
              </a:rPr>
              <a:t>Feedback</a:t>
            </a:r>
            <a:r>
              <a:rPr lang="en-US" sz="1800" b="1" dirty="0">
                <a:solidFill>
                  <a:prstClr val="black"/>
                </a:solidFill>
                <a:latin typeface="Calibri"/>
              </a:rPr>
              <a:t> on increasing air temperature relation to aerosol-cloud interactions:</a:t>
            </a:r>
          </a:p>
          <a:p>
            <a:pPr eaLnBrk="1" fontAlgn="auto" hangingPunct="1">
              <a:spcBef>
                <a:spcPts val="0"/>
              </a:spcBef>
              <a:spcAft>
                <a:spcPts val="0"/>
              </a:spcAft>
            </a:pPr>
            <a:r>
              <a:rPr lang="en-US" sz="1800" dirty="0" smtClean="0">
                <a:solidFill>
                  <a:prstClr val="black"/>
                </a:solidFill>
                <a:latin typeface="Calibri"/>
              </a:rPr>
              <a:t>Relationship </a:t>
            </a:r>
            <a:r>
              <a:rPr lang="en-US" sz="1800" dirty="0">
                <a:solidFill>
                  <a:prstClr val="black"/>
                </a:solidFill>
                <a:latin typeface="Calibri"/>
              </a:rPr>
              <a:t>between air temperature and the number concentration and burden of CCN-sized aerosol </a:t>
            </a:r>
            <a:r>
              <a:rPr lang="en-US" sz="1800" dirty="0" smtClean="0">
                <a:solidFill>
                  <a:prstClr val="black"/>
                </a:solidFill>
                <a:latin typeface="Calibri"/>
              </a:rPr>
              <a:t>particles</a:t>
            </a:r>
            <a:endParaRPr lang="en-US" sz="1800" b="1" dirty="0" smtClean="0">
              <a:solidFill>
                <a:prstClr val="black"/>
              </a:solidFill>
              <a:latin typeface="Calibri"/>
            </a:endParaRPr>
          </a:p>
          <a:p>
            <a:pPr eaLnBrk="1" fontAlgn="auto" hangingPunct="1">
              <a:spcBef>
                <a:spcPts val="0"/>
              </a:spcBef>
              <a:spcAft>
                <a:spcPts val="0"/>
              </a:spcAft>
            </a:pPr>
            <a:endParaRPr lang="en-US" sz="1800" dirty="0" smtClean="0">
              <a:solidFill>
                <a:prstClr val="black"/>
              </a:solidFill>
              <a:latin typeface="Calibri"/>
            </a:endParaRPr>
          </a:p>
          <a:p>
            <a:pPr eaLnBrk="1" fontAlgn="auto" hangingPunct="1">
              <a:spcBef>
                <a:spcPts val="0"/>
              </a:spcBef>
              <a:spcAft>
                <a:spcPts val="0"/>
              </a:spcAft>
            </a:pPr>
            <a:r>
              <a:rPr lang="en-US" sz="1800" dirty="0" err="1" smtClean="0">
                <a:solidFill>
                  <a:prstClr val="black"/>
                </a:solidFill>
                <a:latin typeface="Calibri"/>
              </a:rPr>
              <a:t>Paasonen</a:t>
            </a:r>
            <a:r>
              <a:rPr lang="en-US" sz="1800" dirty="0" smtClean="0">
                <a:solidFill>
                  <a:prstClr val="black"/>
                </a:solidFill>
                <a:latin typeface="Calibri"/>
              </a:rPr>
              <a:t> </a:t>
            </a:r>
            <a:r>
              <a:rPr lang="en-US" sz="1800" dirty="0">
                <a:solidFill>
                  <a:prstClr val="black"/>
                </a:solidFill>
                <a:latin typeface="Calibri"/>
              </a:rPr>
              <a:t>et al., </a:t>
            </a:r>
            <a:r>
              <a:rPr lang="en-US" sz="1800" i="1" dirty="0" smtClean="0">
                <a:solidFill>
                  <a:prstClr val="black"/>
                </a:solidFill>
                <a:latin typeface="Calibri"/>
              </a:rPr>
              <a:t>Nature </a:t>
            </a:r>
            <a:r>
              <a:rPr lang="en-US" sz="1800" i="1" dirty="0" err="1" smtClean="0">
                <a:solidFill>
                  <a:prstClr val="black"/>
                </a:solidFill>
                <a:latin typeface="Calibri"/>
              </a:rPr>
              <a:t>Geo.Sci</a:t>
            </a:r>
            <a:r>
              <a:rPr lang="en-US" sz="1800" i="1" dirty="0" smtClean="0">
                <a:solidFill>
                  <a:prstClr val="black"/>
                </a:solidFill>
                <a:latin typeface="Calibri"/>
              </a:rPr>
              <a:t>. </a:t>
            </a:r>
            <a:r>
              <a:rPr lang="en-US" sz="1800" dirty="0" smtClean="0">
                <a:solidFill>
                  <a:prstClr val="black"/>
                </a:solidFill>
                <a:latin typeface="Calibri"/>
              </a:rPr>
              <a:t>2013</a:t>
            </a:r>
            <a:endParaRPr lang="en-US" sz="1800" dirty="0">
              <a:solidFill>
                <a:prstClr val="black"/>
              </a:solidFill>
              <a:latin typeface="Calibri"/>
            </a:endParaRPr>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1714"/>
          <a:stretch/>
        </p:blipFill>
        <p:spPr bwMode="auto">
          <a:xfrm>
            <a:off x="89825" y="3214028"/>
            <a:ext cx="4770207" cy="3095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a:spLocks noChangeArrowheads="1"/>
          </p:cNvSpPr>
          <p:nvPr/>
        </p:nvSpPr>
        <p:spPr bwMode="auto">
          <a:xfrm>
            <a:off x="0" y="0"/>
            <a:ext cx="9144000" cy="14843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 name="Title 3"/>
          <p:cNvSpPr txBox="1">
            <a:spLocks/>
          </p:cNvSpPr>
          <p:nvPr/>
        </p:nvSpPr>
        <p:spPr>
          <a:xfrm>
            <a:off x="1403350" y="296763"/>
            <a:ext cx="7345114" cy="1116013"/>
          </a:xfrm>
          <a:prstGeom prst="rect">
            <a:avLst/>
          </a:prstGeom>
        </p:spPr>
        <p:txBody>
          <a:bodyPr/>
          <a:lstStyle>
            <a:lvl1pPr algn="l" rtl="0" eaLnBrk="0" fontAlgn="base" hangingPunct="0">
              <a:lnSpc>
                <a:spcPts val="3000"/>
              </a:lnSpc>
              <a:spcBef>
                <a:spcPct val="0"/>
              </a:spcBef>
              <a:spcAft>
                <a:spcPct val="0"/>
              </a:spcAft>
              <a:defRPr sz="2400" b="1">
                <a:solidFill>
                  <a:schemeClr val="tx2"/>
                </a:solidFill>
                <a:latin typeface="+mj-lt"/>
                <a:ea typeface="+mj-ea"/>
                <a:cs typeface="+mj-cs"/>
              </a:defRPr>
            </a:lvl1pPr>
            <a:lvl2pPr algn="l" rtl="0" eaLnBrk="0" fontAlgn="base" hangingPunct="0">
              <a:lnSpc>
                <a:spcPts val="3000"/>
              </a:lnSpc>
              <a:spcBef>
                <a:spcPct val="0"/>
              </a:spcBef>
              <a:spcAft>
                <a:spcPct val="0"/>
              </a:spcAft>
              <a:defRPr sz="2400" b="1">
                <a:solidFill>
                  <a:schemeClr val="tx2"/>
                </a:solidFill>
                <a:latin typeface="Arial" pitchFamily="34" charset="0"/>
              </a:defRPr>
            </a:lvl2pPr>
            <a:lvl3pPr algn="l" rtl="0" eaLnBrk="0" fontAlgn="base" hangingPunct="0">
              <a:lnSpc>
                <a:spcPts val="3000"/>
              </a:lnSpc>
              <a:spcBef>
                <a:spcPct val="0"/>
              </a:spcBef>
              <a:spcAft>
                <a:spcPct val="0"/>
              </a:spcAft>
              <a:defRPr sz="2400" b="1">
                <a:solidFill>
                  <a:schemeClr val="tx2"/>
                </a:solidFill>
                <a:latin typeface="Arial" pitchFamily="34" charset="0"/>
              </a:defRPr>
            </a:lvl3pPr>
            <a:lvl4pPr algn="l" rtl="0" eaLnBrk="0" fontAlgn="base" hangingPunct="0">
              <a:lnSpc>
                <a:spcPts val="3000"/>
              </a:lnSpc>
              <a:spcBef>
                <a:spcPct val="0"/>
              </a:spcBef>
              <a:spcAft>
                <a:spcPct val="0"/>
              </a:spcAft>
              <a:defRPr sz="2400" b="1">
                <a:solidFill>
                  <a:schemeClr val="tx2"/>
                </a:solidFill>
                <a:latin typeface="Arial" pitchFamily="34" charset="0"/>
              </a:defRPr>
            </a:lvl4pPr>
            <a:lvl5pPr algn="l" rtl="0" eaLnBrk="0" fontAlgn="base" hangingPunct="0">
              <a:lnSpc>
                <a:spcPts val="3000"/>
              </a:lnSpc>
              <a:spcBef>
                <a:spcPct val="0"/>
              </a:spcBef>
              <a:spcAft>
                <a:spcPct val="0"/>
              </a:spcAft>
              <a:defRPr sz="2400" b="1">
                <a:solidFill>
                  <a:schemeClr val="tx2"/>
                </a:solidFill>
                <a:latin typeface="Arial" pitchFamily="34" charset="0"/>
              </a:defRPr>
            </a:lvl5pPr>
            <a:lvl6pPr marL="457200" algn="l" rtl="0" eaLnBrk="0" fontAlgn="base" hangingPunct="0">
              <a:lnSpc>
                <a:spcPts val="3000"/>
              </a:lnSpc>
              <a:spcBef>
                <a:spcPct val="0"/>
              </a:spcBef>
              <a:spcAft>
                <a:spcPct val="0"/>
              </a:spcAft>
              <a:defRPr sz="2400" b="1">
                <a:solidFill>
                  <a:schemeClr val="tx2"/>
                </a:solidFill>
                <a:latin typeface="Arial" pitchFamily="34" charset="0"/>
              </a:defRPr>
            </a:lvl6pPr>
            <a:lvl7pPr marL="914400" algn="l" rtl="0" eaLnBrk="0" fontAlgn="base" hangingPunct="0">
              <a:lnSpc>
                <a:spcPts val="3000"/>
              </a:lnSpc>
              <a:spcBef>
                <a:spcPct val="0"/>
              </a:spcBef>
              <a:spcAft>
                <a:spcPct val="0"/>
              </a:spcAft>
              <a:defRPr sz="2400" b="1">
                <a:solidFill>
                  <a:schemeClr val="tx2"/>
                </a:solidFill>
                <a:latin typeface="Arial" pitchFamily="34" charset="0"/>
              </a:defRPr>
            </a:lvl7pPr>
            <a:lvl8pPr marL="1371600" algn="l" rtl="0" eaLnBrk="0" fontAlgn="base" hangingPunct="0">
              <a:lnSpc>
                <a:spcPts val="3000"/>
              </a:lnSpc>
              <a:spcBef>
                <a:spcPct val="0"/>
              </a:spcBef>
              <a:spcAft>
                <a:spcPct val="0"/>
              </a:spcAft>
              <a:defRPr sz="2400" b="1">
                <a:solidFill>
                  <a:schemeClr val="tx2"/>
                </a:solidFill>
                <a:latin typeface="Arial" pitchFamily="34" charset="0"/>
              </a:defRPr>
            </a:lvl8pPr>
            <a:lvl9pPr marL="1828800" algn="l" rtl="0" eaLnBrk="0" fontAlgn="base" hangingPunct="0">
              <a:lnSpc>
                <a:spcPts val="3000"/>
              </a:lnSpc>
              <a:spcBef>
                <a:spcPct val="0"/>
              </a:spcBef>
              <a:spcAft>
                <a:spcPct val="0"/>
              </a:spcAft>
              <a:defRPr sz="2400" b="1">
                <a:solidFill>
                  <a:schemeClr val="tx2"/>
                </a:solidFill>
                <a:latin typeface="Arial" pitchFamily="34" charset="0"/>
              </a:defRPr>
            </a:lvl9pPr>
          </a:lstStyle>
          <a:p>
            <a:r>
              <a:rPr lang="en-US" altLang="fi-FI" kern="0" dirty="0">
                <a:solidFill>
                  <a:schemeClr val="bg1"/>
                </a:solidFill>
              </a:rPr>
              <a:t>Warming-induced increase in </a:t>
            </a:r>
            <a:r>
              <a:rPr lang="en-US" altLang="fi-FI" kern="0" dirty="0" smtClean="0">
                <a:solidFill>
                  <a:schemeClr val="bg1"/>
                </a:solidFill>
              </a:rPr>
              <a:t>aerosol </a:t>
            </a:r>
            <a:r>
              <a:rPr lang="en-US" altLang="fi-FI" kern="0" dirty="0">
                <a:solidFill>
                  <a:schemeClr val="bg1"/>
                </a:solidFill>
              </a:rPr>
              <a:t>number concentration likely to moderate climate change</a:t>
            </a:r>
          </a:p>
        </p:txBody>
      </p:sp>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8152"/>
          <a:stretch/>
        </p:blipFill>
        <p:spPr bwMode="auto">
          <a:xfrm>
            <a:off x="4608513" y="3152609"/>
            <a:ext cx="4716015" cy="3285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665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endParaRPr lang="fi-FI" altLang="fi-FI" smtClean="0"/>
          </a:p>
        </p:txBody>
      </p:sp>
      <p:sp>
        <p:nvSpPr>
          <p:cNvPr id="4099" name="Content Placeholder 2"/>
          <p:cNvSpPr>
            <a:spLocks noGrp="1"/>
          </p:cNvSpPr>
          <p:nvPr>
            <p:ph idx="1"/>
          </p:nvPr>
        </p:nvSpPr>
        <p:spPr>
          <a:xfrm>
            <a:off x="1619250" y="1716088"/>
            <a:ext cx="7010400" cy="4953000"/>
          </a:xfrm>
        </p:spPr>
        <p:txBody>
          <a:bodyPr/>
          <a:lstStyle/>
          <a:p>
            <a:pPr>
              <a:lnSpc>
                <a:spcPct val="100000"/>
              </a:lnSpc>
              <a:spcAft>
                <a:spcPts val="1200"/>
              </a:spcAft>
            </a:pPr>
            <a:r>
              <a:rPr lang="en-GB" altLang="fi-FI" dirty="0"/>
              <a:t>Aerosol is a mixture of gas, and solid or liquid particles floating in the gas</a:t>
            </a:r>
          </a:p>
          <a:p>
            <a:r>
              <a:rPr lang="en-US" altLang="fi-FI" dirty="0" smtClean="0"/>
              <a:t>Diameters ~10</a:t>
            </a:r>
            <a:r>
              <a:rPr lang="en-US" altLang="fi-FI" baseline="30000" dirty="0" smtClean="0"/>
              <a:t>-9</a:t>
            </a:r>
            <a:r>
              <a:rPr lang="en-US" altLang="fi-FI" dirty="0" smtClean="0"/>
              <a:t> – 10</a:t>
            </a:r>
            <a:r>
              <a:rPr lang="en-US" altLang="fi-FI" baseline="30000" dirty="0" smtClean="0"/>
              <a:t>-4</a:t>
            </a:r>
            <a:r>
              <a:rPr lang="en-US" altLang="fi-FI" dirty="0" smtClean="0"/>
              <a:t> m</a:t>
            </a:r>
          </a:p>
          <a:p>
            <a:r>
              <a:rPr lang="en-US" altLang="fi-FI" dirty="0" smtClean="0"/>
              <a:t>Concentrations ~10</a:t>
            </a:r>
            <a:r>
              <a:rPr lang="en-US" altLang="fi-FI" baseline="30000" dirty="0" smtClean="0"/>
              <a:t>0</a:t>
            </a:r>
            <a:r>
              <a:rPr lang="en-US" altLang="fi-FI" dirty="0" smtClean="0"/>
              <a:t> – 10</a:t>
            </a:r>
            <a:r>
              <a:rPr lang="en-US" altLang="fi-FI" baseline="30000" dirty="0" smtClean="0"/>
              <a:t>5</a:t>
            </a:r>
            <a:r>
              <a:rPr lang="en-US" altLang="fi-FI" dirty="0" smtClean="0"/>
              <a:t> cm</a:t>
            </a:r>
            <a:r>
              <a:rPr lang="en-US" altLang="fi-FI" baseline="30000" dirty="0" smtClean="0"/>
              <a:t>-3</a:t>
            </a:r>
            <a:r>
              <a:rPr lang="en-US" altLang="fi-FI" dirty="0" smtClean="0"/>
              <a:t> (10</a:t>
            </a:r>
            <a:r>
              <a:rPr lang="en-US" altLang="fi-FI" baseline="30000" dirty="0" smtClean="0"/>
              <a:t>-1</a:t>
            </a:r>
            <a:r>
              <a:rPr lang="en-US" altLang="fi-FI" dirty="0" smtClean="0"/>
              <a:t> – 10</a:t>
            </a:r>
            <a:r>
              <a:rPr lang="en-US" altLang="fi-FI" baseline="30000" dirty="0" smtClean="0"/>
              <a:t>2</a:t>
            </a:r>
            <a:r>
              <a:rPr lang="en-US" altLang="fi-FI" dirty="0" smtClean="0"/>
              <a:t> </a:t>
            </a:r>
            <a:r>
              <a:rPr lang="en-US" altLang="fi-FI" dirty="0" err="1" smtClean="0"/>
              <a:t>μg</a:t>
            </a:r>
            <a:r>
              <a:rPr lang="en-US" altLang="fi-FI" dirty="0" smtClean="0"/>
              <a:t> m-3)</a:t>
            </a:r>
          </a:p>
          <a:p>
            <a:endParaRPr lang="en-US" altLang="fi-FI" dirty="0" smtClean="0"/>
          </a:p>
          <a:p>
            <a:pPr>
              <a:lnSpc>
                <a:spcPts val="2800"/>
              </a:lnSpc>
            </a:pPr>
            <a:r>
              <a:rPr lang="en-US" altLang="fi-FI" dirty="0" smtClean="0"/>
              <a:t>Sources and sinks of aerosols: </a:t>
            </a:r>
            <a:r>
              <a:rPr lang="en-GB" altLang="fi-FI" dirty="0" smtClean="0"/>
              <a:t>particles constantly interact physically, chemically and dynamically with gases and each </a:t>
            </a:r>
            <a:r>
              <a:rPr lang="fi-FI" altLang="fi-FI" dirty="0" err="1" smtClean="0"/>
              <a:t>other</a:t>
            </a:r>
            <a:endParaRPr lang="en-US" altLang="fi-FI" dirty="0" smtClean="0"/>
          </a:p>
        </p:txBody>
      </p:sp>
      <p:sp>
        <p:nvSpPr>
          <p:cNvPr id="4100" name="Rectangle 7"/>
          <p:cNvSpPr>
            <a:spLocks noChangeArrowheads="1"/>
          </p:cNvSpPr>
          <p:nvPr/>
        </p:nvSpPr>
        <p:spPr bwMode="auto">
          <a:xfrm>
            <a:off x="0" y="0"/>
            <a:ext cx="9144000" cy="14843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5" name="Rectangle 2"/>
          <p:cNvSpPr txBox="1">
            <a:spLocks noChangeArrowheads="1"/>
          </p:cNvSpPr>
          <p:nvPr/>
        </p:nvSpPr>
        <p:spPr bwMode="auto">
          <a:xfrm>
            <a:off x="1330325" y="80963"/>
            <a:ext cx="7705725" cy="1116012"/>
          </a:xfrm>
          <a:prstGeom prst="rect">
            <a:avLst/>
          </a:prstGeom>
          <a:noFill/>
          <a:ln w="9525">
            <a:noFill/>
            <a:miter lim="800000"/>
            <a:headEnd/>
            <a:tailEnd/>
          </a:ln>
        </p:spPr>
        <p:txBody>
          <a:bodyPr anchor="b"/>
          <a:lstStyle/>
          <a:p>
            <a:pPr>
              <a:defRPr/>
            </a:pPr>
            <a:r>
              <a:rPr lang="en-US" sz="2400" b="1" dirty="0" smtClean="0">
                <a:solidFill>
                  <a:schemeClr val="bg1"/>
                </a:solidFill>
                <a:latin typeface="+mj-lt"/>
              </a:rPr>
              <a:t>Atmospheric </a:t>
            </a:r>
            <a:r>
              <a:rPr lang="en-US" sz="2400" b="1" dirty="0">
                <a:solidFill>
                  <a:schemeClr val="bg1"/>
                </a:solidFill>
                <a:latin typeface="+mj-lt"/>
              </a:rPr>
              <a:t>aerosol </a:t>
            </a:r>
            <a:r>
              <a:rPr lang="en-US" sz="2400" b="1" dirty="0" smtClean="0">
                <a:solidFill>
                  <a:schemeClr val="bg1"/>
                </a:solidFill>
                <a:latin typeface="+mj-lt"/>
              </a:rPr>
              <a:t>particles: </a:t>
            </a:r>
          </a:p>
          <a:p>
            <a:pPr>
              <a:defRPr/>
            </a:pPr>
            <a:r>
              <a:rPr lang="en-US" sz="2400" b="1" dirty="0" smtClean="0">
                <a:solidFill>
                  <a:schemeClr val="bg1"/>
                </a:solidFill>
                <a:latin typeface="+mj-lt"/>
              </a:rPr>
              <a:t>why so diverse and complex?</a:t>
            </a:r>
            <a:endParaRPr lang="en-US" sz="2400" b="1" kern="0" dirty="0">
              <a:solidFill>
                <a:schemeClr val="bg1"/>
              </a:solidFill>
              <a:latin typeface="+mj-lt"/>
              <a:ea typeface="+mj-ea"/>
              <a:cs typeface="+mj-cs"/>
            </a:endParaRPr>
          </a:p>
        </p:txBody>
      </p:sp>
      <p:pic>
        <p:nvPicPr>
          <p:cNvPr id="4102"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38" y="4923556"/>
            <a:ext cx="421163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8"/>
          <p:cNvPicPr>
            <a:picLocks noChangeAspect="1" noChangeArrowheads="1"/>
          </p:cNvPicPr>
          <p:nvPr/>
        </p:nvPicPr>
        <p:blipFill>
          <a:blip r:embed="rId4">
            <a:extLst>
              <a:ext uri="{28A0092B-C50C-407E-A947-70E740481C1C}">
                <a14:useLocalDpi xmlns:a14="http://schemas.microsoft.com/office/drawing/2010/main" val="0"/>
              </a:ext>
            </a:extLst>
          </a:blip>
          <a:srcRect t="14424" b="14424"/>
          <a:stretch>
            <a:fillRect/>
          </a:stretch>
        </p:blipFill>
        <p:spPr bwMode="auto">
          <a:xfrm>
            <a:off x="5183188" y="4923556"/>
            <a:ext cx="313372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15" descr="http://t1.gstatic.com/images?q=tbn:ANd9GcQ29ceTMdl7cxKGIVybNajwpw7C4XWJblpIJ2QOfT_wv0T9VVVP">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938" y="4923556"/>
            <a:ext cx="2016125" cy="16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5675" y="4923556"/>
            <a:ext cx="2306638"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32271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0" y="0"/>
            <a:ext cx="9144000" cy="14843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sz="2200" b="1" dirty="0">
              <a:latin typeface="+mj-lt"/>
            </a:endParaRPr>
          </a:p>
        </p:txBody>
      </p:sp>
      <p:sp>
        <p:nvSpPr>
          <p:cNvPr id="3" name="Title 3"/>
          <p:cNvSpPr txBox="1">
            <a:spLocks/>
          </p:cNvSpPr>
          <p:nvPr/>
        </p:nvSpPr>
        <p:spPr>
          <a:xfrm>
            <a:off x="1403350" y="152400"/>
            <a:ext cx="7010400" cy="1116013"/>
          </a:xfrm>
          <a:prstGeom prst="rect">
            <a:avLst/>
          </a:prstGeom>
        </p:spPr>
        <p:txBody>
          <a:bodyPr/>
          <a:lstStyle>
            <a:lvl1pPr algn="l" rtl="0" eaLnBrk="0" fontAlgn="base" hangingPunct="0">
              <a:lnSpc>
                <a:spcPts val="3000"/>
              </a:lnSpc>
              <a:spcBef>
                <a:spcPct val="0"/>
              </a:spcBef>
              <a:spcAft>
                <a:spcPct val="0"/>
              </a:spcAft>
              <a:defRPr sz="2400" b="1">
                <a:solidFill>
                  <a:schemeClr val="tx2"/>
                </a:solidFill>
                <a:latin typeface="+mj-lt"/>
                <a:ea typeface="+mj-ea"/>
                <a:cs typeface="+mj-cs"/>
              </a:defRPr>
            </a:lvl1pPr>
            <a:lvl2pPr algn="l" rtl="0" eaLnBrk="0" fontAlgn="base" hangingPunct="0">
              <a:lnSpc>
                <a:spcPts val="3000"/>
              </a:lnSpc>
              <a:spcBef>
                <a:spcPct val="0"/>
              </a:spcBef>
              <a:spcAft>
                <a:spcPct val="0"/>
              </a:spcAft>
              <a:defRPr sz="2400" b="1">
                <a:solidFill>
                  <a:schemeClr val="tx2"/>
                </a:solidFill>
                <a:latin typeface="Arial" pitchFamily="34" charset="0"/>
              </a:defRPr>
            </a:lvl2pPr>
            <a:lvl3pPr algn="l" rtl="0" eaLnBrk="0" fontAlgn="base" hangingPunct="0">
              <a:lnSpc>
                <a:spcPts val="3000"/>
              </a:lnSpc>
              <a:spcBef>
                <a:spcPct val="0"/>
              </a:spcBef>
              <a:spcAft>
                <a:spcPct val="0"/>
              </a:spcAft>
              <a:defRPr sz="2400" b="1">
                <a:solidFill>
                  <a:schemeClr val="tx2"/>
                </a:solidFill>
                <a:latin typeface="Arial" pitchFamily="34" charset="0"/>
              </a:defRPr>
            </a:lvl3pPr>
            <a:lvl4pPr algn="l" rtl="0" eaLnBrk="0" fontAlgn="base" hangingPunct="0">
              <a:lnSpc>
                <a:spcPts val="3000"/>
              </a:lnSpc>
              <a:spcBef>
                <a:spcPct val="0"/>
              </a:spcBef>
              <a:spcAft>
                <a:spcPct val="0"/>
              </a:spcAft>
              <a:defRPr sz="2400" b="1">
                <a:solidFill>
                  <a:schemeClr val="tx2"/>
                </a:solidFill>
                <a:latin typeface="Arial" pitchFamily="34" charset="0"/>
              </a:defRPr>
            </a:lvl4pPr>
            <a:lvl5pPr algn="l" rtl="0" eaLnBrk="0" fontAlgn="base" hangingPunct="0">
              <a:lnSpc>
                <a:spcPts val="3000"/>
              </a:lnSpc>
              <a:spcBef>
                <a:spcPct val="0"/>
              </a:spcBef>
              <a:spcAft>
                <a:spcPct val="0"/>
              </a:spcAft>
              <a:defRPr sz="2400" b="1">
                <a:solidFill>
                  <a:schemeClr val="tx2"/>
                </a:solidFill>
                <a:latin typeface="Arial" pitchFamily="34" charset="0"/>
              </a:defRPr>
            </a:lvl5pPr>
            <a:lvl6pPr marL="457200" algn="l" rtl="0" eaLnBrk="0" fontAlgn="base" hangingPunct="0">
              <a:lnSpc>
                <a:spcPts val="3000"/>
              </a:lnSpc>
              <a:spcBef>
                <a:spcPct val="0"/>
              </a:spcBef>
              <a:spcAft>
                <a:spcPct val="0"/>
              </a:spcAft>
              <a:defRPr sz="2400" b="1">
                <a:solidFill>
                  <a:schemeClr val="tx2"/>
                </a:solidFill>
                <a:latin typeface="Arial" pitchFamily="34" charset="0"/>
              </a:defRPr>
            </a:lvl6pPr>
            <a:lvl7pPr marL="914400" algn="l" rtl="0" eaLnBrk="0" fontAlgn="base" hangingPunct="0">
              <a:lnSpc>
                <a:spcPts val="3000"/>
              </a:lnSpc>
              <a:spcBef>
                <a:spcPct val="0"/>
              </a:spcBef>
              <a:spcAft>
                <a:spcPct val="0"/>
              </a:spcAft>
              <a:defRPr sz="2400" b="1">
                <a:solidFill>
                  <a:schemeClr val="tx2"/>
                </a:solidFill>
                <a:latin typeface="Arial" pitchFamily="34" charset="0"/>
              </a:defRPr>
            </a:lvl7pPr>
            <a:lvl8pPr marL="1371600" algn="l" rtl="0" eaLnBrk="0" fontAlgn="base" hangingPunct="0">
              <a:lnSpc>
                <a:spcPts val="3000"/>
              </a:lnSpc>
              <a:spcBef>
                <a:spcPct val="0"/>
              </a:spcBef>
              <a:spcAft>
                <a:spcPct val="0"/>
              </a:spcAft>
              <a:defRPr sz="2400" b="1">
                <a:solidFill>
                  <a:schemeClr val="tx2"/>
                </a:solidFill>
                <a:latin typeface="Arial" pitchFamily="34" charset="0"/>
              </a:defRPr>
            </a:lvl8pPr>
            <a:lvl9pPr marL="1828800" algn="l" rtl="0" eaLnBrk="0" fontAlgn="base" hangingPunct="0">
              <a:lnSpc>
                <a:spcPts val="3000"/>
              </a:lnSpc>
              <a:spcBef>
                <a:spcPct val="0"/>
              </a:spcBef>
              <a:spcAft>
                <a:spcPct val="0"/>
              </a:spcAft>
              <a:defRPr sz="2400" b="1">
                <a:solidFill>
                  <a:schemeClr val="tx2"/>
                </a:solidFill>
                <a:latin typeface="Arial" pitchFamily="34" charset="0"/>
              </a:defRPr>
            </a:lvl9pPr>
          </a:lstStyle>
          <a:p>
            <a:endParaRPr lang="en-US" altLang="fi-FI" kern="0" dirty="0" smtClean="0">
              <a:solidFill>
                <a:schemeClr val="bg1"/>
              </a:solidFill>
            </a:endParaRPr>
          </a:p>
        </p:txBody>
      </p:sp>
      <p:sp>
        <p:nvSpPr>
          <p:cNvPr id="4" name="Content Placeholder 2"/>
          <p:cNvSpPr txBox="1">
            <a:spLocks/>
          </p:cNvSpPr>
          <p:nvPr/>
        </p:nvSpPr>
        <p:spPr>
          <a:xfrm>
            <a:off x="1621979" y="1556792"/>
            <a:ext cx="7010400" cy="4953000"/>
          </a:xfrm>
          <a:prstGeom prst="rect">
            <a:avLst/>
          </a:prstGeom>
        </p:spPr>
        <p:txBody>
          <a:bodyPr/>
          <a:lstStyle>
            <a:lvl1pPr marL="282575" indent="-282575" algn="l" rtl="0" eaLnBrk="0" fontAlgn="base" hangingPunct="0">
              <a:lnSpc>
                <a:spcPts val="3000"/>
              </a:lnSpc>
              <a:spcBef>
                <a:spcPct val="0"/>
              </a:spcBef>
              <a:spcAft>
                <a:spcPct val="0"/>
              </a:spcAft>
              <a:buClr>
                <a:srgbClr val="1E1C77"/>
              </a:buClr>
              <a:buSzPct val="110000"/>
              <a:buFont typeface="Wingdings" pitchFamily="2" charset="2"/>
              <a:buChar char="n"/>
              <a:defRPr sz="2000">
                <a:solidFill>
                  <a:schemeClr val="tx1"/>
                </a:solidFill>
                <a:latin typeface="+mn-lt"/>
                <a:ea typeface="+mn-ea"/>
                <a:cs typeface="+mn-cs"/>
              </a:defRPr>
            </a:lvl1pPr>
            <a:lvl2pPr marL="669925" indent="-196850" algn="l" rtl="0" eaLnBrk="0" fontAlgn="base" hangingPunct="0">
              <a:lnSpc>
                <a:spcPts val="3000"/>
              </a:lnSpc>
              <a:spcBef>
                <a:spcPct val="0"/>
              </a:spcBef>
              <a:spcAft>
                <a:spcPct val="0"/>
              </a:spcAft>
              <a:buClr>
                <a:srgbClr val="1E1C77"/>
              </a:buClr>
              <a:buSzPct val="80000"/>
              <a:buFont typeface="Wingdings" pitchFamily="2" charset="2"/>
              <a:buChar char="n"/>
              <a:defRPr>
                <a:solidFill>
                  <a:schemeClr val="tx1"/>
                </a:solidFill>
                <a:latin typeface="+mn-lt"/>
              </a:defRPr>
            </a:lvl2pPr>
            <a:lvl3pPr marL="1050925" indent="-190500" algn="l" rtl="0" eaLnBrk="0" fontAlgn="base" hangingPunct="0">
              <a:lnSpc>
                <a:spcPts val="3000"/>
              </a:lnSpc>
              <a:spcBef>
                <a:spcPct val="0"/>
              </a:spcBef>
              <a:spcAft>
                <a:spcPct val="0"/>
              </a:spcAft>
              <a:buClr>
                <a:schemeClr val="tx2"/>
              </a:buClr>
              <a:buChar char="-"/>
              <a:defRPr>
                <a:solidFill>
                  <a:schemeClr val="tx1"/>
                </a:solidFill>
                <a:latin typeface="+mn-lt"/>
              </a:defRPr>
            </a:lvl3pPr>
            <a:lvl4pPr marL="1698625" indent="-228600" algn="l" rtl="0" eaLnBrk="0" fontAlgn="base" hangingPunct="0">
              <a:lnSpc>
                <a:spcPts val="3000"/>
              </a:lnSpc>
              <a:spcBef>
                <a:spcPct val="0"/>
              </a:spcBef>
              <a:spcAft>
                <a:spcPct val="0"/>
              </a:spcAft>
              <a:buClr>
                <a:schemeClr val="tx2"/>
              </a:buClr>
              <a:buChar char="-"/>
              <a:defRPr>
                <a:solidFill>
                  <a:schemeClr val="tx1"/>
                </a:solidFill>
                <a:latin typeface="+mn-lt"/>
              </a:defRPr>
            </a:lvl4pPr>
            <a:lvl5pPr marL="2117725" indent="-228600" algn="l" rtl="0" eaLnBrk="0" fontAlgn="base" hangingPunct="0">
              <a:lnSpc>
                <a:spcPts val="3000"/>
              </a:lnSpc>
              <a:spcBef>
                <a:spcPct val="0"/>
              </a:spcBef>
              <a:spcAft>
                <a:spcPct val="0"/>
              </a:spcAft>
              <a:buClr>
                <a:schemeClr val="tx2"/>
              </a:buClr>
              <a:buChar char="-"/>
              <a:defRPr>
                <a:solidFill>
                  <a:schemeClr val="tx1"/>
                </a:solidFill>
                <a:latin typeface="+mn-lt"/>
              </a:defRPr>
            </a:lvl5pPr>
            <a:lvl6pPr marL="2574925" indent="-228600" algn="l" rtl="0" eaLnBrk="0" fontAlgn="base" hangingPunct="0">
              <a:lnSpc>
                <a:spcPts val="3000"/>
              </a:lnSpc>
              <a:spcBef>
                <a:spcPct val="0"/>
              </a:spcBef>
              <a:spcAft>
                <a:spcPct val="0"/>
              </a:spcAft>
              <a:buClr>
                <a:schemeClr val="tx2"/>
              </a:buClr>
              <a:buChar char="-"/>
              <a:defRPr>
                <a:solidFill>
                  <a:schemeClr val="tx1"/>
                </a:solidFill>
                <a:latin typeface="+mn-lt"/>
              </a:defRPr>
            </a:lvl6pPr>
            <a:lvl7pPr marL="3032125" indent="-228600" algn="l" rtl="0" eaLnBrk="0" fontAlgn="base" hangingPunct="0">
              <a:lnSpc>
                <a:spcPts val="3000"/>
              </a:lnSpc>
              <a:spcBef>
                <a:spcPct val="0"/>
              </a:spcBef>
              <a:spcAft>
                <a:spcPct val="0"/>
              </a:spcAft>
              <a:buClr>
                <a:schemeClr val="tx2"/>
              </a:buClr>
              <a:buChar char="-"/>
              <a:defRPr>
                <a:solidFill>
                  <a:schemeClr val="tx1"/>
                </a:solidFill>
                <a:latin typeface="+mn-lt"/>
              </a:defRPr>
            </a:lvl7pPr>
            <a:lvl8pPr marL="3489325" indent="-228600" algn="l" rtl="0" eaLnBrk="0" fontAlgn="base" hangingPunct="0">
              <a:lnSpc>
                <a:spcPts val="3000"/>
              </a:lnSpc>
              <a:spcBef>
                <a:spcPct val="0"/>
              </a:spcBef>
              <a:spcAft>
                <a:spcPct val="0"/>
              </a:spcAft>
              <a:buClr>
                <a:schemeClr val="tx2"/>
              </a:buClr>
              <a:buChar char="-"/>
              <a:defRPr>
                <a:solidFill>
                  <a:schemeClr val="tx1"/>
                </a:solidFill>
                <a:latin typeface="+mn-lt"/>
              </a:defRPr>
            </a:lvl8pPr>
            <a:lvl9pPr marL="3946525" indent="-228600" algn="l" rtl="0" eaLnBrk="0" fontAlgn="base" hangingPunct="0">
              <a:lnSpc>
                <a:spcPts val="3000"/>
              </a:lnSpc>
              <a:spcBef>
                <a:spcPct val="0"/>
              </a:spcBef>
              <a:spcAft>
                <a:spcPct val="0"/>
              </a:spcAft>
              <a:buClr>
                <a:schemeClr val="tx2"/>
              </a:buClr>
              <a:buChar char="-"/>
              <a:defRPr>
                <a:solidFill>
                  <a:schemeClr val="tx1"/>
                </a:solidFill>
                <a:latin typeface="+mn-lt"/>
              </a:defRPr>
            </a:lvl9pPr>
          </a:lstStyle>
          <a:p>
            <a:pPr>
              <a:lnSpc>
                <a:spcPct val="100000"/>
              </a:lnSpc>
              <a:spcAft>
                <a:spcPts val="600"/>
              </a:spcAft>
            </a:pPr>
            <a:r>
              <a:rPr lang="en-US" altLang="fi-FI" kern="0" dirty="0" smtClean="0"/>
              <a:t>Direct </a:t>
            </a:r>
            <a:r>
              <a:rPr lang="en-US" altLang="fi-FI" kern="0" dirty="0"/>
              <a:t>size-segregated observations have not been possible until very </a:t>
            </a:r>
            <a:r>
              <a:rPr lang="en-US" altLang="fi-FI" kern="0" dirty="0" smtClean="0"/>
              <a:t>recently</a:t>
            </a:r>
            <a:endParaRPr lang="en-US" altLang="fi-FI" kern="0" dirty="0"/>
          </a:p>
        </p:txBody>
      </p:sp>
      <p:sp>
        <p:nvSpPr>
          <p:cNvPr id="5" name="Title 1"/>
          <p:cNvSpPr txBox="1">
            <a:spLocks/>
          </p:cNvSpPr>
          <p:nvPr/>
        </p:nvSpPr>
        <p:spPr bwMode="auto">
          <a:xfrm>
            <a:off x="950912" y="5375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l" rtl="0" eaLnBrk="0" fontAlgn="base" hangingPunct="0">
              <a:lnSpc>
                <a:spcPts val="3000"/>
              </a:lnSpc>
              <a:spcBef>
                <a:spcPct val="0"/>
              </a:spcBef>
              <a:spcAft>
                <a:spcPct val="0"/>
              </a:spcAft>
              <a:defRPr sz="2400" b="1">
                <a:solidFill>
                  <a:schemeClr val="tx2"/>
                </a:solidFill>
                <a:latin typeface="+mj-lt"/>
                <a:ea typeface="+mj-ea"/>
                <a:cs typeface="+mj-cs"/>
              </a:defRPr>
            </a:lvl1pPr>
            <a:lvl2pPr algn="l" rtl="0" eaLnBrk="0" fontAlgn="base" hangingPunct="0">
              <a:lnSpc>
                <a:spcPts val="3000"/>
              </a:lnSpc>
              <a:spcBef>
                <a:spcPct val="0"/>
              </a:spcBef>
              <a:spcAft>
                <a:spcPct val="0"/>
              </a:spcAft>
              <a:defRPr sz="2400" b="1">
                <a:solidFill>
                  <a:schemeClr val="tx2"/>
                </a:solidFill>
                <a:latin typeface="Arial" pitchFamily="34" charset="0"/>
              </a:defRPr>
            </a:lvl2pPr>
            <a:lvl3pPr algn="l" rtl="0" eaLnBrk="0" fontAlgn="base" hangingPunct="0">
              <a:lnSpc>
                <a:spcPts val="3000"/>
              </a:lnSpc>
              <a:spcBef>
                <a:spcPct val="0"/>
              </a:spcBef>
              <a:spcAft>
                <a:spcPct val="0"/>
              </a:spcAft>
              <a:defRPr sz="2400" b="1">
                <a:solidFill>
                  <a:schemeClr val="tx2"/>
                </a:solidFill>
                <a:latin typeface="Arial" pitchFamily="34" charset="0"/>
              </a:defRPr>
            </a:lvl3pPr>
            <a:lvl4pPr algn="l" rtl="0" eaLnBrk="0" fontAlgn="base" hangingPunct="0">
              <a:lnSpc>
                <a:spcPts val="3000"/>
              </a:lnSpc>
              <a:spcBef>
                <a:spcPct val="0"/>
              </a:spcBef>
              <a:spcAft>
                <a:spcPct val="0"/>
              </a:spcAft>
              <a:defRPr sz="2400" b="1">
                <a:solidFill>
                  <a:schemeClr val="tx2"/>
                </a:solidFill>
                <a:latin typeface="Arial" pitchFamily="34" charset="0"/>
              </a:defRPr>
            </a:lvl4pPr>
            <a:lvl5pPr algn="l" rtl="0" eaLnBrk="0" fontAlgn="base" hangingPunct="0">
              <a:lnSpc>
                <a:spcPts val="3000"/>
              </a:lnSpc>
              <a:spcBef>
                <a:spcPct val="0"/>
              </a:spcBef>
              <a:spcAft>
                <a:spcPct val="0"/>
              </a:spcAft>
              <a:defRPr sz="2400" b="1">
                <a:solidFill>
                  <a:schemeClr val="tx2"/>
                </a:solidFill>
                <a:latin typeface="Arial" pitchFamily="34" charset="0"/>
              </a:defRPr>
            </a:lvl5pPr>
            <a:lvl6pPr marL="457200" algn="l" rtl="0" eaLnBrk="0" fontAlgn="base" hangingPunct="0">
              <a:lnSpc>
                <a:spcPts val="3000"/>
              </a:lnSpc>
              <a:spcBef>
                <a:spcPct val="0"/>
              </a:spcBef>
              <a:spcAft>
                <a:spcPct val="0"/>
              </a:spcAft>
              <a:defRPr sz="2400" b="1">
                <a:solidFill>
                  <a:schemeClr val="tx2"/>
                </a:solidFill>
                <a:latin typeface="Arial" pitchFamily="34" charset="0"/>
              </a:defRPr>
            </a:lvl6pPr>
            <a:lvl7pPr marL="914400" algn="l" rtl="0" eaLnBrk="0" fontAlgn="base" hangingPunct="0">
              <a:lnSpc>
                <a:spcPts val="3000"/>
              </a:lnSpc>
              <a:spcBef>
                <a:spcPct val="0"/>
              </a:spcBef>
              <a:spcAft>
                <a:spcPct val="0"/>
              </a:spcAft>
              <a:defRPr sz="2400" b="1">
                <a:solidFill>
                  <a:schemeClr val="tx2"/>
                </a:solidFill>
                <a:latin typeface="Arial" pitchFamily="34" charset="0"/>
              </a:defRPr>
            </a:lvl7pPr>
            <a:lvl8pPr marL="1371600" algn="l" rtl="0" eaLnBrk="0" fontAlgn="base" hangingPunct="0">
              <a:lnSpc>
                <a:spcPts val="3000"/>
              </a:lnSpc>
              <a:spcBef>
                <a:spcPct val="0"/>
              </a:spcBef>
              <a:spcAft>
                <a:spcPct val="0"/>
              </a:spcAft>
              <a:defRPr sz="2400" b="1">
                <a:solidFill>
                  <a:schemeClr val="tx2"/>
                </a:solidFill>
                <a:latin typeface="Arial" pitchFamily="34" charset="0"/>
              </a:defRPr>
            </a:lvl8pPr>
            <a:lvl9pPr marL="1828800" algn="l" rtl="0" eaLnBrk="0" fontAlgn="base" hangingPunct="0">
              <a:lnSpc>
                <a:spcPts val="3000"/>
              </a:lnSpc>
              <a:spcBef>
                <a:spcPct val="0"/>
              </a:spcBef>
              <a:spcAft>
                <a:spcPct val="0"/>
              </a:spcAft>
              <a:defRPr sz="2400" b="1">
                <a:solidFill>
                  <a:schemeClr val="tx2"/>
                </a:solidFill>
                <a:latin typeface="Arial" pitchFamily="34" charset="0"/>
              </a:defRPr>
            </a:lvl9pPr>
          </a:lstStyle>
          <a:p>
            <a:r>
              <a:rPr lang="en-US" kern="0" dirty="0" smtClean="0">
                <a:solidFill>
                  <a:schemeClr val="bg1"/>
                </a:solidFill>
              </a:rPr>
              <a:t>Key </a:t>
            </a:r>
            <a:r>
              <a:rPr lang="en-US" kern="0" dirty="0">
                <a:solidFill>
                  <a:schemeClr val="bg1"/>
                </a:solidFill>
              </a:rPr>
              <a:t>steps </a:t>
            </a:r>
            <a:r>
              <a:rPr lang="en-US" kern="0" dirty="0" smtClean="0">
                <a:solidFill>
                  <a:schemeClr val="bg1"/>
                </a:solidFill>
              </a:rPr>
              <a:t>of clustering </a:t>
            </a:r>
            <a:r>
              <a:rPr lang="en-US" kern="0" dirty="0">
                <a:solidFill>
                  <a:schemeClr val="bg1"/>
                </a:solidFill>
              </a:rPr>
              <a:t>process occur in </a:t>
            </a:r>
            <a:r>
              <a:rPr lang="en-US" kern="0" dirty="0" smtClean="0">
                <a:solidFill>
                  <a:schemeClr val="bg1"/>
                </a:solidFill>
              </a:rPr>
              <a:t>the sub–2 nanometer </a:t>
            </a:r>
            <a:r>
              <a:rPr lang="en-US" kern="0" dirty="0">
                <a:solidFill>
                  <a:schemeClr val="bg1"/>
                </a:solidFill>
              </a:rPr>
              <a:t>(nm) size </a:t>
            </a:r>
            <a:r>
              <a:rPr lang="en-US" kern="0" dirty="0" smtClean="0">
                <a:solidFill>
                  <a:schemeClr val="bg1"/>
                </a:solidFill>
              </a:rPr>
              <a:t>range via neutral pathways</a:t>
            </a:r>
            <a:endParaRPr lang="en-GB" kern="0" dirty="0">
              <a:solidFill>
                <a:schemeClr val="bg1"/>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7704" y="2268364"/>
            <a:ext cx="6022975" cy="44243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 Box 3"/>
          <p:cNvSpPr txBox="1">
            <a:spLocks noChangeArrowheads="1"/>
          </p:cNvSpPr>
          <p:nvPr/>
        </p:nvSpPr>
        <p:spPr bwMode="auto">
          <a:xfrm>
            <a:off x="7148067" y="2049289"/>
            <a:ext cx="207962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56340" rIns="90000" bIns="45000"/>
          <a:lstStyle>
            <a:lvl1pPr>
              <a:lnSpc>
                <a:spcPct val="94000"/>
              </a:lnSpc>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1pPr>
            <a:lvl2pPr>
              <a:lnSpc>
                <a:spcPct val="94000"/>
              </a:lnSpc>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2pPr>
            <a:lvl3pPr>
              <a:lnSpc>
                <a:spcPct val="94000"/>
              </a:lnSpc>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3pPr>
            <a:lvl4pPr>
              <a:lnSpc>
                <a:spcPct val="94000"/>
              </a:lnSpc>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4pPr>
            <a:lvl5pPr>
              <a:lnSpc>
                <a:spcPct val="94000"/>
              </a:lnSpc>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5pPr>
            <a:lvl6pPr marL="25146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6pPr>
            <a:lvl7pPr marL="29718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7pPr>
            <a:lvl8pPr marL="34290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8pPr>
            <a:lvl9pPr marL="3886200" indent="-228600" defTabSz="449263" eaLnBrk="0" fontAlgn="base" hangingPunct="0">
              <a:lnSpc>
                <a:spcPct val="94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chemeClr val="tx1"/>
                </a:solidFill>
                <a:latin typeface="Arial" panose="020B0604020202020204" pitchFamily="34" charset="0"/>
                <a:ea typeface="MS Gothic" panose="020B0609070205080204" pitchFamily="49" charset="-128"/>
              </a:defRPr>
            </a:lvl9pPr>
          </a:lstStyle>
          <a:p>
            <a:pPr eaLnBrk="1"/>
            <a:r>
              <a:rPr lang="en-US" altLang="fi-FI" sz="1500" b="1" dirty="0">
                <a:solidFill>
                  <a:srgbClr val="000000"/>
                </a:solidFill>
              </a:rPr>
              <a:t>Measurements started in </a:t>
            </a:r>
            <a:r>
              <a:rPr lang="en-US" altLang="fi-FI" sz="1500" b="1" dirty="0" err="1">
                <a:solidFill>
                  <a:srgbClr val="000000"/>
                </a:solidFill>
              </a:rPr>
              <a:t>Hyytiälä</a:t>
            </a:r>
            <a:r>
              <a:rPr lang="en-US" altLang="fi-FI" sz="1500" b="1" dirty="0">
                <a:solidFill>
                  <a:srgbClr val="000000"/>
                </a:solidFill>
              </a:rPr>
              <a:t>:</a:t>
            </a:r>
          </a:p>
        </p:txBody>
      </p:sp>
      <p:pic>
        <p:nvPicPr>
          <p:cNvPr id="11" name="Picture 10"/>
          <p:cNvPicPr>
            <a:picLocks noChangeAspect="1"/>
          </p:cNvPicPr>
          <p:nvPr/>
        </p:nvPicPr>
        <p:blipFill>
          <a:blip r:embed="rId4"/>
          <a:stretch>
            <a:fillRect/>
          </a:stretch>
        </p:blipFill>
        <p:spPr>
          <a:xfrm>
            <a:off x="5404460" y="6405406"/>
            <a:ext cx="3487214" cy="493819"/>
          </a:xfrm>
          <a:prstGeom prst="rect">
            <a:avLst/>
          </a:prstGeom>
        </p:spPr>
      </p:pic>
      <p:sp>
        <p:nvSpPr>
          <p:cNvPr id="12" name="Rectangle 11"/>
          <p:cNvSpPr/>
          <p:nvPr/>
        </p:nvSpPr>
        <p:spPr bwMode="auto">
          <a:xfrm>
            <a:off x="1835696" y="2268364"/>
            <a:ext cx="576064" cy="4241428"/>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32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1436682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0" y="0"/>
            <a:ext cx="9144000" cy="14843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3" name="Title 3"/>
          <p:cNvSpPr txBox="1">
            <a:spLocks/>
          </p:cNvSpPr>
          <p:nvPr/>
        </p:nvSpPr>
        <p:spPr>
          <a:xfrm>
            <a:off x="945976" y="368771"/>
            <a:ext cx="7893224" cy="1116013"/>
          </a:xfrm>
          <a:prstGeom prst="rect">
            <a:avLst/>
          </a:prstGeom>
        </p:spPr>
        <p:txBody>
          <a:bodyPr/>
          <a:lstStyle>
            <a:lvl1pPr algn="l" rtl="0" eaLnBrk="0" fontAlgn="base" hangingPunct="0">
              <a:lnSpc>
                <a:spcPts val="3000"/>
              </a:lnSpc>
              <a:spcBef>
                <a:spcPct val="0"/>
              </a:spcBef>
              <a:spcAft>
                <a:spcPct val="0"/>
              </a:spcAft>
              <a:defRPr sz="2400" b="1">
                <a:solidFill>
                  <a:schemeClr val="tx2"/>
                </a:solidFill>
                <a:latin typeface="+mj-lt"/>
                <a:ea typeface="+mj-ea"/>
                <a:cs typeface="+mj-cs"/>
              </a:defRPr>
            </a:lvl1pPr>
            <a:lvl2pPr algn="l" rtl="0" eaLnBrk="0" fontAlgn="base" hangingPunct="0">
              <a:lnSpc>
                <a:spcPts val="3000"/>
              </a:lnSpc>
              <a:spcBef>
                <a:spcPct val="0"/>
              </a:spcBef>
              <a:spcAft>
                <a:spcPct val="0"/>
              </a:spcAft>
              <a:defRPr sz="2400" b="1">
                <a:solidFill>
                  <a:schemeClr val="tx2"/>
                </a:solidFill>
                <a:latin typeface="Arial" pitchFamily="34" charset="0"/>
              </a:defRPr>
            </a:lvl2pPr>
            <a:lvl3pPr algn="l" rtl="0" eaLnBrk="0" fontAlgn="base" hangingPunct="0">
              <a:lnSpc>
                <a:spcPts val="3000"/>
              </a:lnSpc>
              <a:spcBef>
                <a:spcPct val="0"/>
              </a:spcBef>
              <a:spcAft>
                <a:spcPct val="0"/>
              </a:spcAft>
              <a:defRPr sz="2400" b="1">
                <a:solidFill>
                  <a:schemeClr val="tx2"/>
                </a:solidFill>
                <a:latin typeface="Arial" pitchFamily="34" charset="0"/>
              </a:defRPr>
            </a:lvl3pPr>
            <a:lvl4pPr algn="l" rtl="0" eaLnBrk="0" fontAlgn="base" hangingPunct="0">
              <a:lnSpc>
                <a:spcPts val="3000"/>
              </a:lnSpc>
              <a:spcBef>
                <a:spcPct val="0"/>
              </a:spcBef>
              <a:spcAft>
                <a:spcPct val="0"/>
              </a:spcAft>
              <a:defRPr sz="2400" b="1">
                <a:solidFill>
                  <a:schemeClr val="tx2"/>
                </a:solidFill>
                <a:latin typeface="Arial" pitchFamily="34" charset="0"/>
              </a:defRPr>
            </a:lvl4pPr>
            <a:lvl5pPr algn="l" rtl="0" eaLnBrk="0" fontAlgn="base" hangingPunct="0">
              <a:lnSpc>
                <a:spcPts val="3000"/>
              </a:lnSpc>
              <a:spcBef>
                <a:spcPct val="0"/>
              </a:spcBef>
              <a:spcAft>
                <a:spcPct val="0"/>
              </a:spcAft>
              <a:defRPr sz="2400" b="1">
                <a:solidFill>
                  <a:schemeClr val="tx2"/>
                </a:solidFill>
                <a:latin typeface="Arial" pitchFamily="34" charset="0"/>
              </a:defRPr>
            </a:lvl5pPr>
            <a:lvl6pPr marL="457200" algn="l" rtl="0" eaLnBrk="0" fontAlgn="base" hangingPunct="0">
              <a:lnSpc>
                <a:spcPts val="3000"/>
              </a:lnSpc>
              <a:spcBef>
                <a:spcPct val="0"/>
              </a:spcBef>
              <a:spcAft>
                <a:spcPct val="0"/>
              </a:spcAft>
              <a:defRPr sz="2400" b="1">
                <a:solidFill>
                  <a:schemeClr val="tx2"/>
                </a:solidFill>
                <a:latin typeface="Arial" pitchFamily="34" charset="0"/>
              </a:defRPr>
            </a:lvl6pPr>
            <a:lvl7pPr marL="914400" algn="l" rtl="0" eaLnBrk="0" fontAlgn="base" hangingPunct="0">
              <a:lnSpc>
                <a:spcPts val="3000"/>
              </a:lnSpc>
              <a:spcBef>
                <a:spcPct val="0"/>
              </a:spcBef>
              <a:spcAft>
                <a:spcPct val="0"/>
              </a:spcAft>
              <a:defRPr sz="2400" b="1">
                <a:solidFill>
                  <a:schemeClr val="tx2"/>
                </a:solidFill>
                <a:latin typeface="Arial" pitchFamily="34" charset="0"/>
              </a:defRPr>
            </a:lvl7pPr>
            <a:lvl8pPr marL="1371600" algn="l" rtl="0" eaLnBrk="0" fontAlgn="base" hangingPunct="0">
              <a:lnSpc>
                <a:spcPts val="3000"/>
              </a:lnSpc>
              <a:spcBef>
                <a:spcPct val="0"/>
              </a:spcBef>
              <a:spcAft>
                <a:spcPct val="0"/>
              </a:spcAft>
              <a:defRPr sz="2400" b="1">
                <a:solidFill>
                  <a:schemeClr val="tx2"/>
                </a:solidFill>
                <a:latin typeface="Arial" pitchFamily="34" charset="0"/>
              </a:defRPr>
            </a:lvl8pPr>
            <a:lvl9pPr marL="1828800" algn="l" rtl="0" eaLnBrk="0" fontAlgn="base" hangingPunct="0">
              <a:lnSpc>
                <a:spcPts val="3000"/>
              </a:lnSpc>
              <a:spcBef>
                <a:spcPct val="0"/>
              </a:spcBef>
              <a:spcAft>
                <a:spcPct val="0"/>
              </a:spcAft>
              <a:defRPr sz="2400" b="1">
                <a:solidFill>
                  <a:schemeClr val="tx2"/>
                </a:solidFill>
                <a:latin typeface="Arial" pitchFamily="34" charset="0"/>
              </a:defRPr>
            </a:lvl9pPr>
          </a:lstStyle>
          <a:p>
            <a:r>
              <a:rPr lang="en-US" altLang="fi-FI" kern="0" dirty="0" smtClean="0">
                <a:solidFill>
                  <a:schemeClr val="bg1"/>
                </a:solidFill>
              </a:rPr>
              <a:t>Direct observations on atmospheric “cluster by cluster” growth rates with novel instrumentation</a:t>
            </a:r>
          </a:p>
        </p:txBody>
      </p:sp>
      <p:sp>
        <p:nvSpPr>
          <p:cNvPr id="4" name="Content Placeholder 2"/>
          <p:cNvSpPr txBox="1">
            <a:spLocks/>
          </p:cNvSpPr>
          <p:nvPr/>
        </p:nvSpPr>
        <p:spPr>
          <a:xfrm>
            <a:off x="1828800" y="1600200"/>
            <a:ext cx="7010400" cy="4953000"/>
          </a:xfrm>
          <a:prstGeom prst="rect">
            <a:avLst/>
          </a:prstGeom>
        </p:spPr>
        <p:txBody>
          <a:bodyPr/>
          <a:lstStyle>
            <a:lvl1pPr marL="282575" indent="-282575" algn="l" rtl="0" eaLnBrk="0" fontAlgn="base" hangingPunct="0">
              <a:lnSpc>
                <a:spcPts val="3000"/>
              </a:lnSpc>
              <a:spcBef>
                <a:spcPct val="0"/>
              </a:spcBef>
              <a:spcAft>
                <a:spcPct val="0"/>
              </a:spcAft>
              <a:buClr>
                <a:srgbClr val="1E1C77"/>
              </a:buClr>
              <a:buSzPct val="110000"/>
              <a:buFont typeface="Wingdings" pitchFamily="2" charset="2"/>
              <a:buChar char="n"/>
              <a:defRPr sz="2000">
                <a:solidFill>
                  <a:schemeClr val="tx1"/>
                </a:solidFill>
                <a:latin typeface="+mn-lt"/>
                <a:ea typeface="+mn-ea"/>
                <a:cs typeface="+mn-cs"/>
              </a:defRPr>
            </a:lvl1pPr>
            <a:lvl2pPr marL="669925" indent="-196850" algn="l" rtl="0" eaLnBrk="0" fontAlgn="base" hangingPunct="0">
              <a:lnSpc>
                <a:spcPts val="3000"/>
              </a:lnSpc>
              <a:spcBef>
                <a:spcPct val="0"/>
              </a:spcBef>
              <a:spcAft>
                <a:spcPct val="0"/>
              </a:spcAft>
              <a:buClr>
                <a:srgbClr val="1E1C77"/>
              </a:buClr>
              <a:buSzPct val="80000"/>
              <a:buFont typeface="Wingdings" pitchFamily="2" charset="2"/>
              <a:buChar char="n"/>
              <a:defRPr>
                <a:solidFill>
                  <a:schemeClr val="tx1"/>
                </a:solidFill>
                <a:latin typeface="+mn-lt"/>
              </a:defRPr>
            </a:lvl2pPr>
            <a:lvl3pPr marL="1050925" indent="-190500" algn="l" rtl="0" eaLnBrk="0" fontAlgn="base" hangingPunct="0">
              <a:lnSpc>
                <a:spcPts val="3000"/>
              </a:lnSpc>
              <a:spcBef>
                <a:spcPct val="0"/>
              </a:spcBef>
              <a:spcAft>
                <a:spcPct val="0"/>
              </a:spcAft>
              <a:buClr>
                <a:schemeClr val="tx2"/>
              </a:buClr>
              <a:buChar char="-"/>
              <a:defRPr>
                <a:solidFill>
                  <a:schemeClr val="tx1"/>
                </a:solidFill>
                <a:latin typeface="+mn-lt"/>
              </a:defRPr>
            </a:lvl3pPr>
            <a:lvl4pPr marL="1698625" indent="-228600" algn="l" rtl="0" eaLnBrk="0" fontAlgn="base" hangingPunct="0">
              <a:lnSpc>
                <a:spcPts val="3000"/>
              </a:lnSpc>
              <a:spcBef>
                <a:spcPct val="0"/>
              </a:spcBef>
              <a:spcAft>
                <a:spcPct val="0"/>
              </a:spcAft>
              <a:buClr>
                <a:schemeClr val="tx2"/>
              </a:buClr>
              <a:buChar char="-"/>
              <a:defRPr>
                <a:solidFill>
                  <a:schemeClr val="tx1"/>
                </a:solidFill>
                <a:latin typeface="+mn-lt"/>
              </a:defRPr>
            </a:lvl4pPr>
            <a:lvl5pPr marL="2117725" indent="-228600" algn="l" rtl="0" eaLnBrk="0" fontAlgn="base" hangingPunct="0">
              <a:lnSpc>
                <a:spcPts val="3000"/>
              </a:lnSpc>
              <a:spcBef>
                <a:spcPct val="0"/>
              </a:spcBef>
              <a:spcAft>
                <a:spcPct val="0"/>
              </a:spcAft>
              <a:buClr>
                <a:schemeClr val="tx2"/>
              </a:buClr>
              <a:buChar char="-"/>
              <a:defRPr>
                <a:solidFill>
                  <a:schemeClr val="tx1"/>
                </a:solidFill>
                <a:latin typeface="+mn-lt"/>
              </a:defRPr>
            </a:lvl5pPr>
            <a:lvl6pPr marL="2574925" indent="-228600" algn="l" rtl="0" eaLnBrk="0" fontAlgn="base" hangingPunct="0">
              <a:lnSpc>
                <a:spcPts val="3000"/>
              </a:lnSpc>
              <a:spcBef>
                <a:spcPct val="0"/>
              </a:spcBef>
              <a:spcAft>
                <a:spcPct val="0"/>
              </a:spcAft>
              <a:buClr>
                <a:schemeClr val="tx2"/>
              </a:buClr>
              <a:buChar char="-"/>
              <a:defRPr>
                <a:solidFill>
                  <a:schemeClr val="tx1"/>
                </a:solidFill>
                <a:latin typeface="+mn-lt"/>
              </a:defRPr>
            </a:lvl6pPr>
            <a:lvl7pPr marL="3032125" indent="-228600" algn="l" rtl="0" eaLnBrk="0" fontAlgn="base" hangingPunct="0">
              <a:lnSpc>
                <a:spcPts val="3000"/>
              </a:lnSpc>
              <a:spcBef>
                <a:spcPct val="0"/>
              </a:spcBef>
              <a:spcAft>
                <a:spcPct val="0"/>
              </a:spcAft>
              <a:buClr>
                <a:schemeClr val="tx2"/>
              </a:buClr>
              <a:buChar char="-"/>
              <a:defRPr>
                <a:solidFill>
                  <a:schemeClr val="tx1"/>
                </a:solidFill>
                <a:latin typeface="+mn-lt"/>
              </a:defRPr>
            </a:lvl7pPr>
            <a:lvl8pPr marL="3489325" indent="-228600" algn="l" rtl="0" eaLnBrk="0" fontAlgn="base" hangingPunct="0">
              <a:lnSpc>
                <a:spcPts val="3000"/>
              </a:lnSpc>
              <a:spcBef>
                <a:spcPct val="0"/>
              </a:spcBef>
              <a:spcAft>
                <a:spcPct val="0"/>
              </a:spcAft>
              <a:buClr>
                <a:schemeClr val="tx2"/>
              </a:buClr>
              <a:buChar char="-"/>
              <a:defRPr>
                <a:solidFill>
                  <a:schemeClr val="tx1"/>
                </a:solidFill>
                <a:latin typeface="+mn-lt"/>
              </a:defRPr>
            </a:lvl8pPr>
            <a:lvl9pPr marL="3946525" indent="-228600" algn="l" rtl="0" eaLnBrk="0" fontAlgn="base" hangingPunct="0">
              <a:lnSpc>
                <a:spcPts val="3000"/>
              </a:lnSpc>
              <a:spcBef>
                <a:spcPct val="0"/>
              </a:spcBef>
              <a:spcAft>
                <a:spcPct val="0"/>
              </a:spcAft>
              <a:buClr>
                <a:schemeClr val="tx2"/>
              </a:buClr>
              <a:buChar char="-"/>
              <a:defRPr>
                <a:solidFill>
                  <a:schemeClr val="tx1"/>
                </a:solidFill>
                <a:latin typeface="+mn-lt"/>
              </a:defRPr>
            </a:lvl9pPr>
          </a:lstStyle>
          <a:p>
            <a:pPr>
              <a:lnSpc>
                <a:spcPct val="100000"/>
              </a:lnSpc>
            </a:pPr>
            <a:endParaRPr lang="en-US" altLang="fi-FI" kern="0" dirty="0" smtClean="0"/>
          </a:p>
        </p:txBody>
      </p:sp>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536" y="2604946"/>
            <a:ext cx="5257615" cy="3446701"/>
          </a:xfrm>
          <a:prstGeom prst="rect">
            <a:avLst/>
          </a:prstGeom>
        </p:spPr>
      </p:pic>
      <p:pic>
        <p:nvPicPr>
          <p:cNvPr id="6" name="Picture 5"/>
          <p:cNvPicPr>
            <a:picLocks noChangeAspect="1"/>
          </p:cNvPicPr>
          <p:nvPr/>
        </p:nvPicPr>
        <p:blipFill>
          <a:blip r:embed="rId4"/>
          <a:stretch>
            <a:fillRect/>
          </a:stretch>
        </p:blipFill>
        <p:spPr>
          <a:xfrm>
            <a:off x="4073180" y="2420888"/>
            <a:ext cx="4837833" cy="3814819"/>
          </a:xfrm>
          <a:prstGeom prst="rect">
            <a:avLst/>
          </a:prstGeom>
        </p:spPr>
      </p:pic>
      <p:pic>
        <p:nvPicPr>
          <p:cNvPr id="7" name="Picture 6"/>
          <p:cNvPicPr>
            <a:picLocks noChangeAspect="1"/>
          </p:cNvPicPr>
          <p:nvPr/>
        </p:nvPicPr>
        <p:blipFill>
          <a:blip r:embed="rId5"/>
          <a:stretch>
            <a:fillRect/>
          </a:stretch>
        </p:blipFill>
        <p:spPr>
          <a:xfrm>
            <a:off x="5404460" y="6235707"/>
            <a:ext cx="3487214" cy="493819"/>
          </a:xfrm>
          <a:prstGeom prst="rect">
            <a:avLst/>
          </a:prstGeom>
        </p:spPr>
      </p:pic>
      <p:sp>
        <p:nvSpPr>
          <p:cNvPr id="8" name="Content Placeholder 2"/>
          <p:cNvSpPr txBox="1">
            <a:spLocks/>
          </p:cNvSpPr>
          <p:nvPr/>
        </p:nvSpPr>
        <p:spPr>
          <a:xfrm>
            <a:off x="1621979" y="1556792"/>
            <a:ext cx="7010400" cy="4953000"/>
          </a:xfrm>
          <a:prstGeom prst="rect">
            <a:avLst/>
          </a:prstGeom>
        </p:spPr>
        <p:txBody>
          <a:bodyPr/>
          <a:lstStyle>
            <a:lvl1pPr marL="282575" indent="-282575" algn="l" rtl="0" eaLnBrk="0" fontAlgn="base" hangingPunct="0">
              <a:lnSpc>
                <a:spcPts val="3000"/>
              </a:lnSpc>
              <a:spcBef>
                <a:spcPct val="0"/>
              </a:spcBef>
              <a:spcAft>
                <a:spcPct val="0"/>
              </a:spcAft>
              <a:buClr>
                <a:srgbClr val="1E1C77"/>
              </a:buClr>
              <a:buSzPct val="110000"/>
              <a:buFont typeface="Wingdings" pitchFamily="2" charset="2"/>
              <a:buChar char="n"/>
              <a:defRPr sz="2000">
                <a:solidFill>
                  <a:schemeClr val="tx1"/>
                </a:solidFill>
                <a:latin typeface="+mn-lt"/>
                <a:ea typeface="+mn-ea"/>
                <a:cs typeface="+mn-cs"/>
              </a:defRPr>
            </a:lvl1pPr>
            <a:lvl2pPr marL="669925" indent="-196850" algn="l" rtl="0" eaLnBrk="0" fontAlgn="base" hangingPunct="0">
              <a:lnSpc>
                <a:spcPts val="3000"/>
              </a:lnSpc>
              <a:spcBef>
                <a:spcPct val="0"/>
              </a:spcBef>
              <a:spcAft>
                <a:spcPct val="0"/>
              </a:spcAft>
              <a:buClr>
                <a:srgbClr val="1E1C77"/>
              </a:buClr>
              <a:buSzPct val="80000"/>
              <a:buFont typeface="Wingdings" pitchFamily="2" charset="2"/>
              <a:buChar char="n"/>
              <a:defRPr>
                <a:solidFill>
                  <a:schemeClr val="tx1"/>
                </a:solidFill>
                <a:latin typeface="+mn-lt"/>
              </a:defRPr>
            </a:lvl2pPr>
            <a:lvl3pPr marL="1050925" indent="-190500" algn="l" rtl="0" eaLnBrk="0" fontAlgn="base" hangingPunct="0">
              <a:lnSpc>
                <a:spcPts val="3000"/>
              </a:lnSpc>
              <a:spcBef>
                <a:spcPct val="0"/>
              </a:spcBef>
              <a:spcAft>
                <a:spcPct val="0"/>
              </a:spcAft>
              <a:buClr>
                <a:schemeClr val="tx2"/>
              </a:buClr>
              <a:buChar char="-"/>
              <a:defRPr>
                <a:solidFill>
                  <a:schemeClr val="tx1"/>
                </a:solidFill>
                <a:latin typeface="+mn-lt"/>
              </a:defRPr>
            </a:lvl3pPr>
            <a:lvl4pPr marL="1698625" indent="-228600" algn="l" rtl="0" eaLnBrk="0" fontAlgn="base" hangingPunct="0">
              <a:lnSpc>
                <a:spcPts val="3000"/>
              </a:lnSpc>
              <a:spcBef>
                <a:spcPct val="0"/>
              </a:spcBef>
              <a:spcAft>
                <a:spcPct val="0"/>
              </a:spcAft>
              <a:buClr>
                <a:schemeClr val="tx2"/>
              </a:buClr>
              <a:buChar char="-"/>
              <a:defRPr>
                <a:solidFill>
                  <a:schemeClr val="tx1"/>
                </a:solidFill>
                <a:latin typeface="+mn-lt"/>
              </a:defRPr>
            </a:lvl4pPr>
            <a:lvl5pPr marL="2117725" indent="-228600" algn="l" rtl="0" eaLnBrk="0" fontAlgn="base" hangingPunct="0">
              <a:lnSpc>
                <a:spcPts val="3000"/>
              </a:lnSpc>
              <a:spcBef>
                <a:spcPct val="0"/>
              </a:spcBef>
              <a:spcAft>
                <a:spcPct val="0"/>
              </a:spcAft>
              <a:buClr>
                <a:schemeClr val="tx2"/>
              </a:buClr>
              <a:buChar char="-"/>
              <a:defRPr>
                <a:solidFill>
                  <a:schemeClr val="tx1"/>
                </a:solidFill>
                <a:latin typeface="+mn-lt"/>
              </a:defRPr>
            </a:lvl5pPr>
            <a:lvl6pPr marL="2574925" indent="-228600" algn="l" rtl="0" eaLnBrk="0" fontAlgn="base" hangingPunct="0">
              <a:lnSpc>
                <a:spcPts val="3000"/>
              </a:lnSpc>
              <a:spcBef>
                <a:spcPct val="0"/>
              </a:spcBef>
              <a:spcAft>
                <a:spcPct val="0"/>
              </a:spcAft>
              <a:buClr>
                <a:schemeClr val="tx2"/>
              </a:buClr>
              <a:buChar char="-"/>
              <a:defRPr>
                <a:solidFill>
                  <a:schemeClr val="tx1"/>
                </a:solidFill>
                <a:latin typeface="+mn-lt"/>
              </a:defRPr>
            </a:lvl6pPr>
            <a:lvl7pPr marL="3032125" indent="-228600" algn="l" rtl="0" eaLnBrk="0" fontAlgn="base" hangingPunct="0">
              <a:lnSpc>
                <a:spcPts val="3000"/>
              </a:lnSpc>
              <a:spcBef>
                <a:spcPct val="0"/>
              </a:spcBef>
              <a:spcAft>
                <a:spcPct val="0"/>
              </a:spcAft>
              <a:buClr>
                <a:schemeClr val="tx2"/>
              </a:buClr>
              <a:buChar char="-"/>
              <a:defRPr>
                <a:solidFill>
                  <a:schemeClr val="tx1"/>
                </a:solidFill>
                <a:latin typeface="+mn-lt"/>
              </a:defRPr>
            </a:lvl7pPr>
            <a:lvl8pPr marL="3489325" indent="-228600" algn="l" rtl="0" eaLnBrk="0" fontAlgn="base" hangingPunct="0">
              <a:lnSpc>
                <a:spcPts val="3000"/>
              </a:lnSpc>
              <a:spcBef>
                <a:spcPct val="0"/>
              </a:spcBef>
              <a:spcAft>
                <a:spcPct val="0"/>
              </a:spcAft>
              <a:buClr>
                <a:schemeClr val="tx2"/>
              </a:buClr>
              <a:buChar char="-"/>
              <a:defRPr>
                <a:solidFill>
                  <a:schemeClr val="tx1"/>
                </a:solidFill>
                <a:latin typeface="+mn-lt"/>
              </a:defRPr>
            </a:lvl8pPr>
            <a:lvl9pPr marL="3946525" indent="-228600" algn="l" rtl="0" eaLnBrk="0" fontAlgn="base" hangingPunct="0">
              <a:lnSpc>
                <a:spcPts val="3000"/>
              </a:lnSpc>
              <a:spcBef>
                <a:spcPct val="0"/>
              </a:spcBef>
              <a:spcAft>
                <a:spcPct val="0"/>
              </a:spcAft>
              <a:buClr>
                <a:schemeClr val="tx2"/>
              </a:buClr>
              <a:buChar char="-"/>
              <a:defRPr>
                <a:solidFill>
                  <a:schemeClr val="tx1"/>
                </a:solidFill>
                <a:latin typeface="+mn-lt"/>
              </a:defRPr>
            </a:lvl9pPr>
          </a:lstStyle>
          <a:p>
            <a:pPr>
              <a:lnSpc>
                <a:spcPct val="100000"/>
              </a:lnSpc>
              <a:spcAft>
                <a:spcPts val="600"/>
              </a:spcAft>
            </a:pPr>
            <a:r>
              <a:rPr lang="en-US" altLang="fi-FI" kern="0" dirty="0"/>
              <a:t>Detection of </a:t>
            </a:r>
            <a:r>
              <a:rPr lang="en-US" altLang="fi-FI" kern="0" dirty="0" smtClean="0"/>
              <a:t>sub-3 nm atmospheric </a:t>
            </a:r>
            <a:r>
              <a:rPr lang="en-US" altLang="fi-FI" kern="0" dirty="0"/>
              <a:t>clusters </a:t>
            </a:r>
            <a:r>
              <a:rPr lang="en-US" altLang="fi-FI" kern="0" dirty="0" smtClean="0"/>
              <a:t>and particles </a:t>
            </a:r>
            <a:r>
              <a:rPr lang="en-US" altLang="fi-FI" kern="0" dirty="0"/>
              <a:t>with newly developed novel </a:t>
            </a:r>
            <a:r>
              <a:rPr lang="en-US" altLang="fi-FI" kern="0" dirty="0" smtClean="0"/>
              <a:t>instrumentation</a:t>
            </a:r>
            <a:endParaRPr lang="en-US" altLang="fi-FI" kern="0" dirty="0"/>
          </a:p>
        </p:txBody>
      </p:sp>
      <p:sp>
        <p:nvSpPr>
          <p:cNvPr id="10" name="TextBox 9"/>
          <p:cNvSpPr txBox="1"/>
          <p:nvPr/>
        </p:nvSpPr>
        <p:spPr>
          <a:xfrm>
            <a:off x="445880" y="5301208"/>
            <a:ext cx="945976" cy="338554"/>
          </a:xfrm>
          <a:prstGeom prst="rect">
            <a:avLst/>
          </a:prstGeom>
          <a:noFill/>
        </p:spPr>
        <p:txBody>
          <a:bodyPr wrap="square" rtlCol="0">
            <a:spAutoFit/>
          </a:bodyPr>
          <a:lstStyle/>
          <a:p>
            <a:r>
              <a:rPr lang="fi-FI" sz="1600" b="1" dirty="0" smtClean="0"/>
              <a:t>PSM</a:t>
            </a:r>
            <a:endParaRPr lang="fi-FI" sz="1600" b="1" dirty="0"/>
          </a:p>
        </p:txBody>
      </p:sp>
      <p:sp>
        <p:nvSpPr>
          <p:cNvPr id="11" name="TextBox 10"/>
          <p:cNvSpPr txBox="1"/>
          <p:nvPr/>
        </p:nvSpPr>
        <p:spPr>
          <a:xfrm>
            <a:off x="457672" y="4778594"/>
            <a:ext cx="945976" cy="338554"/>
          </a:xfrm>
          <a:prstGeom prst="rect">
            <a:avLst/>
          </a:prstGeom>
          <a:noFill/>
        </p:spPr>
        <p:txBody>
          <a:bodyPr wrap="square" rtlCol="0">
            <a:spAutoFit/>
          </a:bodyPr>
          <a:lstStyle/>
          <a:p>
            <a:r>
              <a:rPr lang="fi-FI" sz="1600" b="1" dirty="0" smtClean="0">
                <a:solidFill>
                  <a:srgbClr val="0070C0"/>
                </a:solidFill>
              </a:rPr>
              <a:t>NAIS</a:t>
            </a:r>
            <a:endParaRPr lang="fi-FI" sz="1600" b="1" dirty="0">
              <a:solidFill>
                <a:srgbClr val="0070C0"/>
              </a:solidFill>
            </a:endParaRPr>
          </a:p>
        </p:txBody>
      </p:sp>
      <p:sp>
        <p:nvSpPr>
          <p:cNvPr id="13" name="TextBox 12"/>
          <p:cNvSpPr txBox="1"/>
          <p:nvPr/>
        </p:nvSpPr>
        <p:spPr>
          <a:xfrm>
            <a:off x="489438" y="3014662"/>
            <a:ext cx="945976" cy="338554"/>
          </a:xfrm>
          <a:prstGeom prst="rect">
            <a:avLst/>
          </a:prstGeom>
          <a:noFill/>
        </p:spPr>
        <p:txBody>
          <a:bodyPr wrap="square" rtlCol="0">
            <a:spAutoFit/>
          </a:bodyPr>
          <a:lstStyle/>
          <a:p>
            <a:r>
              <a:rPr lang="fi-FI" sz="1600" b="1" dirty="0" smtClean="0"/>
              <a:t>DMPS</a:t>
            </a:r>
            <a:endParaRPr lang="fi-FI" sz="1600" b="1" dirty="0"/>
          </a:p>
        </p:txBody>
      </p:sp>
      <p:sp>
        <p:nvSpPr>
          <p:cNvPr id="14" name="Rectangle 13"/>
          <p:cNvSpPr/>
          <p:nvPr/>
        </p:nvSpPr>
        <p:spPr bwMode="auto">
          <a:xfrm>
            <a:off x="5580112" y="2420417"/>
            <a:ext cx="2160239" cy="3456855"/>
          </a:xfrm>
          <a:prstGeom prst="rect">
            <a:avLst/>
          </a:prstGeom>
          <a:solidFill>
            <a:srgbClr val="99CCFF">
              <a:alpha val="16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32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157315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idx="1"/>
          </p:nvPr>
        </p:nvSpPr>
        <p:spPr>
          <a:xfrm>
            <a:off x="5796136" y="2132856"/>
            <a:ext cx="3131840" cy="4953000"/>
          </a:xfrm>
        </p:spPr>
        <p:txBody>
          <a:bodyPr/>
          <a:lstStyle/>
          <a:p>
            <a:r>
              <a:rPr lang="en-US" dirty="0" smtClean="0"/>
              <a:t>Increasing </a:t>
            </a:r>
            <a:r>
              <a:rPr lang="en-US" dirty="0"/>
              <a:t>atmospheric CO</a:t>
            </a:r>
            <a:r>
              <a:rPr lang="en-US" baseline="-25000" dirty="0"/>
              <a:t>2</a:t>
            </a:r>
            <a:r>
              <a:rPr lang="en-US" dirty="0"/>
              <a:t> concentration, changes </a:t>
            </a:r>
            <a:r>
              <a:rPr lang="en-US" dirty="0" smtClean="0"/>
              <a:t>GPP associated </a:t>
            </a:r>
            <a:r>
              <a:rPr lang="en-US" dirty="0"/>
              <a:t>with carbon uptake, </a:t>
            </a:r>
            <a:r>
              <a:rPr lang="en-US" dirty="0" smtClean="0"/>
              <a:t>SOA </a:t>
            </a:r>
            <a:r>
              <a:rPr lang="en-US" dirty="0"/>
              <a:t>formation in the atmosphere, and transfer of </a:t>
            </a:r>
            <a:r>
              <a:rPr lang="en-US" dirty="0" smtClean="0"/>
              <a:t>a) both </a:t>
            </a:r>
            <a:r>
              <a:rPr lang="en-US" dirty="0"/>
              <a:t>diffuse and global radiation in cloud-free </a:t>
            </a:r>
            <a:r>
              <a:rPr lang="en-US" dirty="0" smtClean="0"/>
              <a:t>air, b) cloud cover.</a:t>
            </a:r>
            <a:endParaRPr lang="fi-FI" dirty="0"/>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418"/>
          <a:stretch/>
        </p:blipFill>
        <p:spPr bwMode="auto">
          <a:xfrm>
            <a:off x="605259" y="1823411"/>
            <a:ext cx="5118869" cy="4090125"/>
          </a:xfrm>
          <a:prstGeom prst="rect">
            <a:avLst/>
          </a:prstGeom>
          <a:solidFill>
            <a:srgbClr val="FFFFFF"/>
          </a:solidFill>
          <a:ln w="28575">
            <a:solidFill>
              <a:srgbClr val="000000"/>
            </a:solidFill>
            <a:miter lim="800000"/>
            <a:headEnd/>
            <a:tailEnd/>
          </a:ln>
        </p:spPr>
      </p:pic>
      <p:sp>
        <p:nvSpPr>
          <p:cNvPr id="5" name="Rectangle 3"/>
          <p:cNvSpPr>
            <a:spLocks noChangeArrowheads="1"/>
          </p:cNvSpPr>
          <p:nvPr/>
        </p:nvSpPr>
        <p:spPr bwMode="auto">
          <a:xfrm>
            <a:off x="0" y="0"/>
            <a:ext cx="9144000" cy="14843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i-FI" altLang="fi-FI" sz="3200"/>
          </a:p>
        </p:txBody>
      </p:sp>
      <p:sp>
        <p:nvSpPr>
          <p:cNvPr id="6" name="Title 1"/>
          <p:cNvSpPr txBox="1">
            <a:spLocks/>
          </p:cNvSpPr>
          <p:nvPr/>
        </p:nvSpPr>
        <p:spPr bwMode="auto">
          <a:xfrm>
            <a:off x="1403648" y="152400"/>
            <a:ext cx="7010400"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l" rtl="0" eaLnBrk="0" fontAlgn="base" hangingPunct="0">
              <a:lnSpc>
                <a:spcPts val="3000"/>
              </a:lnSpc>
              <a:spcBef>
                <a:spcPct val="0"/>
              </a:spcBef>
              <a:spcAft>
                <a:spcPct val="0"/>
              </a:spcAft>
              <a:defRPr sz="2400" b="1">
                <a:solidFill>
                  <a:schemeClr val="tx2"/>
                </a:solidFill>
                <a:latin typeface="+mj-lt"/>
                <a:ea typeface="+mj-ea"/>
                <a:cs typeface="+mj-cs"/>
              </a:defRPr>
            </a:lvl1pPr>
            <a:lvl2pPr algn="l" rtl="0" eaLnBrk="0" fontAlgn="base" hangingPunct="0">
              <a:lnSpc>
                <a:spcPts val="3000"/>
              </a:lnSpc>
              <a:spcBef>
                <a:spcPct val="0"/>
              </a:spcBef>
              <a:spcAft>
                <a:spcPct val="0"/>
              </a:spcAft>
              <a:defRPr sz="2400" b="1">
                <a:solidFill>
                  <a:schemeClr val="tx2"/>
                </a:solidFill>
                <a:latin typeface="Arial" charset="0"/>
              </a:defRPr>
            </a:lvl2pPr>
            <a:lvl3pPr algn="l" rtl="0" eaLnBrk="0" fontAlgn="base" hangingPunct="0">
              <a:lnSpc>
                <a:spcPts val="3000"/>
              </a:lnSpc>
              <a:spcBef>
                <a:spcPct val="0"/>
              </a:spcBef>
              <a:spcAft>
                <a:spcPct val="0"/>
              </a:spcAft>
              <a:defRPr sz="2400" b="1">
                <a:solidFill>
                  <a:schemeClr val="tx2"/>
                </a:solidFill>
                <a:latin typeface="Arial" charset="0"/>
              </a:defRPr>
            </a:lvl3pPr>
            <a:lvl4pPr algn="l" rtl="0" eaLnBrk="0" fontAlgn="base" hangingPunct="0">
              <a:lnSpc>
                <a:spcPts val="3000"/>
              </a:lnSpc>
              <a:spcBef>
                <a:spcPct val="0"/>
              </a:spcBef>
              <a:spcAft>
                <a:spcPct val="0"/>
              </a:spcAft>
              <a:defRPr sz="2400" b="1">
                <a:solidFill>
                  <a:schemeClr val="tx2"/>
                </a:solidFill>
                <a:latin typeface="Arial" charset="0"/>
              </a:defRPr>
            </a:lvl4pPr>
            <a:lvl5pPr algn="l" rtl="0" eaLnBrk="0" fontAlgn="base" hangingPunct="0">
              <a:lnSpc>
                <a:spcPts val="3000"/>
              </a:lnSpc>
              <a:spcBef>
                <a:spcPct val="0"/>
              </a:spcBef>
              <a:spcAft>
                <a:spcPct val="0"/>
              </a:spcAft>
              <a:defRPr sz="2400" b="1">
                <a:solidFill>
                  <a:schemeClr val="tx2"/>
                </a:solidFill>
                <a:latin typeface="Arial" charset="0"/>
              </a:defRPr>
            </a:lvl5pPr>
            <a:lvl6pPr marL="457200" algn="l" rtl="0" eaLnBrk="0" fontAlgn="base" hangingPunct="0">
              <a:lnSpc>
                <a:spcPts val="3000"/>
              </a:lnSpc>
              <a:spcBef>
                <a:spcPct val="0"/>
              </a:spcBef>
              <a:spcAft>
                <a:spcPct val="0"/>
              </a:spcAft>
              <a:defRPr sz="2400" b="1">
                <a:solidFill>
                  <a:schemeClr val="tx2"/>
                </a:solidFill>
                <a:latin typeface="Arial" charset="0"/>
              </a:defRPr>
            </a:lvl6pPr>
            <a:lvl7pPr marL="914400" algn="l" rtl="0" eaLnBrk="0" fontAlgn="base" hangingPunct="0">
              <a:lnSpc>
                <a:spcPts val="3000"/>
              </a:lnSpc>
              <a:spcBef>
                <a:spcPct val="0"/>
              </a:spcBef>
              <a:spcAft>
                <a:spcPct val="0"/>
              </a:spcAft>
              <a:defRPr sz="2400" b="1">
                <a:solidFill>
                  <a:schemeClr val="tx2"/>
                </a:solidFill>
                <a:latin typeface="Arial" charset="0"/>
              </a:defRPr>
            </a:lvl7pPr>
            <a:lvl8pPr marL="1371600" algn="l" rtl="0" eaLnBrk="0" fontAlgn="base" hangingPunct="0">
              <a:lnSpc>
                <a:spcPts val="3000"/>
              </a:lnSpc>
              <a:spcBef>
                <a:spcPct val="0"/>
              </a:spcBef>
              <a:spcAft>
                <a:spcPct val="0"/>
              </a:spcAft>
              <a:defRPr sz="2400" b="1">
                <a:solidFill>
                  <a:schemeClr val="tx2"/>
                </a:solidFill>
                <a:latin typeface="Arial" charset="0"/>
              </a:defRPr>
            </a:lvl8pPr>
            <a:lvl9pPr marL="1828800" algn="l" rtl="0" eaLnBrk="0" fontAlgn="base" hangingPunct="0">
              <a:lnSpc>
                <a:spcPts val="3000"/>
              </a:lnSpc>
              <a:spcBef>
                <a:spcPct val="0"/>
              </a:spcBef>
              <a:spcAft>
                <a:spcPct val="0"/>
              </a:spcAft>
              <a:defRPr sz="2400" b="1">
                <a:solidFill>
                  <a:schemeClr val="tx2"/>
                </a:solidFill>
                <a:latin typeface="Arial" charset="0"/>
              </a:defRPr>
            </a:lvl9pPr>
          </a:lstStyle>
          <a:p>
            <a:pPr>
              <a:defRPr/>
            </a:pPr>
            <a:r>
              <a:rPr lang="en-US" altLang="fi-FI" kern="0" dirty="0">
                <a:solidFill>
                  <a:schemeClr val="bg1"/>
                </a:solidFill>
              </a:rPr>
              <a:t>F</a:t>
            </a:r>
            <a:r>
              <a:rPr lang="en-US" altLang="fi-FI" kern="0" dirty="0" smtClean="0">
                <a:solidFill>
                  <a:schemeClr val="bg1"/>
                </a:solidFill>
              </a:rPr>
              <a:t>eedback loops </a:t>
            </a:r>
            <a:r>
              <a:rPr lang="en-US" altLang="fi-FI" kern="0" dirty="0">
                <a:solidFill>
                  <a:schemeClr val="bg1"/>
                </a:solidFill>
              </a:rPr>
              <a:t>on biosphere-atmosphere interaction </a:t>
            </a:r>
            <a:r>
              <a:rPr lang="en-US" altLang="fi-FI" kern="0" dirty="0" smtClean="0">
                <a:solidFill>
                  <a:schemeClr val="bg1"/>
                </a:solidFill>
              </a:rPr>
              <a:t>with increasing CO</a:t>
            </a:r>
            <a:r>
              <a:rPr lang="en-US" altLang="fi-FI" kern="0" baseline="-25000" dirty="0" smtClean="0">
                <a:solidFill>
                  <a:schemeClr val="bg1"/>
                </a:solidFill>
              </a:rPr>
              <a:t>2</a:t>
            </a:r>
            <a:r>
              <a:rPr lang="en-US" altLang="fi-FI" kern="0" dirty="0" smtClean="0">
                <a:solidFill>
                  <a:schemeClr val="bg1"/>
                </a:solidFill>
              </a:rPr>
              <a:t>:</a:t>
            </a:r>
          </a:p>
        </p:txBody>
      </p:sp>
      <p:sp>
        <p:nvSpPr>
          <p:cNvPr id="7" name="TextBox 6"/>
          <p:cNvSpPr txBox="1"/>
          <p:nvPr/>
        </p:nvSpPr>
        <p:spPr>
          <a:xfrm>
            <a:off x="611560" y="6084004"/>
            <a:ext cx="4896544" cy="369332"/>
          </a:xfrm>
          <a:prstGeom prst="rect">
            <a:avLst/>
          </a:prstGeom>
          <a:noFill/>
        </p:spPr>
        <p:txBody>
          <a:bodyPr wrap="square" rtlCol="0">
            <a:spAutoFit/>
          </a:bodyPr>
          <a:lstStyle/>
          <a:p>
            <a:pPr eaLnBrk="1" fontAlgn="auto" hangingPunct="1">
              <a:spcBef>
                <a:spcPts val="0"/>
              </a:spcBef>
              <a:spcAft>
                <a:spcPts val="0"/>
              </a:spcAft>
            </a:pPr>
            <a:r>
              <a:rPr lang="en-US" sz="1800" dirty="0" err="1" smtClean="0">
                <a:solidFill>
                  <a:prstClr val="black"/>
                </a:solidFill>
                <a:latin typeface="Calibri"/>
              </a:rPr>
              <a:t>Kulmala</a:t>
            </a:r>
            <a:r>
              <a:rPr lang="en-US" sz="1800" dirty="0" smtClean="0">
                <a:solidFill>
                  <a:prstClr val="black"/>
                </a:solidFill>
                <a:latin typeface="Calibri"/>
              </a:rPr>
              <a:t> et </a:t>
            </a:r>
            <a:r>
              <a:rPr lang="en-US" sz="1800" dirty="0">
                <a:solidFill>
                  <a:prstClr val="black"/>
                </a:solidFill>
                <a:latin typeface="Calibri"/>
              </a:rPr>
              <a:t>al</a:t>
            </a:r>
            <a:r>
              <a:rPr lang="en-US" sz="1800" i="1" dirty="0" smtClean="0">
                <a:solidFill>
                  <a:prstClr val="black"/>
                </a:solidFill>
                <a:latin typeface="Calibri"/>
              </a:rPr>
              <a:t>. Boreal </a:t>
            </a:r>
            <a:r>
              <a:rPr lang="en-US" sz="1800" i="1" dirty="0" err="1" smtClean="0">
                <a:solidFill>
                  <a:prstClr val="black"/>
                </a:solidFill>
                <a:latin typeface="Calibri"/>
              </a:rPr>
              <a:t>Envin</a:t>
            </a:r>
            <a:r>
              <a:rPr lang="en-US" sz="1800" i="1" dirty="0" smtClean="0">
                <a:solidFill>
                  <a:prstClr val="black"/>
                </a:solidFill>
                <a:latin typeface="Calibri"/>
              </a:rPr>
              <a:t>. Res. </a:t>
            </a:r>
            <a:r>
              <a:rPr lang="en-US" sz="1800" dirty="0" smtClean="0">
                <a:solidFill>
                  <a:prstClr val="black"/>
                </a:solidFill>
                <a:latin typeface="Calibri"/>
              </a:rPr>
              <a:t>2014</a:t>
            </a:r>
            <a:endParaRPr lang="en-US" sz="1800" dirty="0">
              <a:solidFill>
                <a:prstClr val="black"/>
              </a:solidFill>
              <a:latin typeface="Calibri"/>
            </a:endParaRPr>
          </a:p>
        </p:txBody>
      </p:sp>
      <p:sp>
        <p:nvSpPr>
          <p:cNvPr id="4" name="TextBox 3"/>
          <p:cNvSpPr txBox="1"/>
          <p:nvPr/>
        </p:nvSpPr>
        <p:spPr>
          <a:xfrm>
            <a:off x="3164693" y="2852936"/>
            <a:ext cx="687227" cy="584775"/>
          </a:xfrm>
          <a:prstGeom prst="rect">
            <a:avLst/>
          </a:prstGeom>
          <a:noFill/>
        </p:spPr>
        <p:txBody>
          <a:bodyPr wrap="square" rtlCol="0">
            <a:spAutoFit/>
          </a:bodyPr>
          <a:lstStyle/>
          <a:p>
            <a:r>
              <a:rPr lang="fi-FI" sz="3200" b="1" dirty="0">
                <a:latin typeface="Segoe UI Semibold" panose="020B0702040204020203" pitchFamily="34" charset="0"/>
              </a:rPr>
              <a:t>b</a:t>
            </a:r>
            <a:r>
              <a:rPr lang="fi-FI" sz="3200" b="1" dirty="0" smtClean="0">
                <a:latin typeface="Segoe UI Semibold" panose="020B0702040204020203" pitchFamily="34" charset="0"/>
              </a:rPr>
              <a:t>)</a:t>
            </a:r>
            <a:endParaRPr lang="fi-FI" sz="3200" b="1" dirty="0">
              <a:latin typeface="Segoe UI Semibold" panose="020B0702040204020203" pitchFamily="34" charset="0"/>
            </a:endParaRPr>
          </a:p>
        </p:txBody>
      </p:sp>
      <p:sp>
        <p:nvSpPr>
          <p:cNvPr id="9" name="TextBox 8"/>
          <p:cNvSpPr txBox="1"/>
          <p:nvPr/>
        </p:nvSpPr>
        <p:spPr>
          <a:xfrm>
            <a:off x="3166801" y="4365104"/>
            <a:ext cx="1117167" cy="584775"/>
          </a:xfrm>
          <a:prstGeom prst="rect">
            <a:avLst/>
          </a:prstGeom>
          <a:noFill/>
        </p:spPr>
        <p:txBody>
          <a:bodyPr wrap="square" rtlCol="0">
            <a:spAutoFit/>
          </a:bodyPr>
          <a:lstStyle/>
          <a:p>
            <a:r>
              <a:rPr lang="fi-FI" sz="3200" b="1" dirty="0">
                <a:latin typeface="Segoe UI Semibold" panose="020B0702040204020203" pitchFamily="34" charset="0"/>
              </a:rPr>
              <a:t>a</a:t>
            </a:r>
            <a:r>
              <a:rPr lang="fi-FI" sz="3200" b="1" dirty="0" smtClean="0">
                <a:latin typeface="Segoe UI Semibold" panose="020B0702040204020203" pitchFamily="34" charset="0"/>
              </a:rPr>
              <a:t>)</a:t>
            </a:r>
            <a:endParaRPr lang="fi-FI" sz="3200" b="1" dirty="0">
              <a:latin typeface="Segoe UI Semibold" panose="020B0702040204020203" pitchFamily="34" charset="0"/>
            </a:endParaRPr>
          </a:p>
        </p:txBody>
      </p:sp>
    </p:spTree>
    <p:extLst>
      <p:ext uri="{BB962C8B-B14F-4D97-AF65-F5344CB8AC3E}">
        <p14:creationId xmlns:p14="http://schemas.microsoft.com/office/powerpoint/2010/main" val="5572825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342" y="276428"/>
            <a:ext cx="8229600" cy="675273"/>
          </a:xfrm>
        </p:spPr>
        <p:txBody>
          <a:bodyPr/>
          <a:lstStyle/>
          <a:p>
            <a:r>
              <a:rPr lang="en-GB" b="1" dirty="0" smtClean="0"/>
              <a:t>Why to study changes in Earth’s climate? </a:t>
            </a:r>
            <a:br>
              <a:rPr lang="en-GB" b="1" dirty="0" smtClean="0"/>
            </a:br>
            <a:r>
              <a:rPr lang="en-GB" b="1" dirty="0" smtClean="0"/>
              <a:t>Past vs. future climate </a:t>
            </a:r>
            <a:endParaRPr lang="en-GB" b="1" dirty="0"/>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38873" y="1255235"/>
            <a:ext cx="7564539" cy="4757572"/>
          </a:xfrm>
        </p:spPr>
      </p:pic>
      <p:sp>
        <p:nvSpPr>
          <p:cNvPr id="4" name="Date Placeholder 3"/>
          <p:cNvSpPr>
            <a:spLocks noGrp="1"/>
          </p:cNvSpPr>
          <p:nvPr>
            <p:ph type="dt" sz="half" idx="10"/>
          </p:nvPr>
        </p:nvSpPr>
        <p:spPr/>
        <p:txBody>
          <a:bodyPr/>
          <a:lstStyle/>
          <a:p>
            <a:pPr>
              <a:defRPr/>
            </a:pPr>
            <a:r>
              <a:rPr lang="en-US" smtClean="0"/>
              <a:t>CLOUD - A.Onnela</a:t>
            </a:r>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56</a:t>
            </a:fld>
            <a:endParaRPr lang="en-US"/>
          </a:p>
        </p:txBody>
      </p:sp>
      <p:sp>
        <p:nvSpPr>
          <p:cNvPr id="7" name="TextBox 6"/>
          <p:cNvSpPr txBox="1"/>
          <p:nvPr/>
        </p:nvSpPr>
        <p:spPr>
          <a:xfrm>
            <a:off x="4750231" y="6204316"/>
            <a:ext cx="3592726" cy="276999"/>
          </a:xfrm>
          <a:prstGeom prst="rect">
            <a:avLst/>
          </a:prstGeom>
          <a:noFill/>
        </p:spPr>
        <p:txBody>
          <a:bodyPr wrap="square" rtlCol="0">
            <a:spAutoFit/>
          </a:bodyPr>
          <a:lstStyle/>
          <a:p>
            <a:r>
              <a:rPr lang="en-GB" sz="1200" dirty="0" smtClean="0"/>
              <a:t>Source: U.S. National Science Foundation, 2008</a:t>
            </a:r>
            <a:endParaRPr lang="en-GB" sz="1200" dirty="0"/>
          </a:p>
        </p:txBody>
      </p:sp>
    </p:spTree>
    <p:extLst>
      <p:ext uri="{BB962C8B-B14F-4D97-AF65-F5344CB8AC3E}">
        <p14:creationId xmlns:p14="http://schemas.microsoft.com/office/powerpoint/2010/main" val="409730709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653" y="192681"/>
            <a:ext cx="8229600" cy="675273"/>
          </a:xfrm>
        </p:spPr>
        <p:txBody>
          <a:bodyPr/>
          <a:lstStyle/>
          <a:p>
            <a:r>
              <a:rPr lang="en-GB" b="1" dirty="0" smtClean="0"/>
              <a:t>  Suggested Solar </a:t>
            </a:r>
            <a:r>
              <a:rPr lang="en-GB" b="1" dirty="0" smtClean="0">
                <a:sym typeface="Wingdings" pitchFamily="2" charset="2"/>
              </a:rPr>
              <a:t> Cosmic ray  Climate mechanism??</a:t>
            </a:r>
            <a:endParaRPr lang="en-US" b="1" dirty="0"/>
          </a:p>
        </p:txBody>
      </p:sp>
      <p:sp>
        <p:nvSpPr>
          <p:cNvPr id="4" name="Date Placeholder 3"/>
          <p:cNvSpPr>
            <a:spLocks noGrp="1"/>
          </p:cNvSpPr>
          <p:nvPr>
            <p:ph type="dt" sz="half" idx="10"/>
          </p:nvPr>
        </p:nvSpPr>
        <p:spPr/>
        <p:txBody>
          <a:bodyPr/>
          <a:lstStyle/>
          <a:p>
            <a:pPr>
              <a:defRPr/>
            </a:pPr>
            <a:r>
              <a:rPr lang="en-US" smtClean="0"/>
              <a:t>CLOUD - A.Onnela</a:t>
            </a:r>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57</a:t>
            </a:fld>
            <a:endParaRPr lang="en-US"/>
          </a:p>
        </p:txBody>
      </p:sp>
      <p:pic>
        <p:nvPicPr>
          <p:cNvPr id="121860" name="Picture 4"/>
          <p:cNvPicPr>
            <a:picLocks noGrp="1" noChangeAspect="1" noChangeArrowheads="1"/>
          </p:cNvPicPr>
          <p:nvPr>
            <p:ph idx="1"/>
          </p:nvPr>
        </p:nvPicPr>
        <p:blipFill>
          <a:blip r:embed="rId3" cstate="screen"/>
          <a:srcRect/>
          <a:stretch>
            <a:fillRect/>
          </a:stretch>
        </p:blipFill>
        <p:spPr bwMode="auto">
          <a:xfrm>
            <a:off x="512038" y="1271239"/>
            <a:ext cx="8197332" cy="2832411"/>
          </a:xfrm>
          <a:prstGeom prst="rect">
            <a:avLst/>
          </a:prstGeom>
          <a:noFill/>
          <a:ln w="9525">
            <a:noFill/>
            <a:miter lim="800000"/>
            <a:headEnd/>
            <a:tailEnd/>
          </a:ln>
        </p:spPr>
      </p:pic>
      <p:sp>
        <p:nvSpPr>
          <p:cNvPr id="12" name="Content Placeholder 2"/>
          <p:cNvSpPr txBox="1">
            <a:spLocks/>
          </p:cNvSpPr>
          <p:nvPr/>
        </p:nvSpPr>
        <p:spPr bwMode="auto">
          <a:xfrm>
            <a:off x="452322" y="4527395"/>
            <a:ext cx="8229600" cy="18963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7800" indent="-177800">
              <a:spcBef>
                <a:spcPts val="600"/>
              </a:spcBef>
              <a:buFont typeface="Arial" pitchFamily="34" charset="0"/>
              <a:buChar char="•"/>
            </a:pPr>
            <a:r>
              <a:rPr lang="en-US" b="1" dirty="0" smtClean="0"/>
              <a:t>Higher solar activity → reduced GCRs → reduced cloud cover → warmer climate</a:t>
            </a:r>
          </a:p>
          <a:p>
            <a:pPr marL="177800" indent="-177800">
              <a:spcBef>
                <a:spcPts val="600"/>
              </a:spcBef>
              <a:buFont typeface="Arial" pitchFamily="34" charset="0"/>
              <a:buChar char="•"/>
            </a:pPr>
            <a:r>
              <a:rPr lang="en-US" dirty="0" smtClean="0"/>
              <a:t>Satellite observations not yet settled:</a:t>
            </a:r>
            <a:br>
              <a:rPr lang="en-US" dirty="0" smtClean="0"/>
            </a:br>
            <a:r>
              <a:rPr lang="en-US" dirty="0" smtClean="0"/>
              <a:t>Significant GCR-cloud correlations reported by some (</a:t>
            </a:r>
            <a:r>
              <a:rPr lang="en-US" dirty="0" err="1" smtClean="0"/>
              <a:t>Svensmark</a:t>
            </a:r>
            <a:r>
              <a:rPr lang="en-US" dirty="0" smtClean="0"/>
              <a:t>, </a:t>
            </a:r>
            <a:r>
              <a:rPr lang="en-US" dirty="0" err="1" smtClean="0"/>
              <a:t>Laken</a:t>
            </a:r>
            <a:r>
              <a:rPr lang="en-US" dirty="0" smtClean="0"/>
              <a:t>...) and weak or excluded by others (</a:t>
            </a:r>
            <a:r>
              <a:rPr lang="en-US" dirty="0" err="1" smtClean="0"/>
              <a:t>Kristjansson</a:t>
            </a:r>
            <a:r>
              <a:rPr lang="en-US" dirty="0" smtClean="0"/>
              <a:t>, </a:t>
            </a:r>
            <a:r>
              <a:rPr lang="en-US" dirty="0" err="1" smtClean="0"/>
              <a:t>Wolfendale</a:t>
            </a:r>
            <a:r>
              <a:rPr lang="en-US" dirty="0" smtClean="0"/>
              <a:t>...)</a:t>
            </a: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1800" b="0" i="0" u="none" strike="noStrike" kern="0" cap="none" spc="0" normalizeH="0" baseline="0" noProof="0" dirty="0">
              <a:ln>
                <a:noFill/>
              </a:ln>
              <a:solidFill>
                <a:schemeClr val="tx1"/>
              </a:solidFill>
              <a:effectLst/>
              <a:uLnTx/>
              <a:uFillTx/>
              <a:latin typeface="+mn-lt"/>
              <a:ea typeface="+mn-ea"/>
              <a:cs typeface="+mn-cs"/>
            </a:endParaRPr>
          </a:p>
        </p:txBody>
      </p:sp>
      <p:sp>
        <p:nvSpPr>
          <p:cNvPr id="13" name="TextBox 12"/>
          <p:cNvSpPr txBox="1"/>
          <p:nvPr/>
        </p:nvSpPr>
        <p:spPr>
          <a:xfrm>
            <a:off x="4874396" y="4327340"/>
            <a:ext cx="367990" cy="400110"/>
          </a:xfrm>
          <a:prstGeom prst="rect">
            <a:avLst/>
          </a:prstGeom>
          <a:noFill/>
        </p:spPr>
        <p:txBody>
          <a:bodyPr wrap="square" rtlCol="0">
            <a:spAutoFit/>
          </a:bodyPr>
          <a:lstStyle/>
          <a:p>
            <a:r>
              <a:rPr lang="en-GB" sz="2000" b="1" dirty="0" smtClean="0">
                <a:solidFill>
                  <a:srgbClr val="FF0000"/>
                </a:solidFill>
              </a:rPr>
              <a:t>?</a:t>
            </a:r>
            <a:endParaRPr lang="en-US" sz="2000" b="1" dirty="0">
              <a:solidFill>
                <a:srgbClr val="FF0000"/>
              </a:solidFill>
            </a:endParaRPr>
          </a:p>
        </p:txBody>
      </p:sp>
    </p:spTree>
    <p:extLst>
      <p:ext uri="{BB962C8B-B14F-4D97-AF65-F5344CB8AC3E}">
        <p14:creationId xmlns:p14="http://schemas.microsoft.com/office/powerpoint/2010/main" val="14330878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4437063"/>
            <a:ext cx="5238751"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504825"/>
            <a:ext cx="3492500" cy="378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74688"/>
            <a:ext cx="5651500" cy="376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7"/>
          <p:cNvSpPr>
            <a:spLocks noChangeArrowheads="1"/>
          </p:cNvSpPr>
          <p:nvPr/>
        </p:nvSpPr>
        <p:spPr bwMode="auto">
          <a:xfrm>
            <a:off x="0" y="2997200"/>
            <a:ext cx="9144000" cy="151130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8" name="Rectangle 2"/>
          <p:cNvSpPr txBox="1">
            <a:spLocks noChangeArrowheads="1"/>
          </p:cNvSpPr>
          <p:nvPr/>
        </p:nvSpPr>
        <p:spPr bwMode="auto">
          <a:xfrm>
            <a:off x="755650" y="3033713"/>
            <a:ext cx="8064500" cy="1116012"/>
          </a:xfrm>
          <a:prstGeom prst="rect">
            <a:avLst/>
          </a:prstGeom>
          <a:noFill/>
          <a:ln w="9525">
            <a:noFill/>
            <a:miter lim="800000"/>
            <a:headEnd/>
            <a:tailEnd/>
          </a:ln>
        </p:spPr>
        <p:txBody>
          <a:bodyPr anchor="b"/>
          <a:lstStyle/>
          <a:p>
            <a:pPr>
              <a:lnSpc>
                <a:spcPts val="3000"/>
              </a:lnSpc>
              <a:defRPr/>
            </a:pPr>
            <a:r>
              <a:rPr lang="en-US" sz="2400" b="1" kern="0" dirty="0">
                <a:solidFill>
                  <a:schemeClr val="bg1"/>
                </a:solidFill>
                <a:latin typeface="+mj-lt"/>
                <a:ea typeface="+mj-ea"/>
                <a:cs typeface="+mj-cs"/>
              </a:rPr>
              <a:t>Aerosol particles have an effect on human </a:t>
            </a:r>
            <a:r>
              <a:rPr lang="en-US" sz="2400" b="1" kern="0" dirty="0" smtClean="0">
                <a:solidFill>
                  <a:schemeClr val="bg1"/>
                </a:solidFill>
                <a:latin typeface="+mj-lt"/>
                <a:ea typeface="+mj-ea"/>
                <a:cs typeface="+mj-cs"/>
              </a:rPr>
              <a:t>health</a:t>
            </a:r>
            <a:endParaRPr lang="en-US" sz="2400" b="1" kern="0" dirty="0">
              <a:solidFill>
                <a:schemeClr val="bg1"/>
              </a:solidFill>
              <a:latin typeface="+mj-lt"/>
              <a:ea typeface="+mj-ea"/>
              <a:cs typeface="+mj-cs"/>
            </a:endParaRPr>
          </a:p>
          <a:p>
            <a:pPr>
              <a:lnSpc>
                <a:spcPts val="3000"/>
              </a:lnSpc>
              <a:defRPr/>
            </a:pPr>
            <a:r>
              <a:rPr lang="en-US" sz="2400" b="1" kern="0" dirty="0" smtClean="0">
                <a:solidFill>
                  <a:schemeClr val="accent6"/>
                </a:solidFill>
                <a:latin typeface="+mj-lt"/>
                <a:ea typeface="+mj-ea"/>
                <a:cs typeface="+mj-cs"/>
              </a:rPr>
              <a:t>REGIONAL, GLOBAL</a:t>
            </a:r>
            <a:endParaRPr lang="en-US" sz="2400" b="1" kern="0" dirty="0">
              <a:solidFill>
                <a:schemeClr val="accent6"/>
              </a:solidFill>
              <a:latin typeface="+mj-lt"/>
              <a:ea typeface="+mj-ea"/>
              <a:cs typeface="+mj-cs"/>
            </a:endParaRPr>
          </a:p>
        </p:txBody>
      </p:sp>
      <p:pic>
        <p:nvPicPr>
          <p:cNvPr id="8199" name="Picture 15" descr="http://t1.gstatic.com/images?q=tbn:ANd9GcQ29ceTMdl7cxKGIVybNajwpw7C4XWJblpIJ2QOfT_wv0T9VVVP">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0013" y="4500563"/>
            <a:ext cx="3929062" cy="311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336835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5325" y="-26988"/>
            <a:ext cx="4675188" cy="715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5"/>
          <p:cNvPicPr>
            <a:picLocks noGrp="1" noChangeAspect="1" noChangeArrowheads="1"/>
          </p:cNvPicPr>
          <p:nvPr>
            <p:ph type="body" idx="1"/>
          </p:nvPr>
        </p:nvPicPr>
        <p:blipFill>
          <a:blip r:embed="rId4">
            <a:extLst>
              <a:ext uri="{28A0092B-C50C-407E-A947-70E740481C1C}">
                <a14:useLocalDpi xmlns:a14="http://schemas.microsoft.com/office/drawing/2010/main" val="0"/>
              </a:ext>
            </a:extLst>
          </a:blip>
          <a:srcRect/>
          <a:stretch>
            <a:fillRect/>
          </a:stretch>
        </p:blipFill>
        <p:spPr>
          <a:xfrm>
            <a:off x="0" y="0"/>
            <a:ext cx="4500563" cy="7292975"/>
          </a:xfrm>
          <a:noFill/>
        </p:spPr>
      </p:pic>
      <p:sp>
        <p:nvSpPr>
          <p:cNvPr id="7172" name="Rectangle 7"/>
          <p:cNvSpPr>
            <a:spLocks noChangeArrowheads="1"/>
          </p:cNvSpPr>
          <p:nvPr/>
        </p:nvSpPr>
        <p:spPr bwMode="auto">
          <a:xfrm>
            <a:off x="-36512" y="476250"/>
            <a:ext cx="9217026" cy="1512888"/>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endParaRPr lang="fi-FI" altLang="fi-FI"/>
          </a:p>
        </p:txBody>
      </p:sp>
      <p:sp>
        <p:nvSpPr>
          <p:cNvPr id="7173" name="Text Box 6"/>
          <p:cNvSpPr txBox="1">
            <a:spLocks noChangeArrowheads="1"/>
          </p:cNvSpPr>
          <p:nvPr/>
        </p:nvSpPr>
        <p:spPr bwMode="auto">
          <a:xfrm>
            <a:off x="6804025" y="1268413"/>
            <a:ext cx="2125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Times New Roman" panose="02020603050405020304" pitchFamily="18" charset="0"/>
              </a:defRPr>
            </a:lvl1pPr>
            <a:lvl2pPr marL="742950" indent="-285750">
              <a:defRPr sz="3200">
                <a:solidFill>
                  <a:schemeClr val="tx1"/>
                </a:solidFill>
                <a:latin typeface="Times New Roman" panose="02020603050405020304" pitchFamily="18" charset="0"/>
              </a:defRPr>
            </a:lvl2pPr>
            <a:lvl3pPr marL="1143000" indent="-228600">
              <a:defRPr sz="3200">
                <a:solidFill>
                  <a:schemeClr val="tx1"/>
                </a:solidFill>
                <a:latin typeface="Times New Roman" panose="02020603050405020304" pitchFamily="18" charset="0"/>
              </a:defRPr>
            </a:lvl3pPr>
            <a:lvl4pPr marL="1600200" indent="-228600">
              <a:defRPr sz="3200">
                <a:solidFill>
                  <a:schemeClr val="tx1"/>
                </a:solidFill>
                <a:latin typeface="Times New Roman" panose="02020603050405020304" pitchFamily="18" charset="0"/>
              </a:defRPr>
            </a:lvl4pPr>
            <a:lvl5pPr marL="2057400" indent="-228600">
              <a:defRPr sz="3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defRPr>
            </a:lvl9pPr>
          </a:lstStyle>
          <a:p>
            <a:pPr>
              <a:spcBef>
                <a:spcPct val="50000"/>
              </a:spcBef>
            </a:pPr>
            <a:r>
              <a:rPr lang="en-US" altLang="fi-FI" sz="1400">
                <a:solidFill>
                  <a:schemeClr val="bg1"/>
                </a:solidFill>
                <a:latin typeface="Arial" panose="020B0604020202020204" pitchFamily="34" charset="0"/>
              </a:rPr>
              <a:t>Helsinki August 2006, Piia Anttila FMI</a:t>
            </a:r>
          </a:p>
        </p:txBody>
      </p:sp>
      <p:sp>
        <p:nvSpPr>
          <p:cNvPr id="8" name="Rectangle 2"/>
          <p:cNvSpPr txBox="1">
            <a:spLocks noChangeArrowheads="1"/>
          </p:cNvSpPr>
          <p:nvPr/>
        </p:nvSpPr>
        <p:spPr bwMode="auto">
          <a:xfrm>
            <a:off x="900113" y="765175"/>
            <a:ext cx="7010400" cy="1116013"/>
          </a:xfrm>
          <a:prstGeom prst="rect">
            <a:avLst/>
          </a:prstGeom>
          <a:noFill/>
          <a:ln w="9525">
            <a:noFill/>
            <a:miter lim="800000"/>
            <a:headEnd/>
            <a:tailEnd/>
          </a:ln>
        </p:spPr>
        <p:txBody>
          <a:bodyPr anchor="b"/>
          <a:lstStyle/>
          <a:p>
            <a:pPr>
              <a:lnSpc>
                <a:spcPts val="3000"/>
              </a:lnSpc>
              <a:defRPr/>
            </a:pPr>
            <a:r>
              <a:rPr lang="en-US" sz="2400" b="1" kern="0" dirty="0">
                <a:solidFill>
                  <a:schemeClr val="bg1"/>
                </a:solidFill>
                <a:latin typeface="+mj-lt"/>
                <a:ea typeface="+mj-ea"/>
                <a:cs typeface="+mj-cs"/>
              </a:rPr>
              <a:t>Aerosol particles have </a:t>
            </a:r>
            <a:r>
              <a:rPr lang="en-US" sz="2400" b="1" kern="0" dirty="0" smtClean="0">
                <a:solidFill>
                  <a:schemeClr val="bg1"/>
                </a:solidFill>
                <a:latin typeface="+mj-lt"/>
                <a:ea typeface="+mj-ea"/>
                <a:cs typeface="+mj-cs"/>
              </a:rPr>
              <a:t>a regional </a:t>
            </a:r>
            <a:r>
              <a:rPr lang="en-US" sz="2400" b="1" kern="0" dirty="0">
                <a:solidFill>
                  <a:schemeClr val="bg1"/>
                </a:solidFill>
                <a:latin typeface="+mj-lt"/>
                <a:ea typeface="+mj-ea"/>
                <a:cs typeface="+mj-cs"/>
              </a:rPr>
              <a:t>effect on air quality and </a:t>
            </a:r>
            <a:r>
              <a:rPr lang="en-US" sz="2400" b="1" kern="0" dirty="0" smtClean="0">
                <a:solidFill>
                  <a:schemeClr val="bg1"/>
                </a:solidFill>
                <a:latin typeface="+mj-lt"/>
                <a:ea typeface="+mj-ea"/>
                <a:cs typeface="+mj-cs"/>
              </a:rPr>
              <a:t>visibility</a:t>
            </a:r>
            <a:endParaRPr lang="en-US" sz="2400" b="1" kern="0" dirty="0">
              <a:solidFill>
                <a:schemeClr val="bg1"/>
              </a:solidFill>
              <a:latin typeface="+mj-lt"/>
              <a:ea typeface="+mj-ea"/>
              <a:cs typeface="+mj-cs"/>
            </a:endParaRPr>
          </a:p>
          <a:p>
            <a:pPr>
              <a:lnSpc>
                <a:spcPts val="3000"/>
              </a:lnSpc>
              <a:defRPr/>
            </a:pPr>
            <a:r>
              <a:rPr lang="en-US" sz="2400" b="1" kern="0" dirty="0" smtClean="0">
                <a:solidFill>
                  <a:schemeClr val="accent6"/>
                </a:solidFill>
                <a:latin typeface="+mj-lt"/>
                <a:ea typeface="+mj-ea"/>
                <a:cs typeface="+mj-cs"/>
              </a:rPr>
              <a:t>REGIONAL</a:t>
            </a:r>
            <a:endParaRPr lang="en-US" sz="2400" b="1" kern="0" dirty="0">
              <a:solidFill>
                <a:schemeClr val="accent6"/>
              </a:solidFill>
              <a:latin typeface="+mj-lt"/>
              <a:ea typeface="+mj-ea"/>
              <a:cs typeface="+mj-cs"/>
            </a:endParaRPr>
          </a:p>
        </p:txBody>
      </p:sp>
    </p:spTree>
    <p:extLst>
      <p:ext uri="{BB962C8B-B14F-4D97-AF65-F5344CB8AC3E}">
        <p14:creationId xmlns:p14="http://schemas.microsoft.com/office/powerpoint/2010/main" val="8252549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011" y="514021"/>
            <a:ext cx="8229600" cy="675273"/>
          </a:xfrm>
        </p:spPr>
        <p:txBody>
          <a:bodyPr/>
          <a:lstStyle/>
          <a:p>
            <a:r>
              <a:rPr lang="en-GB" b="1" dirty="0" smtClean="0"/>
              <a:t>Climate is already changing: </a:t>
            </a:r>
            <a:br>
              <a:rPr lang="en-GB" b="1" dirty="0" smtClean="0"/>
            </a:br>
            <a:r>
              <a:rPr lang="en-GB" b="1" dirty="0" smtClean="0"/>
              <a:t>global surface temperature </a:t>
            </a:r>
            <a:r>
              <a:rPr lang="en-US" b="1" dirty="0" smtClean="0"/>
              <a:t>change since 1850</a:t>
            </a:r>
            <a:endParaRPr lang="en-GB" b="1"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6</a:t>
            </a:fld>
            <a:endParaRPr lang="en-US"/>
          </a:p>
        </p:txBody>
      </p:sp>
      <p:sp>
        <p:nvSpPr>
          <p:cNvPr id="8" name="Shape 25"/>
          <p:cNvSpPr/>
          <p:nvPr/>
        </p:nvSpPr>
        <p:spPr>
          <a:xfrm>
            <a:off x="5180740" y="5653694"/>
            <a:ext cx="3463871" cy="18466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defRPr>
                <a:solidFill>
                  <a:srgbClr val="0433FF"/>
                </a:solidFill>
              </a:defRPr>
            </a:lvl1pPr>
          </a:lstStyle>
          <a:p>
            <a:pPr lvl="0">
              <a:defRPr sz="1800">
                <a:solidFill>
                  <a:srgbClr val="000000"/>
                </a:solidFill>
              </a:defRPr>
            </a:pPr>
            <a:r>
              <a:rPr lang="en-GB" sz="1200" dirty="0">
                <a:solidFill>
                  <a:schemeClr val="tx1"/>
                </a:solidFill>
              </a:rPr>
              <a:t>Source: IPCC, Summary for Policymakers, 2013</a:t>
            </a:r>
          </a:p>
        </p:txBody>
      </p:sp>
      <p:pic>
        <p:nvPicPr>
          <p:cNvPr id="9" name="ipcc_ar5_temperatures_jk_22JUN14.jpg"/>
          <p:cNvPicPr/>
          <p:nvPr/>
        </p:nvPicPr>
        <p:blipFill>
          <a:blip r:embed="rId3">
            <a:extLst/>
          </a:blip>
          <a:stretch>
            <a:fillRect/>
          </a:stretch>
        </p:blipFill>
        <p:spPr>
          <a:xfrm>
            <a:off x="645359" y="1735047"/>
            <a:ext cx="7245003" cy="3650799"/>
          </a:xfrm>
          <a:prstGeom prst="rect">
            <a:avLst/>
          </a:prstGeom>
          <a:ln w="12700">
            <a:miter lim="400000"/>
          </a:ln>
        </p:spPr>
      </p:pic>
      <p:sp>
        <p:nvSpPr>
          <p:cNvPr id="10" name="Shape 27"/>
          <p:cNvSpPr/>
          <p:nvPr/>
        </p:nvSpPr>
        <p:spPr>
          <a:xfrm flipV="1">
            <a:off x="7909467" y="2406299"/>
            <a:ext cx="0" cy="1974413"/>
          </a:xfrm>
          <a:prstGeom prst="line">
            <a:avLst/>
          </a:prstGeom>
          <a:ln w="38100">
            <a:solidFill>
              <a:srgbClr val="FF2600"/>
            </a:solidFill>
            <a:miter lim="400000"/>
            <a:headEnd type="stealth"/>
            <a:tailEnd type="stealth"/>
          </a:ln>
        </p:spPr>
        <p:txBody>
          <a:bodyPr lIns="0" tIns="0" rIns="0" bIns="0"/>
          <a:lstStyle/>
          <a:p>
            <a:pPr lvl="0" algn="ctr" defTabSz="584200">
              <a:defRPr sz="3800">
                <a:solidFill>
                  <a:srgbClr val="FFFFFF"/>
                </a:solidFill>
                <a:effectLst>
                  <a:outerShdw blurRad="38100" dist="12700" dir="5400000" rotWithShape="0">
                    <a:srgbClr val="000000">
                      <a:alpha val="50000"/>
                    </a:srgbClr>
                  </a:outerShdw>
                </a:effectLst>
              </a:defRPr>
            </a:pPr>
            <a:endParaRPr/>
          </a:p>
        </p:txBody>
      </p:sp>
      <p:sp>
        <p:nvSpPr>
          <p:cNvPr id="12" name="Shape 29"/>
          <p:cNvSpPr/>
          <p:nvPr/>
        </p:nvSpPr>
        <p:spPr>
          <a:xfrm>
            <a:off x="8029416" y="3335479"/>
            <a:ext cx="1230391" cy="2154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lvl="0">
              <a:defRPr sz="1800"/>
            </a:pPr>
            <a:r>
              <a:rPr sz="1400" dirty="0">
                <a:solidFill>
                  <a:srgbClr val="FF2600"/>
                </a:solidFill>
              </a:rPr>
              <a:t>ΔT = 0.8</a:t>
            </a:r>
            <a:r>
              <a:rPr sz="1400" baseline="31999" dirty="0">
                <a:solidFill>
                  <a:srgbClr val="FF2600"/>
                </a:solidFill>
              </a:rPr>
              <a:t>o</a:t>
            </a:r>
            <a:r>
              <a:rPr sz="1400" dirty="0">
                <a:solidFill>
                  <a:srgbClr val="FF2600"/>
                </a:solidFill>
              </a:rPr>
              <a:t>C</a:t>
            </a:r>
          </a:p>
        </p:txBody>
      </p:sp>
      <p:sp>
        <p:nvSpPr>
          <p:cNvPr id="13" name="Shape 30"/>
          <p:cNvSpPr/>
          <p:nvPr/>
        </p:nvSpPr>
        <p:spPr>
          <a:xfrm>
            <a:off x="4267860" y="5401483"/>
            <a:ext cx="506882" cy="318036"/>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lvl="0">
              <a:defRPr sz="1800"/>
            </a:pPr>
            <a:r>
              <a:rPr sz="1400" dirty="0"/>
              <a:t>Year</a:t>
            </a:r>
          </a:p>
        </p:txBody>
      </p:sp>
      <p:sp>
        <p:nvSpPr>
          <p:cNvPr id="11" name="Rectangle 7"/>
          <p:cNvSpPr>
            <a:spLocks noChangeArrowheads="1"/>
          </p:cNvSpPr>
          <p:nvPr/>
        </p:nvSpPr>
        <p:spPr bwMode="auto">
          <a:xfrm>
            <a:off x="1968523" y="5936931"/>
            <a:ext cx="7011251" cy="338554"/>
          </a:xfrm>
          <a:prstGeom prst="rect">
            <a:avLst/>
          </a:prstGeom>
          <a:noFill/>
          <a:ln w="9525">
            <a:noFill/>
            <a:miter lim="800000"/>
            <a:headEnd/>
            <a:tailEnd/>
          </a:ln>
        </p:spPr>
        <p:txBody>
          <a:bodyPr wrap="square">
            <a:spAutoFit/>
          </a:bodyPr>
          <a:lstStyle/>
          <a:p>
            <a:r>
              <a:rPr lang="en-US" sz="1600" b="1" dirty="0" smtClean="0">
                <a:solidFill>
                  <a:schemeClr val="accent2"/>
                </a:solidFill>
              </a:rPr>
              <a:t>WHAT WILL HAPPEN WITHIN NEXT 40-50 </a:t>
            </a:r>
            <a:r>
              <a:rPr lang="en-US" sz="1600" b="1" dirty="0">
                <a:solidFill>
                  <a:schemeClr val="accent2"/>
                </a:solidFill>
              </a:rPr>
              <a:t>Y</a:t>
            </a:r>
            <a:r>
              <a:rPr lang="en-US" sz="1600" b="1" dirty="0" smtClean="0">
                <a:solidFill>
                  <a:schemeClr val="accent2"/>
                </a:solidFill>
              </a:rPr>
              <a:t>EARS?</a:t>
            </a:r>
            <a:endParaRPr lang="en-US" sz="1600" b="1" dirty="0">
              <a:solidFill>
                <a:schemeClr val="accent2"/>
              </a:solidFill>
            </a:endParaRPr>
          </a:p>
        </p:txBody>
      </p:sp>
    </p:spTree>
    <p:extLst>
      <p:ext uri="{BB962C8B-B14F-4D97-AF65-F5344CB8AC3E}">
        <p14:creationId xmlns:p14="http://schemas.microsoft.com/office/powerpoint/2010/main" val="17041525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974" y="157004"/>
            <a:ext cx="8229600" cy="675273"/>
          </a:xfrm>
        </p:spPr>
        <p:txBody>
          <a:bodyPr/>
          <a:lstStyle/>
          <a:p>
            <a:r>
              <a:rPr lang="fi-FI" b="1" dirty="0" err="1"/>
              <a:t>R</a:t>
            </a:r>
            <a:r>
              <a:rPr lang="fi-FI" b="1" dirty="0" err="1" smtClean="0"/>
              <a:t>un</a:t>
            </a:r>
            <a:r>
              <a:rPr lang="fi-FI" b="1" dirty="0" smtClean="0"/>
              <a:t> </a:t>
            </a:r>
            <a:r>
              <a:rPr lang="fi-FI" b="1" dirty="0" err="1" smtClean="0"/>
              <a:t>list</a:t>
            </a:r>
            <a:r>
              <a:rPr lang="fi-FI" b="1" dirty="0" smtClean="0"/>
              <a:t> at CLOUD11 </a:t>
            </a:r>
            <a:r>
              <a:rPr lang="fi-FI" b="1" dirty="0" err="1" smtClean="0"/>
              <a:t>campaign</a:t>
            </a:r>
            <a:r>
              <a:rPr lang="fi-FI" b="1" dirty="0" smtClean="0"/>
              <a:t>: </a:t>
            </a:r>
            <a:br>
              <a:rPr lang="fi-FI" b="1" dirty="0" smtClean="0"/>
            </a:br>
            <a:r>
              <a:rPr lang="fi-FI" b="1" dirty="0" err="1" smtClean="0"/>
              <a:t>nucleation</a:t>
            </a:r>
            <a:r>
              <a:rPr lang="fi-FI" b="1" dirty="0" smtClean="0"/>
              <a:t> </a:t>
            </a:r>
            <a:r>
              <a:rPr lang="fi-FI" b="1" dirty="0" err="1" smtClean="0"/>
              <a:t>with</a:t>
            </a:r>
            <a:r>
              <a:rPr lang="fi-FI" b="1" dirty="0" smtClean="0"/>
              <a:t> pure </a:t>
            </a:r>
            <a:r>
              <a:rPr lang="fi-FI" b="1" dirty="0" err="1" smtClean="0"/>
              <a:t>organics</a:t>
            </a:r>
            <a:endParaRPr lang="en-US" b="1" dirty="0"/>
          </a:p>
        </p:txBody>
      </p:sp>
      <p:sp>
        <p:nvSpPr>
          <p:cNvPr id="4" name="Date Placeholder 3"/>
          <p:cNvSpPr>
            <a:spLocks noGrp="1"/>
          </p:cNvSpPr>
          <p:nvPr>
            <p:ph type="dt" sz="half" idx="10"/>
          </p:nvPr>
        </p:nvSpPr>
        <p:spPr/>
        <p:txBody>
          <a:bodyPr/>
          <a:lstStyle/>
          <a:p>
            <a:pPr>
              <a:defRPr/>
            </a:pPr>
            <a:r>
              <a:rPr lang="en-US" smtClean="0"/>
              <a:t>CLOUD - A.Onnela</a:t>
            </a:r>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60</a:t>
            </a:fld>
            <a:endParaRPr lang="en-US"/>
          </a:p>
        </p:txBody>
      </p:sp>
      <p:pic>
        <p:nvPicPr>
          <p:cNvPr id="6" name="Picture 5"/>
          <p:cNvPicPr>
            <a:picLocks noChangeAspect="1"/>
          </p:cNvPicPr>
          <p:nvPr/>
        </p:nvPicPr>
        <p:blipFill rotWithShape="1">
          <a:blip r:embed="rId3"/>
          <a:srcRect l="917" t="33016" r="14962" b="7428"/>
          <a:stretch/>
        </p:blipFill>
        <p:spPr>
          <a:xfrm>
            <a:off x="34556" y="1219400"/>
            <a:ext cx="9109443" cy="3625992"/>
          </a:xfrm>
          <a:prstGeom prst="rect">
            <a:avLst/>
          </a:prstGeom>
        </p:spPr>
      </p:pic>
      <p:pic>
        <p:nvPicPr>
          <p:cNvPr id="7" name="Picture 6"/>
          <p:cNvPicPr>
            <a:picLocks noChangeAspect="1"/>
          </p:cNvPicPr>
          <p:nvPr/>
        </p:nvPicPr>
        <p:blipFill rotWithShape="1">
          <a:blip r:embed="rId4"/>
          <a:srcRect l="92" t="32654" r="15065" b="7201"/>
          <a:stretch/>
        </p:blipFill>
        <p:spPr>
          <a:xfrm>
            <a:off x="0" y="2079974"/>
            <a:ext cx="9109443" cy="3630655"/>
          </a:xfrm>
          <a:prstGeom prst="rect">
            <a:avLst/>
          </a:prstGeom>
        </p:spPr>
      </p:pic>
      <p:sp>
        <p:nvSpPr>
          <p:cNvPr id="8" name="TextBox 7"/>
          <p:cNvSpPr txBox="1"/>
          <p:nvPr/>
        </p:nvSpPr>
        <p:spPr>
          <a:xfrm>
            <a:off x="980661" y="6126163"/>
            <a:ext cx="45719" cy="369332"/>
          </a:xfrm>
          <a:prstGeom prst="rect">
            <a:avLst/>
          </a:prstGeom>
          <a:noFill/>
        </p:spPr>
        <p:txBody>
          <a:bodyPr wrap="square" rtlCol="0">
            <a:spAutoFit/>
          </a:bodyPr>
          <a:lstStyle/>
          <a:p>
            <a:endParaRPr lang="en-US" dirty="0"/>
          </a:p>
        </p:txBody>
      </p:sp>
      <p:pic>
        <p:nvPicPr>
          <p:cNvPr id="10" name="Picture 9"/>
          <p:cNvPicPr>
            <a:picLocks noChangeAspect="1"/>
          </p:cNvPicPr>
          <p:nvPr/>
        </p:nvPicPr>
        <p:blipFill rotWithShape="1">
          <a:blip r:embed="rId5"/>
          <a:srcRect l="-1335" t="41712" r="15066" b="19339"/>
          <a:stretch/>
        </p:blipFill>
        <p:spPr>
          <a:xfrm>
            <a:off x="-133947" y="5719668"/>
            <a:ext cx="9230138" cy="2342952"/>
          </a:xfrm>
          <a:prstGeom prst="rect">
            <a:avLst/>
          </a:prstGeom>
        </p:spPr>
      </p:pic>
      <p:sp>
        <p:nvSpPr>
          <p:cNvPr id="11" name="Content Placeholder 10"/>
          <p:cNvSpPr>
            <a:spLocks noGrp="1"/>
          </p:cNvSpPr>
          <p:nvPr>
            <p:ph idx="1"/>
          </p:nvPr>
        </p:nvSpPr>
        <p:spPr/>
        <p:txBody>
          <a:bodyPr/>
          <a:lstStyle/>
          <a:p>
            <a:endParaRPr lang="en-US"/>
          </a:p>
        </p:txBody>
      </p:sp>
      <p:sp>
        <p:nvSpPr>
          <p:cNvPr id="12" name="Content Placeholder 2"/>
          <p:cNvSpPr txBox="1">
            <a:spLocks/>
          </p:cNvSpPr>
          <p:nvPr/>
        </p:nvSpPr>
        <p:spPr bwMode="auto">
          <a:xfrm>
            <a:off x="807670" y="4501565"/>
            <a:ext cx="7820208" cy="617187"/>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fi-FI" sz="1600" b="1" kern="0" dirty="0" err="1" smtClean="0"/>
              <a:t>Soup</a:t>
            </a:r>
            <a:r>
              <a:rPr lang="fi-FI" sz="1600" b="1" kern="0" dirty="0" smtClean="0"/>
              <a:t> = </a:t>
            </a:r>
            <a:r>
              <a:rPr lang="fi-FI" sz="1600" b="1" kern="0" dirty="0" err="1" smtClean="0"/>
              <a:t>mixture</a:t>
            </a:r>
            <a:r>
              <a:rPr lang="fi-FI" sz="1600" b="1" kern="0" dirty="0" smtClean="0"/>
              <a:t> of </a:t>
            </a:r>
            <a:r>
              <a:rPr lang="fi-FI" sz="1600" b="1" kern="0" dirty="0" err="1" smtClean="0"/>
              <a:t>organic</a:t>
            </a:r>
            <a:r>
              <a:rPr lang="fi-FI" sz="1600" b="1" kern="0" dirty="0" smtClean="0"/>
              <a:t> </a:t>
            </a:r>
            <a:r>
              <a:rPr lang="fi-FI" sz="1600" b="1" kern="0" dirty="0" err="1" smtClean="0"/>
              <a:t>gases</a:t>
            </a:r>
            <a:r>
              <a:rPr lang="fi-FI" sz="1600" b="1" kern="0" dirty="0" smtClean="0"/>
              <a:t>; AP= </a:t>
            </a:r>
            <a:r>
              <a:rPr lang="fi-FI" sz="1600" b="1" kern="0" dirty="0" err="1" smtClean="0"/>
              <a:t>alphapinene</a:t>
            </a:r>
            <a:r>
              <a:rPr lang="fi-FI" sz="1600" b="1" kern="0" dirty="0" smtClean="0"/>
              <a:t>; BCY = </a:t>
            </a:r>
            <a:r>
              <a:rPr lang="fi-FI" sz="1600" b="1" kern="0" dirty="0" err="1" smtClean="0"/>
              <a:t>betacaryophyllene</a:t>
            </a:r>
            <a:r>
              <a:rPr lang="fi-FI" sz="1600" b="1" kern="0" dirty="0" smtClean="0"/>
              <a:t>; IP = </a:t>
            </a:r>
            <a:r>
              <a:rPr lang="fi-FI" sz="1600" b="1" kern="0" dirty="0" err="1" smtClean="0"/>
              <a:t>isoprene</a:t>
            </a:r>
            <a:r>
              <a:rPr lang="fi-FI" sz="1600" b="1" kern="0" dirty="0" smtClean="0"/>
              <a:t>; CS = </a:t>
            </a:r>
            <a:r>
              <a:rPr lang="fi-FI" sz="1600" b="1" kern="0" dirty="0" err="1" smtClean="0"/>
              <a:t>condensation</a:t>
            </a:r>
            <a:r>
              <a:rPr lang="fi-FI" sz="1600" b="1" kern="0" dirty="0" smtClean="0"/>
              <a:t> </a:t>
            </a:r>
            <a:r>
              <a:rPr lang="fi-FI" sz="1600" b="1" kern="0" dirty="0" err="1" smtClean="0"/>
              <a:t>sink</a:t>
            </a:r>
            <a:r>
              <a:rPr lang="fi-FI" sz="1600" b="1" kern="0" dirty="0" smtClean="0"/>
              <a:t>; J = </a:t>
            </a:r>
            <a:r>
              <a:rPr lang="fi-FI" sz="1600" b="1" kern="0" dirty="0" err="1" smtClean="0"/>
              <a:t>particle</a:t>
            </a:r>
            <a:r>
              <a:rPr lang="fi-FI" sz="1600" b="1" kern="0" dirty="0" smtClean="0"/>
              <a:t> </a:t>
            </a:r>
            <a:r>
              <a:rPr lang="fi-FI" sz="1600" b="1" kern="0" dirty="0" err="1" smtClean="0"/>
              <a:t>formation</a:t>
            </a:r>
            <a:r>
              <a:rPr lang="fi-FI" sz="1600" b="1" kern="0" dirty="0" smtClean="0"/>
              <a:t> </a:t>
            </a:r>
            <a:r>
              <a:rPr lang="fi-FI" sz="1600" b="1" kern="0" dirty="0" err="1" smtClean="0"/>
              <a:t>rate</a:t>
            </a:r>
            <a:endParaRPr lang="en-US" sz="1600" b="1" kern="0" dirty="0"/>
          </a:p>
        </p:txBody>
      </p:sp>
    </p:spTree>
    <p:extLst>
      <p:ext uri="{BB962C8B-B14F-4D97-AF65-F5344CB8AC3E}">
        <p14:creationId xmlns:p14="http://schemas.microsoft.com/office/powerpoint/2010/main" val="17895594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106066" y="147281"/>
            <a:ext cx="7078663" cy="638175"/>
          </a:xfrm>
          <a:noFill/>
        </p:spPr>
        <p:txBody>
          <a:bodyPr lIns="54000" rIns="54000"/>
          <a:lstStyle/>
          <a:p>
            <a:r>
              <a:rPr lang="en-US" sz="2800" b="1" dirty="0" smtClean="0">
                <a:solidFill>
                  <a:srgbClr val="FF0000"/>
                </a:solidFill>
              </a:rPr>
              <a:t>Primary</a:t>
            </a:r>
            <a:r>
              <a:rPr lang="en-US" sz="2800" b="1" dirty="0" smtClean="0">
                <a:solidFill>
                  <a:schemeClr val="accent2"/>
                </a:solidFill>
              </a:rPr>
              <a:t> Aerosol Sources: </a:t>
            </a:r>
            <a:br>
              <a:rPr lang="en-US" sz="2800" b="1" dirty="0" smtClean="0">
                <a:solidFill>
                  <a:schemeClr val="accent2"/>
                </a:solidFill>
              </a:rPr>
            </a:br>
            <a:r>
              <a:rPr lang="en-US" sz="2800" b="1" dirty="0" smtClean="0">
                <a:solidFill>
                  <a:schemeClr val="accent2"/>
                </a:solidFill>
              </a:rPr>
              <a:t>natural vs human-made</a:t>
            </a:r>
            <a:endParaRPr lang="en-US" sz="2800" b="1" i="0" dirty="0">
              <a:solidFill>
                <a:schemeClr val="accent2"/>
              </a:solidFill>
            </a:endParaRPr>
          </a:p>
        </p:txBody>
      </p:sp>
      <p:grpSp>
        <p:nvGrpSpPr>
          <p:cNvPr id="2" name="Group 22"/>
          <p:cNvGrpSpPr>
            <a:grpSpLocks/>
          </p:cNvGrpSpPr>
          <p:nvPr/>
        </p:nvGrpSpPr>
        <p:grpSpPr bwMode="auto">
          <a:xfrm>
            <a:off x="34925" y="1196975"/>
            <a:ext cx="2232025" cy="2519363"/>
            <a:chOff x="22" y="754"/>
            <a:chExt cx="1406" cy="1587"/>
          </a:xfrm>
        </p:grpSpPr>
        <p:pic>
          <p:nvPicPr>
            <p:cNvPr id="105478" name="Picture 6" descr="Brandung mit Gischt"/>
            <p:cNvPicPr>
              <a:picLocks noChangeArrowheads="1"/>
            </p:cNvPicPr>
            <p:nvPr/>
          </p:nvPicPr>
          <p:blipFill>
            <a:blip r:embed="rId3" cstate="screen">
              <a:lum bright="6000" contrast="6000"/>
            </a:blip>
            <a:srcRect/>
            <a:stretch>
              <a:fillRect/>
            </a:stretch>
          </p:blipFill>
          <p:spPr bwMode="auto">
            <a:xfrm>
              <a:off x="68" y="754"/>
              <a:ext cx="1360" cy="1360"/>
            </a:xfrm>
            <a:prstGeom prst="rect">
              <a:avLst/>
            </a:prstGeom>
            <a:noFill/>
            <a:ln w="15875">
              <a:solidFill>
                <a:srgbClr val="336699"/>
              </a:solidFill>
              <a:miter lim="800000"/>
              <a:headEnd/>
              <a:tailEnd/>
            </a:ln>
          </p:spPr>
        </p:pic>
        <p:sp>
          <p:nvSpPr>
            <p:cNvPr id="105479" name="Text Box 7"/>
            <p:cNvSpPr txBox="1">
              <a:spLocks noChangeArrowheads="1"/>
            </p:cNvSpPr>
            <p:nvPr/>
          </p:nvSpPr>
          <p:spPr bwMode="auto">
            <a:xfrm>
              <a:off x="22" y="2110"/>
              <a:ext cx="764" cy="231"/>
            </a:xfrm>
            <a:prstGeom prst="rect">
              <a:avLst/>
            </a:prstGeom>
            <a:noFill/>
            <a:ln w="15875">
              <a:noFill/>
              <a:miter lim="800000"/>
              <a:headEnd/>
              <a:tailEnd/>
            </a:ln>
            <a:effectLst/>
          </p:spPr>
          <p:txBody>
            <a:bodyPr wrap="none">
              <a:spAutoFit/>
            </a:bodyPr>
            <a:lstStyle/>
            <a:p>
              <a:pPr algn="ctr"/>
              <a:r>
                <a:rPr lang="en-US">
                  <a:effectLst/>
                </a:rPr>
                <a:t>Sea spray</a:t>
              </a:r>
            </a:p>
          </p:txBody>
        </p:sp>
      </p:grpSp>
      <p:grpSp>
        <p:nvGrpSpPr>
          <p:cNvPr id="3" name="Group 24"/>
          <p:cNvGrpSpPr>
            <a:grpSpLocks/>
          </p:cNvGrpSpPr>
          <p:nvPr/>
        </p:nvGrpSpPr>
        <p:grpSpPr bwMode="auto">
          <a:xfrm>
            <a:off x="4643438" y="1198563"/>
            <a:ext cx="2316162" cy="2800350"/>
            <a:chOff x="2925" y="755"/>
            <a:chExt cx="1459" cy="1764"/>
          </a:xfrm>
        </p:grpSpPr>
        <p:sp>
          <p:nvSpPr>
            <p:cNvPr id="105477" name="Text Box 5"/>
            <p:cNvSpPr txBox="1">
              <a:spLocks noChangeArrowheads="1"/>
            </p:cNvSpPr>
            <p:nvPr/>
          </p:nvSpPr>
          <p:spPr bwMode="auto">
            <a:xfrm>
              <a:off x="2925" y="2115"/>
              <a:ext cx="1459" cy="404"/>
            </a:xfrm>
            <a:prstGeom prst="rect">
              <a:avLst/>
            </a:prstGeom>
            <a:noFill/>
            <a:ln w="15875">
              <a:noFill/>
              <a:miter lim="800000"/>
              <a:headEnd/>
              <a:tailEnd/>
            </a:ln>
            <a:effectLst/>
          </p:spPr>
          <p:txBody>
            <a:bodyPr wrap="none">
              <a:spAutoFit/>
            </a:bodyPr>
            <a:lstStyle/>
            <a:p>
              <a:r>
                <a:rPr lang="en-US">
                  <a:effectLst/>
                </a:rPr>
                <a:t>Volcano ► Sulfates, </a:t>
              </a:r>
            </a:p>
            <a:p>
              <a:r>
                <a:rPr lang="en-US">
                  <a:effectLst/>
                </a:rPr>
                <a:t>dust</a:t>
              </a:r>
            </a:p>
          </p:txBody>
        </p:sp>
        <p:pic>
          <p:nvPicPr>
            <p:cNvPr id="105481" name="Picture 9" descr="volcano_7big_montserrat_eruption"/>
            <p:cNvPicPr>
              <a:picLocks noChangeArrowheads="1"/>
            </p:cNvPicPr>
            <p:nvPr/>
          </p:nvPicPr>
          <p:blipFill>
            <a:blip r:embed="rId4" cstate="screen"/>
            <a:srcRect/>
            <a:stretch>
              <a:fillRect/>
            </a:stretch>
          </p:blipFill>
          <p:spPr bwMode="auto">
            <a:xfrm>
              <a:off x="2971" y="755"/>
              <a:ext cx="1360" cy="1360"/>
            </a:xfrm>
            <a:prstGeom prst="rect">
              <a:avLst/>
            </a:prstGeom>
            <a:noFill/>
            <a:ln w="15875">
              <a:solidFill>
                <a:schemeClr val="bg2"/>
              </a:solidFill>
              <a:miter lim="800000"/>
              <a:headEnd/>
              <a:tailEnd/>
            </a:ln>
          </p:spPr>
        </p:pic>
      </p:grpSp>
      <p:grpSp>
        <p:nvGrpSpPr>
          <p:cNvPr id="4" name="Group 23"/>
          <p:cNvGrpSpPr>
            <a:grpSpLocks/>
          </p:cNvGrpSpPr>
          <p:nvPr/>
        </p:nvGrpSpPr>
        <p:grpSpPr bwMode="auto">
          <a:xfrm>
            <a:off x="2339975" y="1195388"/>
            <a:ext cx="2232025" cy="2528887"/>
            <a:chOff x="1474" y="753"/>
            <a:chExt cx="1406" cy="1593"/>
          </a:xfrm>
        </p:grpSpPr>
        <p:sp>
          <p:nvSpPr>
            <p:cNvPr id="105476" name="Text Box 4"/>
            <p:cNvSpPr txBox="1">
              <a:spLocks noChangeArrowheads="1"/>
            </p:cNvSpPr>
            <p:nvPr/>
          </p:nvSpPr>
          <p:spPr bwMode="auto">
            <a:xfrm>
              <a:off x="1474" y="2115"/>
              <a:ext cx="900" cy="231"/>
            </a:xfrm>
            <a:prstGeom prst="rect">
              <a:avLst/>
            </a:prstGeom>
            <a:noFill/>
            <a:ln w="15875" algn="ctr">
              <a:noFill/>
              <a:miter lim="800000"/>
              <a:headEnd/>
              <a:tailEnd/>
            </a:ln>
            <a:effectLst/>
          </p:spPr>
          <p:txBody>
            <a:bodyPr wrap="none">
              <a:spAutoFit/>
            </a:bodyPr>
            <a:lstStyle/>
            <a:p>
              <a:pPr algn="ctr"/>
              <a:r>
                <a:rPr lang="en-US">
                  <a:effectLst/>
                </a:rPr>
                <a:t>Mineral dust</a:t>
              </a:r>
            </a:p>
          </p:txBody>
        </p:sp>
        <p:pic>
          <p:nvPicPr>
            <p:cNvPr id="105482" name="Picture 10" descr="1351a-1-med"/>
            <p:cNvPicPr>
              <a:picLocks noChangeArrowheads="1"/>
            </p:cNvPicPr>
            <p:nvPr/>
          </p:nvPicPr>
          <p:blipFill>
            <a:blip r:embed="rId5" cstate="screen"/>
            <a:srcRect/>
            <a:stretch>
              <a:fillRect/>
            </a:stretch>
          </p:blipFill>
          <p:spPr bwMode="auto">
            <a:xfrm>
              <a:off x="1520" y="753"/>
              <a:ext cx="1360" cy="1362"/>
            </a:xfrm>
            <a:prstGeom prst="rect">
              <a:avLst/>
            </a:prstGeom>
            <a:noFill/>
            <a:ln w="15875">
              <a:solidFill>
                <a:srgbClr val="C49308"/>
              </a:solidFill>
              <a:miter lim="800000"/>
              <a:headEnd/>
              <a:tailEnd/>
            </a:ln>
          </p:spPr>
        </p:pic>
      </p:grpSp>
      <p:grpSp>
        <p:nvGrpSpPr>
          <p:cNvPr id="5" name="Group 26"/>
          <p:cNvGrpSpPr>
            <a:grpSpLocks/>
          </p:cNvGrpSpPr>
          <p:nvPr/>
        </p:nvGrpSpPr>
        <p:grpSpPr bwMode="auto">
          <a:xfrm>
            <a:off x="3851275" y="4103204"/>
            <a:ext cx="3348038" cy="2520950"/>
            <a:chOff x="2426" y="2568"/>
            <a:chExt cx="2109" cy="1588"/>
          </a:xfrm>
        </p:grpSpPr>
        <p:pic>
          <p:nvPicPr>
            <p:cNvPr id="105488" name="Picture 16" descr="Kohlekraftwerk new Mexico black smoke"/>
            <p:cNvPicPr>
              <a:picLocks noChangeAspect="1" noChangeArrowheads="1"/>
            </p:cNvPicPr>
            <p:nvPr/>
          </p:nvPicPr>
          <p:blipFill>
            <a:blip r:embed="rId6" cstate="screen">
              <a:lum bright="6000" contrast="6000"/>
            </a:blip>
            <a:srcRect/>
            <a:stretch>
              <a:fillRect/>
            </a:stretch>
          </p:blipFill>
          <p:spPr bwMode="auto">
            <a:xfrm>
              <a:off x="2472" y="2568"/>
              <a:ext cx="2063" cy="1359"/>
            </a:xfrm>
            <a:prstGeom prst="rect">
              <a:avLst/>
            </a:prstGeom>
            <a:noFill/>
            <a:ln w="15875">
              <a:solidFill>
                <a:schemeClr val="bg2"/>
              </a:solidFill>
              <a:miter lim="800000"/>
              <a:headEnd/>
              <a:tailEnd/>
            </a:ln>
          </p:spPr>
        </p:pic>
        <p:sp>
          <p:nvSpPr>
            <p:cNvPr id="105489" name="Text Box 17"/>
            <p:cNvSpPr txBox="1">
              <a:spLocks noChangeArrowheads="1"/>
            </p:cNvSpPr>
            <p:nvPr/>
          </p:nvSpPr>
          <p:spPr bwMode="auto">
            <a:xfrm>
              <a:off x="2426" y="3925"/>
              <a:ext cx="1633" cy="231"/>
            </a:xfrm>
            <a:prstGeom prst="rect">
              <a:avLst/>
            </a:prstGeom>
            <a:noFill/>
            <a:ln w="15875">
              <a:noFill/>
              <a:miter lim="800000"/>
              <a:headEnd/>
              <a:tailEnd/>
            </a:ln>
            <a:effectLst/>
          </p:spPr>
          <p:txBody>
            <a:bodyPr>
              <a:spAutoFit/>
            </a:bodyPr>
            <a:lstStyle/>
            <a:p>
              <a:r>
                <a:rPr lang="en-US">
                  <a:effectLst/>
                </a:rPr>
                <a:t>Industrial Emissions</a:t>
              </a:r>
            </a:p>
          </p:txBody>
        </p:sp>
      </p:grpSp>
      <p:grpSp>
        <p:nvGrpSpPr>
          <p:cNvPr id="6" name="Group 27"/>
          <p:cNvGrpSpPr>
            <a:grpSpLocks/>
          </p:cNvGrpSpPr>
          <p:nvPr/>
        </p:nvGrpSpPr>
        <p:grpSpPr bwMode="auto">
          <a:xfrm>
            <a:off x="7019925" y="2636838"/>
            <a:ext cx="3482975" cy="2312987"/>
            <a:chOff x="4422" y="1661"/>
            <a:chExt cx="2194" cy="1457"/>
          </a:xfrm>
        </p:grpSpPr>
        <p:pic>
          <p:nvPicPr>
            <p:cNvPr id="105492" name="Picture 20" descr="feu_de_foret"/>
            <p:cNvPicPr>
              <a:picLocks noChangeAspect="1" noChangeArrowheads="1"/>
            </p:cNvPicPr>
            <p:nvPr/>
          </p:nvPicPr>
          <p:blipFill>
            <a:blip r:embed="rId7" cstate="screen">
              <a:lum bright="-6000"/>
            </a:blip>
            <a:srcRect/>
            <a:stretch>
              <a:fillRect/>
            </a:stretch>
          </p:blipFill>
          <p:spPr bwMode="auto">
            <a:xfrm>
              <a:off x="4422" y="1661"/>
              <a:ext cx="2194" cy="1457"/>
            </a:xfrm>
            <a:prstGeom prst="rect">
              <a:avLst/>
            </a:prstGeom>
            <a:noFill/>
            <a:ln w="15875">
              <a:solidFill>
                <a:schemeClr val="bg2"/>
              </a:solidFill>
              <a:miter lim="800000"/>
              <a:headEnd/>
              <a:tailEnd/>
            </a:ln>
          </p:spPr>
        </p:pic>
        <p:sp>
          <p:nvSpPr>
            <p:cNvPr id="105491" name="Text Box 19"/>
            <p:cNvSpPr txBox="1">
              <a:spLocks noChangeArrowheads="1"/>
            </p:cNvSpPr>
            <p:nvPr/>
          </p:nvSpPr>
          <p:spPr bwMode="auto">
            <a:xfrm>
              <a:off x="4499" y="2659"/>
              <a:ext cx="1261" cy="404"/>
            </a:xfrm>
            <a:prstGeom prst="rect">
              <a:avLst/>
            </a:prstGeom>
            <a:noFill/>
            <a:ln w="15875">
              <a:noFill/>
              <a:miter lim="800000"/>
              <a:headEnd/>
              <a:tailEnd/>
            </a:ln>
            <a:effectLst/>
          </p:spPr>
          <p:txBody>
            <a:bodyPr>
              <a:spAutoFit/>
            </a:bodyPr>
            <a:lstStyle/>
            <a:p>
              <a:pPr algn="ctr"/>
              <a:r>
                <a:rPr lang="en-US">
                  <a:solidFill>
                    <a:schemeClr val="bg1"/>
                  </a:solidFill>
                  <a:effectLst/>
                </a:rPr>
                <a:t>Biomass burning ►</a:t>
              </a:r>
              <a:r>
                <a:rPr lang="en-US" b="1">
                  <a:solidFill>
                    <a:schemeClr val="bg1"/>
                  </a:solidFill>
                  <a:effectLst/>
                </a:rPr>
                <a:t> </a:t>
              </a:r>
              <a:r>
                <a:rPr lang="en-US">
                  <a:solidFill>
                    <a:schemeClr val="bg1"/>
                  </a:solidFill>
                  <a:effectLst/>
                </a:rPr>
                <a:t>Organics</a:t>
              </a:r>
            </a:p>
          </p:txBody>
        </p:sp>
      </p:grpSp>
      <p:grpSp>
        <p:nvGrpSpPr>
          <p:cNvPr id="7" name="Group 25"/>
          <p:cNvGrpSpPr>
            <a:grpSpLocks/>
          </p:cNvGrpSpPr>
          <p:nvPr/>
        </p:nvGrpSpPr>
        <p:grpSpPr bwMode="auto">
          <a:xfrm>
            <a:off x="34925" y="3739667"/>
            <a:ext cx="3816350" cy="2862263"/>
            <a:chOff x="22" y="2339"/>
            <a:chExt cx="2404" cy="1803"/>
          </a:xfrm>
        </p:grpSpPr>
        <p:sp>
          <p:nvSpPr>
            <p:cNvPr id="105490" name="Text Box 18"/>
            <p:cNvSpPr txBox="1">
              <a:spLocks noChangeArrowheads="1"/>
            </p:cNvSpPr>
            <p:nvPr/>
          </p:nvSpPr>
          <p:spPr bwMode="auto">
            <a:xfrm>
              <a:off x="22" y="2339"/>
              <a:ext cx="2265" cy="1803"/>
            </a:xfrm>
            <a:prstGeom prst="rect">
              <a:avLst/>
            </a:prstGeom>
            <a:noFill/>
            <a:ln w="15875">
              <a:noFill/>
              <a:miter lim="800000"/>
              <a:headEnd/>
              <a:tailEnd/>
            </a:ln>
            <a:effectLst/>
          </p:spPr>
          <p:txBody>
            <a:bodyPr wrap="square">
              <a:spAutoFit/>
            </a:bodyPr>
            <a:lstStyle/>
            <a:p>
              <a:r>
                <a:rPr lang="fi-FI" b="1" i="1" dirty="0"/>
                <a:t>Human-made </a:t>
              </a:r>
              <a:r>
                <a:rPr lang="fi-FI" b="1" i="1" dirty="0" err="1"/>
                <a:t>sources</a:t>
              </a:r>
              <a:r>
                <a:rPr lang="fi-FI" b="1" i="1" dirty="0"/>
                <a:t>:</a:t>
              </a:r>
              <a:endParaRPr lang="en-US" b="1" i="1" dirty="0"/>
            </a:p>
            <a:p>
              <a:endParaRPr lang="en-US" dirty="0" smtClean="0">
                <a:effectLst/>
              </a:endParaRPr>
            </a:p>
            <a:p>
              <a:endParaRPr lang="en-US" dirty="0"/>
            </a:p>
            <a:p>
              <a:endParaRPr lang="en-US" dirty="0" smtClean="0">
                <a:effectLst/>
              </a:endParaRPr>
            </a:p>
            <a:p>
              <a:endParaRPr lang="en-US" dirty="0"/>
            </a:p>
            <a:p>
              <a:endParaRPr lang="en-US" dirty="0" smtClean="0">
                <a:effectLst/>
              </a:endParaRPr>
            </a:p>
            <a:p>
              <a:endParaRPr lang="en-US" dirty="0"/>
            </a:p>
            <a:p>
              <a:endParaRPr lang="en-US" dirty="0" smtClean="0">
                <a:effectLst/>
              </a:endParaRPr>
            </a:p>
            <a:p>
              <a:endParaRPr lang="en-US" dirty="0"/>
            </a:p>
            <a:p>
              <a:r>
                <a:rPr lang="en-US" dirty="0" smtClean="0">
                  <a:effectLst/>
                </a:rPr>
                <a:t>Traffic </a:t>
              </a:r>
              <a:r>
                <a:rPr lang="en-US" dirty="0">
                  <a:effectLst/>
                </a:rPr>
                <a:t>emissions ► Soot</a:t>
              </a:r>
            </a:p>
          </p:txBody>
        </p:sp>
        <p:grpSp>
          <p:nvGrpSpPr>
            <p:cNvPr id="8" name="Group 21"/>
            <p:cNvGrpSpPr>
              <a:grpSpLocks/>
            </p:cNvGrpSpPr>
            <p:nvPr/>
          </p:nvGrpSpPr>
          <p:grpSpPr bwMode="auto">
            <a:xfrm>
              <a:off x="68" y="2568"/>
              <a:ext cx="2358" cy="1360"/>
              <a:chOff x="68" y="2568"/>
              <a:chExt cx="2358" cy="1416"/>
            </a:xfrm>
          </p:grpSpPr>
          <p:pic>
            <p:nvPicPr>
              <p:cNvPr id="105485" name="Picture 13" descr="A320 with 2 contrails"/>
              <p:cNvPicPr>
                <a:picLocks noChangeAspect="1" noChangeArrowheads="1"/>
              </p:cNvPicPr>
              <p:nvPr/>
            </p:nvPicPr>
            <p:blipFill>
              <a:blip r:embed="rId8" cstate="screen"/>
              <a:srcRect/>
              <a:stretch>
                <a:fillRect/>
              </a:stretch>
            </p:blipFill>
            <p:spPr bwMode="auto">
              <a:xfrm>
                <a:off x="1247" y="2568"/>
                <a:ext cx="1179" cy="878"/>
              </a:xfrm>
              <a:prstGeom prst="rect">
                <a:avLst/>
              </a:prstGeom>
              <a:noFill/>
              <a:ln w="15875">
                <a:solidFill>
                  <a:srgbClr val="3366FF"/>
                </a:solidFill>
                <a:miter lim="800000"/>
                <a:headEnd/>
                <a:tailEnd/>
              </a:ln>
            </p:spPr>
          </p:pic>
          <p:pic>
            <p:nvPicPr>
              <p:cNvPr id="105487" name="Picture 15" descr="car-emission"/>
              <p:cNvPicPr>
                <a:picLocks noChangeAspect="1" noChangeArrowheads="1"/>
              </p:cNvPicPr>
              <p:nvPr/>
            </p:nvPicPr>
            <p:blipFill>
              <a:blip r:embed="rId9" cstate="screen">
                <a:lum bright="6000" contrast="-6000"/>
              </a:blip>
              <a:srcRect/>
              <a:stretch>
                <a:fillRect/>
              </a:stretch>
            </p:blipFill>
            <p:spPr bwMode="auto">
              <a:xfrm>
                <a:off x="1202" y="3339"/>
                <a:ext cx="1222" cy="634"/>
              </a:xfrm>
              <a:prstGeom prst="rect">
                <a:avLst/>
              </a:prstGeom>
              <a:noFill/>
              <a:ln w="15875">
                <a:solidFill>
                  <a:srgbClr val="3366FF"/>
                </a:solidFill>
                <a:miter lim="800000"/>
                <a:headEnd/>
                <a:tailEnd/>
              </a:ln>
            </p:spPr>
          </p:pic>
          <p:pic>
            <p:nvPicPr>
              <p:cNvPr id="105486" name="Picture 14" descr="turchetta1"/>
              <p:cNvPicPr>
                <a:picLocks noChangeAspect="1" noChangeArrowheads="1"/>
              </p:cNvPicPr>
              <p:nvPr/>
            </p:nvPicPr>
            <p:blipFill>
              <a:blip r:embed="rId10" cstate="screen"/>
              <a:srcRect/>
              <a:stretch>
                <a:fillRect/>
              </a:stretch>
            </p:blipFill>
            <p:spPr bwMode="auto">
              <a:xfrm>
                <a:off x="68" y="2568"/>
                <a:ext cx="1215" cy="1416"/>
              </a:xfrm>
              <a:prstGeom prst="rect">
                <a:avLst/>
              </a:prstGeom>
              <a:noFill/>
              <a:ln w="15875">
                <a:solidFill>
                  <a:srgbClr val="3366FF"/>
                </a:solidFill>
                <a:miter lim="800000"/>
                <a:headEnd/>
                <a:tailEnd/>
              </a:ln>
            </p:spPr>
          </p:pic>
        </p:grpSp>
      </p:grpSp>
      <p:sp>
        <p:nvSpPr>
          <p:cNvPr id="24" name="Date Placeholder 23"/>
          <p:cNvSpPr>
            <a:spLocks noGrp="1"/>
          </p:cNvSpPr>
          <p:nvPr>
            <p:ph type="dt" sz="half" idx="10"/>
          </p:nvPr>
        </p:nvSpPr>
        <p:spPr/>
        <p:txBody>
          <a:bodyPr/>
          <a:lstStyle/>
          <a:p>
            <a:pPr>
              <a:defRPr/>
            </a:pPr>
            <a:r>
              <a:rPr lang="en-US" smtClean="0"/>
              <a:t>CLOUD - A.Onnela</a:t>
            </a:r>
            <a:endParaRPr lang="en-US" dirty="0"/>
          </a:p>
        </p:txBody>
      </p:sp>
      <p:sp>
        <p:nvSpPr>
          <p:cNvPr id="25" name="Slide Number Placeholder 24"/>
          <p:cNvSpPr>
            <a:spLocks noGrp="1"/>
          </p:cNvSpPr>
          <p:nvPr>
            <p:ph type="sldNum" sz="quarter" idx="12"/>
          </p:nvPr>
        </p:nvSpPr>
        <p:spPr/>
        <p:txBody>
          <a:bodyPr/>
          <a:lstStyle/>
          <a:p>
            <a:pPr>
              <a:defRPr/>
            </a:pPr>
            <a:fld id="{6B108394-4E90-46C4-A727-FBE2A90E7677}" type="slidenum">
              <a:rPr lang="en-US" smtClean="0"/>
              <a:pPr>
                <a:defRPr/>
              </a:pPr>
              <a:t>61</a:t>
            </a:fld>
            <a:endParaRPr lang="en-US"/>
          </a:p>
        </p:txBody>
      </p:sp>
      <p:sp>
        <p:nvSpPr>
          <p:cNvPr id="9" name="TextBox 8"/>
          <p:cNvSpPr txBox="1"/>
          <p:nvPr/>
        </p:nvSpPr>
        <p:spPr>
          <a:xfrm>
            <a:off x="69022" y="784146"/>
            <a:ext cx="5226188" cy="369332"/>
          </a:xfrm>
          <a:prstGeom prst="rect">
            <a:avLst/>
          </a:prstGeom>
          <a:noFill/>
        </p:spPr>
        <p:txBody>
          <a:bodyPr wrap="square" rtlCol="0">
            <a:spAutoFit/>
          </a:bodyPr>
          <a:lstStyle/>
          <a:p>
            <a:r>
              <a:rPr lang="fi-FI" b="1" i="1" dirty="0" smtClean="0"/>
              <a:t>Natural </a:t>
            </a:r>
            <a:r>
              <a:rPr lang="fi-FI" b="1" i="1" dirty="0" err="1" smtClean="0"/>
              <a:t>sources</a:t>
            </a:r>
            <a:r>
              <a:rPr lang="fi-FI" dirty="0" smtClean="0"/>
              <a:t>:</a:t>
            </a:r>
            <a:endParaRPr lang="en-US" dirty="0"/>
          </a:p>
        </p:txBody>
      </p:sp>
    </p:spTree>
    <p:extLst>
      <p:ext uri="{BB962C8B-B14F-4D97-AF65-F5344CB8AC3E}">
        <p14:creationId xmlns:p14="http://schemas.microsoft.com/office/powerpoint/2010/main" val="417103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par>
                                <p:cTn id="14" presetID="3"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par>
                                <p:cTn id="22" presetID="3" presetClass="entr" presetSubtype="1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linds(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7118" y="112596"/>
            <a:ext cx="8829515" cy="675273"/>
          </a:xfrm>
        </p:spPr>
        <p:txBody>
          <a:bodyPr/>
          <a:lstStyle/>
          <a:p>
            <a:pPr algn="l"/>
            <a:r>
              <a:rPr lang="en-GB" b="1" dirty="0" smtClean="0"/>
              <a:t>CLOUD line beam area just before </a:t>
            </a:r>
            <a:br>
              <a:rPr lang="en-GB" b="1" dirty="0" smtClean="0"/>
            </a:br>
            <a:r>
              <a:rPr lang="en-GB" b="1" dirty="0" smtClean="0"/>
              <a:t>the CLOUD11 runs at September 2016:</a:t>
            </a:r>
            <a:endParaRPr lang="en-US" b="1" dirty="0"/>
          </a:p>
        </p:txBody>
      </p:sp>
      <p:sp>
        <p:nvSpPr>
          <p:cNvPr id="5" name="Slide Number Placeholder 4"/>
          <p:cNvSpPr>
            <a:spLocks noGrp="1"/>
          </p:cNvSpPr>
          <p:nvPr>
            <p:ph type="sldNum" sz="quarter" idx="12"/>
          </p:nvPr>
        </p:nvSpPr>
        <p:spPr>
          <a:xfrm>
            <a:off x="6846174" y="6843203"/>
            <a:ext cx="2133600" cy="178632"/>
          </a:xfrm>
        </p:spPr>
        <p:txBody>
          <a:bodyPr/>
          <a:lstStyle/>
          <a:p>
            <a:pPr>
              <a:defRPr/>
            </a:pPr>
            <a:fld id="{55A25979-C8E3-4E9A-BB07-9F2A7F2B183B}" type="slidenum">
              <a:rPr lang="en-US" smtClean="0"/>
              <a:pPr>
                <a:defRPr/>
              </a:pPr>
              <a:t>62</a:t>
            </a:fld>
            <a:endParaRPr lang="en-US"/>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4821" t="2885" r="33057" b="-1"/>
          <a:stretch/>
        </p:blipFill>
        <p:spPr>
          <a:xfrm>
            <a:off x="2114550" y="1271563"/>
            <a:ext cx="5181768" cy="5430845"/>
          </a:xfrm>
          <a:prstGeom prst="rect">
            <a:avLst/>
          </a:prstGeom>
        </p:spPr>
      </p:pic>
    </p:spTree>
    <p:extLst>
      <p:ext uri="{BB962C8B-B14F-4D97-AF65-F5344CB8AC3E}">
        <p14:creationId xmlns:p14="http://schemas.microsoft.com/office/powerpoint/2010/main" val="351754569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744" y="240482"/>
            <a:ext cx="8229600" cy="596964"/>
          </a:xfrm>
        </p:spPr>
        <p:txBody>
          <a:bodyPr/>
          <a:lstStyle/>
          <a:p>
            <a:r>
              <a:rPr lang="en-US" b="1" dirty="0"/>
              <a:t>R</a:t>
            </a:r>
            <a:r>
              <a:rPr lang="en-US" b="1" dirty="0" smtClean="0"/>
              <a:t>ole of aerosols on Sun’s radiative forcing</a:t>
            </a:r>
            <a:endParaRPr lang="en-US" b="1" dirty="0"/>
          </a:p>
        </p:txBody>
      </p:sp>
      <p:sp>
        <p:nvSpPr>
          <p:cNvPr id="4" name="Date Placeholder 3"/>
          <p:cNvSpPr>
            <a:spLocks noGrp="1"/>
          </p:cNvSpPr>
          <p:nvPr>
            <p:ph type="dt" sz="half" idx="10"/>
          </p:nvPr>
        </p:nvSpPr>
        <p:spPr/>
        <p:txBody>
          <a:bodyPr/>
          <a:lstStyle/>
          <a:p>
            <a:pPr>
              <a:defRPr/>
            </a:pPr>
            <a:r>
              <a:rPr lang="en-US" smtClean="0"/>
              <a:t>CLOUD - A.Onnela</a:t>
            </a:r>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63</a:t>
            </a:fld>
            <a:endParaRPr lang="en-US"/>
          </a:p>
        </p:txBody>
      </p:sp>
      <p:pic>
        <p:nvPicPr>
          <p:cNvPr id="6" name="Picture 1"/>
          <p:cNvPicPr>
            <a:picLocks noGrp="1" noChangeAspect="1" noChangeArrowheads="1"/>
          </p:cNvPicPr>
          <p:nvPr>
            <p:ph idx="1"/>
          </p:nvPr>
        </p:nvPicPr>
        <p:blipFill>
          <a:blip r:embed="rId2" cstate="screen"/>
          <a:srcRect/>
          <a:stretch>
            <a:fillRect/>
          </a:stretch>
        </p:blipFill>
        <p:spPr bwMode="auto">
          <a:xfrm>
            <a:off x="1411184" y="748932"/>
            <a:ext cx="6372225" cy="3086100"/>
          </a:xfrm>
          <a:prstGeom prst="rect">
            <a:avLst/>
          </a:prstGeom>
          <a:noFill/>
          <a:ln w="12700">
            <a:noFill/>
            <a:miter lim="800000"/>
            <a:headEnd/>
            <a:tailEnd/>
          </a:ln>
        </p:spPr>
      </p:pic>
      <p:pic>
        <p:nvPicPr>
          <p:cNvPr id="7" name="Picture 4"/>
          <p:cNvPicPr>
            <a:picLocks noChangeAspect="1" noChangeArrowheads="1"/>
          </p:cNvPicPr>
          <p:nvPr/>
        </p:nvPicPr>
        <p:blipFill>
          <a:blip r:embed="rId3" cstate="screen"/>
          <a:srcRect/>
          <a:stretch>
            <a:fillRect/>
          </a:stretch>
        </p:blipFill>
        <p:spPr bwMode="auto">
          <a:xfrm>
            <a:off x="915077" y="3888613"/>
            <a:ext cx="1504950" cy="2340363"/>
          </a:xfrm>
          <a:prstGeom prst="rect">
            <a:avLst/>
          </a:prstGeom>
          <a:noFill/>
          <a:ln w="12700">
            <a:noFill/>
            <a:miter lim="800000"/>
            <a:headEnd/>
            <a:tailEnd/>
          </a:ln>
        </p:spPr>
      </p:pic>
      <p:sp>
        <p:nvSpPr>
          <p:cNvPr id="9" name="Rectangle 2"/>
          <p:cNvSpPr txBox="1">
            <a:spLocks noChangeArrowheads="1"/>
          </p:cNvSpPr>
          <p:nvPr/>
        </p:nvSpPr>
        <p:spPr bwMode="auto">
          <a:xfrm>
            <a:off x="2420027" y="3982611"/>
            <a:ext cx="6215975" cy="20987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1" i="0" u="none" strike="noStrike" kern="0" cap="none" spc="0" normalizeH="0" baseline="0" noProof="0" dirty="0" smtClean="0">
                <a:ln>
                  <a:noFill/>
                </a:ln>
                <a:solidFill>
                  <a:schemeClr val="tx1"/>
                </a:solidFill>
                <a:effectLst/>
                <a:uLnTx/>
                <a:uFillTx/>
                <a:latin typeface="+mn-lt"/>
              </a:rPr>
              <a:t>All cloud droplets form on aerosol “seeds” known as cloud condensation nuclei - CCN </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Cloud properties are sensitive to number of droplets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More aerosols/CCN:</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Brighter clouds, with longer lifetimes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1" i="0" u="none" strike="noStrike" kern="0" cap="none" spc="0" normalizeH="0" baseline="0" noProof="0" dirty="0" smtClean="0">
                <a:ln>
                  <a:noFill/>
                </a:ln>
                <a:solidFill>
                  <a:schemeClr val="tx1"/>
                </a:solidFill>
                <a:effectLst/>
                <a:uLnTx/>
                <a:uFillTx/>
                <a:latin typeface="+mn-lt"/>
              </a:rPr>
              <a:t>Sources of atmospheric aerosols:</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Primary (dust, sea salt, fires)</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Secondary (gas-to-particle conversion)</a:t>
            </a:r>
          </a:p>
        </p:txBody>
      </p:sp>
      <p:sp>
        <p:nvSpPr>
          <p:cNvPr id="8" name="Rectangle 2"/>
          <p:cNvSpPr txBox="1">
            <a:spLocks noChangeArrowheads="1"/>
          </p:cNvSpPr>
          <p:nvPr/>
        </p:nvSpPr>
        <p:spPr bwMode="auto">
          <a:xfrm>
            <a:off x="214820" y="6289965"/>
            <a:ext cx="8764954" cy="3299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spcBef>
                <a:spcPct val="20000"/>
              </a:spcBef>
              <a:defRPr/>
            </a:pPr>
            <a:r>
              <a:rPr kumimoji="0" lang="en-US" sz="1600" b="1" i="0" u="none" strike="noStrike" kern="0" cap="none" spc="0" normalizeH="0" baseline="0" noProof="0" dirty="0" smtClean="0">
                <a:ln>
                  <a:noFill/>
                </a:ln>
                <a:solidFill>
                  <a:schemeClr val="tx1"/>
                </a:solidFill>
                <a:effectLst/>
                <a:uLnTx/>
                <a:uFillTx/>
                <a:latin typeface="+mn-lt"/>
              </a:rPr>
              <a:t>See</a:t>
            </a:r>
            <a:r>
              <a:rPr kumimoji="0" lang="en-US" sz="1600" b="1" i="0" u="none" strike="noStrike" kern="0" cap="none" spc="0" normalizeH="0" noProof="0" dirty="0" smtClean="0">
                <a:ln>
                  <a:noFill/>
                </a:ln>
                <a:solidFill>
                  <a:schemeClr val="tx1"/>
                </a:solidFill>
                <a:effectLst/>
                <a:uLnTx/>
                <a:uFillTx/>
                <a:latin typeface="+mn-lt"/>
              </a:rPr>
              <a:t> </a:t>
            </a:r>
            <a:r>
              <a:rPr kumimoji="0" lang="en-US" sz="1600" b="1" i="0" u="none" strike="noStrike" kern="0" cap="none" spc="0" normalizeH="0" noProof="0" dirty="0" err="1" smtClean="0">
                <a:ln>
                  <a:noFill/>
                </a:ln>
                <a:solidFill>
                  <a:schemeClr val="tx1"/>
                </a:solidFill>
                <a:effectLst/>
                <a:uLnTx/>
                <a:uFillTx/>
                <a:latin typeface="+mn-lt"/>
              </a:rPr>
              <a:t>youtube</a:t>
            </a:r>
            <a:r>
              <a:rPr kumimoji="0" lang="en-US" sz="1600" b="1" i="0" u="none" strike="noStrike" kern="0" cap="none" spc="0" normalizeH="0" noProof="0" dirty="0" smtClean="0">
                <a:ln>
                  <a:noFill/>
                </a:ln>
                <a:solidFill>
                  <a:schemeClr val="tx1"/>
                </a:solidFill>
                <a:effectLst/>
                <a:uLnTx/>
                <a:uFillTx/>
                <a:latin typeface="+mn-lt"/>
              </a:rPr>
              <a:t>:</a:t>
            </a:r>
            <a:r>
              <a:rPr lang="en-US" sz="1600" b="1" kern="0" dirty="0" smtClean="0">
                <a:latin typeface="+mn-lt"/>
              </a:rPr>
              <a:t> </a:t>
            </a:r>
            <a:r>
              <a:rPr lang="en-US" sz="1600" b="1" kern="0" dirty="0">
                <a:latin typeface="+mn-lt"/>
              </a:rPr>
              <a:t>“No particles no </a:t>
            </a:r>
            <a:r>
              <a:rPr lang="en-US" sz="1600" b="1" kern="0" dirty="0" smtClean="0">
                <a:latin typeface="+mn-lt"/>
              </a:rPr>
              <a:t>fog” </a:t>
            </a:r>
            <a:r>
              <a:rPr lang="en-US" sz="1600" b="1" kern="0" dirty="0" smtClean="0">
                <a:latin typeface="+mn-lt"/>
                <a:hlinkClick r:id="rId4"/>
              </a:rPr>
              <a:t>https</a:t>
            </a:r>
            <a:r>
              <a:rPr lang="en-US" sz="1600" b="1" kern="0" dirty="0">
                <a:latin typeface="+mn-lt"/>
                <a:hlinkClick r:id="rId4"/>
              </a:rPr>
              <a:t>://</a:t>
            </a:r>
            <a:r>
              <a:rPr lang="en-US" sz="1600" b="1" kern="0" dirty="0" smtClean="0">
                <a:latin typeface="+mn-lt"/>
                <a:hlinkClick r:id="rId4"/>
              </a:rPr>
              <a:t>www.youtube.com/watch?v=EneDwu0HrVg</a:t>
            </a:r>
            <a:r>
              <a:rPr lang="en-US" sz="1600" b="1" kern="0" dirty="0" smtClean="0">
                <a:latin typeface="+mn-lt"/>
              </a:rPr>
              <a:t> </a:t>
            </a:r>
            <a:endParaRPr kumimoji="0" lang="en-US" sz="1600" b="1" i="0" u="none" strike="noStrike" kern="0" cap="none" spc="0" normalizeH="0" noProof="0" dirty="0" smtClean="0">
              <a:ln>
                <a:noFill/>
              </a:ln>
              <a:solidFill>
                <a:schemeClr val="tx1"/>
              </a:solidFill>
              <a:effectLst/>
              <a:uLnTx/>
              <a:uFillTx/>
              <a:latin typeface="+mn-lt"/>
            </a:endParaRPr>
          </a:p>
          <a:p>
            <a:pPr marR="0" lvl="0" algn="l" defTabSz="914400" rtl="0" eaLnBrk="1" fontAlgn="base" latinLnBrk="0" hangingPunct="1">
              <a:lnSpc>
                <a:spcPct val="100000"/>
              </a:lnSpc>
              <a:spcBef>
                <a:spcPct val="20000"/>
              </a:spcBef>
              <a:spcAft>
                <a:spcPct val="0"/>
              </a:spcAft>
              <a:buClrTx/>
              <a:buSzTx/>
              <a:tabLst/>
              <a:defRPr/>
            </a:pPr>
            <a:endParaRPr kumimoji="0" lang="en-US" sz="1600" b="1" i="0" u="none" strike="noStrike" kern="0" cap="none" spc="0" normalizeH="0" baseline="0" noProof="0" dirty="0" smtClean="0">
              <a:ln>
                <a:noFill/>
              </a:ln>
              <a:solidFill>
                <a:schemeClr val="tx1"/>
              </a:solidFill>
              <a:effectLst/>
              <a:uLnTx/>
              <a:uFillTx/>
              <a:latin typeface="+mn-lt"/>
            </a:endParaRPr>
          </a:p>
        </p:txBody>
      </p:sp>
      <p:sp>
        <p:nvSpPr>
          <p:cNvPr id="10" name="Rectangle 9"/>
          <p:cNvSpPr/>
          <p:nvPr/>
        </p:nvSpPr>
        <p:spPr>
          <a:xfrm>
            <a:off x="797441" y="3835031"/>
            <a:ext cx="1790113" cy="2454933"/>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6141885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descr="clouds due to particles emitted by ships"/>
          <p:cNvPicPr>
            <a:picLocks noChangeAspect="1" noChangeArrowheads="1"/>
          </p:cNvPicPr>
          <p:nvPr/>
        </p:nvPicPr>
        <p:blipFill>
          <a:blip r:embed="rId3" cstate="print">
            <a:lum bright="6000" contrast="6000"/>
          </a:blip>
          <a:srcRect l="9088"/>
          <a:stretch>
            <a:fillRect/>
          </a:stretch>
        </p:blipFill>
        <p:spPr bwMode="auto">
          <a:xfrm>
            <a:off x="107950" y="1611313"/>
            <a:ext cx="4319588" cy="3563937"/>
          </a:xfrm>
          <a:prstGeom prst="rect">
            <a:avLst/>
          </a:prstGeom>
          <a:noFill/>
          <a:ln w="19050">
            <a:solidFill>
              <a:srgbClr val="000000"/>
            </a:solidFill>
            <a:miter lim="800000"/>
            <a:headEnd/>
            <a:tailEnd/>
          </a:ln>
        </p:spPr>
      </p:pic>
      <p:sp>
        <p:nvSpPr>
          <p:cNvPr id="17415" name="Text Box 7"/>
          <p:cNvSpPr txBox="1">
            <a:spLocks noChangeArrowheads="1"/>
          </p:cNvSpPr>
          <p:nvPr/>
        </p:nvSpPr>
        <p:spPr bwMode="auto">
          <a:xfrm>
            <a:off x="3563938" y="2493963"/>
            <a:ext cx="895350" cy="366712"/>
          </a:xfrm>
          <a:prstGeom prst="rect">
            <a:avLst/>
          </a:prstGeom>
          <a:noFill/>
          <a:ln w="9525">
            <a:noFill/>
            <a:miter lim="800000"/>
            <a:headEnd/>
            <a:tailEnd/>
          </a:ln>
          <a:effectLst/>
        </p:spPr>
        <p:txBody>
          <a:bodyPr wrap="none">
            <a:spAutoFit/>
          </a:bodyPr>
          <a:lstStyle/>
          <a:p>
            <a:r>
              <a:rPr lang="en-US" b="1">
                <a:solidFill>
                  <a:srgbClr val="FFFF66"/>
                </a:solidFill>
                <a:latin typeface="Arial Unicode MS" pitchFamily="34" charset="-128"/>
              </a:rPr>
              <a:t>France</a:t>
            </a:r>
          </a:p>
        </p:txBody>
      </p:sp>
      <p:sp>
        <p:nvSpPr>
          <p:cNvPr id="17416" name="Text Box 8"/>
          <p:cNvSpPr txBox="1">
            <a:spLocks noChangeArrowheads="1"/>
          </p:cNvSpPr>
          <p:nvPr/>
        </p:nvSpPr>
        <p:spPr bwMode="auto">
          <a:xfrm>
            <a:off x="3036888" y="4845050"/>
            <a:ext cx="768350" cy="366713"/>
          </a:xfrm>
          <a:prstGeom prst="rect">
            <a:avLst/>
          </a:prstGeom>
          <a:noFill/>
          <a:ln w="9525">
            <a:noFill/>
            <a:miter lim="800000"/>
            <a:headEnd/>
            <a:tailEnd/>
          </a:ln>
          <a:effectLst/>
        </p:spPr>
        <p:txBody>
          <a:bodyPr wrap="none">
            <a:spAutoFit/>
          </a:bodyPr>
          <a:lstStyle/>
          <a:p>
            <a:r>
              <a:rPr lang="en-US" b="1">
                <a:solidFill>
                  <a:srgbClr val="FFFF66"/>
                </a:solidFill>
                <a:latin typeface="Arial Unicode MS" pitchFamily="34" charset="-128"/>
              </a:rPr>
              <a:t>Spain</a:t>
            </a:r>
          </a:p>
        </p:txBody>
      </p:sp>
      <p:sp>
        <p:nvSpPr>
          <p:cNvPr id="17419" name="Text Box 11"/>
          <p:cNvSpPr txBox="1">
            <a:spLocks noChangeArrowheads="1"/>
          </p:cNvSpPr>
          <p:nvPr/>
        </p:nvSpPr>
        <p:spPr bwMode="auto">
          <a:xfrm>
            <a:off x="107950" y="6381750"/>
            <a:ext cx="3313113" cy="366713"/>
          </a:xfrm>
          <a:prstGeom prst="rect">
            <a:avLst/>
          </a:prstGeom>
          <a:noFill/>
          <a:ln w="9525">
            <a:noFill/>
            <a:miter lim="800000"/>
            <a:headEnd/>
            <a:tailEnd/>
          </a:ln>
          <a:effectLst/>
        </p:spPr>
        <p:txBody>
          <a:bodyPr>
            <a:spAutoFit/>
          </a:bodyPr>
          <a:lstStyle/>
          <a:p>
            <a:pPr algn="ctr">
              <a:spcBef>
                <a:spcPct val="50000"/>
              </a:spcBef>
            </a:pPr>
            <a:r>
              <a:rPr lang="de-CH">
                <a:latin typeface="Arial Unicode MS" pitchFamily="34" charset="-128"/>
              </a:rPr>
              <a:t>http://visibleearth.nasa.gov/</a:t>
            </a:r>
          </a:p>
        </p:txBody>
      </p:sp>
      <p:sp>
        <p:nvSpPr>
          <p:cNvPr id="10" name="Date Placeholder 9"/>
          <p:cNvSpPr>
            <a:spLocks noGrp="1"/>
          </p:cNvSpPr>
          <p:nvPr>
            <p:ph type="dt" sz="half" idx="10"/>
          </p:nvPr>
        </p:nvSpPr>
        <p:spPr/>
        <p:txBody>
          <a:bodyPr/>
          <a:lstStyle/>
          <a:p>
            <a:r>
              <a:rPr lang="en-US" smtClean="0"/>
              <a:t>CLOUD, DT ST Tea 12May2010, A.Onnela &amp; J. Duplissy</a:t>
            </a:r>
            <a:endParaRPr lang="de-CH"/>
          </a:p>
        </p:txBody>
      </p:sp>
      <p:sp>
        <p:nvSpPr>
          <p:cNvPr id="11" name="Slide Number Placeholder 10"/>
          <p:cNvSpPr>
            <a:spLocks noGrp="1"/>
          </p:cNvSpPr>
          <p:nvPr>
            <p:ph type="sldNum" sz="quarter" idx="12"/>
          </p:nvPr>
        </p:nvSpPr>
        <p:spPr/>
        <p:txBody>
          <a:bodyPr/>
          <a:lstStyle/>
          <a:p>
            <a:fld id="{7D8820DF-DBD9-4A57-9383-2F339542777F}" type="slidenum">
              <a:rPr lang="de-CH" smtClean="0"/>
              <a:pPr/>
              <a:t>64</a:t>
            </a:fld>
            <a:endParaRPr lang="de-CH"/>
          </a:p>
        </p:txBody>
      </p:sp>
      <p:sp>
        <p:nvSpPr>
          <p:cNvPr id="2" name="Title 1"/>
          <p:cNvSpPr>
            <a:spLocks noGrp="1"/>
          </p:cNvSpPr>
          <p:nvPr>
            <p:ph type="title"/>
          </p:nvPr>
        </p:nvSpPr>
        <p:spPr/>
        <p:txBody>
          <a:bodyPr/>
          <a:lstStyle/>
          <a:p>
            <a:endParaRPr lang="en-GB"/>
          </a:p>
        </p:txBody>
      </p:sp>
    </p:spTree>
    <p:extLst>
      <p:ext uri="{BB962C8B-B14F-4D97-AF65-F5344CB8AC3E}">
        <p14:creationId xmlns:p14="http://schemas.microsoft.com/office/powerpoint/2010/main" val="11895632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690688" y="188913"/>
            <a:ext cx="5976937" cy="1143000"/>
          </a:xfrm>
          <a:noFill/>
          <a:ln/>
        </p:spPr>
        <p:txBody>
          <a:bodyPr/>
          <a:lstStyle/>
          <a:p>
            <a:pPr defTabSz="762000"/>
            <a:r>
              <a:rPr lang="en-AU" sz="3200" i="1">
                <a:solidFill>
                  <a:srgbClr val="336699"/>
                </a:solidFill>
                <a:effectLst>
                  <a:outerShdw blurRad="38100" dist="38100" dir="2700000" algn="tl">
                    <a:srgbClr val="000000"/>
                  </a:outerShdw>
                </a:effectLst>
                <a:latin typeface="Arial Unicode MS" pitchFamily="34" charset="-128"/>
              </a:rPr>
              <a:t>Indirect effect of carbonaceous particles: Ship tracks</a:t>
            </a:r>
          </a:p>
        </p:txBody>
      </p:sp>
      <p:pic>
        <p:nvPicPr>
          <p:cNvPr id="17411" name="Picture 3" descr="image1b"/>
          <p:cNvPicPr>
            <a:picLocks noChangeAspect="1" noChangeArrowheads="1"/>
          </p:cNvPicPr>
          <p:nvPr/>
        </p:nvPicPr>
        <p:blipFill>
          <a:blip r:embed="rId3" cstate="print">
            <a:lum contrast="12000"/>
          </a:blip>
          <a:srcRect l="772" t="1050" b="775"/>
          <a:stretch>
            <a:fillRect/>
          </a:stretch>
        </p:blipFill>
        <p:spPr bwMode="auto">
          <a:xfrm>
            <a:off x="4500563" y="1581150"/>
            <a:ext cx="4603750" cy="3619500"/>
          </a:xfrm>
          <a:prstGeom prst="rect">
            <a:avLst/>
          </a:prstGeom>
          <a:noFill/>
          <a:ln w="9525">
            <a:noFill/>
            <a:miter lim="800000"/>
            <a:headEnd/>
            <a:tailEnd/>
          </a:ln>
        </p:spPr>
      </p:pic>
      <p:sp>
        <p:nvSpPr>
          <p:cNvPr id="17412" name="Text Box 4"/>
          <p:cNvSpPr txBox="1">
            <a:spLocks noChangeArrowheads="1"/>
          </p:cNvSpPr>
          <p:nvPr/>
        </p:nvSpPr>
        <p:spPr bwMode="auto">
          <a:xfrm>
            <a:off x="395288" y="5373688"/>
            <a:ext cx="3887787" cy="366712"/>
          </a:xfrm>
          <a:prstGeom prst="rect">
            <a:avLst/>
          </a:prstGeom>
          <a:noFill/>
          <a:ln w="9525">
            <a:noFill/>
            <a:miter lim="800000"/>
            <a:headEnd/>
            <a:tailEnd/>
          </a:ln>
          <a:effectLst/>
        </p:spPr>
        <p:txBody>
          <a:bodyPr>
            <a:spAutoFit/>
          </a:bodyPr>
          <a:lstStyle/>
          <a:p>
            <a:pPr algn="ctr"/>
            <a:r>
              <a:rPr lang="en-US">
                <a:latin typeface="Arial Unicode MS" pitchFamily="34" charset="-128"/>
              </a:rPr>
              <a:t>Ship tracks on the East Atlantic </a:t>
            </a:r>
          </a:p>
        </p:txBody>
      </p:sp>
      <p:sp>
        <p:nvSpPr>
          <p:cNvPr id="17413" name="Text Box 5"/>
          <p:cNvSpPr txBox="1">
            <a:spLocks noChangeArrowheads="1"/>
          </p:cNvSpPr>
          <p:nvPr/>
        </p:nvSpPr>
        <p:spPr bwMode="auto">
          <a:xfrm>
            <a:off x="4714875" y="5265738"/>
            <a:ext cx="4176713" cy="1190625"/>
          </a:xfrm>
          <a:prstGeom prst="rect">
            <a:avLst/>
          </a:prstGeom>
          <a:noFill/>
          <a:ln w="9525">
            <a:noFill/>
            <a:miter lim="800000"/>
            <a:headEnd/>
            <a:tailEnd/>
          </a:ln>
          <a:effectLst/>
        </p:spPr>
        <p:txBody>
          <a:bodyPr>
            <a:spAutoFit/>
          </a:bodyPr>
          <a:lstStyle/>
          <a:p>
            <a:pPr algn="ctr"/>
            <a:r>
              <a:rPr lang="en-US">
                <a:latin typeface="Arial Unicode MS" pitchFamily="34" charset="-128"/>
              </a:rPr>
              <a:t>Aerosol particles emitted by ships (soot particles with a high sulfur content) act as CCN and form clouds and enhance cloud reflectivity </a:t>
            </a:r>
          </a:p>
        </p:txBody>
      </p:sp>
      <p:pic>
        <p:nvPicPr>
          <p:cNvPr id="17414" name="Picture 6" descr="clouds due to particles emitted by ships"/>
          <p:cNvPicPr>
            <a:picLocks noChangeAspect="1" noChangeArrowheads="1"/>
          </p:cNvPicPr>
          <p:nvPr/>
        </p:nvPicPr>
        <p:blipFill>
          <a:blip r:embed="rId4" cstate="print">
            <a:lum bright="6000" contrast="6000"/>
          </a:blip>
          <a:srcRect l="9088"/>
          <a:stretch>
            <a:fillRect/>
          </a:stretch>
        </p:blipFill>
        <p:spPr bwMode="auto">
          <a:xfrm>
            <a:off x="107950" y="1611313"/>
            <a:ext cx="4319588" cy="3563937"/>
          </a:xfrm>
          <a:prstGeom prst="rect">
            <a:avLst/>
          </a:prstGeom>
          <a:noFill/>
          <a:ln w="19050">
            <a:solidFill>
              <a:srgbClr val="000000"/>
            </a:solidFill>
            <a:miter lim="800000"/>
            <a:headEnd/>
            <a:tailEnd/>
          </a:ln>
        </p:spPr>
      </p:pic>
      <p:sp>
        <p:nvSpPr>
          <p:cNvPr id="17415" name="Text Box 7"/>
          <p:cNvSpPr txBox="1">
            <a:spLocks noChangeArrowheads="1"/>
          </p:cNvSpPr>
          <p:nvPr/>
        </p:nvSpPr>
        <p:spPr bwMode="auto">
          <a:xfrm>
            <a:off x="3563938" y="2493963"/>
            <a:ext cx="895350" cy="366712"/>
          </a:xfrm>
          <a:prstGeom prst="rect">
            <a:avLst/>
          </a:prstGeom>
          <a:noFill/>
          <a:ln w="9525">
            <a:noFill/>
            <a:miter lim="800000"/>
            <a:headEnd/>
            <a:tailEnd/>
          </a:ln>
          <a:effectLst/>
        </p:spPr>
        <p:txBody>
          <a:bodyPr wrap="none">
            <a:spAutoFit/>
          </a:bodyPr>
          <a:lstStyle/>
          <a:p>
            <a:r>
              <a:rPr lang="en-US" b="1">
                <a:solidFill>
                  <a:srgbClr val="FFFF66"/>
                </a:solidFill>
                <a:latin typeface="Arial Unicode MS" pitchFamily="34" charset="-128"/>
              </a:rPr>
              <a:t>France</a:t>
            </a:r>
          </a:p>
        </p:txBody>
      </p:sp>
      <p:sp>
        <p:nvSpPr>
          <p:cNvPr id="17416" name="Text Box 8"/>
          <p:cNvSpPr txBox="1">
            <a:spLocks noChangeArrowheads="1"/>
          </p:cNvSpPr>
          <p:nvPr/>
        </p:nvSpPr>
        <p:spPr bwMode="auto">
          <a:xfrm>
            <a:off x="3036888" y="4845050"/>
            <a:ext cx="768350" cy="366713"/>
          </a:xfrm>
          <a:prstGeom prst="rect">
            <a:avLst/>
          </a:prstGeom>
          <a:noFill/>
          <a:ln w="9525">
            <a:noFill/>
            <a:miter lim="800000"/>
            <a:headEnd/>
            <a:tailEnd/>
          </a:ln>
          <a:effectLst/>
        </p:spPr>
        <p:txBody>
          <a:bodyPr wrap="none">
            <a:spAutoFit/>
          </a:bodyPr>
          <a:lstStyle/>
          <a:p>
            <a:r>
              <a:rPr lang="en-US" b="1">
                <a:solidFill>
                  <a:srgbClr val="FFFF66"/>
                </a:solidFill>
                <a:latin typeface="Arial Unicode MS" pitchFamily="34" charset="-128"/>
              </a:rPr>
              <a:t>Spain</a:t>
            </a:r>
          </a:p>
        </p:txBody>
      </p:sp>
      <p:sp>
        <p:nvSpPr>
          <p:cNvPr id="17419" name="Text Box 11"/>
          <p:cNvSpPr txBox="1">
            <a:spLocks noChangeArrowheads="1"/>
          </p:cNvSpPr>
          <p:nvPr/>
        </p:nvSpPr>
        <p:spPr bwMode="auto">
          <a:xfrm>
            <a:off x="107950" y="6381750"/>
            <a:ext cx="3313113" cy="366713"/>
          </a:xfrm>
          <a:prstGeom prst="rect">
            <a:avLst/>
          </a:prstGeom>
          <a:noFill/>
          <a:ln w="9525">
            <a:noFill/>
            <a:miter lim="800000"/>
            <a:headEnd/>
            <a:tailEnd/>
          </a:ln>
          <a:effectLst/>
        </p:spPr>
        <p:txBody>
          <a:bodyPr>
            <a:spAutoFit/>
          </a:bodyPr>
          <a:lstStyle/>
          <a:p>
            <a:pPr algn="ctr">
              <a:spcBef>
                <a:spcPct val="50000"/>
              </a:spcBef>
            </a:pPr>
            <a:r>
              <a:rPr lang="de-CH">
                <a:latin typeface="Arial Unicode MS" pitchFamily="34" charset="-128"/>
              </a:rPr>
              <a:t>http://visibleearth.nasa.gov/</a:t>
            </a:r>
          </a:p>
        </p:txBody>
      </p:sp>
      <p:sp>
        <p:nvSpPr>
          <p:cNvPr id="10" name="Date Placeholder 9"/>
          <p:cNvSpPr>
            <a:spLocks noGrp="1"/>
          </p:cNvSpPr>
          <p:nvPr>
            <p:ph type="dt" sz="half" idx="10"/>
          </p:nvPr>
        </p:nvSpPr>
        <p:spPr/>
        <p:txBody>
          <a:bodyPr/>
          <a:lstStyle/>
          <a:p>
            <a:r>
              <a:rPr lang="en-US" smtClean="0"/>
              <a:t>CLOUD, DT ST Tea 12May2010, A.Onnela &amp; J. Duplissy</a:t>
            </a:r>
            <a:endParaRPr lang="de-CH"/>
          </a:p>
        </p:txBody>
      </p:sp>
      <p:sp>
        <p:nvSpPr>
          <p:cNvPr id="11" name="Slide Number Placeholder 10"/>
          <p:cNvSpPr>
            <a:spLocks noGrp="1"/>
          </p:cNvSpPr>
          <p:nvPr>
            <p:ph type="sldNum" sz="quarter" idx="12"/>
          </p:nvPr>
        </p:nvSpPr>
        <p:spPr/>
        <p:txBody>
          <a:bodyPr/>
          <a:lstStyle/>
          <a:p>
            <a:fld id="{7D8820DF-DBD9-4A57-9383-2F339542777F}" type="slidenum">
              <a:rPr lang="de-CH" smtClean="0"/>
              <a:pPr/>
              <a:t>65</a:t>
            </a:fld>
            <a:endParaRPr lang="de-CH"/>
          </a:p>
        </p:txBody>
      </p:sp>
    </p:spTree>
    <p:extLst>
      <p:ext uri="{BB962C8B-B14F-4D97-AF65-F5344CB8AC3E}">
        <p14:creationId xmlns:p14="http://schemas.microsoft.com/office/powerpoint/2010/main" val="20540334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endParaRPr lang="de-DE"/>
          </a:p>
        </p:txBody>
      </p:sp>
      <p:sp>
        <p:nvSpPr>
          <p:cNvPr id="220163" name="Rectangle 3"/>
          <p:cNvSpPr>
            <a:spLocks noGrp="1" noChangeArrowheads="1"/>
          </p:cNvSpPr>
          <p:nvPr>
            <p:ph type="body" idx="1"/>
          </p:nvPr>
        </p:nvSpPr>
        <p:spPr/>
        <p:txBody>
          <a:bodyPr/>
          <a:lstStyle/>
          <a:p>
            <a:endParaRPr lang="de-DE"/>
          </a:p>
        </p:txBody>
      </p:sp>
      <p:pic>
        <p:nvPicPr>
          <p:cNvPr id="220164" name="Picture 4" descr="EastCoast"/>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Date Placeholder 4"/>
          <p:cNvSpPr>
            <a:spLocks noGrp="1"/>
          </p:cNvSpPr>
          <p:nvPr>
            <p:ph type="dt" sz="half" idx="10"/>
          </p:nvPr>
        </p:nvSpPr>
        <p:spPr/>
        <p:txBody>
          <a:bodyPr/>
          <a:lstStyle/>
          <a:p>
            <a:pPr>
              <a:defRPr/>
            </a:pPr>
            <a:r>
              <a:rPr lang="en-US" smtClean="0"/>
              <a:t>CLOUD, DT ST Tea 12May2010, A.Onnela &amp; J. Duplissy</a:t>
            </a:r>
            <a:endParaRPr lang="en-US" dirty="0"/>
          </a:p>
        </p:txBody>
      </p:sp>
      <p:sp>
        <p:nvSpPr>
          <p:cNvPr id="6" name="Slide Number Placeholder 5"/>
          <p:cNvSpPr>
            <a:spLocks noGrp="1"/>
          </p:cNvSpPr>
          <p:nvPr>
            <p:ph type="sldNum" sz="quarter" idx="12"/>
          </p:nvPr>
        </p:nvSpPr>
        <p:spPr/>
        <p:txBody>
          <a:bodyPr/>
          <a:lstStyle/>
          <a:p>
            <a:pPr>
              <a:defRPr/>
            </a:pPr>
            <a:fld id="{55A25979-C8E3-4E9A-BB07-9F2A7F2B183B}" type="slidenum">
              <a:rPr lang="en-US" smtClean="0"/>
              <a:pPr>
                <a:defRPr/>
              </a:pPr>
              <a:t>66</a:t>
            </a:fld>
            <a:endParaRPr lang="en-US"/>
          </a:p>
        </p:txBody>
      </p:sp>
    </p:spTree>
    <p:extLst>
      <p:ext uri="{BB962C8B-B14F-4D97-AF65-F5344CB8AC3E}">
        <p14:creationId xmlns:p14="http://schemas.microsoft.com/office/powerpoint/2010/main" val="27419349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endParaRPr lang="de-DE"/>
          </a:p>
        </p:txBody>
      </p:sp>
      <p:sp>
        <p:nvSpPr>
          <p:cNvPr id="222211" name="Rectangle 3"/>
          <p:cNvSpPr>
            <a:spLocks noGrp="1" noChangeArrowheads="1"/>
          </p:cNvSpPr>
          <p:nvPr>
            <p:ph type="body" idx="1"/>
          </p:nvPr>
        </p:nvSpPr>
        <p:spPr/>
        <p:txBody>
          <a:bodyPr/>
          <a:lstStyle/>
          <a:p>
            <a:endParaRPr lang="de-DE"/>
          </a:p>
        </p:txBody>
      </p:sp>
      <p:pic>
        <p:nvPicPr>
          <p:cNvPr id="222212" name="Picture 4" descr="India"/>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Date Placeholder 4"/>
          <p:cNvSpPr>
            <a:spLocks noGrp="1"/>
          </p:cNvSpPr>
          <p:nvPr>
            <p:ph type="dt" sz="half" idx="10"/>
          </p:nvPr>
        </p:nvSpPr>
        <p:spPr/>
        <p:txBody>
          <a:bodyPr/>
          <a:lstStyle/>
          <a:p>
            <a:pPr>
              <a:defRPr/>
            </a:pPr>
            <a:r>
              <a:rPr lang="en-US" smtClean="0"/>
              <a:t>CLOUD, DT ST Tea 12May2010, A.Onnela &amp; J. Duplissy</a:t>
            </a:r>
            <a:endParaRPr lang="en-US" dirty="0"/>
          </a:p>
        </p:txBody>
      </p:sp>
      <p:sp>
        <p:nvSpPr>
          <p:cNvPr id="6" name="Slide Number Placeholder 5"/>
          <p:cNvSpPr>
            <a:spLocks noGrp="1"/>
          </p:cNvSpPr>
          <p:nvPr>
            <p:ph type="sldNum" sz="quarter" idx="12"/>
          </p:nvPr>
        </p:nvSpPr>
        <p:spPr/>
        <p:txBody>
          <a:bodyPr/>
          <a:lstStyle/>
          <a:p>
            <a:pPr>
              <a:defRPr/>
            </a:pPr>
            <a:fld id="{55A25979-C8E3-4E9A-BB07-9F2A7F2B183B}" type="slidenum">
              <a:rPr lang="en-US" smtClean="0"/>
              <a:pPr>
                <a:defRPr/>
              </a:pPr>
              <a:t>67</a:t>
            </a:fld>
            <a:endParaRPr lang="en-US"/>
          </a:p>
        </p:txBody>
      </p:sp>
    </p:spTree>
    <p:extLst>
      <p:ext uri="{BB962C8B-B14F-4D97-AF65-F5344CB8AC3E}">
        <p14:creationId xmlns:p14="http://schemas.microsoft.com/office/powerpoint/2010/main" val="383229481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endParaRPr lang="de-DE"/>
          </a:p>
        </p:txBody>
      </p:sp>
      <p:sp>
        <p:nvSpPr>
          <p:cNvPr id="224259" name="Rectangle 3"/>
          <p:cNvSpPr>
            <a:spLocks noGrp="1" noChangeArrowheads="1"/>
          </p:cNvSpPr>
          <p:nvPr>
            <p:ph type="body" idx="1"/>
          </p:nvPr>
        </p:nvSpPr>
        <p:spPr/>
        <p:txBody>
          <a:bodyPr/>
          <a:lstStyle/>
          <a:p>
            <a:endParaRPr lang="en-US"/>
          </a:p>
          <a:p>
            <a:endParaRPr lang="en-US"/>
          </a:p>
        </p:txBody>
      </p:sp>
      <p:pic>
        <p:nvPicPr>
          <p:cNvPr id="224260" name="Picture 4" descr="France"/>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Date Placeholder 4"/>
          <p:cNvSpPr>
            <a:spLocks noGrp="1"/>
          </p:cNvSpPr>
          <p:nvPr>
            <p:ph type="dt" sz="half" idx="10"/>
          </p:nvPr>
        </p:nvSpPr>
        <p:spPr/>
        <p:txBody>
          <a:bodyPr/>
          <a:lstStyle/>
          <a:p>
            <a:pPr>
              <a:defRPr/>
            </a:pPr>
            <a:r>
              <a:rPr lang="en-US" smtClean="0"/>
              <a:t>CLOUD, DT ST Tea 12May2010, A.Onnela &amp; J. Duplissy</a:t>
            </a:r>
            <a:endParaRPr lang="en-US" dirty="0"/>
          </a:p>
        </p:txBody>
      </p:sp>
      <p:sp>
        <p:nvSpPr>
          <p:cNvPr id="6" name="Slide Number Placeholder 5"/>
          <p:cNvSpPr>
            <a:spLocks noGrp="1"/>
          </p:cNvSpPr>
          <p:nvPr>
            <p:ph type="sldNum" sz="quarter" idx="12"/>
          </p:nvPr>
        </p:nvSpPr>
        <p:spPr/>
        <p:txBody>
          <a:bodyPr/>
          <a:lstStyle/>
          <a:p>
            <a:pPr>
              <a:defRPr/>
            </a:pPr>
            <a:fld id="{55A25979-C8E3-4E9A-BB07-9F2A7F2B183B}" type="slidenum">
              <a:rPr lang="en-US" smtClean="0"/>
              <a:pPr>
                <a:defRPr/>
              </a:pPr>
              <a:t>68</a:t>
            </a:fld>
            <a:endParaRPr lang="en-US"/>
          </a:p>
        </p:txBody>
      </p:sp>
    </p:spTree>
    <p:extLst>
      <p:ext uri="{BB962C8B-B14F-4D97-AF65-F5344CB8AC3E}">
        <p14:creationId xmlns:p14="http://schemas.microsoft.com/office/powerpoint/2010/main" val="28738102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306" name="Picture 2" descr="calima"/>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Date Placeholder 2"/>
          <p:cNvSpPr>
            <a:spLocks noGrp="1"/>
          </p:cNvSpPr>
          <p:nvPr>
            <p:ph type="dt" sz="half" idx="10"/>
          </p:nvPr>
        </p:nvSpPr>
        <p:spPr/>
        <p:txBody>
          <a:bodyPr/>
          <a:lstStyle/>
          <a:p>
            <a:pPr>
              <a:defRPr/>
            </a:pPr>
            <a:r>
              <a:rPr lang="en-US" smtClean="0"/>
              <a:t>CLOUD, DT ST Tea 12May2010, A.Onnela &amp; J. Duplissy</a:t>
            </a:r>
            <a:endParaRPr lang="en-US" dirty="0"/>
          </a:p>
        </p:txBody>
      </p:sp>
      <p:sp>
        <p:nvSpPr>
          <p:cNvPr id="4" name="Slide Number Placeholder 3"/>
          <p:cNvSpPr>
            <a:spLocks noGrp="1"/>
          </p:cNvSpPr>
          <p:nvPr>
            <p:ph type="sldNum" sz="quarter" idx="12"/>
          </p:nvPr>
        </p:nvSpPr>
        <p:spPr/>
        <p:txBody>
          <a:bodyPr/>
          <a:lstStyle/>
          <a:p>
            <a:pPr>
              <a:defRPr/>
            </a:pPr>
            <a:fld id="{55A25979-C8E3-4E9A-BB07-9F2A7F2B183B}" type="slidenum">
              <a:rPr lang="en-US" smtClean="0"/>
              <a:pPr>
                <a:defRPr/>
              </a:pPr>
              <a:t>69</a:t>
            </a:fld>
            <a:endParaRPr lang="en-US"/>
          </a:p>
        </p:txBody>
      </p:sp>
    </p:spTree>
    <p:extLst>
      <p:ext uri="{BB962C8B-B14F-4D97-AF65-F5344CB8AC3E}">
        <p14:creationId xmlns:p14="http://schemas.microsoft.com/office/powerpoint/2010/main" val="243896951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22312" y="4406900"/>
            <a:ext cx="8707437" cy="1362075"/>
          </a:xfrm>
        </p:spPr>
        <p:txBody>
          <a:bodyPr/>
          <a:lstStyle/>
          <a:p>
            <a:r>
              <a:rPr lang="en-GB" dirty="0">
                <a:solidFill>
                  <a:schemeClr val="accent2"/>
                </a:solidFill>
              </a:rPr>
              <a:t>Motivation: </a:t>
            </a:r>
            <a:r>
              <a:rPr lang="en-GB" dirty="0" smtClean="0">
                <a:solidFill>
                  <a:schemeClr val="accent2"/>
                </a:solidFill>
              </a:rPr>
              <a:t>cosmic </a:t>
            </a:r>
            <a:r>
              <a:rPr lang="en-GB" dirty="0">
                <a:solidFill>
                  <a:schemeClr val="accent2"/>
                </a:solidFill>
              </a:rPr>
              <a:t>rays, aerosols and clouds</a:t>
            </a:r>
            <a:br>
              <a:rPr lang="en-GB" dirty="0">
                <a:solidFill>
                  <a:schemeClr val="accent2"/>
                </a:solidFill>
              </a:rPr>
            </a:br>
            <a:endParaRPr lang="en-US" dirty="0">
              <a:solidFill>
                <a:schemeClr val="accent2"/>
              </a:solidFill>
            </a:endParaRPr>
          </a:p>
        </p:txBody>
      </p:sp>
      <p:sp>
        <p:nvSpPr>
          <p:cNvPr id="7" name="Text Placeholder 6"/>
          <p:cNvSpPr>
            <a:spLocks noGrp="1"/>
          </p:cNvSpPr>
          <p:nvPr>
            <p:ph type="body" idx="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7</a:t>
            </a:fld>
            <a:endParaRPr lang="en-US"/>
          </a:p>
        </p:txBody>
      </p:sp>
    </p:spTree>
    <p:extLst>
      <p:ext uri="{BB962C8B-B14F-4D97-AF65-F5344CB8AC3E}">
        <p14:creationId xmlns:p14="http://schemas.microsoft.com/office/powerpoint/2010/main" val="216051675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endParaRPr lang="de-DE"/>
          </a:p>
        </p:txBody>
      </p:sp>
      <p:sp>
        <p:nvSpPr>
          <p:cNvPr id="228355" name="Rectangle 3"/>
          <p:cNvSpPr>
            <a:spLocks noGrp="1" noChangeArrowheads="1"/>
          </p:cNvSpPr>
          <p:nvPr>
            <p:ph type="body" idx="1"/>
          </p:nvPr>
        </p:nvSpPr>
        <p:spPr/>
        <p:txBody>
          <a:bodyPr/>
          <a:lstStyle/>
          <a:p>
            <a:endParaRPr lang="de-DE"/>
          </a:p>
        </p:txBody>
      </p:sp>
      <p:pic>
        <p:nvPicPr>
          <p:cNvPr id="228356" name="Picture 4" descr="China"/>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Date Placeholder 4"/>
          <p:cNvSpPr>
            <a:spLocks noGrp="1"/>
          </p:cNvSpPr>
          <p:nvPr>
            <p:ph type="dt" sz="half" idx="10"/>
          </p:nvPr>
        </p:nvSpPr>
        <p:spPr/>
        <p:txBody>
          <a:bodyPr/>
          <a:lstStyle/>
          <a:p>
            <a:pPr>
              <a:defRPr/>
            </a:pPr>
            <a:r>
              <a:rPr lang="en-US" smtClean="0"/>
              <a:t>CLOUD, DT ST Tea 12May2010, A.Onnela &amp; J. Duplissy</a:t>
            </a:r>
            <a:endParaRPr lang="en-US" dirty="0"/>
          </a:p>
        </p:txBody>
      </p:sp>
      <p:sp>
        <p:nvSpPr>
          <p:cNvPr id="6" name="Slide Number Placeholder 5"/>
          <p:cNvSpPr>
            <a:spLocks noGrp="1"/>
          </p:cNvSpPr>
          <p:nvPr>
            <p:ph type="sldNum" sz="quarter" idx="12"/>
          </p:nvPr>
        </p:nvSpPr>
        <p:spPr/>
        <p:txBody>
          <a:bodyPr/>
          <a:lstStyle/>
          <a:p>
            <a:pPr>
              <a:defRPr/>
            </a:pPr>
            <a:fld id="{55A25979-C8E3-4E9A-BB07-9F2A7F2B183B}" type="slidenum">
              <a:rPr lang="en-US" smtClean="0"/>
              <a:pPr>
                <a:defRPr/>
              </a:pPr>
              <a:t>70</a:t>
            </a:fld>
            <a:endParaRPr lang="en-US"/>
          </a:p>
        </p:txBody>
      </p:sp>
    </p:spTree>
    <p:extLst>
      <p:ext uri="{BB962C8B-B14F-4D97-AF65-F5344CB8AC3E}">
        <p14:creationId xmlns:p14="http://schemas.microsoft.com/office/powerpoint/2010/main" val="2675075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 y="5025717"/>
            <a:ext cx="9386046" cy="1143000"/>
          </a:xfrm>
        </p:spPr>
        <p:txBody>
          <a:bodyPr/>
          <a:lstStyle/>
          <a:p>
            <a:r>
              <a:rPr lang="en-US" sz="3200" b="1" dirty="0" smtClean="0">
                <a:solidFill>
                  <a:schemeClr val="accent2"/>
                </a:solidFill>
              </a:rPr>
              <a:t>What is in common with the cloud chamber tracks and the air plane contrails?</a:t>
            </a:r>
            <a:endParaRPr lang="en-US" sz="3200" b="1" dirty="0">
              <a:solidFill>
                <a:schemeClr val="accent2"/>
              </a:solidFill>
            </a:endParaRPr>
          </a:p>
        </p:txBody>
      </p:sp>
      <p:pic>
        <p:nvPicPr>
          <p:cNvPr id="13" name="Content Placeholder 12"/>
          <p:cNvPicPr>
            <a:picLocks noGrp="1" noChangeAspect="1"/>
          </p:cNvPicPr>
          <p:nvPr>
            <p:ph sz="half" idx="2"/>
          </p:nvPr>
        </p:nvPicPr>
        <p:blipFill>
          <a:blip r:embed="rId3"/>
          <a:stretch>
            <a:fillRect/>
          </a:stretch>
        </p:blipFill>
        <p:spPr>
          <a:xfrm>
            <a:off x="4645338" y="1318212"/>
            <a:ext cx="4414807" cy="3311105"/>
          </a:xfrm>
          <a:prstGeom prst="rect">
            <a:avLst/>
          </a:prstGeom>
        </p:spPr>
      </p:pic>
      <p:sp>
        <p:nvSpPr>
          <p:cNvPr id="5" name="Slide Number Placeholder 4"/>
          <p:cNvSpPr>
            <a:spLocks noGrp="1"/>
          </p:cNvSpPr>
          <p:nvPr>
            <p:ph type="sldNum" sz="quarter" idx="12"/>
          </p:nvPr>
        </p:nvSpPr>
        <p:spPr/>
        <p:txBody>
          <a:bodyPr/>
          <a:lstStyle/>
          <a:p>
            <a:pPr>
              <a:defRPr/>
            </a:pPr>
            <a:fld id="{55A25979-C8E3-4E9A-BB07-9F2A7F2B183B}" type="slidenum">
              <a:rPr lang="en-US" smtClean="0"/>
              <a:pPr>
                <a:defRPr/>
              </a:pPr>
              <a:t>71</a:t>
            </a:fld>
            <a:endParaRPr lang="en-US"/>
          </a:p>
        </p:txBody>
      </p:sp>
      <p:pic>
        <p:nvPicPr>
          <p:cNvPr id="12" name="Content Placeholder 11"/>
          <p:cNvPicPr>
            <a:picLocks noGrp="1" noChangeAspect="1"/>
          </p:cNvPicPr>
          <p:nvPr>
            <p:ph sz="half" idx="1"/>
          </p:nvPr>
        </p:nvPicPr>
        <p:blipFill>
          <a:blip r:embed="rId4"/>
          <a:stretch>
            <a:fillRect/>
          </a:stretch>
        </p:blipFill>
        <p:spPr>
          <a:xfrm>
            <a:off x="276512" y="1318213"/>
            <a:ext cx="4295488" cy="3311105"/>
          </a:xfrm>
          <a:prstGeom prst="rect">
            <a:avLst/>
          </a:prstGeom>
        </p:spPr>
      </p:pic>
    </p:spTree>
    <p:extLst>
      <p:ext uri="{BB962C8B-B14F-4D97-AF65-F5344CB8AC3E}">
        <p14:creationId xmlns:p14="http://schemas.microsoft.com/office/powerpoint/2010/main" val="2816169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6" name="Picture 4" descr="1_pollen"/>
          <p:cNvPicPr>
            <a:picLocks noChangeAspect="1" noChangeArrowheads="1"/>
          </p:cNvPicPr>
          <p:nvPr/>
        </p:nvPicPr>
        <p:blipFill>
          <a:blip r:embed="rId2" cstate="screen"/>
          <a:srcRect/>
          <a:stretch>
            <a:fillRect/>
          </a:stretch>
        </p:blipFill>
        <p:spPr bwMode="auto">
          <a:xfrm>
            <a:off x="6572250" y="4643438"/>
            <a:ext cx="2016125" cy="1979612"/>
          </a:xfrm>
          <a:prstGeom prst="rect">
            <a:avLst/>
          </a:prstGeom>
          <a:noFill/>
          <a:ln w="9525">
            <a:solidFill>
              <a:schemeClr val="tx1"/>
            </a:solidFill>
            <a:miter lim="800000"/>
            <a:headEnd/>
            <a:tailEnd/>
          </a:ln>
        </p:spPr>
      </p:pic>
      <p:pic>
        <p:nvPicPr>
          <p:cNvPr id="69637" name="Picture 5" descr="soot_b"/>
          <p:cNvPicPr>
            <a:picLocks noChangeAspect="1" noChangeArrowheads="1"/>
          </p:cNvPicPr>
          <p:nvPr/>
        </p:nvPicPr>
        <p:blipFill>
          <a:blip r:embed="rId3" cstate="screen"/>
          <a:srcRect/>
          <a:stretch>
            <a:fillRect/>
          </a:stretch>
        </p:blipFill>
        <p:spPr bwMode="auto">
          <a:xfrm>
            <a:off x="5210175" y="1946514"/>
            <a:ext cx="2581275" cy="2054225"/>
          </a:xfrm>
          <a:prstGeom prst="rect">
            <a:avLst/>
          </a:prstGeom>
          <a:noFill/>
          <a:ln w="9525">
            <a:solidFill>
              <a:schemeClr val="tx1"/>
            </a:solidFill>
            <a:miter lim="800000"/>
            <a:headEnd/>
            <a:tailEnd/>
          </a:ln>
        </p:spPr>
      </p:pic>
      <p:sp>
        <p:nvSpPr>
          <p:cNvPr id="69638" name="Text Box 6"/>
          <p:cNvSpPr txBox="1">
            <a:spLocks noChangeArrowheads="1"/>
          </p:cNvSpPr>
          <p:nvPr/>
        </p:nvSpPr>
        <p:spPr bwMode="auto">
          <a:xfrm>
            <a:off x="6500813" y="4132263"/>
            <a:ext cx="2159000" cy="340735"/>
          </a:xfrm>
          <a:prstGeom prst="rect">
            <a:avLst/>
          </a:prstGeom>
          <a:noFill/>
          <a:ln w="12700">
            <a:noFill/>
            <a:miter lim="800000"/>
            <a:headEnd/>
            <a:tailEnd/>
          </a:ln>
          <a:effectLst/>
        </p:spPr>
        <p:txBody>
          <a:bodyPr lIns="90000" tIns="46800" rIns="90000" bIns="46800">
            <a:spAutoFit/>
          </a:bodyPr>
          <a:lstStyle/>
          <a:p>
            <a:pPr algn="ctr" defTabSz="762000" eaLnBrk="0" hangingPunct="0"/>
            <a:r>
              <a:rPr lang="en-US" sz="1600" b="1">
                <a:solidFill>
                  <a:schemeClr val="accent6"/>
                </a:solidFill>
                <a:latin typeface="+mn-lt"/>
                <a:cs typeface="Times New Roman" pitchFamily="18" charset="0"/>
              </a:rPr>
              <a:t>Pollen:  10 - 100 </a:t>
            </a:r>
            <a:r>
              <a:rPr lang="el-GR" sz="1600" b="1">
                <a:solidFill>
                  <a:schemeClr val="accent6"/>
                </a:solidFill>
                <a:latin typeface="+mn-lt"/>
                <a:cs typeface="Times New Roman" pitchFamily="18" charset="0"/>
              </a:rPr>
              <a:t>μ</a:t>
            </a:r>
            <a:r>
              <a:rPr lang="en-US" sz="1600" b="1">
                <a:solidFill>
                  <a:schemeClr val="accent6"/>
                </a:solidFill>
                <a:latin typeface="+mn-lt"/>
                <a:cs typeface="Times New Roman" pitchFamily="18" charset="0"/>
              </a:rPr>
              <a:t>m</a:t>
            </a:r>
          </a:p>
        </p:txBody>
      </p:sp>
      <p:sp>
        <p:nvSpPr>
          <p:cNvPr id="69639" name="Text Box 7"/>
          <p:cNvSpPr txBox="1">
            <a:spLocks noChangeArrowheads="1"/>
          </p:cNvSpPr>
          <p:nvPr/>
        </p:nvSpPr>
        <p:spPr bwMode="auto">
          <a:xfrm>
            <a:off x="5172634" y="1512231"/>
            <a:ext cx="2790825" cy="340735"/>
          </a:xfrm>
          <a:prstGeom prst="rect">
            <a:avLst/>
          </a:prstGeom>
          <a:noFill/>
          <a:ln w="12700">
            <a:noFill/>
            <a:miter lim="800000"/>
            <a:headEnd/>
            <a:tailEnd/>
          </a:ln>
          <a:effectLst/>
        </p:spPr>
        <p:txBody>
          <a:bodyPr wrap="square" lIns="90000" tIns="46800" rIns="90000" bIns="46800">
            <a:spAutoFit/>
          </a:bodyPr>
          <a:lstStyle/>
          <a:p>
            <a:pPr algn="just" defTabSz="762000" eaLnBrk="0" hangingPunct="0"/>
            <a:r>
              <a:rPr lang="en-US" sz="1600" b="1" dirty="0">
                <a:solidFill>
                  <a:schemeClr val="accent6"/>
                </a:solidFill>
                <a:latin typeface="+mn-lt"/>
                <a:cs typeface="Times New Roman" pitchFamily="18" charset="0"/>
              </a:rPr>
              <a:t>Diesel soot:  ca. </a:t>
            </a:r>
            <a:r>
              <a:rPr lang="en-US" sz="1600" b="1" dirty="0" smtClean="0">
                <a:solidFill>
                  <a:schemeClr val="accent6"/>
                </a:solidFill>
                <a:latin typeface="+mn-lt"/>
                <a:cs typeface="Times New Roman" pitchFamily="18" charset="0"/>
              </a:rPr>
              <a:t>100 </a:t>
            </a:r>
            <a:r>
              <a:rPr lang="fi-FI" sz="1600" b="1" dirty="0" smtClean="0">
                <a:solidFill>
                  <a:schemeClr val="accent6"/>
                </a:solidFill>
                <a:latin typeface="+mn-lt"/>
                <a:cs typeface="Times New Roman" pitchFamily="18" charset="0"/>
              </a:rPr>
              <a:t>n</a:t>
            </a:r>
            <a:r>
              <a:rPr lang="en-US" sz="1600" b="1" dirty="0" smtClean="0">
                <a:solidFill>
                  <a:schemeClr val="accent6"/>
                </a:solidFill>
                <a:latin typeface="+mn-lt"/>
                <a:cs typeface="Times New Roman" pitchFamily="18" charset="0"/>
              </a:rPr>
              <a:t>m</a:t>
            </a:r>
            <a:endParaRPr lang="en-US" sz="1600" b="1" dirty="0">
              <a:solidFill>
                <a:schemeClr val="accent6"/>
              </a:solidFill>
              <a:latin typeface="+mn-lt"/>
              <a:cs typeface="Times New Roman" pitchFamily="18" charset="0"/>
            </a:endParaRPr>
          </a:p>
        </p:txBody>
      </p:sp>
      <p:sp>
        <p:nvSpPr>
          <p:cNvPr id="69641" name="Text Box 9"/>
          <p:cNvSpPr txBox="1">
            <a:spLocks noChangeArrowheads="1"/>
          </p:cNvSpPr>
          <p:nvPr/>
        </p:nvSpPr>
        <p:spPr bwMode="auto">
          <a:xfrm>
            <a:off x="1236663" y="1563153"/>
            <a:ext cx="3616324" cy="340735"/>
          </a:xfrm>
          <a:prstGeom prst="rect">
            <a:avLst/>
          </a:prstGeom>
          <a:noFill/>
          <a:ln w="12700">
            <a:noFill/>
            <a:miter lim="800000"/>
            <a:headEnd/>
            <a:tailEnd/>
          </a:ln>
          <a:effectLst/>
        </p:spPr>
        <p:txBody>
          <a:bodyPr wrap="square" lIns="90000" tIns="46800" rIns="90000" bIns="46800">
            <a:spAutoFit/>
          </a:bodyPr>
          <a:lstStyle/>
          <a:p>
            <a:pPr algn="ctr" defTabSz="762000" eaLnBrk="0" hangingPunct="0"/>
            <a:r>
              <a:rPr lang="en-US" sz="1600" b="1" dirty="0" smtClean="0">
                <a:solidFill>
                  <a:schemeClr val="accent6"/>
                </a:solidFill>
                <a:latin typeface="+mn-lt"/>
                <a:cs typeface="Times New Roman" pitchFamily="18" charset="0"/>
              </a:rPr>
              <a:t>Ammonium </a:t>
            </a:r>
            <a:r>
              <a:rPr lang="en-US" sz="1600" b="1" dirty="0" err="1" smtClean="0">
                <a:solidFill>
                  <a:schemeClr val="accent6"/>
                </a:solidFill>
                <a:latin typeface="+mn-lt"/>
                <a:cs typeface="Times New Roman" pitchFamily="18" charset="0"/>
              </a:rPr>
              <a:t>sulphate</a:t>
            </a:r>
            <a:r>
              <a:rPr lang="en-US" sz="1600" b="1" dirty="0" smtClean="0">
                <a:solidFill>
                  <a:schemeClr val="accent6"/>
                </a:solidFill>
                <a:latin typeface="+mn-lt"/>
                <a:cs typeface="Times New Roman" pitchFamily="18" charset="0"/>
              </a:rPr>
              <a:t>:  10 - 100 </a:t>
            </a:r>
            <a:r>
              <a:rPr lang="fi-FI" sz="1600" b="1" dirty="0">
                <a:solidFill>
                  <a:schemeClr val="accent6"/>
                </a:solidFill>
                <a:latin typeface="+mn-lt"/>
                <a:cs typeface="Times New Roman" pitchFamily="18" charset="0"/>
              </a:rPr>
              <a:t>n</a:t>
            </a:r>
            <a:r>
              <a:rPr lang="en-US" sz="1600" b="1" dirty="0" smtClean="0">
                <a:solidFill>
                  <a:schemeClr val="accent6"/>
                </a:solidFill>
                <a:latin typeface="+mn-lt"/>
                <a:cs typeface="Times New Roman" pitchFamily="18" charset="0"/>
              </a:rPr>
              <a:t>m</a:t>
            </a:r>
            <a:endParaRPr lang="en-US" sz="1600" b="1" dirty="0">
              <a:solidFill>
                <a:schemeClr val="accent6"/>
              </a:solidFill>
              <a:latin typeface="+mn-lt"/>
              <a:cs typeface="Times New Roman" pitchFamily="18" charset="0"/>
            </a:endParaRPr>
          </a:p>
        </p:txBody>
      </p:sp>
      <p:sp>
        <p:nvSpPr>
          <p:cNvPr id="69643" name="Text Box 11"/>
          <p:cNvSpPr txBox="1">
            <a:spLocks noChangeArrowheads="1"/>
          </p:cNvSpPr>
          <p:nvPr/>
        </p:nvSpPr>
        <p:spPr bwMode="auto">
          <a:xfrm>
            <a:off x="668338" y="4133850"/>
            <a:ext cx="2160587" cy="340735"/>
          </a:xfrm>
          <a:prstGeom prst="rect">
            <a:avLst/>
          </a:prstGeom>
          <a:noFill/>
          <a:ln w="12700">
            <a:noFill/>
            <a:miter lim="800000"/>
            <a:headEnd/>
            <a:tailEnd/>
          </a:ln>
          <a:effectLst/>
        </p:spPr>
        <p:txBody>
          <a:bodyPr lIns="90000" tIns="46800" rIns="90000" bIns="46800">
            <a:spAutoFit/>
          </a:bodyPr>
          <a:lstStyle/>
          <a:p>
            <a:pPr algn="just" defTabSz="762000" eaLnBrk="0" hangingPunct="0"/>
            <a:r>
              <a:rPr lang="en-US" sz="1600" b="1">
                <a:solidFill>
                  <a:schemeClr val="accent6"/>
                </a:solidFill>
                <a:latin typeface="+mn-lt"/>
                <a:cs typeface="Times New Roman" pitchFamily="18" charset="0"/>
              </a:rPr>
              <a:t>Sea salt: 0.2 - 10 </a:t>
            </a:r>
            <a:r>
              <a:rPr lang="el-GR" sz="1600" b="1">
                <a:solidFill>
                  <a:schemeClr val="accent6"/>
                </a:solidFill>
                <a:latin typeface="+mn-lt"/>
                <a:cs typeface="Times New Roman" pitchFamily="18" charset="0"/>
              </a:rPr>
              <a:t>μ</a:t>
            </a:r>
            <a:r>
              <a:rPr lang="en-US" sz="1600" b="1">
                <a:solidFill>
                  <a:schemeClr val="accent6"/>
                </a:solidFill>
                <a:latin typeface="+mn-lt"/>
                <a:cs typeface="Times New Roman" pitchFamily="18" charset="0"/>
              </a:rPr>
              <a:t>m</a:t>
            </a:r>
          </a:p>
        </p:txBody>
      </p:sp>
      <p:pic>
        <p:nvPicPr>
          <p:cNvPr id="69644" name="Picture 12"/>
          <p:cNvPicPr>
            <a:picLocks noChangeAspect="1" noChangeArrowheads="1"/>
          </p:cNvPicPr>
          <p:nvPr/>
        </p:nvPicPr>
        <p:blipFill>
          <a:blip r:embed="rId4" cstate="screen"/>
          <a:srcRect l="6224" t="365" r="9987" b="1331"/>
          <a:stretch>
            <a:fillRect/>
          </a:stretch>
        </p:blipFill>
        <p:spPr bwMode="auto">
          <a:xfrm>
            <a:off x="3548063" y="4638675"/>
            <a:ext cx="2266950" cy="1993900"/>
          </a:xfrm>
          <a:prstGeom prst="rect">
            <a:avLst/>
          </a:prstGeom>
          <a:noFill/>
          <a:ln w="9525">
            <a:solidFill>
              <a:schemeClr val="tx1"/>
            </a:solidFill>
            <a:miter lim="800000"/>
            <a:headEnd/>
            <a:tailEnd/>
          </a:ln>
          <a:effectLst/>
        </p:spPr>
      </p:pic>
      <p:sp>
        <p:nvSpPr>
          <p:cNvPr id="69645" name="Text Box 13"/>
          <p:cNvSpPr txBox="1">
            <a:spLocks noChangeArrowheads="1"/>
          </p:cNvSpPr>
          <p:nvPr/>
        </p:nvSpPr>
        <p:spPr bwMode="auto">
          <a:xfrm>
            <a:off x="3332163" y="4133850"/>
            <a:ext cx="2663825" cy="340735"/>
          </a:xfrm>
          <a:prstGeom prst="rect">
            <a:avLst/>
          </a:prstGeom>
          <a:noFill/>
          <a:ln w="12700">
            <a:noFill/>
            <a:miter lim="800000"/>
            <a:headEnd/>
            <a:tailEnd/>
          </a:ln>
          <a:effectLst/>
        </p:spPr>
        <p:txBody>
          <a:bodyPr lIns="90000" tIns="46800" rIns="90000" bIns="46800">
            <a:spAutoFit/>
          </a:bodyPr>
          <a:lstStyle/>
          <a:p>
            <a:pPr algn="ctr" defTabSz="762000" eaLnBrk="0" hangingPunct="0"/>
            <a:r>
              <a:rPr lang="en-US" sz="1600" b="1">
                <a:solidFill>
                  <a:schemeClr val="accent6"/>
                </a:solidFill>
                <a:latin typeface="+mn-lt"/>
                <a:cs typeface="Times New Roman" pitchFamily="18" charset="0"/>
              </a:rPr>
              <a:t>Mineral dust: 0.2 - 10 </a:t>
            </a:r>
            <a:r>
              <a:rPr lang="el-GR" sz="1600" b="1">
                <a:solidFill>
                  <a:schemeClr val="accent6"/>
                </a:solidFill>
                <a:latin typeface="+mn-lt"/>
                <a:cs typeface="Times New Roman" pitchFamily="18" charset="0"/>
              </a:rPr>
              <a:t>μ</a:t>
            </a:r>
            <a:r>
              <a:rPr lang="en-US" sz="1600" b="1">
                <a:solidFill>
                  <a:schemeClr val="accent6"/>
                </a:solidFill>
                <a:latin typeface="+mn-lt"/>
                <a:cs typeface="Times New Roman" pitchFamily="18" charset="0"/>
              </a:rPr>
              <a:t>m</a:t>
            </a:r>
          </a:p>
        </p:txBody>
      </p:sp>
      <p:sp>
        <p:nvSpPr>
          <p:cNvPr id="69646" name="Rectangle 14"/>
          <p:cNvSpPr>
            <a:spLocks noChangeArrowheads="1"/>
          </p:cNvSpPr>
          <p:nvPr/>
        </p:nvSpPr>
        <p:spPr bwMode="auto">
          <a:xfrm>
            <a:off x="1254125" y="889235"/>
            <a:ext cx="6635750" cy="531812"/>
          </a:xfrm>
          <a:prstGeom prst="rect">
            <a:avLst/>
          </a:prstGeom>
          <a:noFill/>
          <a:ln w="9525">
            <a:noFill/>
            <a:miter lim="800000"/>
            <a:headEnd/>
            <a:tailEnd/>
          </a:ln>
          <a:effectLst/>
        </p:spPr>
        <p:txBody>
          <a:bodyPr wrap="none">
            <a:spAutoFit/>
          </a:bodyPr>
          <a:lstStyle/>
          <a:p>
            <a:pPr algn="ctr">
              <a:lnSpc>
                <a:spcPct val="160000"/>
              </a:lnSpc>
            </a:pPr>
            <a:r>
              <a:rPr lang="en-US" b="1" u="sng" dirty="0">
                <a:effectLst>
                  <a:outerShdw blurRad="38100" dist="38100" dir="2700000" algn="tl">
                    <a:srgbClr val="FFFFFF"/>
                  </a:outerShdw>
                </a:effectLst>
                <a:latin typeface="Arial Unicode MS" pitchFamily="34" charset="-128"/>
              </a:rPr>
              <a:t>Definition:</a:t>
            </a:r>
            <a:r>
              <a:rPr lang="en-US" b="1" dirty="0">
                <a:latin typeface="Arial Unicode MS" pitchFamily="34" charset="-128"/>
              </a:rPr>
              <a:t> Suspension of small (liquid or solid) particles in a gas</a:t>
            </a:r>
            <a:endParaRPr lang="en-US" b="1" dirty="0">
              <a:effectLst>
                <a:outerShdw blurRad="38100" dist="38100" dir="2700000" algn="tl">
                  <a:srgbClr val="FFFFFF"/>
                </a:outerShdw>
              </a:effectLst>
              <a:latin typeface="Arial Unicode MS" pitchFamily="34" charset="-128"/>
            </a:endParaRPr>
          </a:p>
        </p:txBody>
      </p:sp>
      <p:pic>
        <p:nvPicPr>
          <p:cNvPr id="69649" name="Picture 17" descr="seasalt2a"/>
          <p:cNvPicPr>
            <a:picLocks noChangeAspect="1" noChangeArrowheads="1"/>
          </p:cNvPicPr>
          <p:nvPr/>
        </p:nvPicPr>
        <p:blipFill>
          <a:blip r:embed="rId5" cstate="screen"/>
          <a:srcRect l="2420" t="-157" r="12204" b="1106"/>
          <a:stretch>
            <a:fillRect/>
          </a:stretch>
        </p:blipFill>
        <p:spPr bwMode="auto">
          <a:xfrm>
            <a:off x="523875" y="4641850"/>
            <a:ext cx="2520950" cy="1992313"/>
          </a:xfrm>
          <a:prstGeom prst="rect">
            <a:avLst/>
          </a:prstGeom>
          <a:noFill/>
          <a:ln w="9525">
            <a:solidFill>
              <a:schemeClr val="tx1"/>
            </a:solidFill>
            <a:miter lim="800000"/>
            <a:headEnd/>
            <a:tailEnd/>
          </a:ln>
        </p:spPr>
      </p:pic>
      <p:sp>
        <p:nvSpPr>
          <p:cNvPr id="16" name="Title 1"/>
          <p:cNvSpPr txBox="1">
            <a:spLocks/>
          </p:cNvSpPr>
          <p:nvPr/>
        </p:nvSpPr>
        <p:spPr>
          <a:xfrm>
            <a:off x="523875" y="381158"/>
            <a:ext cx="8229600" cy="675273"/>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2800" b="1" kern="0" dirty="0" smtClean="0">
                <a:solidFill>
                  <a:schemeClr val="accent2"/>
                </a:solidFill>
                <a:latin typeface="+mj-lt"/>
                <a:ea typeface="+mj-ea"/>
                <a:cs typeface="+mj-cs"/>
              </a:rPr>
              <a:t>A</a:t>
            </a:r>
            <a:r>
              <a:rPr kumimoji="0" lang="en-US" sz="2800" b="1" i="0" u="none" strike="noStrike" kern="0" cap="none" spc="0" normalizeH="0" baseline="0" noProof="0" dirty="0" err="1" smtClean="0">
                <a:ln>
                  <a:noFill/>
                </a:ln>
                <a:solidFill>
                  <a:schemeClr val="accent2"/>
                </a:solidFill>
                <a:effectLst/>
                <a:uLnTx/>
                <a:uFillTx/>
                <a:latin typeface="+mj-lt"/>
                <a:ea typeface="+mj-ea"/>
                <a:cs typeface="+mj-cs"/>
              </a:rPr>
              <a:t>erosol</a:t>
            </a:r>
            <a:r>
              <a:rPr kumimoji="0" lang="en-US" sz="2800" b="1" i="0" u="none" strike="noStrike" kern="0" cap="none" spc="0" normalizeH="0" noProof="0" dirty="0" smtClean="0">
                <a:ln>
                  <a:noFill/>
                </a:ln>
                <a:solidFill>
                  <a:schemeClr val="accent2"/>
                </a:solidFill>
                <a:effectLst/>
                <a:uLnTx/>
                <a:uFillTx/>
                <a:latin typeface="+mj-lt"/>
                <a:ea typeface="+mj-ea"/>
                <a:cs typeface="+mj-cs"/>
              </a:rPr>
              <a:t> particles: </a:t>
            </a:r>
            <a:r>
              <a:rPr lang="en-US" sz="2800" b="1" kern="0" dirty="0" smtClean="0">
                <a:solidFill>
                  <a:schemeClr val="accent2"/>
                </a:solidFill>
                <a:latin typeface="+mj-lt"/>
                <a:ea typeface="+mj-ea"/>
                <a:cs typeface="+mj-cs"/>
              </a:rPr>
              <a:t>w</a:t>
            </a:r>
            <a:r>
              <a:rPr kumimoji="0" lang="en-US" sz="2800" b="1" i="0" u="none" strike="noStrike" kern="0" cap="none" spc="0" normalizeH="0" baseline="0" noProof="0" dirty="0" smtClean="0">
                <a:ln>
                  <a:noFill/>
                </a:ln>
                <a:solidFill>
                  <a:schemeClr val="accent2"/>
                </a:solidFill>
                <a:effectLst/>
                <a:uLnTx/>
                <a:uFillTx/>
                <a:latin typeface="+mj-lt"/>
                <a:ea typeface="+mj-ea"/>
                <a:cs typeface="+mj-cs"/>
              </a:rPr>
              <a:t>hat</a:t>
            </a:r>
            <a:r>
              <a:rPr kumimoji="0" lang="en-US" sz="2800" b="1" i="0" u="none" strike="noStrike" kern="0" cap="none" spc="0" normalizeH="0" noProof="0" dirty="0" smtClean="0">
                <a:ln>
                  <a:noFill/>
                </a:ln>
                <a:solidFill>
                  <a:schemeClr val="accent2"/>
                </a:solidFill>
                <a:effectLst/>
                <a:uLnTx/>
                <a:uFillTx/>
                <a:latin typeface="+mj-lt"/>
                <a:ea typeface="+mj-ea"/>
                <a:cs typeface="+mj-cs"/>
              </a:rPr>
              <a:t> are they?</a:t>
            </a:r>
            <a:endParaRPr kumimoji="0" lang="en-US" sz="2800" b="1" i="0" u="none" strike="noStrike" kern="0" cap="none" spc="0" normalizeH="0" baseline="0" noProof="0" dirty="0">
              <a:ln>
                <a:noFill/>
              </a:ln>
              <a:solidFill>
                <a:schemeClr val="accent2"/>
              </a:solidFill>
              <a:effectLst/>
              <a:uLnTx/>
              <a:uFillTx/>
              <a:latin typeface="+mj-lt"/>
              <a:ea typeface="+mj-ea"/>
              <a:cs typeface="+mj-cs"/>
            </a:endParaRPr>
          </a:p>
        </p:txBody>
      </p:sp>
      <p:pic>
        <p:nvPicPr>
          <p:cNvPr id="82946" name="Picture 2" descr="North Sea Salt 200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5924" y="1987521"/>
            <a:ext cx="2684288" cy="2013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204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65814" y="-74428"/>
            <a:ext cx="9867014" cy="882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itle 1"/>
          <p:cNvSpPr>
            <a:spLocks noGrp="1"/>
          </p:cNvSpPr>
          <p:nvPr>
            <p:ph type="title"/>
          </p:nvPr>
        </p:nvSpPr>
        <p:spPr>
          <a:xfrm>
            <a:off x="137357" y="1524496"/>
            <a:ext cx="7886700" cy="994172"/>
          </a:xfrm>
        </p:spPr>
        <p:txBody>
          <a:bodyPr/>
          <a:lstStyle/>
          <a:p>
            <a:endParaRPr lang="en-GB" dirty="0"/>
          </a:p>
        </p:txBody>
      </p:sp>
      <p:sp>
        <p:nvSpPr>
          <p:cNvPr id="20" name="Content Placeholder 2"/>
          <p:cNvSpPr>
            <a:spLocks noGrp="1"/>
          </p:cNvSpPr>
          <p:nvPr>
            <p:ph idx="1"/>
          </p:nvPr>
        </p:nvSpPr>
        <p:spPr>
          <a:xfrm>
            <a:off x="137357" y="2619871"/>
            <a:ext cx="7886700" cy="3263504"/>
          </a:xfrm>
        </p:spPr>
        <p:txBody>
          <a:bodyPr/>
          <a:lstStyle/>
          <a:p>
            <a:endParaRPr lang="en-GB"/>
          </a:p>
        </p:txBody>
      </p:sp>
      <p:pic>
        <p:nvPicPr>
          <p:cNvPr id="21" name="Picture 20"/>
          <p:cNvPicPr>
            <a:picLocks noChangeAspect="1"/>
          </p:cNvPicPr>
          <p:nvPr/>
        </p:nvPicPr>
        <p:blipFill>
          <a:blip r:embed="rId2"/>
          <a:stretch>
            <a:fillRect/>
          </a:stretch>
        </p:blipFill>
        <p:spPr>
          <a:xfrm>
            <a:off x="33817" y="1473894"/>
            <a:ext cx="7855165" cy="5002635"/>
          </a:xfrm>
          <a:prstGeom prst="rect">
            <a:avLst/>
          </a:prstGeom>
        </p:spPr>
      </p:pic>
      <p:sp>
        <p:nvSpPr>
          <p:cNvPr id="22" name="TextBox 21"/>
          <p:cNvSpPr txBox="1"/>
          <p:nvPr/>
        </p:nvSpPr>
        <p:spPr>
          <a:xfrm>
            <a:off x="134345" y="161743"/>
            <a:ext cx="4722514" cy="646331"/>
          </a:xfrm>
          <a:prstGeom prst="rect">
            <a:avLst/>
          </a:prstGeom>
          <a:noFill/>
        </p:spPr>
        <p:txBody>
          <a:bodyPr wrap="square" rtlCol="0">
            <a:spAutoFit/>
          </a:bodyPr>
          <a:lstStyle/>
          <a:p>
            <a:r>
              <a:rPr lang="en-US" b="1" dirty="0" smtClean="0">
                <a:solidFill>
                  <a:srgbClr val="FF0000"/>
                </a:solidFill>
                <a:latin typeface="Helvetica" panose="020B0604020202020204" pitchFamily="34" charset="0"/>
                <a:cs typeface="Helvetica" panose="020B0604020202020204" pitchFamily="34" charset="0"/>
              </a:rPr>
              <a:t>PRIMARY</a:t>
            </a:r>
            <a:r>
              <a:rPr lang="en-US" b="1" dirty="0" smtClean="0">
                <a:latin typeface="Helvetica" panose="020B0604020202020204" pitchFamily="34" charset="0"/>
                <a:cs typeface="Helvetica" panose="020B0604020202020204" pitchFamily="34" charset="0"/>
              </a:rPr>
              <a:t> (directly produced) </a:t>
            </a:r>
          </a:p>
          <a:p>
            <a:r>
              <a:rPr lang="en-US" b="1" dirty="0" smtClean="0">
                <a:latin typeface="Helvetica" panose="020B0604020202020204" pitchFamily="34" charset="0"/>
                <a:cs typeface="Helvetica" panose="020B0604020202020204" pitchFamily="34" charset="0"/>
              </a:rPr>
              <a:t>ATMOSPHERIC AEROSOLS</a:t>
            </a:r>
            <a:endParaRPr lang="en-GB" b="1" dirty="0">
              <a:latin typeface="Helvetica" panose="020B0604020202020204" pitchFamily="34" charset="0"/>
              <a:cs typeface="Helvetica" panose="020B0604020202020204" pitchFamily="34" charset="0"/>
            </a:endParaRPr>
          </a:p>
        </p:txBody>
      </p:sp>
      <p:sp>
        <p:nvSpPr>
          <p:cNvPr id="23" name="TextBox 22"/>
          <p:cNvSpPr txBox="1"/>
          <p:nvPr/>
        </p:nvSpPr>
        <p:spPr>
          <a:xfrm>
            <a:off x="5257018" y="95213"/>
            <a:ext cx="3538235" cy="1200329"/>
          </a:xfrm>
          <a:prstGeom prst="rect">
            <a:avLst/>
          </a:prstGeom>
          <a:noFill/>
        </p:spPr>
        <p:txBody>
          <a:bodyPr wrap="square" rtlCol="0">
            <a:spAutoFit/>
          </a:bodyPr>
          <a:lstStyle/>
          <a:p>
            <a:r>
              <a:rPr lang="en-US" b="1" dirty="0" smtClean="0">
                <a:solidFill>
                  <a:srgbClr val="FF0000"/>
                </a:solidFill>
                <a:latin typeface="Helvetica" panose="020B0604020202020204" pitchFamily="34" charset="0"/>
                <a:cs typeface="Helvetica" panose="020B0604020202020204" pitchFamily="34" charset="0"/>
              </a:rPr>
              <a:t>SECONDARY </a:t>
            </a:r>
            <a:r>
              <a:rPr lang="en-US" b="1" dirty="0" smtClean="0">
                <a:latin typeface="Helvetica" panose="020B0604020202020204" pitchFamily="34" charset="0"/>
                <a:cs typeface="Helvetica" panose="020B0604020202020204" pitchFamily="34" charset="0"/>
              </a:rPr>
              <a:t>AEROSOLS (indirectly produced, gas-to-particle conversion i.e. nucleation)</a:t>
            </a:r>
            <a:endParaRPr lang="en-GB" b="1" dirty="0">
              <a:latin typeface="Helvetica" panose="020B0604020202020204" pitchFamily="34" charset="0"/>
              <a:cs typeface="Helvetica" panose="020B0604020202020204" pitchFamily="34" charset="0"/>
            </a:endParaRPr>
          </a:p>
        </p:txBody>
      </p:sp>
      <p:sp>
        <p:nvSpPr>
          <p:cNvPr id="24" name="Rectangle 23"/>
          <p:cNvSpPr/>
          <p:nvPr/>
        </p:nvSpPr>
        <p:spPr>
          <a:xfrm>
            <a:off x="5369441" y="1346144"/>
            <a:ext cx="3671019" cy="4974220"/>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41539" y="5031101"/>
            <a:ext cx="1581439" cy="1477328"/>
          </a:xfrm>
          <a:prstGeom prst="rect">
            <a:avLst/>
          </a:prstGeom>
          <a:noFill/>
        </p:spPr>
        <p:txBody>
          <a:bodyPr wrap="square" rtlCol="0">
            <a:spAutoFit/>
          </a:bodyPr>
          <a:lstStyle/>
          <a:p>
            <a:r>
              <a:rPr lang="en-GB" b="1" dirty="0" smtClean="0">
                <a:solidFill>
                  <a:srgbClr val="FF0000"/>
                </a:solidFill>
                <a:latin typeface="Helvetica" panose="020B0604020202020204" pitchFamily="34" charset="0"/>
                <a:cs typeface="Helvetica" panose="020B0604020202020204" pitchFamily="34" charset="0"/>
              </a:rPr>
              <a:t>About </a:t>
            </a:r>
            <a:r>
              <a:rPr lang="en-GB" b="1" dirty="0">
                <a:solidFill>
                  <a:srgbClr val="FF0000"/>
                </a:solidFill>
                <a:latin typeface="Helvetica" panose="020B0604020202020204" pitchFamily="34" charset="0"/>
                <a:cs typeface="Helvetica" panose="020B0604020202020204" pitchFamily="34" charset="0"/>
              </a:rPr>
              <a:t>half of climate-relevant particles</a:t>
            </a:r>
          </a:p>
          <a:p>
            <a:endParaRPr lang="en-GB" b="1" dirty="0">
              <a:latin typeface="Helvetica" panose="020B0604020202020204" pitchFamily="34" charset="0"/>
              <a:cs typeface="Helvetica" panose="020B0604020202020204" pitchFamily="34" charset="0"/>
            </a:endParaRPr>
          </a:p>
        </p:txBody>
      </p:sp>
      <p:sp>
        <p:nvSpPr>
          <p:cNvPr id="26" name="TextBox 25"/>
          <p:cNvSpPr txBox="1"/>
          <p:nvPr/>
        </p:nvSpPr>
        <p:spPr>
          <a:xfrm>
            <a:off x="6661864" y="4752613"/>
            <a:ext cx="1024360" cy="646331"/>
          </a:xfrm>
          <a:prstGeom prst="rect">
            <a:avLst/>
          </a:prstGeom>
          <a:noFill/>
        </p:spPr>
        <p:txBody>
          <a:bodyPr wrap="square" rtlCol="0">
            <a:spAutoFit/>
          </a:bodyPr>
          <a:lstStyle/>
          <a:p>
            <a:r>
              <a:rPr lang="en-US" dirty="0" smtClean="0">
                <a:solidFill>
                  <a:schemeClr val="bg1"/>
                </a:solidFill>
              </a:rPr>
              <a:t>ammonia</a:t>
            </a:r>
            <a:endParaRPr lang="en-GB" dirty="0">
              <a:solidFill>
                <a:schemeClr val="bg1"/>
              </a:solidFill>
            </a:endParaRPr>
          </a:p>
        </p:txBody>
      </p:sp>
    </p:spTree>
    <p:extLst>
      <p:ext uri="{BB962C8B-B14F-4D97-AF65-F5344CB8AC3E}">
        <p14:creationId xmlns:p14="http://schemas.microsoft.com/office/powerpoint/2010/main" val="3652008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17519</TotalTime>
  <Words>6959</Words>
  <Application>Microsoft Office PowerPoint</Application>
  <PresentationFormat>On-screen Show (4:3)</PresentationFormat>
  <Paragraphs>591</Paragraphs>
  <Slides>71</Slides>
  <Notes>54</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82" baseType="lpstr">
      <vt:lpstr>Arial Unicode MS</vt:lpstr>
      <vt:lpstr>MS Gothic</vt:lpstr>
      <vt:lpstr>Arial</vt:lpstr>
      <vt:lpstr>Calibri</vt:lpstr>
      <vt:lpstr>Helvetica</vt:lpstr>
      <vt:lpstr>Lucida Grande</vt:lpstr>
      <vt:lpstr>Segoe UI Semibold</vt:lpstr>
      <vt:lpstr>Times New Roman</vt:lpstr>
      <vt:lpstr>Wingdings</vt:lpstr>
      <vt:lpstr>Default Design</vt:lpstr>
      <vt:lpstr>Visio</vt:lpstr>
      <vt:lpstr> The CLOUD experiment Cosmics Leaving Outdoor Droplets  Hanna Manninen, PhD CLOUD Run Coordinator     </vt:lpstr>
      <vt:lpstr>PowerPoint Presentation</vt:lpstr>
      <vt:lpstr>What is in common with the cloud chamber tracks and the air plane contrails?</vt:lpstr>
      <vt:lpstr>The                   collaboration is atmospheric scientists… and CERN:</vt:lpstr>
      <vt:lpstr>CLOUD with the measurement instruments  and their users during a campaign</vt:lpstr>
      <vt:lpstr>Climate is already changing:  global surface temperature change since 1850</vt:lpstr>
      <vt:lpstr>Motivation: cosmic rays, aerosols and clouds </vt:lpstr>
      <vt:lpstr>PowerPoint Presentation</vt:lpstr>
      <vt:lpstr>PowerPoint Presentation</vt:lpstr>
      <vt:lpstr>Primary particles are emitted globally: https://www.youtube.com/watch?v=YtJzn8A725w</vt:lpstr>
      <vt:lpstr>PowerPoint Presentation</vt:lpstr>
      <vt:lpstr>Secondary aerosol source: gas to particle conversion</vt:lpstr>
      <vt:lpstr>PowerPoint Presentation</vt:lpstr>
      <vt:lpstr>PowerPoint Presentation</vt:lpstr>
      <vt:lpstr>PowerPoint Presentation</vt:lpstr>
      <vt:lpstr>Scientific understanding of climate  radiative forcing in Industrial Age</vt:lpstr>
      <vt:lpstr>Role of aerosols on Sun’s radiative forcing</vt:lpstr>
      <vt:lpstr>CLOUD in a bottle</vt:lpstr>
      <vt:lpstr>CLOUD Experiment: Concept, methods, results</vt:lpstr>
      <vt:lpstr>Why are we at CERN?</vt:lpstr>
      <vt:lpstr>Ions enhance aerosol nucleation  and growth: how much?</vt:lpstr>
      <vt:lpstr>CLOUD is using CERN Proton Synchrotron  PS-T11 beam</vt:lpstr>
      <vt:lpstr>CERN PS-T11: control of the ‘cosmic ray’  beam intensity</vt:lpstr>
      <vt:lpstr>CLOUD chamber was build in 2009  and is located in T11 beam area:</vt:lpstr>
      <vt:lpstr>The core of the experiment is a stainless  steel chamber (26m³) filled with synthetic air</vt:lpstr>
      <vt:lpstr>World’s cleanest laboratory for studies  of atmospheric particle formation</vt:lpstr>
      <vt:lpstr>PowerPoint Presentation</vt:lpstr>
      <vt:lpstr>Ultra-pure air:  synthetic air made from liquid nitrogen and liquid oxygen</vt:lpstr>
      <vt:lpstr>Gas system built to the highest  technical standard of performance</vt:lpstr>
      <vt:lpstr>UV illumination from a fibre-optic system</vt:lpstr>
      <vt:lpstr>Ion-free conditions with a HV field cage</vt:lpstr>
      <vt:lpstr>Metallic fan mixing rapidly the fresh gas  and ions generated by the pion beam</vt:lpstr>
      <vt:lpstr>Thermal system enables highly stable operation at any temperature (300-183 K)</vt:lpstr>
      <vt:lpstr>How to build up a CLOUD run?</vt:lpstr>
      <vt:lpstr>PowerPoint Presentation</vt:lpstr>
      <vt:lpstr>PowerPoint Presentation</vt:lpstr>
      <vt:lpstr>PowerPoint Presentation</vt:lpstr>
      <vt:lpstr>Global importance of nucleation using  global aerosol models</vt:lpstr>
      <vt:lpstr>How is the experimental data from CLOUD connected to our daily lives?</vt:lpstr>
      <vt:lpstr>CLOUD with the measurement instruments  and their users during a campaign</vt:lpstr>
      <vt:lpstr>State-of-the-art gas and aerosol analysis instruments from collaborating institutes:</vt:lpstr>
      <vt:lpstr>Results from CLOUD</vt:lpstr>
      <vt:lpstr>PowerPoint Presentation</vt:lpstr>
      <vt:lpstr>Extra slides:</vt:lpstr>
      <vt:lpstr>Example of on-going CLOUD  measurements:</vt:lpstr>
      <vt:lpstr>See youtube:  “No particles no fog”</vt:lpstr>
      <vt:lpstr>how would you make a big cloud UP in the air? </vt:lpstr>
      <vt:lpstr>Researcher’s work day at CLOUD  campaign on a morning shift at 07:00-15:00: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Why to study changes in Earth’s climate?  Past vs. future climate </vt:lpstr>
      <vt:lpstr>  Suggested Solar  Cosmic ray  Climate mechanism??</vt:lpstr>
      <vt:lpstr>PowerPoint Presentation</vt:lpstr>
      <vt:lpstr>PowerPoint Presentation</vt:lpstr>
      <vt:lpstr>Run list at CLOUD11 campaign:  nucleation with pure organics</vt:lpstr>
      <vt:lpstr>Primary Aerosol Sources:  natural vs human-made</vt:lpstr>
      <vt:lpstr>CLOUD line beam area just before  the CLOUD11 runs at September 2016:</vt:lpstr>
      <vt:lpstr>Role of aerosols on Sun’s radiative forcing</vt:lpstr>
      <vt:lpstr>PowerPoint Presentation</vt:lpstr>
      <vt:lpstr>Indirect effect of carbonaceous particles: Ship tracks</vt:lpstr>
      <vt:lpstr>PowerPoint Presentation</vt:lpstr>
      <vt:lpstr>PowerPoint Presentation</vt:lpstr>
      <vt:lpstr>PowerPoint Presentation</vt:lpstr>
      <vt:lpstr>PowerPoint Presentation</vt:lpstr>
      <vt:lpstr>PowerPoint Presentation</vt:lpstr>
      <vt:lpstr>What is in common with the cloud chamber tracks and the air plane contrails?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Vue Aerosol Chamber MK2 T11 Beam line</dc:title>
  <dc:creator>pmingine</dc:creator>
  <cp:lastModifiedBy>Tuija Hannele Karppinen</cp:lastModifiedBy>
  <cp:revision>917</cp:revision>
  <cp:lastPrinted>2018-01-09T10:56:23Z</cp:lastPrinted>
  <dcterms:created xsi:type="dcterms:W3CDTF">2008-02-05T21:33:15Z</dcterms:created>
  <dcterms:modified xsi:type="dcterms:W3CDTF">2019-04-16T08:20:38Z</dcterms:modified>
</cp:coreProperties>
</file>