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321" r:id="rId6"/>
    <p:sldId id="267" r:id="rId7"/>
    <p:sldId id="278" r:id="rId8"/>
    <p:sldId id="277" r:id="rId9"/>
    <p:sldId id="317" r:id="rId10"/>
    <p:sldId id="318" r:id="rId11"/>
    <p:sldId id="319" r:id="rId12"/>
    <p:sldId id="327" r:id="rId13"/>
    <p:sldId id="295" r:id="rId14"/>
    <p:sldId id="314" r:id="rId15"/>
    <p:sldId id="294" r:id="rId16"/>
    <p:sldId id="322" r:id="rId17"/>
    <p:sldId id="323" r:id="rId18"/>
    <p:sldId id="328" r:id="rId19"/>
    <p:sldId id="324" r:id="rId20"/>
    <p:sldId id="320" r:id="rId21"/>
    <p:sldId id="326" r:id="rId22"/>
    <p:sldId id="325" r:id="rId23"/>
    <p:sldId id="307" r:id="rId24"/>
    <p:sldId id="271" r:id="rId25"/>
    <p:sldId id="308" r:id="rId26"/>
    <p:sldId id="309" r:id="rId27"/>
    <p:sldId id="273" r:id="rId28"/>
    <p:sldId id="310" r:id="rId29"/>
    <p:sldId id="272" r:id="rId30"/>
    <p:sldId id="311" r:id="rId31"/>
    <p:sldId id="312" r:id="rId32"/>
    <p:sldId id="313" r:id="rId33"/>
    <p:sldId id="315" r:id="rId3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ECF4D3"/>
    <a:srgbClr val="0000FF"/>
    <a:srgbClr val="C8F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0"/>
    <p:restoredTop sz="96115"/>
  </p:normalViewPr>
  <p:slideViewPr>
    <p:cSldViewPr snapToObjects="1" showGuides="1">
      <p:cViewPr>
        <p:scale>
          <a:sx n="123" d="100"/>
          <a:sy n="123" d="100"/>
        </p:scale>
        <p:origin x="1328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927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257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4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g"/><Relationship Id="rId5" Type="http://schemas.openxmlformats.org/officeDocument/2006/relationships/image" Target="../media/image53.jpg"/><Relationship Id="rId6" Type="http://schemas.openxmlformats.org/officeDocument/2006/relationships/image" Target="../media/image54.jpg"/><Relationship Id="rId7" Type="http://schemas.openxmlformats.org/officeDocument/2006/relationships/image" Target="../media/image55.jpg"/><Relationship Id="rId8" Type="http://schemas.openxmlformats.org/officeDocument/2006/relationships/image" Target="../media/image56.jpg"/><Relationship Id="rId9" Type="http://schemas.openxmlformats.org/officeDocument/2006/relationships/image" Target="../media/image57.jpg"/><Relationship Id="rId10" Type="http://schemas.openxmlformats.org/officeDocument/2006/relationships/image" Target="../media/image58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996952"/>
            <a:ext cx="7200000" cy="537592"/>
          </a:xfrm>
        </p:spPr>
        <p:txBody>
          <a:bodyPr/>
          <a:lstStyle/>
          <a:p>
            <a:r>
              <a:rPr lang="en-GB" dirty="0" smtClean="0"/>
              <a:t>Procedures (fabrication and inspection)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3560440" cy="990600"/>
          </a:xfrm>
        </p:spPr>
        <p:txBody>
          <a:bodyPr>
            <a:normAutofit/>
          </a:bodyPr>
          <a:lstStyle/>
          <a:p>
            <a:r>
              <a:rPr lang="en-GB" sz="2800" b="1" dirty="0" err="1" smtClean="0"/>
              <a:t>Michinaka</a:t>
            </a:r>
            <a:r>
              <a:rPr lang="en-GB" sz="2800" b="1" dirty="0" smtClean="0"/>
              <a:t> Sugano</a:t>
            </a:r>
          </a:p>
          <a:p>
            <a:r>
              <a:rPr lang="en-GB" sz="2800" b="1" dirty="0" smtClean="0"/>
              <a:t>KEK</a:t>
            </a:r>
            <a:endParaRPr lang="en-GB" sz="2800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552" y="5980362"/>
            <a:ext cx="7200800" cy="349250"/>
          </a:xfrm>
        </p:spPr>
        <p:txBody>
          <a:bodyPr>
            <a:normAutofit fontScale="92500"/>
          </a:bodyPr>
          <a:lstStyle/>
          <a:p>
            <a:pPr marL="11113" indent="-11113"/>
            <a:r>
              <a:rPr lang="en-US" altLang="ja-JP" dirty="0"/>
              <a:t>Production Readiness Review for D1 Yoked Magnet, CERN &amp; KEK, October 3, 2019</a:t>
            </a:r>
            <a:endParaRPr lang="en-GB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="" xmlns:a16="http://schemas.microsoft.com/office/drawing/2014/main" id="{B89282B0-E6C6-BC4A-A18C-747B5D77E7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32" y="352923"/>
            <a:ext cx="1352446" cy="774384"/>
          </a:xfrm>
          <a:prstGeom prst="rect">
            <a:avLst/>
          </a:prstGeom>
        </p:spPr>
      </p:pic>
      <p:pic>
        <p:nvPicPr>
          <p:cNvPr id="6" name="Picture 3" descr="200px-CERN_logo.svg.png">
            <a:extLst>
              <a:ext uri="{FF2B5EF4-FFF2-40B4-BE49-F238E27FC236}">
                <a16:creationId xmlns=""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="" xmlns:a16="http://schemas.microsoft.com/office/drawing/2014/main" id="{C4528A4A-EA64-0E49-843A-0087D7D75B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0431" y="1437724"/>
            <a:ext cx="1653164" cy="50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76359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Electrical test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08145"/>
              </p:ext>
            </p:extLst>
          </p:nvPr>
        </p:nvGraphicFramePr>
        <p:xfrm>
          <a:off x="201780" y="725656"/>
          <a:ext cx="8845020" cy="428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1440"/>
                <a:gridCol w="1287780"/>
                <a:gridCol w="1351280"/>
                <a:gridCol w="1287780"/>
                <a:gridCol w="1351280"/>
                <a:gridCol w="855980"/>
                <a:gridCol w="9194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Coil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1600" baseline="0" dirty="0" smtClean="0"/>
                        <a:t>resistance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Coil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inductance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QPH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resistance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Energy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deposition</a:t>
                      </a:r>
                      <a:endParaRPr kumimoji="1" lang="en-US" altLang="ja-JP" sz="1600" baseline="0" dirty="0" smtClean="0"/>
                    </a:p>
                    <a:p>
                      <a:pPr algn="ctr"/>
                      <a:r>
                        <a:rPr kumimoji="1" lang="en-US" altLang="ja-JP" sz="1600" baseline="0" dirty="0" smtClean="0"/>
                        <a:t>test of QPH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Surge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test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Hi-pot*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test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After Coil winding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After curing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After</a:t>
                      </a:r>
                      <a:r>
                        <a:rPr kumimoji="1" lang="en-US" altLang="ja-JP" sz="1600" baseline="0" dirty="0" smtClean="0"/>
                        <a:t> 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Before QPH,</a:t>
                      </a:r>
                      <a:r>
                        <a:rPr kumimoji="1" lang="en-US" altLang="ja-JP" sz="1600" baseline="0" dirty="0" smtClean="0"/>
                        <a:t> GI wrapping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Before collaring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After collaring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After yoking</a:t>
                      </a:r>
                    </a:p>
                    <a:p>
                      <a:r>
                        <a:rPr kumimoji="1" lang="en-US" altLang="ja-JP" sz="1600" dirty="0" smtClean="0"/>
                        <a:t>w/o collaring mandrel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円/楕円 6"/>
          <p:cNvSpPr/>
          <p:nvPr/>
        </p:nvSpPr>
        <p:spPr>
          <a:xfrm>
            <a:off x="2462064" y="163964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462064" y="1993861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462064" y="2478993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462064" y="3888629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462064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834207" y="2478993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834207" y="1993861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3834207" y="3888629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3834207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5148064" y="3888629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5148064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5148064" y="307980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148064" y="3546015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7606370" y="1993861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7606370" y="2478993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7606370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8460432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451566" y="4464117"/>
            <a:ext cx="216024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73290" y="5386322"/>
            <a:ext cx="6942926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The condition of Hi-pot test was in compliant with EDMS2187266.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6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Production </a:t>
            </a:r>
            <a:r>
              <a:rPr lang="fr-FR" noProof="0" dirty="0" err="1" smtClean="0"/>
              <a:t>Readiness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for D1 </a:t>
            </a:r>
            <a:r>
              <a:rPr lang="fr-FR" noProof="0" dirty="0" err="1" smtClean="0"/>
              <a:t>Yoked</a:t>
            </a:r>
            <a:r>
              <a:rPr lang="fr-FR" noProof="0" dirty="0" smtClean="0"/>
              <a:t>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, CERN &amp; KEK, </a:t>
            </a:r>
            <a:r>
              <a:rPr lang="fr-FR" noProof="0" dirty="0" err="1" smtClean="0"/>
              <a:t>October</a:t>
            </a:r>
            <a:r>
              <a:rPr lang="fr-FR" noProof="0" dirty="0" smtClean="0"/>
              <a:t>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669834"/>
            <a:ext cx="8867288" cy="618816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kumimoji="1" lang="en-US" altLang="ja-JP" sz="1600" dirty="0" smtClean="0"/>
              <a:t>Coil winding</a:t>
            </a:r>
          </a:p>
          <a:p>
            <a:pPr lvl="1"/>
            <a:r>
              <a:rPr kumimoji="1" lang="en-US" altLang="ja-JP" sz="1600" dirty="0" smtClean="0"/>
              <a:t>Visual inspection of cable surface, longitudinal cable position and cable angle, longitudinal position of end spacers</a:t>
            </a:r>
          </a:p>
          <a:p>
            <a:r>
              <a:rPr kumimoji="1" lang="en-US" altLang="ja-JP" sz="1600" dirty="0" smtClean="0"/>
              <a:t>Curing</a:t>
            </a:r>
          </a:p>
          <a:p>
            <a:pPr lvl="1"/>
            <a:r>
              <a:rPr kumimoji="1" lang="en-US" altLang="ja-JP" sz="1600" dirty="0"/>
              <a:t>C</a:t>
            </a:r>
            <a:r>
              <a:rPr kumimoji="1" lang="en-US" altLang="ja-JP" sz="1600" dirty="0" smtClean="0"/>
              <a:t>uring press: Vertical gap between pressing jigs, ground fault check by a </a:t>
            </a:r>
            <a:r>
              <a:rPr kumimoji="1" lang="en-US" altLang="ja-JP" sz="1600" dirty="0" err="1" smtClean="0"/>
              <a:t>multimeter</a:t>
            </a:r>
            <a:r>
              <a:rPr kumimoji="1" lang="en-US" altLang="ja-JP" sz="1600" dirty="0" smtClean="0"/>
              <a:t>, coil resistance, displacement by longitudinal loading, azimuthal coil pressure at MP by Fuji-paper test</a:t>
            </a:r>
          </a:p>
          <a:p>
            <a:pPr lvl="1"/>
            <a:r>
              <a:rPr kumimoji="1" lang="en-US" altLang="ja-JP" sz="1600" dirty="0" smtClean="0"/>
              <a:t>Curing: Temperature monitor</a:t>
            </a:r>
          </a:p>
          <a:p>
            <a:pPr lvl="1"/>
            <a:r>
              <a:rPr kumimoji="1" lang="en-US" altLang="ja-JP" sz="1600" dirty="0" smtClean="0"/>
              <a:t>Cured coil: </a:t>
            </a:r>
            <a:r>
              <a:rPr kumimoji="1" lang="en-US" altLang="ja-JP" sz="1600" dirty="0"/>
              <a:t>Longitudinal position of end </a:t>
            </a:r>
            <a:r>
              <a:rPr kumimoji="1" lang="en-US" altLang="ja-JP" sz="1600" dirty="0" smtClean="0"/>
              <a:t>spacers, coil length</a:t>
            </a:r>
            <a:endParaRPr kumimoji="1" lang="en-US" altLang="ja-JP" sz="1600" dirty="0"/>
          </a:p>
          <a:p>
            <a:r>
              <a:rPr kumimoji="1" lang="en-US" altLang="ja-JP" sz="1600" dirty="0" smtClean="0"/>
              <a:t>Collaring</a:t>
            </a:r>
          </a:p>
          <a:p>
            <a:pPr lvl="1"/>
            <a:r>
              <a:rPr kumimoji="1" lang="en-US" altLang="ja-JP" sz="1600" dirty="0" smtClean="0"/>
              <a:t>Thickness of collar </a:t>
            </a:r>
            <a:r>
              <a:rPr kumimoji="1" lang="en-US" altLang="ja-JP" sz="1600" dirty="0" err="1" smtClean="0"/>
              <a:t>substacks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smtClean="0"/>
              <a:t>Collaring press: Coil resistance, ground fault check by a </a:t>
            </a:r>
            <a:r>
              <a:rPr kumimoji="1" lang="en-US" altLang="ja-JP" sz="1600" dirty="0" err="1" smtClean="0"/>
              <a:t>multimeter</a:t>
            </a:r>
            <a:r>
              <a:rPr kumimoji="1" lang="en-US" altLang="ja-JP" sz="1600" dirty="0" smtClean="0"/>
              <a:t>, azimuthal coil stress by strain gauges</a:t>
            </a:r>
            <a:endParaRPr kumimoji="1" lang="en-US" altLang="ja-JP" sz="1600" dirty="0"/>
          </a:p>
          <a:p>
            <a:pPr lvl="1"/>
            <a:r>
              <a:rPr kumimoji="1" lang="en-US" altLang="ja-JP" sz="1600" dirty="0" smtClean="0"/>
              <a:t>Meas. after collaring: Outer diameter and length of collared coil, relative position of coil end </a:t>
            </a:r>
            <a:r>
              <a:rPr kumimoji="1" lang="en-US" altLang="ja-JP" sz="1600" dirty="0" err="1" smtClean="0"/>
              <a:t>w.r.t</a:t>
            </a:r>
            <a:r>
              <a:rPr kumimoji="1" lang="en-US" altLang="ja-JP" sz="1600" dirty="0" smtClean="0"/>
              <a:t> collar</a:t>
            </a:r>
          </a:p>
          <a:p>
            <a:r>
              <a:rPr kumimoji="1" lang="en-US" altLang="ja-JP" sz="1600" dirty="0" smtClean="0"/>
              <a:t>Yoking</a:t>
            </a:r>
          </a:p>
          <a:p>
            <a:pPr lvl="1"/>
            <a:r>
              <a:rPr kumimoji="1" lang="en-US" altLang="ja-JP" sz="1600" dirty="0" smtClean="0"/>
              <a:t>Thickness of yoke </a:t>
            </a:r>
            <a:r>
              <a:rPr kumimoji="1" lang="en-US" altLang="ja-JP" sz="1600" dirty="0" err="1" smtClean="0"/>
              <a:t>substacks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smtClean="0"/>
              <a:t>Yoking press</a:t>
            </a:r>
            <a:r>
              <a:rPr kumimoji="1" lang="en-US" altLang="ja-JP" sz="1600" dirty="0"/>
              <a:t>: </a:t>
            </a:r>
            <a:r>
              <a:rPr kumimoji="1" lang="en-US" altLang="ja-JP" sz="1600" dirty="0" smtClean="0"/>
              <a:t>Vertica gap </a:t>
            </a:r>
            <a:r>
              <a:rPr kumimoji="1" lang="en-US" altLang="ja-JP" sz="1600" dirty="0"/>
              <a:t>between pressing jigs, ground fault check by a </a:t>
            </a:r>
            <a:r>
              <a:rPr kumimoji="1" lang="en-US" altLang="ja-JP" sz="1600" dirty="0" err="1"/>
              <a:t>multimeter</a:t>
            </a:r>
            <a:r>
              <a:rPr kumimoji="1" lang="en-US" altLang="ja-JP" sz="1600" dirty="0"/>
              <a:t>, coil resistance, azimuthal coil stress by strain </a:t>
            </a:r>
            <a:r>
              <a:rPr kumimoji="1" lang="en-US" altLang="ja-JP" sz="1600" dirty="0" smtClean="0"/>
              <a:t>gauges</a:t>
            </a:r>
          </a:p>
          <a:p>
            <a:pPr lvl="1"/>
            <a:r>
              <a:rPr kumimoji="1" lang="en-US" altLang="ja-JP" sz="1600" dirty="0" smtClean="0"/>
              <a:t>Meas. after yoking: Outer diameter and length of yoked magnet, relative position of coil and collar </a:t>
            </a:r>
            <a:r>
              <a:rPr kumimoji="1" lang="en-US" altLang="ja-JP" sz="1600" dirty="0" err="1" smtClean="0"/>
              <a:t>w.r.t</a:t>
            </a:r>
            <a:r>
              <a:rPr kumimoji="1" lang="en-US" altLang="ja-JP" sz="1600" dirty="0" smtClean="0"/>
              <a:t> yoke </a:t>
            </a:r>
          </a:p>
          <a:p>
            <a:pPr lvl="1"/>
            <a:endParaRPr kumimoji="1" lang="en-US" altLang="ja-JP" sz="1600" dirty="0"/>
          </a:p>
          <a:p>
            <a:pPr lvl="1"/>
            <a:endParaRPr kumimoji="1" lang="ja-JP" altLang="en-US" sz="1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Measurements and inspections other than electrical test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20925" y="6213184"/>
            <a:ext cx="5461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kumimoji="1" lang="en-US" altLang="ja-JP" dirty="0" smtClean="0">
                <a:solidFill>
                  <a:srgbClr val="0000FF"/>
                </a:solidFill>
                <a:sym typeface="Wingdings"/>
              </a:rPr>
              <a:t>The same measurements and inspections will be</a:t>
            </a:r>
          </a:p>
          <a:p>
            <a:r>
              <a:rPr kumimoji="1" lang="en-US" altLang="ja-JP" dirty="0" smtClean="0">
                <a:solidFill>
                  <a:srgbClr val="0000FF"/>
                </a:solidFill>
                <a:sym typeface="Wingdings"/>
              </a:rPr>
              <a:t>     performed in fabrication of a prototype</a:t>
            </a:r>
          </a:p>
        </p:txBody>
      </p:sp>
    </p:spTree>
    <p:extLst>
      <p:ext uri="{BB962C8B-B14F-4D97-AF65-F5344CB8AC3E}">
        <p14:creationId xmlns:p14="http://schemas.microsoft.com/office/powerpoint/2010/main" val="4726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正方形/長方形 5"/>
          <p:cNvSpPr/>
          <p:nvPr/>
        </p:nvSpPr>
        <p:spPr>
          <a:xfrm>
            <a:off x="452676" y="242088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3600" b="1" dirty="0" smtClean="0">
                <a:solidFill>
                  <a:schemeClr val="bg2"/>
                </a:solidFill>
              </a:rPr>
              <a:t>Preparation for constructing</a:t>
            </a:r>
          </a:p>
          <a:p>
            <a:pPr marL="742950" marR="0" lvl="0" indent="-7429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3600" b="1" dirty="0" smtClean="0">
                <a:solidFill>
                  <a:schemeClr val="bg2"/>
                </a:solidFill>
              </a:rPr>
              <a:t>7 m-long yoked magnet </a:t>
            </a:r>
            <a:endParaRPr lang="en-GB" altLang="ja-JP" sz="3600" b="1" dirty="0">
              <a:solidFill>
                <a:schemeClr val="bg2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70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512980" y="851034"/>
            <a:ext cx="8323831" cy="4906963"/>
          </a:xfrm>
        </p:spPr>
        <p:txBody>
          <a:bodyPr>
            <a:normAutofit/>
          </a:bodyPr>
          <a:lstStyle/>
          <a:p>
            <a:r>
              <a:rPr lang="en-GB" sz="2400" dirty="0"/>
              <a:t>Distance between KEK and Hitachi, Ltd. is about 80 km</a:t>
            </a:r>
          </a:p>
          <a:p>
            <a:r>
              <a:rPr lang="en-GB" sz="2400" dirty="0"/>
              <a:t>Total transportation distance until final delivery to KEK is</a:t>
            </a:r>
          </a:p>
          <a:p>
            <a:pPr marL="0" indent="0">
              <a:buNone/>
            </a:pPr>
            <a:r>
              <a:rPr lang="en-GB" sz="2400" dirty="0"/>
              <a:t>    about 240 km (3 times for 1 magnet).</a:t>
            </a:r>
          </a:p>
          <a:p>
            <a:endParaRPr lang="en-GB" sz="2400" dirty="0"/>
          </a:p>
        </p:txBody>
      </p:sp>
      <p:pic>
        <p:nvPicPr>
          <p:cNvPr id="7" name="図 6">
            <a:extLst>
              <a:ext uri="{FF2B5EF4-FFF2-40B4-BE49-F238E27FC236}">
                <a16:creationId xmlns="" xmlns:a16="http://schemas.microsoft.com/office/drawing/2014/main" id="{8BDEF850-B578-4D3D-BB05-A327DB6221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88" y="2204863"/>
            <a:ext cx="8026774" cy="4378499"/>
          </a:xfrm>
          <a:prstGeom prst="rect">
            <a:avLst/>
          </a:prstGeom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pPr algn="l"/>
            <a:r>
              <a:rPr kumimoji="1" lang="en-US" altLang="ja-JP" dirty="0" smtClean="0"/>
              <a:t>Manufacturing site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07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 smtClean="0"/>
              <a:t>Layout of manufacturing site for a prototype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6" name="図 15" descr="スクリーンショット が含まれている画像&#10;&#10;自動的に生成された説明">
            <a:extLst>
              <a:ext uri="{FF2B5EF4-FFF2-40B4-BE49-F238E27FC236}">
                <a16:creationId xmlns="" xmlns:a16="http://schemas.microsoft.com/office/drawing/2014/main" id="{60A2C574-65D7-42AB-8CC0-9007E27704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63" y="900000"/>
            <a:ext cx="8316416" cy="561979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E157F9BC-E659-4241-9B97-DF7163B5DEFC}"/>
              </a:ext>
            </a:extLst>
          </p:cNvPr>
          <p:cNvSpPr txBox="1"/>
          <p:nvPr/>
        </p:nvSpPr>
        <p:spPr>
          <a:xfrm>
            <a:off x="4629379" y="1656360"/>
            <a:ext cx="361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FF"/>
                </a:solidFill>
              </a:rPr>
              <a:t>Vinyl house, dust rejection &amp; air conditioner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11BBD35B-FC67-4ED8-A163-9BDFCDF22BA3}"/>
              </a:ext>
            </a:extLst>
          </p:cNvPr>
          <p:cNvSpPr txBox="1"/>
          <p:nvPr/>
        </p:nvSpPr>
        <p:spPr>
          <a:xfrm>
            <a:off x="4355976" y="2119197"/>
            <a:ext cx="2324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Preparation table of Yoking</a:t>
            </a:r>
            <a:endParaRPr kumimoji="1" lang="ja-JP" altLang="en-US" sz="14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="" xmlns:a16="http://schemas.microsoft.com/office/drawing/2014/main" id="{77AB5EF1-9E5C-4D3E-AB40-68CF02A99CD3}"/>
              </a:ext>
            </a:extLst>
          </p:cNvPr>
          <p:cNvSpPr txBox="1"/>
          <p:nvPr/>
        </p:nvSpPr>
        <p:spPr>
          <a:xfrm>
            <a:off x="1835696" y="2426974"/>
            <a:ext cx="1947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Curing &amp; Yoking press</a:t>
            </a:r>
            <a:endParaRPr kumimoji="1"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="" xmlns:a16="http://schemas.microsoft.com/office/drawing/2014/main" id="{BFDCD10C-0677-41EA-B1D8-1F59E2C8D9FD}"/>
              </a:ext>
            </a:extLst>
          </p:cNvPr>
          <p:cNvSpPr txBox="1"/>
          <p:nvPr/>
        </p:nvSpPr>
        <p:spPr>
          <a:xfrm rot="16200000">
            <a:off x="6772099" y="4472759"/>
            <a:ext cx="1236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Welding area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="" xmlns:a16="http://schemas.microsoft.com/office/drawing/2014/main" id="{933208D6-BABB-4E9F-B639-722A695AB857}"/>
              </a:ext>
            </a:extLst>
          </p:cNvPr>
          <p:cNvSpPr txBox="1"/>
          <p:nvPr/>
        </p:nvSpPr>
        <p:spPr>
          <a:xfrm>
            <a:off x="3685346" y="4535661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Winding</a:t>
            </a:r>
            <a:endParaRPr kumimoji="1" lang="ja-JP" altLang="en-US" sz="14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="" xmlns:a16="http://schemas.microsoft.com/office/drawing/2014/main" id="{0324E61E-F365-4643-A8A1-5A872543DA2C}"/>
              </a:ext>
            </a:extLst>
          </p:cNvPr>
          <p:cNvSpPr txBox="1"/>
          <p:nvPr/>
        </p:nvSpPr>
        <p:spPr>
          <a:xfrm>
            <a:off x="1403648" y="5458722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Preparation of Curing/</a:t>
            </a:r>
          </a:p>
          <a:p>
            <a:r>
              <a:rPr kumimoji="1" lang="en-US" altLang="ja-JP" sz="1400" dirty="0"/>
              <a:t>Insulation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="" xmlns:a16="http://schemas.microsoft.com/office/drawing/2014/main" id="{0029C5AB-5C1E-4A1D-A2FD-DEFD01A40430}"/>
              </a:ext>
            </a:extLst>
          </p:cNvPr>
          <p:cNvSpPr txBox="1"/>
          <p:nvPr/>
        </p:nvSpPr>
        <p:spPr>
          <a:xfrm>
            <a:off x="1237314" y="3186257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Coil assembly and collaring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="" xmlns:a16="http://schemas.microsoft.com/office/drawing/2014/main" id="{B463DA1E-82CB-4590-A86D-FA46FA622EF8}"/>
              </a:ext>
            </a:extLst>
          </p:cNvPr>
          <p:cNvSpPr txBox="1"/>
          <p:nvPr/>
        </p:nvSpPr>
        <p:spPr>
          <a:xfrm>
            <a:off x="529089" y="688039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/>
              <a:t>Unit: mm</a:t>
            </a:r>
            <a:endParaRPr kumimoji="1" lang="ja-JP" altLang="en-US" sz="1400" u="sng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="" xmlns:a16="http://schemas.microsoft.com/office/drawing/2014/main" id="{86C5E5B7-6C03-46AA-BBD5-1E7F0D4772B5}"/>
              </a:ext>
            </a:extLst>
          </p:cNvPr>
          <p:cNvSpPr/>
          <p:nvPr/>
        </p:nvSpPr>
        <p:spPr>
          <a:xfrm>
            <a:off x="1217700" y="1951096"/>
            <a:ext cx="6954699" cy="4501069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1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/>
              <a:t>Layout of manufacturing site for 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en-GB" altLang="ja-JP" dirty="0" smtClean="0"/>
              <a:t>series production</a:t>
            </a:r>
            <a:endParaRPr lang="en-GB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CFCA4D9E-59C9-4F94-BE60-5057601F1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340" y="1067148"/>
            <a:ext cx="8579256" cy="587767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 Working area for yoking and welding will be moved to another building to keep </a:t>
            </a:r>
            <a:r>
              <a:rPr kumimoji="1" lang="en-US" altLang="ja-JP" sz="1800" smtClean="0"/>
              <a:t>cleanness necessary for coil winding.</a:t>
            </a:r>
            <a:endParaRPr kumimoji="1" lang="ja-JP" altLang="en-US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="" xmlns:a16="http://schemas.microsoft.com/office/drawing/2014/main" id="{195CEB22-6FA5-4CAD-B1E4-5E761A05BF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22" y="3106133"/>
            <a:ext cx="3851551" cy="264864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EA298429-44FE-4E69-B6DA-417BC2E08DF7}"/>
              </a:ext>
            </a:extLst>
          </p:cNvPr>
          <p:cNvSpPr txBox="1"/>
          <p:nvPr/>
        </p:nvSpPr>
        <p:spPr>
          <a:xfrm>
            <a:off x="529089" y="688039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/>
              <a:t>Unit: mm</a:t>
            </a:r>
            <a:endParaRPr kumimoji="1" lang="ja-JP" altLang="en-US" sz="1400" u="sng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4677D89A-57CE-4FD4-BE52-1CC9BC106969}"/>
              </a:ext>
            </a:extLst>
          </p:cNvPr>
          <p:cNvSpPr txBox="1"/>
          <p:nvPr/>
        </p:nvSpPr>
        <p:spPr>
          <a:xfrm>
            <a:off x="440456" y="1641828"/>
            <a:ext cx="2369559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Working area </a:t>
            </a:r>
            <a:r>
              <a:rPr kumimoji="1" lang="en-US" altLang="ja-JP" sz="1400" dirty="0"/>
              <a:t>1: 20m×13m</a:t>
            </a:r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94B97975-2DE9-47E2-8D27-E9A2445C7A88}"/>
              </a:ext>
            </a:extLst>
          </p:cNvPr>
          <p:cNvSpPr txBox="1"/>
          <p:nvPr/>
        </p:nvSpPr>
        <p:spPr>
          <a:xfrm>
            <a:off x="4108003" y="2824941"/>
            <a:ext cx="227017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Working area </a:t>
            </a:r>
            <a:r>
              <a:rPr kumimoji="1" lang="en-US" altLang="ja-JP" sz="1400" dirty="0">
                <a:solidFill>
                  <a:srgbClr val="FF0000"/>
                </a:solidFill>
              </a:rPr>
              <a:t>2: 24m×9m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="" xmlns:a16="http://schemas.microsoft.com/office/drawing/2014/main" id="{75993ED7-E1EE-4E09-B699-3A4F8A7E08CA}"/>
              </a:ext>
            </a:extLst>
          </p:cNvPr>
          <p:cNvSpPr txBox="1"/>
          <p:nvPr/>
        </p:nvSpPr>
        <p:spPr>
          <a:xfrm>
            <a:off x="4164775" y="3154414"/>
            <a:ext cx="18117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&gt;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Parts storage</a:t>
            </a:r>
          </a:p>
          <a:p>
            <a:r>
              <a:rPr kumimoji="1" lang="en-US" altLang="ja-JP" sz="1400" dirty="0"/>
              <a:t>&gt;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Welding</a:t>
            </a:r>
          </a:p>
          <a:p>
            <a:r>
              <a:rPr kumimoji="1" lang="en-US" altLang="ja-JP" sz="1400" dirty="0"/>
              <a:t>&gt;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Yoking</a:t>
            </a:r>
          </a:p>
          <a:p>
            <a:r>
              <a:rPr kumimoji="1" lang="en-US" altLang="ja-JP" sz="1400" dirty="0"/>
              <a:t>&gt;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Pressurization test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="" xmlns:a16="http://schemas.microsoft.com/office/drawing/2014/main" id="{72B899F2-2F3F-4127-9CF8-BDD3E136FD0B}"/>
              </a:ext>
            </a:extLst>
          </p:cNvPr>
          <p:cNvSpPr txBox="1"/>
          <p:nvPr/>
        </p:nvSpPr>
        <p:spPr>
          <a:xfrm>
            <a:off x="529089" y="1967895"/>
            <a:ext cx="11047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&gt; Winding</a:t>
            </a:r>
          </a:p>
          <a:p>
            <a:r>
              <a:rPr kumimoji="1" lang="en-US" altLang="ja-JP" sz="1400" dirty="0"/>
              <a:t>&gt; Curing</a:t>
            </a:r>
          </a:p>
          <a:p>
            <a:r>
              <a:rPr kumimoji="1" lang="en-US" altLang="ja-JP" sz="1400" dirty="0"/>
              <a:t>&gt; Insulation</a:t>
            </a:r>
          </a:p>
          <a:p>
            <a:r>
              <a:rPr kumimoji="1" lang="en-US" altLang="ja-JP" sz="1400" dirty="0"/>
              <a:t>&gt; Collaring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="" xmlns:a16="http://schemas.microsoft.com/office/drawing/2014/main" id="{DA333DE0-1CE0-4292-A5DB-7CE2601AEA55}"/>
              </a:ext>
            </a:extLst>
          </p:cNvPr>
          <p:cNvSpPr/>
          <p:nvPr/>
        </p:nvSpPr>
        <p:spPr>
          <a:xfrm>
            <a:off x="3131840" y="4236586"/>
            <a:ext cx="468000" cy="13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63E78C07-C368-4A29-BF9E-BCA1ABF11472}"/>
              </a:ext>
            </a:extLst>
          </p:cNvPr>
          <p:cNvSpPr/>
          <p:nvPr/>
        </p:nvSpPr>
        <p:spPr>
          <a:xfrm>
            <a:off x="612000" y="3717937"/>
            <a:ext cx="2519840" cy="390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="" xmlns:a16="http://schemas.microsoft.com/office/drawing/2014/main" id="{86C5E5B7-6C03-46AA-BBD5-1E7F0D4772B5}"/>
              </a:ext>
            </a:extLst>
          </p:cNvPr>
          <p:cNvSpPr/>
          <p:nvPr/>
        </p:nvSpPr>
        <p:spPr>
          <a:xfrm>
            <a:off x="491673" y="3645024"/>
            <a:ext cx="3216231" cy="206546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="" xmlns:a16="http://schemas.microsoft.com/office/drawing/2014/main" id="{E157F9BC-E659-4241-9B97-DF7163B5DEFC}"/>
              </a:ext>
            </a:extLst>
          </p:cNvPr>
          <p:cNvSpPr txBox="1"/>
          <p:nvPr/>
        </p:nvSpPr>
        <p:spPr>
          <a:xfrm>
            <a:off x="2061277" y="2844427"/>
            <a:ext cx="16722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rgbClr val="0000FF"/>
                </a:solidFill>
              </a:rPr>
              <a:t>Vinyl house, </a:t>
            </a:r>
            <a:r>
              <a:rPr kumimoji="1" lang="en-US" altLang="ja-JP" sz="1000">
                <a:solidFill>
                  <a:srgbClr val="0000FF"/>
                </a:solidFill>
              </a:rPr>
              <a:t>dust </a:t>
            </a:r>
            <a:r>
              <a:rPr kumimoji="1" lang="en-US" altLang="ja-JP" sz="1000" smtClean="0">
                <a:solidFill>
                  <a:srgbClr val="0000FF"/>
                </a:solidFill>
              </a:rPr>
              <a:t>rejection</a:t>
            </a:r>
          </a:p>
          <a:p>
            <a:r>
              <a:rPr kumimoji="1" lang="en-US" altLang="ja-JP" sz="1000" dirty="0" smtClean="0">
                <a:solidFill>
                  <a:srgbClr val="0000FF"/>
                </a:solidFill>
              </a:rPr>
              <a:t>&amp; </a:t>
            </a:r>
            <a:r>
              <a:rPr kumimoji="1" lang="en-US" altLang="ja-JP" sz="1000" dirty="0">
                <a:solidFill>
                  <a:srgbClr val="0000FF"/>
                </a:solidFill>
              </a:rPr>
              <a:t>air conditioner</a:t>
            </a:r>
            <a:endParaRPr kumimoji="1" lang="ja-JP" altLang="en-US" sz="1000" dirty="0">
              <a:solidFill>
                <a:srgbClr val="0000FF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3" t="31557" r="8263" b="17148"/>
          <a:stretch/>
        </p:blipFill>
        <p:spPr>
          <a:xfrm>
            <a:off x="4085740" y="4018711"/>
            <a:ext cx="4686106" cy="1997314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="" xmlns:a16="http://schemas.microsoft.com/office/drawing/2014/main" id="{63E78C07-C368-4A29-BF9E-BCA1ABF11472}"/>
              </a:ext>
            </a:extLst>
          </p:cNvPr>
          <p:cNvSpPr/>
          <p:nvPr/>
        </p:nvSpPr>
        <p:spPr>
          <a:xfrm>
            <a:off x="5205349" y="5452120"/>
            <a:ext cx="2844000" cy="353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="" xmlns:a16="http://schemas.microsoft.com/office/drawing/2014/main" id="{63E78C07-C368-4A29-BF9E-BCA1ABF11472}"/>
              </a:ext>
            </a:extLst>
          </p:cNvPr>
          <p:cNvSpPr/>
          <p:nvPr/>
        </p:nvSpPr>
        <p:spPr>
          <a:xfrm>
            <a:off x="7038000" y="4763924"/>
            <a:ext cx="1512000" cy="5372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="" xmlns:a16="http://schemas.microsoft.com/office/drawing/2014/main" id="{D18C43CF-20F8-4C37-97DB-E481F1A05AED}"/>
              </a:ext>
            </a:extLst>
          </p:cNvPr>
          <p:cNvCxnSpPr/>
          <p:nvPr/>
        </p:nvCxnSpPr>
        <p:spPr>
          <a:xfrm>
            <a:off x="3599840" y="4581128"/>
            <a:ext cx="383133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="" xmlns:a16="http://schemas.microsoft.com/office/drawing/2014/main" id="{EDCDB8C3-71C9-4136-81B7-BBEC9E3F7B85}"/>
              </a:ext>
            </a:extLst>
          </p:cNvPr>
          <p:cNvCxnSpPr>
            <a:cxnSpLocks/>
          </p:cNvCxnSpPr>
          <p:nvPr/>
        </p:nvCxnSpPr>
        <p:spPr>
          <a:xfrm>
            <a:off x="3122075" y="3861048"/>
            <a:ext cx="860898" cy="3153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39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41699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Preparation for </a:t>
            </a:r>
            <a:r>
              <a:rPr kumimoji="1" lang="en-US" altLang="ja-JP" dirty="0" err="1" smtClean="0"/>
              <a:t>toolings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524490"/>
            <a:ext cx="5538092" cy="4088368"/>
          </a:xfrm>
        </p:spPr>
        <p:txBody>
          <a:bodyPr>
            <a:normAutofit/>
          </a:bodyPr>
          <a:lstStyle/>
          <a:p>
            <a:r>
              <a:rPr kumimoji="1" lang="en-US" altLang="ja-JP" sz="2000" dirty="0" err="1"/>
              <a:t>T</a:t>
            </a:r>
            <a:r>
              <a:rPr kumimoji="1" lang="en-US" altLang="ja-JP" sz="2000" dirty="0" err="1" smtClean="0"/>
              <a:t>oolings</a:t>
            </a:r>
            <a:r>
              <a:rPr kumimoji="1" lang="en-US" altLang="ja-JP" sz="2000" dirty="0" smtClean="0"/>
              <a:t> provided from KEK to Hitachi</a:t>
            </a:r>
          </a:p>
          <a:p>
            <a:pPr lvl="1"/>
            <a:r>
              <a:rPr kumimoji="1" lang="en-US" altLang="ja-JP" sz="2000" dirty="0" smtClean="0"/>
              <a:t>Winding machine</a:t>
            </a:r>
          </a:p>
          <a:p>
            <a:pPr lvl="1"/>
            <a:r>
              <a:rPr kumimoji="1" lang="en-US" altLang="ja-JP" sz="2000" dirty="0" smtClean="0"/>
              <a:t>Curing press</a:t>
            </a:r>
          </a:p>
          <a:p>
            <a:pPr lvl="1"/>
            <a:r>
              <a:rPr kumimoji="1" lang="en-US" altLang="ja-JP" sz="2000" dirty="0" smtClean="0"/>
              <a:t>Coil size measurement apparatus</a:t>
            </a:r>
          </a:p>
          <a:p>
            <a:pPr lvl="1"/>
            <a:r>
              <a:rPr kumimoji="1" lang="en-US" altLang="ja-JP" sz="2000" dirty="0" smtClean="0"/>
              <a:t>Collaring press</a:t>
            </a:r>
          </a:p>
          <a:p>
            <a:pPr lvl="1"/>
            <a:r>
              <a:rPr kumimoji="1" lang="en-US" altLang="ja-JP" sz="2000" dirty="0" smtClean="0"/>
              <a:t>Yoking press (same as curing press)</a:t>
            </a:r>
          </a:p>
          <a:p>
            <a:pPr lvl="1"/>
            <a:endParaRPr kumimoji="1" lang="en-US" altLang="ja-JP" sz="2000" dirty="0" smtClean="0"/>
          </a:p>
          <a:p>
            <a:r>
              <a:rPr kumimoji="1" lang="en-US" altLang="ja-JP" sz="2000" dirty="0" err="1" smtClean="0"/>
              <a:t>Toolings</a:t>
            </a:r>
            <a:r>
              <a:rPr kumimoji="1" lang="en-US" altLang="ja-JP" sz="2000" dirty="0" smtClean="0"/>
              <a:t> prepared by Hitachi</a:t>
            </a:r>
          </a:p>
          <a:p>
            <a:pPr lvl="1"/>
            <a:r>
              <a:rPr kumimoji="1" lang="en-US" altLang="ja-JP" sz="2000" dirty="0" smtClean="0"/>
              <a:t>Forming blocks </a:t>
            </a:r>
          </a:p>
          <a:p>
            <a:pPr lvl="1"/>
            <a:r>
              <a:rPr kumimoji="1" lang="en-US" altLang="ja-JP" sz="2000" dirty="0" smtClean="0"/>
              <a:t>Yoking jigs</a:t>
            </a:r>
          </a:p>
          <a:p>
            <a:pPr lvl="1"/>
            <a:r>
              <a:rPr kumimoji="1" lang="en-US" altLang="ja-JP" sz="2000" dirty="0" smtClean="0"/>
              <a:t>Collaring mandrel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280" y="3118614"/>
            <a:ext cx="2520280" cy="168018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9099" y="4186763"/>
            <a:ext cx="2722071" cy="181471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238" y="4868257"/>
            <a:ext cx="2555234" cy="17034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4" b="18106"/>
          <a:stretch/>
        </p:blipFill>
        <p:spPr>
          <a:xfrm>
            <a:off x="82320" y="4883629"/>
            <a:ext cx="4228830" cy="106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13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Technical updates from model magnets</a:t>
            </a:r>
            <a:br>
              <a:rPr kumimoji="1" lang="en-US" altLang="ja-JP" dirty="0" smtClean="0"/>
            </a:br>
            <a:r>
              <a:rPr kumimoji="1" lang="en-US" altLang="ja-JP" dirty="0" smtClean="0"/>
              <a:t>to a prototype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4800" y="1053041"/>
            <a:ext cx="8532000" cy="3145904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1800" dirty="0" smtClean="0"/>
              <a:t>Coil winding</a:t>
            </a:r>
          </a:p>
          <a:p>
            <a:pPr lvl="1"/>
            <a:r>
              <a:rPr kumimoji="1" lang="en-US" altLang="ja-JP" sz="1800" dirty="0" smtClean="0"/>
              <a:t>The winding </a:t>
            </a:r>
            <a:r>
              <a:rPr kumimoji="1" lang="en-US" altLang="ja-JP" sz="1800" dirty="0"/>
              <a:t>machine for a 7 m-long coil has been installed and basic operation test </a:t>
            </a:r>
            <a:r>
              <a:rPr kumimoji="1" lang="en-US" altLang="ja-JP" sz="1800" dirty="0" smtClean="0"/>
              <a:t>was completed by KEK.</a:t>
            </a:r>
          </a:p>
          <a:p>
            <a:pPr lvl="1"/>
            <a:r>
              <a:rPr kumimoji="1" lang="en-US" altLang="ja-JP" sz="1800" dirty="0" smtClean="0"/>
              <a:t>Resin sheet for wet-winding </a:t>
            </a:r>
            <a:r>
              <a:rPr kumimoji="1" lang="en-US" altLang="ja-JP" sz="1800" dirty="0" smtClean="0">
                <a:sym typeface="Wingdings"/>
              </a:rPr>
              <a:t> under development by Hitachi</a:t>
            </a:r>
            <a:endParaRPr kumimoji="1" lang="en-US" altLang="ja-JP" sz="1800" dirty="0"/>
          </a:p>
          <a:p>
            <a:r>
              <a:rPr kumimoji="1" lang="en-US" altLang="ja-JP" sz="1800" dirty="0" smtClean="0"/>
              <a:t>Curing</a:t>
            </a:r>
          </a:p>
          <a:p>
            <a:pPr lvl="1"/>
            <a:r>
              <a:rPr kumimoji="1" lang="en-US" altLang="ja-JP" sz="1800" dirty="0" smtClean="0"/>
              <a:t>Gap filling with radiation resistant resin</a:t>
            </a:r>
          </a:p>
          <a:p>
            <a:pPr marL="457200" lvl="1" indent="0">
              <a:buNone/>
            </a:pPr>
            <a:r>
              <a:rPr kumimoji="1" lang="en-US" altLang="ja-JP" sz="1800" dirty="0" smtClean="0">
                <a:sym typeface="Wingdings"/>
              </a:rPr>
              <a:t>     R&amp;D of new resin is ongoing by a company in collaboration with KEK.</a:t>
            </a:r>
            <a:endParaRPr kumimoji="1" lang="en-US" altLang="ja-JP" sz="1800" dirty="0" smtClean="0"/>
          </a:p>
          <a:p>
            <a:r>
              <a:rPr kumimoji="1" lang="en-US" altLang="ja-JP" sz="1800" dirty="0" smtClean="0"/>
              <a:t>QPH, insulations</a:t>
            </a:r>
          </a:p>
          <a:p>
            <a:pPr lvl="1"/>
            <a:r>
              <a:rPr kumimoji="1" lang="en-US" altLang="ja-JP" sz="1800" dirty="0" smtClean="0"/>
              <a:t>Cutting 7 m-long QPH and ground insulations</a:t>
            </a:r>
          </a:p>
          <a:p>
            <a:pPr marL="457200" lvl="1" indent="0">
              <a:buNone/>
            </a:pPr>
            <a:r>
              <a:rPr kumimoji="1" lang="en-US" altLang="ja-JP" sz="1800" dirty="0" smtClean="0">
                <a:sym typeface="Wingdings"/>
              </a:rPr>
              <a:t>      Cutting by an automatic cutting machine was proposed by KEK to Hitachi </a:t>
            </a:r>
            <a:endParaRPr kumimoji="1" lang="ja-JP" altLang="en-US" sz="1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Production </a:t>
            </a:r>
            <a:r>
              <a:rPr lang="fr-FR" noProof="0" dirty="0" err="1" smtClean="0"/>
              <a:t>Readiness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for D1 </a:t>
            </a:r>
            <a:r>
              <a:rPr lang="fr-FR" noProof="0" dirty="0" err="1" smtClean="0"/>
              <a:t>Yoked</a:t>
            </a:r>
            <a:r>
              <a:rPr lang="fr-FR" noProof="0" dirty="0" smtClean="0"/>
              <a:t>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, CERN &amp; KEK, </a:t>
            </a:r>
            <a:r>
              <a:rPr lang="fr-FR" noProof="0" dirty="0" err="1" smtClean="0"/>
              <a:t>October</a:t>
            </a:r>
            <a:r>
              <a:rPr lang="fr-FR" noProof="0" dirty="0" smtClean="0"/>
              <a:t>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4" b="18106"/>
          <a:stretch/>
        </p:blipFill>
        <p:spPr>
          <a:xfrm>
            <a:off x="107504" y="4508581"/>
            <a:ext cx="4112488" cy="10363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1" t="2750" r="14563"/>
          <a:stretch/>
        </p:blipFill>
        <p:spPr>
          <a:xfrm>
            <a:off x="4314865" y="4397756"/>
            <a:ext cx="1915085" cy="204761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="" xmlns:a16="http://schemas.microsoft.com/office/drawing/2014/main" id="{2ADC3EBD-CB09-7D45-BBDF-6D5ACDB035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529"/>
          <a:stretch/>
        </p:blipFill>
        <p:spPr>
          <a:xfrm>
            <a:off x="6324823" y="4385110"/>
            <a:ext cx="2721977" cy="158156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58065" y="5567650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7 m-long winding machine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26049" y="608400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bg1"/>
                </a:solidFill>
              </a:rPr>
              <a:t>R&amp;D of resin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71513" y="593698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QPH cutting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90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558" y="-16448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Procedure manuals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" t="6951" r="2399" b="4850"/>
          <a:stretch/>
        </p:blipFill>
        <p:spPr>
          <a:xfrm>
            <a:off x="1253440" y="1254607"/>
            <a:ext cx="3178148" cy="417131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557696" y="97603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Date</a:t>
            </a:r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897133" y="1254607"/>
            <a:ext cx="72008" cy="432552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099046" y="969695"/>
            <a:ext cx="92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Worker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4236368" y="1254607"/>
            <a:ext cx="58259" cy="332306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1128796" y="1292002"/>
            <a:ext cx="251460" cy="617220"/>
          </a:xfrm>
          <a:custGeom>
            <a:avLst/>
            <a:gdLst>
              <a:gd name="connsiteX0" fmla="*/ 251460 w 251460"/>
              <a:gd name="connsiteY0" fmla="*/ 617220 h 617220"/>
              <a:gd name="connsiteX1" fmla="*/ 0 w 251460"/>
              <a:gd name="connsiteY1" fmla="*/ 354330 h 617220"/>
              <a:gd name="connsiteX2" fmla="*/ 0 w 251460"/>
              <a:gd name="connsiteY2" fmla="*/ 0 h 61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460" h="617220">
                <a:moveTo>
                  <a:pt x="251460" y="617220"/>
                </a:moveTo>
                <a:lnTo>
                  <a:pt x="0" y="35433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FF0000"/>
            </a:solidFill>
            <a:headEnd type="arrow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04093" y="692696"/>
            <a:ext cx="242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Check when this work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has been done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0" b="4851"/>
          <a:stretch/>
        </p:blipFill>
        <p:spPr>
          <a:xfrm>
            <a:off x="4499992" y="1586913"/>
            <a:ext cx="2948877" cy="3724380"/>
          </a:xfrm>
          <a:prstGeom prst="rect">
            <a:avLst/>
          </a:prstGeom>
        </p:spPr>
      </p:pic>
      <p:cxnSp>
        <p:nvCxnSpPr>
          <p:cNvPr id="18" name="直線コネクタ 17"/>
          <p:cNvCxnSpPr/>
          <p:nvPr/>
        </p:nvCxnSpPr>
        <p:spPr>
          <a:xfrm flipH="1">
            <a:off x="6503546" y="1401347"/>
            <a:ext cx="434545" cy="1554843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857780" y="1134505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Caution for safety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 flipH="1">
            <a:off x="6095613" y="3141756"/>
            <a:ext cx="1353256" cy="1152128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7380312" y="2956190"/>
            <a:ext cx="1851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Caution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to avoid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non-conformity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issue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2558" y="395372"/>
            <a:ext cx="4929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ex. Procedure manual and check list for curing</a:t>
            </a:r>
            <a:endParaRPr kumimoji="1" lang="ja-JP" altLang="en-US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5299963"/>
            <a:ext cx="8939296" cy="148391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Procedure manual and check list were prepared by KEK for fabrication of model magnets.</a:t>
            </a:r>
          </a:p>
          <a:p>
            <a:r>
              <a:rPr kumimoji="1" lang="en-US" altLang="ja-JP" sz="1800" dirty="0" smtClean="0"/>
              <a:t>Similar documents will be prepared by Hitachi for manufacturing a prototype.</a:t>
            </a:r>
          </a:p>
          <a:p>
            <a:r>
              <a:rPr kumimoji="1" lang="en-US" altLang="ja-JP" sz="1800" dirty="0" smtClean="0"/>
              <a:t>These documents will be written in Japanese and stored as applicable documents referred in MIP. As for the inspection reports, English language version shall prevail.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75031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708" y="260728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MTF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0949" y="4754410"/>
            <a:ext cx="8282772" cy="1522629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In model magnet fabrication, KEK uploaded material data sheets, inspection report and measurement results to MTF.</a:t>
            </a:r>
          </a:p>
          <a:p>
            <a:r>
              <a:rPr kumimoji="1" lang="en-US" altLang="ja-JP" sz="2000" dirty="0" smtClean="0"/>
              <a:t>MTF for a prototype is now being prepared by CERN based on BOM.</a:t>
            </a:r>
          </a:p>
          <a:p>
            <a:r>
              <a:rPr kumimoji="1" lang="en-US" altLang="ja-JP" sz="2000" dirty="0" smtClean="0"/>
              <a:t>The documents will be uploaded  to MTF by KEK.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84" y="1637170"/>
            <a:ext cx="3736990" cy="253527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-65182" y="1204055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MTF for MBXFS3 (3rd model magnet)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500820"/>
            <a:ext cx="3957586" cy="250617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218500" y="11247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BOM for a prototype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699" y="2067475"/>
            <a:ext cx="2950301" cy="260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3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B9FAB8D5-67E6-7844-AC71-C7567AB63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388" y="-137668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Organization: KEK, CERN, Hitachi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="" xmlns:a16="http://schemas.microsoft.com/office/drawing/2014/main" id="{6511CED5-C44F-1748-A5C3-9EAD37526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06071" y="6356350"/>
            <a:ext cx="7025929" cy="360000"/>
          </a:xfrm>
        </p:spPr>
        <p:txBody>
          <a:bodyPr/>
          <a:lstStyle/>
          <a:p>
            <a:r>
              <a:rPr lang="en-US" noProof="0" dirty="0"/>
              <a:t>Description of the D1 Yoked Magnet, T. Nakamoto, PRR Review for D1 Yoked Magnet, October 3, 2019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2557936C-88E4-A44F-A738-9BE2DA58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433FB80F-D941-124C-BC94-AF5B8ADCD6BB}"/>
              </a:ext>
            </a:extLst>
          </p:cNvPr>
          <p:cNvSpPr txBox="1"/>
          <p:nvPr/>
        </p:nvSpPr>
        <p:spPr>
          <a:xfrm>
            <a:off x="3633281" y="630385"/>
            <a:ext cx="1877437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Project Manager</a:t>
            </a:r>
          </a:p>
          <a:p>
            <a:r>
              <a:rPr kumimoji="1" lang="en-US" altLang="ja-JP" sz="1400" dirty="0"/>
              <a:t>T. Nakamoto</a:t>
            </a:r>
            <a:endParaRPr kumimoji="1" lang="ja-JP" altLang="en-US" sz="1400"/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37F319E4-A367-2C41-B2E7-20E298BB0ACC}"/>
              </a:ext>
            </a:extLst>
          </p:cNvPr>
          <p:cNvSpPr txBox="1"/>
          <p:nvPr/>
        </p:nvSpPr>
        <p:spPr>
          <a:xfrm>
            <a:off x="917841" y="1507827"/>
            <a:ext cx="2205317" cy="86177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Head of Cryogenics Science Center</a:t>
            </a:r>
          </a:p>
          <a:p>
            <a:r>
              <a:rPr kumimoji="1" lang="en-US" altLang="ja-JP" sz="1400" dirty="0"/>
              <a:t>T. </a:t>
            </a:r>
            <a:r>
              <a:rPr kumimoji="1" lang="en-US" altLang="ja-JP" sz="1400" dirty="0" err="1"/>
              <a:t>Ogitsu</a:t>
            </a:r>
            <a:endParaRPr kumimoji="1" lang="ja-JP" altLang="en-US" sz="1400"/>
          </a:p>
        </p:txBody>
      </p:sp>
      <p:sp>
        <p:nvSpPr>
          <p:cNvPr id="9" name="テキスト ボックス 8">
            <a:extLst>
              <a:ext uri="{FF2B5EF4-FFF2-40B4-BE49-F238E27FC236}">
                <a16:creationId xmlns="" xmlns:a16="http://schemas.microsoft.com/office/drawing/2014/main" id="{D9682F26-82BA-3147-AA6B-656E98071586}"/>
              </a:ext>
            </a:extLst>
          </p:cNvPr>
          <p:cNvSpPr txBox="1"/>
          <p:nvPr/>
        </p:nvSpPr>
        <p:spPr>
          <a:xfrm>
            <a:off x="281895" y="3402691"/>
            <a:ext cx="1527085" cy="584775"/>
          </a:xfrm>
          <a:prstGeom prst="rect">
            <a:avLst/>
          </a:prstGeom>
          <a:noFill/>
          <a:ln w="28575">
            <a:solidFill>
              <a:srgbClr val="008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Design Team</a:t>
            </a:r>
          </a:p>
          <a:p>
            <a:r>
              <a:rPr kumimoji="1" lang="en-US" altLang="ja-JP" sz="1400" dirty="0"/>
              <a:t>M. Sugano</a:t>
            </a:r>
            <a:endParaRPr kumimoji="1" lang="ja-JP" altLang="en-US" sz="1400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6868376E-6031-FF4F-B685-FE5187476863}"/>
              </a:ext>
            </a:extLst>
          </p:cNvPr>
          <p:cNvSpPr txBox="1"/>
          <p:nvPr/>
        </p:nvSpPr>
        <p:spPr>
          <a:xfrm>
            <a:off x="2138390" y="3394971"/>
            <a:ext cx="2334998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Quality Control Team</a:t>
            </a:r>
          </a:p>
          <a:p>
            <a:r>
              <a:rPr kumimoji="1" lang="en-US" altLang="ja-JP" sz="1400" dirty="0"/>
              <a:t>T. Nakamoto</a:t>
            </a:r>
            <a:endParaRPr kumimoji="1" lang="ja-JP" altLang="en-US" sz="14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60E9727B-3E31-1B4B-B351-373B43BE618C}"/>
              </a:ext>
            </a:extLst>
          </p:cNvPr>
          <p:cNvSpPr txBox="1"/>
          <p:nvPr/>
        </p:nvSpPr>
        <p:spPr>
          <a:xfrm>
            <a:off x="7514956" y="3394970"/>
            <a:ext cx="1232197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Test Team</a:t>
            </a:r>
          </a:p>
          <a:p>
            <a:r>
              <a:rPr kumimoji="1" lang="en-US" altLang="ja-JP" sz="1400" dirty="0"/>
              <a:t>K. Suzuki</a:t>
            </a:r>
            <a:endParaRPr kumimoji="1" lang="ja-JP" altLang="en-US" sz="14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="" xmlns:a16="http://schemas.microsoft.com/office/drawing/2014/main" id="{AA7D498B-156F-D146-8A0D-033308851BA0}"/>
              </a:ext>
            </a:extLst>
          </p:cNvPr>
          <p:cNvSpPr txBox="1"/>
          <p:nvPr/>
        </p:nvSpPr>
        <p:spPr>
          <a:xfrm>
            <a:off x="5019035" y="3514351"/>
            <a:ext cx="189026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Contract Section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2516971D-46CF-1E46-A14B-7860FCDEAB32}"/>
              </a:ext>
            </a:extLst>
          </p:cNvPr>
          <p:cNvSpPr txBox="1"/>
          <p:nvPr/>
        </p:nvSpPr>
        <p:spPr>
          <a:xfrm>
            <a:off x="4730494" y="5340686"/>
            <a:ext cx="2467342" cy="1077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Manufacturer (Hitachi)</a:t>
            </a:r>
          </a:p>
          <a:p>
            <a:r>
              <a:rPr kumimoji="1" lang="en-US" altLang="ja-JP" sz="1400" dirty="0"/>
              <a:t>	A. </a:t>
            </a:r>
            <a:r>
              <a:rPr kumimoji="1" lang="en-US" altLang="ja-JP" sz="1400" dirty="0" err="1"/>
              <a:t>Horikoshi</a:t>
            </a:r>
            <a:r>
              <a:rPr kumimoji="1" lang="en-US" altLang="ja-JP" sz="1400" dirty="0"/>
              <a:t> (PM)</a:t>
            </a:r>
          </a:p>
          <a:p>
            <a:r>
              <a:rPr kumimoji="1" lang="en-US" altLang="ja-JP" sz="1400" dirty="0"/>
              <a:t>	T. Chiba (GL)</a:t>
            </a:r>
          </a:p>
          <a:p>
            <a:r>
              <a:rPr kumimoji="1" lang="en-US" altLang="ja-JP" dirty="0"/>
              <a:t>Outside supplier</a:t>
            </a:r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7B0927C1-3BB5-F24E-A3E4-139C1976A3F8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4572000" y="1215160"/>
            <a:ext cx="0" cy="1682219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="" xmlns:a16="http://schemas.microsoft.com/office/drawing/2014/main" id="{1D2B264D-0816-BE4B-B789-758BF8B03B5A}"/>
              </a:ext>
            </a:extLst>
          </p:cNvPr>
          <p:cNvCxnSpPr>
            <a:cxnSpLocks/>
          </p:cNvCxnSpPr>
          <p:nvPr/>
        </p:nvCxnSpPr>
        <p:spPr>
          <a:xfrm>
            <a:off x="1023510" y="2889659"/>
            <a:ext cx="7107544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="" xmlns:a16="http://schemas.microsoft.com/office/drawing/2014/main" id="{F55506BF-4DA7-BA4E-A4D1-9C4A61017760}"/>
              </a:ext>
            </a:extLst>
          </p:cNvPr>
          <p:cNvCxnSpPr>
            <a:cxnSpLocks/>
          </p:cNvCxnSpPr>
          <p:nvPr/>
        </p:nvCxnSpPr>
        <p:spPr>
          <a:xfrm>
            <a:off x="1032964" y="2883330"/>
            <a:ext cx="8762" cy="52569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="" xmlns:a16="http://schemas.microsoft.com/office/drawing/2014/main" id="{8D638D79-030A-034F-858E-DDE994BF6650}"/>
              </a:ext>
            </a:extLst>
          </p:cNvPr>
          <p:cNvCxnSpPr>
            <a:cxnSpLocks/>
          </p:cNvCxnSpPr>
          <p:nvPr/>
        </p:nvCxnSpPr>
        <p:spPr>
          <a:xfrm>
            <a:off x="3256172" y="2877000"/>
            <a:ext cx="8762" cy="52569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="" xmlns:a16="http://schemas.microsoft.com/office/drawing/2014/main" id="{2F934CEF-B4CF-DC46-B5A0-E0B20EB8E762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964165" y="2897379"/>
            <a:ext cx="1" cy="616972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="" xmlns:a16="http://schemas.microsoft.com/office/drawing/2014/main" id="{D55790D3-2364-3D4B-94A2-7E869B0F6C7D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8131055" y="2897379"/>
            <a:ext cx="0" cy="49759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="" xmlns:a16="http://schemas.microsoft.com/office/drawing/2014/main" id="{E2EEF3D7-ACF9-FB49-90AA-63B6C72F66A2}"/>
              </a:ext>
            </a:extLst>
          </p:cNvPr>
          <p:cNvCxnSpPr>
            <a:cxnSpLocks/>
          </p:cNvCxnSpPr>
          <p:nvPr/>
        </p:nvCxnSpPr>
        <p:spPr>
          <a:xfrm>
            <a:off x="3110951" y="1969492"/>
            <a:ext cx="1461048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="" xmlns:a16="http://schemas.microsoft.com/office/drawing/2014/main" id="{23DC4B63-60A4-DB44-9CAD-D9BEAE7031CB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 flipH="1">
            <a:off x="5964165" y="3883683"/>
            <a:ext cx="1" cy="1457003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カギ線コネクタ 34">
            <a:extLst>
              <a:ext uri="{FF2B5EF4-FFF2-40B4-BE49-F238E27FC236}">
                <a16:creationId xmlns="" xmlns:a16="http://schemas.microsoft.com/office/drawing/2014/main" id="{31A9ED89-0B7B-0341-897A-50007838FF04}"/>
              </a:ext>
            </a:extLst>
          </p:cNvPr>
          <p:cNvCxnSpPr>
            <a:stCxn id="10" idx="2"/>
            <a:endCxn id="13" idx="1"/>
          </p:cNvCxnSpPr>
          <p:nvPr/>
        </p:nvCxnSpPr>
        <p:spPr>
          <a:xfrm rot="16200000" flipH="1">
            <a:off x="3068417" y="4217217"/>
            <a:ext cx="1899549" cy="1424605"/>
          </a:xfrm>
          <a:prstGeom prst="bentConnector2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="" xmlns:a16="http://schemas.microsoft.com/office/drawing/2014/main" id="{A892454C-60C2-904C-851E-37EF82BDD570}"/>
              </a:ext>
            </a:extLst>
          </p:cNvPr>
          <p:cNvSpPr txBox="1"/>
          <p:nvPr/>
        </p:nvSpPr>
        <p:spPr>
          <a:xfrm>
            <a:off x="2018132" y="4423039"/>
            <a:ext cx="140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Technical supervision</a:t>
            </a:r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="" xmlns:a16="http://schemas.microsoft.com/office/drawing/2014/main" id="{DCF29313-415D-5949-8719-36121AC6433D}"/>
              </a:ext>
            </a:extLst>
          </p:cNvPr>
          <p:cNvSpPr txBox="1"/>
          <p:nvPr/>
        </p:nvSpPr>
        <p:spPr>
          <a:xfrm>
            <a:off x="5762824" y="1336690"/>
            <a:ext cx="2695866" cy="80021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WP3</a:t>
            </a:r>
          </a:p>
          <a:p>
            <a:r>
              <a:rPr kumimoji="1" lang="en-US" altLang="ja-JP" sz="1400" dirty="0"/>
              <a:t>	WPL: E. </a:t>
            </a:r>
            <a:r>
              <a:rPr kumimoji="1" lang="en-US" altLang="ja-JP" sz="1400" dirty="0" err="1"/>
              <a:t>Todesco</a:t>
            </a:r>
            <a:r>
              <a:rPr kumimoji="1" lang="en-US" altLang="ja-JP" sz="1400" dirty="0"/>
              <a:t> (CERN)</a:t>
            </a:r>
          </a:p>
          <a:p>
            <a:r>
              <a:rPr kumimoji="1" lang="en-US" altLang="ja-JP" sz="1400" dirty="0"/>
              <a:t>	WPE: A. </a:t>
            </a:r>
            <a:r>
              <a:rPr kumimoji="1" lang="en-US" altLang="ja-JP" sz="1400" dirty="0" err="1"/>
              <a:t>Musso</a:t>
            </a:r>
            <a:r>
              <a:rPr kumimoji="1" lang="en-US" altLang="ja-JP" sz="1400" dirty="0"/>
              <a:t> (CERN)</a:t>
            </a:r>
            <a:endParaRPr kumimoji="1" lang="ja-JP" altLang="en-US" sz="1400"/>
          </a:p>
        </p:txBody>
      </p:sp>
      <p:sp>
        <p:nvSpPr>
          <p:cNvPr id="6" name="フリーフォーム 5"/>
          <p:cNvSpPr/>
          <p:nvPr/>
        </p:nvSpPr>
        <p:spPr>
          <a:xfrm>
            <a:off x="1040130" y="4000500"/>
            <a:ext cx="3680460" cy="2125980"/>
          </a:xfrm>
          <a:custGeom>
            <a:avLst/>
            <a:gdLst>
              <a:gd name="connsiteX0" fmla="*/ 0 w 3680460"/>
              <a:gd name="connsiteY0" fmla="*/ 0 h 2125980"/>
              <a:gd name="connsiteX1" fmla="*/ 0 w 3680460"/>
              <a:gd name="connsiteY1" fmla="*/ 2125980 h 2125980"/>
              <a:gd name="connsiteX2" fmla="*/ 3680460 w 3680460"/>
              <a:gd name="connsiteY2" fmla="*/ 2125980 h 212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0460" h="2125980">
                <a:moveTo>
                  <a:pt x="0" y="0"/>
                </a:moveTo>
                <a:lnTo>
                  <a:pt x="0" y="2125980"/>
                </a:lnTo>
                <a:lnTo>
                  <a:pt x="3680460" y="2125980"/>
                </a:lnTo>
              </a:path>
            </a:pathLst>
          </a:custGeom>
          <a:noFill/>
          <a:ln w="38100">
            <a:solidFill>
              <a:srgbClr val="008F0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9168" y="4951203"/>
            <a:ext cx="114672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F00"/>
                </a:solidFill>
              </a:rPr>
              <a:t>Technical</a:t>
            </a:r>
          </a:p>
          <a:p>
            <a:r>
              <a:rPr kumimoji="1" lang="en-US" altLang="ja-JP" dirty="0" smtClean="0">
                <a:solidFill>
                  <a:srgbClr val="008F00"/>
                </a:solidFill>
              </a:rPr>
              <a:t>transfer</a:t>
            </a:r>
            <a:endParaRPr kumimoji="1" lang="ja-JP" altLang="en-US" dirty="0">
              <a:solidFill>
                <a:srgbClr val="008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正方形/長方形 5"/>
          <p:cNvSpPr/>
          <p:nvPr/>
        </p:nvSpPr>
        <p:spPr>
          <a:xfrm>
            <a:off x="2195736" y="2564904"/>
            <a:ext cx="4694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3600" b="1" smtClean="0">
                <a:solidFill>
                  <a:schemeClr val="bg2"/>
                </a:solidFill>
              </a:rPr>
              <a:t>Technical transfer</a:t>
            </a:r>
          </a:p>
          <a:p>
            <a:pPr marL="742950" marR="0" lvl="0" indent="-7429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3600" b="1" dirty="0" smtClean="0">
                <a:solidFill>
                  <a:schemeClr val="bg2"/>
                </a:solidFill>
              </a:rPr>
              <a:t>from KEK to Hitachi</a:t>
            </a:r>
            <a:endParaRPr lang="en-GB" altLang="ja-JP" sz="3600" b="1" dirty="0">
              <a:solidFill>
                <a:schemeClr val="bg2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522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xmlns="" id="{CE0456EB-9DE1-49C6-B91F-A6ACB316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208472" cy="720000"/>
          </a:xfrm>
        </p:spPr>
        <p:txBody>
          <a:bodyPr/>
          <a:lstStyle/>
          <a:p>
            <a:r>
              <a:rPr kumimoji="1" lang="en-US" altLang="ja-JP" smtClean="0"/>
              <a:t>Hitachi’s experience </a:t>
            </a:r>
            <a:r>
              <a:rPr kumimoji="1" lang="en-US" altLang="ja-JP" dirty="0" smtClean="0"/>
              <a:t>in mode magnet fabrication</a:t>
            </a:r>
            <a:endParaRPr kumimoji="1" lang="ja-JP" altLang="en-US" dirty="0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xmlns="" id="{48ACEB5D-1469-4039-A40F-3DB41F080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800" y="764705"/>
            <a:ext cx="7920000" cy="316835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Hitachi started the cooperative research with KEK from Oct. 2016.</a:t>
            </a:r>
          </a:p>
          <a:p>
            <a:r>
              <a:rPr kumimoji="1" lang="en-US" altLang="ja-JP" sz="2400" dirty="0"/>
              <a:t>Through this research, Hitachi acquired </a:t>
            </a:r>
            <a:r>
              <a:rPr kumimoji="1" lang="en-US" altLang="ja-JP" sz="2400" dirty="0" smtClean="0"/>
              <a:t>detailed </a:t>
            </a:r>
            <a:r>
              <a:rPr kumimoji="1" lang="en-US" altLang="ja-JP" sz="2400" dirty="0"/>
              <a:t>knowledge about model magnets including </a:t>
            </a:r>
            <a:r>
              <a:rPr kumimoji="1" lang="en-US" altLang="ja-JP" sz="2400" dirty="0" smtClean="0"/>
              <a:t>manufacturing.</a:t>
            </a:r>
            <a:endParaRPr kumimoji="1" lang="en-US" altLang="ja-JP" sz="2400" dirty="0"/>
          </a:p>
          <a:p>
            <a:r>
              <a:rPr kumimoji="1" lang="en-US" altLang="ja-JP" sz="2400" dirty="0" smtClean="0"/>
              <a:t>Because Hitachi </a:t>
            </a:r>
            <a:r>
              <a:rPr kumimoji="1" lang="en-US" altLang="ja-JP" sz="2400" dirty="0"/>
              <a:t>didn’t take part </a:t>
            </a:r>
            <a:r>
              <a:rPr kumimoji="1" lang="en-US" altLang="ja-JP" sz="2400" dirty="0" smtClean="0"/>
              <a:t>in </a:t>
            </a:r>
            <a:r>
              <a:rPr kumimoji="1" lang="en-US" altLang="ja-JP" sz="2400" dirty="0"/>
              <a:t>the actual manufacturing of model </a:t>
            </a:r>
            <a:r>
              <a:rPr kumimoji="1" lang="en-US" altLang="ja-JP" sz="2400" dirty="0" smtClean="0"/>
              <a:t>magnets, technical transfer from KEK is necessary.</a:t>
            </a:r>
            <a:endParaRPr kumimoji="1" lang="en-US" altLang="ja-JP" sz="24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914313"/>
            <a:ext cx="3672408" cy="244827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" y="3914313"/>
            <a:ext cx="3663055" cy="244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4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Drawings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All the drawings prepared for 2-m long model magnets have been provided from KEK to Hitachi. </a:t>
            </a:r>
            <a:r>
              <a:rPr kumimoji="1" lang="en-US" altLang="ja-JP" sz="2000" dirty="0"/>
              <a:t>Design of collar and yoke will not be changed from the third model magnet, MBXFS3.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Coil cross-section will be changed from MBXFS3 to a prototype to improve field quality. The final drawings for coil wedges and end spacers is under preparation by KEK and provided to Hitachi soon. </a:t>
            </a:r>
          </a:p>
          <a:p>
            <a:r>
              <a:rPr kumimoji="1" lang="en-US" altLang="ja-JP" sz="2000" dirty="0" smtClean="0"/>
              <a:t>The drawings of forming blocks and collaring mandrel were prepared by KEK and provided to Hitachi to save time.</a:t>
            </a:r>
          </a:p>
          <a:p>
            <a:r>
              <a:rPr kumimoji="1" lang="en-US" altLang="ja-JP" sz="2000" dirty="0" smtClean="0"/>
              <a:t>Reference assembly drawings and drawings of </a:t>
            </a:r>
            <a:r>
              <a:rPr kumimoji="1" lang="en-US" altLang="ja-JP" sz="2000" dirty="0" err="1" smtClean="0"/>
              <a:t>toolings</a:t>
            </a:r>
            <a:r>
              <a:rPr kumimoji="1" lang="en-US" altLang="ja-JP" sz="2000" dirty="0" smtClean="0"/>
              <a:t> for a prototype have been also provided from KEK to Hitachi. Hitachi will make all the drawings for ordering.</a:t>
            </a:r>
          </a:p>
          <a:p>
            <a:r>
              <a:rPr kumimoji="1" lang="en-US" altLang="ja-JP" sz="2000" dirty="0" smtClean="0"/>
              <a:t>After KEK’s approval of  the drawings from Hitachi, parts and </a:t>
            </a:r>
            <a:r>
              <a:rPr kumimoji="1" lang="en-US" altLang="ja-JP" sz="2000" dirty="0" err="1" smtClean="0"/>
              <a:t>toolings</a:t>
            </a:r>
            <a:r>
              <a:rPr kumimoji="1" lang="en-US" altLang="ja-JP" sz="2000" dirty="0" smtClean="0"/>
              <a:t> will be placed an order. The final drawings will be uploaded to CDD.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7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5694271"/>
            <a:ext cx="9046800" cy="93973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kumimoji="1" lang="en-US" altLang="ja-JP" sz="2000" dirty="0" smtClean="0"/>
              <a:t>Most of the parts used in model magnets can be applied to a prototype.</a:t>
            </a:r>
          </a:p>
          <a:p>
            <a:r>
              <a:rPr kumimoji="1" lang="en-US" altLang="ja-JP" sz="2000" dirty="0" smtClean="0"/>
              <a:t>Assembly drawings of a prototype as a reference were also provided from KEK so that Hitachi can make necessary modifications easily. 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Examples of drawings prepared by KEK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44" y="404663"/>
            <a:ext cx="3673604" cy="259494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948" y="400533"/>
            <a:ext cx="3679452" cy="25990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6" y="3018686"/>
            <a:ext cx="3680450" cy="26036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218" y="3018686"/>
            <a:ext cx="3660252" cy="2587685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899592" y="45692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Coil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36289" y="45692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Ground insulations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99592" y="306124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Collared coil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36289" y="3061242"/>
            <a:ext cx="165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Yoked magnet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5FF26F7-6DCC-4F00-A0D4-F2D87825C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Dry run of coil winding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821AFCF2-012F-4A62-A6AA-B40CF91F4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848" y="1052736"/>
            <a:ext cx="8719952" cy="2880320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A dry </a:t>
            </a:r>
            <a:r>
              <a:rPr kumimoji="1" lang="en-US" altLang="ja-JP" sz="2000" dirty="0">
                <a:solidFill>
                  <a:srgbClr val="0000FF"/>
                </a:solidFill>
              </a:rPr>
              <a:t>run 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of coil winding </a:t>
            </a:r>
            <a:r>
              <a:rPr kumimoji="1" lang="en-US" altLang="ja-JP" sz="2000" dirty="0" smtClean="0"/>
              <a:t>will be </a:t>
            </a:r>
            <a:r>
              <a:rPr kumimoji="1" lang="en-US" altLang="ja-JP" sz="2000" dirty="0"/>
              <a:t>performed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at </a:t>
            </a:r>
            <a:r>
              <a:rPr kumimoji="1" lang="en-US" altLang="ja-JP" sz="2000" dirty="0">
                <a:solidFill>
                  <a:srgbClr val="FF0000"/>
                </a:solidFill>
              </a:rPr>
              <a:t>KEK </a:t>
            </a:r>
            <a:r>
              <a:rPr kumimoji="1" lang="en-US" altLang="ja-JP" sz="2000" dirty="0" smtClean="0"/>
              <a:t>at the end of October before the winding machine is transported to </a:t>
            </a:r>
            <a:r>
              <a:rPr kumimoji="1" lang="en-US" altLang="ja-JP" sz="2000" dirty="0"/>
              <a:t>Hitachi.</a:t>
            </a:r>
          </a:p>
          <a:p>
            <a:r>
              <a:rPr kumimoji="1" lang="en-US" altLang="ja-JP" sz="2000" dirty="0" smtClean="0"/>
              <a:t>Purposes: Validation of winding machine in terms of workability and safety</a:t>
            </a:r>
          </a:p>
          <a:p>
            <a:pPr marL="0" indent="0">
              <a:buNone/>
            </a:pPr>
            <a:r>
              <a:rPr kumimoji="1" lang="en-US" altLang="ja-JP" sz="2000" dirty="0" smtClean="0"/>
              <a:t>                      Technical transfer to Hitachi’s worker</a:t>
            </a:r>
            <a:endParaRPr kumimoji="1" lang="en-US" altLang="ja-JP" sz="2000" dirty="0"/>
          </a:p>
          <a:p>
            <a:r>
              <a:rPr kumimoji="1" lang="en-US" altLang="ja-JP" sz="2000" dirty="0" smtClean="0"/>
              <a:t>Items to be checked: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Winding machine: </a:t>
            </a:r>
            <a:r>
              <a:rPr kumimoji="1" lang="en-US" altLang="ja-JP" sz="2000" dirty="0" smtClean="0"/>
              <a:t>Rotating speed, </a:t>
            </a:r>
            <a:r>
              <a:rPr kumimoji="1" lang="en-US" altLang="ja-JP" sz="2000" dirty="0"/>
              <a:t>braking </a:t>
            </a:r>
            <a:r>
              <a:rPr kumimoji="1" lang="en-US" altLang="ja-JP" sz="2000" dirty="0" smtClean="0"/>
              <a:t>distance, safety</a:t>
            </a:r>
          </a:p>
          <a:p>
            <a:pPr lvl="1"/>
            <a:r>
              <a:rPr kumimoji="1" lang="en-US" altLang="ja-JP" sz="2000" dirty="0" err="1" smtClean="0"/>
              <a:t>Toolings</a:t>
            </a:r>
            <a:r>
              <a:rPr kumimoji="1" lang="en-US" altLang="ja-JP" sz="2000" dirty="0" smtClean="0"/>
              <a:t>: Workability to remove and attach the support jigs, cable support in the straight section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C48454C3-42E2-4B13-AF5E-CB7AB043F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48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5820" y="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Fabrication of a 7 m-long test coil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6" name="コンテンツ プレースホルダー 10">
            <a:extLst>
              <a:ext uri="{FF2B5EF4-FFF2-40B4-BE49-F238E27FC236}">
                <a16:creationId xmlns:a16="http://schemas.microsoft.com/office/drawing/2014/main" xmlns="" id="{385FDF04-C356-4BD5-AD3C-F25D555F6F80}"/>
              </a:ext>
            </a:extLst>
          </p:cNvPr>
          <p:cNvSpPr txBox="1">
            <a:spLocks/>
          </p:cNvSpPr>
          <p:nvPr/>
        </p:nvSpPr>
        <p:spPr>
          <a:xfrm>
            <a:off x="461024" y="814360"/>
            <a:ext cx="8614872" cy="47028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A 7-m long test coil </a:t>
            </a:r>
            <a:r>
              <a:rPr kumimoji="1" lang="en-US" altLang="ja-JP" sz="2000" dirty="0" smtClean="0"/>
              <a:t>with the same cross-section as a prototype will be wound and cured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at Hitachi </a:t>
            </a:r>
            <a:r>
              <a:rPr kumimoji="1" lang="en-US" altLang="ja-JP" sz="2000" dirty="0" smtClean="0"/>
              <a:t>with KEK.</a:t>
            </a:r>
          </a:p>
          <a:p>
            <a:r>
              <a:rPr kumimoji="1" lang="en-US" altLang="ja-JP" sz="2000" dirty="0" smtClean="0"/>
              <a:t>Purposes:</a:t>
            </a:r>
          </a:p>
          <a:p>
            <a:pPr lvl="1"/>
            <a:r>
              <a:rPr kumimoji="1" lang="en-US" altLang="ja-JP" sz="2000" dirty="0" smtClean="0"/>
              <a:t>Technical transfer from KEK to Hitachi</a:t>
            </a:r>
          </a:p>
          <a:p>
            <a:pPr lvl="1"/>
            <a:r>
              <a:rPr kumimoji="1" lang="en-US" altLang="ja-JP" sz="2000" dirty="0" smtClean="0"/>
              <a:t>Validation of winding tools, wet-wining with resin sheets</a:t>
            </a:r>
          </a:p>
          <a:p>
            <a:pPr lvl="1"/>
            <a:r>
              <a:rPr kumimoji="1" lang="en-US" altLang="ja-JP" sz="2000" dirty="0"/>
              <a:t>Validation of curing 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Practice for quality assurance: Electrical test, measurement during winding</a:t>
            </a:r>
          </a:p>
          <a:p>
            <a:pPr lvl="1"/>
            <a:r>
              <a:rPr kumimoji="1" lang="en-US" altLang="ja-JP" sz="2000" dirty="0" smtClean="0"/>
              <a:t>Test of curing cycle: Temperature profile and homogeneity, pressure</a:t>
            </a:r>
          </a:p>
          <a:p>
            <a:pPr lvl="1"/>
            <a:r>
              <a:rPr kumimoji="1" lang="en-US" altLang="ja-JP" sz="2000" dirty="0" smtClean="0"/>
              <a:t>Validation of coil handling tools: jigs for coil rotation and hanging</a:t>
            </a:r>
            <a:endParaRPr kumimoji="1" lang="en-US" altLang="ja-JP" sz="2000" dirty="0"/>
          </a:p>
          <a:p>
            <a:pPr lvl="1"/>
            <a:r>
              <a:rPr kumimoji="1" lang="en-US" altLang="ja-JP" sz="2000" dirty="0" smtClean="0"/>
              <a:t>Coil size measurement</a:t>
            </a:r>
          </a:p>
          <a:p>
            <a:pPr lvl="1"/>
            <a:r>
              <a:rPr kumimoji="1" lang="en-US" altLang="ja-JP" sz="2000" dirty="0" smtClean="0"/>
              <a:t>The cutouts from the straight section will be used for mechanical short model assembly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68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xmlns="" id="{74B53D49-29DC-4404-925C-70D41EF9E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77" y="-9931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Mechanical short model assembly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FC1F6DD6-5B0F-448B-86BD-02B18433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xmlns="" id="{7AF61167-B2B4-4E8F-A963-BBEE8B1EE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764704"/>
            <a:ext cx="4771452" cy="220020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xmlns="" id="{C3F290E6-9D32-4F2B-A4B4-427B1C7D82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2798"/>
          <a:stretch/>
        </p:blipFill>
        <p:spPr>
          <a:xfrm>
            <a:off x="380869" y="3009180"/>
            <a:ext cx="4714111" cy="173086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3" t="3932" r="24012" b="16925"/>
          <a:stretch/>
        </p:blipFill>
        <p:spPr>
          <a:xfrm>
            <a:off x="2111244" y="5119426"/>
            <a:ext cx="1668667" cy="16939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18431"/>
          <a:stretch/>
        </p:blipFill>
        <p:spPr>
          <a:xfrm>
            <a:off x="336314" y="5135944"/>
            <a:ext cx="1526898" cy="166091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4348330" y="5393956"/>
            <a:ext cx="4566250" cy="1477328"/>
          </a:xfrm>
          <a:prstGeom prst="rect">
            <a:avLst/>
          </a:prstGeom>
          <a:solidFill>
            <a:srgbClr val="ECF4D3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Purposes: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Validation of wedge design to be applied to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a prototype by evaluating azimuthal coil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pre-stress</a:t>
            </a:r>
          </a:p>
          <a:p>
            <a:r>
              <a:rPr kumimoji="1" lang="en-US" altLang="ja-JP" dirty="0" smtClean="0"/>
              <a:t>Technical transfer of magnet assembly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36512" y="550421"/>
            <a:ext cx="16305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7 m-long</a:t>
            </a:r>
          </a:p>
          <a:p>
            <a:r>
              <a:rPr kumimoji="1" lang="en-US" altLang="ja-JP" sz="1600" dirty="0"/>
              <a:t>t</a:t>
            </a:r>
            <a:r>
              <a:rPr kumimoji="1" lang="en-US" altLang="ja-JP" sz="1600" dirty="0" smtClean="0"/>
              <a:t>est coil winding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36512" y="2055362"/>
            <a:ext cx="1075936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Curing     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36512" y="3011404"/>
            <a:ext cx="982961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Coil cut  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36512" y="3668251"/>
            <a:ext cx="1608133" cy="984885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QPH, insulation</a:t>
            </a:r>
          </a:p>
          <a:p>
            <a:r>
              <a:rPr kumimoji="1" lang="en-US" altLang="ja-JP" sz="1600" dirty="0" smtClean="0"/>
              <a:t>wrapping,</a:t>
            </a:r>
          </a:p>
          <a:p>
            <a:r>
              <a:rPr kumimoji="1" lang="en-US" altLang="ja-JP" sz="1600" dirty="0" smtClean="0"/>
              <a:t>Brass shoe</a:t>
            </a:r>
          </a:p>
          <a:p>
            <a:r>
              <a:rPr kumimoji="1" lang="en-US" altLang="ja-JP" sz="1600" dirty="0" smtClean="0"/>
              <a:t>assembly</a:t>
            </a:r>
            <a:endParaRPr kumimoji="1" lang="ja-JP" altLang="en-US" sz="16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-36512" y="4853080"/>
            <a:ext cx="990977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smtClean="0"/>
              <a:t>Collaring</a:t>
            </a:r>
            <a:endParaRPr kumimoji="1" lang="ja-JP" altLang="en-US" sz="1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501092" y="417959"/>
            <a:ext cx="1079719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Yoking     </a:t>
            </a:r>
            <a:endParaRPr kumimoji="1" lang="ja-JP" altLang="en-US" sz="1600" dirty="0"/>
          </a:p>
        </p:txBody>
      </p:sp>
      <p:grpSp>
        <p:nvGrpSpPr>
          <p:cNvPr id="31" name="グループ化 40">
            <a:extLst>
              <a:ext uri="{FF2B5EF4-FFF2-40B4-BE49-F238E27FC236}">
                <a16:creationId xmlns:a16="http://schemas.microsoft.com/office/drawing/2014/main" xmlns="" id="{2D6328CE-111A-7B40-8796-CACA7DD69124}"/>
              </a:ext>
            </a:extLst>
          </p:cNvPr>
          <p:cNvGrpSpPr/>
          <p:nvPr/>
        </p:nvGrpSpPr>
        <p:grpSpPr>
          <a:xfrm>
            <a:off x="3451354" y="4229700"/>
            <a:ext cx="2064352" cy="766779"/>
            <a:chOff x="403756" y="1334999"/>
            <a:chExt cx="4660860" cy="1731221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xmlns="" id="{F3FC10FB-F7A7-F64B-B398-645162C5FF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5" t="21032" b="25383"/>
            <a:stretch/>
          </p:blipFill>
          <p:spPr>
            <a:xfrm>
              <a:off x="403756" y="1347958"/>
              <a:ext cx="4050356" cy="1718262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xmlns="" id="{57D1C156-B895-C44A-8959-134C887B8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8" t="30998" r="13857" b="27125"/>
            <a:stretch/>
          </p:blipFill>
          <p:spPr>
            <a:xfrm>
              <a:off x="3843608" y="1334999"/>
              <a:ext cx="1221008" cy="901367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35" name="円/楕円 34">
              <a:extLst>
                <a:ext uri="{FF2B5EF4-FFF2-40B4-BE49-F238E27FC236}">
                  <a16:creationId xmlns:a16="http://schemas.microsoft.com/office/drawing/2014/main" xmlns="" id="{3345B79D-0DBE-D540-926A-359F4D515817}"/>
                </a:ext>
              </a:extLst>
            </p:cNvPr>
            <p:cNvSpPr/>
            <p:nvPr/>
          </p:nvSpPr>
          <p:spPr>
            <a:xfrm>
              <a:off x="2609221" y="2188989"/>
              <a:ext cx="380683" cy="38068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円/楕円 35">
              <a:extLst>
                <a:ext uri="{FF2B5EF4-FFF2-40B4-BE49-F238E27FC236}">
                  <a16:creationId xmlns:a16="http://schemas.microsoft.com/office/drawing/2014/main" xmlns="" id="{8DC7E5D8-3549-BD49-B6F3-49AD1023B0D4}"/>
                </a:ext>
              </a:extLst>
            </p:cNvPr>
            <p:cNvSpPr/>
            <p:nvPr/>
          </p:nvSpPr>
          <p:spPr>
            <a:xfrm>
              <a:off x="2002497" y="2237871"/>
              <a:ext cx="380683" cy="38068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7" name="フリーフォーム 36"/>
          <p:cNvSpPr/>
          <p:nvPr/>
        </p:nvSpPr>
        <p:spPr>
          <a:xfrm>
            <a:off x="2941983" y="4638261"/>
            <a:ext cx="503582" cy="675861"/>
          </a:xfrm>
          <a:custGeom>
            <a:avLst/>
            <a:gdLst>
              <a:gd name="connsiteX0" fmla="*/ 503582 w 503582"/>
              <a:gd name="connsiteY0" fmla="*/ 0 h 675861"/>
              <a:gd name="connsiteX1" fmla="*/ 0 w 503582"/>
              <a:gd name="connsiteY1" fmla="*/ 0 h 675861"/>
              <a:gd name="connsiteX2" fmla="*/ 0 w 503582"/>
              <a:gd name="connsiteY2" fmla="*/ 675861 h 67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3582" h="675861">
                <a:moveTo>
                  <a:pt x="503582" y="0"/>
                </a:moveTo>
                <a:lnTo>
                  <a:pt x="0" y="0"/>
                </a:lnTo>
                <a:lnTo>
                  <a:pt x="0" y="675861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01092" y="2145471"/>
            <a:ext cx="1388522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Shell welding</a:t>
            </a:r>
            <a:endParaRPr kumimoji="1" lang="ja-JP" altLang="en-US" sz="1600" dirty="0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4862" r="15350"/>
          <a:stretch/>
        </p:blipFill>
        <p:spPr>
          <a:xfrm>
            <a:off x="7039259" y="2206949"/>
            <a:ext cx="1781213" cy="157648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623" y="507358"/>
            <a:ext cx="2480849" cy="1653899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9" t="8026" r="12201" b="3800"/>
          <a:stretch/>
        </p:blipFill>
        <p:spPr>
          <a:xfrm>
            <a:off x="7024739" y="3829128"/>
            <a:ext cx="1851613" cy="1570614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5501092" y="3813341"/>
            <a:ext cx="1435008" cy="49244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en-US" altLang="ja-JP" sz="1600" dirty="0" smtClean="0"/>
              <a:t>Cooling-down</a:t>
            </a:r>
          </a:p>
          <a:p>
            <a:r>
              <a:rPr kumimoji="1" lang="en-US" altLang="ja-JP" sz="1600" dirty="0" smtClean="0"/>
              <a:t>to 77 K</a:t>
            </a:r>
            <a:endParaRPr kumimoji="1" lang="ja-JP" altLang="en-US" sz="1600" dirty="0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179512" y="1135196"/>
            <a:ext cx="0" cy="92016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179512" y="2337459"/>
            <a:ext cx="0" cy="671721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179512" y="3257625"/>
            <a:ext cx="0" cy="41062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172273" y="4628926"/>
            <a:ext cx="0" cy="245799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>
            <a:off x="5796136" y="675113"/>
            <a:ext cx="0" cy="1380249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5796136" y="2391692"/>
            <a:ext cx="0" cy="1380249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3445565" y="3905673"/>
            <a:ext cx="1705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smtClean="0"/>
              <a:t>Instrumented collar</a:t>
            </a:r>
            <a:endParaRPr kumimoji="1" lang="ja-JP" altLang="en-US" sz="1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6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正方形/長方形 5"/>
          <p:cNvSpPr/>
          <p:nvPr/>
        </p:nvSpPr>
        <p:spPr>
          <a:xfrm>
            <a:off x="1115616" y="2708920"/>
            <a:ext cx="6854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3600" b="1" dirty="0" smtClean="0">
                <a:solidFill>
                  <a:schemeClr val="bg2"/>
                </a:solidFill>
              </a:rPr>
              <a:t>EIQA withstand voltage test</a:t>
            </a:r>
            <a:endParaRPr lang="en-GB" altLang="ja-JP" sz="3600" b="1" dirty="0">
              <a:solidFill>
                <a:schemeClr val="bg2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40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EDMS document for EIQA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5349601"/>
            <a:ext cx="7920000" cy="1006750"/>
          </a:xfrm>
        </p:spPr>
        <p:txBody>
          <a:bodyPr>
            <a:normAutofit/>
          </a:bodyPr>
          <a:lstStyle/>
          <a:p>
            <a:r>
              <a:rPr kumimoji="1" lang="en-US" altLang="ja-JP" sz="2000" dirty="0" err="1" smtClean="0"/>
              <a:t>ElQA</a:t>
            </a:r>
            <a:r>
              <a:rPr kumimoji="1" lang="en-US" altLang="ja-JP" sz="2000" dirty="0" smtClean="0"/>
              <a:t> test conditions are defined in EDMS2187266.</a:t>
            </a:r>
          </a:p>
          <a:p>
            <a:r>
              <a:rPr kumimoji="1" lang="en-US" altLang="ja-JP" sz="2000" dirty="0" smtClean="0"/>
              <a:t>The test for the third model magnet (MBXFS3) already followed this criteria. 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764704"/>
            <a:ext cx="3239920" cy="458489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" t="53150" r="8544" b="16400"/>
          <a:stretch/>
        </p:blipFill>
        <p:spPr>
          <a:xfrm>
            <a:off x="4355976" y="692696"/>
            <a:ext cx="4032448" cy="2088232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4410200" y="1624243"/>
            <a:ext cx="3924000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9" t="58400" r="8343" b="7315"/>
          <a:stretch/>
        </p:blipFill>
        <p:spPr>
          <a:xfrm>
            <a:off x="4310235" y="2966287"/>
            <a:ext cx="4032449" cy="2351285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355976" y="4293096"/>
            <a:ext cx="3924000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695962" y="3268619"/>
            <a:ext cx="3260414" cy="2160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2" name="正方形/長方形 11"/>
          <p:cNvSpPr/>
          <p:nvPr/>
        </p:nvSpPr>
        <p:spPr>
          <a:xfrm>
            <a:off x="4410200" y="1264244"/>
            <a:ext cx="3924000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7012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Maximum voltage condition for Hi-pot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9276" y="3588124"/>
            <a:ext cx="7740640" cy="1080120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Maximum voltage condition of Hi-pot test up to yoked magnet in compliant </a:t>
            </a:r>
            <a:r>
              <a:rPr kumimoji="1" lang="en-US" altLang="ja-JP" sz="2000" dirty="0"/>
              <a:t>with EDMS2187266.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Hi-pot test was performed at the same condition in MBXFS3.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120950"/>
              </p:ext>
            </p:extLst>
          </p:nvPr>
        </p:nvGraphicFramePr>
        <p:xfrm>
          <a:off x="1403648" y="1264150"/>
          <a:ext cx="6168068" cy="138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5380"/>
                <a:gridCol w="1214312"/>
                <a:gridCol w="1274188"/>
                <a:gridCol w="127418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QPH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Inspector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Before QPH</a:t>
                      </a:r>
                      <a:r>
                        <a:rPr kumimoji="1" lang="en-US" altLang="ja-JP" baseline="0" dirty="0" smtClean="0"/>
                        <a:t> cutting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4.6 kV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KEK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 yoking</a:t>
                      </a:r>
                    </a:p>
                    <a:p>
                      <a:r>
                        <a:rPr kumimoji="1" lang="en-US" altLang="ja-JP" dirty="0" smtClean="0"/>
                        <a:t>w/o collaring mandrel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2.6 kV*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4.6</a:t>
                      </a:r>
                      <a:r>
                        <a:rPr kumimoji="1" lang="en-US" altLang="ja-JP" baseline="0" dirty="0" smtClean="0"/>
                        <a:t> kV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Hitachi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98283" y="2777438"/>
            <a:ext cx="6378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Voltage is applied between one of the coils and the ground.</a:t>
            </a:r>
          </a:p>
          <a:p>
            <a:r>
              <a:rPr kumimoji="1" lang="en-US" altLang="ja-JP" dirty="0" smtClean="0"/>
              <a:t>  Another coil is grounded.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076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39943"/>
            <a:ext cx="8795280" cy="2088232"/>
          </a:xfrm>
        </p:spPr>
        <p:txBody>
          <a:bodyPr>
            <a:noAutofit/>
          </a:bodyPr>
          <a:lstStyle/>
          <a:p>
            <a:r>
              <a:rPr lang="en-GB" dirty="0" smtClean="0"/>
              <a:t>Fabrication processes in 2 m-long model magnets</a:t>
            </a:r>
          </a:p>
          <a:p>
            <a:r>
              <a:rPr lang="en-GB" dirty="0" smtClean="0"/>
              <a:t>Preparation for constructing 7 m-long yoked magnet</a:t>
            </a:r>
            <a:endParaRPr lang="en-GB" dirty="0"/>
          </a:p>
          <a:p>
            <a:r>
              <a:rPr lang="en-GB" dirty="0" smtClean="0"/>
              <a:t>Technical transfer </a:t>
            </a:r>
            <a:r>
              <a:rPr lang="en-GB" dirty="0"/>
              <a:t>from KEK to </a:t>
            </a:r>
            <a:r>
              <a:rPr lang="en-GB" dirty="0" smtClean="0"/>
              <a:t>Hitachi</a:t>
            </a:r>
            <a:endParaRPr lang="en-GB" dirty="0"/>
          </a:p>
          <a:p>
            <a:r>
              <a:rPr lang="en-GB" dirty="0" smtClean="0"/>
              <a:t>EIQA withstand voltage </a:t>
            </a:r>
            <a:r>
              <a:rPr lang="en-GB" dirty="0"/>
              <a:t>test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5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900001"/>
            <a:ext cx="8471264" cy="317707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7 m-long yoked magnet for a prototype of MBXF will be constructed in the processes similar to  the model magnets. </a:t>
            </a:r>
          </a:p>
          <a:p>
            <a:r>
              <a:rPr kumimoji="1" lang="en-US" altLang="ja-JP" sz="2400" dirty="0" smtClean="0"/>
              <a:t>Technical transfer from KEK to Hitachi is crucial in terms of quality and schedule.</a:t>
            </a:r>
          </a:p>
          <a:p>
            <a:r>
              <a:rPr kumimoji="1" lang="en-US" altLang="ja-JP" sz="2400" dirty="0" smtClean="0"/>
              <a:t>Manufacturing procedures will be prepared by Hitachi based on those for model magnets and test coil fabrication.</a:t>
            </a:r>
          </a:p>
          <a:p>
            <a:r>
              <a:rPr kumimoji="1" lang="en-US" altLang="ja-JP" sz="2400" dirty="0" smtClean="0"/>
              <a:t>EIQA test will be performed according to the conditions defined in EDMS document.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99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6" name="正方形/長方形 5"/>
          <p:cNvSpPr/>
          <p:nvPr/>
        </p:nvSpPr>
        <p:spPr>
          <a:xfrm>
            <a:off x="1087557" y="234888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 defTabSz="914400"/>
            <a:r>
              <a:rPr lang="en-GB" altLang="ja-JP" sz="3600" b="1" dirty="0" smtClean="0">
                <a:solidFill>
                  <a:schemeClr val="bg2"/>
                </a:solidFill>
              </a:rPr>
              <a:t>Fabrication </a:t>
            </a:r>
            <a:r>
              <a:rPr lang="en-GB" altLang="ja-JP" sz="3600" b="1" dirty="0">
                <a:solidFill>
                  <a:schemeClr val="bg2"/>
                </a:solidFill>
              </a:rPr>
              <a:t>processes in 2 </a:t>
            </a:r>
            <a:r>
              <a:rPr lang="en-GB" altLang="ja-JP" sz="3600" b="1" dirty="0" smtClean="0">
                <a:solidFill>
                  <a:schemeClr val="bg2"/>
                </a:solidFill>
              </a:rPr>
              <a:t>m-long</a:t>
            </a:r>
          </a:p>
          <a:p>
            <a:pPr marL="742950" indent="-742950" algn="just" defTabSz="914400"/>
            <a:r>
              <a:rPr lang="en-GB" altLang="ja-JP" sz="3600" b="1" dirty="0" smtClean="0">
                <a:solidFill>
                  <a:schemeClr val="bg2"/>
                </a:solidFill>
              </a:rPr>
              <a:t>model magnets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5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281" y="-155998"/>
            <a:ext cx="8208472" cy="720000"/>
          </a:xfrm>
        </p:spPr>
        <p:txBody>
          <a:bodyPr/>
          <a:lstStyle/>
          <a:p>
            <a:r>
              <a:rPr kumimoji="1" lang="en-US" altLang="ja-JP" dirty="0" smtClean="0"/>
              <a:t>Flow of fabrication processes </a:t>
            </a:r>
            <a:r>
              <a:rPr kumimoji="1" lang="en-US" altLang="ja-JP" smtClean="0"/>
              <a:t>to yoked magnet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grpSp>
        <p:nvGrpSpPr>
          <p:cNvPr id="12" name="図形グループ 11"/>
          <p:cNvGrpSpPr/>
          <p:nvPr/>
        </p:nvGrpSpPr>
        <p:grpSpPr>
          <a:xfrm>
            <a:off x="899592" y="525855"/>
            <a:ext cx="4908716" cy="6010495"/>
            <a:chOff x="2177274" y="504298"/>
            <a:chExt cx="4908716" cy="6010495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3846000" y="504298"/>
              <a:ext cx="1571264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Coil winding</a:t>
              </a:r>
              <a:endParaRPr kumimoji="1" lang="ja-JP" altLang="en-US" sz="2000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160991" y="1215887"/>
              <a:ext cx="941283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Curing</a:t>
              </a:r>
              <a:endParaRPr kumimoji="1" lang="ja-JP" altLang="en-US" sz="20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235256" y="1927476"/>
              <a:ext cx="279275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smtClean="0"/>
                <a:t>Coil size measurement</a:t>
              </a:r>
              <a:endParaRPr kumimoji="1" lang="ja-JP" altLang="en-US" sz="2000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177274" y="2639065"/>
              <a:ext cx="4908716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smtClean="0"/>
                <a:t>Instrumentation (Only for model magnets)</a:t>
              </a:r>
              <a:endParaRPr kumimoji="1" lang="ja-JP" altLang="en-US" sz="20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608482" y="3350654"/>
              <a:ext cx="4046301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Preparation before QPH wrapping</a:t>
              </a:r>
              <a:endParaRPr kumimoji="1" lang="ja-JP" altLang="en-US" sz="20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629321" y="4062243"/>
              <a:ext cx="4004622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QPH, Ground insulation wrapping</a:t>
              </a:r>
            </a:p>
            <a:p>
              <a:pPr algn="ctr"/>
              <a:r>
                <a:rPr kumimoji="1" lang="en-US" altLang="ja-JP" sz="2000" dirty="0" smtClean="0"/>
                <a:t>Brass shoe assembly</a:t>
              </a:r>
              <a:endParaRPr kumimoji="1" lang="ja-JP" altLang="en-US" sz="20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031949" y="5081608"/>
              <a:ext cx="119936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Collaring</a:t>
              </a:r>
              <a:endParaRPr kumimoji="1" lang="ja-JP" altLang="en-US" sz="20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158233" y="5793200"/>
              <a:ext cx="946798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Yoking</a:t>
              </a:r>
              <a:endParaRPr kumimoji="1" lang="ja-JP" altLang="en-US" sz="2000" dirty="0"/>
            </a:p>
          </p:txBody>
        </p:sp>
        <p:cxnSp>
          <p:nvCxnSpPr>
            <p:cNvPr id="17" name="直線矢印コネクタ 16"/>
            <p:cNvCxnSpPr/>
            <p:nvPr/>
          </p:nvCxnSpPr>
          <p:spPr>
            <a:xfrm>
              <a:off x="4631632" y="904408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>
              <a:off x="4631632" y="1615997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4631632" y="2327586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>
              <a:off x="4631632" y="3039175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>
              <a:off x="4631632" y="3750764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>
              <a:off x="4631632" y="4770129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>
              <a:off x="4631632" y="5481721"/>
              <a:ext cx="0" cy="31147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5436096" y="875481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00FF"/>
                  </a:solidFill>
                </a:rPr>
                <a:t>Electrical test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>
              <a:off x="4943284" y="1060147"/>
              <a:ext cx="576064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5416501" y="1572607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00FF"/>
                  </a:solidFill>
                </a:rPr>
                <a:t>Electrical test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7" name="直線矢印コネクタ 36"/>
            <p:cNvCxnSpPr/>
            <p:nvPr/>
          </p:nvCxnSpPr>
          <p:spPr>
            <a:xfrm flipH="1">
              <a:off x="4923689" y="1757273"/>
              <a:ext cx="576064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>
              <a:off x="5499664" y="3011006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00FF"/>
                  </a:solidFill>
                </a:rPr>
                <a:t>Electrical test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39" name="直線矢印コネクタ 38"/>
            <p:cNvCxnSpPr/>
            <p:nvPr/>
          </p:nvCxnSpPr>
          <p:spPr>
            <a:xfrm flipH="1">
              <a:off x="5006852" y="3195672"/>
              <a:ext cx="576064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5231316" y="5463558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00FF"/>
                  </a:solidFill>
                </a:rPr>
                <a:t>Electrical test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1" name="直線矢印コネクタ 40"/>
            <p:cNvCxnSpPr/>
            <p:nvPr/>
          </p:nvCxnSpPr>
          <p:spPr>
            <a:xfrm flipH="1">
              <a:off x="4738504" y="5648224"/>
              <a:ext cx="576064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5231316" y="6145461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0000FF"/>
                  </a:solidFill>
                </a:rPr>
                <a:t>Electrical test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 flipH="1">
              <a:off x="4738504" y="6330127"/>
              <a:ext cx="576064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xmlns="" id="{B0DC12D7-DDB3-3244-8DFE-FE412A5411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1" t="11706" r="30362" b="16879"/>
          <a:stretch/>
        </p:blipFill>
        <p:spPr>
          <a:xfrm>
            <a:off x="6253576" y="933225"/>
            <a:ext cx="2530932" cy="259354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9D05107C-EA3A-9D4C-9B2F-163EC216B7F7}"/>
              </a:ext>
            </a:extLst>
          </p:cNvPr>
          <p:cNvSpPr txBox="1"/>
          <p:nvPr/>
        </p:nvSpPr>
        <p:spPr>
          <a:xfrm>
            <a:off x="5934418" y="953525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Shell</a:t>
            </a:r>
            <a:endParaRPr kumimoji="1" lang="ja-JP" altLang="en-US" sz="1600">
              <a:solidFill>
                <a:schemeClr val="accent5"/>
              </a:solidFill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xmlns="" id="{34A86825-D0C1-3A40-A723-EC351288B0B1}"/>
              </a:ext>
            </a:extLst>
          </p:cNvPr>
          <p:cNvSpPr txBox="1"/>
          <p:nvPr/>
        </p:nvSpPr>
        <p:spPr>
          <a:xfrm>
            <a:off x="6460972" y="519747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Collar</a:t>
            </a:r>
            <a:endParaRPr kumimoji="1" lang="ja-JP" altLang="en-US" sz="1600">
              <a:solidFill>
                <a:schemeClr val="accent5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6806DC36-D240-4B4B-8C73-AA47EB03B146}"/>
              </a:ext>
            </a:extLst>
          </p:cNvPr>
          <p:cNvSpPr txBox="1"/>
          <p:nvPr/>
        </p:nvSpPr>
        <p:spPr>
          <a:xfrm>
            <a:off x="7423961" y="515818"/>
            <a:ext cx="1360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chemeClr val="accent5"/>
                </a:solidFill>
              </a:rPr>
              <a:t>Nb-Ti</a:t>
            </a:r>
            <a:r>
              <a:rPr kumimoji="1" lang="en-US" altLang="ja-JP" sz="1600" dirty="0">
                <a:solidFill>
                  <a:schemeClr val="accent5"/>
                </a:solidFill>
              </a:rPr>
              <a:t>/Cu coil</a:t>
            </a:r>
            <a:endParaRPr kumimoji="1" lang="ja-JP" altLang="en-US" sz="1600">
              <a:solidFill>
                <a:schemeClr val="accent5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xmlns="" id="{0B9FD43F-5799-2441-84C5-D1BC316ACCD3}"/>
              </a:ext>
            </a:extLst>
          </p:cNvPr>
          <p:cNvSpPr txBox="1"/>
          <p:nvPr/>
        </p:nvSpPr>
        <p:spPr>
          <a:xfrm>
            <a:off x="8230247" y="786931"/>
            <a:ext cx="787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smtClean="0">
                <a:solidFill>
                  <a:schemeClr val="accent5"/>
                </a:solidFill>
              </a:rPr>
              <a:t>GFRP</a:t>
            </a:r>
          </a:p>
          <a:p>
            <a:r>
              <a:rPr kumimoji="1" lang="en-US" altLang="ja-JP" sz="1600" dirty="0" smtClean="0">
                <a:solidFill>
                  <a:schemeClr val="accent5"/>
                </a:solidFill>
              </a:rPr>
              <a:t>wedge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xmlns="" id="{BC2BFFAE-D5EA-CE46-8AE4-95A261F31257}"/>
              </a:ext>
            </a:extLst>
          </p:cNvPr>
          <p:cNvSpPr txBox="1"/>
          <p:nvPr/>
        </p:nvSpPr>
        <p:spPr>
          <a:xfrm>
            <a:off x="6098873" y="3178542"/>
            <a:ext cx="63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Yoke</a:t>
            </a:r>
            <a:endParaRPr kumimoji="1" lang="ja-JP" altLang="en-US" sz="1600">
              <a:solidFill>
                <a:schemeClr val="accent5"/>
              </a:solidFill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xmlns="" id="{4D4B8888-82EA-4348-9A60-3797B4F0EA6E}"/>
              </a:ext>
            </a:extLst>
          </p:cNvPr>
          <p:cNvCxnSpPr>
            <a:cxnSpLocks/>
          </p:cNvCxnSpPr>
          <p:nvPr/>
        </p:nvCxnSpPr>
        <p:spPr>
          <a:xfrm flipH="1">
            <a:off x="7730095" y="799114"/>
            <a:ext cx="287677" cy="1111768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xmlns="" id="{8939F8FE-898D-2343-946F-3C556A9B6433}"/>
              </a:ext>
            </a:extLst>
          </p:cNvPr>
          <p:cNvCxnSpPr>
            <a:cxnSpLocks/>
          </p:cNvCxnSpPr>
          <p:nvPr/>
        </p:nvCxnSpPr>
        <p:spPr>
          <a:xfrm>
            <a:off x="6322401" y="1203297"/>
            <a:ext cx="209712" cy="287962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xmlns="" id="{1BAAA66A-550B-DB4D-99D4-452169152AFF}"/>
              </a:ext>
            </a:extLst>
          </p:cNvPr>
          <p:cNvCxnSpPr>
            <a:cxnSpLocks/>
          </p:cNvCxnSpPr>
          <p:nvPr/>
        </p:nvCxnSpPr>
        <p:spPr>
          <a:xfrm>
            <a:off x="6920461" y="799114"/>
            <a:ext cx="472329" cy="1022856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xmlns="" id="{76276821-1810-5B4A-AF35-73E76E3370B9}"/>
              </a:ext>
            </a:extLst>
          </p:cNvPr>
          <p:cNvCxnSpPr>
            <a:cxnSpLocks/>
          </p:cNvCxnSpPr>
          <p:nvPr/>
        </p:nvCxnSpPr>
        <p:spPr>
          <a:xfrm flipH="1">
            <a:off x="7785404" y="1118745"/>
            <a:ext cx="500999" cy="815935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xmlns="" id="{FDE809D8-4526-1443-B0A9-9D85D16FAFB7}"/>
              </a:ext>
            </a:extLst>
          </p:cNvPr>
          <p:cNvCxnSpPr>
            <a:cxnSpLocks/>
          </p:cNvCxnSpPr>
          <p:nvPr/>
        </p:nvCxnSpPr>
        <p:spPr>
          <a:xfrm flipV="1">
            <a:off x="6678172" y="2901299"/>
            <a:ext cx="484577" cy="400472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xmlns="" id="{46026B59-D0A8-4144-88B0-FB08701AE2FA}"/>
              </a:ext>
            </a:extLst>
          </p:cNvPr>
          <p:cNvCxnSpPr>
            <a:cxnSpLocks/>
          </p:cNvCxnSpPr>
          <p:nvPr/>
        </p:nvCxnSpPr>
        <p:spPr>
          <a:xfrm flipH="1" flipV="1">
            <a:off x="7839942" y="2436828"/>
            <a:ext cx="382332" cy="925775"/>
          </a:xfrm>
          <a:prstGeom prst="straightConnector1">
            <a:avLst/>
          </a:prstGeom>
          <a:ln w="19050">
            <a:solidFill>
              <a:schemeClr val="accent5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xmlns="" id="{4BB6CC78-297E-6C45-8160-EE3B87DD5E09}"/>
              </a:ext>
            </a:extLst>
          </p:cNvPr>
          <p:cNvSpPr txBox="1"/>
          <p:nvPr/>
        </p:nvSpPr>
        <p:spPr>
          <a:xfrm>
            <a:off x="7872376" y="3308075"/>
            <a:ext cx="1210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QPH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Insulation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Brass shoe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0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7654" y="-11113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Coil winding ~ Curing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6" name="図形グループ 5"/>
          <p:cNvGrpSpPr/>
          <p:nvPr/>
        </p:nvGrpSpPr>
        <p:grpSpPr>
          <a:xfrm>
            <a:off x="3948622" y="558137"/>
            <a:ext cx="2783618" cy="2710704"/>
            <a:chOff x="2571456" y="2517542"/>
            <a:chExt cx="4414128" cy="4298504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1456" y="2517542"/>
              <a:ext cx="4414128" cy="4298504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5019508" y="2526422"/>
              <a:ext cx="1842389" cy="581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Tensioner</a:t>
              </a:r>
              <a:endParaRPr kumimoji="1" lang="ja-JP" alt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027601" y="2633633"/>
              <a:ext cx="1432347" cy="581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Feeder</a:t>
              </a:r>
              <a:endParaRPr kumimoji="1" lang="ja-JP" alt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>
              <a:off x="4859653" y="2726326"/>
              <a:ext cx="266427" cy="16054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>
              <a:off x="4307238" y="3001624"/>
              <a:ext cx="168738" cy="18706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4016416" y="6081588"/>
              <a:ext cx="1890189" cy="581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Turn table</a:t>
              </a:r>
              <a:endParaRPr kumimoji="1" lang="ja-JP" alt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3322881" y="4867962"/>
              <a:ext cx="168738" cy="32027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2571456" y="4372847"/>
              <a:ext cx="2957759" cy="581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Winding mandrel</a:t>
              </a:r>
              <a:endParaRPr kumimoji="1" lang="ja-JP" alt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5" name="図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033" y="4573472"/>
            <a:ext cx="3457247" cy="227579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62"/>
          <a:stretch/>
        </p:blipFill>
        <p:spPr>
          <a:xfrm>
            <a:off x="7164943" y="4573472"/>
            <a:ext cx="1832671" cy="228821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3"/>
          <a:stretch/>
        </p:blipFill>
        <p:spPr>
          <a:xfrm>
            <a:off x="6660232" y="1324210"/>
            <a:ext cx="2515207" cy="116868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23528" y="1300698"/>
            <a:ext cx="1571264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Coil winding</a:t>
            </a:r>
            <a:endParaRPr kumimoji="1" lang="ja-JP" altLang="en-US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3528" y="3325836"/>
            <a:ext cx="941283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Curing</a:t>
            </a:r>
            <a:endParaRPr kumimoji="1" lang="ja-JP" altLang="en-US" sz="20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712" y="2226606"/>
            <a:ext cx="2288768" cy="228251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381" y="16260"/>
            <a:ext cx="2351131" cy="1272309"/>
          </a:xfrm>
          <a:prstGeom prst="rect">
            <a:avLst/>
          </a:prstGeom>
        </p:spPr>
      </p:pic>
      <p:sp>
        <p:nvSpPr>
          <p:cNvPr id="2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3147" y="1770967"/>
            <a:ext cx="3738941" cy="937953"/>
          </a:xfrm>
          <a:noFill/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Cu/</a:t>
            </a:r>
            <a:r>
              <a:rPr kumimoji="1" lang="en-US" altLang="ja-JP" sz="1800" dirty="0" err="1" smtClean="0"/>
              <a:t>Nb-Ti</a:t>
            </a:r>
            <a:r>
              <a:rPr kumimoji="1" lang="en-US" altLang="ja-JP" sz="1800" dirty="0" smtClean="0"/>
              <a:t> cable</a:t>
            </a:r>
          </a:p>
          <a:p>
            <a:r>
              <a:rPr kumimoji="1" lang="en-US" altLang="ja-JP" sz="1800" dirty="0" smtClean="0"/>
              <a:t>GFRP wedges</a:t>
            </a:r>
          </a:p>
          <a:p>
            <a:r>
              <a:rPr kumimoji="1" lang="en-US" altLang="ja-JP" sz="1800" dirty="0" smtClean="0"/>
              <a:t>Wet-winding applied to coil end</a:t>
            </a:r>
            <a:endParaRPr lang="en-US" altLang="ja-JP" sz="1800" dirty="0"/>
          </a:p>
        </p:txBody>
      </p:sp>
      <p:sp>
        <p:nvSpPr>
          <p:cNvPr id="30" name="コンテンツ プレースホルダー 2"/>
          <p:cNvSpPr txBox="1">
            <a:spLocks/>
          </p:cNvSpPr>
          <p:nvPr/>
        </p:nvSpPr>
        <p:spPr>
          <a:xfrm>
            <a:off x="153147" y="3911790"/>
            <a:ext cx="4178523" cy="937953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/>
              <a:t>Pushing a coil into curing mold</a:t>
            </a:r>
          </a:p>
          <a:p>
            <a:r>
              <a:rPr kumimoji="1" lang="en-US" altLang="ja-JP" sz="1800" dirty="0" smtClean="0"/>
              <a:t>Pressing and heating for coil forming</a:t>
            </a:r>
            <a:endParaRPr lang="en-US" altLang="ja-JP" sz="1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8767" y="550421"/>
            <a:ext cx="3865161" cy="64633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All the model magnets (MBXFS1–3)</a:t>
            </a:r>
          </a:p>
          <a:p>
            <a:r>
              <a:rPr kumimoji="1" lang="en-US" altLang="ja-JP" dirty="0" smtClean="0"/>
              <a:t>were fabricated and tested at KEK.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61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40" y="-99312"/>
            <a:ext cx="8964488" cy="720000"/>
          </a:xfrm>
        </p:spPr>
        <p:txBody>
          <a:bodyPr/>
          <a:lstStyle/>
          <a:p>
            <a:r>
              <a:rPr kumimoji="1" lang="en-US" altLang="ja-JP" dirty="0" smtClean="0"/>
              <a:t>Coil </a:t>
            </a:r>
            <a:r>
              <a:rPr kumimoji="1" lang="en-US" altLang="ja-JP" smtClean="0"/>
              <a:t>size measurement ~ QPH, insulation wrapping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548680"/>
            <a:ext cx="2642731" cy="268687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48720" y="692616"/>
            <a:ext cx="279275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Coil size measurement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2385232"/>
            <a:ext cx="3948517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QPH, ground insulation wrapping</a:t>
            </a:r>
            <a:endParaRPr kumimoji="1" lang="ja-JP" altLang="en-US" sz="20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3436" y="3924437"/>
            <a:ext cx="2162236" cy="231287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712" y="3307669"/>
            <a:ext cx="3359768" cy="53632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004" y="3916105"/>
            <a:ext cx="3600400" cy="43831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4742" y="4454086"/>
            <a:ext cx="3580923" cy="46464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0445" y="4976208"/>
            <a:ext cx="2642731" cy="104508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6084998"/>
            <a:ext cx="3343386" cy="800386"/>
          </a:xfrm>
          <a:prstGeom prst="rect">
            <a:avLst/>
          </a:prstGeom>
        </p:spPr>
      </p:pic>
      <p:cxnSp>
        <p:nvCxnSpPr>
          <p:cNvPr id="20" name="直線矢印コネクタ 19"/>
          <p:cNvCxnSpPr/>
          <p:nvPr/>
        </p:nvCxnSpPr>
        <p:spPr>
          <a:xfrm>
            <a:off x="5218500" y="4122513"/>
            <a:ext cx="36004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092280" y="4292057"/>
            <a:ext cx="0" cy="217063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090340" y="4725144"/>
            <a:ext cx="0" cy="217063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7090340" y="5961574"/>
            <a:ext cx="0" cy="217063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8720" y="1294849"/>
            <a:ext cx="4189773" cy="618345"/>
          </a:xfrm>
          <a:noFill/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Coil is compressed to a certain size to evaluate azimuthal coil size</a:t>
            </a:r>
            <a:endParaRPr lang="en-US" altLang="ja-JP" sz="1800" dirty="0"/>
          </a:p>
        </p:txBody>
      </p:sp>
      <p:sp>
        <p:nvSpPr>
          <p:cNvPr id="26" name="コンテンツ プレースホルダー 2"/>
          <p:cNvSpPr txBox="1">
            <a:spLocks/>
          </p:cNvSpPr>
          <p:nvPr/>
        </p:nvSpPr>
        <p:spPr>
          <a:xfrm>
            <a:off x="432670" y="2970924"/>
            <a:ext cx="4189773" cy="1321133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/>
              <a:t>QPH composed of SUS strips sandwiched by polyimide insulations</a:t>
            </a:r>
          </a:p>
          <a:p>
            <a:r>
              <a:rPr kumimoji="1" lang="en-US" altLang="ja-JP" sz="1800" dirty="0" smtClean="0"/>
              <a:t>Four layers of ground insulations</a:t>
            </a:r>
          </a:p>
          <a:p>
            <a:r>
              <a:rPr kumimoji="1" lang="en-US" altLang="ja-JP" sz="1800" dirty="0" smtClean="0"/>
              <a:t>Brass shoe assembly</a:t>
            </a: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11254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5996" y="-106263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Collaring ~ Yoking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476672"/>
            <a:ext cx="1199367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Collaring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7436" y="2695185"/>
            <a:ext cx="946798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smtClean="0"/>
              <a:t>Yoking</a:t>
            </a:r>
            <a:endParaRPr kumimoji="1" lang="ja-JP" altLang="en-US" sz="2000" dirty="0"/>
          </a:p>
        </p:txBody>
      </p:sp>
      <p:grpSp>
        <p:nvGrpSpPr>
          <p:cNvPr id="9" name="図形グループ 26">
            <a:extLst>
              <a:ext uri="{FF2B5EF4-FFF2-40B4-BE49-F238E27FC236}">
                <a16:creationId xmlns:a16="http://schemas.microsoft.com/office/drawing/2014/main" xmlns="" id="{E5E0FFB6-8917-4641-9D85-8B72A9675413}"/>
              </a:ext>
            </a:extLst>
          </p:cNvPr>
          <p:cNvGrpSpPr/>
          <p:nvPr/>
        </p:nvGrpSpPr>
        <p:grpSpPr>
          <a:xfrm>
            <a:off x="5883054" y="680437"/>
            <a:ext cx="3219108" cy="2168167"/>
            <a:chOff x="3815275" y="893144"/>
            <a:chExt cx="4775936" cy="3216739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xmlns="" id="{4A0485CE-86B4-6244-A1F5-E9A55FB7D2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5275" y="893144"/>
              <a:ext cx="4775936" cy="3216739"/>
            </a:xfrm>
            <a:prstGeom prst="rect">
              <a:avLst/>
            </a:prstGeom>
          </p:spPr>
        </p:pic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xmlns="" id="{BDEE6B04-8904-4B40-9FCC-D0071AE84D10}"/>
                </a:ext>
              </a:extLst>
            </p:cNvPr>
            <p:cNvCxnSpPr/>
            <p:nvPr/>
          </p:nvCxnSpPr>
          <p:spPr>
            <a:xfrm>
              <a:off x="6469627" y="2123766"/>
              <a:ext cx="0" cy="245807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xmlns="" id="{DE3CD54E-8DDD-3F4E-8639-919CEE88893A}"/>
                </a:ext>
              </a:extLst>
            </p:cNvPr>
            <p:cNvCxnSpPr/>
            <p:nvPr/>
          </p:nvCxnSpPr>
          <p:spPr>
            <a:xfrm flipV="1">
              <a:off x="6469627" y="3049055"/>
              <a:ext cx="0" cy="245807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xmlns="" id="{25C0A698-F8A9-9342-B93C-09D76638D7B4}"/>
                </a:ext>
              </a:extLst>
            </p:cNvPr>
            <p:cNvCxnSpPr/>
            <p:nvPr/>
          </p:nvCxnSpPr>
          <p:spPr>
            <a:xfrm rot="5400000" flipV="1">
              <a:off x="6120583" y="2626926"/>
              <a:ext cx="0" cy="245807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715" y="2933751"/>
            <a:ext cx="1962347" cy="294352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36" r="17061"/>
          <a:stretch/>
        </p:blipFill>
        <p:spPr>
          <a:xfrm>
            <a:off x="4555996" y="2924652"/>
            <a:ext cx="2520280" cy="2231249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908720"/>
            <a:ext cx="3879264" cy="317822"/>
          </a:xfrm>
          <a:noFill/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SUS collar assembly by pressing</a:t>
            </a:r>
            <a:endParaRPr lang="en-US" altLang="ja-JP" sz="1800" dirty="0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539552" y="3202621"/>
            <a:ext cx="3879264" cy="1675982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/>
              <a:t>Yoke assembly and key insertion</a:t>
            </a:r>
          </a:p>
          <a:p>
            <a:r>
              <a:rPr lang="en-US" altLang="ja-JP" sz="1800" dirty="0" smtClean="0"/>
              <a:t>Coil pre-stress is mainly applied in yoking process</a:t>
            </a:r>
          </a:p>
          <a:p>
            <a:r>
              <a:rPr lang="en-US" altLang="ja-JP" sz="1800" dirty="0" smtClean="0"/>
              <a:t>Removing collapsible collaring mandrel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55" b="14162"/>
          <a:stretch/>
        </p:blipFill>
        <p:spPr>
          <a:xfrm>
            <a:off x="2347734" y="1250672"/>
            <a:ext cx="3452455" cy="160157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="" xmlns:a16="http://schemas.microsoft.com/office/drawing/2014/main" id="{9AC8216E-29BB-4849-9712-7F1719DFA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17" t="10517" r="13137" b="18097"/>
          <a:stretch/>
        </p:blipFill>
        <p:spPr>
          <a:xfrm>
            <a:off x="1953502" y="4684724"/>
            <a:ext cx="3171869" cy="214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1762" y="7530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Feedback from model magnet development</a:t>
            </a:r>
            <a:br>
              <a:rPr kumimoji="1" lang="en-US" altLang="ja-JP" dirty="0" smtClean="0"/>
            </a:br>
            <a:r>
              <a:rPr kumimoji="1" lang="en-US" altLang="ja-JP" dirty="0" smtClean="0"/>
              <a:t>to prototype construction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Production Readiness Review for D1 Yoked Magnet, CERN &amp; KEK, October 3, 2019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7" name="U ターン矢印 36"/>
          <p:cNvSpPr/>
          <p:nvPr/>
        </p:nvSpPr>
        <p:spPr>
          <a:xfrm rot="5400000">
            <a:off x="3068666" y="2771302"/>
            <a:ext cx="2924265" cy="1605949"/>
          </a:xfrm>
          <a:prstGeom prst="uturnArrow">
            <a:avLst>
              <a:gd name="adj1" fmla="val 14679"/>
              <a:gd name="adj2" fmla="val 24026"/>
              <a:gd name="adj3" fmla="val 18789"/>
              <a:gd name="adj4" fmla="val 43750"/>
              <a:gd name="adj5" fmla="val 100000"/>
            </a:avLst>
          </a:prstGeom>
          <a:solidFill>
            <a:srgbClr val="ECF4D3"/>
          </a:solidFill>
          <a:ln w="28575">
            <a:solidFill>
              <a:srgbClr val="008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49" name="図形グループ 48"/>
          <p:cNvGrpSpPr/>
          <p:nvPr/>
        </p:nvGrpSpPr>
        <p:grpSpPr>
          <a:xfrm>
            <a:off x="4889243" y="1290728"/>
            <a:ext cx="2986392" cy="1990928"/>
            <a:chOff x="5364088" y="1484784"/>
            <a:chExt cx="2986392" cy="1990928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1484784"/>
              <a:ext cx="2986392" cy="199092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25" name="直線矢印コネクタ 24"/>
            <p:cNvCxnSpPr/>
            <p:nvPr/>
          </p:nvCxnSpPr>
          <p:spPr>
            <a:xfrm flipV="1">
              <a:off x="6172440" y="2233168"/>
              <a:ext cx="0" cy="18772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 flipV="1">
              <a:off x="6679428" y="2236367"/>
              <a:ext cx="0" cy="18772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flipV="1">
              <a:off x="7186416" y="2255146"/>
              <a:ext cx="0" cy="18772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 flipV="1">
              <a:off x="8200394" y="2264424"/>
              <a:ext cx="0" cy="18772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flipV="1">
              <a:off x="7693404" y="2255146"/>
              <a:ext cx="0" cy="18772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テキスト ボックス 49"/>
          <p:cNvSpPr txBox="1"/>
          <p:nvPr/>
        </p:nvSpPr>
        <p:spPr>
          <a:xfrm>
            <a:off x="6195455" y="1552492"/>
            <a:ext cx="14285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Detachment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53" name="図形グループ 52"/>
          <p:cNvGrpSpPr/>
          <p:nvPr/>
        </p:nvGrpSpPr>
        <p:grpSpPr>
          <a:xfrm>
            <a:off x="771747" y="3753816"/>
            <a:ext cx="2956078" cy="1970719"/>
            <a:chOff x="5364088" y="3566965"/>
            <a:chExt cx="2956078" cy="1970719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3566965"/>
              <a:ext cx="2956078" cy="197071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6112672" y="3787132"/>
              <a:ext cx="174919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No detachment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8" name="図形グループ 57"/>
          <p:cNvGrpSpPr/>
          <p:nvPr/>
        </p:nvGrpSpPr>
        <p:grpSpPr>
          <a:xfrm>
            <a:off x="4644008" y="3501008"/>
            <a:ext cx="4401057" cy="2410189"/>
            <a:chOff x="4644008" y="3501008"/>
            <a:chExt cx="4401057" cy="2410189"/>
          </a:xfrm>
        </p:grpSpPr>
        <p:pic>
          <p:nvPicPr>
            <p:cNvPr id="52" name="図 5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2" t="37890" r="9132" b="29334"/>
            <a:stretch/>
          </p:blipFill>
          <p:spPr>
            <a:xfrm>
              <a:off x="4644008" y="3501008"/>
              <a:ext cx="4401057" cy="2410189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39" name="直線矢印コネクタ 38"/>
            <p:cNvCxnSpPr/>
            <p:nvPr/>
          </p:nvCxnSpPr>
          <p:spPr>
            <a:xfrm flipH="1">
              <a:off x="6535940" y="5196844"/>
              <a:ext cx="2016224" cy="0"/>
            </a:xfrm>
            <a:prstGeom prst="straightConnector1">
              <a:avLst/>
            </a:prstGeom>
            <a:ln w="76200">
              <a:solidFill>
                <a:srgbClr val="FFC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6724292" y="4873678"/>
              <a:ext cx="18389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C000"/>
                  </a:solidFill>
                </a:rPr>
                <a:t>Shorter duration</a:t>
              </a:r>
            </a:p>
            <a:p>
              <a:r>
                <a:rPr kumimoji="1" lang="en-US" altLang="ja-JP" dirty="0" smtClean="0">
                  <a:solidFill>
                    <a:srgbClr val="FFC000"/>
                  </a:solidFill>
                </a:rPr>
                <a:t>time</a:t>
              </a:r>
              <a:endParaRPr kumimoji="1" lang="ja-JP" altLang="en-US" dirty="0">
                <a:solidFill>
                  <a:srgbClr val="FFC000"/>
                </a:solidFill>
              </a:endParaRPr>
            </a:p>
          </p:txBody>
        </p:sp>
        <p:cxnSp>
          <p:nvCxnSpPr>
            <p:cNvPr id="42" name="直線矢印コネクタ 41"/>
            <p:cNvCxnSpPr/>
            <p:nvPr/>
          </p:nvCxnSpPr>
          <p:spPr>
            <a:xfrm>
              <a:off x="5311804" y="3828692"/>
              <a:ext cx="0" cy="585412"/>
            </a:xfrm>
            <a:prstGeom prst="straightConnector1">
              <a:avLst/>
            </a:prstGeom>
            <a:ln w="76200">
              <a:solidFill>
                <a:srgbClr val="FFC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5143341" y="3543916"/>
              <a:ext cx="2450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FFC000"/>
                  </a:solidFill>
                </a:rPr>
                <a:t>Different loading cycle</a:t>
              </a:r>
              <a:endParaRPr kumimoji="1" lang="ja-JP" altLang="en-US" dirty="0">
                <a:solidFill>
                  <a:srgbClr val="FFC000"/>
                </a:solidFill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6463932" y="4620780"/>
              <a:ext cx="288032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 flipH="1">
              <a:off x="5599836" y="3972708"/>
              <a:ext cx="36004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" t="4752" r="9132" b="63204"/>
          <a:stretch/>
        </p:blipFill>
        <p:spPr>
          <a:xfrm>
            <a:off x="211345" y="1147865"/>
            <a:ext cx="4401057" cy="23564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2" name="直線矢印コネクタ 11"/>
          <p:cNvCxnSpPr/>
          <p:nvPr/>
        </p:nvCxnSpPr>
        <p:spPr>
          <a:xfrm flipH="1">
            <a:off x="2803633" y="1651920"/>
            <a:ext cx="36004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811745" y="2083968"/>
            <a:ext cx="288032" cy="0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6456" y="5949280"/>
            <a:ext cx="7920000" cy="728987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kumimoji="1" lang="en-US" altLang="ja-JP" sz="2000" dirty="0" smtClean="0"/>
              <a:t>Some issues have been solved through model magnet development.</a:t>
            </a:r>
          </a:p>
          <a:p>
            <a:r>
              <a:rPr kumimoji="1" lang="en-US" altLang="ja-JP" sz="2000" dirty="0" smtClean="0"/>
              <a:t>The modified processes will be applied to prototype construction.</a:t>
            </a:r>
            <a:endParaRPr kumimoji="1" lang="ja-JP" altLang="en-US" sz="20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558027" y="3983738"/>
            <a:ext cx="192873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Modified process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747" y="866970"/>
            <a:ext cx="745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ex. Consideration of curing </a:t>
            </a:r>
            <a:r>
              <a:rPr kumimoji="1" lang="en-US" altLang="ja-JP" b="1" u="sng" smtClean="0"/>
              <a:t>condition in </a:t>
            </a:r>
            <a:r>
              <a:rPr kumimoji="1" lang="en-US" altLang="ja-JP" b="1" u="sng" dirty="0" smtClean="0"/>
              <a:t>the second model magnet</a:t>
            </a:r>
            <a:endParaRPr kumimoji="1" lang="ja-JP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3187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1390A8BEEC5D84C8201B0739A7E18C7" ma:contentTypeVersion="" ma:contentTypeDescription="新しいドキュメントを作成します。" ma:contentTypeScope="" ma:versionID="60d24aff9cd771917b9acd70071c3d33">
  <xsd:schema xmlns:xsd="http://www.w3.org/2001/XMLSchema" xmlns:xs="http://www.w3.org/2001/XMLSchema" xmlns:p="http://schemas.microsoft.com/office/2006/metadata/properties" xmlns:ns2="3eadfc9f-2178-4c62-8778-20a9d25e315a" targetNamespace="http://schemas.microsoft.com/office/2006/metadata/properties" ma:root="true" ma:fieldsID="247dd4b715696b05bd59d67493c2c0a2" ns2:_="">
    <xsd:import namespace="3eadfc9f-2178-4c62-8778-20a9d25e315a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adfc9f-2178-4c62-8778-20a9d25e315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AD5699-298D-4EA9-9A95-F73CBF8B19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adfc9f-2178-4c62-8778-20a9d25e31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4598</TotalTime>
  <Words>2136</Words>
  <Application>Microsoft Macintosh PowerPoint</Application>
  <PresentationFormat>画面に合わせる (4:3)</PresentationFormat>
  <Paragraphs>353</Paragraphs>
  <Slides>30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5" baseType="lpstr">
      <vt:lpstr>Calibri</vt:lpstr>
      <vt:lpstr>ＭＳ Ｐゴシック</vt:lpstr>
      <vt:lpstr>Wingdings</vt:lpstr>
      <vt:lpstr>Arial</vt:lpstr>
      <vt:lpstr>Thème Office</vt:lpstr>
      <vt:lpstr>Procedures (fabrication and inspection)</vt:lpstr>
      <vt:lpstr>Organization: KEK, CERN, Hitachi</vt:lpstr>
      <vt:lpstr>Contents</vt:lpstr>
      <vt:lpstr>PowerPoint プレゼンテーション</vt:lpstr>
      <vt:lpstr>Flow of fabrication processes to yoked magnet</vt:lpstr>
      <vt:lpstr>Coil winding ~ Curing</vt:lpstr>
      <vt:lpstr>Coil size measurement ~ QPH, insulation wrapping</vt:lpstr>
      <vt:lpstr>Collaring ~ Yoking</vt:lpstr>
      <vt:lpstr>Feedback from model magnet development to prototype construction</vt:lpstr>
      <vt:lpstr>Electrical test</vt:lpstr>
      <vt:lpstr>Measurements and inspections other than electrical test</vt:lpstr>
      <vt:lpstr>PowerPoint プレゼンテーション</vt:lpstr>
      <vt:lpstr>Manufacturing site</vt:lpstr>
      <vt:lpstr>Layout of manufacturing site for a prototype</vt:lpstr>
      <vt:lpstr>Layout of manufacturing site for  series production</vt:lpstr>
      <vt:lpstr>Preparation for toolings</vt:lpstr>
      <vt:lpstr>Technical updates from model magnets to a prototype</vt:lpstr>
      <vt:lpstr>Procedure manuals</vt:lpstr>
      <vt:lpstr>MTF</vt:lpstr>
      <vt:lpstr>PowerPoint プレゼンテーション</vt:lpstr>
      <vt:lpstr>Hitachi’s experience in mode magnet fabrication</vt:lpstr>
      <vt:lpstr>Drawings</vt:lpstr>
      <vt:lpstr>Examples of drawings prepared by KEK</vt:lpstr>
      <vt:lpstr>Dry run of coil winding</vt:lpstr>
      <vt:lpstr>Fabrication of a 7 m-long test coil</vt:lpstr>
      <vt:lpstr>Mechanical short model assembly</vt:lpstr>
      <vt:lpstr>PowerPoint プレゼンテーション</vt:lpstr>
      <vt:lpstr>EDMS document for EIQA</vt:lpstr>
      <vt:lpstr>Maximum voltage condition for Hi-pot test</vt:lpstr>
      <vt:lpstr>Conclusion</vt:lpstr>
    </vt:vector>
  </TitlesOfParts>
  <Company>APO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203</cp:revision>
  <dcterms:created xsi:type="dcterms:W3CDTF">2016-01-11T14:38:10Z</dcterms:created>
  <dcterms:modified xsi:type="dcterms:W3CDTF">2019-10-03T07:41:25Z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0x010100F1390A8BEEC5D84C8201B0739A7E18C7</vt:lpwstr>
  </property>
</Properties>
</file>