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10080625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6"/>
  </p:normalViewPr>
  <p:slideViewPr>
    <p:cSldViewPr snapToGrid="0" snapToObjects="1">
      <p:cViewPr varScale="1">
        <p:scale>
          <a:sx n="123" d="100"/>
          <a:sy n="123" d="100"/>
        </p:scale>
        <p:origin x="4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3640" y="226080"/>
            <a:ext cx="9071640" cy="43884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3640" y="226080"/>
            <a:ext cx="9071640" cy="43884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64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64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6960" y="528030"/>
            <a:ext cx="938556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GB" sz="1800" b="0" strike="noStrike" spc="-1" dirty="0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17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640" b="0" strike="noStrike" spc="-1" dirty="0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320" b="0" strike="noStrike" spc="-1" dirty="0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979" b="0" strike="noStrike" spc="-1" dirty="0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650" b="0" strike="noStrike" spc="-1" dirty="0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650" b="0" strike="noStrike" spc="-1" dirty="0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650" b="0" strike="noStrike" spc="-1" dirty="0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650" b="0" strike="noStrike" spc="-1" dirty="0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erriweather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erriweather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erriweather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erriweather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erriweather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erriweather" pitchFamily="2" charset="77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erriweather" pitchFamily="2" charset="77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364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3640" b="0" strike="noStrike" spc="-1" dirty="0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17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640" b="0" strike="noStrike" spc="-1" dirty="0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320" b="0" strike="noStrike" spc="-1" dirty="0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979" b="0" strike="noStrike" spc="-1" dirty="0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650" b="0" strike="noStrike" spc="-1" dirty="0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650" b="0" strike="noStrike" spc="-1" dirty="0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650" b="0" strike="noStrike" spc="-1" dirty="0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650" b="0" strike="noStrike" spc="-1" dirty="0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erriweather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ome.cern/news/news/computing/microsoft-alternatives-project-malt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/article.do?n=KB0005844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harepoint.com/sites/Projects-Accelerator-Complex-Schedules/Projects.aspx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260672" y="927720"/>
            <a:ext cx="7559280" cy="197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 fontScale="95500"/>
          </a:bodyPr>
          <a:lstStyle/>
          <a:p>
            <a:pPr algn="ctr">
              <a:lnSpc>
                <a:spcPct val="90000"/>
              </a:lnSpc>
            </a:pPr>
            <a:r>
              <a:rPr lang="en-GB" sz="66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Planning tools for recommissioning</a:t>
            </a:r>
            <a:endParaRPr lang="en-GB" sz="6600" b="1" strike="noStrike" spc="-1" dirty="0">
              <a:latin typeface="Cambria" panose="02040503050406030204" pitchFamily="18" charset="0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997512" y="2977920"/>
            <a:ext cx="8085600" cy="136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50000"/>
              </a:lnSpc>
              <a:spcBef>
                <a:spcPts val="1001"/>
              </a:spcBef>
            </a:pPr>
            <a:r>
              <a:rPr lang="en-GB" sz="20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J. Ridewood on behalf of BE/OP recommissioning coordinators </a:t>
            </a:r>
          </a:p>
          <a:p>
            <a:pPr algn="ctr">
              <a:lnSpc>
                <a:spcPct val="150000"/>
              </a:lnSpc>
              <a:spcBef>
                <a:spcPts val="1001"/>
              </a:spcBef>
            </a:pPr>
            <a:r>
              <a:rPr lang="en-GB" sz="20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for LIU Hardware commissioning meeting </a:t>
            </a:r>
            <a:endParaRPr lang="en-GB" sz="2000" b="1" strike="noStrike" spc="-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156960" y="105120"/>
            <a:ext cx="9385560" cy="109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8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Recap</a:t>
            </a:r>
            <a:endParaRPr lang="en-GB" sz="4800" b="1" strike="noStrike" spc="-1" dirty="0">
              <a:latin typeface="Cambria" panose="02040503050406030204" pitchFamily="18" charset="0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156960" y="1295640"/>
            <a:ext cx="9581760" cy="4260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A request from Montreux LIU review for recommissioning coordinators to use planning tools that allow EN-ACE to perform resource allocation across machines and across periods</a:t>
            </a:r>
            <a:endParaRPr lang="en-GB" sz="20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Despite a demand from CERN as a whole to </a:t>
            </a:r>
            <a:r>
              <a:rPr lang="en-GB" sz="2000" b="1" strike="noStrike" spc="-1" dirty="0">
                <a:solidFill>
                  <a:srgbClr val="000000"/>
                </a:solidFill>
                <a:latin typeface="Cambria" panose="02040503050406030204" pitchFamily="18" charset="0"/>
                <a:hlinkClick r:id="rId2"/>
              </a:rPr>
              <a:t>reduce dependence upon MS products</a:t>
            </a:r>
            <a:r>
              <a:rPr lang="en-GB" sz="20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, MS project remains the de-facto standard</a:t>
            </a:r>
            <a:endParaRPr lang="en-GB" sz="20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Currently available alternatives do not have the required functionality</a:t>
            </a:r>
            <a:endParaRPr lang="en-GB" sz="20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JIRA </a:t>
            </a:r>
            <a:r>
              <a:rPr lang="en-GB" b="1" strike="noStrike" spc="-1" dirty="0" err="1">
                <a:solidFill>
                  <a:srgbClr val="000000"/>
                </a:solidFill>
                <a:latin typeface="Cambria" panose="02040503050406030204" pitchFamily="18" charset="0"/>
              </a:rPr>
              <a:t>gantt</a:t>
            </a:r>
            <a:r>
              <a:rPr lang="en-GB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 is the closest viable alternative... but resources can be assigned only to a single JIRA user….therefore not compatible for resource allocation</a:t>
            </a:r>
            <a:endParaRPr lang="en-GB" b="1" strike="noStrike" spc="-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56960" y="105120"/>
            <a:ext cx="9922680" cy="109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What do we need to use MS project?</a:t>
            </a:r>
            <a:endParaRPr lang="en-GB" sz="4400" b="1" strike="noStrike" spc="-1" dirty="0">
              <a:latin typeface="Cambria" panose="02040503050406030204" pitchFamily="18" charset="0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56960" y="1295640"/>
            <a:ext cx="9922680" cy="4260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A license (≈350CHF per person per year) is required for all those wishing to see or work on MS project files</a:t>
            </a:r>
            <a:r>
              <a:rPr lang="en-GB" b="1" spc="-1" dirty="0">
                <a:latin typeface="Cambria" panose="02040503050406030204" pitchFamily="18" charset="0"/>
              </a:rPr>
              <a:t> </a:t>
            </a:r>
            <a:r>
              <a:rPr lang="en-GB" sz="1050" b="1" u="sng" strike="noStrike" spc="-1" dirty="0">
                <a:solidFill>
                  <a:srgbClr val="0563C1"/>
                </a:solidFill>
                <a:uFillTx/>
                <a:latin typeface="Cambria" panose="02040503050406030204" pitchFamily="18" charset="0"/>
                <a:hlinkClick r:id="rId2"/>
              </a:rPr>
              <a:t>https://cern.service-now.com/service-portal/article.do?n=KB0005844</a:t>
            </a:r>
            <a:endParaRPr lang="en-GB" sz="105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IT have agreed to cover license costs for those requiring access until end LS2</a:t>
            </a:r>
            <a:endParaRPr lang="en-GB" sz="16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Many recommissioning coordinators may already have a license to view shutdown planning</a:t>
            </a: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However work is underway to made read only access easier/cheaper</a:t>
            </a:r>
            <a:endParaRPr lang="en-GB" sz="16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EN-ACE (Julie) agreed to put the planning files in place for us on their server</a:t>
            </a:r>
            <a:endParaRPr lang="en-GB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Editing from a web browser is possible…but less convenient</a:t>
            </a:r>
            <a:endParaRPr lang="en-GB" sz="20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Therefore a windows PC (or virtual machine) is desirable</a:t>
            </a:r>
            <a:endParaRPr lang="en-GB" sz="1600" b="1" strike="noStrike" spc="-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Formula 3"/>
              <p:cNvSpPr txBox="1"/>
              <p:nvPr/>
            </p:nvSpPr>
            <p:spPr>
              <a:xfrm>
                <a:off x="1833480" y="4634640"/>
                <a:ext cx="288360" cy="104400"/>
              </a:xfrm>
              <a:prstGeom prst="rect">
                <a:avLst/>
              </a:prstGeom>
            </p:spPr>
            <p:txBody>
              <a:bodyPr/>
              <a:lstStyle/>
              <a:p>
                <a:endParaRPr/>
              </a:p>
            </p:txBody>
          </p:sp>
        </mc:Choice>
        <mc:Fallback xmlns:p15="http://schemas.microsoft.com/office/powerpoint/2012/main" xmlns:p14="http://schemas.microsoft.com/office/powerpoint/2010/main" xmlns=""/>
      </mc:AlternateContent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56959" y="105120"/>
            <a:ext cx="10192386" cy="109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1" spc="-1" dirty="0">
                <a:solidFill>
                  <a:srgbClr val="00B050"/>
                </a:solidFill>
                <a:latin typeface="Cambria" panose="02040503050406030204" pitchFamily="18" charset="0"/>
              </a:rPr>
              <a:t>B</a:t>
            </a:r>
            <a:r>
              <a:rPr lang="en-GB" sz="4400" b="1" strike="noStrike" spc="-1" dirty="0">
                <a:solidFill>
                  <a:srgbClr val="00B050"/>
                </a:solidFill>
                <a:latin typeface="Cambria" panose="02040503050406030204" pitchFamily="18" charset="0"/>
              </a:rPr>
              <a:t>enefits? </a:t>
            </a:r>
            <a:r>
              <a:rPr lang="en-GB" sz="4400" b="1" spc="-1" dirty="0">
                <a:solidFill>
                  <a:srgbClr val="FF0000"/>
                </a:solidFill>
                <a:latin typeface="Cambria" panose="02040503050406030204" pitchFamily="18" charset="0"/>
              </a:rPr>
              <a:t>I</a:t>
            </a:r>
            <a:r>
              <a:rPr lang="en-GB" sz="4400" b="1" strike="noStrike" spc="-1" dirty="0">
                <a:solidFill>
                  <a:srgbClr val="FF0000"/>
                </a:solidFill>
                <a:latin typeface="Cambria" panose="02040503050406030204" pitchFamily="18" charset="0"/>
              </a:rPr>
              <a:t>nconveniences?</a:t>
            </a:r>
          </a:p>
        </p:txBody>
      </p:sp>
      <p:sp>
        <p:nvSpPr>
          <p:cNvPr id="84" name="CustomShape 2"/>
          <p:cNvSpPr/>
          <p:nvPr/>
        </p:nvSpPr>
        <p:spPr>
          <a:xfrm>
            <a:off x="156960" y="1295640"/>
            <a:ext cx="9581760" cy="4260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B05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B050"/>
                </a:solidFill>
                <a:latin typeface="Cambria" panose="02040503050406030204" pitchFamily="18" charset="0"/>
              </a:rPr>
              <a:t>Will allow some EN-ACE analyses of resource allocation and perhaps highlight potential clashes across the complex</a:t>
            </a:r>
            <a:endParaRPr lang="en-GB" sz="20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B05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B050"/>
                </a:solidFill>
                <a:latin typeface="Cambria" panose="02040503050406030204" pitchFamily="18" charset="0"/>
              </a:rPr>
              <a:t>Will allow a more dynamic means of planning restarts</a:t>
            </a:r>
            <a:endParaRPr lang="en-GB" sz="20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B050"/>
              </a:buClr>
              <a:buFont typeface="Arial"/>
              <a:buChar char="•"/>
            </a:pPr>
            <a:r>
              <a:rPr lang="en-GB" b="1" strike="noStrike" spc="-1" dirty="0">
                <a:solidFill>
                  <a:srgbClr val="00B050"/>
                </a:solidFill>
                <a:latin typeface="Cambria" panose="02040503050406030204" pitchFamily="18" charset="0"/>
              </a:rPr>
              <a:t>If one task is late then the consequences on planning can be evaluated</a:t>
            </a:r>
            <a:endParaRPr lang="en-GB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FF0000"/>
                </a:solidFill>
                <a:latin typeface="Cambria" panose="02040503050406030204" pitchFamily="18" charset="0"/>
              </a:rPr>
              <a:t>A new tool with an uncertain future to learn</a:t>
            </a:r>
          </a:p>
          <a:p>
            <a:pPr marL="685800" lvl="1" indent="-227880">
              <a:lnSpc>
                <a:spcPct val="15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GB" sz="2000" b="1" spc="-1" dirty="0">
                <a:solidFill>
                  <a:srgbClr val="FF0000"/>
                </a:solidFill>
                <a:latin typeface="Cambria" panose="02040503050406030204" pitchFamily="18" charset="0"/>
              </a:rPr>
              <a:t>And a windows machine (real or virtual) is required</a:t>
            </a:r>
            <a:endParaRPr lang="en-GB" sz="2000" b="1" strike="noStrike" spc="-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FF0000"/>
                </a:solidFill>
                <a:latin typeface="Cambria" panose="02040503050406030204" pitchFamily="18" charset="0"/>
              </a:rPr>
              <a:t>Still no direct link between checklists and planning</a:t>
            </a:r>
            <a:endParaRPr lang="en-GB" sz="20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FF0000"/>
              </a:buClr>
              <a:buFont typeface="Arial"/>
              <a:buChar char="•"/>
            </a:pPr>
            <a:r>
              <a:rPr lang="en-GB" b="1" spc="-1" dirty="0">
                <a:solidFill>
                  <a:srgbClr val="FF0000"/>
                </a:solidFill>
                <a:latin typeface="Cambria" panose="02040503050406030204" pitchFamily="18" charset="0"/>
              </a:rPr>
              <a:t>It remains a m</a:t>
            </a:r>
            <a:r>
              <a:rPr lang="en-GB" b="1" strike="noStrike" spc="-1" dirty="0">
                <a:solidFill>
                  <a:srgbClr val="FF0000"/>
                </a:solidFill>
                <a:latin typeface="Cambria" panose="02040503050406030204" pitchFamily="18" charset="0"/>
              </a:rPr>
              <a:t>anual task to make the two work together</a:t>
            </a:r>
            <a:endParaRPr lang="en-GB" b="1" strike="noStrike" spc="-1" dirty="0"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endParaRPr lang="en-GB" sz="2000" b="1" strike="noStrike" spc="-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56960" y="105120"/>
            <a:ext cx="9385560" cy="109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What needs to be planned?</a:t>
            </a:r>
            <a:endParaRPr lang="en-GB" sz="4400" b="1" strike="noStrike" spc="-1" dirty="0">
              <a:latin typeface="Cambria" panose="02040503050406030204" pitchFamily="18" charset="0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156959" y="1200600"/>
            <a:ext cx="9797531" cy="44699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57000" lnSpcReduction="20000"/>
          </a:bodyPr>
          <a:lstStyle/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32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It is not necessary (or practical) that each test, each </a:t>
            </a:r>
            <a:r>
              <a:rPr lang="en-GB" sz="3200" b="1" spc="-1" dirty="0">
                <a:solidFill>
                  <a:srgbClr val="000000"/>
                </a:solidFill>
                <a:latin typeface="Cambria" panose="02040503050406030204" pitchFamily="18" charset="0"/>
              </a:rPr>
              <a:t>item of </a:t>
            </a:r>
            <a:r>
              <a:rPr lang="en-GB" sz="32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equipment or each checklist  node is included explicitly in the planning</a:t>
            </a:r>
            <a:endParaRPr lang="en-GB" sz="32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However it may be useful to link to nodes in the details</a:t>
            </a:r>
            <a:endParaRPr lang="en-GB" sz="28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Recommissioning coordinators will schedule checklist tasks and monitor progress … as before</a:t>
            </a:r>
            <a:endParaRPr lang="en-GB" sz="28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32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We envisage a similar level of detail as used previously</a:t>
            </a:r>
            <a:endParaRPr lang="en-GB" sz="32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Blocks of tests, equipment availability, milestones, key stages, restrictions, tests with specific prerequisites etc.</a:t>
            </a:r>
            <a:endParaRPr lang="en-GB" sz="28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32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EN-ACE will be owners of IST planning (With OP collaboration)</a:t>
            </a:r>
            <a:endParaRPr lang="en-GB" sz="32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EN-ACE will also plan for certain ISTs which extend into HWC period</a:t>
            </a:r>
            <a:endParaRPr lang="en-GB" sz="28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32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OP will plan HWC period</a:t>
            </a:r>
            <a:endParaRPr lang="en-GB" sz="32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32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Both </a:t>
            </a:r>
            <a:r>
              <a:rPr lang="en-GB" sz="3200" b="1" strike="noStrike" spc="-1" dirty="0" err="1">
                <a:solidFill>
                  <a:srgbClr val="000000"/>
                </a:solidFill>
                <a:latin typeface="Cambria" panose="02040503050406030204" pitchFamily="18" charset="0"/>
              </a:rPr>
              <a:t>plannings</a:t>
            </a:r>
            <a:r>
              <a:rPr lang="en-GB" sz="32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 for IST and HWC should be superimposable (part of a master planning)</a:t>
            </a:r>
            <a:endParaRPr lang="en-GB" sz="3200" b="1" strike="noStrike" spc="-1" dirty="0"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</a:pPr>
            <a:endParaRPr lang="en-GB" sz="2400" b="1" strike="noStrike" spc="-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56960" y="105120"/>
            <a:ext cx="9385560" cy="109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4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Status</a:t>
            </a:r>
            <a:endParaRPr lang="en-GB" sz="4400" b="1" strike="noStrike" spc="-1" dirty="0">
              <a:latin typeface="Cambria" panose="02040503050406030204" pitchFamily="18" charset="0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156960" y="1295640"/>
            <a:ext cx="9581760" cy="4260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Julie has created individual planning files for both IST and HWC for each machine </a:t>
            </a:r>
            <a:r>
              <a:rPr lang="en-GB" sz="1100" b="1" strike="noStrike" spc="-1" dirty="0">
                <a:solidFill>
                  <a:srgbClr val="000000"/>
                </a:solidFill>
                <a:latin typeface="Cambria" panose="02040503050406030204" pitchFamily="18" charset="0"/>
                <a:hlinkClick r:id="rId2"/>
              </a:rPr>
              <a:t>https://</a:t>
            </a:r>
            <a:r>
              <a:rPr lang="en-GB" sz="1100" b="1" strike="noStrike" spc="-1" dirty="0" err="1">
                <a:solidFill>
                  <a:srgbClr val="000000"/>
                </a:solidFill>
                <a:latin typeface="Cambria" panose="02040503050406030204" pitchFamily="18" charset="0"/>
                <a:hlinkClick r:id="rId2"/>
              </a:rPr>
              <a:t>cern.sharepoint.com</a:t>
            </a:r>
            <a:r>
              <a:rPr lang="en-GB" sz="1100" b="1" strike="noStrike" spc="-1" dirty="0">
                <a:solidFill>
                  <a:srgbClr val="000000"/>
                </a:solidFill>
                <a:latin typeface="Cambria" panose="02040503050406030204" pitchFamily="18" charset="0"/>
                <a:hlinkClick r:id="rId2"/>
              </a:rPr>
              <a:t>/sites/Projects-Accelerator-Complex-Schedules/</a:t>
            </a:r>
            <a:r>
              <a:rPr lang="en-GB" sz="1100" b="1" strike="noStrike" spc="-1" dirty="0" err="1">
                <a:solidFill>
                  <a:srgbClr val="000000"/>
                </a:solidFill>
                <a:latin typeface="Cambria" panose="02040503050406030204" pitchFamily="18" charset="0"/>
                <a:hlinkClick r:id="rId2"/>
              </a:rPr>
              <a:t>Projects.aspx</a:t>
            </a:r>
            <a:endParaRPr lang="en-GB" sz="11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Julie has given an introductory session to explain the basics</a:t>
            </a:r>
            <a:endParaRPr lang="en-GB" sz="2400" b="1" strike="noStrike" spc="-1" dirty="0">
              <a:latin typeface="Cambria" panose="02040503050406030204" pitchFamily="18" charset="0"/>
            </a:endParaRPr>
          </a:p>
          <a:p>
            <a:pPr marL="685800" lvl="1" indent="-227880">
              <a:lnSpc>
                <a:spcPct val="15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Primarily checking out and in of planning files to avoid file conflicts</a:t>
            </a:r>
            <a:endParaRPr lang="en-GB" sz="2000" b="1" strike="noStrike" spc="-1" dirty="0">
              <a:latin typeface="Cambria" panose="02040503050406030204" pitchFamily="18" charset="0"/>
            </a:endParaRPr>
          </a:p>
          <a:p>
            <a:pPr marL="228600" indent="-22788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1" strike="noStrike" spc="-1" dirty="0">
                <a:solidFill>
                  <a:srgbClr val="000000"/>
                </a:solidFill>
                <a:latin typeface="Cambria" panose="02040503050406030204" pitchFamily="18" charset="0"/>
              </a:rPr>
              <a:t>Recommissioning coordinators are now starting to fill HWC planning and assist with IST planning</a:t>
            </a:r>
            <a:endParaRPr lang="en-GB" sz="2400" b="1" strike="noStrike" spc="-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690D21-D225-E543-A263-E5AFAFD689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64" y="-138180"/>
            <a:ext cx="9343905" cy="596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688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11215</TotalTime>
  <Words>507</Words>
  <Application>Microsoft Macintosh PowerPoint</Application>
  <PresentationFormat>Custom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Cambria</vt:lpstr>
      <vt:lpstr>DejaVu Sans</vt:lpstr>
      <vt:lpstr>Merriweather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tools for recommissioning</dc:title>
  <dc:subject/>
  <dc:creator>James Ridewood</dc:creator>
  <dc:description/>
  <cp:lastModifiedBy>James Ridewood</cp:lastModifiedBy>
  <cp:revision>42</cp:revision>
  <cp:lastPrinted>2019-06-13T19:43:07Z</cp:lastPrinted>
  <dcterms:created xsi:type="dcterms:W3CDTF">2019-06-04T15:42:36Z</dcterms:created>
  <dcterms:modified xsi:type="dcterms:W3CDTF">2019-06-14T06:56:44Z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