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0" r:id="rId3"/>
  </p:sldMasterIdLst>
  <p:sldIdLst>
    <p:sldId id="256" r:id="rId4"/>
    <p:sldId id="269" r:id="rId5"/>
    <p:sldId id="270" r:id="rId6"/>
    <p:sldId id="271" r:id="rId7"/>
    <p:sldId id="272" r:id="rId8"/>
    <p:sldId id="273" r:id="rId9"/>
    <p:sldId id="274" r:id="rId10"/>
    <p:sldId id="275" r:id="rId11"/>
    <p:sldId id="276" r:id="rId12"/>
    <p:sldId id="277" r:id="rId13"/>
    <p:sldId id="278" r:id="rId14"/>
    <p:sldId id="257" r:id="rId15"/>
    <p:sldId id="264" r:id="rId16"/>
    <p:sldId id="265" r:id="rId17"/>
    <p:sldId id="267" r:id="rId18"/>
    <p:sldId id="268" r:id="rId19"/>
    <p:sldId id="258" r:id="rId20"/>
    <p:sldId id="259" r:id="rId21"/>
    <p:sldId id="262" r:id="rId22"/>
    <p:sldId id="260" r:id="rId23"/>
    <p:sldId id="261" r:id="rId24"/>
    <p:sldId id="279" r:id="rId25"/>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437" autoAdjust="0"/>
    <p:restoredTop sz="94660"/>
  </p:normalViewPr>
  <p:slideViewPr>
    <p:cSldViewPr snapToGrid="0">
      <p:cViewPr>
        <p:scale>
          <a:sx n="70" d="100"/>
          <a:sy n="70" d="100"/>
        </p:scale>
        <p:origin x="732" y="906"/>
      </p:cViewPr>
      <p:guideLst/>
    </p:cSldViewPr>
  </p:slideViewPr>
  <p:notesTextViewPr>
    <p:cViewPr>
      <p:scale>
        <a:sx n="1" d="1"/>
        <a:sy n="1" d="1"/>
      </p:scale>
      <p:origin x="0" y="0"/>
    </p:cViewPr>
  </p:notesTextViewPr>
  <p:sorterViewPr>
    <p:cViewPr>
      <p:scale>
        <a:sx n="100" d="100"/>
        <a:sy n="100" d="100"/>
      </p:scale>
      <p:origin x="0" y="-645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8F09407-AFC0-43FE-A0D8-2676900E6D86}" type="datetimeFigureOut">
              <a:rPr lang="en-GB" smtClean="0"/>
              <a:t>13/06/2019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1841722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8F09407-AFC0-43FE-A0D8-2676900E6D86}" type="datetimeFigureOut">
              <a:rPr lang="en-GB" smtClean="0"/>
              <a:t>13/06/2019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24531023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8F09407-AFC0-43FE-A0D8-2676900E6D86}" type="datetimeFigureOut">
              <a:rPr lang="en-GB" smtClean="0"/>
              <a:t>13/06/2019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3201308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18.03.2019</a:t>
            </a:r>
            <a:endParaRPr lang="en-GB"/>
          </a:p>
        </p:txBody>
      </p:sp>
      <p:sp>
        <p:nvSpPr>
          <p:cNvPr id="5" name="Footer Placeholder 4"/>
          <p:cNvSpPr>
            <a:spLocks noGrp="1"/>
          </p:cNvSpPr>
          <p:nvPr>
            <p:ph type="ftr" sz="quarter" idx="11"/>
          </p:nvPr>
        </p:nvSpPr>
        <p:spPr/>
        <p:txBody>
          <a:bodyPr/>
          <a:lstStyle/>
          <a:p>
            <a:r>
              <a:rPr lang="en-GB"/>
              <a:t>MPP Workshop 2019</a:t>
            </a:r>
          </a:p>
        </p:txBody>
      </p:sp>
      <p:sp>
        <p:nvSpPr>
          <p:cNvPr id="6" name="Slide Number Placeholder 5"/>
          <p:cNvSpPr>
            <a:spLocks noGrp="1"/>
          </p:cNvSpPr>
          <p:nvPr>
            <p:ph type="sldNum" sz="quarter" idx="12"/>
          </p:nvPr>
        </p:nvSpPr>
        <p:spPr/>
        <p:txBody>
          <a:bodyPr/>
          <a:lstStyle/>
          <a:p>
            <a:fld id="{633CC1A6-AE81-4220-97E8-2DBAC9DABC59}" type="slidenum">
              <a:rPr lang="en-GB" smtClean="0"/>
              <a:t>‹#›</a:t>
            </a:fld>
            <a:endParaRPr lang="en-GB"/>
          </a:p>
        </p:txBody>
      </p:sp>
    </p:spTree>
    <p:extLst>
      <p:ext uri="{BB962C8B-B14F-4D97-AF65-F5344CB8AC3E}">
        <p14:creationId xmlns:p14="http://schemas.microsoft.com/office/powerpoint/2010/main" val="80118461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18.03.2019</a:t>
            </a:r>
            <a:endParaRPr lang="en-GB"/>
          </a:p>
        </p:txBody>
      </p:sp>
      <p:sp>
        <p:nvSpPr>
          <p:cNvPr id="5" name="Footer Placeholder 4"/>
          <p:cNvSpPr>
            <a:spLocks noGrp="1"/>
          </p:cNvSpPr>
          <p:nvPr>
            <p:ph type="ftr" sz="quarter" idx="11"/>
          </p:nvPr>
        </p:nvSpPr>
        <p:spPr/>
        <p:txBody>
          <a:bodyPr/>
          <a:lstStyle/>
          <a:p>
            <a:r>
              <a:rPr lang="en-GB"/>
              <a:t>MPP Workshop 2019</a:t>
            </a:r>
          </a:p>
        </p:txBody>
      </p:sp>
      <p:sp>
        <p:nvSpPr>
          <p:cNvPr id="6" name="Slide Number Placeholder 5"/>
          <p:cNvSpPr>
            <a:spLocks noGrp="1"/>
          </p:cNvSpPr>
          <p:nvPr>
            <p:ph type="sldNum" sz="quarter" idx="12"/>
          </p:nvPr>
        </p:nvSpPr>
        <p:spPr/>
        <p:txBody>
          <a:bodyPr/>
          <a:lstStyle/>
          <a:p>
            <a:fld id="{633CC1A6-AE81-4220-97E8-2DBAC9DABC59}" type="slidenum">
              <a:rPr lang="en-GB" smtClean="0"/>
              <a:pPr/>
              <a:t>‹#›</a:t>
            </a:fld>
            <a:endParaRPr lang="en-GB" dirty="0"/>
          </a:p>
        </p:txBody>
      </p:sp>
    </p:spTree>
    <p:extLst>
      <p:ext uri="{BB962C8B-B14F-4D97-AF65-F5344CB8AC3E}">
        <p14:creationId xmlns:p14="http://schemas.microsoft.com/office/powerpoint/2010/main" val="16978028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18.03.2019</a:t>
            </a:r>
            <a:endParaRPr lang="en-GB"/>
          </a:p>
        </p:txBody>
      </p:sp>
      <p:sp>
        <p:nvSpPr>
          <p:cNvPr id="4" name="Footer Placeholder 3"/>
          <p:cNvSpPr>
            <a:spLocks noGrp="1"/>
          </p:cNvSpPr>
          <p:nvPr>
            <p:ph type="ftr" sz="quarter" idx="11"/>
          </p:nvPr>
        </p:nvSpPr>
        <p:spPr/>
        <p:txBody>
          <a:bodyPr/>
          <a:lstStyle/>
          <a:p>
            <a:r>
              <a:rPr lang="en-GB"/>
              <a:t>MPP Workshop 2019</a:t>
            </a:r>
          </a:p>
        </p:txBody>
      </p:sp>
      <p:sp>
        <p:nvSpPr>
          <p:cNvPr id="5" name="Slide Number Placeholder 4"/>
          <p:cNvSpPr>
            <a:spLocks noGrp="1"/>
          </p:cNvSpPr>
          <p:nvPr>
            <p:ph type="sldNum" sz="quarter" idx="12"/>
          </p:nvPr>
        </p:nvSpPr>
        <p:spPr/>
        <p:txBody>
          <a:bodyPr/>
          <a:lstStyle/>
          <a:p>
            <a:fld id="{633CC1A6-AE81-4220-97E8-2DBAC9DABC59}" type="slidenum">
              <a:rPr lang="en-GB" smtClean="0"/>
              <a:pPr/>
              <a:t>‹#›</a:t>
            </a:fld>
            <a:endParaRPr lang="en-GB" dirty="0"/>
          </a:p>
        </p:txBody>
      </p:sp>
    </p:spTree>
    <p:extLst>
      <p:ext uri="{BB962C8B-B14F-4D97-AF65-F5344CB8AC3E}">
        <p14:creationId xmlns:p14="http://schemas.microsoft.com/office/powerpoint/2010/main" val="38199572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18.03.2019</a:t>
            </a:r>
            <a:endParaRPr lang="en-GB"/>
          </a:p>
        </p:txBody>
      </p:sp>
      <p:sp>
        <p:nvSpPr>
          <p:cNvPr id="3" name="Footer Placeholder 2"/>
          <p:cNvSpPr>
            <a:spLocks noGrp="1"/>
          </p:cNvSpPr>
          <p:nvPr>
            <p:ph type="ftr" sz="quarter" idx="11"/>
          </p:nvPr>
        </p:nvSpPr>
        <p:spPr/>
        <p:txBody>
          <a:bodyPr/>
          <a:lstStyle/>
          <a:p>
            <a:r>
              <a:rPr lang="en-GB"/>
              <a:t>MPP Workshop 2019</a:t>
            </a:r>
          </a:p>
        </p:txBody>
      </p:sp>
      <p:sp>
        <p:nvSpPr>
          <p:cNvPr id="4" name="Slide Number Placeholder 3"/>
          <p:cNvSpPr>
            <a:spLocks noGrp="1"/>
          </p:cNvSpPr>
          <p:nvPr>
            <p:ph type="sldNum" sz="quarter" idx="12"/>
          </p:nvPr>
        </p:nvSpPr>
        <p:spPr/>
        <p:txBody>
          <a:bodyPr/>
          <a:lstStyle/>
          <a:p>
            <a:fld id="{633CC1A6-AE81-4220-97E8-2DBAC9DABC59}" type="slidenum">
              <a:rPr lang="en-GB" smtClean="0"/>
              <a:pPr/>
              <a:t>‹#›</a:t>
            </a:fld>
            <a:endParaRPr lang="en-GB" dirty="0"/>
          </a:p>
        </p:txBody>
      </p:sp>
    </p:spTree>
    <p:extLst>
      <p:ext uri="{BB962C8B-B14F-4D97-AF65-F5344CB8AC3E}">
        <p14:creationId xmlns:p14="http://schemas.microsoft.com/office/powerpoint/2010/main" val="31392044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3788751361"/>
      </p:ext>
    </p:extLst>
  </p:cSld>
  <p:clrMapOvr>
    <a:overrideClrMapping bg1="dk1" tx1="lt1" bg2="dk2" tx2="lt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065562" y="2408918"/>
            <a:ext cx="2060876" cy="2040164"/>
          </a:xfrm>
          <a:prstGeom prst="rect">
            <a:avLst/>
          </a:prstGeom>
        </p:spPr>
      </p:pic>
    </p:spTree>
    <p:extLst>
      <p:ext uri="{BB962C8B-B14F-4D97-AF65-F5344CB8AC3E}">
        <p14:creationId xmlns:p14="http://schemas.microsoft.com/office/powerpoint/2010/main" val="1382308257"/>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1753867"/>
            <a:ext cx="3360000" cy="3360000"/>
          </a:xfrm>
          <a:prstGeom prst="rect">
            <a:avLst/>
          </a:prstGeom>
        </p:spPr>
      </p:pic>
    </p:spTree>
    <p:extLst>
      <p:ext uri="{BB962C8B-B14F-4D97-AF65-F5344CB8AC3E}">
        <p14:creationId xmlns:p14="http://schemas.microsoft.com/office/powerpoint/2010/main" val="1319718417"/>
      </p:ext>
    </p:extLst>
  </p:cSld>
  <p:clrMapOvr>
    <a:overrideClrMapping bg1="dk1" tx1="lt1" bg2="dk2" tx2="lt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a:extLst>
              <a:ext uri="{28A0092B-C50C-407E-A947-70E740481C1C}">
                <a14:useLocalDpi xmlns:a14="http://schemas.microsoft.com/office/drawing/2010/main" val="0"/>
              </a:ext>
            </a:extLst>
          </a:blip>
          <a:srcRect b="17835"/>
          <a:stretch/>
        </p:blipFill>
        <p:spPr>
          <a:xfrm>
            <a:off x="5279254" y="2587713"/>
            <a:ext cx="1629261" cy="1682575"/>
          </a:xfrm>
          <a:prstGeom prst="rect">
            <a:avLst/>
          </a:prstGeom>
        </p:spPr>
      </p:pic>
      <p:sp>
        <p:nvSpPr>
          <p:cNvPr id="4" name="Espace réservé du titre 8"/>
          <p:cNvSpPr>
            <a:spLocks noGrp="1"/>
          </p:cNvSpPr>
          <p:nvPr>
            <p:ph type="title" hasCustomPrompt="1"/>
          </p:nvPr>
        </p:nvSpPr>
        <p:spPr>
          <a:xfrm>
            <a:off x="609600" y="6155267"/>
            <a:ext cx="10969139" cy="301869"/>
          </a:xfrm>
          <a:prstGeom prst="rect">
            <a:avLst/>
          </a:prstGeom>
        </p:spPr>
        <p:txBody>
          <a:bodyPr vert="horz" lIns="45720" rIns="45720" anchor="ctr">
            <a:noAutofit/>
          </a:bodyPr>
          <a:lstStyle>
            <a:lvl1pPr algn="ctr">
              <a:defRPr sz="1867">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3735328219"/>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8F09407-AFC0-43FE-A0D8-2676900E6D86}" type="datetimeFigureOut">
              <a:rPr lang="en-GB" smtClean="0"/>
              <a:t>13/06/2019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27660550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tatement of Facts">
    <p:spTree>
      <p:nvGrpSpPr>
        <p:cNvPr id="1" name=""/>
        <p:cNvGrpSpPr/>
        <p:nvPr/>
      </p:nvGrpSpPr>
      <p:grpSpPr>
        <a:xfrm>
          <a:off x="0" y="0"/>
          <a:ext cx="0" cy="0"/>
          <a:chOff x="0" y="0"/>
          <a:chExt cx="0" cy="0"/>
        </a:xfrm>
      </p:grpSpPr>
      <p:sp>
        <p:nvSpPr>
          <p:cNvPr id="2" name="Title 1"/>
          <p:cNvSpPr>
            <a:spLocks noGrp="1"/>
          </p:cNvSpPr>
          <p:nvPr>
            <p:ph type="title"/>
          </p:nvPr>
        </p:nvSpPr>
        <p:spPr>
          <a:xfrm>
            <a:off x="1002891" y="0"/>
            <a:ext cx="11176000" cy="762000"/>
          </a:xfrm>
        </p:spPr>
        <p:txBody>
          <a:bodyPr/>
          <a:lstStyle/>
          <a:p>
            <a:r>
              <a:rPr lang="en-US" dirty="0"/>
              <a:t>Click to edit Master title style</a:t>
            </a:r>
            <a:endParaRPr lang="en-GB" dirty="0"/>
          </a:p>
        </p:txBody>
      </p:sp>
      <p:sp>
        <p:nvSpPr>
          <p:cNvPr id="3" name="Slide Number Placeholder 2"/>
          <p:cNvSpPr>
            <a:spLocks noGrp="1"/>
          </p:cNvSpPr>
          <p:nvPr>
            <p:ph type="sldNum" sz="quarter" idx="10"/>
          </p:nvPr>
        </p:nvSpPr>
        <p:spPr>
          <a:xfrm>
            <a:off x="10668000" y="6629400"/>
            <a:ext cx="1524000" cy="228600"/>
          </a:xfrm>
        </p:spPr>
        <p:txBody>
          <a:bodyPr/>
          <a:lstStyle>
            <a:lvl1pPr>
              <a:defRPr sz="1100" b="1"/>
            </a:lvl1pPr>
          </a:lstStyle>
          <a:p>
            <a:fld id="{2C1C7F64-630B-4998-9764-685EC88B06E4}"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val="3245369146"/>
      </p:ext>
    </p:extLst>
  </p:cSld>
  <p:clrMapOvr>
    <a:masterClrMapping/>
  </p:clrMapOvr>
  <p:transition spd="med">
    <p:fade thruBlk="1"/>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09846B6-A293-FE48-AB37-C5D901A4130C}"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42250272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9846B6-A293-FE48-AB37-C5D901A4130C}"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41900355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09846B6-A293-FE48-AB37-C5D901A4130C}"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35116270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09846B6-A293-FE48-AB37-C5D901A4130C}" type="datetimeFigureOut">
              <a:rPr lang="en-US" smtClean="0"/>
              <a:t>6/14/2019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6173967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09846B6-A293-FE48-AB37-C5D901A4130C}" type="datetimeFigureOut">
              <a:rPr lang="en-US" smtClean="0"/>
              <a:t>6/14/2019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8136797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09846B6-A293-FE48-AB37-C5D901A4130C}" type="datetimeFigureOut">
              <a:rPr lang="en-US" smtClean="0"/>
              <a:t>6/14/2019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3630609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9846B6-A293-FE48-AB37-C5D901A4130C}" type="datetimeFigureOut">
              <a:rPr lang="en-US" smtClean="0"/>
              <a:t>6/14/2019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28120982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9846B6-A293-FE48-AB37-C5D901A4130C}" type="datetimeFigureOut">
              <a:rPr lang="en-US" smtClean="0"/>
              <a:t>6/14/2019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8980131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09846B6-A293-FE48-AB37-C5D901A4130C}" type="datetimeFigureOut">
              <a:rPr lang="en-US" smtClean="0"/>
              <a:t>6/14/2019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682583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8F09407-AFC0-43FE-A0D8-2676900E6D86}" type="datetimeFigureOut">
              <a:rPr lang="en-GB" smtClean="0"/>
              <a:t>13/06/2019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27455758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9846B6-A293-FE48-AB37-C5D901A4130C}"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3891327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9846B6-A293-FE48-AB37-C5D901A4130C}" type="datetimeFigureOut">
              <a:rPr lang="en-US" smtClean="0"/>
              <a:t>6/14/2019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C4B7C6-ACFC-3A4C-9414-8E453FAF1868}" type="slidenum">
              <a:rPr lang="en-US" smtClean="0"/>
              <a:t>‹#›</a:t>
            </a:fld>
            <a:endParaRPr lang="en-US"/>
          </a:p>
        </p:txBody>
      </p:sp>
    </p:spTree>
    <p:extLst>
      <p:ext uri="{BB962C8B-B14F-4D97-AF65-F5344CB8AC3E}">
        <p14:creationId xmlns:p14="http://schemas.microsoft.com/office/powerpoint/2010/main" val="1054311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8F09407-AFC0-43FE-A0D8-2676900E6D86}" type="datetimeFigureOut">
              <a:rPr lang="en-GB" smtClean="0"/>
              <a:t>13/06/2019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2988466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8F09407-AFC0-43FE-A0D8-2676900E6D86}" type="datetimeFigureOut">
              <a:rPr lang="en-GB" smtClean="0"/>
              <a:t>13/06/2019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904079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8F09407-AFC0-43FE-A0D8-2676900E6D86}" type="datetimeFigureOut">
              <a:rPr lang="en-GB" smtClean="0"/>
              <a:t>13/06/2019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751132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F09407-AFC0-43FE-A0D8-2676900E6D86}" type="datetimeFigureOut">
              <a:rPr lang="en-GB" smtClean="0"/>
              <a:t>13/06/2019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4005536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8F09407-AFC0-43FE-A0D8-2676900E6D86}" type="datetimeFigureOut">
              <a:rPr lang="en-GB" smtClean="0"/>
              <a:t>13/06/2019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3778039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8F09407-AFC0-43FE-A0D8-2676900E6D86}" type="datetimeFigureOut">
              <a:rPr lang="en-GB" smtClean="0"/>
              <a:t>13/06/2019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3438F23-796A-47B6-99EF-3DC9DDFFAF6F}" type="slidenum">
              <a:rPr lang="en-GB" smtClean="0"/>
              <a:t>‹#›</a:t>
            </a:fld>
            <a:endParaRPr lang="en-GB"/>
          </a:p>
        </p:txBody>
      </p:sp>
    </p:spTree>
    <p:extLst>
      <p:ext uri="{BB962C8B-B14F-4D97-AF65-F5344CB8AC3E}">
        <p14:creationId xmlns:p14="http://schemas.microsoft.com/office/powerpoint/2010/main" val="1082199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1.pn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F09407-AFC0-43FE-A0D8-2676900E6D86}" type="datetimeFigureOut">
              <a:rPr lang="en-GB" smtClean="0"/>
              <a:t>13/06/2019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438F23-796A-47B6-99EF-3DC9DDFFAF6F}" type="slidenum">
              <a:rPr lang="en-GB" smtClean="0"/>
              <a:t>‹#›</a:t>
            </a:fld>
            <a:endParaRPr lang="en-GB"/>
          </a:p>
        </p:txBody>
      </p:sp>
    </p:spTree>
    <p:extLst>
      <p:ext uri="{BB962C8B-B14F-4D97-AF65-F5344CB8AC3E}">
        <p14:creationId xmlns:p14="http://schemas.microsoft.com/office/powerpoint/2010/main" val="16706921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7"/>
          <p:cNvSpPr/>
          <p:nvPr userDrawn="1"/>
        </p:nvSpPr>
        <p:spPr>
          <a:xfrm>
            <a:off x="0" y="6210000"/>
            <a:ext cx="12193200" cy="648000"/>
          </a:xfrm>
          <a:prstGeom prst="rect">
            <a:avLst/>
          </a:prstGeom>
          <a:solidFill>
            <a:srgbClr val="1E5A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76000" y="144000"/>
            <a:ext cx="10800000" cy="648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516000" y="900000"/>
            <a:ext cx="11160000" cy="51120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16000" y="6492875"/>
            <a:ext cx="27000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18.03.2019</a:t>
            </a:r>
            <a:endParaRPr lang="en-GB"/>
          </a:p>
        </p:txBody>
      </p:sp>
      <p:sp>
        <p:nvSpPr>
          <p:cNvPr id="5" name="Footer Placeholder 4"/>
          <p:cNvSpPr>
            <a:spLocks noGrp="1"/>
          </p:cNvSpPr>
          <p:nvPr>
            <p:ph type="ftr" sz="quarter" idx="3"/>
          </p:nvPr>
        </p:nvSpPr>
        <p:spPr>
          <a:xfrm>
            <a:off x="3768000" y="6492875"/>
            <a:ext cx="43200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MPP Workshop 2019</a:t>
            </a:r>
          </a:p>
        </p:txBody>
      </p:sp>
      <p:sp>
        <p:nvSpPr>
          <p:cNvPr id="6" name="Slide Number Placeholder 5"/>
          <p:cNvSpPr>
            <a:spLocks noGrp="1"/>
          </p:cNvSpPr>
          <p:nvPr>
            <p:ph type="sldNum" sz="quarter" idx="4"/>
          </p:nvPr>
        </p:nvSpPr>
        <p:spPr>
          <a:xfrm>
            <a:off x="8640000" y="6492875"/>
            <a:ext cx="2700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3CC1A6-AE81-4220-97E8-2DBAC9DABC59}" type="slidenum">
              <a:rPr lang="en-GB" smtClean="0"/>
              <a:pPr/>
              <a:t>‹#›</a:t>
            </a:fld>
            <a:endParaRPr lang="en-GB" dirty="0"/>
          </a:p>
        </p:txBody>
      </p:sp>
      <p:pic>
        <p:nvPicPr>
          <p:cNvPr id="9" name="Picture 8"/>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36000" y="6246000"/>
            <a:ext cx="576000" cy="576000"/>
          </a:xfrm>
          <a:prstGeom prst="rect">
            <a:avLst/>
          </a:prstGeom>
        </p:spPr>
      </p:pic>
    </p:spTree>
    <p:extLst>
      <p:ext uri="{BB962C8B-B14F-4D97-AF65-F5344CB8AC3E}">
        <p14:creationId xmlns:p14="http://schemas.microsoft.com/office/powerpoint/2010/main" val="8100620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r" defTabSz="914400" rtl="0" eaLnBrk="1" latinLnBrk="0" hangingPunct="1">
        <a:lnSpc>
          <a:spcPct val="90000"/>
        </a:lnSpc>
        <a:spcBef>
          <a:spcPct val="0"/>
        </a:spcBef>
        <a:buNone/>
        <a:defRPr sz="4000" b="1" kern="1200">
          <a:solidFill>
            <a:srgbClr val="1E5AAE"/>
          </a:solidFill>
          <a:effectLst>
            <a:outerShdw blurRad="38100" dist="38100" dir="2700000" algn="tl">
              <a:srgbClr val="000000">
                <a:alpha val="43137"/>
              </a:srgbClr>
            </a:outerShdw>
          </a:effectLst>
          <a:latin typeface="+mj-lt"/>
          <a:ea typeface="+mj-ea"/>
          <a:cs typeface="+mj-cs"/>
        </a:defRPr>
      </a:lvl1pPr>
    </p:titleStyle>
    <p:bodyStyle>
      <a:lvl1pPr marL="228600" indent="-228600" algn="l" defTabSz="914400" rtl="0" eaLnBrk="1" latinLnBrk="0" hangingPunct="1">
        <a:lnSpc>
          <a:spcPct val="90000"/>
        </a:lnSpc>
        <a:spcBef>
          <a:spcPts val="1000"/>
        </a:spcBef>
        <a:buClr>
          <a:schemeClr val="tx1"/>
        </a:buClr>
        <a:buFont typeface="Arial" panose="020B0604020202020204" pitchFamily="34" charset="0"/>
        <a:buChar char="•"/>
        <a:defRPr sz="2000" kern="1200">
          <a:solidFill>
            <a:srgbClr val="1E5AAE"/>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9846B6-A293-FE48-AB37-C5D901A4130C}" type="datetimeFigureOut">
              <a:rPr lang="en-US" smtClean="0"/>
              <a:t>6/14/2019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C4B7C6-ACFC-3A4C-9414-8E453FAF1868}" type="slidenum">
              <a:rPr lang="en-US" smtClean="0"/>
              <a:t>‹#›</a:t>
            </a:fld>
            <a:endParaRPr lang="en-US"/>
          </a:p>
        </p:txBody>
      </p:sp>
    </p:spTree>
    <p:extLst>
      <p:ext uri="{BB962C8B-B14F-4D97-AF65-F5344CB8AC3E}">
        <p14:creationId xmlns:p14="http://schemas.microsoft.com/office/powerpoint/2010/main" val="3402078536"/>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ES" dirty="0"/>
              <a:t>LINAC3, LEIR: status of </a:t>
            </a:r>
            <a:r>
              <a:rPr lang="es-ES" dirty="0" err="1"/>
              <a:t>ISTs</a:t>
            </a:r>
            <a:r>
              <a:rPr lang="es-ES" dirty="0"/>
              <a:t> </a:t>
            </a:r>
            <a:endParaRPr lang="en-GB" dirty="0"/>
          </a:p>
        </p:txBody>
      </p:sp>
      <p:sp>
        <p:nvSpPr>
          <p:cNvPr id="3" name="Subtitle 2"/>
          <p:cNvSpPr>
            <a:spLocks noGrp="1"/>
          </p:cNvSpPr>
          <p:nvPr>
            <p:ph type="subTitle" idx="1"/>
          </p:nvPr>
        </p:nvSpPr>
        <p:spPr/>
        <p:txBody>
          <a:bodyPr/>
          <a:lstStyle/>
          <a:p>
            <a:r>
              <a:rPr lang="en-US" dirty="0" smtClean="0"/>
              <a:t>C. Wetton, D. Nicosia, R. Scrivens, S. Jensen, R. Alemany, all equipment groups!</a:t>
            </a:r>
            <a:endParaRPr lang="en-GB" dirty="0"/>
          </a:p>
        </p:txBody>
      </p:sp>
    </p:spTree>
    <p:extLst>
      <p:ext uri="{BB962C8B-B14F-4D97-AF65-F5344CB8AC3E}">
        <p14:creationId xmlns:p14="http://schemas.microsoft.com/office/powerpoint/2010/main" val="29123726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7950" y="228648"/>
            <a:ext cx="10515600" cy="1325563"/>
          </a:xfrm>
        </p:spPr>
        <p:txBody>
          <a:bodyPr/>
          <a:lstStyle/>
          <a:p>
            <a:r>
              <a:rPr lang="en-US" dirty="0" smtClean="0"/>
              <a:t>Controls Requirements for Restart</a:t>
            </a:r>
            <a:endParaRPr lang="en-GB" dirty="0"/>
          </a:p>
        </p:txBody>
      </p:sp>
      <p:sp>
        <p:nvSpPr>
          <p:cNvPr id="4" name="Content Placeholder 3"/>
          <p:cNvSpPr>
            <a:spLocks noGrp="1"/>
          </p:cNvSpPr>
          <p:nvPr>
            <p:ph idx="1"/>
          </p:nvPr>
        </p:nvSpPr>
        <p:spPr/>
        <p:txBody>
          <a:bodyPr>
            <a:normAutofit fontScale="77500" lnSpcReduction="20000"/>
          </a:bodyPr>
          <a:lstStyle/>
          <a:p>
            <a:pPr marL="0" indent="0">
              <a:buNone/>
            </a:pPr>
            <a:r>
              <a:rPr lang="en-GB" dirty="0"/>
              <a:t>Needed for </a:t>
            </a:r>
            <a:r>
              <a:rPr lang="en-GB" b="1" dirty="0">
                <a:solidFill>
                  <a:srgbClr val="FF0000"/>
                </a:solidFill>
              </a:rPr>
              <a:t>W17 </a:t>
            </a:r>
            <a:r>
              <a:rPr lang="en-GB" b="1" dirty="0" smtClean="0">
                <a:solidFill>
                  <a:srgbClr val="FF0000"/>
                </a:solidFill>
              </a:rPr>
              <a:t>2020</a:t>
            </a:r>
            <a:r>
              <a:rPr lang="en-GB" dirty="0"/>
              <a:t> </a:t>
            </a:r>
            <a:endParaRPr lang="en-GB" dirty="0" smtClean="0"/>
          </a:p>
          <a:p>
            <a:pPr marL="457200" lvl="1" indent="0">
              <a:buNone/>
            </a:pPr>
            <a:r>
              <a:rPr lang="en-GB" dirty="0" smtClean="0"/>
              <a:t>- CMW/ TIMING</a:t>
            </a:r>
          </a:p>
          <a:p>
            <a:pPr marL="457200" lvl="1" indent="0">
              <a:buNone/>
            </a:pPr>
            <a:r>
              <a:rPr lang="en-GB" dirty="0" smtClean="0"/>
              <a:t>- </a:t>
            </a:r>
            <a:r>
              <a:rPr lang="en-GB" dirty="0"/>
              <a:t>LSA</a:t>
            </a:r>
          </a:p>
          <a:p>
            <a:pPr marL="457200" lvl="1" indent="0">
              <a:buNone/>
            </a:pPr>
            <a:r>
              <a:rPr lang="en-GB" dirty="0"/>
              <a:t>- Logging</a:t>
            </a:r>
          </a:p>
          <a:p>
            <a:pPr marL="457200" lvl="1" indent="0">
              <a:buNone/>
            </a:pPr>
            <a:r>
              <a:rPr lang="en-GB" dirty="0"/>
              <a:t>- LASER</a:t>
            </a:r>
          </a:p>
          <a:p>
            <a:pPr marL="457200" lvl="1" indent="0">
              <a:buNone/>
            </a:pPr>
            <a:r>
              <a:rPr lang="en-GB" dirty="0"/>
              <a:t>- OASIS</a:t>
            </a:r>
          </a:p>
          <a:p>
            <a:pPr marL="457200" lvl="1" indent="0">
              <a:buNone/>
            </a:pPr>
            <a:r>
              <a:rPr lang="en-GB" dirty="0"/>
              <a:t>- DIAMON</a:t>
            </a:r>
          </a:p>
          <a:p>
            <a:pPr marL="0" indent="0">
              <a:buNone/>
            </a:pPr>
            <a:r>
              <a:rPr lang="en-GB" dirty="0"/>
              <a:t> </a:t>
            </a:r>
          </a:p>
          <a:p>
            <a:pPr marL="0" indent="0">
              <a:buNone/>
            </a:pPr>
            <a:r>
              <a:rPr lang="en-GB" dirty="0"/>
              <a:t>Needed from </a:t>
            </a:r>
            <a:r>
              <a:rPr lang="en-GB" b="1" dirty="0">
                <a:solidFill>
                  <a:srgbClr val="FF0000"/>
                </a:solidFill>
              </a:rPr>
              <a:t>W32 2020</a:t>
            </a:r>
          </a:p>
          <a:p>
            <a:pPr marL="457200" lvl="1" indent="0">
              <a:buNone/>
            </a:pPr>
            <a:r>
              <a:rPr lang="en-GB" dirty="0"/>
              <a:t>- VISTAR/SIS</a:t>
            </a:r>
          </a:p>
          <a:p>
            <a:pPr marL="457200" lvl="1" indent="0">
              <a:buNone/>
            </a:pPr>
            <a:r>
              <a:rPr lang="en-GB" dirty="0"/>
              <a:t>- other specific – </a:t>
            </a:r>
            <a:r>
              <a:rPr lang="en-GB" dirty="0" err="1"/>
              <a:t>AutoPilot</a:t>
            </a:r>
            <a:r>
              <a:rPr lang="en-GB" dirty="0"/>
              <a:t> Services (Maciej Peryt)</a:t>
            </a:r>
          </a:p>
          <a:p>
            <a:pPr marL="0" indent="0">
              <a:buNone/>
            </a:pPr>
            <a:r>
              <a:rPr lang="en-GB" dirty="0"/>
              <a:t> </a:t>
            </a:r>
          </a:p>
          <a:p>
            <a:pPr marL="0" indent="0">
              <a:buNone/>
            </a:pPr>
            <a:r>
              <a:rPr lang="en-GB" dirty="0"/>
              <a:t>Not needed</a:t>
            </a:r>
          </a:p>
          <a:p>
            <a:pPr marL="457200" lvl="1" indent="0">
              <a:buNone/>
            </a:pPr>
            <a:r>
              <a:rPr lang="en-GB" dirty="0"/>
              <a:t>- CESAR</a:t>
            </a:r>
          </a:p>
          <a:p>
            <a:pPr marL="0" indent="0">
              <a:buNone/>
            </a:pPr>
            <a:endParaRPr lang="en-GB" dirty="0"/>
          </a:p>
        </p:txBody>
      </p:sp>
    </p:spTree>
    <p:extLst>
      <p:ext uri="{BB962C8B-B14F-4D97-AF65-F5344CB8AC3E}">
        <p14:creationId xmlns:p14="http://schemas.microsoft.com/office/powerpoint/2010/main" val="16228315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Safety</a:t>
            </a:r>
            <a:endParaRPr lang="en-GB" dirty="0"/>
          </a:p>
        </p:txBody>
      </p:sp>
      <p:sp>
        <p:nvSpPr>
          <p:cNvPr id="3" name="Rectangle 2"/>
          <p:cNvSpPr/>
          <p:nvPr/>
        </p:nvSpPr>
        <p:spPr>
          <a:xfrm>
            <a:off x="973540" y="1821317"/>
            <a:ext cx="9753600" cy="2092881"/>
          </a:xfrm>
          <a:prstGeom prst="rect">
            <a:avLst/>
          </a:prstGeom>
        </p:spPr>
        <p:txBody>
          <a:bodyPr wrap="square">
            <a:spAutoFit/>
          </a:bodyPr>
          <a:lstStyle/>
          <a:p>
            <a:pPr marL="285750" indent="-285750">
              <a:spcAft>
                <a:spcPts val="600"/>
              </a:spcAft>
              <a:buFont typeface="Arial" panose="020B0604020202020204" pitchFamily="34" charset="0"/>
              <a:buChar char="•"/>
            </a:pPr>
            <a:r>
              <a:rPr lang="en-US" sz="2400" dirty="0" smtClean="0"/>
              <a:t>Switch Yard</a:t>
            </a:r>
          </a:p>
          <a:p>
            <a:pPr marL="742950" lvl="1" indent="-285750">
              <a:spcAft>
                <a:spcPts val="600"/>
              </a:spcAft>
              <a:buFont typeface="Arial" panose="020B0604020202020204" pitchFamily="34" charset="0"/>
              <a:buChar char="•"/>
            </a:pPr>
            <a:r>
              <a:rPr lang="en-US" sz="2400" dirty="0" smtClean="0"/>
              <a:t>Denis said the removal of the consignation for switchyard equipment has to be asked by EN-ACE. It can mean modification of the layout. I propose that we ask Fernando/Denis/Ana-Paula for a discussion.</a:t>
            </a:r>
          </a:p>
          <a:p>
            <a:pPr marL="742950" lvl="1" indent="-285750">
              <a:spcAft>
                <a:spcPts val="600"/>
              </a:spcAft>
              <a:buFont typeface="Arial" panose="020B0604020202020204" pitchFamily="34" charset="0"/>
              <a:buChar char="•"/>
            </a:pPr>
            <a:r>
              <a:rPr lang="en-US" sz="2400" b="1" dirty="0" smtClean="0">
                <a:solidFill>
                  <a:srgbClr val="FF0000"/>
                </a:solidFill>
              </a:rPr>
              <a:t>Access is requested in the switchyard for the ISTs</a:t>
            </a:r>
            <a:r>
              <a:rPr lang="en-US" sz="2400" b="1" dirty="0" smtClean="0"/>
              <a:t>.</a:t>
            </a:r>
            <a:endParaRPr lang="en-US" sz="2400" b="1" dirty="0" smtClean="0"/>
          </a:p>
        </p:txBody>
      </p:sp>
    </p:spTree>
    <p:extLst>
      <p:ext uri="{BB962C8B-B14F-4D97-AF65-F5344CB8AC3E}">
        <p14:creationId xmlns:p14="http://schemas.microsoft.com/office/powerpoint/2010/main" val="2102106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0018" y="152400"/>
            <a:ext cx="10988682" cy="6695956"/>
          </a:xfrm>
          <a:prstGeom prst="rect">
            <a:avLst/>
          </a:prstGeom>
        </p:spPr>
      </p:pic>
      <p:sp>
        <p:nvSpPr>
          <p:cNvPr id="3" name="TextBox 2"/>
          <p:cNvSpPr txBox="1"/>
          <p:nvPr/>
        </p:nvSpPr>
        <p:spPr>
          <a:xfrm>
            <a:off x="2882900" y="152400"/>
            <a:ext cx="7525330" cy="369332"/>
          </a:xfrm>
          <a:prstGeom prst="rect">
            <a:avLst/>
          </a:prstGeom>
          <a:noFill/>
        </p:spPr>
        <p:txBody>
          <a:bodyPr wrap="none" rtlCol="0">
            <a:spAutoFit/>
          </a:bodyPr>
          <a:lstStyle/>
          <a:p>
            <a:r>
              <a:rPr lang="en-US" dirty="0" smtClean="0">
                <a:solidFill>
                  <a:schemeClr val="bg1"/>
                </a:solidFill>
              </a:rPr>
              <a:t>LEIR IST, pre-IST &amp; HWC is for the moment being followed up with Excel Online</a:t>
            </a:r>
            <a:endParaRPr lang="en-GB" dirty="0">
              <a:solidFill>
                <a:schemeClr val="bg1"/>
              </a:solidFill>
            </a:endParaRPr>
          </a:p>
        </p:txBody>
      </p:sp>
      <p:sp>
        <p:nvSpPr>
          <p:cNvPr id="4" name="TextBox 3"/>
          <p:cNvSpPr txBox="1"/>
          <p:nvPr/>
        </p:nvSpPr>
        <p:spPr>
          <a:xfrm>
            <a:off x="5090614" y="6155140"/>
            <a:ext cx="5627181" cy="369332"/>
          </a:xfrm>
          <a:prstGeom prst="rect">
            <a:avLst/>
          </a:prstGeom>
          <a:noFill/>
        </p:spPr>
        <p:txBody>
          <a:bodyPr wrap="none" rtlCol="0">
            <a:spAutoFit/>
          </a:bodyPr>
          <a:lstStyle/>
          <a:p>
            <a:r>
              <a:rPr lang="en-US" dirty="0" smtClean="0"/>
              <a:t>TO BE TRANSFER TO MICROSOFT PROJECT BY Chris &amp; Dom</a:t>
            </a:r>
            <a:endParaRPr lang="en-GB" dirty="0"/>
          </a:p>
        </p:txBody>
      </p:sp>
    </p:spTree>
    <p:extLst>
      <p:ext uri="{BB962C8B-B14F-4D97-AF65-F5344CB8AC3E}">
        <p14:creationId xmlns:p14="http://schemas.microsoft.com/office/powerpoint/2010/main" val="29734916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IST for LEIR/LN3 BCTDC</a:t>
            </a:r>
            <a:endParaRPr lang="en-US" sz="3600" dirty="0"/>
          </a:p>
        </p:txBody>
      </p:sp>
      <p:graphicFrame>
        <p:nvGraphicFramePr>
          <p:cNvPr id="6" name="Content Placeholder 5"/>
          <p:cNvGraphicFramePr>
            <a:graphicFrameLocks noGrp="1"/>
          </p:cNvGraphicFramePr>
          <p:nvPr>
            <p:ph idx="1"/>
            <p:extLst/>
          </p:nvPr>
        </p:nvGraphicFramePr>
        <p:xfrm>
          <a:off x="336000" y="900000"/>
          <a:ext cx="11520000" cy="2260600"/>
        </p:xfrm>
        <a:graphic>
          <a:graphicData uri="http://schemas.openxmlformats.org/drawingml/2006/table">
            <a:tbl>
              <a:tblPr firstRow="1" bandRow="1">
                <a:tableStyleId>{E8B1032C-EA38-4F05-BA0D-38AFFFC7BED3}</a:tableStyleId>
              </a:tblPr>
              <a:tblGrid>
                <a:gridCol w="432000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2"/>
                    </a:ext>
                  </a:extLst>
                </a:gridCol>
                <a:gridCol w="1800000">
                  <a:extLst>
                    <a:ext uri="{9D8B030D-6E8A-4147-A177-3AD203B41FA5}">
                      <a16:colId xmlns:a16="http://schemas.microsoft.com/office/drawing/2014/main" val="20003"/>
                    </a:ext>
                  </a:extLst>
                </a:gridCol>
                <a:gridCol w="1440000">
                  <a:extLst>
                    <a:ext uri="{9D8B030D-6E8A-4147-A177-3AD203B41FA5}">
                      <a16:colId xmlns:a16="http://schemas.microsoft.com/office/drawing/2014/main" val="1908032756"/>
                    </a:ext>
                  </a:extLst>
                </a:gridCol>
                <a:gridCol w="720000">
                  <a:extLst>
                    <a:ext uri="{9D8B030D-6E8A-4147-A177-3AD203B41FA5}">
                      <a16:colId xmlns:a16="http://schemas.microsoft.com/office/drawing/2014/main" val="20004"/>
                    </a:ext>
                  </a:extLst>
                </a:gridCol>
                <a:gridCol w="720000">
                  <a:extLst>
                    <a:ext uri="{9D8B030D-6E8A-4147-A177-3AD203B41FA5}">
                      <a16:colId xmlns:a16="http://schemas.microsoft.com/office/drawing/2014/main" val="20005"/>
                    </a:ext>
                  </a:extLst>
                </a:gridCol>
                <a:gridCol w="720000">
                  <a:extLst>
                    <a:ext uri="{9D8B030D-6E8A-4147-A177-3AD203B41FA5}">
                      <a16:colId xmlns:a16="http://schemas.microsoft.com/office/drawing/2014/main" val="20006"/>
                    </a:ext>
                  </a:extLst>
                </a:gridCol>
              </a:tblGrid>
              <a:tr h="370840">
                <a:tc>
                  <a:txBody>
                    <a:bodyPr/>
                    <a:lstStyle/>
                    <a:p>
                      <a:r>
                        <a:rPr lang="en-US" sz="1400" dirty="0" smtClean="0"/>
                        <a:t>Title / description</a:t>
                      </a:r>
                      <a:endParaRPr lang="en-US" sz="1400" dirty="0"/>
                    </a:p>
                  </a:txBody>
                  <a:tcPr/>
                </a:tc>
                <a:tc>
                  <a:txBody>
                    <a:bodyPr/>
                    <a:lstStyle/>
                    <a:p>
                      <a:r>
                        <a:rPr lang="en-US" sz="1400" dirty="0" smtClean="0"/>
                        <a:t>Services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400" dirty="0" smtClean="0"/>
                        <a:t>Shut-down</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IST Period</a:t>
                      </a:r>
                      <a:endParaRPr lang="en-US" sz="1400" dirty="0"/>
                    </a:p>
                  </a:txBody>
                  <a:tcPr/>
                </a:tc>
                <a:tc>
                  <a:txBody>
                    <a:bodyPr/>
                    <a:lstStyle/>
                    <a:p>
                      <a:r>
                        <a:rPr lang="en-US" sz="1400" dirty="0" smtClean="0"/>
                        <a:t>HW comm.</a:t>
                      </a:r>
                      <a:endParaRPr lang="en-US" sz="1400" dirty="0"/>
                    </a:p>
                  </a:txBody>
                  <a:tcPr/>
                </a:tc>
                <a:extLst>
                  <a:ext uri="{0D108BD9-81ED-4DB2-BD59-A6C34878D82A}">
                    <a16:rowId xmlns:a16="http://schemas.microsoft.com/office/drawing/2014/main" val="10000"/>
                  </a:ext>
                </a:extLst>
              </a:tr>
              <a:tr h="370840">
                <a:tc>
                  <a:txBody>
                    <a:bodyPr/>
                    <a:lstStyle/>
                    <a:p>
                      <a:r>
                        <a:rPr lang="en-US" sz="1400" b="1" dirty="0" smtClean="0">
                          <a:solidFill>
                            <a:schemeClr val="accent1"/>
                          </a:solidFill>
                          <a:latin typeface="+mn-lt"/>
                        </a:rPr>
                        <a:t>Tests (S. </a:t>
                      </a:r>
                      <a:r>
                        <a:rPr lang="en-US" sz="1400" b="1" dirty="0" err="1" smtClean="0">
                          <a:solidFill>
                            <a:schemeClr val="accent1"/>
                          </a:solidFill>
                          <a:latin typeface="+mn-lt"/>
                        </a:rPr>
                        <a:t>Thoulet</a:t>
                      </a:r>
                      <a:r>
                        <a:rPr lang="en-US" sz="1400" b="1" smtClean="0">
                          <a:solidFill>
                            <a:schemeClr val="accent1"/>
                          </a:solidFill>
                          <a:latin typeface="+mn-lt"/>
                        </a:rPr>
                        <a:t>):</a:t>
                      </a:r>
                      <a:endParaRPr lang="en-US" sz="1400" dirty="0" smtClean="0">
                        <a:latin typeface="+mn-lt"/>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HW testing done earlier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Test system</a:t>
                      </a:r>
                      <a:endParaRPr lang="en-GB" sz="1400" dirty="0" smtClean="0"/>
                    </a:p>
                  </a:txBody>
                  <a:tcPr/>
                </a:tc>
                <a:tc>
                  <a:txBody>
                    <a:bodyPr/>
                    <a:lstStyle/>
                    <a:p>
                      <a:pPr marL="285750" indent="-285750">
                        <a:buFont typeface="Arial" panose="020B0604020202020204" pitchFamily="34" charset="0"/>
                        <a:buChar char="•"/>
                      </a:pPr>
                      <a:r>
                        <a:rPr lang="en-US" sz="1400" dirty="0" smtClean="0">
                          <a:latin typeface="+mn-lt"/>
                        </a:rPr>
                        <a:t>Timing</a:t>
                      </a:r>
                    </a:p>
                    <a:p>
                      <a:pPr marL="285750" indent="-285750">
                        <a:buFont typeface="Arial" panose="020B0604020202020204" pitchFamily="34" charset="0"/>
                        <a:buChar char="•"/>
                      </a:pPr>
                      <a:r>
                        <a:rPr lang="en-US" sz="1400" dirty="0" smtClean="0">
                          <a:latin typeface="+mn-lt"/>
                        </a:rPr>
                        <a:t>FEC</a:t>
                      </a:r>
                    </a:p>
                    <a:p>
                      <a:pPr marL="285750" indent="-285750">
                        <a:buFont typeface="Arial" panose="020B0604020202020204" pitchFamily="34" charset="0"/>
                        <a:buChar char="•"/>
                      </a:pPr>
                      <a:r>
                        <a:rPr lang="en-US" sz="1400" dirty="0" smtClean="0">
                          <a:latin typeface="+mn-lt"/>
                        </a:rPr>
                        <a:t>White Rabbit</a:t>
                      </a:r>
                    </a:p>
                    <a:p>
                      <a:pPr marL="285750" indent="-285750">
                        <a:buFont typeface="Arial" panose="020B0604020202020204" pitchFamily="34" charset="0"/>
                        <a:buChar char="•"/>
                      </a:pPr>
                      <a:r>
                        <a:rPr lang="en-US" sz="1400" dirty="0" smtClean="0">
                          <a:latin typeface="+mn-lt"/>
                        </a:rPr>
                        <a:t>Vistar</a:t>
                      </a:r>
                    </a:p>
                    <a:p>
                      <a:pPr marL="0" indent="0">
                        <a:buFont typeface="Arial" panose="020B0604020202020204" pitchFamily="34" charset="0"/>
                        <a:buNone/>
                      </a:pPr>
                      <a:endParaRPr lang="en-US" sz="1400" dirty="0" smtClean="0">
                        <a:latin typeface="+mn-lt"/>
                      </a:endParaRPr>
                    </a:p>
                  </a:txBody>
                  <a:tcPr/>
                </a:tc>
                <a:tc>
                  <a:txBody>
                    <a:bodyPr/>
                    <a:lstStyle/>
                    <a:p>
                      <a:pPr marL="285750" indent="-285750">
                        <a:buFont typeface="Arial" panose="020B0604020202020204" pitchFamily="34" charset="0"/>
                        <a:buChar char="•"/>
                      </a:pPr>
                      <a:r>
                        <a:rPr lang="en-US" sz="1400" dirty="0" smtClean="0">
                          <a:latin typeface="+mn-lt"/>
                        </a:rPr>
                        <a:t>None</a:t>
                      </a:r>
                      <a:endParaRPr lang="en-GB" sz="1400" dirty="0" smtClean="0">
                        <a:latin typeface="+mn-lt"/>
                      </a:endParaRP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r>
                        <a:rPr lang="en-US" sz="1400" baseline="0" dirty="0" smtClean="0">
                          <a:latin typeface="+mn-lt"/>
                        </a:rPr>
                        <a:t>0.5 days</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400" dirty="0">
                        <a:latin typeface="+mn-lt"/>
                      </a:endParaRPr>
                    </a:p>
                  </a:txBody>
                  <a:tcPr>
                    <a:lnL w="12700" cap="flat" cmpd="sng" algn="ctr">
                      <a:solidFill>
                        <a:schemeClr val="tx1"/>
                      </a:solidFill>
                      <a:prstDash val="solid"/>
                      <a:round/>
                      <a:headEnd type="none" w="med" len="med"/>
                      <a:tailEnd type="none" w="med" len="med"/>
                    </a:lnL>
                  </a:tcPr>
                </a:tc>
                <a:tc>
                  <a:txBody>
                    <a:bodyPr/>
                    <a:lstStyle/>
                    <a:p>
                      <a:endParaRPr lang="en-US" sz="1400" dirty="0">
                        <a:latin typeface="+mn-lt"/>
                      </a:endParaRPr>
                    </a:p>
                  </a:txBody>
                  <a:tcPr/>
                </a:tc>
                <a:tc>
                  <a:txBody>
                    <a:bodyPr/>
                    <a:lstStyle/>
                    <a:p>
                      <a:endParaRPr lang="en-US" sz="1400" dirty="0">
                        <a:latin typeface="+mn-lt"/>
                      </a:endParaRPr>
                    </a:p>
                  </a:txBody>
                  <a:tcPr/>
                </a:tc>
                <a:extLst>
                  <a:ext uri="{0D108BD9-81ED-4DB2-BD59-A6C34878D82A}">
                    <a16:rowId xmlns:a16="http://schemas.microsoft.com/office/drawing/2014/main" val="3376694873"/>
                  </a:ext>
                </a:extLst>
              </a:tr>
              <a:tr h="370840">
                <a:tc>
                  <a:txBody>
                    <a:bodyPr/>
                    <a:lstStyle/>
                    <a:p>
                      <a:endParaRPr lang="en-GB" sz="1400" dirty="0" smtClean="0">
                        <a:latin typeface="+mn-lt"/>
                      </a:endParaRPr>
                    </a:p>
                  </a:txBody>
                  <a:tcPr/>
                </a:tc>
                <a:tc>
                  <a:txBody>
                    <a:bodyPr/>
                    <a:lstStyle/>
                    <a:p>
                      <a:pPr marL="285750" indent="-285750">
                        <a:buFont typeface="Arial" panose="020B0604020202020204" pitchFamily="34" charset="0"/>
                        <a:buChar char="•"/>
                      </a:pPr>
                      <a:endParaRPr lang="en-US" sz="1400" dirty="0" smtClean="0">
                        <a:latin typeface="+mn-lt"/>
                      </a:endParaRPr>
                    </a:p>
                  </a:txBody>
                  <a:tcPr/>
                </a:tc>
                <a:tc>
                  <a:txBody>
                    <a:bodyPr/>
                    <a:lstStyle/>
                    <a:p>
                      <a:pPr marL="285750" indent="-285750">
                        <a:buFont typeface="Arial" panose="020B0604020202020204" pitchFamily="34" charset="0"/>
                        <a:buChar char="•"/>
                      </a:pPr>
                      <a:endParaRPr lang="en-GB" sz="1400" dirty="0" smtClean="0">
                        <a:latin typeface="+mn-lt"/>
                      </a:endParaRP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400" dirty="0">
                        <a:latin typeface="+mn-lt"/>
                      </a:endParaRPr>
                    </a:p>
                  </a:txBody>
                  <a:tcPr>
                    <a:lnL w="12700" cap="flat" cmpd="sng" algn="ctr">
                      <a:solidFill>
                        <a:schemeClr val="tx1"/>
                      </a:solidFill>
                      <a:prstDash val="solid"/>
                      <a:round/>
                      <a:headEnd type="none" w="med" len="med"/>
                      <a:tailEnd type="none" w="med" len="med"/>
                    </a:lnL>
                  </a:tcPr>
                </a:tc>
                <a:tc>
                  <a:txBody>
                    <a:bodyPr/>
                    <a:lstStyle/>
                    <a:p>
                      <a:endParaRPr lang="en-US" sz="1400" dirty="0">
                        <a:latin typeface="+mn-lt"/>
                      </a:endParaRPr>
                    </a:p>
                  </a:txBody>
                  <a:tcPr/>
                </a:tc>
                <a:tc>
                  <a:txBody>
                    <a:bodyPr/>
                    <a:lstStyle/>
                    <a:p>
                      <a:endParaRPr lang="en-US" sz="1400" dirty="0">
                        <a:latin typeface="+mn-lt"/>
                      </a:endParaRPr>
                    </a:p>
                  </a:txBody>
                  <a:tcPr/>
                </a:tc>
                <a:extLst>
                  <a:ext uri="{0D108BD9-81ED-4DB2-BD59-A6C34878D82A}">
                    <a16:rowId xmlns:a16="http://schemas.microsoft.com/office/drawing/2014/main" val="25532082"/>
                  </a:ext>
                </a:extLst>
              </a:tr>
            </a:tbl>
          </a:graphicData>
        </a:graphic>
      </p:graphicFrame>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3CC1A6-AE81-4220-97E8-2DBAC9DABC59}" type="slidenum">
              <a:rPr kumimoji="0" lang="en-GB" sz="1200" b="0" i="0" u="none" strike="noStrike" kern="1200" cap="none" spc="0" normalizeH="0" baseline="0" noProof="0" smtClean="0">
                <a:ln>
                  <a:noFill/>
                </a:ln>
                <a:solidFill>
                  <a:srgbClr val="2B2B2B">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dirty="0">
              <a:ln>
                <a:noFill/>
              </a:ln>
              <a:solidFill>
                <a:srgbClr val="2B2B2B">
                  <a:tint val="75000"/>
                </a:srgbClr>
              </a:solidFill>
              <a:effectLst/>
              <a:uLnTx/>
              <a:uFillTx/>
              <a:latin typeface="Calibri" panose="020F0502020204030204"/>
              <a:ea typeface="+mn-ea"/>
              <a:cs typeface="+mn-cs"/>
            </a:endParaRPr>
          </a:p>
        </p:txBody>
      </p:sp>
      <p:sp>
        <p:nvSpPr>
          <p:cNvPr id="3" name="TextBox 2"/>
          <p:cNvSpPr txBox="1"/>
          <p:nvPr/>
        </p:nvSpPr>
        <p:spPr>
          <a:xfrm rot="4200000">
            <a:off x="8856000" y="3348000"/>
            <a:ext cx="3960000" cy="504000"/>
          </a:xfrm>
          <a:prstGeom prst="rect">
            <a:avLst/>
          </a:prstGeom>
          <a:solidFill>
            <a:srgbClr val="FFFFFF">
              <a:alpha val="70000"/>
            </a:srgbClr>
          </a:solidFill>
          <a:ln>
            <a:solidFill>
              <a:schemeClr val="tx1">
                <a:lumMod val="75000"/>
                <a:lumOff val="25000"/>
              </a:schemeClr>
            </a:solidFill>
          </a:ln>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5E7703"/>
                </a:solidFill>
                <a:effectLst/>
                <a:uLnTx/>
                <a:uFillTx/>
                <a:latin typeface="Calibri" panose="020F0502020204030204"/>
                <a:ea typeface="+mn-ea"/>
                <a:cs typeface="+mn-cs"/>
              </a:rPr>
              <a:t>To be filled by OP</a:t>
            </a:r>
            <a:endParaRPr kumimoji="0" lang="en-GB" sz="2400" b="1" i="0" u="none" strike="noStrike" kern="1200" cap="none" spc="0" normalizeH="0" baseline="0" noProof="0" dirty="0">
              <a:ln>
                <a:noFill/>
              </a:ln>
              <a:solidFill>
                <a:srgbClr val="5E7703"/>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94236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IST for LEIR/LN3 BTVs</a:t>
            </a:r>
            <a:endParaRPr lang="en-US" dirty="0"/>
          </a:p>
        </p:txBody>
      </p:sp>
      <p:graphicFrame>
        <p:nvGraphicFramePr>
          <p:cNvPr id="6" name="Content Placeholder 5"/>
          <p:cNvGraphicFramePr>
            <a:graphicFrameLocks noGrp="1"/>
          </p:cNvGraphicFramePr>
          <p:nvPr>
            <p:ph idx="1"/>
            <p:extLst/>
          </p:nvPr>
        </p:nvGraphicFramePr>
        <p:xfrm>
          <a:off x="336000" y="900000"/>
          <a:ext cx="11520000" cy="2687320"/>
        </p:xfrm>
        <a:graphic>
          <a:graphicData uri="http://schemas.openxmlformats.org/drawingml/2006/table">
            <a:tbl>
              <a:tblPr firstRow="1" bandRow="1">
                <a:tableStyleId>{E8B1032C-EA38-4F05-BA0D-38AFFFC7BED3}</a:tableStyleId>
              </a:tblPr>
              <a:tblGrid>
                <a:gridCol w="432000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2"/>
                    </a:ext>
                  </a:extLst>
                </a:gridCol>
                <a:gridCol w="1800000">
                  <a:extLst>
                    <a:ext uri="{9D8B030D-6E8A-4147-A177-3AD203B41FA5}">
                      <a16:colId xmlns:a16="http://schemas.microsoft.com/office/drawing/2014/main" val="20003"/>
                    </a:ext>
                  </a:extLst>
                </a:gridCol>
                <a:gridCol w="1440000">
                  <a:extLst>
                    <a:ext uri="{9D8B030D-6E8A-4147-A177-3AD203B41FA5}">
                      <a16:colId xmlns:a16="http://schemas.microsoft.com/office/drawing/2014/main" val="1908032756"/>
                    </a:ext>
                  </a:extLst>
                </a:gridCol>
                <a:gridCol w="720000">
                  <a:extLst>
                    <a:ext uri="{9D8B030D-6E8A-4147-A177-3AD203B41FA5}">
                      <a16:colId xmlns:a16="http://schemas.microsoft.com/office/drawing/2014/main" val="20004"/>
                    </a:ext>
                  </a:extLst>
                </a:gridCol>
                <a:gridCol w="720000">
                  <a:extLst>
                    <a:ext uri="{9D8B030D-6E8A-4147-A177-3AD203B41FA5}">
                      <a16:colId xmlns:a16="http://schemas.microsoft.com/office/drawing/2014/main" val="20005"/>
                    </a:ext>
                  </a:extLst>
                </a:gridCol>
                <a:gridCol w="720000">
                  <a:extLst>
                    <a:ext uri="{9D8B030D-6E8A-4147-A177-3AD203B41FA5}">
                      <a16:colId xmlns:a16="http://schemas.microsoft.com/office/drawing/2014/main" val="20006"/>
                    </a:ext>
                  </a:extLst>
                </a:gridCol>
              </a:tblGrid>
              <a:tr h="370840">
                <a:tc>
                  <a:txBody>
                    <a:bodyPr/>
                    <a:lstStyle/>
                    <a:p>
                      <a:r>
                        <a:rPr lang="en-US" sz="1400" dirty="0" smtClean="0"/>
                        <a:t>Title / description</a:t>
                      </a:r>
                      <a:endParaRPr lang="en-US" sz="1400" dirty="0"/>
                    </a:p>
                  </a:txBody>
                  <a:tcPr/>
                </a:tc>
                <a:tc>
                  <a:txBody>
                    <a:bodyPr/>
                    <a:lstStyle/>
                    <a:p>
                      <a:r>
                        <a:rPr lang="en-US" sz="1400" dirty="0" smtClean="0"/>
                        <a:t>Services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400" dirty="0" smtClean="0"/>
                        <a:t>Shut-down</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IST Period</a:t>
                      </a:r>
                      <a:endParaRPr lang="en-US" sz="1400" dirty="0"/>
                    </a:p>
                  </a:txBody>
                  <a:tcPr/>
                </a:tc>
                <a:tc>
                  <a:txBody>
                    <a:bodyPr/>
                    <a:lstStyle/>
                    <a:p>
                      <a:r>
                        <a:rPr lang="en-US" sz="1400" dirty="0" smtClean="0"/>
                        <a:t>HW comm.</a:t>
                      </a:r>
                      <a:endParaRPr lang="en-US" sz="1400" dirty="0"/>
                    </a:p>
                  </a:txBody>
                  <a:tcPr/>
                </a:tc>
                <a:extLst>
                  <a:ext uri="{0D108BD9-81ED-4DB2-BD59-A6C34878D82A}">
                    <a16:rowId xmlns:a16="http://schemas.microsoft.com/office/drawing/2014/main" val="10000"/>
                  </a:ext>
                </a:extLst>
              </a:tr>
              <a:tr h="370840">
                <a:tc>
                  <a:txBody>
                    <a:bodyPr/>
                    <a:lstStyle/>
                    <a:p>
                      <a:r>
                        <a:rPr lang="en-US" sz="1400" b="1" dirty="0" smtClean="0">
                          <a:solidFill>
                            <a:schemeClr val="accent1"/>
                          </a:solidFill>
                          <a:latin typeface="+mn-lt"/>
                        </a:rPr>
                        <a:t>Tests (S. </a:t>
                      </a:r>
                      <a:r>
                        <a:rPr lang="en-US" sz="1400" b="1" smtClean="0">
                          <a:solidFill>
                            <a:schemeClr val="accent1"/>
                          </a:solidFill>
                          <a:latin typeface="+mn-lt"/>
                        </a:rPr>
                        <a:t>Burger - ITE</a:t>
                      </a:r>
                      <a:r>
                        <a:rPr lang="en-US" sz="1400" b="1" dirty="0" smtClean="0">
                          <a:solidFill>
                            <a:schemeClr val="accent1"/>
                          </a:solidFill>
                          <a:latin typeface="+mn-lt"/>
                        </a:rPr>
                        <a:t>, ETL, EI, EE, ETP, PI)</a:t>
                      </a:r>
                      <a:endParaRPr lang="en-US" sz="1400" dirty="0" smtClean="0">
                        <a:latin typeface="+mn-lt"/>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Connectivity tests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Screens and Filters movements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Check adjustable light intensity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Check cameras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Check FESA class (if timing available)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Check calibration (if operational apps available)</a:t>
                      </a:r>
                    </a:p>
                  </a:txBody>
                  <a:tcPr/>
                </a:tc>
                <a:tc>
                  <a:txBody>
                    <a:bodyPr/>
                    <a:lstStyle/>
                    <a:p>
                      <a:pPr marL="285750" indent="-285750">
                        <a:buFont typeface="Arial" panose="020B0604020202020204" pitchFamily="34" charset="0"/>
                        <a:buChar char="•"/>
                      </a:pPr>
                      <a:r>
                        <a:rPr lang="en-US" sz="1400" dirty="0" smtClean="0">
                          <a:latin typeface="+mn-lt"/>
                        </a:rPr>
                        <a:t>Power 220V</a:t>
                      </a:r>
                    </a:p>
                    <a:p>
                      <a:pPr marL="285750" indent="-285750">
                        <a:buFont typeface="Arial" panose="020B0604020202020204" pitchFamily="34" charset="0"/>
                        <a:buChar char="•"/>
                      </a:pPr>
                      <a:r>
                        <a:rPr lang="en-US" sz="1400" dirty="0" smtClean="0">
                          <a:latin typeface="+mn-lt"/>
                        </a:rPr>
                        <a:t>Compressed air</a:t>
                      </a:r>
                    </a:p>
                    <a:p>
                      <a:pPr marL="285750" indent="-285750">
                        <a:buFont typeface="Arial" panose="020B0604020202020204" pitchFamily="34" charset="0"/>
                        <a:buChar char="•"/>
                      </a:pPr>
                      <a:r>
                        <a:rPr lang="en-US" sz="1400" dirty="0" smtClean="0">
                          <a:latin typeface="+mn-lt"/>
                        </a:rPr>
                        <a:t>Network (TN/WIFI)</a:t>
                      </a:r>
                    </a:p>
                    <a:p>
                      <a:pPr marL="285750" indent="-285750">
                        <a:buFont typeface="Arial" panose="020B0604020202020204" pitchFamily="34" charset="0"/>
                        <a:buChar char="•"/>
                      </a:pPr>
                      <a:r>
                        <a:rPr lang="en-US" sz="1400" dirty="0" smtClean="0">
                          <a:latin typeface="+mn-lt"/>
                        </a:rPr>
                        <a:t>Controls (FESA3)</a:t>
                      </a:r>
                    </a:p>
                    <a:p>
                      <a:pPr marL="285750" indent="-285750">
                        <a:buFont typeface="Arial" panose="020B0604020202020204" pitchFamily="34" charset="0"/>
                        <a:buChar char="•"/>
                      </a:pPr>
                      <a:r>
                        <a:rPr lang="en-US" sz="1400" dirty="0" smtClean="0">
                          <a:latin typeface="+mn-lt"/>
                        </a:rPr>
                        <a:t>Timing (GMT)</a:t>
                      </a:r>
                    </a:p>
                  </a:txBody>
                  <a:tcPr/>
                </a:tc>
                <a:tc>
                  <a:txBody>
                    <a:bodyPr/>
                    <a:lstStyle/>
                    <a:p>
                      <a:pPr marL="285750" indent="-285750">
                        <a:buFont typeface="Arial" panose="020B0604020202020204" pitchFamily="34" charset="0"/>
                        <a:buChar char="•"/>
                      </a:pPr>
                      <a:r>
                        <a:rPr lang="en-US" sz="1400" dirty="0" smtClean="0">
                          <a:latin typeface="+mn-lt"/>
                        </a:rPr>
                        <a:t>None</a:t>
                      </a:r>
                      <a:endParaRPr lang="en-GB" sz="1400" dirty="0" smtClean="0">
                        <a:latin typeface="+mn-lt"/>
                      </a:endParaRP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r>
                        <a:rPr lang="en-US" sz="1400" baseline="0" dirty="0" smtClean="0">
                          <a:latin typeface="+mn-lt"/>
                        </a:rPr>
                        <a:t>0.5 days</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400" dirty="0">
                        <a:latin typeface="+mn-lt"/>
                      </a:endParaRPr>
                    </a:p>
                  </a:txBody>
                  <a:tcPr>
                    <a:lnL w="12700" cap="flat" cmpd="sng" algn="ctr">
                      <a:solidFill>
                        <a:schemeClr val="tx1"/>
                      </a:solidFill>
                      <a:prstDash val="solid"/>
                      <a:round/>
                      <a:headEnd type="none" w="med" len="med"/>
                      <a:tailEnd type="none" w="med" len="med"/>
                    </a:lnL>
                  </a:tcPr>
                </a:tc>
                <a:tc>
                  <a:txBody>
                    <a:bodyPr/>
                    <a:lstStyle/>
                    <a:p>
                      <a:endParaRPr lang="en-US" sz="1400" dirty="0">
                        <a:latin typeface="+mn-lt"/>
                      </a:endParaRPr>
                    </a:p>
                  </a:txBody>
                  <a:tcPr/>
                </a:tc>
                <a:tc>
                  <a:txBody>
                    <a:bodyPr/>
                    <a:lstStyle/>
                    <a:p>
                      <a:endParaRPr lang="en-US" sz="1400" dirty="0">
                        <a:latin typeface="+mn-lt"/>
                      </a:endParaRPr>
                    </a:p>
                  </a:txBody>
                  <a:tcPr/>
                </a:tc>
                <a:extLst>
                  <a:ext uri="{0D108BD9-81ED-4DB2-BD59-A6C34878D82A}">
                    <a16:rowId xmlns:a16="http://schemas.microsoft.com/office/drawing/2014/main" val="3376694873"/>
                  </a:ext>
                </a:extLst>
              </a:tr>
              <a:tr h="370840">
                <a:tc>
                  <a:txBody>
                    <a:bodyPr/>
                    <a:lstStyle/>
                    <a:p>
                      <a:endParaRPr lang="en-GB" sz="1400" dirty="0" smtClean="0">
                        <a:latin typeface="+mn-lt"/>
                      </a:endParaRPr>
                    </a:p>
                  </a:txBody>
                  <a:tcPr/>
                </a:tc>
                <a:tc>
                  <a:txBody>
                    <a:bodyPr/>
                    <a:lstStyle/>
                    <a:p>
                      <a:pPr marL="285750" indent="-285750">
                        <a:buFont typeface="Arial" panose="020B0604020202020204" pitchFamily="34" charset="0"/>
                        <a:buChar char="•"/>
                      </a:pPr>
                      <a:endParaRPr lang="en-US" sz="1400" dirty="0" smtClean="0">
                        <a:latin typeface="+mn-lt"/>
                      </a:endParaRPr>
                    </a:p>
                  </a:txBody>
                  <a:tcPr/>
                </a:tc>
                <a:tc>
                  <a:txBody>
                    <a:bodyPr/>
                    <a:lstStyle/>
                    <a:p>
                      <a:pPr marL="285750" indent="-285750">
                        <a:buFont typeface="Arial" panose="020B0604020202020204" pitchFamily="34" charset="0"/>
                        <a:buChar char="•"/>
                      </a:pPr>
                      <a:endParaRPr lang="en-GB" sz="1400" dirty="0" smtClean="0">
                        <a:latin typeface="+mn-lt"/>
                      </a:endParaRP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400" dirty="0">
                        <a:latin typeface="+mn-lt"/>
                      </a:endParaRPr>
                    </a:p>
                  </a:txBody>
                  <a:tcPr>
                    <a:lnL w="12700" cap="flat" cmpd="sng" algn="ctr">
                      <a:solidFill>
                        <a:schemeClr val="tx1"/>
                      </a:solidFill>
                      <a:prstDash val="solid"/>
                      <a:round/>
                      <a:headEnd type="none" w="med" len="med"/>
                      <a:tailEnd type="none" w="med" len="med"/>
                    </a:lnL>
                  </a:tcPr>
                </a:tc>
                <a:tc>
                  <a:txBody>
                    <a:bodyPr/>
                    <a:lstStyle/>
                    <a:p>
                      <a:endParaRPr lang="en-US" sz="1400" dirty="0">
                        <a:latin typeface="+mn-lt"/>
                      </a:endParaRPr>
                    </a:p>
                  </a:txBody>
                  <a:tcPr/>
                </a:tc>
                <a:tc>
                  <a:txBody>
                    <a:bodyPr/>
                    <a:lstStyle/>
                    <a:p>
                      <a:endParaRPr lang="en-US" sz="1400" dirty="0">
                        <a:latin typeface="+mn-lt"/>
                      </a:endParaRPr>
                    </a:p>
                  </a:txBody>
                  <a:tcPr/>
                </a:tc>
                <a:extLst>
                  <a:ext uri="{0D108BD9-81ED-4DB2-BD59-A6C34878D82A}">
                    <a16:rowId xmlns:a16="http://schemas.microsoft.com/office/drawing/2014/main" val="25532082"/>
                  </a:ext>
                </a:extLst>
              </a:tr>
            </a:tbl>
          </a:graphicData>
        </a:graphic>
      </p:graphicFrame>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3CC1A6-AE81-4220-97E8-2DBAC9DABC59}" type="slidenum">
              <a:rPr kumimoji="0" lang="en-GB" sz="1200" b="0" i="0" u="none" strike="noStrike" kern="1200" cap="none" spc="0" normalizeH="0" baseline="0" noProof="0" smtClean="0">
                <a:ln>
                  <a:noFill/>
                </a:ln>
                <a:solidFill>
                  <a:srgbClr val="2B2B2B">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dirty="0">
              <a:ln>
                <a:noFill/>
              </a:ln>
              <a:solidFill>
                <a:srgbClr val="2B2B2B">
                  <a:tint val="75000"/>
                </a:srgbClr>
              </a:solidFill>
              <a:effectLst/>
              <a:uLnTx/>
              <a:uFillTx/>
              <a:latin typeface="Calibri" panose="020F0502020204030204"/>
              <a:ea typeface="+mn-ea"/>
              <a:cs typeface="+mn-cs"/>
            </a:endParaRPr>
          </a:p>
        </p:txBody>
      </p:sp>
      <p:sp>
        <p:nvSpPr>
          <p:cNvPr id="3" name="TextBox 2"/>
          <p:cNvSpPr txBox="1"/>
          <p:nvPr/>
        </p:nvSpPr>
        <p:spPr>
          <a:xfrm rot="4200000">
            <a:off x="8856000" y="3348000"/>
            <a:ext cx="3960000" cy="504000"/>
          </a:xfrm>
          <a:prstGeom prst="rect">
            <a:avLst/>
          </a:prstGeom>
          <a:solidFill>
            <a:srgbClr val="FFFFFF">
              <a:alpha val="70000"/>
            </a:srgbClr>
          </a:solidFill>
          <a:ln>
            <a:solidFill>
              <a:schemeClr val="tx1">
                <a:lumMod val="75000"/>
                <a:lumOff val="25000"/>
              </a:schemeClr>
            </a:solidFill>
          </a:ln>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5E7703"/>
                </a:solidFill>
                <a:effectLst/>
                <a:uLnTx/>
                <a:uFillTx/>
                <a:latin typeface="Calibri" panose="020F0502020204030204"/>
                <a:ea typeface="+mn-ea"/>
                <a:cs typeface="+mn-cs"/>
              </a:rPr>
              <a:t>To be filled by OP</a:t>
            </a:r>
            <a:endParaRPr kumimoji="0" lang="en-GB" sz="2400" b="1" i="0" u="none" strike="noStrike" kern="1200" cap="none" spc="0" normalizeH="0" baseline="0" noProof="0" dirty="0">
              <a:ln>
                <a:noFill/>
              </a:ln>
              <a:solidFill>
                <a:srgbClr val="5E7703"/>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95377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IST for LEIR ionization profile monitor</a:t>
            </a:r>
            <a:endParaRPr lang="en-US" sz="3600" dirty="0"/>
          </a:p>
        </p:txBody>
      </p:sp>
      <p:graphicFrame>
        <p:nvGraphicFramePr>
          <p:cNvPr id="6" name="Content Placeholder 5"/>
          <p:cNvGraphicFramePr>
            <a:graphicFrameLocks noGrp="1"/>
          </p:cNvGraphicFramePr>
          <p:nvPr>
            <p:ph idx="1"/>
            <p:extLst/>
          </p:nvPr>
        </p:nvGraphicFramePr>
        <p:xfrm>
          <a:off x="336000" y="900000"/>
          <a:ext cx="11520000" cy="2047240"/>
        </p:xfrm>
        <a:graphic>
          <a:graphicData uri="http://schemas.openxmlformats.org/drawingml/2006/table">
            <a:tbl>
              <a:tblPr firstRow="1" bandRow="1">
                <a:tableStyleId>{E8B1032C-EA38-4F05-BA0D-38AFFFC7BED3}</a:tableStyleId>
              </a:tblPr>
              <a:tblGrid>
                <a:gridCol w="432000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2"/>
                    </a:ext>
                  </a:extLst>
                </a:gridCol>
                <a:gridCol w="1800000">
                  <a:extLst>
                    <a:ext uri="{9D8B030D-6E8A-4147-A177-3AD203B41FA5}">
                      <a16:colId xmlns:a16="http://schemas.microsoft.com/office/drawing/2014/main" val="20003"/>
                    </a:ext>
                  </a:extLst>
                </a:gridCol>
                <a:gridCol w="1440000">
                  <a:extLst>
                    <a:ext uri="{9D8B030D-6E8A-4147-A177-3AD203B41FA5}">
                      <a16:colId xmlns:a16="http://schemas.microsoft.com/office/drawing/2014/main" val="1908032756"/>
                    </a:ext>
                  </a:extLst>
                </a:gridCol>
                <a:gridCol w="720000">
                  <a:extLst>
                    <a:ext uri="{9D8B030D-6E8A-4147-A177-3AD203B41FA5}">
                      <a16:colId xmlns:a16="http://schemas.microsoft.com/office/drawing/2014/main" val="20004"/>
                    </a:ext>
                  </a:extLst>
                </a:gridCol>
                <a:gridCol w="720000">
                  <a:extLst>
                    <a:ext uri="{9D8B030D-6E8A-4147-A177-3AD203B41FA5}">
                      <a16:colId xmlns:a16="http://schemas.microsoft.com/office/drawing/2014/main" val="20005"/>
                    </a:ext>
                  </a:extLst>
                </a:gridCol>
                <a:gridCol w="720000">
                  <a:extLst>
                    <a:ext uri="{9D8B030D-6E8A-4147-A177-3AD203B41FA5}">
                      <a16:colId xmlns:a16="http://schemas.microsoft.com/office/drawing/2014/main" val="20006"/>
                    </a:ext>
                  </a:extLst>
                </a:gridCol>
              </a:tblGrid>
              <a:tr h="370840">
                <a:tc>
                  <a:txBody>
                    <a:bodyPr/>
                    <a:lstStyle/>
                    <a:p>
                      <a:r>
                        <a:rPr lang="en-US" sz="1400" dirty="0" smtClean="0"/>
                        <a:t>Title / description</a:t>
                      </a:r>
                      <a:endParaRPr lang="en-US" sz="1400" dirty="0"/>
                    </a:p>
                  </a:txBody>
                  <a:tcPr/>
                </a:tc>
                <a:tc>
                  <a:txBody>
                    <a:bodyPr/>
                    <a:lstStyle/>
                    <a:p>
                      <a:r>
                        <a:rPr lang="en-US" sz="1400" dirty="0" smtClean="0"/>
                        <a:t>Services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400" dirty="0" smtClean="0"/>
                        <a:t>Shut-down</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IST Period</a:t>
                      </a:r>
                      <a:endParaRPr lang="en-US" sz="1400" dirty="0"/>
                    </a:p>
                  </a:txBody>
                  <a:tcPr/>
                </a:tc>
                <a:tc>
                  <a:txBody>
                    <a:bodyPr/>
                    <a:lstStyle/>
                    <a:p>
                      <a:r>
                        <a:rPr lang="en-US" sz="1400" dirty="0" smtClean="0"/>
                        <a:t>HW comm.</a:t>
                      </a:r>
                      <a:endParaRPr lang="en-US" sz="1400" dirty="0"/>
                    </a:p>
                  </a:txBody>
                  <a:tcPr/>
                </a:tc>
                <a:extLst>
                  <a:ext uri="{0D108BD9-81ED-4DB2-BD59-A6C34878D82A}">
                    <a16:rowId xmlns:a16="http://schemas.microsoft.com/office/drawing/2014/main" val="10000"/>
                  </a:ext>
                </a:extLst>
              </a:tr>
              <a:tr h="370840">
                <a:tc>
                  <a:txBody>
                    <a:bodyPr/>
                    <a:lstStyle/>
                    <a:p>
                      <a:r>
                        <a:rPr lang="en-US" sz="1400" b="1" dirty="0" smtClean="0">
                          <a:solidFill>
                            <a:schemeClr val="accent1"/>
                          </a:solidFill>
                          <a:latin typeface="+mn-lt"/>
                        </a:rPr>
                        <a:t>Tests (A. </a:t>
                      </a:r>
                      <a:r>
                        <a:rPr lang="en-US" sz="1400" b="1" smtClean="0">
                          <a:solidFill>
                            <a:schemeClr val="accent1"/>
                          </a:solidFill>
                          <a:latin typeface="+mn-lt"/>
                        </a:rPr>
                        <a:t>Frassier):</a:t>
                      </a:r>
                      <a:endParaRPr lang="en-US" sz="1400" dirty="0" smtClean="0">
                        <a:latin typeface="+mn-lt"/>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Power on MCP</a:t>
                      </a:r>
                      <a:r>
                        <a:rPr lang="en-US" sz="1400" baseline="0" dirty="0" smtClean="0"/>
                        <a:t>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Test acquisitions in FESA class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aseline="0" dirty="0" smtClean="0"/>
                        <a:t>(further tests require beam)</a:t>
                      </a:r>
                      <a:endParaRPr lang="en-GB" sz="1400" dirty="0" smtClean="0"/>
                    </a:p>
                  </a:txBody>
                  <a:tcPr/>
                </a:tc>
                <a:tc>
                  <a:txBody>
                    <a:bodyPr/>
                    <a:lstStyle/>
                    <a:p>
                      <a:pPr marL="285750" indent="-285750">
                        <a:buFont typeface="Arial" panose="020B0604020202020204" pitchFamily="34" charset="0"/>
                        <a:buChar char="•"/>
                      </a:pPr>
                      <a:r>
                        <a:rPr lang="en-US" sz="1400" dirty="0" smtClean="0">
                          <a:latin typeface="+mn-lt"/>
                        </a:rPr>
                        <a:t>FEC on</a:t>
                      </a:r>
                    </a:p>
                    <a:p>
                      <a:pPr marL="285750" indent="-285750">
                        <a:buFont typeface="Arial" panose="020B0604020202020204" pitchFamily="34" charset="0"/>
                        <a:buChar char="•"/>
                      </a:pPr>
                      <a:r>
                        <a:rPr lang="en-US" sz="1400" dirty="0" smtClean="0">
                          <a:latin typeface="+mn-lt"/>
                        </a:rPr>
                        <a:t>Timing</a:t>
                      </a:r>
                    </a:p>
                    <a:p>
                      <a:pPr marL="285750" indent="-285750">
                        <a:buFont typeface="Arial" panose="020B0604020202020204" pitchFamily="34" charset="0"/>
                        <a:buChar char="•"/>
                      </a:pPr>
                      <a:endParaRPr lang="en-US" sz="1400" dirty="0" smtClean="0">
                        <a:latin typeface="+mn-lt"/>
                      </a:endParaRPr>
                    </a:p>
                  </a:txBody>
                  <a:tcPr/>
                </a:tc>
                <a:tc>
                  <a:txBody>
                    <a:bodyPr/>
                    <a:lstStyle/>
                    <a:p>
                      <a:pPr marL="285750" indent="-285750">
                        <a:buFont typeface="Arial" panose="020B0604020202020204" pitchFamily="34" charset="0"/>
                        <a:buChar char="•"/>
                      </a:pPr>
                      <a:r>
                        <a:rPr lang="en-US" sz="1400" dirty="0" smtClean="0">
                          <a:latin typeface="+mn-lt"/>
                        </a:rPr>
                        <a:t>Yes, for visual inspection (1hour)</a:t>
                      </a:r>
                      <a:endParaRPr lang="en-GB" sz="1400" dirty="0" smtClean="0">
                        <a:latin typeface="+mn-lt"/>
                      </a:endParaRP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r>
                        <a:rPr lang="en-US" sz="1400" dirty="0" smtClean="0">
                          <a:latin typeface="+mn-lt"/>
                        </a:rPr>
                        <a:t>1 day</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400" dirty="0">
                        <a:latin typeface="+mn-lt"/>
                      </a:endParaRPr>
                    </a:p>
                  </a:txBody>
                  <a:tcPr>
                    <a:lnL w="12700" cap="flat" cmpd="sng" algn="ctr">
                      <a:solidFill>
                        <a:schemeClr val="tx1"/>
                      </a:solidFill>
                      <a:prstDash val="solid"/>
                      <a:round/>
                      <a:headEnd type="none" w="med" len="med"/>
                      <a:tailEnd type="none" w="med" len="med"/>
                    </a:lnL>
                  </a:tcPr>
                </a:tc>
                <a:tc>
                  <a:txBody>
                    <a:bodyPr/>
                    <a:lstStyle/>
                    <a:p>
                      <a:endParaRPr lang="en-US" sz="1400" dirty="0">
                        <a:latin typeface="+mn-lt"/>
                      </a:endParaRPr>
                    </a:p>
                  </a:txBody>
                  <a:tcPr/>
                </a:tc>
                <a:tc>
                  <a:txBody>
                    <a:bodyPr/>
                    <a:lstStyle/>
                    <a:p>
                      <a:endParaRPr lang="en-US" sz="1400" dirty="0">
                        <a:latin typeface="+mn-lt"/>
                      </a:endParaRPr>
                    </a:p>
                  </a:txBody>
                  <a:tcPr/>
                </a:tc>
                <a:extLst>
                  <a:ext uri="{0D108BD9-81ED-4DB2-BD59-A6C34878D82A}">
                    <a16:rowId xmlns:a16="http://schemas.microsoft.com/office/drawing/2014/main" val="3376694873"/>
                  </a:ext>
                </a:extLst>
              </a:tr>
              <a:tr h="370840">
                <a:tc>
                  <a:txBody>
                    <a:bodyPr/>
                    <a:lstStyle/>
                    <a:p>
                      <a:endParaRPr lang="en-GB" sz="1400" dirty="0" smtClean="0">
                        <a:latin typeface="+mn-lt"/>
                      </a:endParaRPr>
                    </a:p>
                  </a:txBody>
                  <a:tcPr/>
                </a:tc>
                <a:tc>
                  <a:txBody>
                    <a:bodyPr/>
                    <a:lstStyle/>
                    <a:p>
                      <a:pPr marL="285750" indent="-285750">
                        <a:buFont typeface="Arial" panose="020B0604020202020204" pitchFamily="34" charset="0"/>
                        <a:buChar char="•"/>
                      </a:pPr>
                      <a:endParaRPr lang="en-US" sz="1400" dirty="0" smtClean="0">
                        <a:latin typeface="+mn-lt"/>
                      </a:endParaRPr>
                    </a:p>
                  </a:txBody>
                  <a:tcPr/>
                </a:tc>
                <a:tc>
                  <a:txBody>
                    <a:bodyPr/>
                    <a:lstStyle/>
                    <a:p>
                      <a:pPr marL="285750" indent="-285750">
                        <a:buFont typeface="Arial" panose="020B0604020202020204" pitchFamily="34" charset="0"/>
                        <a:buChar char="•"/>
                      </a:pPr>
                      <a:endParaRPr lang="en-GB" sz="1400" dirty="0" smtClean="0">
                        <a:latin typeface="+mn-lt"/>
                      </a:endParaRP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400" dirty="0">
                        <a:latin typeface="+mn-lt"/>
                      </a:endParaRPr>
                    </a:p>
                  </a:txBody>
                  <a:tcPr>
                    <a:lnL w="12700" cap="flat" cmpd="sng" algn="ctr">
                      <a:solidFill>
                        <a:schemeClr val="tx1"/>
                      </a:solidFill>
                      <a:prstDash val="solid"/>
                      <a:round/>
                      <a:headEnd type="none" w="med" len="med"/>
                      <a:tailEnd type="none" w="med" len="med"/>
                    </a:lnL>
                  </a:tcPr>
                </a:tc>
                <a:tc>
                  <a:txBody>
                    <a:bodyPr/>
                    <a:lstStyle/>
                    <a:p>
                      <a:endParaRPr lang="en-US" sz="1400" dirty="0">
                        <a:latin typeface="+mn-lt"/>
                      </a:endParaRPr>
                    </a:p>
                  </a:txBody>
                  <a:tcPr/>
                </a:tc>
                <a:tc>
                  <a:txBody>
                    <a:bodyPr/>
                    <a:lstStyle/>
                    <a:p>
                      <a:endParaRPr lang="en-US" sz="1400" dirty="0">
                        <a:latin typeface="+mn-lt"/>
                      </a:endParaRPr>
                    </a:p>
                  </a:txBody>
                  <a:tcPr/>
                </a:tc>
                <a:extLst>
                  <a:ext uri="{0D108BD9-81ED-4DB2-BD59-A6C34878D82A}">
                    <a16:rowId xmlns:a16="http://schemas.microsoft.com/office/drawing/2014/main" val="25532082"/>
                  </a:ext>
                </a:extLst>
              </a:tr>
            </a:tbl>
          </a:graphicData>
        </a:graphic>
      </p:graphicFrame>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3CC1A6-AE81-4220-97E8-2DBAC9DABC59}" type="slidenum">
              <a:rPr kumimoji="0" lang="en-GB" sz="1200" b="0" i="0" u="none" strike="noStrike" kern="1200" cap="none" spc="0" normalizeH="0" baseline="0" noProof="0" smtClean="0">
                <a:ln>
                  <a:noFill/>
                </a:ln>
                <a:solidFill>
                  <a:srgbClr val="2B2B2B">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srgbClr val="2B2B2B">
                  <a:tint val="75000"/>
                </a:srgbClr>
              </a:solidFill>
              <a:effectLst/>
              <a:uLnTx/>
              <a:uFillTx/>
              <a:latin typeface="Calibri" panose="020F0502020204030204"/>
              <a:ea typeface="+mn-ea"/>
              <a:cs typeface="+mn-cs"/>
            </a:endParaRPr>
          </a:p>
        </p:txBody>
      </p:sp>
      <p:sp>
        <p:nvSpPr>
          <p:cNvPr id="3" name="TextBox 2"/>
          <p:cNvSpPr txBox="1"/>
          <p:nvPr/>
        </p:nvSpPr>
        <p:spPr>
          <a:xfrm rot="4200000">
            <a:off x="8856000" y="3348000"/>
            <a:ext cx="3960000" cy="504000"/>
          </a:xfrm>
          <a:prstGeom prst="rect">
            <a:avLst/>
          </a:prstGeom>
          <a:solidFill>
            <a:srgbClr val="FFFFFF">
              <a:alpha val="70000"/>
            </a:srgbClr>
          </a:solidFill>
          <a:ln>
            <a:solidFill>
              <a:schemeClr val="tx1">
                <a:lumMod val="75000"/>
                <a:lumOff val="25000"/>
              </a:schemeClr>
            </a:solidFill>
          </a:ln>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5E7703"/>
                </a:solidFill>
                <a:effectLst/>
                <a:uLnTx/>
                <a:uFillTx/>
                <a:latin typeface="Calibri" panose="020F0502020204030204"/>
                <a:ea typeface="+mn-ea"/>
                <a:cs typeface="+mn-cs"/>
              </a:rPr>
              <a:t>To be filled by OP</a:t>
            </a:r>
            <a:endParaRPr kumimoji="0" lang="en-GB" sz="2400" b="1" i="0" u="none" strike="noStrike" kern="1200" cap="none" spc="0" normalizeH="0" baseline="0" noProof="0" dirty="0">
              <a:ln>
                <a:noFill/>
              </a:ln>
              <a:solidFill>
                <a:srgbClr val="5E7703"/>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97761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600" dirty="0" smtClean="0"/>
              <a:t>IST for LEIR/LN3 SEMs</a:t>
            </a:r>
            <a:endParaRPr lang="en-US" sz="3600" dirty="0"/>
          </a:p>
        </p:txBody>
      </p:sp>
      <p:graphicFrame>
        <p:nvGraphicFramePr>
          <p:cNvPr id="6" name="Content Placeholder 5"/>
          <p:cNvGraphicFramePr>
            <a:graphicFrameLocks noGrp="1"/>
          </p:cNvGraphicFramePr>
          <p:nvPr>
            <p:ph idx="1"/>
            <p:extLst/>
          </p:nvPr>
        </p:nvGraphicFramePr>
        <p:xfrm>
          <a:off x="336000" y="900000"/>
          <a:ext cx="11520000" cy="2047240"/>
        </p:xfrm>
        <a:graphic>
          <a:graphicData uri="http://schemas.openxmlformats.org/drawingml/2006/table">
            <a:tbl>
              <a:tblPr firstRow="1" bandRow="1">
                <a:tableStyleId>{E8B1032C-EA38-4F05-BA0D-38AFFFC7BED3}</a:tableStyleId>
              </a:tblPr>
              <a:tblGrid>
                <a:gridCol w="4320000">
                  <a:extLst>
                    <a:ext uri="{9D8B030D-6E8A-4147-A177-3AD203B41FA5}">
                      <a16:colId xmlns:a16="http://schemas.microsoft.com/office/drawing/2014/main" val="20000"/>
                    </a:ext>
                  </a:extLst>
                </a:gridCol>
                <a:gridCol w="1800000">
                  <a:extLst>
                    <a:ext uri="{9D8B030D-6E8A-4147-A177-3AD203B41FA5}">
                      <a16:colId xmlns:a16="http://schemas.microsoft.com/office/drawing/2014/main" val="20002"/>
                    </a:ext>
                  </a:extLst>
                </a:gridCol>
                <a:gridCol w="1800000">
                  <a:extLst>
                    <a:ext uri="{9D8B030D-6E8A-4147-A177-3AD203B41FA5}">
                      <a16:colId xmlns:a16="http://schemas.microsoft.com/office/drawing/2014/main" val="20003"/>
                    </a:ext>
                  </a:extLst>
                </a:gridCol>
                <a:gridCol w="1440000">
                  <a:extLst>
                    <a:ext uri="{9D8B030D-6E8A-4147-A177-3AD203B41FA5}">
                      <a16:colId xmlns:a16="http://schemas.microsoft.com/office/drawing/2014/main" val="1908032756"/>
                    </a:ext>
                  </a:extLst>
                </a:gridCol>
                <a:gridCol w="720000">
                  <a:extLst>
                    <a:ext uri="{9D8B030D-6E8A-4147-A177-3AD203B41FA5}">
                      <a16:colId xmlns:a16="http://schemas.microsoft.com/office/drawing/2014/main" val="20004"/>
                    </a:ext>
                  </a:extLst>
                </a:gridCol>
                <a:gridCol w="720000">
                  <a:extLst>
                    <a:ext uri="{9D8B030D-6E8A-4147-A177-3AD203B41FA5}">
                      <a16:colId xmlns:a16="http://schemas.microsoft.com/office/drawing/2014/main" val="20005"/>
                    </a:ext>
                  </a:extLst>
                </a:gridCol>
                <a:gridCol w="720000">
                  <a:extLst>
                    <a:ext uri="{9D8B030D-6E8A-4147-A177-3AD203B41FA5}">
                      <a16:colId xmlns:a16="http://schemas.microsoft.com/office/drawing/2014/main" val="20006"/>
                    </a:ext>
                  </a:extLst>
                </a:gridCol>
              </a:tblGrid>
              <a:tr h="370840">
                <a:tc>
                  <a:txBody>
                    <a:bodyPr/>
                    <a:lstStyle/>
                    <a:p>
                      <a:r>
                        <a:rPr lang="en-US" sz="1400" dirty="0" smtClean="0"/>
                        <a:t>Title / description</a:t>
                      </a:r>
                      <a:endParaRPr lang="en-US" sz="1400" dirty="0"/>
                    </a:p>
                  </a:txBody>
                  <a:tcPr/>
                </a:tc>
                <a:tc>
                  <a:txBody>
                    <a:bodyPr/>
                    <a:lstStyle/>
                    <a:p>
                      <a:r>
                        <a:rPr lang="en-US" sz="1400" dirty="0" smtClean="0"/>
                        <a:t>Services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r>
                        <a:rPr lang="en-US" sz="1400" dirty="0" smtClean="0"/>
                        <a:t>Shut-down</a:t>
                      </a:r>
                      <a:endParaRPr lang="en-US" sz="1400" dirty="0"/>
                    </a:p>
                  </a:txBody>
                  <a:tcPr>
                    <a:lnL w="12700" cap="flat" cmpd="sng" algn="ctr">
                      <a:solidFill>
                        <a:schemeClr val="tx1"/>
                      </a:solidFill>
                      <a:prstDash val="solid"/>
                      <a:round/>
                      <a:headEnd type="none" w="med" len="med"/>
                      <a:tailEnd type="none" w="med" len="med"/>
                    </a:lnL>
                  </a:tcPr>
                </a:tc>
                <a:tc>
                  <a:txBody>
                    <a:bodyPr/>
                    <a:lstStyle/>
                    <a:p>
                      <a:r>
                        <a:rPr lang="en-US" sz="1400" dirty="0" smtClean="0"/>
                        <a:t>IST Period</a:t>
                      </a:r>
                      <a:endParaRPr lang="en-US" sz="1400" dirty="0"/>
                    </a:p>
                  </a:txBody>
                  <a:tcPr/>
                </a:tc>
                <a:tc>
                  <a:txBody>
                    <a:bodyPr/>
                    <a:lstStyle/>
                    <a:p>
                      <a:r>
                        <a:rPr lang="en-US" sz="1400" dirty="0" smtClean="0"/>
                        <a:t>HW comm.</a:t>
                      </a:r>
                      <a:endParaRPr lang="en-US" sz="1400" dirty="0"/>
                    </a:p>
                  </a:txBody>
                  <a:tcPr/>
                </a:tc>
                <a:extLst>
                  <a:ext uri="{0D108BD9-81ED-4DB2-BD59-A6C34878D82A}">
                    <a16:rowId xmlns:a16="http://schemas.microsoft.com/office/drawing/2014/main" val="10000"/>
                  </a:ext>
                </a:extLst>
              </a:tr>
              <a:tr h="370840">
                <a:tc>
                  <a:txBody>
                    <a:bodyPr/>
                    <a:lstStyle/>
                    <a:p>
                      <a:r>
                        <a:rPr lang="en-US" sz="1400" b="1" dirty="0" smtClean="0">
                          <a:solidFill>
                            <a:schemeClr val="accent1"/>
                          </a:solidFill>
                          <a:latin typeface="+mn-lt"/>
                        </a:rPr>
                        <a:t>Tests (F. </a:t>
                      </a:r>
                      <a:r>
                        <a:rPr lang="en-US" sz="1400" b="1" smtClean="0">
                          <a:solidFill>
                            <a:schemeClr val="accent1"/>
                          </a:solidFill>
                          <a:latin typeface="+mn-lt"/>
                        </a:rPr>
                        <a:t>Roncarolo):</a:t>
                      </a:r>
                      <a:endParaRPr lang="en-US" sz="1400" dirty="0" smtClean="0">
                        <a:latin typeface="+mn-lt"/>
                        <a:sym typeface="Wingdings" panose="05000000000000000000" pitchFamily="2" charset="2"/>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err="1" smtClean="0"/>
                        <a:t>SEMGrids</a:t>
                      </a:r>
                      <a:r>
                        <a:rPr lang="en-GB" sz="1400" dirty="0" smtClean="0"/>
                        <a:t> -  IN/OUT movements. Injection of test signals from </a:t>
                      </a:r>
                      <a:r>
                        <a:rPr lang="en-GB" sz="1400" dirty="0" err="1" smtClean="0"/>
                        <a:t>SEMGrid</a:t>
                      </a:r>
                      <a:r>
                        <a:rPr lang="en-GB" sz="1400" dirty="0" smtClean="0"/>
                        <a:t> connector to front end</a:t>
                      </a:r>
                    </a:p>
                  </a:txBody>
                  <a:tcPr/>
                </a:tc>
                <a:tc>
                  <a:txBody>
                    <a:bodyPr/>
                    <a:lstStyle/>
                    <a:p>
                      <a:pPr marL="285750" indent="-285750">
                        <a:buFont typeface="Arial" panose="020B0604020202020204" pitchFamily="34" charset="0"/>
                        <a:buChar char="•"/>
                      </a:pPr>
                      <a:r>
                        <a:rPr lang="en-GB" sz="1400" dirty="0" smtClean="0">
                          <a:latin typeface="+mn-lt"/>
                        </a:rPr>
                        <a:t>Electricity</a:t>
                      </a:r>
                    </a:p>
                    <a:p>
                      <a:pPr marL="285750" indent="-285750">
                        <a:buFont typeface="Arial" panose="020B0604020202020204" pitchFamily="34" charset="0"/>
                        <a:buChar char="•"/>
                      </a:pPr>
                      <a:r>
                        <a:rPr lang="en-GB" sz="1400" dirty="0" smtClean="0">
                          <a:latin typeface="+mn-lt"/>
                        </a:rPr>
                        <a:t>Vacuum</a:t>
                      </a:r>
                    </a:p>
                    <a:p>
                      <a:pPr marL="285750" indent="-285750">
                        <a:buFont typeface="Arial" panose="020B0604020202020204" pitchFamily="34" charset="0"/>
                        <a:buChar char="•"/>
                      </a:pPr>
                      <a:r>
                        <a:rPr lang="en-GB" sz="1400" dirty="0" smtClean="0">
                          <a:latin typeface="+mn-lt"/>
                        </a:rPr>
                        <a:t>Compressed Air</a:t>
                      </a:r>
                    </a:p>
                    <a:p>
                      <a:pPr marL="285750" indent="-285750">
                        <a:buFont typeface="Arial" panose="020B0604020202020204" pitchFamily="34" charset="0"/>
                        <a:buChar char="•"/>
                      </a:pPr>
                      <a:r>
                        <a:rPr lang="en-GB" sz="1400" dirty="0" smtClean="0">
                          <a:latin typeface="+mn-lt"/>
                        </a:rPr>
                        <a:t>Controls</a:t>
                      </a:r>
                    </a:p>
                  </a:txBody>
                  <a:tcPr/>
                </a:tc>
                <a:tc>
                  <a:txBody>
                    <a:bodyPr/>
                    <a:lstStyle/>
                    <a:p>
                      <a:pPr marL="285750" indent="-285750">
                        <a:buFont typeface="Arial" panose="020B0604020202020204" pitchFamily="34" charset="0"/>
                        <a:buChar char="•"/>
                      </a:pPr>
                      <a:r>
                        <a:rPr lang="en-GB" sz="1400" dirty="0" smtClean="0">
                          <a:latin typeface="+mn-lt"/>
                        </a:rPr>
                        <a:t>Operational conditions</a:t>
                      </a: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r>
                        <a:rPr lang="en-US" sz="1400" baseline="0" dirty="0" smtClean="0">
                          <a:latin typeface="+mn-lt"/>
                        </a:rPr>
                        <a:t>1 day</a:t>
                      </a: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400" dirty="0">
                        <a:latin typeface="+mn-lt"/>
                      </a:endParaRPr>
                    </a:p>
                  </a:txBody>
                  <a:tcPr>
                    <a:lnL w="12700" cap="flat" cmpd="sng" algn="ctr">
                      <a:solidFill>
                        <a:schemeClr val="tx1"/>
                      </a:solidFill>
                      <a:prstDash val="solid"/>
                      <a:round/>
                      <a:headEnd type="none" w="med" len="med"/>
                      <a:tailEnd type="none" w="med" len="med"/>
                    </a:lnL>
                  </a:tcPr>
                </a:tc>
                <a:tc>
                  <a:txBody>
                    <a:bodyPr/>
                    <a:lstStyle/>
                    <a:p>
                      <a:endParaRPr lang="en-US" sz="1400" dirty="0">
                        <a:latin typeface="+mn-lt"/>
                      </a:endParaRPr>
                    </a:p>
                  </a:txBody>
                  <a:tcPr/>
                </a:tc>
                <a:tc>
                  <a:txBody>
                    <a:bodyPr/>
                    <a:lstStyle/>
                    <a:p>
                      <a:endParaRPr lang="en-US" sz="1400" dirty="0">
                        <a:latin typeface="+mn-lt"/>
                      </a:endParaRPr>
                    </a:p>
                  </a:txBody>
                  <a:tcPr/>
                </a:tc>
                <a:extLst>
                  <a:ext uri="{0D108BD9-81ED-4DB2-BD59-A6C34878D82A}">
                    <a16:rowId xmlns:a16="http://schemas.microsoft.com/office/drawing/2014/main" val="3376694873"/>
                  </a:ext>
                </a:extLst>
              </a:tr>
              <a:tr h="370840">
                <a:tc>
                  <a:txBody>
                    <a:bodyPr/>
                    <a:lstStyle/>
                    <a:p>
                      <a:endParaRPr lang="en-GB" sz="1400" dirty="0" smtClean="0">
                        <a:latin typeface="+mn-lt"/>
                      </a:endParaRPr>
                    </a:p>
                  </a:txBody>
                  <a:tcPr/>
                </a:tc>
                <a:tc>
                  <a:txBody>
                    <a:bodyPr/>
                    <a:lstStyle/>
                    <a:p>
                      <a:pPr marL="285750" indent="-285750">
                        <a:buFont typeface="Arial" panose="020B0604020202020204" pitchFamily="34" charset="0"/>
                        <a:buChar char="•"/>
                      </a:pPr>
                      <a:endParaRPr lang="en-US" sz="1400" dirty="0" smtClean="0">
                        <a:latin typeface="+mn-lt"/>
                      </a:endParaRPr>
                    </a:p>
                  </a:txBody>
                  <a:tcPr/>
                </a:tc>
                <a:tc>
                  <a:txBody>
                    <a:bodyPr/>
                    <a:lstStyle/>
                    <a:p>
                      <a:pPr marL="285750" indent="-285750">
                        <a:buFont typeface="Arial" panose="020B0604020202020204" pitchFamily="34" charset="0"/>
                        <a:buChar char="•"/>
                      </a:pPr>
                      <a:endParaRPr lang="en-GB" sz="1400" dirty="0" smtClean="0">
                        <a:latin typeface="+mn-lt"/>
                      </a:endParaRP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en-US" sz="1400" dirty="0">
                        <a:latin typeface="+mn-lt"/>
                      </a:endParaRPr>
                    </a:p>
                  </a:txBody>
                  <a:tcPr>
                    <a:lnL w="12700" cap="flat" cmpd="sng" algn="ctr">
                      <a:solidFill>
                        <a:schemeClr val="tx1"/>
                      </a:solidFill>
                      <a:prstDash val="solid"/>
                      <a:round/>
                      <a:headEnd type="none" w="med" len="med"/>
                      <a:tailEnd type="none" w="med" len="med"/>
                    </a:lnL>
                  </a:tcPr>
                </a:tc>
                <a:tc>
                  <a:txBody>
                    <a:bodyPr/>
                    <a:lstStyle/>
                    <a:p>
                      <a:endParaRPr lang="en-US" sz="1400" dirty="0">
                        <a:latin typeface="+mn-lt"/>
                      </a:endParaRPr>
                    </a:p>
                  </a:txBody>
                  <a:tcPr/>
                </a:tc>
                <a:tc>
                  <a:txBody>
                    <a:bodyPr/>
                    <a:lstStyle/>
                    <a:p>
                      <a:endParaRPr lang="en-US" sz="1400" dirty="0">
                        <a:latin typeface="+mn-lt"/>
                      </a:endParaRPr>
                    </a:p>
                  </a:txBody>
                  <a:tcPr/>
                </a:tc>
                <a:extLst>
                  <a:ext uri="{0D108BD9-81ED-4DB2-BD59-A6C34878D82A}">
                    <a16:rowId xmlns:a16="http://schemas.microsoft.com/office/drawing/2014/main" val="25532082"/>
                  </a:ext>
                </a:extLst>
              </a:tr>
            </a:tbl>
          </a:graphicData>
        </a:graphic>
      </p:graphicFrame>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33CC1A6-AE81-4220-97E8-2DBAC9DABC59}" type="slidenum">
              <a:rPr kumimoji="0" lang="en-GB" sz="1200" b="0" i="0" u="none" strike="noStrike" kern="1200" cap="none" spc="0" normalizeH="0" baseline="0" noProof="0" smtClean="0">
                <a:ln>
                  <a:noFill/>
                </a:ln>
                <a:solidFill>
                  <a:srgbClr val="2B2B2B">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dirty="0">
              <a:ln>
                <a:noFill/>
              </a:ln>
              <a:solidFill>
                <a:srgbClr val="2B2B2B">
                  <a:tint val="75000"/>
                </a:srgbClr>
              </a:solidFill>
              <a:effectLst/>
              <a:uLnTx/>
              <a:uFillTx/>
              <a:latin typeface="Calibri" panose="020F0502020204030204"/>
              <a:ea typeface="+mn-ea"/>
              <a:cs typeface="+mn-cs"/>
            </a:endParaRPr>
          </a:p>
        </p:txBody>
      </p:sp>
      <p:sp>
        <p:nvSpPr>
          <p:cNvPr id="3" name="TextBox 2"/>
          <p:cNvSpPr txBox="1"/>
          <p:nvPr/>
        </p:nvSpPr>
        <p:spPr>
          <a:xfrm rot="4200000">
            <a:off x="8856000" y="3348000"/>
            <a:ext cx="3960000" cy="504000"/>
          </a:xfrm>
          <a:prstGeom prst="rect">
            <a:avLst/>
          </a:prstGeom>
          <a:solidFill>
            <a:srgbClr val="FFFFFF">
              <a:alpha val="70000"/>
            </a:srgbClr>
          </a:solidFill>
          <a:ln>
            <a:solidFill>
              <a:schemeClr val="tx1">
                <a:lumMod val="75000"/>
                <a:lumOff val="25000"/>
              </a:schemeClr>
            </a:solidFill>
          </a:ln>
        </p:spPr>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smtClean="0">
                <a:ln>
                  <a:noFill/>
                </a:ln>
                <a:solidFill>
                  <a:srgbClr val="5E7703"/>
                </a:solidFill>
                <a:effectLst/>
                <a:uLnTx/>
                <a:uFillTx/>
                <a:latin typeface="Calibri" panose="020F0502020204030204"/>
                <a:ea typeface="+mn-ea"/>
                <a:cs typeface="+mn-cs"/>
              </a:rPr>
              <a:t>To be filled by OP</a:t>
            </a:r>
            <a:endParaRPr kumimoji="0" lang="en-GB" sz="2400" b="1" i="0" u="none" strike="noStrike" kern="1200" cap="none" spc="0" normalizeH="0" baseline="0" noProof="0" dirty="0">
              <a:ln>
                <a:noFill/>
              </a:ln>
              <a:solidFill>
                <a:srgbClr val="5E7703"/>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06066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5646"/>
          <a:stretch/>
        </p:blipFill>
        <p:spPr>
          <a:xfrm>
            <a:off x="0" y="3289110"/>
            <a:ext cx="12133532" cy="3568890"/>
          </a:xfrm>
          <a:prstGeom prst="rect">
            <a:avLst/>
          </a:prstGeom>
        </p:spPr>
      </p:pic>
      <p:sp>
        <p:nvSpPr>
          <p:cNvPr id="3" name="Rectangle 2"/>
          <p:cNvSpPr/>
          <p:nvPr/>
        </p:nvSpPr>
        <p:spPr>
          <a:xfrm>
            <a:off x="1529054" y="4680363"/>
            <a:ext cx="2752485" cy="276999"/>
          </a:xfrm>
          <a:prstGeom prst="rect">
            <a:avLst/>
          </a:prstGeom>
          <a:solidFill>
            <a:schemeClr val="bg1"/>
          </a:solidFill>
        </p:spPr>
        <p:txBody>
          <a:bodyPr wrap="none">
            <a:spAutoFit/>
          </a:bodyPr>
          <a:lstStyle/>
          <a:p>
            <a:r>
              <a:rPr lang="en-US" sz="1200" dirty="0">
                <a:latin typeface="Calibri" panose="020F0502020204030204" pitchFamily="34" charset="0"/>
                <a:ea typeface="Calibri" panose="020F0502020204030204" pitchFamily="34" charset="0"/>
              </a:rPr>
              <a:t>P</a:t>
            </a:r>
            <a:r>
              <a:rPr lang="en-US" sz="1200" dirty="0" smtClean="0">
                <a:latin typeface="Calibri" panose="020F0502020204030204" pitchFamily="34" charset="0"/>
                <a:ea typeface="Calibri" panose="020F0502020204030204" pitchFamily="34" charset="0"/>
              </a:rPr>
              <a:t>olarity </a:t>
            </a:r>
            <a:r>
              <a:rPr lang="en-US" sz="1200" dirty="0">
                <a:latin typeface="Calibri" panose="020F0502020204030204" pitchFamily="34" charset="0"/>
                <a:ea typeface="Calibri" panose="020F0502020204030204" pitchFamily="34" charset="0"/>
              </a:rPr>
              <a:t>tests and Audio-visual inspection</a:t>
            </a:r>
            <a:endParaRPr lang="en-GB" sz="1200" dirty="0"/>
          </a:p>
        </p:txBody>
      </p:sp>
      <p:graphicFrame>
        <p:nvGraphicFramePr>
          <p:cNvPr id="6" name="Table 5"/>
          <p:cNvGraphicFramePr>
            <a:graphicFrameLocks noGrp="1"/>
          </p:cNvGraphicFramePr>
          <p:nvPr>
            <p:extLst>
              <p:ext uri="{D42A27DB-BD31-4B8C-83A1-F6EECF244321}">
                <p14:modId xmlns:p14="http://schemas.microsoft.com/office/powerpoint/2010/main" val="2293830428"/>
              </p:ext>
            </p:extLst>
          </p:nvPr>
        </p:nvGraphicFramePr>
        <p:xfrm>
          <a:off x="0" y="406261"/>
          <a:ext cx="12133532" cy="2874028"/>
        </p:xfrm>
        <a:graphic>
          <a:graphicData uri="http://schemas.openxmlformats.org/drawingml/2006/table">
            <a:tbl>
              <a:tblPr/>
              <a:tblGrid>
                <a:gridCol w="1473958">
                  <a:extLst>
                    <a:ext uri="{9D8B030D-6E8A-4147-A177-3AD203B41FA5}">
                      <a16:colId xmlns:a16="http://schemas.microsoft.com/office/drawing/2014/main" val="3749354806"/>
                    </a:ext>
                  </a:extLst>
                </a:gridCol>
                <a:gridCol w="4653887">
                  <a:extLst>
                    <a:ext uri="{9D8B030D-6E8A-4147-A177-3AD203B41FA5}">
                      <a16:colId xmlns:a16="http://schemas.microsoft.com/office/drawing/2014/main" val="2656413039"/>
                    </a:ext>
                  </a:extLst>
                </a:gridCol>
                <a:gridCol w="1446662">
                  <a:extLst>
                    <a:ext uri="{9D8B030D-6E8A-4147-A177-3AD203B41FA5}">
                      <a16:colId xmlns:a16="http://schemas.microsoft.com/office/drawing/2014/main" val="4101376707"/>
                    </a:ext>
                  </a:extLst>
                </a:gridCol>
                <a:gridCol w="3111690">
                  <a:extLst>
                    <a:ext uri="{9D8B030D-6E8A-4147-A177-3AD203B41FA5}">
                      <a16:colId xmlns:a16="http://schemas.microsoft.com/office/drawing/2014/main" val="1714811924"/>
                    </a:ext>
                  </a:extLst>
                </a:gridCol>
                <a:gridCol w="1447335">
                  <a:extLst>
                    <a:ext uri="{9D8B030D-6E8A-4147-A177-3AD203B41FA5}">
                      <a16:colId xmlns:a16="http://schemas.microsoft.com/office/drawing/2014/main" val="2831998631"/>
                    </a:ext>
                  </a:extLst>
                </a:gridCol>
              </a:tblGrid>
              <a:tr h="205196">
                <a:tc>
                  <a:txBody>
                    <a:bodyPr/>
                    <a:lstStyle/>
                    <a:p>
                      <a:pPr algn="l" rtl="0" fontAlgn="ctr"/>
                      <a:r>
                        <a:rPr lang="es-ES" sz="1000" b="1" i="0" u="none" strike="noStrike">
                          <a:solidFill>
                            <a:srgbClr val="4D4D4D"/>
                          </a:solidFill>
                          <a:effectLst/>
                          <a:latin typeface="Arial" panose="020B0604020202020204" pitchFamily="34" charset="0"/>
                        </a:rPr>
                        <a:t>System</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w="19050" cap="flat" cmpd="sng" algn="ctr">
                      <a:solidFill>
                        <a:srgbClr val="4D4D4D"/>
                      </a:solidFill>
                      <a:prstDash val="solid"/>
                      <a:round/>
                      <a:headEnd type="none" w="med" len="med"/>
                      <a:tailEnd type="none" w="med" len="med"/>
                    </a:lnB>
                  </a:tcPr>
                </a:tc>
                <a:tc>
                  <a:txBody>
                    <a:bodyPr/>
                    <a:lstStyle/>
                    <a:p>
                      <a:pPr algn="l" rtl="0" fontAlgn="ctr"/>
                      <a:r>
                        <a:rPr lang="en-GB" sz="1000" b="1" i="0" u="none" strike="noStrike">
                          <a:solidFill>
                            <a:srgbClr val="4D4D4D"/>
                          </a:solidFill>
                          <a:effectLst/>
                          <a:latin typeface="Arial" panose="020B0604020202020204" pitchFamily="34" charset="0"/>
                        </a:rPr>
                        <a:t>Title / description of the test</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w="19050" cap="flat" cmpd="sng" algn="ctr">
                      <a:solidFill>
                        <a:srgbClr val="4D4D4D"/>
                      </a:solidFill>
                      <a:prstDash val="solid"/>
                      <a:round/>
                      <a:headEnd type="none" w="med" len="med"/>
                      <a:tailEnd type="none" w="med" len="med"/>
                    </a:lnB>
                  </a:tcPr>
                </a:tc>
                <a:tc>
                  <a:txBody>
                    <a:bodyPr/>
                    <a:lstStyle/>
                    <a:p>
                      <a:pPr algn="l" rtl="0" fontAlgn="ctr"/>
                      <a:r>
                        <a:rPr lang="es-ES" sz="1000" b="1" i="0" u="none" strike="noStrike">
                          <a:solidFill>
                            <a:srgbClr val="4D4D4D"/>
                          </a:solidFill>
                          <a:effectLst/>
                          <a:latin typeface="Arial" panose="020B0604020202020204" pitchFamily="34" charset="0"/>
                        </a:rPr>
                        <a:t>Services required</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w="19050" cap="flat" cmpd="sng" algn="ctr">
                      <a:solidFill>
                        <a:srgbClr val="4D4D4D"/>
                      </a:solidFill>
                      <a:prstDash val="solid"/>
                      <a:round/>
                      <a:headEnd type="none" w="med" len="med"/>
                      <a:tailEnd type="none" w="med" len="med"/>
                    </a:lnB>
                  </a:tcPr>
                </a:tc>
                <a:tc>
                  <a:txBody>
                    <a:bodyPr/>
                    <a:lstStyle/>
                    <a:p>
                      <a:pPr algn="l" rtl="0" fontAlgn="ctr"/>
                      <a:r>
                        <a:rPr lang="es-ES" sz="1000" b="1" i="0" u="none" strike="noStrike">
                          <a:solidFill>
                            <a:srgbClr val="4D4D4D"/>
                          </a:solidFill>
                          <a:effectLst/>
                          <a:latin typeface="Arial" panose="020B0604020202020204" pitchFamily="34" charset="0"/>
                        </a:rPr>
                        <a:t>Access / safety impacts</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4D4D4D"/>
                      </a:solidFill>
                      <a:prstDash val="solid"/>
                      <a:round/>
                      <a:headEnd type="none" w="med" len="med"/>
                      <a:tailEnd type="none" w="med" len="med"/>
                    </a:lnT>
                    <a:lnB w="19050" cap="flat" cmpd="sng" algn="ctr">
                      <a:solidFill>
                        <a:srgbClr val="4D4D4D"/>
                      </a:solidFill>
                      <a:prstDash val="solid"/>
                      <a:round/>
                      <a:headEnd type="none" w="med" len="med"/>
                      <a:tailEnd type="none" w="med" len="med"/>
                    </a:lnB>
                  </a:tcPr>
                </a:tc>
                <a:tc>
                  <a:txBody>
                    <a:bodyPr/>
                    <a:lstStyle/>
                    <a:p>
                      <a:pPr algn="l" rtl="0" fontAlgn="ctr"/>
                      <a:r>
                        <a:rPr lang="es-ES" sz="1000" b="1" i="0" u="none" strike="noStrike">
                          <a:solidFill>
                            <a:srgbClr val="4D4D4D"/>
                          </a:solidFill>
                          <a:effectLst/>
                          <a:latin typeface="Arial" panose="020B0604020202020204" pitchFamily="34" charset="0"/>
                        </a:rPr>
                        <a:t>Time need</a:t>
                      </a:r>
                    </a:p>
                  </a:txBody>
                  <a:tcPr marL="7969" marR="7969" marT="7969"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4D4D4D"/>
                      </a:solidFill>
                      <a:prstDash val="solid"/>
                      <a:round/>
                      <a:headEnd type="none" w="med" len="med"/>
                      <a:tailEnd type="none" w="med" len="med"/>
                    </a:lnT>
                    <a:lnB w="19050" cap="flat" cmpd="sng" algn="ctr">
                      <a:solidFill>
                        <a:srgbClr val="4D4D4D"/>
                      </a:solidFill>
                      <a:prstDash val="solid"/>
                      <a:round/>
                      <a:headEnd type="none" w="med" len="med"/>
                      <a:tailEnd type="none" w="med" len="med"/>
                    </a:lnB>
                  </a:tcPr>
                </a:tc>
                <a:extLst>
                  <a:ext uri="{0D108BD9-81ED-4DB2-BD59-A6C34878D82A}">
                    <a16:rowId xmlns:a16="http://schemas.microsoft.com/office/drawing/2014/main" val="2312774589"/>
                  </a:ext>
                </a:extLst>
              </a:tr>
              <a:tr h="586002">
                <a:tc>
                  <a:txBody>
                    <a:bodyPr/>
                    <a:lstStyle/>
                    <a:p>
                      <a:pPr algn="l" rtl="0" fontAlgn="ctr"/>
                      <a:r>
                        <a:rPr lang="es-ES" sz="1000" b="0" i="0" u="none" strike="noStrike">
                          <a:solidFill>
                            <a:srgbClr val="4D4D4D"/>
                          </a:solidFill>
                          <a:effectLst/>
                          <a:latin typeface="Arial" panose="020B0604020202020204" pitchFamily="34" charset="0"/>
                        </a:rPr>
                        <a:t>Power Convertors</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9050" cap="flat" cmpd="sng" algn="ctr">
                      <a:solidFill>
                        <a:srgbClr val="4D4D4D"/>
                      </a:solidFill>
                      <a:prstDash val="solid"/>
                      <a:round/>
                      <a:headEnd type="none" w="med" len="med"/>
                      <a:tailEnd type="none" w="med" len="med"/>
                    </a:lnT>
                    <a:lnB>
                      <a:noFill/>
                    </a:lnB>
                    <a:solidFill>
                      <a:srgbClr val="C6E0B4"/>
                    </a:solidFill>
                  </a:tcPr>
                </a:tc>
                <a:tc rowSpan="2">
                  <a:txBody>
                    <a:bodyPr/>
                    <a:lstStyle/>
                    <a:p>
                      <a:pPr algn="l" rtl="0" fontAlgn="ctr"/>
                      <a:r>
                        <a:rPr lang="en-GB" sz="1000" b="1" i="0" u="none" strike="noStrike" dirty="0">
                          <a:solidFill>
                            <a:srgbClr val="4D4D4D"/>
                          </a:solidFill>
                          <a:effectLst/>
                          <a:latin typeface="Arial" panose="020B0604020202020204" pitchFamily="34" charset="0"/>
                        </a:rPr>
                        <a:t>Switch On of electronics à check Ethernet, Interlocks and Measurements</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905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solidFill>
                      <a:srgbClr val="C6E0B4"/>
                    </a:solidFill>
                  </a:tcPr>
                </a:tc>
                <a:tc rowSpan="2">
                  <a:txBody>
                    <a:bodyPr/>
                    <a:lstStyle/>
                    <a:p>
                      <a:pPr algn="l" rtl="0" fontAlgn="ctr"/>
                      <a:r>
                        <a:rPr lang="en-GB" sz="1000" b="0" i="0" u="none" strike="noStrike">
                          <a:solidFill>
                            <a:srgbClr val="000000"/>
                          </a:solidFill>
                          <a:effectLst/>
                          <a:latin typeface="Arial" panose="020B0604020202020204" pitchFamily="34" charset="0"/>
                        </a:rPr>
                        <a:t>AC electrical depart</a:t>
                      </a:r>
                      <a:br>
                        <a:rPr lang="en-GB" sz="1000" b="0" i="0" u="none" strike="noStrike">
                          <a:solidFill>
                            <a:srgbClr val="000000"/>
                          </a:solidFill>
                          <a:effectLst/>
                          <a:latin typeface="Arial" panose="020B0604020202020204" pitchFamily="34" charset="0"/>
                        </a:rPr>
                      </a:br>
                      <a:r>
                        <a:rPr lang="en-GB" sz="1000" b="0" i="0" u="none" strike="noStrike">
                          <a:solidFill>
                            <a:srgbClr val="000000"/>
                          </a:solidFill>
                          <a:effectLst/>
                          <a:latin typeface="Arial" panose="020B0604020202020204" pitchFamily="34" charset="0"/>
                        </a:rPr>
                        <a:t>FGC Gateway</a:t>
                      </a:r>
                    </a:p>
                  </a:txBody>
                  <a:tcPr marL="191244"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905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solidFill>
                      <a:srgbClr val="C6E0B4"/>
                    </a:solidFill>
                  </a:tcPr>
                </a:tc>
                <a:tc rowSpan="2">
                  <a:txBody>
                    <a:bodyPr/>
                    <a:lstStyle/>
                    <a:p>
                      <a:pPr algn="l" rtl="0" fontAlgn="ctr"/>
                      <a:r>
                        <a:rPr lang="en-GB" sz="1000" b="0" i="0" u="none" strike="noStrike">
                          <a:solidFill>
                            <a:srgbClr val="000000"/>
                          </a:solidFill>
                          <a:effectLst/>
                          <a:latin typeface="Arial" panose="020B0604020202020204" pitchFamily="34" charset="0"/>
                        </a:rPr>
                        <a:t>•No current on magnets, just access to the building</a:t>
                      </a:r>
                    </a:p>
                  </a:txBody>
                  <a:tcPr marL="191244" marR="7969" marT="7969" marB="0" anchor="ctr">
                    <a:lnL w="12700" cap="flat" cmpd="sng" algn="ctr">
                      <a:solidFill>
                        <a:srgbClr val="4D4D4D"/>
                      </a:solidFill>
                      <a:prstDash val="solid"/>
                      <a:round/>
                      <a:headEnd type="none" w="med" len="med"/>
                      <a:tailEnd type="none" w="med" len="med"/>
                    </a:lnL>
                    <a:lnR w="12700" cap="flat" cmpd="sng" algn="ctr">
                      <a:solidFill>
                        <a:srgbClr val="0055A0"/>
                      </a:solidFill>
                      <a:prstDash val="solid"/>
                      <a:round/>
                      <a:headEnd type="none" w="med" len="med"/>
                      <a:tailEnd type="none" w="med" len="med"/>
                    </a:lnR>
                    <a:lnT w="1905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solidFill>
                      <a:srgbClr val="C6E0B4"/>
                    </a:solidFill>
                  </a:tcPr>
                </a:tc>
                <a:tc rowSpan="2">
                  <a:txBody>
                    <a:bodyPr/>
                    <a:lstStyle/>
                    <a:p>
                      <a:pPr algn="l" rtl="0" fontAlgn="ctr"/>
                      <a:r>
                        <a:rPr lang="es-ES" sz="1000" b="0" i="0" u="none" strike="noStrike">
                          <a:solidFill>
                            <a:srgbClr val="4D4D4D"/>
                          </a:solidFill>
                          <a:effectLst/>
                          <a:latin typeface="Arial" panose="020B0604020202020204" pitchFamily="34" charset="0"/>
                        </a:rPr>
                        <a:t>1 week</a:t>
                      </a:r>
                    </a:p>
                  </a:txBody>
                  <a:tcPr marL="7969" marR="7969" marT="7969"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905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solidFill>
                      <a:srgbClr val="C6E0B4"/>
                    </a:solidFill>
                  </a:tcPr>
                </a:tc>
                <a:extLst>
                  <a:ext uri="{0D108BD9-81ED-4DB2-BD59-A6C34878D82A}">
                    <a16:rowId xmlns:a16="http://schemas.microsoft.com/office/drawing/2014/main" val="2882246855"/>
                  </a:ext>
                </a:extLst>
              </a:tr>
              <a:tr h="170840">
                <a:tc>
                  <a:txBody>
                    <a:bodyPr/>
                    <a:lstStyle/>
                    <a:p>
                      <a:pPr algn="l" rtl="0" fontAlgn="ctr"/>
                      <a:r>
                        <a:rPr lang="es-ES" sz="1000" b="0" i="0" u="none" strike="noStrike">
                          <a:solidFill>
                            <a:srgbClr val="4D4D4D"/>
                          </a:solidFill>
                          <a:effectLst/>
                          <a:latin typeface="Arial" panose="020B0604020202020204" pitchFamily="34" charset="0"/>
                        </a:rPr>
                        <a:t>(TE-EPC)</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solidFill>
                      <a:srgbClr val="C6E0B4"/>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176378807"/>
                  </a:ext>
                </a:extLst>
              </a:tr>
              <a:tr h="1399470">
                <a:tc>
                  <a:txBody>
                    <a:bodyPr/>
                    <a:lstStyle/>
                    <a:p>
                      <a:pPr algn="l" fontAlgn="t"/>
                      <a:r>
                        <a:rPr lang="es-ES" sz="1000" b="0" i="0" u="none" strike="noStrike">
                          <a:solidFill>
                            <a:srgbClr val="000000"/>
                          </a:solidFill>
                          <a:effectLst/>
                          <a:latin typeface="Calibri" panose="020F0502020204030204" pitchFamily="34" charset="0"/>
                        </a:rPr>
                        <a:t> </a:t>
                      </a:r>
                    </a:p>
                  </a:txBody>
                  <a:tcPr marL="7969" marR="7969" marT="7969"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solidFill>
                      <a:srgbClr val="C6E0B4"/>
                    </a:solidFill>
                  </a:tcPr>
                </a:tc>
                <a:tc rowSpan="2">
                  <a:txBody>
                    <a:bodyPr/>
                    <a:lstStyle/>
                    <a:p>
                      <a:pPr algn="l" rtl="0" fontAlgn="ctr"/>
                      <a:r>
                        <a:rPr lang="en-GB" sz="1000" b="1" i="0" u="none" strike="noStrike" dirty="0">
                          <a:solidFill>
                            <a:srgbClr val="4D4D4D"/>
                          </a:solidFill>
                          <a:effectLst/>
                          <a:latin typeface="Arial" panose="020B0604020202020204" pitchFamily="34" charset="0"/>
                        </a:rPr>
                        <a:t>Test of electronics without pulses on </a:t>
                      </a:r>
                      <a:r>
                        <a:rPr lang="en-GB" sz="1000" b="1" i="0" u="none" strike="noStrike" dirty="0" err="1">
                          <a:solidFill>
                            <a:srgbClr val="4D4D4D"/>
                          </a:solidFill>
                          <a:effectLst/>
                          <a:latin typeface="Arial" panose="020B0604020202020204" pitchFamily="34" charset="0"/>
                        </a:rPr>
                        <a:t>Thyristors</a:t>
                      </a:r>
                      <a:r>
                        <a:rPr lang="en-GB" sz="1000" b="1" i="0" u="none" strike="noStrike" dirty="0">
                          <a:solidFill>
                            <a:srgbClr val="4D4D4D"/>
                          </a:solidFill>
                          <a:effectLst/>
                          <a:latin typeface="Arial" panose="020B0604020202020204" pitchFamily="34" charset="0"/>
                        </a:rPr>
                        <a:t> à The MCB is closed, but cables to </a:t>
                      </a:r>
                      <a:r>
                        <a:rPr lang="en-GB" sz="1000" b="1" i="0" u="none" strike="noStrike" dirty="0" err="1">
                          <a:solidFill>
                            <a:srgbClr val="4D4D4D"/>
                          </a:solidFill>
                          <a:effectLst/>
                          <a:latin typeface="Arial" panose="020B0604020202020204" pitchFamily="34" charset="0"/>
                        </a:rPr>
                        <a:t>thyristors</a:t>
                      </a:r>
                      <a:r>
                        <a:rPr lang="en-GB" sz="1000" b="1" i="0" u="none" strike="noStrike" dirty="0">
                          <a:solidFill>
                            <a:srgbClr val="4D4D4D"/>
                          </a:solidFill>
                          <a:effectLst/>
                          <a:latin typeface="Arial" panose="020B0604020202020204" pitchFamily="34" charset="0"/>
                        </a:rPr>
                        <a:t> are disconnected, check measurements and control loops</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tcPr>
                </a:tc>
                <a:tc rowSpan="4">
                  <a:txBody>
                    <a:bodyPr/>
                    <a:lstStyle/>
                    <a:p>
                      <a:pPr algn="ctr" rtl="0" fontAlgn="ctr"/>
                      <a:r>
                        <a:rPr lang="en-GB" sz="1000" b="0" i="0" u="none" strike="noStrike" dirty="0">
                          <a:solidFill>
                            <a:srgbClr val="000000"/>
                          </a:solidFill>
                          <a:effectLst/>
                          <a:latin typeface="Arial" panose="020B0604020202020204" pitchFamily="34" charset="0"/>
                        </a:rPr>
                        <a:t>AC electrical depart</a:t>
                      </a:r>
                      <a:br>
                        <a:rPr lang="en-GB" sz="1000" b="0" i="0" u="none" strike="noStrike" dirty="0">
                          <a:solidFill>
                            <a:srgbClr val="000000"/>
                          </a:solidFill>
                          <a:effectLst/>
                          <a:latin typeface="Arial" panose="020B0604020202020204" pitchFamily="34" charset="0"/>
                        </a:rPr>
                      </a:br>
                      <a:r>
                        <a:rPr lang="en-GB" sz="1000" b="0" i="0" u="none" strike="noStrike" dirty="0">
                          <a:solidFill>
                            <a:srgbClr val="000000"/>
                          </a:solidFill>
                          <a:effectLst/>
                          <a:latin typeface="Arial" panose="020B0604020202020204" pitchFamily="34" charset="0"/>
                        </a:rPr>
                        <a:t>FGC Gateway</a:t>
                      </a:r>
                      <a:br>
                        <a:rPr lang="en-GB" sz="1000" b="0" i="0" u="none" strike="noStrike" dirty="0">
                          <a:solidFill>
                            <a:srgbClr val="000000"/>
                          </a:solidFill>
                          <a:effectLst/>
                          <a:latin typeface="Arial" panose="020B0604020202020204" pitchFamily="34" charset="0"/>
                        </a:rPr>
                      </a:br>
                      <a:r>
                        <a:rPr lang="en-GB" sz="1000" b="0" i="0" u="none" strike="noStrike" dirty="0">
                          <a:solidFill>
                            <a:srgbClr val="000000"/>
                          </a:solidFill>
                          <a:effectLst/>
                          <a:latin typeface="Arial" panose="020B0604020202020204" pitchFamily="34" charset="0"/>
                        </a:rPr>
                        <a:t>MCB ON - Three-phase input 400V/18Kv</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w="19050" cap="flat" cmpd="sng" algn="ctr">
                      <a:solidFill>
                        <a:srgbClr val="4D4D4D"/>
                      </a:solidFill>
                      <a:prstDash val="solid"/>
                      <a:round/>
                      <a:headEnd type="none" w="med" len="med"/>
                      <a:tailEnd type="none" w="med" len="med"/>
                    </a:lnB>
                  </a:tcPr>
                </a:tc>
                <a:tc rowSpan="4">
                  <a:txBody>
                    <a:bodyPr/>
                    <a:lstStyle/>
                    <a:p>
                      <a:pPr algn="ctr" rtl="0" fontAlgn="ctr"/>
                      <a:r>
                        <a:rPr lang="en-GB" sz="1000" b="0" i="0" u="none" strike="noStrike" dirty="0">
                          <a:solidFill>
                            <a:srgbClr val="000000"/>
                          </a:solidFill>
                          <a:effectLst/>
                          <a:latin typeface="Arial" panose="020B0604020202020204" pitchFamily="34" charset="0"/>
                        </a:rPr>
                        <a:t>No current on magnets</a:t>
                      </a:r>
                      <a:br>
                        <a:rPr lang="en-GB" sz="1000" b="0" i="0" u="none" strike="noStrike" dirty="0">
                          <a:solidFill>
                            <a:srgbClr val="000000"/>
                          </a:solidFill>
                          <a:effectLst/>
                          <a:latin typeface="Arial" panose="020B0604020202020204" pitchFamily="34" charset="0"/>
                        </a:rPr>
                      </a:br>
                      <a:r>
                        <a:rPr lang="en-GB" sz="1000" b="0" i="0" u="none" strike="noStrike" dirty="0">
                          <a:solidFill>
                            <a:srgbClr val="000000"/>
                          </a:solidFill>
                          <a:effectLst/>
                          <a:latin typeface="Arial" panose="020B0604020202020204" pitchFamily="34" charset="0"/>
                        </a:rPr>
                        <a:t>MCB ON</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4D4D4D"/>
                      </a:solidFill>
                      <a:prstDash val="solid"/>
                      <a:round/>
                      <a:headEnd type="none" w="med" len="med"/>
                      <a:tailEnd type="none" w="med" len="med"/>
                    </a:lnT>
                    <a:lnB w="19050" cap="flat" cmpd="sng" algn="ctr">
                      <a:solidFill>
                        <a:srgbClr val="4D4D4D"/>
                      </a:solidFill>
                      <a:prstDash val="solid"/>
                      <a:round/>
                      <a:headEnd type="none" w="med" len="med"/>
                      <a:tailEnd type="none" w="med" len="med"/>
                    </a:lnB>
                  </a:tcPr>
                </a:tc>
                <a:tc rowSpan="2">
                  <a:txBody>
                    <a:bodyPr/>
                    <a:lstStyle/>
                    <a:p>
                      <a:pPr algn="l" rtl="0" fontAlgn="ctr"/>
                      <a:r>
                        <a:rPr lang="es-ES" sz="1000" b="0" i="0" u="none" strike="noStrike">
                          <a:solidFill>
                            <a:srgbClr val="4D4D4D"/>
                          </a:solidFill>
                          <a:effectLst/>
                          <a:latin typeface="Arial" panose="020B0604020202020204" pitchFamily="34" charset="0"/>
                        </a:rPr>
                        <a:t>1 week</a:t>
                      </a:r>
                    </a:p>
                  </a:txBody>
                  <a:tcPr marL="7969" marR="7969" marT="7969"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tcPr>
                </a:tc>
                <a:extLst>
                  <a:ext uri="{0D108BD9-81ED-4DB2-BD59-A6C34878D82A}">
                    <a16:rowId xmlns:a16="http://schemas.microsoft.com/office/drawing/2014/main" val="1781651539"/>
                  </a:ext>
                </a:extLst>
              </a:tr>
              <a:tr h="170840">
                <a:tc>
                  <a:txBody>
                    <a:bodyPr/>
                    <a:lstStyle/>
                    <a:p>
                      <a:pPr algn="l" fontAlgn="t"/>
                      <a:r>
                        <a:rPr lang="es-ES" sz="1000" b="0" i="0" u="none" strike="noStrike">
                          <a:solidFill>
                            <a:srgbClr val="000000"/>
                          </a:solidFill>
                          <a:effectLst/>
                          <a:latin typeface="Calibri" panose="020F0502020204030204" pitchFamily="34" charset="0"/>
                        </a:rPr>
                        <a:t> </a:t>
                      </a:r>
                    </a:p>
                  </a:txBody>
                  <a:tcPr marL="7969" marR="7969" marT="7969"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solidFill>
                      <a:srgbClr val="C6E0B4"/>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471272040"/>
                  </a:ext>
                </a:extLst>
              </a:tr>
              <a:tr h="170840">
                <a:tc>
                  <a:txBody>
                    <a:bodyPr/>
                    <a:lstStyle/>
                    <a:p>
                      <a:pPr algn="l" fontAlgn="t"/>
                      <a:r>
                        <a:rPr lang="es-ES" sz="1000" b="0" i="0" u="none" strike="noStrike">
                          <a:solidFill>
                            <a:srgbClr val="000000"/>
                          </a:solidFill>
                          <a:effectLst/>
                          <a:latin typeface="Calibri" panose="020F0502020204030204" pitchFamily="34" charset="0"/>
                        </a:rPr>
                        <a:t> </a:t>
                      </a:r>
                    </a:p>
                  </a:txBody>
                  <a:tcPr marL="7969" marR="7969" marT="7969"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solidFill>
                      <a:srgbClr val="C6E0B4"/>
                    </a:solidFill>
                  </a:tcPr>
                </a:tc>
                <a:tc rowSpan="2">
                  <a:txBody>
                    <a:bodyPr/>
                    <a:lstStyle/>
                    <a:p>
                      <a:pPr algn="l" rtl="0" fontAlgn="ctr"/>
                      <a:r>
                        <a:rPr lang="en-GB" sz="1000" b="1" i="0" u="none" strike="noStrike">
                          <a:solidFill>
                            <a:srgbClr val="4D4D4D"/>
                          </a:solidFill>
                          <a:effectLst/>
                          <a:latin typeface="Arial" panose="020B0604020202020204" pitchFamily="34" charset="0"/>
                        </a:rPr>
                        <a:t>Test with dummy load à Small load used to simulate magnet</a:t>
                      </a:r>
                    </a:p>
                  </a:txBody>
                  <a:tcPr marL="7969" marR="7969" marT="7969"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solidFill>
                      <a:srgbClr val="C6E0B4"/>
                    </a:solidFill>
                  </a:tcPr>
                </a:tc>
                <a:tc vMerge="1">
                  <a:txBody>
                    <a:bodyPr/>
                    <a:lstStyle/>
                    <a:p>
                      <a:endParaRPr lang="en-GB"/>
                    </a:p>
                  </a:txBody>
                  <a:tcPr/>
                </a:tc>
                <a:tc vMerge="1">
                  <a:txBody>
                    <a:bodyPr/>
                    <a:lstStyle/>
                    <a:p>
                      <a:endParaRPr lang="en-GB"/>
                    </a:p>
                  </a:txBody>
                  <a:tcPr/>
                </a:tc>
                <a:tc rowSpan="2">
                  <a:txBody>
                    <a:bodyPr/>
                    <a:lstStyle/>
                    <a:p>
                      <a:pPr algn="l" rtl="0" fontAlgn="ctr"/>
                      <a:r>
                        <a:rPr lang="es-ES" sz="1000" b="0" i="0" u="none" strike="noStrike">
                          <a:solidFill>
                            <a:srgbClr val="4D4D4D"/>
                          </a:solidFill>
                          <a:effectLst/>
                          <a:latin typeface="Arial" panose="020B0604020202020204" pitchFamily="34" charset="0"/>
                        </a:rPr>
                        <a:t>1 week</a:t>
                      </a:r>
                    </a:p>
                  </a:txBody>
                  <a:tcPr marL="7969" marR="7969" marT="7969"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solidFill>
                      <a:srgbClr val="C6E0B4"/>
                    </a:solidFill>
                  </a:tcPr>
                </a:tc>
                <a:extLst>
                  <a:ext uri="{0D108BD9-81ED-4DB2-BD59-A6C34878D82A}">
                    <a16:rowId xmlns:a16="http://schemas.microsoft.com/office/drawing/2014/main" val="4053158788"/>
                  </a:ext>
                </a:extLst>
              </a:tr>
              <a:tr h="170840">
                <a:tc>
                  <a:txBody>
                    <a:bodyPr/>
                    <a:lstStyle/>
                    <a:p>
                      <a:pPr algn="l" fontAlgn="t"/>
                      <a:r>
                        <a:rPr lang="es-ES" sz="1000" b="0" i="0" u="none" strike="noStrike" dirty="0">
                          <a:solidFill>
                            <a:srgbClr val="000000"/>
                          </a:solidFill>
                          <a:effectLst/>
                          <a:latin typeface="Calibri" panose="020F0502020204030204" pitchFamily="34" charset="0"/>
                        </a:rPr>
                        <a:t> </a:t>
                      </a:r>
                    </a:p>
                  </a:txBody>
                  <a:tcPr marL="7969" marR="7969" marT="7969"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w="12700" cap="flat" cmpd="sng" algn="ctr">
                      <a:solidFill>
                        <a:srgbClr val="4D4D4D"/>
                      </a:solidFill>
                      <a:prstDash val="solid"/>
                      <a:round/>
                      <a:headEnd type="none" w="med" len="med"/>
                      <a:tailEnd type="none" w="med" len="med"/>
                    </a:lnB>
                    <a:solidFill>
                      <a:srgbClr val="C6E0B4"/>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336409362"/>
                  </a:ext>
                </a:extLst>
              </a:tr>
            </a:tbl>
          </a:graphicData>
        </a:graphic>
      </p:graphicFrame>
    </p:spTree>
    <p:extLst>
      <p:ext uri="{BB962C8B-B14F-4D97-AF65-F5344CB8AC3E}">
        <p14:creationId xmlns:p14="http://schemas.microsoft.com/office/powerpoint/2010/main" val="3590428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Content Placeholder 5"/>
          <p:cNvGraphicFramePr>
            <a:graphicFrameLocks/>
          </p:cNvGraphicFramePr>
          <p:nvPr>
            <p:extLst>
              <p:ext uri="{D42A27DB-BD31-4B8C-83A1-F6EECF244321}">
                <p14:modId xmlns:p14="http://schemas.microsoft.com/office/powerpoint/2010/main" val="1914918515"/>
              </p:ext>
            </p:extLst>
          </p:nvPr>
        </p:nvGraphicFramePr>
        <p:xfrm>
          <a:off x="313453" y="747836"/>
          <a:ext cx="11573747" cy="3114040"/>
        </p:xfrm>
        <a:graphic>
          <a:graphicData uri="http://schemas.openxmlformats.org/drawingml/2006/table">
            <a:tbl>
              <a:tblPr firstRow="1" bandRow="1">
                <a:tableStyleId>{E8B1032C-EA38-4F05-BA0D-38AFFFC7BED3}</a:tableStyleId>
              </a:tblPr>
              <a:tblGrid>
                <a:gridCol w="1651825">
                  <a:extLst>
                    <a:ext uri="{9D8B030D-6E8A-4147-A177-3AD203B41FA5}">
                      <a16:colId xmlns:a16="http://schemas.microsoft.com/office/drawing/2014/main" val="20000"/>
                    </a:ext>
                  </a:extLst>
                </a:gridCol>
                <a:gridCol w="2947916">
                  <a:extLst>
                    <a:ext uri="{9D8B030D-6E8A-4147-A177-3AD203B41FA5}">
                      <a16:colId xmlns:a16="http://schemas.microsoft.com/office/drawing/2014/main" val="1902932314"/>
                    </a:ext>
                  </a:extLst>
                </a:gridCol>
                <a:gridCol w="1733266">
                  <a:extLst>
                    <a:ext uri="{9D8B030D-6E8A-4147-A177-3AD203B41FA5}">
                      <a16:colId xmlns:a16="http://schemas.microsoft.com/office/drawing/2014/main" val="20002"/>
                    </a:ext>
                  </a:extLst>
                </a:gridCol>
                <a:gridCol w="3575713">
                  <a:extLst>
                    <a:ext uri="{9D8B030D-6E8A-4147-A177-3AD203B41FA5}">
                      <a16:colId xmlns:a16="http://schemas.microsoft.com/office/drawing/2014/main" val="20003"/>
                    </a:ext>
                  </a:extLst>
                </a:gridCol>
                <a:gridCol w="1665027">
                  <a:extLst>
                    <a:ext uri="{9D8B030D-6E8A-4147-A177-3AD203B41FA5}">
                      <a16:colId xmlns:a16="http://schemas.microsoft.com/office/drawing/2014/main" val="1908032756"/>
                    </a:ext>
                  </a:extLst>
                </a:gridCol>
              </a:tblGrid>
              <a:tr h="370840">
                <a:tc>
                  <a:txBody>
                    <a:bodyPr/>
                    <a:lstStyle/>
                    <a:p>
                      <a:r>
                        <a:rPr lang="en-US" sz="1400" dirty="0" smtClean="0"/>
                        <a:t>Title / description</a:t>
                      </a:r>
                      <a:endParaRPr lang="en-US" sz="1400" dirty="0"/>
                    </a:p>
                  </a:txBody>
                  <a:tcPr/>
                </a:tc>
                <a:tc>
                  <a:txBody>
                    <a:bodyPr/>
                    <a:lstStyle/>
                    <a:p>
                      <a:endParaRPr lang="en-US" sz="1400" dirty="0"/>
                    </a:p>
                  </a:txBody>
                  <a:tcPr/>
                </a:tc>
                <a:tc>
                  <a:txBody>
                    <a:bodyPr/>
                    <a:lstStyle/>
                    <a:p>
                      <a:r>
                        <a:rPr lang="en-US" sz="1400" dirty="0" smtClean="0"/>
                        <a:t>Services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0"/>
                  </a:ext>
                </a:extLst>
              </a:tr>
              <a:tr h="370840">
                <a:tc>
                  <a:txBody>
                    <a:bodyPr/>
                    <a:lstStyle/>
                    <a:p>
                      <a:r>
                        <a:rPr lang="en-US" sz="1400" b="1" dirty="0" smtClean="0">
                          <a:solidFill>
                            <a:schemeClr val="tx1"/>
                          </a:solidFill>
                          <a:latin typeface="+mn-lt"/>
                        </a:rPr>
                        <a:t>E-cooler </a:t>
                      </a:r>
                    </a:p>
                    <a:p>
                      <a:r>
                        <a:rPr lang="en-US" sz="1400" b="1" dirty="0" smtClean="0">
                          <a:solidFill>
                            <a:schemeClr val="tx1"/>
                          </a:solidFill>
                          <a:latin typeface="+mn-lt"/>
                        </a:rPr>
                        <a:t>(</a:t>
                      </a:r>
                      <a:r>
                        <a:rPr lang="en-US" sz="1400" b="1" dirty="0" smtClean="0">
                          <a:solidFill>
                            <a:schemeClr val="tx1"/>
                          </a:solidFill>
                          <a:latin typeface="+mn-lt"/>
                        </a:rPr>
                        <a:t>A. Frassier</a:t>
                      </a:r>
                      <a:r>
                        <a:rPr lang="en-US" sz="1400" b="1" dirty="0" smtClean="0">
                          <a:solidFill>
                            <a:schemeClr val="tx1"/>
                          </a:solidFill>
                          <a:latin typeface="+mn-lt"/>
                        </a:rPr>
                        <a:t>)</a:t>
                      </a:r>
                      <a:endParaRPr lang="en-GB" sz="1400" dirty="0" smtClean="0">
                        <a:solidFill>
                          <a:schemeClr val="tx1"/>
                        </a:solidFill>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smtClean="0"/>
                        <a:t>Startup with cold filament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smtClean="0"/>
                        <a:t>Heat filament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dirty="0" smtClean="0"/>
                        <a:t>Produce electrons</a:t>
                      </a:r>
                    </a:p>
                  </a:txBody>
                  <a:tcPr/>
                </a:tc>
                <a:tc>
                  <a:txBody>
                    <a:bodyPr/>
                    <a:lstStyle/>
                    <a:p>
                      <a:pPr marL="285750" indent="-285750">
                        <a:buFont typeface="Arial" panose="020B0604020202020204" pitchFamily="34" charset="0"/>
                        <a:buChar char="•"/>
                      </a:pPr>
                      <a:r>
                        <a:rPr lang="en-US" sz="1400" dirty="0" smtClean="0">
                          <a:latin typeface="+mn-lt"/>
                        </a:rPr>
                        <a:t>Vacuum</a:t>
                      </a:r>
                    </a:p>
                    <a:p>
                      <a:pPr marL="285750" indent="-285750">
                        <a:buFont typeface="Arial" panose="020B0604020202020204" pitchFamily="34" charset="0"/>
                        <a:buChar char="•"/>
                      </a:pPr>
                      <a:r>
                        <a:rPr lang="en-US" sz="1400" dirty="0" smtClean="0">
                          <a:latin typeface="+mn-lt"/>
                        </a:rPr>
                        <a:t>Water cooling</a:t>
                      </a:r>
                    </a:p>
                    <a:p>
                      <a:pPr marL="285750" indent="-285750">
                        <a:buFont typeface="Arial" panose="020B0604020202020204" pitchFamily="34" charset="0"/>
                        <a:buChar char="•"/>
                      </a:pPr>
                      <a:r>
                        <a:rPr lang="en-US" sz="1400" dirty="0" smtClean="0">
                          <a:latin typeface="+mn-lt"/>
                        </a:rPr>
                        <a:t>Power supplies</a:t>
                      </a:r>
                      <a:r>
                        <a:rPr lang="en-US" sz="1400" baseline="0" dirty="0" smtClean="0">
                          <a:latin typeface="+mn-lt"/>
                        </a:rPr>
                        <a:t> </a:t>
                      </a:r>
                      <a:r>
                        <a:rPr lang="en-US" sz="1400" dirty="0" smtClean="0">
                          <a:latin typeface="+mn-lt"/>
                        </a:rPr>
                        <a:t>unlocked</a:t>
                      </a:r>
                    </a:p>
                    <a:p>
                      <a:pPr marL="285750" indent="-285750">
                        <a:buFont typeface="Arial" panose="020B0604020202020204" pitchFamily="34" charset="0"/>
                        <a:buChar char="•"/>
                      </a:pPr>
                      <a:r>
                        <a:rPr lang="en-US" sz="1400" baseline="0" dirty="0" smtClean="0">
                          <a:latin typeface="+mn-lt"/>
                        </a:rPr>
                        <a:t>Collector water-cooling</a:t>
                      </a:r>
                    </a:p>
                    <a:p>
                      <a:pPr marL="285750" indent="-285750">
                        <a:buFont typeface="Arial" panose="020B0604020202020204" pitchFamily="34" charset="0"/>
                        <a:buChar char="•"/>
                      </a:pPr>
                      <a:r>
                        <a:rPr lang="en-US" sz="1400" baseline="0" dirty="0" smtClean="0">
                          <a:latin typeface="+mn-lt"/>
                        </a:rPr>
                        <a:t>Controls for power supplies</a:t>
                      </a:r>
                    </a:p>
                    <a:p>
                      <a:pPr marL="285750" indent="-285750">
                        <a:buFont typeface="Arial" panose="020B0604020202020204" pitchFamily="34" charset="0"/>
                        <a:buChar char="•"/>
                      </a:pPr>
                      <a:endParaRPr lang="en-US" sz="1400" dirty="0" smtClean="0">
                        <a:latin typeface="+mn-lt"/>
                      </a:endParaRPr>
                    </a:p>
                  </a:txBody>
                  <a:tcPr/>
                </a:tc>
                <a:tc>
                  <a:txBody>
                    <a:bodyPr/>
                    <a:lstStyle/>
                    <a:p>
                      <a:pPr marL="285750" indent="-285750">
                        <a:buFont typeface="Arial" panose="020B0604020202020204" pitchFamily="34" charset="0"/>
                        <a:buChar char="•"/>
                      </a:pPr>
                      <a:r>
                        <a:rPr lang="en-US" sz="1600" dirty="0" smtClean="0">
                          <a:latin typeface="+mn-lt"/>
                        </a:rPr>
                        <a:t>Access: Yes</a:t>
                      </a:r>
                      <a:endParaRPr lang="en-GB" sz="1600" dirty="0" smtClean="0">
                        <a:latin typeface="+mn-lt"/>
                      </a:endParaRP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r>
                        <a:rPr lang="en-US" sz="1800" baseline="0" dirty="0" smtClean="0">
                          <a:latin typeface="+mn-lt"/>
                        </a:rPr>
                        <a:t>1 day</a:t>
                      </a:r>
                      <a:endParaRPr lang="en-US" sz="18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76694873"/>
                  </a:ext>
                </a:extLst>
              </a:tr>
              <a:tr h="370840">
                <a:tc>
                  <a:txBody>
                    <a:bodyPr/>
                    <a:lstStyle/>
                    <a:p>
                      <a:endParaRPr lang="en-GB" sz="1400" dirty="0" smtClean="0">
                        <a:latin typeface="+mn-lt"/>
                      </a:endParaRPr>
                    </a:p>
                  </a:txBody>
                  <a:tcPr/>
                </a:tc>
                <a:tc>
                  <a:txBody>
                    <a:bodyPr/>
                    <a:lstStyle/>
                    <a:p>
                      <a:endParaRPr lang="en-GB" sz="1400" dirty="0" smtClean="0">
                        <a:latin typeface="+mn-lt"/>
                      </a:endParaRPr>
                    </a:p>
                  </a:txBody>
                  <a:tcPr/>
                </a:tc>
                <a:tc>
                  <a:txBody>
                    <a:bodyPr/>
                    <a:lstStyle/>
                    <a:p>
                      <a:pPr marL="285750" indent="-285750">
                        <a:buFont typeface="Arial" panose="020B0604020202020204" pitchFamily="34" charset="0"/>
                        <a:buChar char="•"/>
                      </a:pPr>
                      <a:endParaRPr lang="en-US" sz="1400" dirty="0" smtClean="0">
                        <a:latin typeface="+mn-lt"/>
                      </a:endParaRPr>
                    </a:p>
                  </a:txBody>
                  <a:tcPr/>
                </a:tc>
                <a:tc>
                  <a:txBody>
                    <a:bodyPr/>
                    <a:lstStyle/>
                    <a:p>
                      <a:pPr marL="285750" indent="-285750">
                        <a:buFont typeface="Arial" panose="020B0604020202020204" pitchFamily="34" charset="0"/>
                        <a:buChar char="•"/>
                      </a:pPr>
                      <a:endParaRPr lang="en-GB" sz="1400" dirty="0" smtClean="0">
                        <a:latin typeface="+mn-lt"/>
                      </a:endParaRPr>
                    </a:p>
                  </a:txBody>
                  <a:tcPr>
                    <a:lnR w="12700" cap="flat" cmpd="sng" algn="ctr">
                      <a:solidFill>
                        <a:schemeClr val="tx1"/>
                      </a:solidFill>
                      <a:prstDash val="solid"/>
                      <a:round/>
                      <a:headEnd type="none" w="med" len="med"/>
                      <a:tailEnd type="none" w="med" len="med"/>
                    </a:lnR>
                  </a:tcPr>
                </a:tc>
                <a:tc>
                  <a:txBody>
                    <a:bodyPr/>
                    <a:lstStyle/>
                    <a:p>
                      <a:pPr marL="0" indent="0">
                        <a:buFont typeface="Arial" panose="020B0604020202020204" pitchFamily="34" charset="0"/>
                        <a:buNone/>
                      </a:pPr>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532082"/>
                  </a:ext>
                </a:extLst>
              </a:tr>
            </a:tbl>
          </a:graphicData>
        </a:graphic>
      </p:graphicFrame>
      <p:sp>
        <p:nvSpPr>
          <p:cNvPr id="14" name="Rectangle 13"/>
          <p:cNvSpPr/>
          <p:nvPr/>
        </p:nvSpPr>
        <p:spPr>
          <a:xfrm>
            <a:off x="301096" y="5049671"/>
            <a:ext cx="1649898" cy="1389376"/>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1949180" y="5049671"/>
            <a:ext cx="2952655" cy="1389376"/>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p:cNvSpPr/>
          <p:nvPr/>
        </p:nvSpPr>
        <p:spPr>
          <a:xfrm>
            <a:off x="4900021" y="5050784"/>
            <a:ext cx="1719988" cy="1389376"/>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6620009" y="5049671"/>
            <a:ext cx="3575714" cy="1389376"/>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p:cNvSpPr/>
          <p:nvPr/>
        </p:nvSpPr>
        <p:spPr>
          <a:xfrm>
            <a:off x="10195723" y="5049671"/>
            <a:ext cx="1692322" cy="1389376"/>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2"/>
          <a:stretch>
            <a:fillRect/>
          </a:stretch>
        </p:blipFill>
        <p:spPr>
          <a:xfrm>
            <a:off x="273801" y="3479964"/>
            <a:ext cx="11650438" cy="1569707"/>
          </a:xfrm>
          <a:prstGeom prst="rect">
            <a:avLst/>
          </a:prstGeom>
        </p:spPr>
      </p:pic>
      <p:sp>
        <p:nvSpPr>
          <p:cNvPr id="5" name="TextBox 4"/>
          <p:cNvSpPr txBox="1"/>
          <p:nvPr/>
        </p:nvSpPr>
        <p:spPr>
          <a:xfrm>
            <a:off x="355689" y="4625749"/>
            <a:ext cx="1594796" cy="307777"/>
          </a:xfrm>
          <a:prstGeom prst="rect">
            <a:avLst/>
          </a:prstGeom>
          <a:solidFill>
            <a:schemeClr val="bg1"/>
          </a:solidFill>
        </p:spPr>
        <p:txBody>
          <a:bodyPr wrap="none" rtlCol="0">
            <a:spAutoFit/>
          </a:bodyPr>
          <a:lstStyle/>
          <a:p>
            <a:r>
              <a:rPr lang="en-US" sz="1400" dirty="0" smtClean="0"/>
              <a:t>TFB (</a:t>
            </a:r>
            <a:r>
              <a:rPr lang="en-GB" sz="1400" dirty="0" smtClean="0">
                <a:latin typeface="Calibri" panose="020F0502020204030204" pitchFamily="34" charset="0"/>
                <a:ea typeface="Calibri" panose="020F0502020204030204" pitchFamily="34" charset="0"/>
              </a:rPr>
              <a:t>David </a:t>
            </a:r>
            <a:r>
              <a:rPr lang="en-GB" sz="1400" dirty="0" err="1" smtClean="0">
                <a:latin typeface="Calibri" panose="020F0502020204030204" pitchFamily="34" charset="0"/>
                <a:ea typeface="Calibri" panose="020F0502020204030204" pitchFamily="34" charset="0"/>
              </a:rPr>
              <a:t>Landre</a:t>
            </a:r>
            <a:r>
              <a:rPr lang="en-GB" sz="1400" dirty="0" smtClean="0">
                <a:latin typeface="Calibri" panose="020F0502020204030204" pitchFamily="34" charset="0"/>
                <a:ea typeface="Calibri" panose="020F0502020204030204" pitchFamily="34" charset="0"/>
              </a:rPr>
              <a:t>) </a:t>
            </a:r>
            <a:endParaRPr lang="en-GB" sz="1400" dirty="0"/>
          </a:p>
        </p:txBody>
      </p:sp>
      <p:sp>
        <p:nvSpPr>
          <p:cNvPr id="7" name="Rectangle 6"/>
          <p:cNvSpPr/>
          <p:nvPr/>
        </p:nvSpPr>
        <p:spPr>
          <a:xfrm>
            <a:off x="10594612" y="4608752"/>
            <a:ext cx="774571" cy="369332"/>
          </a:xfrm>
          <a:prstGeom prst="rect">
            <a:avLst/>
          </a:prstGeom>
        </p:spPr>
        <p:txBody>
          <a:bodyPr wrap="none">
            <a:spAutoFit/>
          </a:bodyPr>
          <a:lstStyle/>
          <a:p>
            <a:r>
              <a:rPr lang="en-GB" dirty="0" smtClean="0">
                <a:latin typeface="Calibri" panose="020F0502020204030204" pitchFamily="34" charset="0"/>
                <a:ea typeface="Calibri" panose="020F0502020204030204" pitchFamily="34" charset="0"/>
              </a:rPr>
              <a:t>2 days</a:t>
            </a:r>
            <a:endParaRPr lang="en-GB" dirty="0"/>
          </a:p>
        </p:txBody>
      </p:sp>
      <p:sp>
        <p:nvSpPr>
          <p:cNvPr id="8" name="Rectangle 7"/>
          <p:cNvSpPr/>
          <p:nvPr/>
        </p:nvSpPr>
        <p:spPr>
          <a:xfrm>
            <a:off x="1925829" y="4598453"/>
            <a:ext cx="2904193" cy="338554"/>
          </a:xfrm>
          <a:prstGeom prst="rect">
            <a:avLst/>
          </a:prstGeom>
        </p:spPr>
        <p:txBody>
          <a:bodyPr wrap="none">
            <a:spAutoFit/>
          </a:bodyPr>
          <a:lstStyle/>
          <a:p>
            <a:r>
              <a:rPr lang="en-GB" sz="1600" dirty="0" smtClean="0">
                <a:latin typeface="Calibri" panose="020F0502020204030204" pitchFamily="34" charset="0"/>
                <a:ea typeface="Calibri" panose="020F0502020204030204" pitchFamily="34" charset="0"/>
              </a:rPr>
              <a:t>check interlocks and control PLC</a:t>
            </a:r>
            <a:endParaRPr lang="en-GB" sz="1600" dirty="0"/>
          </a:p>
        </p:txBody>
      </p:sp>
      <p:sp>
        <p:nvSpPr>
          <p:cNvPr id="10" name="TextBox 9"/>
          <p:cNvSpPr txBox="1"/>
          <p:nvPr/>
        </p:nvSpPr>
        <p:spPr>
          <a:xfrm>
            <a:off x="355689" y="5377218"/>
            <a:ext cx="1595305" cy="646331"/>
          </a:xfrm>
          <a:prstGeom prst="rect">
            <a:avLst/>
          </a:prstGeom>
          <a:noFill/>
        </p:spPr>
        <p:txBody>
          <a:bodyPr wrap="square" rtlCol="0">
            <a:spAutoFit/>
          </a:bodyPr>
          <a:lstStyle/>
          <a:p>
            <a:r>
              <a:rPr lang="en-US" dirty="0" smtClean="0"/>
              <a:t>B-Train </a:t>
            </a:r>
          </a:p>
          <a:p>
            <a:r>
              <a:rPr lang="en-US" dirty="0" smtClean="0"/>
              <a:t>(A. Beaumont)</a:t>
            </a:r>
            <a:endParaRPr lang="en-GB" dirty="0"/>
          </a:p>
        </p:txBody>
      </p:sp>
      <p:sp>
        <p:nvSpPr>
          <p:cNvPr id="11" name="Rectangle 10"/>
          <p:cNvSpPr/>
          <p:nvPr/>
        </p:nvSpPr>
        <p:spPr>
          <a:xfrm>
            <a:off x="1950994" y="5238718"/>
            <a:ext cx="2879028" cy="1200329"/>
          </a:xfrm>
          <a:prstGeom prst="rect">
            <a:avLst/>
          </a:prstGeom>
        </p:spPr>
        <p:txBody>
          <a:bodyPr wrap="square">
            <a:spAutoFit/>
          </a:bodyPr>
          <a:lstStyle/>
          <a:p>
            <a:r>
              <a:rPr lang="en-GB" dirty="0" smtClean="0"/>
              <a:t>B-Train electronics (calibration, </a:t>
            </a:r>
            <a:r>
              <a:rPr lang="en-GB" dirty="0" err="1" smtClean="0"/>
              <a:t>WhiteRabbit</a:t>
            </a:r>
            <a:r>
              <a:rPr lang="en-GB" dirty="0" smtClean="0"/>
              <a:t> transmission to TE-MSC-MM lab) in simulated mode</a:t>
            </a:r>
            <a:endParaRPr lang="en-GB" dirty="0"/>
          </a:p>
        </p:txBody>
      </p:sp>
      <p:sp>
        <p:nvSpPr>
          <p:cNvPr id="12" name="Rectangle 11"/>
          <p:cNvSpPr/>
          <p:nvPr/>
        </p:nvSpPr>
        <p:spPr>
          <a:xfrm>
            <a:off x="6750130" y="5389788"/>
            <a:ext cx="1996187" cy="369332"/>
          </a:xfrm>
          <a:prstGeom prst="rect">
            <a:avLst/>
          </a:prstGeom>
        </p:spPr>
        <p:txBody>
          <a:bodyPr wrap="none">
            <a:spAutoFit/>
          </a:bodyPr>
          <a:lstStyle/>
          <a:p>
            <a:r>
              <a:rPr lang="en-GB" dirty="0" smtClean="0"/>
              <a:t>No need of RF,BCT. </a:t>
            </a:r>
            <a:endParaRPr lang="en-GB" dirty="0"/>
          </a:p>
        </p:txBody>
      </p:sp>
      <p:sp>
        <p:nvSpPr>
          <p:cNvPr id="13" name="Rectangle 12"/>
          <p:cNvSpPr/>
          <p:nvPr/>
        </p:nvSpPr>
        <p:spPr>
          <a:xfrm>
            <a:off x="10594611" y="5331051"/>
            <a:ext cx="774571" cy="369332"/>
          </a:xfrm>
          <a:prstGeom prst="rect">
            <a:avLst/>
          </a:prstGeom>
        </p:spPr>
        <p:txBody>
          <a:bodyPr wrap="none">
            <a:spAutoFit/>
          </a:bodyPr>
          <a:lstStyle/>
          <a:p>
            <a:r>
              <a:rPr lang="en-GB" dirty="0">
                <a:latin typeface="Calibri" panose="020F0502020204030204" pitchFamily="34" charset="0"/>
                <a:ea typeface="Calibri" panose="020F0502020204030204" pitchFamily="34" charset="0"/>
              </a:rPr>
              <a:t>3</a:t>
            </a:r>
            <a:r>
              <a:rPr lang="en-GB" dirty="0" smtClean="0">
                <a:latin typeface="Calibri" panose="020F0502020204030204" pitchFamily="34" charset="0"/>
                <a:ea typeface="Calibri" panose="020F0502020204030204" pitchFamily="34" charset="0"/>
              </a:rPr>
              <a:t> days</a:t>
            </a:r>
            <a:endParaRPr lang="en-GB" dirty="0"/>
          </a:p>
        </p:txBody>
      </p:sp>
      <p:sp>
        <p:nvSpPr>
          <p:cNvPr id="20" name="TextBox 19"/>
          <p:cNvSpPr txBox="1"/>
          <p:nvPr/>
        </p:nvSpPr>
        <p:spPr>
          <a:xfrm rot="20147106">
            <a:off x="4238136" y="4025108"/>
            <a:ext cx="613117" cy="369332"/>
          </a:xfrm>
          <a:prstGeom prst="rect">
            <a:avLst/>
          </a:prstGeom>
          <a:solidFill>
            <a:schemeClr val="accent4">
              <a:lumMod val="40000"/>
              <a:lumOff val="60000"/>
            </a:schemeClr>
          </a:solidFill>
        </p:spPr>
        <p:txBody>
          <a:bodyPr wrap="none" rtlCol="0">
            <a:spAutoFit/>
          </a:bodyPr>
          <a:lstStyle/>
          <a:p>
            <a:r>
              <a:rPr lang="en-US" dirty="0" smtClean="0"/>
              <a:t>New</a:t>
            </a:r>
            <a:endParaRPr lang="en-GB" dirty="0"/>
          </a:p>
        </p:txBody>
      </p:sp>
    </p:spTree>
    <p:extLst>
      <p:ext uri="{BB962C8B-B14F-4D97-AF65-F5344CB8AC3E}">
        <p14:creationId xmlns:p14="http://schemas.microsoft.com/office/powerpoint/2010/main" val="6853750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609725" y="523875"/>
            <a:ext cx="8972550" cy="5810250"/>
          </a:xfrm>
          <a:prstGeom prst="rect">
            <a:avLst/>
          </a:prstGeom>
        </p:spPr>
      </p:pic>
      <p:sp>
        <p:nvSpPr>
          <p:cNvPr id="3" name="TextBox 2"/>
          <p:cNvSpPr txBox="1"/>
          <p:nvPr/>
        </p:nvSpPr>
        <p:spPr>
          <a:xfrm>
            <a:off x="368490" y="1897039"/>
            <a:ext cx="910827" cy="369332"/>
          </a:xfrm>
          <a:prstGeom prst="rect">
            <a:avLst/>
          </a:prstGeom>
          <a:solidFill>
            <a:schemeClr val="accent6">
              <a:lumMod val="40000"/>
              <a:lumOff val="60000"/>
            </a:schemeClr>
          </a:solidFill>
        </p:spPr>
        <p:txBody>
          <a:bodyPr wrap="none" rtlCol="0">
            <a:spAutoFit/>
          </a:bodyPr>
          <a:lstStyle/>
          <a:p>
            <a:r>
              <a:rPr lang="en-US" dirty="0" smtClean="0"/>
              <a:t>Phase 1</a:t>
            </a:r>
            <a:endParaRPr lang="en-GB" dirty="0"/>
          </a:p>
        </p:txBody>
      </p:sp>
    </p:spTree>
    <p:extLst>
      <p:ext uri="{BB962C8B-B14F-4D97-AF65-F5344CB8AC3E}">
        <p14:creationId xmlns:p14="http://schemas.microsoft.com/office/powerpoint/2010/main" val="3311701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55530" y="614150"/>
            <a:ext cx="9085908" cy="5480927"/>
          </a:xfrm>
          <a:prstGeom prst="rect">
            <a:avLst/>
          </a:prstGeom>
        </p:spPr>
      </p:pic>
      <p:sp>
        <p:nvSpPr>
          <p:cNvPr id="9" name="TextBox 8"/>
          <p:cNvSpPr txBox="1"/>
          <p:nvPr/>
        </p:nvSpPr>
        <p:spPr>
          <a:xfrm rot="19927095">
            <a:off x="4825627" y="5105788"/>
            <a:ext cx="2743059" cy="369332"/>
          </a:xfrm>
          <a:prstGeom prst="rect">
            <a:avLst/>
          </a:prstGeom>
          <a:noFill/>
        </p:spPr>
        <p:txBody>
          <a:bodyPr wrap="none" rtlCol="0">
            <a:spAutoFit/>
          </a:bodyPr>
          <a:lstStyle/>
          <a:p>
            <a:r>
              <a:rPr lang="en-US" dirty="0" smtClean="0"/>
              <a:t>NOT VALIDATED - EXAMPLE</a:t>
            </a:r>
            <a:endParaRPr lang="en-GB" dirty="0"/>
          </a:p>
        </p:txBody>
      </p:sp>
      <p:sp>
        <p:nvSpPr>
          <p:cNvPr id="5" name="TextBox 4"/>
          <p:cNvSpPr txBox="1"/>
          <p:nvPr/>
        </p:nvSpPr>
        <p:spPr>
          <a:xfrm>
            <a:off x="355530" y="6095077"/>
            <a:ext cx="11573809" cy="369332"/>
          </a:xfrm>
          <a:prstGeom prst="rect">
            <a:avLst/>
          </a:prstGeom>
          <a:noFill/>
        </p:spPr>
        <p:txBody>
          <a:bodyPr wrap="none" rtlCol="0">
            <a:spAutoFit/>
          </a:bodyPr>
          <a:lstStyle/>
          <a:p>
            <a:r>
              <a:rPr lang="en-US" dirty="0" smtClean="0"/>
              <a:t>Source-Linac3 planning is kept for the moment in excel and as EDMS doc </a:t>
            </a:r>
            <a:r>
              <a:rPr lang="en-US" dirty="0" smtClean="0">
                <a:sym typeface="Wingdings" panose="05000000000000000000" pitchFamily="2" charset="2"/>
              </a:rPr>
              <a:t> to be migrated to Microsoft Project by Richard</a:t>
            </a:r>
            <a:endParaRPr lang="en-GB" dirty="0"/>
          </a:p>
        </p:txBody>
      </p:sp>
    </p:spTree>
    <p:extLst>
      <p:ext uri="{BB962C8B-B14F-4D97-AF65-F5344CB8AC3E}">
        <p14:creationId xmlns:p14="http://schemas.microsoft.com/office/powerpoint/2010/main" val="18000932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34850" y="182467"/>
            <a:ext cx="9119335" cy="6572169"/>
          </a:xfrm>
          <a:prstGeom prst="rect">
            <a:avLst/>
          </a:prstGeom>
        </p:spPr>
      </p:pic>
      <p:sp>
        <p:nvSpPr>
          <p:cNvPr id="3" name="TextBox 2"/>
          <p:cNvSpPr txBox="1"/>
          <p:nvPr/>
        </p:nvSpPr>
        <p:spPr>
          <a:xfrm>
            <a:off x="368490" y="1897039"/>
            <a:ext cx="910827" cy="369332"/>
          </a:xfrm>
          <a:prstGeom prst="rect">
            <a:avLst/>
          </a:prstGeom>
          <a:solidFill>
            <a:schemeClr val="accent6">
              <a:lumMod val="40000"/>
              <a:lumOff val="60000"/>
            </a:schemeClr>
          </a:solidFill>
        </p:spPr>
        <p:txBody>
          <a:bodyPr wrap="none" rtlCol="0">
            <a:spAutoFit/>
          </a:bodyPr>
          <a:lstStyle/>
          <a:p>
            <a:r>
              <a:rPr lang="en-US" dirty="0" smtClean="0"/>
              <a:t>Phase 2</a:t>
            </a:r>
            <a:endParaRPr lang="en-GB" dirty="0"/>
          </a:p>
        </p:txBody>
      </p:sp>
    </p:spTree>
    <p:extLst>
      <p:ext uri="{BB962C8B-B14F-4D97-AF65-F5344CB8AC3E}">
        <p14:creationId xmlns:p14="http://schemas.microsoft.com/office/powerpoint/2010/main" val="12459245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998570529"/>
              </p:ext>
            </p:extLst>
          </p:nvPr>
        </p:nvGraphicFramePr>
        <p:xfrm>
          <a:off x="249339" y="124486"/>
          <a:ext cx="11624213" cy="2363299"/>
        </p:xfrm>
        <a:graphic>
          <a:graphicData uri="http://schemas.openxmlformats.org/drawingml/2006/table">
            <a:tbl>
              <a:tblPr/>
              <a:tblGrid>
                <a:gridCol w="2587651">
                  <a:extLst>
                    <a:ext uri="{9D8B030D-6E8A-4147-A177-3AD203B41FA5}">
                      <a16:colId xmlns:a16="http://schemas.microsoft.com/office/drawing/2014/main" val="2070015741"/>
                    </a:ext>
                  </a:extLst>
                </a:gridCol>
                <a:gridCol w="6334307">
                  <a:extLst>
                    <a:ext uri="{9D8B030D-6E8A-4147-A177-3AD203B41FA5}">
                      <a16:colId xmlns:a16="http://schemas.microsoft.com/office/drawing/2014/main" val="4286405943"/>
                    </a:ext>
                  </a:extLst>
                </a:gridCol>
                <a:gridCol w="1146411">
                  <a:extLst>
                    <a:ext uri="{9D8B030D-6E8A-4147-A177-3AD203B41FA5}">
                      <a16:colId xmlns:a16="http://schemas.microsoft.com/office/drawing/2014/main" val="1692516881"/>
                    </a:ext>
                  </a:extLst>
                </a:gridCol>
                <a:gridCol w="436729">
                  <a:extLst>
                    <a:ext uri="{9D8B030D-6E8A-4147-A177-3AD203B41FA5}">
                      <a16:colId xmlns:a16="http://schemas.microsoft.com/office/drawing/2014/main" val="478883486"/>
                    </a:ext>
                  </a:extLst>
                </a:gridCol>
                <a:gridCol w="1119115">
                  <a:extLst>
                    <a:ext uri="{9D8B030D-6E8A-4147-A177-3AD203B41FA5}">
                      <a16:colId xmlns:a16="http://schemas.microsoft.com/office/drawing/2014/main" val="3617729069"/>
                    </a:ext>
                  </a:extLst>
                </a:gridCol>
              </a:tblGrid>
              <a:tr h="156755">
                <a:tc rowSpan="10">
                  <a:txBody>
                    <a:bodyPr/>
                    <a:lstStyle/>
                    <a:p>
                      <a:pPr algn="ctr" rtl="0" fontAlgn="ctr"/>
                      <a:r>
                        <a:rPr lang="es-ES" sz="1800" b="0" i="0" u="none" strike="noStrike" dirty="0">
                          <a:solidFill>
                            <a:srgbClr val="4D4D4D"/>
                          </a:solidFill>
                          <a:effectLst/>
                          <a:latin typeface="Arial" panose="020B0604020202020204" pitchFamily="34" charset="0"/>
                        </a:rPr>
                        <a:t>RF </a:t>
                      </a:r>
                      <a:r>
                        <a:rPr lang="es-ES" sz="1800" b="0" i="0" u="none" strike="noStrike" dirty="0" err="1" smtClean="0">
                          <a:solidFill>
                            <a:srgbClr val="4D4D4D"/>
                          </a:solidFill>
                          <a:effectLst/>
                          <a:latin typeface="Arial" panose="020B0604020202020204" pitchFamily="34" charset="0"/>
                        </a:rPr>
                        <a:t>Power</a:t>
                      </a:r>
                      <a:endParaRPr lang="es-ES" sz="1800" b="0" i="0" u="none" strike="noStrike" dirty="0">
                        <a:solidFill>
                          <a:srgbClr val="4D4D4D"/>
                        </a:solidFill>
                        <a:effectLst/>
                        <a:latin typeface="Arial" panose="020B0604020202020204" pitchFamily="34" charset="0"/>
                      </a:endParaRPr>
                    </a:p>
                    <a:p>
                      <a:pPr algn="ctr" rtl="0" fontAlgn="ctr"/>
                      <a:r>
                        <a:rPr lang="es-ES" sz="1800" b="0" i="0" u="none" strike="noStrike" dirty="0">
                          <a:solidFill>
                            <a:srgbClr val="4D4D4D"/>
                          </a:solidFill>
                          <a:effectLst/>
                          <a:latin typeface="Arial" panose="020B0604020202020204" pitchFamily="34" charset="0"/>
                        </a:rPr>
                        <a:t>(BE-RF-IS)</a:t>
                      </a:r>
                    </a:p>
                    <a:p>
                      <a:pPr algn="l" fontAlgn="t"/>
                      <a:endParaRPr lang="es-ES" sz="1200" b="0" i="0" u="none" strike="noStrike" dirty="0">
                        <a:solidFill>
                          <a:srgbClr val="000000"/>
                        </a:solidFill>
                        <a:effectLst/>
                        <a:latin typeface="Calibri" panose="020F0502020204030204" pitchFamily="34" charset="0"/>
                      </a:endParaRPr>
                    </a:p>
                    <a:p>
                      <a:pPr algn="l" fontAlgn="t"/>
                      <a:r>
                        <a:rPr lang="es-ES" sz="1200" b="0" i="0" u="none" strike="noStrike" dirty="0">
                          <a:solidFill>
                            <a:srgbClr val="000000"/>
                          </a:solidFill>
                          <a:effectLst/>
                          <a:latin typeface="Calibri" panose="020F0502020204030204" pitchFamily="34" charset="0"/>
                        </a:rPr>
                        <a:t> </a:t>
                      </a:r>
                    </a:p>
                    <a:p>
                      <a:pPr algn="l" fontAlgn="t"/>
                      <a:r>
                        <a:rPr lang="es-ES" sz="1200" b="0" i="0" u="none" strike="noStrike" dirty="0">
                          <a:solidFill>
                            <a:srgbClr val="000000"/>
                          </a:solidFill>
                          <a:effectLst/>
                          <a:latin typeface="Calibri" panose="020F0502020204030204" pitchFamily="34" charset="0"/>
                        </a:rPr>
                        <a:t> </a:t>
                      </a:r>
                    </a:p>
                    <a:p>
                      <a:pPr algn="l" fontAlgn="t"/>
                      <a:r>
                        <a:rPr lang="es-ES" sz="1200" b="0" i="0" u="none" strike="noStrike" dirty="0">
                          <a:solidFill>
                            <a:srgbClr val="000000"/>
                          </a:solidFill>
                          <a:effectLst/>
                          <a:latin typeface="Calibri" panose="020F0502020204030204" pitchFamily="34" charset="0"/>
                        </a:rPr>
                        <a:t> </a:t>
                      </a:r>
                    </a:p>
                    <a:p>
                      <a:pPr algn="l" fontAlgn="t"/>
                      <a:r>
                        <a:rPr lang="es-ES" sz="1200" b="0" i="0" u="none" strike="noStrike" dirty="0">
                          <a:solidFill>
                            <a:srgbClr val="000000"/>
                          </a:solidFill>
                          <a:effectLst/>
                          <a:latin typeface="Calibri" panose="020F0502020204030204" pitchFamily="34" charset="0"/>
                        </a:rPr>
                        <a:t> </a:t>
                      </a:r>
                    </a:p>
                    <a:p>
                      <a:pPr algn="l" fontAlgn="t"/>
                      <a:r>
                        <a:rPr lang="es-ES" sz="1800" b="0" i="0" u="none" strike="noStrike" dirty="0">
                          <a:solidFill>
                            <a:srgbClr val="000000"/>
                          </a:solidFill>
                          <a:effectLst/>
                          <a:latin typeface="Arial" panose="020B0604020202020204" pitchFamily="34" charset="0"/>
                        </a:rPr>
                        <a:t> </a:t>
                      </a:r>
                    </a:p>
                  </a:txBody>
                  <a:tcPr marL="9525" marR="9525" marT="9525" marB="0" anchor="b">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9050" cap="flat" cmpd="sng" algn="ctr">
                      <a:solidFill>
                        <a:srgbClr val="4D4D4D"/>
                      </a:solidFill>
                      <a:prstDash val="solid"/>
                      <a:round/>
                      <a:headEnd type="none" w="med" len="med"/>
                      <a:tailEnd type="none" w="med" len="med"/>
                    </a:lnT>
                    <a:lnB w="12700" cap="flat" cmpd="sng" algn="ctr">
                      <a:noFill/>
                      <a:prstDash val="solid"/>
                      <a:round/>
                      <a:headEnd type="none" w="med" len="med"/>
                      <a:tailEnd type="none" w="med" len="med"/>
                    </a:lnB>
                  </a:tcPr>
                </a:tc>
                <a:tc>
                  <a:txBody>
                    <a:bodyPr/>
                    <a:lstStyle/>
                    <a:p>
                      <a:pPr algn="l" rtl="0" fontAlgn="ctr"/>
                      <a:r>
                        <a:rPr lang="es-ES" sz="1200" b="0" i="0" u="none" strike="noStrike">
                          <a:solidFill>
                            <a:srgbClr val="4D4D4D"/>
                          </a:solidFill>
                          <a:effectLst/>
                          <a:latin typeface="Arial" panose="020B0604020202020204" pitchFamily="34" charset="0"/>
                        </a:rPr>
                        <a:t>Ring maintenance:</a:t>
                      </a:r>
                    </a:p>
                  </a:txBody>
                  <a:tcPr marL="9525"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9050" cap="flat" cmpd="sng" algn="ctr">
                      <a:solidFill>
                        <a:srgbClr val="4D4D4D"/>
                      </a:solidFill>
                      <a:prstDash val="solid"/>
                      <a:round/>
                      <a:headEnd type="none" w="med" len="med"/>
                      <a:tailEnd type="none" w="med" len="med"/>
                    </a:lnT>
                    <a:lnB>
                      <a:noFill/>
                    </a:lnB>
                  </a:tcPr>
                </a:tc>
                <a:tc rowSpan="7">
                  <a:txBody>
                    <a:bodyPr/>
                    <a:lstStyle/>
                    <a:p>
                      <a:pPr algn="l" fontAlgn="t"/>
                      <a:r>
                        <a:rPr lang="es-ES" sz="1800" b="0" i="0" u="none" strike="noStrike">
                          <a:solidFill>
                            <a:srgbClr val="000000"/>
                          </a:solidFill>
                          <a:effectLst/>
                          <a:latin typeface="Arial" panose="020B0604020202020204" pitchFamily="34" charset="0"/>
                        </a:rPr>
                        <a:t> </a:t>
                      </a:r>
                    </a:p>
                  </a:txBody>
                  <a:tcPr marL="9525" marR="9525" marT="9525"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905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tcPr>
                </a:tc>
                <a:tc rowSpan="7">
                  <a:txBody>
                    <a:bodyPr/>
                    <a:lstStyle/>
                    <a:p>
                      <a:pPr algn="l" fontAlgn="t"/>
                      <a:r>
                        <a:rPr lang="es-ES" sz="1800" b="0" i="0" u="none" strike="noStrike" dirty="0">
                          <a:solidFill>
                            <a:srgbClr val="000000"/>
                          </a:solidFill>
                          <a:effectLst/>
                          <a:latin typeface="Arial" panose="020B0604020202020204" pitchFamily="34" charset="0"/>
                        </a:rPr>
                        <a:t> </a:t>
                      </a:r>
                    </a:p>
                  </a:txBody>
                  <a:tcPr marL="9525" marR="9525" marT="9525" marB="0">
                    <a:lnL w="12700" cap="flat" cmpd="sng" algn="ctr">
                      <a:solidFill>
                        <a:srgbClr val="4D4D4D"/>
                      </a:solidFill>
                      <a:prstDash val="solid"/>
                      <a:round/>
                      <a:headEnd type="none" w="med" len="med"/>
                      <a:tailEnd type="none" w="med" len="med"/>
                    </a:lnL>
                    <a:lnR w="12700" cap="flat" cmpd="sng" algn="ctr">
                      <a:solidFill>
                        <a:srgbClr val="0055A0"/>
                      </a:solidFill>
                      <a:prstDash val="solid"/>
                      <a:round/>
                      <a:headEnd type="none" w="med" len="med"/>
                      <a:tailEnd type="none" w="med" len="med"/>
                    </a:lnR>
                    <a:lnT w="19050" cap="flat" cmpd="sng" algn="ctr">
                      <a:solidFill>
                        <a:srgbClr val="4D4D4D"/>
                      </a:solidFill>
                      <a:prstDash val="solid"/>
                      <a:round/>
                      <a:headEnd type="none" w="med" len="med"/>
                      <a:tailEnd type="none" w="med" len="med"/>
                    </a:lnT>
                    <a:lnB w="12700" cap="flat" cmpd="sng" algn="ctr">
                      <a:solidFill>
                        <a:srgbClr val="4D4D4D"/>
                      </a:solidFill>
                      <a:prstDash val="solid"/>
                      <a:round/>
                      <a:headEnd type="none" w="med" len="med"/>
                      <a:tailEnd type="none" w="med" len="med"/>
                    </a:lnB>
                  </a:tcPr>
                </a:tc>
                <a:tc>
                  <a:txBody>
                    <a:bodyPr/>
                    <a:lstStyle/>
                    <a:p>
                      <a:pPr algn="l" rtl="0" fontAlgn="ctr"/>
                      <a:r>
                        <a:rPr lang="es-ES" sz="1200" b="0" i="0" u="none" strike="noStrike">
                          <a:solidFill>
                            <a:srgbClr val="4D4D4D"/>
                          </a:solidFill>
                          <a:effectLst/>
                          <a:latin typeface="Arial" panose="020B0604020202020204" pitchFamily="34" charset="0"/>
                        </a:rPr>
                        <a:t>2 weeks</a:t>
                      </a:r>
                    </a:p>
                  </a:txBody>
                  <a:tcPr marL="9525" marR="9525" marT="9525"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9050" cap="flat" cmpd="sng" algn="ctr">
                      <a:solidFill>
                        <a:srgbClr val="4D4D4D"/>
                      </a:solidFill>
                      <a:prstDash val="solid"/>
                      <a:round/>
                      <a:headEnd type="none" w="med" len="med"/>
                      <a:tailEnd type="none" w="med" len="med"/>
                    </a:lnT>
                    <a:lnB>
                      <a:noFill/>
                    </a:lnB>
                  </a:tcPr>
                </a:tc>
                <a:extLst>
                  <a:ext uri="{0D108BD9-81ED-4DB2-BD59-A6C34878D82A}">
                    <a16:rowId xmlns:a16="http://schemas.microsoft.com/office/drawing/2014/main" val="3854082966"/>
                  </a:ext>
                </a:extLst>
              </a:tr>
              <a:tr h="156755">
                <a:tc vMerge="1">
                  <a:txBody>
                    <a:bodyPr/>
                    <a:lstStyle/>
                    <a:p>
                      <a:pPr algn="ctr" rtl="0" fontAlgn="ctr"/>
                      <a:endParaRPr lang="es-ES" sz="1200" b="0" i="0" u="none" strike="noStrike" dirty="0">
                        <a:solidFill>
                          <a:srgbClr val="4D4D4D"/>
                        </a:solidFill>
                        <a:effectLst/>
                        <a:latin typeface="Arial" panose="020B0604020202020204" pitchFamily="34" charset="0"/>
                      </a:endParaRPr>
                    </a:p>
                  </a:txBody>
                  <a:tcPr marL="9525"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a:txBody>
                    <a:bodyPr/>
                    <a:lstStyle/>
                    <a:p>
                      <a:pPr algn="l" rtl="0" fontAlgn="ctr"/>
                      <a:r>
                        <a:rPr lang="es-ES" sz="1200" b="0" i="0" u="none" strike="noStrike">
                          <a:solidFill>
                            <a:srgbClr val="000000"/>
                          </a:solidFill>
                          <a:effectLst/>
                          <a:latin typeface="Arial" panose="020B0604020202020204" pitchFamily="34" charset="0"/>
                        </a:rPr>
                        <a:t>•Cleaning Amplifier</a:t>
                      </a:r>
                    </a:p>
                  </a:txBody>
                  <a:tcPr marL="114300"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rowSpan="6">
                  <a:txBody>
                    <a:bodyPr/>
                    <a:lstStyle/>
                    <a:p>
                      <a:pPr algn="ctr" rtl="0" fontAlgn="ctr"/>
                      <a:r>
                        <a:rPr lang="en-GB" sz="1200" b="0" i="0" u="none" strike="noStrike">
                          <a:solidFill>
                            <a:srgbClr val="4D4D4D"/>
                          </a:solidFill>
                          <a:effectLst/>
                          <a:latin typeface="Arial" panose="020B0604020202020204" pitchFamily="34" charset="0"/>
                        </a:rPr>
                        <a:t>To be scheduled last quarter 2019</a:t>
                      </a:r>
                    </a:p>
                  </a:txBody>
                  <a:tcPr marL="9525" marR="9525" marT="9525"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a:noFill/>
                    </a:lnT>
                    <a:lnB w="12700" cap="flat" cmpd="sng" algn="ctr">
                      <a:solidFill>
                        <a:srgbClr val="4D4D4D"/>
                      </a:solidFill>
                      <a:prstDash val="solid"/>
                      <a:round/>
                      <a:headEnd type="none" w="med" len="med"/>
                      <a:tailEnd type="none" w="med" len="med"/>
                    </a:lnB>
                  </a:tcPr>
                </a:tc>
                <a:extLst>
                  <a:ext uri="{0D108BD9-81ED-4DB2-BD59-A6C34878D82A}">
                    <a16:rowId xmlns:a16="http://schemas.microsoft.com/office/drawing/2014/main" val="4164253252"/>
                  </a:ext>
                </a:extLst>
              </a:tr>
              <a:tr h="156755">
                <a:tc vMerge="1">
                  <a:txBody>
                    <a:bodyPr/>
                    <a:lstStyle/>
                    <a:p>
                      <a:pPr algn="l" fontAlgn="t"/>
                      <a:endParaRPr lang="es-ES" sz="1200" b="0" i="0" u="none" strike="noStrike" dirty="0">
                        <a:solidFill>
                          <a:srgbClr val="000000"/>
                        </a:solidFill>
                        <a:effectLst/>
                        <a:latin typeface="Calibri" panose="020F0502020204030204" pitchFamily="34" charset="0"/>
                      </a:endParaRPr>
                    </a:p>
                  </a:txBody>
                  <a:tcPr marL="9525" marR="9525" marT="9525"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a:txBody>
                    <a:bodyPr/>
                    <a:lstStyle/>
                    <a:p>
                      <a:pPr algn="l" rtl="0" fontAlgn="ctr"/>
                      <a:r>
                        <a:rPr lang="es-ES" sz="1200" b="0" i="0" u="none" strike="noStrike">
                          <a:solidFill>
                            <a:srgbClr val="000000"/>
                          </a:solidFill>
                          <a:effectLst/>
                          <a:latin typeface="Arial" panose="020B0604020202020204" pitchFamily="34" charset="0"/>
                        </a:rPr>
                        <a:t>•Replacing Ventilators</a:t>
                      </a:r>
                    </a:p>
                  </a:txBody>
                  <a:tcPr marL="114300"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575105973"/>
                  </a:ext>
                </a:extLst>
              </a:tr>
              <a:tr h="156755">
                <a:tc vMerge="1">
                  <a:txBody>
                    <a:bodyPr/>
                    <a:lstStyle/>
                    <a:p>
                      <a:pPr algn="l" fontAlgn="t"/>
                      <a:endParaRPr lang="es-ES" sz="1200" b="0" i="0" u="none" strike="noStrike" dirty="0">
                        <a:solidFill>
                          <a:srgbClr val="000000"/>
                        </a:solidFill>
                        <a:effectLst/>
                        <a:latin typeface="Calibri" panose="020F0502020204030204" pitchFamily="34" charset="0"/>
                      </a:endParaRPr>
                    </a:p>
                  </a:txBody>
                  <a:tcPr marL="9525" marR="9525" marT="9525"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a:txBody>
                    <a:bodyPr/>
                    <a:lstStyle/>
                    <a:p>
                      <a:pPr algn="l" rtl="0" fontAlgn="ctr"/>
                      <a:r>
                        <a:rPr lang="es-ES" sz="1200" b="0" i="0" u="none" strike="noStrike">
                          <a:solidFill>
                            <a:srgbClr val="000000"/>
                          </a:solidFill>
                          <a:effectLst/>
                          <a:latin typeface="Arial" panose="020B0604020202020204" pitchFamily="34" charset="0"/>
                        </a:rPr>
                        <a:t>•Maintenance Grid circuit</a:t>
                      </a:r>
                    </a:p>
                  </a:txBody>
                  <a:tcPr marL="114300"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694772706"/>
                  </a:ext>
                </a:extLst>
              </a:tr>
              <a:tr h="238794">
                <a:tc vMerge="1">
                  <a:txBody>
                    <a:bodyPr/>
                    <a:lstStyle/>
                    <a:p>
                      <a:pPr algn="l" fontAlgn="t"/>
                      <a:endParaRPr lang="es-ES" sz="1200" b="0" i="0" u="none" strike="noStrike" dirty="0">
                        <a:solidFill>
                          <a:srgbClr val="000000"/>
                        </a:solidFill>
                        <a:effectLst/>
                        <a:latin typeface="Calibri" panose="020F0502020204030204" pitchFamily="34" charset="0"/>
                      </a:endParaRPr>
                    </a:p>
                  </a:txBody>
                  <a:tcPr marL="9525" marR="9525" marT="9525"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a:txBody>
                    <a:bodyPr/>
                    <a:lstStyle/>
                    <a:p>
                      <a:pPr algn="l" rtl="0" fontAlgn="ctr"/>
                      <a:r>
                        <a:rPr lang="en-GB" sz="1200" b="0" i="0" u="none" strike="noStrike">
                          <a:solidFill>
                            <a:srgbClr val="000000"/>
                          </a:solidFill>
                          <a:effectLst/>
                          <a:latin typeface="Arial" panose="020B0604020202020204" pitchFamily="34" charset="0"/>
                        </a:rPr>
                        <a:t>•Replacing and renovate Screen Voltage circuit</a:t>
                      </a:r>
                    </a:p>
                  </a:txBody>
                  <a:tcPr marL="114300"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611153906"/>
                  </a:ext>
                </a:extLst>
              </a:tr>
              <a:tr h="156755">
                <a:tc vMerge="1">
                  <a:txBody>
                    <a:bodyPr/>
                    <a:lstStyle/>
                    <a:p>
                      <a:pPr algn="l" fontAlgn="t"/>
                      <a:endParaRPr lang="es-ES" sz="1200" b="0" i="0" u="none" strike="noStrike" dirty="0">
                        <a:solidFill>
                          <a:srgbClr val="000000"/>
                        </a:solidFill>
                        <a:effectLst/>
                        <a:latin typeface="Calibri" panose="020F0502020204030204" pitchFamily="34" charset="0"/>
                      </a:endParaRPr>
                    </a:p>
                  </a:txBody>
                  <a:tcPr marL="9525" marR="9525" marT="9525"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a:txBody>
                    <a:bodyPr/>
                    <a:lstStyle/>
                    <a:p>
                      <a:pPr algn="l" rtl="0" fontAlgn="ctr"/>
                      <a:r>
                        <a:rPr lang="es-ES" sz="1200" b="0" i="0" u="none" strike="noStrike">
                          <a:solidFill>
                            <a:srgbClr val="000000"/>
                          </a:solidFill>
                          <a:effectLst/>
                          <a:latin typeface="Arial" panose="020B0604020202020204" pitchFamily="34" charset="0"/>
                        </a:rPr>
                        <a:t>•Verification Water circuit</a:t>
                      </a:r>
                    </a:p>
                  </a:txBody>
                  <a:tcPr marL="114300"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438564399"/>
                  </a:ext>
                </a:extLst>
              </a:tr>
              <a:tr h="244763">
                <a:tc vMerge="1">
                  <a:txBody>
                    <a:bodyPr/>
                    <a:lstStyle/>
                    <a:p>
                      <a:pPr algn="l" fontAlgn="t"/>
                      <a:endParaRPr lang="es-ES" sz="1200" b="0" i="0" u="none" strike="noStrike" dirty="0">
                        <a:solidFill>
                          <a:srgbClr val="000000"/>
                        </a:solidFill>
                        <a:effectLst/>
                        <a:latin typeface="Calibri" panose="020F0502020204030204" pitchFamily="34" charset="0"/>
                      </a:endParaRPr>
                    </a:p>
                  </a:txBody>
                  <a:tcPr marL="9525" marR="9525" marT="9525"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w="12700" cap="flat" cmpd="sng" algn="ctr">
                      <a:solidFill>
                        <a:srgbClr val="4D4D4D"/>
                      </a:solidFill>
                      <a:prstDash val="solid"/>
                      <a:round/>
                      <a:headEnd type="none" w="med" len="med"/>
                      <a:tailEnd type="none" w="med" len="med"/>
                    </a:lnB>
                  </a:tcPr>
                </a:tc>
                <a:tc>
                  <a:txBody>
                    <a:bodyPr/>
                    <a:lstStyle/>
                    <a:p>
                      <a:pPr algn="l" rtl="0" fontAlgn="ctr"/>
                      <a:r>
                        <a:rPr lang="es-ES" sz="1200" b="0" i="0" u="none" strike="noStrike">
                          <a:solidFill>
                            <a:srgbClr val="000000"/>
                          </a:solidFill>
                          <a:effectLst/>
                          <a:latin typeface="Arial" panose="020B0604020202020204" pitchFamily="34" charset="0"/>
                        </a:rPr>
                        <a:t>•Some measurements with Networkanalyser</a:t>
                      </a:r>
                    </a:p>
                  </a:txBody>
                  <a:tcPr marL="114300"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w="12700" cap="flat" cmpd="sng" algn="ctr">
                      <a:solidFill>
                        <a:srgbClr val="4D4D4D"/>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374106191"/>
                  </a:ext>
                </a:extLst>
              </a:tr>
              <a:tr h="156755">
                <a:tc vMerge="1">
                  <a:txBody>
                    <a:bodyPr/>
                    <a:lstStyle/>
                    <a:p>
                      <a:pPr algn="l" fontAlgn="t"/>
                      <a:endParaRPr lang="es-ES" sz="1800" b="0" i="0" u="none" strike="noStrike" dirty="0">
                        <a:solidFill>
                          <a:srgbClr val="000000"/>
                        </a:solidFill>
                        <a:effectLst/>
                        <a:latin typeface="Arial" panose="020B0604020202020204" pitchFamily="34" charset="0"/>
                      </a:endParaRPr>
                    </a:p>
                  </a:txBody>
                  <a:tcPr marL="9525" marR="9525" marT="9525"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a:noFill/>
                    </a:lnB>
                    <a:solidFill>
                      <a:srgbClr val="C6E0B4"/>
                    </a:solidFill>
                  </a:tcPr>
                </a:tc>
                <a:tc>
                  <a:txBody>
                    <a:bodyPr/>
                    <a:lstStyle/>
                    <a:p>
                      <a:pPr algn="l" rtl="0" fontAlgn="ctr"/>
                      <a:r>
                        <a:rPr lang="es-ES" sz="1200" b="0" i="0" u="none" strike="noStrike">
                          <a:solidFill>
                            <a:srgbClr val="4D4D4D"/>
                          </a:solidFill>
                          <a:effectLst/>
                          <a:latin typeface="Arial" panose="020B0604020202020204" pitchFamily="34" charset="0"/>
                        </a:rPr>
                        <a:t>Platform maintenance:</a:t>
                      </a:r>
                    </a:p>
                  </a:txBody>
                  <a:tcPr marL="9525"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a:noFill/>
                    </a:lnB>
                    <a:solidFill>
                      <a:srgbClr val="C6E0B4"/>
                    </a:solidFill>
                  </a:tcPr>
                </a:tc>
                <a:tc rowSpan="3">
                  <a:txBody>
                    <a:bodyPr/>
                    <a:lstStyle/>
                    <a:p>
                      <a:pPr algn="l" fontAlgn="t"/>
                      <a:r>
                        <a:rPr lang="es-ES" sz="1800" b="0" i="0" u="none" strike="noStrike">
                          <a:solidFill>
                            <a:srgbClr val="000000"/>
                          </a:solidFill>
                          <a:effectLst/>
                          <a:latin typeface="Arial" panose="020B0604020202020204" pitchFamily="34" charset="0"/>
                        </a:rPr>
                        <a:t> </a:t>
                      </a:r>
                    </a:p>
                  </a:txBody>
                  <a:tcPr marL="9525" marR="9525" marT="9525" marB="0">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w="12700" cap="flat" cmpd="sng" algn="ctr">
                      <a:solidFill>
                        <a:srgbClr val="4D4D4D"/>
                      </a:solidFill>
                      <a:prstDash val="solid"/>
                      <a:round/>
                      <a:headEnd type="none" w="med" len="med"/>
                      <a:tailEnd type="none" w="med" len="med"/>
                    </a:lnT>
                    <a:lnB>
                      <a:noFill/>
                    </a:lnB>
                    <a:solidFill>
                      <a:srgbClr val="C6E0B4"/>
                    </a:solidFill>
                  </a:tcPr>
                </a:tc>
                <a:tc rowSpan="3">
                  <a:txBody>
                    <a:bodyPr/>
                    <a:lstStyle/>
                    <a:p>
                      <a:pPr algn="l" fontAlgn="t"/>
                      <a:r>
                        <a:rPr lang="es-ES" sz="1800" b="0" i="0" u="none" strike="noStrike">
                          <a:solidFill>
                            <a:srgbClr val="000000"/>
                          </a:solidFill>
                          <a:effectLst/>
                          <a:latin typeface="Arial" panose="020B0604020202020204" pitchFamily="34" charset="0"/>
                        </a:rPr>
                        <a:t> </a:t>
                      </a:r>
                    </a:p>
                  </a:txBody>
                  <a:tcPr marL="9525" marR="9525" marT="9525" marB="0">
                    <a:lnL w="12700" cap="flat" cmpd="sng" algn="ctr">
                      <a:solidFill>
                        <a:srgbClr val="4D4D4D"/>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4D4D4D"/>
                      </a:solidFill>
                      <a:prstDash val="solid"/>
                      <a:round/>
                      <a:headEnd type="none" w="med" len="med"/>
                      <a:tailEnd type="none" w="med" len="med"/>
                    </a:lnT>
                    <a:lnB>
                      <a:noFill/>
                    </a:lnB>
                    <a:solidFill>
                      <a:srgbClr val="C6E0B4"/>
                    </a:solidFill>
                  </a:tcPr>
                </a:tc>
                <a:tc>
                  <a:txBody>
                    <a:bodyPr/>
                    <a:lstStyle/>
                    <a:p>
                      <a:pPr algn="l" rtl="0" fontAlgn="ctr"/>
                      <a:r>
                        <a:rPr lang="es-ES" sz="1200" b="0" i="0" u="none" strike="noStrike">
                          <a:solidFill>
                            <a:srgbClr val="4D4D4D"/>
                          </a:solidFill>
                          <a:effectLst/>
                          <a:latin typeface="Arial" panose="020B0604020202020204" pitchFamily="34" charset="0"/>
                        </a:rPr>
                        <a:t>2 weeks</a:t>
                      </a:r>
                    </a:p>
                  </a:txBody>
                  <a:tcPr marL="9525" marR="9525" marT="9525"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w="12700" cap="flat" cmpd="sng" algn="ctr">
                      <a:solidFill>
                        <a:srgbClr val="4D4D4D"/>
                      </a:solidFill>
                      <a:prstDash val="solid"/>
                      <a:round/>
                      <a:headEnd type="none" w="med" len="med"/>
                      <a:tailEnd type="none" w="med" len="med"/>
                    </a:lnT>
                    <a:lnB>
                      <a:noFill/>
                    </a:lnB>
                    <a:solidFill>
                      <a:srgbClr val="C6E0B4"/>
                    </a:solidFill>
                  </a:tcPr>
                </a:tc>
                <a:extLst>
                  <a:ext uri="{0D108BD9-81ED-4DB2-BD59-A6C34878D82A}">
                    <a16:rowId xmlns:a16="http://schemas.microsoft.com/office/drawing/2014/main" val="579277377"/>
                  </a:ext>
                </a:extLst>
              </a:tr>
              <a:tr h="156755">
                <a:tc vMerge="1">
                  <a:txBody>
                    <a:bodyPr/>
                    <a:lstStyle/>
                    <a:p>
                      <a:endParaRPr lang="en-GB"/>
                    </a:p>
                  </a:txBody>
                  <a:tcPr/>
                </a:tc>
                <a:tc>
                  <a:txBody>
                    <a:bodyPr/>
                    <a:lstStyle/>
                    <a:p>
                      <a:pPr algn="l" rtl="0" fontAlgn="ctr"/>
                      <a:r>
                        <a:rPr lang="es-ES" sz="1200" b="0" i="0" u="none" strike="noStrike">
                          <a:solidFill>
                            <a:srgbClr val="000000"/>
                          </a:solidFill>
                          <a:effectLst/>
                          <a:latin typeface="Arial" panose="020B0604020202020204" pitchFamily="34" charset="0"/>
                        </a:rPr>
                        <a:t>•Replacing Beam CTL Interface</a:t>
                      </a:r>
                    </a:p>
                  </a:txBody>
                  <a:tcPr marL="114300"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solidFill>
                      <a:srgbClr val="C6E0B4"/>
                    </a:solidFill>
                  </a:tcPr>
                </a:tc>
                <a:tc vMerge="1">
                  <a:txBody>
                    <a:bodyPr/>
                    <a:lstStyle/>
                    <a:p>
                      <a:endParaRPr lang="en-GB"/>
                    </a:p>
                  </a:txBody>
                  <a:tcPr/>
                </a:tc>
                <a:tc vMerge="1">
                  <a:txBody>
                    <a:bodyPr/>
                    <a:lstStyle/>
                    <a:p>
                      <a:endParaRPr lang="en-GB"/>
                    </a:p>
                  </a:txBody>
                  <a:tcPr/>
                </a:tc>
                <a:tc rowSpan="2">
                  <a:txBody>
                    <a:bodyPr/>
                    <a:lstStyle/>
                    <a:p>
                      <a:pPr algn="ctr" rtl="0" fontAlgn="ctr"/>
                      <a:r>
                        <a:rPr lang="en-GB" sz="1200" b="0" i="0" u="none" strike="noStrike">
                          <a:solidFill>
                            <a:srgbClr val="4D4D4D"/>
                          </a:solidFill>
                          <a:effectLst/>
                          <a:latin typeface="Arial" panose="020B0604020202020204" pitchFamily="34" charset="0"/>
                        </a:rPr>
                        <a:t>To be scheduled last quarter 2019</a:t>
                      </a:r>
                    </a:p>
                  </a:txBody>
                  <a:tcPr marL="9525" marR="9525" marT="9525" marB="0" anchor="ctr">
                    <a:lnL w="12700" cap="flat" cmpd="sng" algn="ctr">
                      <a:solidFill>
                        <a:srgbClr val="0055A0"/>
                      </a:solidFill>
                      <a:prstDash val="solid"/>
                      <a:round/>
                      <a:headEnd type="none" w="med" len="med"/>
                      <a:tailEnd type="none" w="med" len="med"/>
                    </a:lnL>
                    <a:lnR w="12700" cap="flat" cmpd="sng" algn="ctr">
                      <a:solidFill>
                        <a:srgbClr val="0055A0"/>
                      </a:solidFill>
                      <a:prstDash val="solid"/>
                      <a:round/>
                      <a:headEnd type="none" w="med" len="med"/>
                      <a:tailEnd type="none" w="med" len="med"/>
                    </a:lnR>
                    <a:lnT>
                      <a:noFill/>
                    </a:lnT>
                    <a:lnB>
                      <a:noFill/>
                    </a:lnB>
                    <a:solidFill>
                      <a:srgbClr val="C6E0B4"/>
                    </a:solidFill>
                  </a:tcPr>
                </a:tc>
                <a:extLst>
                  <a:ext uri="{0D108BD9-81ED-4DB2-BD59-A6C34878D82A}">
                    <a16:rowId xmlns:a16="http://schemas.microsoft.com/office/drawing/2014/main" val="2510809050"/>
                  </a:ext>
                </a:extLst>
              </a:tr>
              <a:tr h="532907">
                <a:tc vMerge="1">
                  <a:txBody>
                    <a:bodyPr/>
                    <a:lstStyle/>
                    <a:p>
                      <a:endParaRPr lang="en-GB"/>
                    </a:p>
                  </a:txBody>
                  <a:tcPr/>
                </a:tc>
                <a:tc>
                  <a:txBody>
                    <a:bodyPr/>
                    <a:lstStyle/>
                    <a:p>
                      <a:pPr algn="l" rtl="0" fontAlgn="ctr"/>
                      <a:r>
                        <a:rPr lang="es-ES" sz="1200" b="0" i="0" u="none" strike="noStrike" dirty="0">
                          <a:solidFill>
                            <a:srgbClr val="000000"/>
                          </a:solidFill>
                          <a:effectLst/>
                          <a:latin typeface="Arial" panose="020B0604020202020204" pitchFamily="34" charset="0"/>
                        </a:rPr>
                        <a:t>•</a:t>
                      </a:r>
                      <a:r>
                        <a:rPr lang="es-ES" sz="1200" b="0" i="0" u="none" strike="noStrike" dirty="0" err="1">
                          <a:solidFill>
                            <a:srgbClr val="000000"/>
                          </a:solidFill>
                          <a:effectLst/>
                          <a:latin typeface="Arial" panose="020B0604020202020204" pitchFamily="34" charset="0"/>
                        </a:rPr>
                        <a:t>Replacing</a:t>
                      </a:r>
                      <a:r>
                        <a:rPr lang="es-ES" sz="1200" b="0" i="0" u="none" strike="noStrike" dirty="0">
                          <a:solidFill>
                            <a:srgbClr val="000000"/>
                          </a:solidFill>
                          <a:effectLst/>
                          <a:latin typeface="Arial" panose="020B0604020202020204" pitchFamily="34" charset="0"/>
                        </a:rPr>
                        <a:t> of PLC (</a:t>
                      </a:r>
                      <a:r>
                        <a:rPr lang="es-ES" sz="1200" b="0" i="0" u="none" strike="noStrike" dirty="0" err="1">
                          <a:solidFill>
                            <a:srgbClr val="000000"/>
                          </a:solidFill>
                          <a:effectLst/>
                          <a:latin typeface="Arial" panose="020B0604020202020204" pitchFamily="34" charset="0"/>
                        </a:rPr>
                        <a:t>Interlock</a:t>
                      </a:r>
                      <a:r>
                        <a:rPr lang="es-ES" sz="1200" b="0" i="0" u="none" strike="noStrike" dirty="0">
                          <a:solidFill>
                            <a:srgbClr val="000000"/>
                          </a:solidFill>
                          <a:effectLst/>
                          <a:latin typeface="Arial" panose="020B0604020202020204" pitchFamily="34" charset="0"/>
                        </a:rPr>
                        <a:t>)</a:t>
                      </a:r>
                    </a:p>
                  </a:txBody>
                  <a:tcPr marL="114300" marR="9525" marT="9525" marB="0" anchor="ctr">
                    <a:lnL w="12700" cap="flat" cmpd="sng" algn="ctr">
                      <a:solidFill>
                        <a:srgbClr val="4D4D4D"/>
                      </a:solidFill>
                      <a:prstDash val="solid"/>
                      <a:round/>
                      <a:headEnd type="none" w="med" len="med"/>
                      <a:tailEnd type="none" w="med" len="med"/>
                    </a:lnL>
                    <a:lnR w="12700" cap="flat" cmpd="sng" algn="ctr">
                      <a:solidFill>
                        <a:srgbClr val="4D4D4D"/>
                      </a:solidFill>
                      <a:prstDash val="solid"/>
                      <a:round/>
                      <a:headEnd type="none" w="med" len="med"/>
                      <a:tailEnd type="none" w="med" len="med"/>
                    </a:lnR>
                    <a:lnT>
                      <a:noFill/>
                    </a:lnT>
                    <a:lnB>
                      <a:noFill/>
                    </a:lnB>
                    <a:solidFill>
                      <a:srgbClr val="C6E0B4"/>
                    </a:solidFill>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912963640"/>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977702806"/>
              </p:ext>
            </p:extLst>
          </p:nvPr>
        </p:nvGraphicFramePr>
        <p:xfrm>
          <a:off x="249339" y="2487785"/>
          <a:ext cx="11624212" cy="4270419"/>
        </p:xfrm>
        <a:graphic>
          <a:graphicData uri="http://schemas.openxmlformats.org/drawingml/2006/table">
            <a:tbl>
              <a:tblPr/>
              <a:tblGrid>
                <a:gridCol w="2575748">
                  <a:extLst>
                    <a:ext uri="{9D8B030D-6E8A-4147-A177-3AD203B41FA5}">
                      <a16:colId xmlns:a16="http://schemas.microsoft.com/office/drawing/2014/main" val="271130308"/>
                    </a:ext>
                  </a:extLst>
                </a:gridCol>
                <a:gridCol w="6353592">
                  <a:extLst>
                    <a:ext uri="{9D8B030D-6E8A-4147-A177-3AD203B41FA5}">
                      <a16:colId xmlns:a16="http://schemas.microsoft.com/office/drawing/2014/main" val="2255711162"/>
                    </a:ext>
                  </a:extLst>
                </a:gridCol>
                <a:gridCol w="1129197">
                  <a:extLst>
                    <a:ext uri="{9D8B030D-6E8A-4147-A177-3AD203B41FA5}">
                      <a16:colId xmlns:a16="http://schemas.microsoft.com/office/drawing/2014/main" val="780538250"/>
                    </a:ext>
                  </a:extLst>
                </a:gridCol>
                <a:gridCol w="451679">
                  <a:extLst>
                    <a:ext uri="{9D8B030D-6E8A-4147-A177-3AD203B41FA5}">
                      <a16:colId xmlns:a16="http://schemas.microsoft.com/office/drawing/2014/main" val="2890104854"/>
                    </a:ext>
                  </a:extLst>
                </a:gridCol>
                <a:gridCol w="1113996">
                  <a:extLst>
                    <a:ext uri="{9D8B030D-6E8A-4147-A177-3AD203B41FA5}">
                      <a16:colId xmlns:a16="http://schemas.microsoft.com/office/drawing/2014/main" val="419788836"/>
                    </a:ext>
                  </a:extLst>
                </a:gridCol>
              </a:tblGrid>
              <a:tr h="1026380">
                <a:tc rowSpan="9">
                  <a:txBody>
                    <a:bodyPr/>
                    <a:lstStyle/>
                    <a:p>
                      <a:pPr algn="ctr" fontAlgn="ctr"/>
                      <a:r>
                        <a:rPr lang="es-ES" sz="2000" b="0" i="0" u="none" strike="noStrike" dirty="0">
                          <a:solidFill>
                            <a:srgbClr val="000000"/>
                          </a:solidFill>
                          <a:effectLst/>
                          <a:latin typeface="Calibri" panose="020F0502020204030204" pitchFamily="34" charset="0"/>
                        </a:rPr>
                        <a:t>LLRF                             </a:t>
                      </a:r>
                      <a:endParaRPr lang="es-ES" sz="2000" b="0" i="0" u="none" strike="noStrike" dirty="0" smtClean="0">
                        <a:solidFill>
                          <a:srgbClr val="000000"/>
                        </a:solidFill>
                        <a:effectLst/>
                        <a:latin typeface="Calibri" panose="020F0502020204030204" pitchFamily="34" charset="0"/>
                      </a:endParaRPr>
                    </a:p>
                    <a:p>
                      <a:pPr algn="ctr" fontAlgn="ctr"/>
                      <a:r>
                        <a:rPr lang="es-ES" sz="2000" b="0" i="0" u="none" strike="noStrike" dirty="0" smtClean="0">
                          <a:solidFill>
                            <a:srgbClr val="000000"/>
                          </a:solidFill>
                          <a:effectLst/>
                          <a:latin typeface="Calibri" panose="020F0502020204030204" pitchFamily="34" charset="0"/>
                        </a:rPr>
                        <a:t>(</a:t>
                      </a:r>
                      <a:r>
                        <a:rPr lang="es-ES" sz="2000" b="0" i="0" u="none" strike="noStrike" dirty="0">
                          <a:solidFill>
                            <a:srgbClr val="000000"/>
                          </a:solidFill>
                          <a:effectLst/>
                          <a:latin typeface="Calibri" panose="020F0502020204030204" pitchFamily="34" charset="0"/>
                        </a:rPr>
                        <a:t>MEA)</a:t>
                      </a:r>
                    </a:p>
                  </a:txBody>
                  <a:tcPr marL="7131" marR="7131" marT="71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GB" sz="1200" b="0" i="0" u="none" strike="noStrike" dirty="0">
                          <a:solidFill>
                            <a:srgbClr val="000000"/>
                          </a:solidFill>
                          <a:effectLst/>
                          <a:latin typeface="Times New Roman" panose="02020603050405020304" pitchFamily="18" charset="0"/>
                        </a:rPr>
                        <a:t>1. Tests of LLRF system as standalone (i.e. without HLRF and without WR </a:t>
                      </a:r>
                      <a:r>
                        <a:rPr lang="en-GB" sz="1200" b="0" i="0" u="none" strike="noStrike" dirty="0" err="1">
                          <a:solidFill>
                            <a:srgbClr val="000000"/>
                          </a:solidFill>
                          <a:effectLst/>
                          <a:latin typeface="Times New Roman" panose="02020603050405020304" pitchFamily="18" charset="0"/>
                        </a:rPr>
                        <a:t>Btrain</a:t>
                      </a:r>
                      <a:r>
                        <a:rPr lang="en-GB" sz="1200" b="0" i="0" u="none" strike="noStrike" dirty="0">
                          <a:solidFill>
                            <a:srgbClr val="000000"/>
                          </a:solidFill>
                          <a:effectLst/>
                          <a:latin typeface="Times New Roman" panose="02020603050405020304" pitchFamily="18" charset="0"/>
                        </a:rPr>
                        <a:t>)</a:t>
                      </a:r>
                      <a:br>
                        <a:rPr lang="en-GB" sz="1200" b="0" i="0" u="none" strike="noStrike" dirty="0">
                          <a:solidFill>
                            <a:srgbClr val="000000"/>
                          </a:solidFill>
                          <a:effectLst/>
                          <a:latin typeface="Times New Roman" panose="02020603050405020304" pitchFamily="18" charset="0"/>
                        </a:rPr>
                      </a:br>
                      <a:r>
                        <a:rPr lang="en-GB" sz="1200" b="0" i="0" u="none" strike="noStrike" dirty="0">
                          <a:solidFill>
                            <a:srgbClr val="000000"/>
                          </a:solidFill>
                          <a:effectLst/>
                          <a:latin typeface="Times New Roman" panose="02020603050405020304" pitchFamily="18" charset="0"/>
                        </a:rPr>
                        <a:t>Functional system validation after the upgrade of </a:t>
                      </a:r>
                      <a:r>
                        <a:rPr lang="en-GB" sz="1200" b="0" i="0" u="none" strike="noStrike" dirty="0" err="1">
                          <a:solidFill>
                            <a:srgbClr val="000000"/>
                          </a:solidFill>
                          <a:effectLst/>
                          <a:latin typeface="Times New Roman" panose="02020603050405020304" pitchFamily="18" charset="0"/>
                        </a:rPr>
                        <a:t>MasterVME</a:t>
                      </a:r>
                      <a:r>
                        <a:rPr lang="en-GB" sz="1200" b="0" i="0" u="none" strike="noStrike" dirty="0">
                          <a:solidFill>
                            <a:srgbClr val="000000"/>
                          </a:solidFill>
                          <a:effectLst/>
                          <a:latin typeface="Times New Roman" panose="02020603050405020304" pitchFamily="18" charset="0"/>
                        </a:rPr>
                        <a:t> OS and FESA classes versions.</a:t>
                      </a:r>
                      <a:br>
                        <a:rPr lang="en-GB" sz="1200" b="0" i="0" u="none" strike="noStrike" dirty="0">
                          <a:solidFill>
                            <a:srgbClr val="000000"/>
                          </a:solidFill>
                          <a:effectLst/>
                          <a:latin typeface="Times New Roman" panose="02020603050405020304" pitchFamily="18" charset="0"/>
                        </a:rPr>
                      </a:br>
                      <a:r>
                        <a:rPr lang="en-GB" sz="1200" b="0" i="0" u="none" strike="noStrike" dirty="0">
                          <a:solidFill>
                            <a:srgbClr val="000000"/>
                          </a:solidFill>
                          <a:effectLst/>
                          <a:latin typeface="Times New Roman" panose="02020603050405020304" pitchFamily="18" charset="0"/>
                        </a:rPr>
                        <a:t>a. Validation of function generators embedded in the LLRF. </a:t>
                      </a:r>
                      <a:br>
                        <a:rPr lang="en-GB" sz="1200" b="0" i="0" u="none" strike="noStrike" dirty="0">
                          <a:solidFill>
                            <a:srgbClr val="000000"/>
                          </a:solidFill>
                          <a:effectLst/>
                          <a:latin typeface="Times New Roman" panose="02020603050405020304" pitchFamily="18" charset="0"/>
                        </a:rPr>
                      </a:br>
                      <a:r>
                        <a:rPr lang="en-GB" sz="1200" b="0" i="0" u="none" strike="noStrike" dirty="0">
                          <a:solidFill>
                            <a:srgbClr val="000000"/>
                          </a:solidFill>
                          <a:effectLst/>
                          <a:latin typeface="Times New Roman" panose="02020603050405020304" pitchFamily="18" charset="0"/>
                        </a:rPr>
                        <a:t>b. Validation of frequency program with a </a:t>
                      </a:r>
                      <a:r>
                        <a:rPr lang="en-GB" sz="1200" b="0" i="0" u="none" strike="noStrike" dirty="0" err="1">
                          <a:solidFill>
                            <a:srgbClr val="000000"/>
                          </a:solidFill>
                          <a:effectLst/>
                          <a:latin typeface="Times New Roman" panose="02020603050405020304" pitchFamily="18" charset="0"/>
                        </a:rPr>
                        <a:t>Btrain</a:t>
                      </a:r>
                      <a:r>
                        <a:rPr lang="en-GB" sz="1200" b="0" i="0" u="none" strike="noStrike" dirty="0">
                          <a:solidFill>
                            <a:srgbClr val="000000"/>
                          </a:solidFill>
                          <a:effectLst/>
                          <a:latin typeface="Times New Roman" panose="02020603050405020304" pitchFamily="18" charset="0"/>
                        </a:rPr>
                        <a:t> function generated internally by the LLRF via an embedded function generator. The correctness of the new charge-over-mass ration will also be checked. </a:t>
                      </a:r>
                      <a:br>
                        <a:rPr lang="en-GB" sz="1200" b="0" i="0" u="none" strike="noStrike" dirty="0">
                          <a:solidFill>
                            <a:srgbClr val="000000"/>
                          </a:solidFill>
                          <a:effectLst/>
                          <a:latin typeface="Times New Roman" panose="02020603050405020304" pitchFamily="18" charset="0"/>
                        </a:rPr>
                      </a:br>
                      <a:r>
                        <a:rPr lang="en-GB" sz="1200" b="0" i="0" u="none" strike="noStrike" dirty="0">
                          <a:solidFill>
                            <a:srgbClr val="000000"/>
                          </a:solidFill>
                          <a:effectLst/>
                          <a:latin typeface="Times New Roman" panose="02020603050405020304" pitchFamily="18" charset="0"/>
                        </a:rPr>
                        <a:t>c. Validation of firm-timings operation (start various loops </a:t>
                      </a:r>
                      <a:r>
                        <a:rPr lang="en-GB" sz="1200" b="0" i="0" u="none" strike="noStrike" dirty="0" err="1">
                          <a:solidFill>
                            <a:srgbClr val="000000"/>
                          </a:solidFill>
                          <a:effectLst/>
                          <a:latin typeface="Times New Roman" panose="02020603050405020304" pitchFamily="18" charset="0"/>
                        </a:rPr>
                        <a:t>etc</a:t>
                      </a:r>
                      <a:r>
                        <a:rPr lang="en-GB" sz="1200" b="0" i="0" u="none" strike="noStrike" dirty="0">
                          <a:solidFill>
                            <a:srgbClr val="000000"/>
                          </a:solidFill>
                          <a:effectLst/>
                          <a:latin typeface="Times New Roman" panose="02020603050405020304" pitchFamily="18" charset="0"/>
                        </a:rPr>
                        <a:t>).</a:t>
                      </a:r>
                      <a:br>
                        <a:rPr lang="en-GB" sz="1200" b="0" i="0" u="none" strike="noStrike" dirty="0">
                          <a:solidFill>
                            <a:srgbClr val="000000"/>
                          </a:solidFill>
                          <a:effectLst/>
                          <a:latin typeface="Times New Roman" panose="02020603050405020304" pitchFamily="18" charset="0"/>
                        </a:rPr>
                      </a:br>
                      <a:r>
                        <a:rPr lang="en-GB" sz="1200" b="0" i="0" u="none" strike="noStrike" dirty="0">
                          <a:solidFill>
                            <a:srgbClr val="000000"/>
                          </a:solidFill>
                          <a:effectLst/>
                          <a:latin typeface="Times New Roman" panose="02020603050405020304" pitchFamily="18" charset="0"/>
                        </a:rPr>
                        <a:t>d. Validation of the </a:t>
                      </a:r>
                      <a:r>
                        <a:rPr lang="en-GB" sz="1200" b="0" i="0" u="none" strike="noStrike" dirty="0" err="1">
                          <a:solidFill>
                            <a:srgbClr val="000000"/>
                          </a:solidFill>
                          <a:effectLst/>
                          <a:latin typeface="Times New Roman" panose="02020603050405020304" pitchFamily="18" charset="0"/>
                        </a:rPr>
                        <a:t>synoptics</a:t>
                      </a:r>
                      <a:r>
                        <a:rPr lang="en-GB" sz="1200" b="0" i="0" u="none" strike="noStrike" dirty="0">
                          <a:solidFill>
                            <a:srgbClr val="000000"/>
                          </a:solidFill>
                          <a:effectLst/>
                          <a:latin typeface="Times New Roman" panose="02020603050405020304" pitchFamily="18" charset="0"/>
                        </a:rPr>
                        <a:t> and their data exchange with the LLRF (controls and diagnostics).</a:t>
                      </a:r>
                      <a:br>
                        <a:rPr lang="en-GB" sz="1200" b="0" i="0" u="none" strike="noStrike" dirty="0">
                          <a:solidFill>
                            <a:srgbClr val="000000"/>
                          </a:solidFill>
                          <a:effectLst/>
                          <a:latin typeface="Times New Roman" panose="02020603050405020304" pitchFamily="18" charset="0"/>
                        </a:rPr>
                      </a:br>
                      <a:r>
                        <a:rPr lang="en-GB" sz="1200" b="0" i="0" u="none" strike="noStrike" dirty="0">
                          <a:solidFill>
                            <a:srgbClr val="000000"/>
                          </a:solidFill>
                          <a:effectLst/>
                          <a:latin typeface="Times New Roman" panose="02020603050405020304" pitchFamily="18" charset="0"/>
                        </a:rPr>
                        <a:t>e. Validation of the Oasis signals. </a:t>
                      </a:r>
                      <a:br>
                        <a:rPr lang="en-GB" sz="1200" b="0" i="0" u="none" strike="noStrike" dirty="0">
                          <a:solidFill>
                            <a:srgbClr val="000000"/>
                          </a:solidFill>
                          <a:effectLst/>
                          <a:latin typeface="Times New Roman" panose="02020603050405020304" pitchFamily="18" charset="0"/>
                        </a:rPr>
                      </a:br>
                      <a:r>
                        <a:rPr lang="en-GB" sz="1200" b="0" i="0" u="none" strike="noStrike" dirty="0">
                          <a:solidFill>
                            <a:srgbClr val="000000"/>
                          </a:solidFill>
                          <a:effectLst/>
                          <a:latin typeface="Times New Roman" panose="02020603050405020304" pitchFamily="18" charset="0"/>
                        </a:rPr>
                        <a:t>f. Validation of the alarms generation. </a:t>
                      </a:r>
                    </a:p>
                  </a:txBody>
                  <a:tcPr marL="7131" marR="7131" marT="71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9">
                  <a:txBody>
                    <a:bodyPr/>
                    <a:lstStyle/>
                    <a:p>
                      <a:pPr algn="ctr" fontAlgn="ctr"/>
                      <a:r>
                        <a:rPr lang="en-GB" sz="1200" b="0" i="0" u="none" strike="noStrike">
                          <a:solidFill>
                            <a:srgbClr val="000000"/>
                          </a:solidFill>
                          <a:effectLst/>
                          <a:latin typeface="Times New Roman" panose="02020603050405020304" pitchFamily="18" charset="0"/>
                        </a:rPr>
                        <a:t>1. Timings (with correct particle type in the telegram), full controls infrastructure</a:t>
                      </a:r>
                      <a:br>
                        <a:rPr lang="en-GB" sz="1200" b="0" i="0" u="none" strike="noStrike">
                          <a:solidFill>
                            <a:srgbClr val="000000"/>
                          </a:solidFill>
                          <a:effectLst/>
                          <a:latin typeface="Times New Roman" panose="02020603050405020304" pitchFamily="18" charset="0"/>
                        </a:rPr>
                      </a:br>
                      <a:r>
                        <a:rPr lang="en-GB" sz="1200" b="0" i="0" u="none" strike="noStrike">
                          <a:solidFill>
                            <a:srgbClr val="000000"/>
                          </a:solidFill>
                          <a:effectLst/>
                          <a:latin typeface="Times New Roman" panose="02020603050405020304" pitchFamily="18" charset="0"/>
                        </a:rPr>
                        <a:t/>
                      </a:r>
                      <a:br>
                        <a:rPr lang="en-GB" sz="1200" b="0" i="0" u="none" strike="noStrike">
                          <a:solidFill>
                            <a:srgbClr val="000000"/>
                          </a:solidFill>
                          <a:effectLst/>
                          <a:latin typeface="Times New Roman" panose="02020603050405020304" pitchFamily="18" charset="0"/>
                        </a:rPr>
                      </a:br>
                      <a:r>
                        <a:rPr lang="en-GB" sz="1200" b="0" i="0" u="none" strike="noStrike">
                          <a:solidFill>
                            <a:srgbClr val="000000"/>
                          </a:solidFill>
                          <a:effectLst/>
                          <a:latin typeface="Times New Roman" panose="02020603050405020304" pitchFamily="18" charset="0"/>
                        </a:rPr>
                        <a:t>2. HLRF.</a:t>
                      </a:r>
                      <a:br>
                        <a:rPr lang="en-GB" sz="1200" b="0" i="0" u="none" strike="noStrike">
                          <a:solidFill>
                            <a:srgbClr val="000000"/>
                          </a:solidFill>
                          <a:effectLst/>
                          <a:latin typeface="Times New Roman" panose="02020603050405020304" pitchFamily="18" charset="0"/>
                        </a:rPr>
                      </a:br>
                      <a:r>
                        <a:rPr lang="en-GB" sz="1200" b="0" i="0" u="none" strike="noStrike">
                          <a:solidFill>
                            <a:srgbClr val="000000"/>
                          </a:solidFill>
                          <a:effectLst/>
                          <a:latin typeface="Times New Roman" panose="02020603050405020304" pitchFamily="18" charset="0"/>
                        </a:rPr>
                        <a:t/>
                      </a:r>
                      <a:br>
                        <a:rPr lang="en-GB" sz="1200" b="0" i="0" u="none" strike="noStrike">
                          <a:solidFill>
                            <a:srgbClr val="000000"/>
                          </a:solidFill>
                          <a:effectLst/>
                          <a:latin typeface="Times New Roman" panose="02020603050405020304" pitchFamily="18" charset="0"/>
                        </a:rPr>
                      </a:br>
                      <a:r>
                        <a:rPr lang="en-GB" sz="1200" b="0" i="0" u="none" strike="noStrike">
                          <a:solidFill>
                            <a:srgbClr val="000000"/>
                          </a:solidFill>
                          <a:effectLst/>
                          <a:latin typeface="Times New Roman" panose="02020603050405020304" pitchFamily="18" charset="0"/>
                        </a:rPr>
                        <a:t>3. Btrain system </a:t>
                      </a:r>
                    </a:p>
                  </a:txBody>
                  <a:tcPr marL="7131" marR="7131" marT="71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9">
                  <a:txBody>
                    <a:bodyPr/>
                    <a:lstStyle/>
                    <a:p>
                      <a:pPr algn="ctr" fontAlgn="ctr"/>
                      <a:r>
                        <a:rPr lang="es-ES" sz="1200" b="0" i="0" u="none" strike="noStrike">
                          <a:solidFill>
                            <a:srgbClr val="000000"/>
                          </a:solidFill>
                          <a:effectLst/>
                          <a:latin typeface="Calibri" panose="020F0502020204030204" pitchFamily="34" charset="0"/>
                        </a:rPr>
                        <a:t> </a:t>
                      </a:r>
                    </a:p>
                  </a:txBody>
                  <a:tcPr marL="7131" marR="7131" marT="71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9">
                  <a:txBody>
                    <a:bodyPr/>
                    <a:lstStyle/>
                    <a:p>
                      <a:pPr algn="ctr" fontAlgn="ctr"/>
                      <a:r>
                        <a:rPr lang="en-GB" sz="1200" b="0" i="0" u="none" strike="noStrike">
                          <a:solidFill>
                            <a:srgbClr val="000000"/>
                          </a:solidFill>
                          <a:effectLst/>
                          <a:latin typeface="Calibri" panose="020F0502020204030204" pitchFamily="34" charset="0"/>
                        </a:rPr>
                        <a:t/>
                      </a:r>
                      <a:br>
                        <a:rPr lang="en-GB" sz="1200" b="0" i="0" u="none" strike="noStrike">
                          <a:solidFill>
                            <a:srgbClr val="000000"/>
                          </a:solidFill>
                          <a:effectLst/>
                          <a:latin typeface="Calibri" panose="020F0502020204030204" pitchFamily="34" charset="0"/>
                        </a:rPr>
                      </a:br>
                      <a:r>
                        <a:rPr lang="en-GB" sz="1200" b="0" i="0" u="none" strike="noStrike">
                          <a:solidFill>
                            <a:srgbClr val="000000"/>
                          </a:solidFill>
                          <a:effectLst/>
                          <a:latin typeface="Calibri" panose="020F0502020204030204" pitchFamily="34" charset="0"/>
                        </a:rPr>
                        <a:t>Total: 4 days</a:t>
                      </a:r>
                      <a:br>
                        <a:rPr lang="en-GB" sz="1200" b="0" i="0" u="none" strike="noStrike">
                          <a:solidFill>
                            <a:srgbClr val="000000"/>
                          </a:solidFill>
                          <a:effectLst/>
                          <a:latin typeface="Calibri" panose="020F0502020204030204" pitchFamily="34" charset="0"/>
                        </a:rPr>
                      </a:br>
                      <a:r>
                        <a:rPr lang="en-GB" sz="1200" b="0" i="0" u="none" strike="noStrike">
                          <a:solidFill>
                            <a:srgbClr val="000000"/>
                          </a:solidFill>
                          <a:effectLst/>
                          <a:latin typeface="Calibri" panose="020F0502020204030204" pitchFamily="34" charset="0"/>
                        </a:rPr>
                        <a:t/>
                      </a:r>
                      <a:br>
                        <a:rPr lang="en-GB" sz="1200" b="0" i="0" u="none" strike="noStrike">
                          <a:solidFill>
                            <a:srgbClr val="000000"/>
                          </a:solidFill>
                          <a:effectLst/>
                          <a:latin typeface="Calibri" panose="020F0502020204030204" pitchFamily="34" charset="0"/>
                        </a:rPr>
                      </a:br>
                      <a:r>
                        <a:rPr lang="en-GB" sz="1200" b="0" i="0" u="none" strike="noStrike">
                          <a:solidFill>
                            <a:srgbClr val="000000"/>
                          </a:solidFill>
                          <a:effectLst/>
                          <a:latin typeface="Calibri" panose="020F0502020204030204" pitchFamily="34" charset="0"/>
                        </a:rPr>
                        <a:t>1. 2 days</a:t>
                      </a:r>
                      <a:br>
                        <a:rPr lang="en-GB" sz="1200" b="0" i="0" u="none" strike="noStrike">
                          <a:solidFill>
                            <a:srgbClr val="000000"/>
                          </a:solidFill>
                          <a:effectLst/>
                          <a:latin typeface="Calibri" panose="020F0502020204030204" pitchFamily="34" charset="0"/>
                        </a:rPr>
                      </a:br>
                      <a:r>
                        <a:rPr lang="en-GB" sz="1200" b="0" i="0" u="none" strike="noStrike">
                          <a:solidFill>
                            <a:srgbClr val="000000"/>
                          </a:solidFill>
                          <a:effectLst/>
                          <a:latin typeface="Calibri" panose="020F0502020204030204" pitchFamily="34" charset="0"/>
                        </a:rPr>
                        <a:t>2. 2 days</a:t>
                      </a:r>
                      <a:br>
                        <a:rPr lang="en-GB" sz="1200" b="0" i="0" u="none" strike="noStrike">
                          <a:solidFill>
                            <a:srgbClr val="000000"/>
                          </a:solidFill>
                          <a:effectLst/>
                          <a:latin typeface="Calibri" panose="020F0502020204030204" pitchFamily="34" charset="0"/>
                        </a:rPr>
                      </a:br>
                      <a:r>
                        <a:rPr lang="en-GB" sz="1200" b="0" i="0" u="none" strike="noStrike">
                          <a:solidFill>
                            <a:srgbClr val="000000"/>
                          </a:solidFill>
                          <a:effectLst/>
                          <a:latin typeface="Calibri" panose="020F0502020204030204" pitchFamily="34" charset="0"/>
                        </a:rPr>
                        <a:t>3. 1 day</a:t>
                      </a:r>
                    </a:p>
                  </a:txBody>
                  <a:tcPr marL="7131" marR="7131" marT="71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6138032"/>
                  </a:ext>
                </a:extLst>
              </a:tr>
              <a:tr h="86009">
                <a:tc vMerge="1">
                  <a:txBody>
                    <a:bodyPr/>
                    <a:lstStyle/>
                    <a:p>
                      <a:endParaRPr lang="en-GB"/>
                    </a:p>
                  </a:txBody>
                  <a:tcPr/>
                </a:tc>
                <a:tc>
                  <a:txBody>
                    <a:bodyPr/>
                    <a:lstStyle/>
                    <a:p>
                      <a:pPr algn="l" fontAlgn="b"/>
                      <a:r>
                        <a:rPr lang="es-ES" sz="1200" b="0" i="0" u="none" strike="noStrike">
                          <a:solidFill>
                            <a:srgbClr val="000000"/>
                          </a:solidFill>
                          <a:effectLst/>
                          <a:latin typeface="Calibri" panose="020F0502020204030204" pitchFamily="34" charset="0"/>
                        </a:rPr>
                        <a:t> </a:t>
                      </a:r>
                    </a:p>
                  </a:txBody>
                  <a:tcPr marL="7131" marR="7131" marT="713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681344579"/>
                  </a:ext>
                </a:extLst>
              </a:tr>
              <a:tr h="554557">
                <a:tc vMerge="1">
                  <a:txBody>
                    <a:bodyPr/>
                    <a:lstStyle/>
                    <a:p>
                      <a:endParaRPr lang="en-GB"/>
                    </a:p>
                  </a:txBody>
                  <a:tcPr/>
                </a:tc>
                <a:tc>
                  <a:txBody>
                    <a:bodyPr/>
                    <a:lstStyle/>
                    <a:p>
                      <a:pPr algn="l" fontAlgn="ctr"/>
                      <a:r>
                        <a:rPr lang="en-GB" sz="1200" b="0" i="0" u="none" strike="noStrike">
                          <a:solidFill>
                            <a:srgbClr val="000000"/>
                          </a:solidFill>
                          <a:effectLst/>
                          <a:latin typeface="Times New Roman" panose="02020603050405020304" pitchFamily="18" charset="0"/>
                        </a:rPr>
                        <a:t>2. Tests with HLRF</a:t>
                      </a:r>
                      <a:br>
                        <a:rPr lang="en-GB" sz="1200" b="0" i="0" u="none" strike="noStrike">
                          <a:solidFill>
                            <a:srgbClr val="000000"/>
                          </a:solidFill>
                          <a:effectLst/>
                          <a:latin typeface="Times New Roman" panose="02020603050405020304" pitchFamily="18" charset="0"/>
                        </a:rPr>
                      </a:br>
                      <a:r>
                        <a:rPr lang="en-GB" sz="1200" b="0" i="0" u="none" strike="noStrike">
                          <a:solidFill>
                            <a:srgbClr val="000000"/>
                          </a:solidFill>
                          <a:effectLst/>
                          <a:latin typeface="Times New Roman" panose="02020603050405020304" pitchFamily="18" charset="0"/>
                        </a:rPr>
                        <a:t>Functional system validation when interfacing with the HLRF. The Btrain will be generated internally by the LLRF via an embedded function generator</a:t>
                      </a:r>
                      <a:br>
                        <a:rPr lang="en-GB" sz="1200" b="0" i="0" u="none" strike="noStrike">
                          <a:solidFill>
                            <a:srgbClr val="000000"/>
                          </a:solidFill>
                          <a:effectLst/>
                          <a:latin typeface="Times New Roman" panose="02020603050405020304" pitchFamily="18" charset="0"/>
                        </a:rPr>
                      </a:br>
                      <a:r>
                        <a:rPr lang="en-GB" sz="1200" b="0" i="0" u="none" strike="noStrike">
                          <a:solidFill>
                            <a:srgbClr val="000000"/>
                          </a:solidFill>
                          <a:effectLst/>
                          <a:latin typeface="Times New Roman" panose="02020603050405020304" pitchFamily="18" charset="0"/>
                        </a:rPr>
                        <a:t>a. Measurement of the LLRF-HLRF transfer function </a:t>
                      </a:r>
                      <a:br>
                        <a:rPr lang="en-GB" sz="1200" b="0" i="0" u="none" strike="noStrike">
                          <a:solidFill>
                            <a:srgbClr val="000000"/>
                          </a:solidFill>
                          <a:effectLst/>
                          <a:latin typeface="Times New Roman" panose="02020603050405020304" pitchFamily="18" charset="0"/>
                        </a:rPr>
                      </a:br>
                      <a:r>
                        <a:rPr lang="en-GB" sz="1200" b="0" i="0" u="none" strike="noStrike">
                          <a:solidFill>
                            <a:srgbClr val="000000"/>
                          </a:solidFill>
                          <a:effectLst/>
                          <a:latin typeface="Times New Roman" panose="02020603050405020304" pitchFamily="18" charset="0"/>
                        </a:rPr>
                        <a:t>b. Re-commissioning and re-setup of the servoloops at harmonics 1,2,3,4, 6. </a:t>
                      </a:r>
                    </a:p>
                  </a:txBody>
                  <a:tcPr marL="7131" marR="7131" marT="71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708180138"/>
                  </a:ext>
                </a:extLst>
              </a:tr>
              <a:tr h="90105">
                <a:tc vMerge="1">
                  <a:txBody>
                    <a:bodyPr/>
                    <a:lstStyle/>
                    <a:p>
                      <a:endParaRPr lang="en-GB"/>
                    </a:p>
                  </a:txBody>
                  <a:tcPr/>
                </a:tc>
                <a:tc>
                  <a:txBody>
                    <a:bodyPr/>
                    <a:lstStyle/>
                    <a:p>
                      <a:pPr algn="l" fontAlgn="b"/>
                      <a:r>
                        <a:rPr lang="es-ES" sz="1200" b="0" i="0" u="none" strike="noStrike">
                          <a:solidFill>
                            <a:srgbClr val="000000"/>
                          </a:solidFill>
                          <a:effectLst/>
                          <a:latin typeface="Calibri" panose="020F0502020204030204" pitchFamily="34" charset="0"/>
                        </a:rPr>
                        <a:t> </a:t>
                      </a:r>
                    </a:p>
                  </a:txBody>
                  <a:tcPr marL="7131" marR="7131" marT="713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815020044"/>
                  </a:ext>
                </a:extLst>
              </a:tr>
              <a:tr h="86009">
                <a:tc vMerge="1">
                  <a:txBody>
                    <a:bodyPr/>
                    <a:lstStyle/>
                    <a:p>
                      <a:endParaRPr lang="en-GB"/>
                    </a:p>
                  </a:txBody>
                  <a:tcPr/>
                </a:tc>
                <a:tc>
                  <a:txBody>
                    <a:bodyPr/>
                    <a:lstStyle/>
                    <a:p>
                      <a:pPr algn="l" fontAlgn="ctr"/>
                      <a:r>
                        <a:rPr lang="en-GB" sz="1200" b="1" i="0" u="none" strike="noStrike">
                          <a:solidFill>
                            <a:srgbClr val="000000"/>
                          </a:solidFill>
                          <a:effectLst/>
                          <a:latin typeface="Times New Roman" panose="02020603050405020304" pitchFamily="18" charset="0"/>
                        </a:rPr>
                        <a:t>3.    Tests with WR Btrain system (no beam)</a:t>
                      </a:r>
                    </a:p>
                  </a:txBody>
                  <a:tcPr marL="7131" marR="7131" marT="71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623865167"/>
                  </a:ext>
                </a:extLst>
              </a:tr>
              <a:tr h="318645">
                <a:tc vMerge="1">
                  <a:txBody>
                    <a:bodyPr/>
                    <a:lstStyle/>
                    <a:p>
                      <a:endParaRPr lang="en-GB"/>
                    </a:p>
                  </a:txBody>
                  <a:tcPr/>
                </a:tc>
                <a:tc>
                  <a:txBody>
                    <a:bodyPr/>
                    <a:lstStyle/>
                    <a:p>
                      <a:pPr algn="l" fontAlgn="ctr"/>
                      <a:r>
                        <a:rPr lang="en-GB" sz="1200" b="0" i="0" u="none" strike="noStrike">
                          <a:solidFill>
                            <a:srgbClr val="000000"/>
                          </a:solidFill>
                          <a:effectLst/>
                          <a:latin typeface="Times New Roman" panose="02020603050405020304" pitchFamily="18" charset="0"/>
                        </a:rPr>
                        <a:t>Functional system validation when interfacing with the new WR Btrain system. The aim if these tests are to validate the LLRF with respect to the WR Btrain system. They are not a replacement for the tests specified in the B-train commissioning proposal.</a:t>
                      </a:r>
                    </a:p>
                  </a:txBody>
                  <a:tcPr marL="7131" marR="7131" marT="71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905673635"/>
                  </a:ext>
                </a:extLst>
              </a:tr>
              <a:tr h="161371">
                <a:tc vMerge="1">
                  <a:txBody>
                    <a:bodyPr/>
                    <a:lstStyle/>
                    <a:p>
                      <a:endParaRPr lang="en-GB"/>
                    </a:p>
                  </a:txBody>
                  <a:tcPr/>
                </a:tc>
                <a:tc>
                  <a:txBody>
                    <a:bodyPr/>
                    <a:lstStyle/>
                    <a:p>
                      <a:pPr algn="l" fontAlgn="ctr"/>
                      <a:r>
                        <a:rPr lang="en-GB" sz="1200" b="0" i="0" u="none" strike="noStrike">
                          <a:solidFill>
                            <a:srgbClr val="000000"/>
                          </a:solidFill>
                          <a:effectLst/>
                          <a:latin typeface="Times New Roman" panose="02020603050405020304" pitchFamily="18" charset="0"/>
                        </a:rPr>
                        <a:t>a.     Validation of the optical fiber interfacing between LLRF and WR Btrain systems</a:t>
                      </a:r>
                    </a:p>
                  </a:txBody>
                  <a:tcPr marL="7131" marR="7131" marT="713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4004151231"/>
                  </a:ext>
                </a:extLst>
              </a:tr>
              <a:tr h="86009">
                <a:tc vMerge="1">
                  <a:txBody>
                    <a:bodyPr/>
                    <a:lstStyle/>
                    <a:p>
                      <a:endParaRPr lang="en-GB"/>
                    </a:p>
                  </a:txBody>
                  <a:tcPr/>
                </a:tc>
                <a:tc>
                  <a:txBody>
                    <a:bodyPr/>
                    <a:lstStyle/>
                    <a:p>
                      <a:pPr algn="l" fontAlgn="b"/>
                      <a:r>
                        <a:rPr lang="en-GB" sz="1200" b="0" i="0" u="none" strike="noStrike">
                          <a:solidFill>
                            <a:srgbClr val="000000"/>
                          </a:solidFill>
                          <a:effectLst/>
                          <a:latin typeface="Calibri" panose="020F0502020204030204" pitchFamily="34" charset="0"/>
                        </a:rPr>
                        <a:t>b.     Validation of the Btrain diagnostics</a:t>
                      </a:r>
                    </a:p>
                  </a:txBody>
                  <a:tcPr marL="7131" marR="7131" marT="713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622152238"/>
                  </a:ext>
                </a:extLst>
              </a:tr>
              <a:tr h="90105">
                <a:tc vMerge="1">
                  <a:txBody>
                    <a:bodyPr/>
                    <a:lstStyle/>
                    <a:p>
                      <a:endParaRPr lang="en-GB"/>
                    </a:p>
                  </a:txBody>
                  <a:tcPr/>
                </a:tc>
                <a:tc>
                  <a:txBody>
                    <a:bodyPr/>
                    <a:lstStyle/>
                    <a:p>
                      <a:pPr algn="l" fontAlgn="b"/>
                      <a:r>
                        <a:rPr lang="en-GB" sz="1200" b="0" i="0" u="none" strike="noStrike" dirty="0">
                          <a:solidFill>
                            <a:srgbClr val="000000"/>
                          </a:solidFill>
                          <a:effectLst/>
                          <a:latin typeface="Calibri" panose="020F0502020204030204" pitchFamily="34" charset="0"/>
                        </a:rPr>
                        <a:t>c.     Validation of the frequency program when using the R </a:t>
                      </a:r>
                      <a:r>
                        <a:rPr lang="en-GB" sz="1200" b="0" i="0" u="none" strike="noStrike" dirty="0" err="1">
                          <a:solidFill>
                            <a:srgbClr val="000000"/>
                          </a:solidFill>
                          <a:effectLst/>
                          <a:latin typeface="Calibri" panose="020F0502020204030204" pitchFamily="34" charset="0"/>
                        </a:rPr>
                        <a:t>Btrain</a:t>
                      </a:r>
                      <a:r>
                        <a:rPr lang="en-GB" sz="1200" b="0" i="0" u="none" strike="noStrike" dirty="0">
                          <a:solidFill>
                            <a:srgbClr val="000000"/>
                          </a:solidFill>
                          <a:effectLst/>
                          <a:latin typeface="Calibri" panose="020F0502020204030204" pitchFamily="34" charset="0"/>
                        </a:rPr>
                        <a:t> as input. </a:t>
                      </a:r>
                    </a:p>
                  </a:txBody>
                  <a:tcPr marL="7131" marR="7131" marT="713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830766983"/>
                  </a:ext>
                </a:extLst>
              </a:tr>
            </a:tbl>
          </a:graphicData>
        </a:graphic>
      </p:graphicFrame>
    </p:spTree>
    <p:extLst>
      <p:ext uri="{BB962C8B-B14F-4D97-AF65-F5344CB8AC3E}">
        <p14:creationId xmlns:p14="http://schemas.microsoft.com/office/powerpoint/2010/main" val="3759087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GB" dirty="0"/>
          </a:p>
        </p:txBody>
      </p:sp>
      <p:sp>
        <p:nvSpPr>
          <p:cNvPr id="3" name="TextBox 2"/>
          <p:cNvSpPr txBox="1"/>
          <p:nvPr/>
        </p:nvSpPr>
        <p:spPr>
          <a:xfrm>
            <a:off x="838200" y="1501254"/>
            <a:ext cx="10918209" cy="480131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Compilation of IST tests with time, services and safety requirements is very much completed</a:t>
            </a:r>
          </a:p>
          <a:p>
            <a:pPr marL="285750" indent="-285750">
              <a:buFont typeface="Arial" panose="020B0604020202020204" pitchFamily="34" charset="0"/>
              <a:buChar char="•"/>
            </a:pPr>
            <a:r>
              <a:rPr lang="en-US" dirty="0" smtClean="0"/>
              <a:t>Still missing:</a:t>
            </a:r>
          </a:p>
          <a:p>
            <a:pPr marL="742950" lvl="1" indent="-285750">
              <a:buFont typeface="Arial" panose="020B0604020202020204" pitchFamily="34" charset="0"/>
              <a:buChar char="•"/>
            </a:pPr>
            <a:r>
              <a:rPr lang="en-US" dirty="0" smtClean="0"/>
              <a:t>BCTs</a:t>
            </a:r>
          </a:p>
          <a:p>
            <a:pPr marL="742950" lvl="1" indent="-285750">
              <a:buFont typeface="Arial" panose="020B0604020202020204" pitchFamily="34" charset="0"/>
              <a:buChar char="•"/>
            </a:pPr>
            <a:r>
              <a:rPr lang="en-US" dirty="0" smtClean="0"/>
              <a:t>BPMs</a:t>
            </a:r>
          </a:p>
          <a:p>
            <a:pPr marL="742950" lvl="1" indent="-285750">
              <a:buFont typeface="Arial" panose="020B0604020202020204" pitchFamily="34" charset="0"/>
              <a:buChar char="•"/>
            </a:pPr>
            <a:r>
              <a:rPr lang="en-US" dirty="0" smtClean="0"/>
              <a:t>Collimators</a:t>
            </a:r>
          </a:p>
          <a:p>
            <a:pPr marL="742950" lvl="1" indent="-285750">
              <a:buFont typeface="Arial" panose="020B0604020202020204" pitchFamily="34" charset="0"/>
              <a:buChar char="•"/>
            </a:pPr>
            <a:r>
              <a:rPr lang="en-US" dirty="0" smtClean="0"/>
              <a:t>TL beam stoppers</a:t>
            </a:r>
          </a:p>
          <a:p>
            <a:pPr marL="285750" indent="-285750">
              <a:buFont typeface="Arial" panose="020B0604020202020204" pitchFamily="34" charset="0"/>
              <a:buChar char="•"/>
            </a:pPr>
            <a:r>
              <a:rPr lang="en-US" dirty="0" smtClean="0"/>
              <a:t>Richard Scrivens will migrate the Source and L3 IST planning to Microsoft Project</a:t>
            </a:r>
          </a:p>
          <a:p>
            <a:pPr marL="285750" indent="-285750">
              <a:buFont typeface="Arial" panose="020B0604020202020204" pitchFamily="34" charset="0"/>
              <a:buChar char="•"/>
            </a:pPr>
            <a:r>
              <a:rPr lang="en-US" dirty="0" smtClean="0"/>
              <a:t>Chris </a:t>
            </a:r>
            <a:r>
              <a:rPr lang="en-US" dirty="0"/>
              <a:t>W</a:t>
            </a:r>
            <a:r>
              <a:rPr lang="en-US" dirty="0" smtClean="0"/>
              <a:t>etton and Dom Nicosia the LEIR </a:t>
            </a:r>
            <a:r>
              <a:rPr lang="en-US" dirty="0" smtClean="0"/>
              <a:t>IST planning to Microsoft Project</a:t>
            </a:r>
          </a:p>
          <a:p>
            <a:pPr marL="285750" indent="-285750">
              <a:buFont typeface="Arial" panose="020B0604020202020204" pitchFamily="34" charset="0"/>
              <a:buChar char="•"/>
            </a:pPr>
            <a:r>
              <a:rPr lang="en-US" dirty="0" smtClean="0"/>
              <a:t>Next steps:</a:t>
            </a:r>
          </a:p>
          <a:p>
            <a:pPr marL="742950" lvl="1" indent="-285750">
              <a:buFont typeface="Arial" panose="020B0604020202020204" pitchFamily="34" charset="0"/>
              <a:buChar char="•"/>
            </a:pPr>
            <a:r>
              <a:rPr lang="en-US" dirty="0" smtClean="0"/>
              <a:t>Another meeting will be organized within the LIU-IONs hardware and beam commissioning working group to do the actual schedule</a:t>
            </a:r>
          </a:p>
          <a:p>
            <a:pPr marL="742950" lvl="1" indent="-285750">
              <a:buFont typeface="Arial" panose="020B0604020202020204" pitchFamily="34" charset="0"/>
              <a:buChar char="•"/>
            </a:pPr>
            <a:r>
              <a:rPr lang="en-US" dirty="0" smtClean="0"/>
              <a:t>Put all this in Project (template to be provided by Julies’ team)</a:t>
            </a:r>
          </a:p>
          <a:p>
            <a:pPr marL="742950" lvl="1" indent="-285750">
              <a:buFont typeface="Arial" panose="020B0604020202020204" pitchFamily="34" charset="0"/>
              <a:buChar char="•"/>
            </a:pPr>
            <a:r>
              <a:rPr lang="en-US" dirty="0" smtClean="0"/>
              <a:t>Handover the plan to Julie’s team for integration with other machines’ plans</a:t>
            </a:r>
          </a:p>
          <a:p>
            <a:pPr marL="742950" lvl="1" indent="-285750">
              <a:buFont typeface="Arial" panose="020B0604020202020204" pitchFamily="34" charset="0"/>
              <a:buChar char="•"/>
            </a:pPr>
            <a:r>
              <a:rPr lang="en-US" dirty="0" smtClean="0"/>
              <a:t>Start iteration to solve potential conflicts</a:t>
            </a:r>
          </a:p>
          <a:p>
            <a:pPr marL="285750" indent="-285750">
              <a:buFont typeface="Arial" panose="020B0604020202020204" pitchFamily="34" charset="0"/>
              <a:buChar char="•"/>
            </a:pPr>
            <a:r>
              <a:rPr lang="en-US" dirty="0" smtClean="0"/>
              <a:t>We have already started to fill the HWC tests</a:t>
            </a:r>
          </a:p>
          <a:p>
            <a:pPr marL="285750" indent="-285750">
              <a:buFont typeface="Arial" panose="020B0604020202020204" pitchFamily="34" charset="0"/>
              <a:buChar char="•"/>
            </a:pPr>
            <a:r>
              <a:rPr lang="en-US" dirty="0" smtClean="0"/>
              <a:t>We are reviewing the HWC and beam commissioning check lists</a:t>
            </a:r>
          </a:p>
          <a:p>
            <a:pPr marL="742950" lvl="1" indent="-285750">
              <a:buFont typeface="Arial" panose="020B0604020202020204" pitchFamily="34" charset="0"/>
              <a:buChar char="•"/>
            </a:pPr>
            <a:endParaRPr lang="en-GB" dirty="0"/>
          </a:p>
        </p:txBody>
      </p:sp>
    </p:spTree>
    <p:extLst>
      <p:ext uri="{BB962C8B-B14F-4D97-AF65-F5344CB8AC3E}">
        <p14:creationId xmlns:p14="http://schemas.microsoft.com/office/powerpoint/2010/main" val="2060115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5"/>
          <p:cNvGraphicFramePr>
            <a:graphicFrameLocks/>
          </p:cNvGraphicFramePr>
          <p:nvPr>
            <p:extLst/>
          </p:nvPr>
        </p:nvGraphicFramePr>
        <p:xfrm>
          <a:off x="1236083" y="1146678"/>
          <a:ext cx="9052286" cy="3048000"/>
        </p:xfrm>
        <a:graphic>
          <a:graphicData uri="http://schemas.openxmlformats.org/drawingml/2006/table">
            <a:tbl>
              <a:tblPr firstRow="1" bandRow="1">
                <a:tableStyleId>{E8B1032C-EA38-4F05-BA0D-38AFFFC7BED3}</a:tableStyleId>
              </a:tblPr>
              <a:tblGrid>
                <a:gridCol w="4177978">
                  <a:extLst>
                    <a:ext uri="{9D8B030D-6E8A-4147-A177-3AD203B41FA5}">
                      <a16:colId xmlns:a16="http://schemas.microsoft.com/office/drawing/2014/main" val="20000"/>
                    </a:ext>
                  </a:extLst>
                </a:gridCol>
                <a:gridCol w="1740824">
                  <a:extLst>
                    <a:ext uri="{9D8B030D-6E8A-4147-A177-3AD203B41FA5}">
                      <a16:colId xmlns:a16="http://schemas.microsoft.com/office/drawing/2014/main" val="20002"/>
                    </a:ext>
                  </a:extLst>
                </a:gridCol>
                <a:gridCol w="1825384">
                  <a:extLst>
                    <a:ext uri="{9D8B030D-6E8A-4147-A177-3AD203B41FA5}">
                      <a16:colId xmlns:a16="http://schemas.microsoft.com/office/drawing/2014/main" val="20003"/>
                    </a:ext>
                  </a:extLst>
                </a:gridCol>
                <a:gridCol w="1308100">
                  <a:extLst>
                    <a:ext uri="{9D8B030D-6E8A-4147-A177-3AD203B41FA5}">
                      <a16:colId xmlns:a16="http://schemas.microsoft.com/office/drawing/2014/main" val="1908032756"/>
                    </a:ext>
                  </a:extLst>
                </a:gridCol>
              </a:tblGrid>
              <a:tr h="370840">
                <a:tc>
                  <a:txBody>
                    <a:bodyPr/>
                    <a:lstStyle/>
                    <a:p>
                      <a:r>
                        <a:rPr lang="en-US" sz="1400" dirty="0" smtClean="0"/>
                        <a:t>Title / description of the test</a:t>
                      </a:r>
                      <a:endParaRPr lang="en-US" sz="1400" dirty="0"/>
                    </a:p>
                  </a:txBody>
                  <a:tcPr/>
                </a:tc>
                <a:tc>
                  <a:txBody>
                    <a:bodyPr/>
                    <a:lstStyle/>
                    <a:p>
                      <a:r>
                        <a:rPr lang="en-US" sz="1400" dirty="0" err="1" smtClean="0"/>
                        <a:t>Servic</a:t>
                      </a:r>
                      <a:endParaRPr lang="en-US" sz="1400" dirty="0" smtClean="0"/>
                    </a:p>
                    <a:p>
                      <a:r>
                        <a:rPr lang="en-US" sz="1400" dirty="0" err="1" smtClean="0"/>
                        <a:t>es</a:t>
                      </a:r>
                      <a:r>
                        <a:rPr lang="en-US" sz="1400" dirty="0" smtClean="0"/>
                        <a:t>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accent1"/>
                          </a:solidFill>
                          <a:latin typeface="+mn-lt"/>
                        </a:rPr>
                        <a:t>Magnets + Converters ITH</a:t>
                      </a:r>
                      <a:r>
                        <a:rPr lang="en-US" sz="1400" b="1" baseline="0" dirty="0" smtClean="0">
                          <a:solidFill>
                            <a:schemeClr val="accent1"/>
                          </a:solidFill>
                          <a:latin typeface="+mn-lt"/>
                        </a:rPr>
                        <a:t> Line + LBS.BVT10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accent1"/>
                          </a:solidFill>
                          <a:latin typeface="+mn-lt"/>
                        </a:rPr>
                        <a:t>TE-EPC, TE-MSC, TE-MPE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smtClean="0">
                          <a:solidFill>
                            <a:schemeClr val="tx1"/>
                          </a:solidFill>
                          <a:latin typeface="+mn-lt"/>
                          <a:ea typeface="+mn-ea"/>
                          <a:cs typeface="+mn-cs"/>
                        </a:rPr>
                        <a:t>LBS.BVT10 – Full commissioning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baseline="0" dirty="0" smtClean="0">
                          <a:solidFill>
                            <a:schemeClr val="tx1"/>
                          </a:solidFill>
                          <a:latin typeface="+mn-lt"/>
                        </a:rPr>
                        <a:t>ITH.* light independent WIC test.</a:t>
                      </a:r>
                      <a:endParaRPr lang="en-US" sz="1400" b="1" baseline="0" dirty="0" smtClean="0">
                        <a:solidFill>
                          <a:schemeClr val="accent1"/>
                        </a:solidFill>
                        <a:latin typeface="+mn-lt"/>
                      </a:endParaRPr>
                    </a:p>
                  </a:txBody>
                  <a:tcPr/>
                </a:tc>
                <a:tc>
                  <a:txBody>
                    <a:bodyPr/>
                    <a:lstStyle/>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Controls</a:t>
                      </a:r>
                    </a:p>
                  </a:txBody>
                  <a:tcPr/>
                </a:tc>
                <a:tc>
                  <a:txBody>
                    <a:bodyPr/>
                    <a:lstStyle/>
                    <a:p>
                      <a:pPr marL="285750" indent="-285750">
                        <a:buFont typeface="Arial" panose="020B0604020202020204" pitchFamily="34" charset="0"/>
                        <a:buChar char="•"/>
                      </a:pPr>
                      <a:r>
                        <a:rPr lang="en-US" sz="1400" dirty="0" smtClean="0">
                          <a:latin typeface="+mn-lt"/>
                        </a:rPr>
                        <a:t>A</a:t>
                      </a:r>
                    </a:p>
                    <a:p>
                      <a:pPr marL="285750" indent="-285750">
                        <a:buFont typeface="Arial" panose="020B0604020202020204" pitchFamily="34" charset="0"/>
                        <a:buChar char="•"/>
                      </a:pPr>
                      <a:r>
                        <a:rPr lang="en-US" sz="1400" dirty="0" smtClean="0">
                          <a:solidFill>
                            <a:srgbClr val="FF0000"/>
                          </a:solidFill>
                          <a:latin typeface="+mn-lt"/>
                        </a:rPr>
                        <a:t>2 + 1</a:t>
                      </a:r>
                      <a:r>
                        <a:rPr lang="en-US" sz="1400" baseline="0" dirty="0" smtClean="0">
                          <a:solidFill>
                            <a:srgbClr val="FF0000"/>
                          </a:solidFill>
                          <a:latin typeface="+mn-lt"/>
                        </a:rPr>
                        <a:t> days access to switchyard for MPE + MSC (minimum)</a:t>
                      </a:r>
                      <a:endParaRPr lang="en-US" sz="1400" dirty="0">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1 week IST</a:t>
                      </a:r>
                    </a:p>
                    <a:p>
                      <a:r>
                        <a:rPr lang="en-US" sz="1400" dirty="0" smtClean="0">
                          <a:latin typeface="+mn-lt"/>
                        </a:rPr>
                        <a:t>1 week HWT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rPr>
                        <a:t>(2020-w17-18)</a:t>
                      </a:r>
                    </a:p>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7669487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accent1"/>
                          </a:solidFill>
                          <a:latin typeface="+mn-lt"/>
                        </a:rPr>
                        <a:t>Linac3 Magnet Interlock</a:t>
                      </a:r>
                      <a:r>
                        <a:rPr lang="en-US" sz="1400" b="1" baseline="0" dirty="0" smtClean="0">
                          <a:solidFill>
                            <a:schemeClr val="accent1"/>
                          </a:solidFill>
                          <a:latin typeface="+mn-lt"/>
                        </a:rPr>
                        <a:t> test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accent1"/>
                          </a:solidFill>
                          <a:latin typeface="+mn-lt"/>
                        </a:rPr>
                        <a:t>TE-MPE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smtClean="0">
                          <a:solidFill>
                            <a:schemeClr val="tx1"/>
                          </a:solidFill>
                          <a:latin typeface="+mn-lt"/>
                          <a:ea typeface="+mn-ea"/>
                          <a:cs typeface="+mn-cs"/>
                        </a:rPr>
                        <a:t>Validate WIC program, no current to magnets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dirty="0" smtClean="0">
                        <a:latin typeface="+mn-lt"/>
                      </a:endParaRPr>
                    </a:p>
                  </a:txBody>
                  <a:tcPr/>
                </a:tc>
                <a:tc>
                  <a:txBody>
                    <a:bodyPr/>
                    <a:lstStyle/>
                    <a:p>
                      <a:pPr marL="285750" indent="-285750">
                        <a:buFont typeface="Arial" panose="020B0604020202020204" pitchFamily="34" charset="0"/>
                        <a:buChar char="•"/>
                      </a:pPr>
                      <a:r>
                        <a:rPr lang="en-US" sz="1400" dirty="0" smtClean="0">
                          <a:latin typeface="+mn-lt"/>
                        </a:rPr>
                        <a:t>Power 2 racks</a:t>
                      </a:r>
                    </a:p>
                    <a:p>
                      <a:pPr marL="285750" indent="-285750">
                        <a:buFont typeface="Arial" panose="020B0604020202020204" pitchFamily="34" charset="0"/>
                        <a:buChar char="•"/>
                      </a:pPr>
                      <a:r>
                        <a:rPr lang="en-US" sz="1400" dirty="0" smtClean="0">
                          <a:latin typeface="+mn-lt"/>
                        </a:rPr>
                        <a:t>Controls</a:t>
                      </a:r>
                      <a:r>
                        <a:rPr lang="en-US" sz="1400" baseline="0" dirty="0" smtClean="0">
                          <a:latin typeface="+mn-lt"/>
                        </a:rPr>
                        <a:t> for WIC</a:t>
                      </a:r>
                      <a:endParaRPr lang="en-US" sz="1400" dirty="0" smtClean="0">
                        <a:latin typeface="+mn-lt"/>
                      </a:endParaRPr>
                    </a:p>
                  </a:txBody>
                  <a:tcPr/>
                </a:tc>
                <a:tc>
                  <a:txBody>
                    <a:bodyPr/>
                    <a:lstStyle/>
                    <a:p>
                      <a:pPr marL="285750" indent="-285750">
                        <a:buFont typeface="Arial" panose="020B0604020202020204" pitchFamily="34" charset="0"/>
                        <a:buChar char="•"/>
                      </a:pPr>
                      <a:r>
                        <a:rPr lang="en-US" sz="1400" dirty="0" smtClean="0">
                          <a:latin typeface="+mn-lt"/>
                        </a:rPr>
                        <a:t>B</a:t>
                      </a:r>
                    </a:p>
                    <a:p>
                      <a:pPr marL="285750" indent="-285750">
                        <a:buFont typeface="Arial" panose="020B0604020202020204" pitchFamily="34" charset="0"/>
                        <a:buChar char="•"/>
                      </a:pPr>
                      <a:r>
                        <a:rPr lang="en-US" sz="1400" dirty="0" smtClean="0">
                          <a:solidFill>
                            <a:srgbClr val="FF0000"/>
                          </a:solidFill>
                          <a:latin typeface="+mn-lt"/>
                        </a:rPr>
                        <a:t>Access to magnets needed</a:t>
                      </a:r>
                      <a:r>
                        <a:rPr lang="en-US" sz="1400" baseline="0" dirty="0" smtClean="0">
                          <a:solidFill>
                            <a:srgbClr val="FF0000"/>
                          </a:solidFill>
                          <a:latin typeface="+mn-lt"/>
                        </a:rPr>
                        <a:t> (NO RFQ/IH powering)</a:t>
                      </a:r>
                      <a:endParaRPr lang="en-US" sz="1400" dirty="0">
                        <a:solidFill>
                          <a:srgbClr val="FF0000"/>
                        </a:solidFill>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1 week IST</a:t>
                      </a:r>
                    </a:p>
                    <a:p>
                      <a:r>
                        <a:rPr lang="en-US" sz="1400" dirty="0" smtClean="0">
                          <a:latin typeface="+mn-lt"/>
                        </a:rPr>
                        <a:t>1 week HWT</a:t>
                      </a:r>
                    </a:p>
                    <a:p>
                      <a:r>
                        <a:rPr lang="en-US" sz="1400" dirty="0" smtClean="0">
                          <a:latin typeface="+mn-lt"/>
                        </a:rPr>
                        <a:t>(2020-w17-18)</a:t>
                      </a:r>
                    </a:p>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bl>
          </a:graphicData>
        </a:graphic>
      </p:graphicFrame>
      <p:sp>
        <p:nvSpPr>
          <p:cNvPr id="5" name="TextBox 4"/>
          <p:cNvSpPr txBox="1"/>
          <p:nvPr/>
        </p:nvSpPr>
        <p:spPr>
          <a:xfrm>
            <a:off x="1146228" y="5320645"/>
            <a:ext cx="9730741"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Proposed safety: Conditions are the Equipment Group Responsibility in the Shutdown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A: </a:t>
            </a: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Ballisage</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and flashing around beam lines, and power converters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B: No equipment risk, sign on powered racks (low voltage systems + 220V)</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C: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Ballisage</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and flashing on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moving</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equipment?,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sign on powered racks (low voltage </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systems + 220V)</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p:cNvSpPr txBox="1"/>
          <p:nvPr/>
        </p:nvSpPr>
        <p:spPr>
          <a:xfrm rot="19002746">
            <a:off x="-228601" y="5670925"/>
            <a:ext cx="154875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Not confirmed</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65649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5"/>
          <p:cNvGraphicFramePr>
            <a:graphicFrameLocks/>
          </p:cNvGraphicFramePr>
          <p:nvPr>
            <p:extLst/>
          </p:nvPr>
        </p:nvGraphicFramePr>
        <p:xfrm>
          <a:off x="1236083" y="988855"/>
          <a:ext cx="9052286" cy="3688080"/>
        </p:xfrm>
        <a:graphic>
          <a:graphicData uri="http://schemas.openxmlformats.org/drawingml/2006/table">
            <a:tbl>
              <a:tblPr firstRow="1" bandRow="1">
                <a:tableStyleId>{E8B1032C-EA38-4F05-BA0D-38AFFFC7BED3}</a:tableStyleId>
              </a:tblPr>
              <a:tblGrid>
                <a:gridCol w="4177978">
                  <a:extLst>
                    <a:ext uri="{9D8B030D-6E8A-4147-A177-3AD203B41FA5}">
                      <a16:colId xmlns:a16="http://schemas.microsoft.com/office/drawing/2014/main" val="20000"/>
                    </a:ext>
                  </a:extLst>
                </a:gridCol>
                <a:gridCol w="1740824">
                  <a:extLst>
                    <a:ext uri="{9D8B030D-6E8A-4147-A177-3AD203B41FA5}">
                      <a16:colId xmlns:a16="http://schemas.microsoft.com/office/drawing/2014/main" val="20002"/>
                    </a:ext>
                  </a:extLst>
                </a:gridCol>
                <a:gridCol w="1825384">
                  <a:extLst>
                    <a:ext uri="{9D8B030D-6E8A-4147-A177-3AD203B41FA5}">
                      <a16:colId xmlns:a16="http://schemas.microsoft.com/office/drawing/2014/main" val="20003"/>
                    </a:ext>
                  </a:extLst>
                </a:gridCol>
                <a:gridCol w="1308100">
                  <a:extLst>
                    <a:ext uri="{9D8B030D-6E8A-4147-A177-3AD203B41FA5}">
                      <a16:colId xmlns:a16="http://schemas.microsoft.com/office/drawing/2014/main" val="1908032756"/>
                    </a:ext>
                  </a:extLst>
                </a:gridCol>
              </a:tblGrid>
              <a:tr h="370840">
                <a:tc>
                  <a:txBody>
                    <a:bodyPr/>
                    <a:lstStyle/>
                    <a:p>
                      <a:r>
                        <a:rPr lang="en-US" sz="1400" dirty="0" smtClean="0"/>
                        <a:t>Title / description of the test</a:t>
                      </a:r>
                      <a:endParaRPr lang="en-US" sz="1400" dirty="0"/>
                    </a:p>
                  </a:txBody>
                  <a:tcPr/>
                </a:tc>
                <a:tc>
                  <a:txBody>
                    <a:bodyPr/>
                    <a:lstStyle/>
                    <a:p>
                      <a:r>
                        <a:rPr lang="en-US" sz="1400" dirty="0" err="1" smtClean="0"/>
                        <a:t>Servic</a:t>
                      </a:r>
                      <a:endParaRPr lang="en-US" sz="1400" dirty="0" smtClean="0"/>
                    </a:p>
                    <a:p>
                      <a:r>
                        <a:rPr lang="en-US" sz="1400" dirty="0" err="1" smtClean="0"/>
                        <a:t>es</a:t>
                      </a:r>
                      <a:r>
                        <a:rPr lang="en-US" sz="1400" dirty="0" smtClean="0"/>
                        <a:t>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accent1"/>
                          </a:solidFill>
                          <a:latin typeface="+mn-lt"/>
                        </a:rPr>
                        <a:t>Beam Instruments in Switchyard</a:t>
                      </a:r>
                      <a:r>
                        <a:rPr lang="en-US" sz="1400" b="1" baseline="0" dirty="0" smtClean="0">
                          <a:solidFill>
                            <a:schemeClr val="accent1"/>
                          </a:solidFill>
                          <a:latin typeface="+mn-lt"/>
                        </a:rPr>
                        <a:t> (ITH and LBS </a:t>
                      </a:r>
                      <a:r>
                        <a:rPr lang="en-US" sz="1400" b="1" baseline="0" dirty="0" err="1" smtClean="0">
                          <a:solidFill>
                            <a:schemeClr val="accent1"/>
                          </a:solidFill>
                          <a:latin typeface="+mn-lt"/>
                        </a:rPr>
                        <a:t>SEMGrids</a:t>
                      </a:r>
                      <a:r>
                        <a:rPr lang="en-US" sz="1400" b="1" baseline="0" dirty="0" smtClean="0">
                          <a:solidFill>
                            <a:schemeClr val="accent1"/>
                          </a:solidFill>
                          <a:latin typeface="+mn-lt"/>
                        </a:rPr>
                        <a:t>, BCTs)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accent1"/>
                          </a:solidFill>
                          <a:latin typeface="+mn-lt"/>
                        </a:rPr>
                        <a:t>BE-BI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smtClean="0">
                          <a:solidFill>
                            <a:schemeClr val="tx1"/>
                          </a:solidFill>
                          <a:latin typeface="+mn-lt"/>
                          <a:ea typeface="+mn-ea"/>
                          <a:cs typeface="+mn-cs"/>
                        </a:rPr>
                        <a:t>BCTs – Full commissioning, noise, calibration and timing commissioning.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err="1" smtClean="0">
                          <a:solidFill>
                            <a:schemeClr val="tx1"/>
                          </a:solidFill>
                          <a:latin typeface="+mn-lt"/>
                          <a:ea typeface="+mn-ea"/>
                          <a:cs typeface="+mn-cs"/>
                        </a:rPr>
                        <a:t>SEMGrids</a:t>
                      </a:r>
                      <a:r>
                        <a:rPr lang="en-US" sz="1400" b="0" kern="1200" baseline="0" dirty="0" smtClean="0">
                          <a:solidFill>
                            <a:schemeClr val="tx1"/>
                          </a:solidFill>
                          <a:latin typeface="+mn-lt"/>
                          <a:ea typeface="+mn-ea"/>
                          <a:cs typeface="+mn-cs"/>
                        </a:rPr>
                        <a:t> -  IN/OUT movements. Injection of test signals from </a:t>
                      </a:r>
                      <a:r>
                        <a:rPr lang="en-US" sz="1400" b="0" kern="1200" baseline="0" dirty="0" err="1" smtClean="0">
                          <a:solidFill>
                            <a:schemeClr val="tx1"/>
                          </a:solidFill>
                          <a:latin typeface="+mn-lt"/>
                          <a:ea typeface="+mn-ea"/>
                          <a:cs typeface="+mn-cs"/>
                        </a:rPr>
                        <a:t>SEMGrid</a:t>
                      </a:r>
                      <a:r>
                        <a:rPr lang="en-US" sz="1400" b="0" kern="1200" baseline="0" dirty="0" smtClean="0">
                          <a:solidFill>
                            <a:schemeClr val="tx1"/>
                          </a:solidFill>
                          <a:latin typeface="+mn-lt"/>
                          <a:ea typeface="+mn-ea"/>
                          <a:cs typeface="+mn-cs"/>
                        </a:rPr>
                        <a:t> connector to front end**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smtClean="0">
                          <a:solidFill>
                            <a:schemeClr val="tx1"/>
                          </a:solidFill>
                          <a:latin typeface="+mn-lt"/>
                          <a:ea typeface="+mn-ea"/>
                          <a:cs typeface="+mn-cs"/>
                        </a:rPr>
                        <a:t>Final state – Ready for application tests.</a:t>
                      </a:r>
                    </a:p>
                  </a:txBody>
                  <a:tcPr/>
                </a:tc>
                <a:tc>
                  <a:txBody>
                    <a:bodyPr/>
                    <a:lstStyle/>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Vacuum</a:t>
                      </a:r>
                    </a:p>
                    <a:p>
                      <a:pPr marL="285750" indent="-285750">
                        <a:buFont typeface="Arial" panose="020B0604020202020204" pitchFamily="34" charset="0"/>
                        <a:buChar char="•"/>
                      </a:pPr>
                      <a:r>
                        <a:rPr lang="en-US" sz="1400" dirty="0" smtClean="0">
                          <a:latin typeface="+mn-lt"/>
                        </a:rPr>
                        <a:t>Compressed Air</a:t>
                      </a:r>
                    </a:p>
                    <a:p>
                      <a:pPr marL="285750" indent="-285750">
                        <a:buFont typeface="Arial" panose="020B0604020202020204" pitchFamily="34" charset="0"/>
                        <a:buChar char="•"/>
                      </a:pPr>
                      <a:r>
                        <a:rPr lang="en-US" sz="1400" dirty="0" smtClean="0">
                          <a:latin typeface="+mn-lt"/>
                        </a:rPr>
                        <a:t>Controls</a:t>
                      </a:r>
                    </a:p>
                  </a:txBody>
                  <a:tcPr/>
                </a:tc>
                <a:tc>
                  <a:txBody>
                    <a:bodyPr/>
                    <a:lstStyle/>
                    <a:p>
                      <a:pPr marL="285750" indent="-285750">
                        <a:buFont typeface="Arial" panose="020B0604020202020204" pitchFamily="34" charset="0"/>
                        <a:buChar char="•"/>
                      </a:pPr>
                      <a:r>
                        <a:rPr lang="en-US" sz="1400" dirty="0" smtClean="0">
                          <a:latin typeface="+mn-lt"/>
                        </a:rPr>
                        <a:t>C</a:t>
                      </a:r>
                      <a:endParaRPr lang="en-GB" sz="1400" dirty="0" smtClean="0">
                        <a:latin typeface="+mn-lt"/>
                      </a:endParaRPr>
                    </a:p>
                    <a:p>
                      <a:pPr marL="285750" indent="-285750">
                        <a:buFont typeface="Arial" panose="020B0604020202020204" pitchFamily="34" charset="0"/>
                        <a:buChar char="•"/>
                      </a:pPr>
                      <a:r>
                        <a:rPr lang="en-US" sz="1400" dirty="0" smtClean="0">
                          <a:solidFill>
                            <a:srgbClr val="FF0000"/>
                          </a:solidFill>
                          <a:latin typeface="+mn-lt"/>
                        </a:rPr>
                        <a:t>2 days access**</a:t>
                      </a: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1 week IST</a:t>
                      </a:r>
                    </a:p>
                    <a:p>
                      <a:r>
                        <a:rPr lang="en-US" sz="1400" dirty="0" smtClean="0">
                          <a:latin typeface="+mn-lt"/>
                        </a:rPr>
                        <a:t>1 week HWT</a:t>
                      </a:r>
                    </a:p>
                    <a:p>
                      <a:r>
                        <a:rPr lang="en-US" sz="1400" dirty="0" smtClean="0">
                          <a:latin typeface="+mn-lt"/>
                        </a:rPr>
                        <a:t>(2020-w17-18)</a:t>
                      </a:r>
                    </a:p>
                    <a:p>
                      <a:pPr marL="0" indent="0">
                        <a:buFont typeface="Arial" panose="020B0604020202020204" pitchFamily="34" charset="0"/>
                        <a:buNone/>
                      </a:pP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accent1"/>
                          </a:solidFill>
                          <a:latin typeface="+mn-lt"/>
                        </a:rPr>
                        <a:t>LBS Slit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accent1"/>
                          </a:solidFill>
                          <a:latin typeface="+mn-lt"/>
                        </a:rPr>
                        <a:t>EN-STI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smtClean="0">
                          <a:solidFill>
                            <a:schemeClr val="tx1"/>
                          </a:solidFill>
                          <a:latin typeface="+mn-lt"/>
                          <a:ea typeface="+mn-ea"/>
                          <a:cs typeface="+mn-cs"/>
                        </a:rPr>
                        <a:t>Validate movements, end stops and referencing.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smtClean="0">
                          <a:solidFill>
                            <a:schemeClr val="tx1"/>
                          </a:solidFill>
                          <a:latin typeface="+mn-lt"/>
                          <a:ea typeface="+mn-ea"/>
                          <a:cs typeface="+mn-cs"/>
                        </a:rPr>
                        <a:t>Final state – Operational</a:t>
                      </a:r>
                    </a:p>
                  </a:txBody>
                  <a:tcPr/>
                </a:tc>
                <a:tc>
                  <a:txBody>
                    <a:bodyPr/>
                    <a:lstStyle/>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Controls</a:t>
                      </a:r>
                    </a:p>
                    <a:p>
                      <a:pPr marL="285750" indent="-285750">
                        <a:buFont typeface="Arial" panose="020B0604020202020204" pitchFamily="34" charset="0"/>
                        <a:buChar char="•"/>
                      </a:pPr>
                      <a:endParaRPr lang="en-US" sz="1400" dirty="0" smtClean="0">
                        <a:latin typeface="+mn-lt"/>
                      </a:endParaRPr>
                    </a:p>
                  </a:txBody>
                  <a:tcPr/>
                </a:tc>
                <a:tc>
                  <a:txBody>
                    <a:bodyPr/>
                    <a:lstStyle/>
                    <a:p>
                      <a:pPr marL="285750" indent="-285750">
                        <a:buFont typeface="Arial" panose="020B0604020202020204" pitchFamily="34" charset="0"/>
                        <a:buChar char="•"/>
                      </a:pPr>
                      <a:r>
                        <a:rPr lang="en-GB" sz="1400" dirty="0" smtClean="0">
                          <a:latin typeface="+mn-lt"/>
                        </a:rPr>
                        <a:t>C</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solidFill>
                            <a:srgbClr val="FF0000"/>
                          </a:solidFill>
                          <a:latin typeface="+mn-lt"/>
                        </a:rPr>
                        <a:t>Access</a:t>
                      </a:r>
                      <a:r>
                        <a:rPr lang="en-US" sz="1400" baseline="0" dirty="0" smtClean="0">
                          <a:solidFill>
                            <a:srgbClr val="FF0000"/>
                          </a:solidFill>
                          <a:latin typeface="+mn-lt"/>
                        </a:rPr>
                        <a:t> requirements to be confirmed.</a:t>
                      </a:r>
                      <a:endParaRPr lang="en-US" sz="1400" dirty="0" smtClean="0">
                        <a:solidFill>
                          <a:srgbClr val="FF0000"/>
                        </a:solidFill>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1 week IST</a:t>
                      </a:r>
                    </a:p>
                    <a:p>
                      <a:r>
                        <a:rPr lang="en-US" sz="1400" dirty="0" smtClean="0">
                          <a:latin typeface="+mn-lt"/>
                        </a:rPr>
                        <a:t>1 week HWT</a:t>
                      </a:r>
                    </a:p>
                    <a:p>
                      <a:r>
                        <a:rPr lang="en-US" sz="1400" dirty="0" smtClean="0">
                          <a:latin typeface="+mn-lt"/>
                        </a:rPr>
                        <a:t>(2020-w17-18)</a:t>
                      </a:r>
                    </a:p>
                    <a:p>
                      <a:pPr marL="0" indent="0">
                        <a:buFont typeface="Arial" panose="020B0604020202020204" pitchFamily="34" charset="0"/>
                        <a:buNone/>
                      </a:pP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37017780"/>
                  </a:ext>
                </a:extLst>
              </a:tr>
            </a:tbl>
          </a:graphicData>
        </a:graphic>
      </p:graphicFrame>
      <p:sp>
        <p:nvSpPr>
          <p:cNvPr id="5" name="TextBox 4"/>
          <p:cNvSpPr txBox="1"/>
          <p:nvPr/>
        </p:nvSpPr>
        <p:spPr>
          <a:xfrm>
            <a:off x="1146228" y="5320645"/>
            <a:ext cx="9730741" cy="12003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Proposed safety: Conditions are the Equipment Group Responsibility in the Shutdown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A: </a:t>
            </a: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Ballisage</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and flashing around beam lines, and power converters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B: No equipment risk, sign on powered racks (low voltage systems + 220V)</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C: </a:t>
            </a: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Ballisage</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and flashing on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moving</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equipment?,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sign on powered racks (low voltage </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systems + 220V)</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p:cNvSpPr txBox="1"/>
          <p:nvPr/>
        </p:nvSpPr>
        <p:spPr>
          <a:xfrm rot="19002746">
            <a:off x="-228601" y="5670925"/>
            <a:ext cx="154875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Not confirmed</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 name="Rectangle 3"/>
          <p:cNvSpPr/>
          <p:nvPr/>
        </p:nvSpPr>
        <p:spPr>
          <a:xfrm>
            <a:off x="1236084" y="4676935"/>
            <a:ext cx="9640886" cy="52322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Test of </a:t>
            </a:r>
            <a:r>
              <a:rPr kumimoji="0" lang="en-US" sz="1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SEMGrids</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requires 2 days tunnel access (ITH,LTB,LBS). As low voltage signals, could be advanced before access closed, if permitted and services ready.</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55004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5"/>
          <p:cNvGraphicFramePr>
            <a:graphicFrameLocks/>
          </p:cNvGraphicFramePr>
          <p:nvPr>
            <p:extLst/>
          </p:nvPr>
        </p:nvGraphicFramePr>
        <p:xfrm>
          <a:off x="2098728" y="2031586"/>
          <a:ext cx="8112000" cy="2316480"/>
        </p:xfrm>
        <a:graphic>
          <a:graphicData uri="http://schemas.openxmlformats.org/drawingml/2006/table">
            <a:tbl>
              <a:tblPr firstRow="1" bandRow="1">
                <a:tableStyleId>{E8B1032C-EA38-4F05-BA0D-38AFFFC7BED3}</a:tableStyleId>
              </a:tblPr>
              <a:tblGrid>
                <a:gridCol w="3744000">
                  <a:extLst>
                    <a:ext uri="{9D8B030D-6E8A-4147-A177-3AD203B41FA5}">
                      <a16:colId xmlns:a16="http://schemas.microsoft.com/office/drawing/2014/main" val="20000"/>
                    </a:ext>
                  </a:extLst>
                </a:gridCol>
                <a:gridCol w="1560000">
                  <a:extLst>
                    <a:ext uri="{9D8B030D-6E8A-4147-A177-3AD203B41FA5}">
                      <a16:colId xmlns:a16="http://schemas.microsoft.com/office/drawing/2014/main" val="20002"/>
                    </a:ext>
                  </a:extLst>
                </a:gridCol>
                <a:gridCol w="1560000">
                  <a:extLst>
                    <a:ext uri="{9D8B030D-6E8A-4147-A177-3AD203B41FA5}">
                      <a16:colId xmlns:a16="http://schemas.microsoft.com/office/drawing/2014/main" val="20003"/>
                    </a:ext>
                  </a:extLst>
                </a:gridCol>
                <a:gridCol w="1248000">
                  <a:extLst>
                    <a:ext uri="{9D8B030D-6E8A-4147-A177-3AD203B41FA5}">
                      <a16:colId xmlns:a16="http://schemas.microsoft.com/office/drawing/2014/main" val="1908032756"/>
                    </a:ext>
                  </a:extLst>
                </a:gridCol>
              </a:tblGrid>
              <a:tr h="370840">
                <a:tc>
                  <a:txBody>
                    <a:bodyPr/>
                    <a:lstStyle/>
                    <a:p>
                      <a:r>
                        <a:rPr lang="en-US" sz="1400" dirty="0" smtClean="0"/>
                        <a:t>Title / description of the test</a:t>
                      </a:r>
                      <a:endParaRPr lang="en-US" sz="1400" dirty="0"/>
                    </a:p>
                  </a:txBody>
                  <a:tcPr/>
                </a:tc>
                <a:tc>
                  <a:txBody>
                    <a:bodyPr/>
                    <a:lstStyle/>
                    <a:p>
                      <a:r>
                        <a:rPr lang="en-US" sz="1400" dirty="0" smtClean="0"/>
                        <a:t>Services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accent1"/>
                          </a:solidFill>
                          <a:latin typeface="+mn-lt"/>
                        </a:rPr>
                        <a:t>Magnets + Converters Linac3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accent1"/>
                          </a:solidFill>
                          <a:latin typeface="+mn-lt"/>
                        </a:rPr>
                        <a:t>TE-EPC, TE-MSC, TE-MPE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accent1"/>
                          </a:solidFill>
                          <a:latin typeface="+mn-lt"/>
                        </a:rPr>
                        <a:t>(MPE will have test the WIC earlier)</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baseline="0" dirty="0" smtClean="0">
                          <a:solidFill>
                            <a:schemeClr val="tx1"/>
                          </a:solidFill>
                          <a:latin typeface="+mn-lt"/>
                          <a:ea typeface="+mn-ea"/>
                          <a:cs typeface="+mn-cs"/>
                        </a:rPr>
                        <a:t>All Converters and Magnets.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baseline="0" dirty="0" smtClean="0">
                          <a:solidFill>
                            <a:schemeClr val="tx1"/>
                          </a:solidFill>
                          <a:latin typeface="+mn-lt"/>
                          <a:ea typeface="+mn-ea"/>
                          <a:cs typeface="+mn-cs"/>
                        </a:rPr>
                        <a:t>Can include ITF.BHZ14 – condemned as “EIS”</a:t>
                      </a:r>
                    </a:p>
                  </a:txBody>
                  <a:tcPr/>
                </a:tc>
                <a:tc>
                  <a:txBody>
                    <a:bodyPr/>
                    <a:lstStyle/>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Water</a:t>
                      </a:r>
                    </a:p>
                    <a:p>
                      <a:pPr marL="285750" indent="-285750">
                        <a:buFont typeface="Arial" panose="020B0604020202020204" pitchFamily="34" charset="0"/>
                        <a:buChar char="•"/>
                      </a:pPr>
                      <a:r>
                        <a:rPr lang="en-US" sz="1400" dirty="0" smtClean="0">
                          <a:latin typeface="+mn-lt"/>
                        </a:rPr>
                        <a:t>Ventilation</a:t>
                      </a:r>
                    </a:p>
                    <a:p>
                      <a:pPr marL="285750" indent="-285750">
                        <a:buFont typeface="Arial" panose="020B0604020202020204" pitchFamily="34" charset="0"/>
                        <a:buChar char="•"/>
                      </a:pPr>
                      <a:r>
                        <a:rPr lang="en-US" sz="1400" dirty="0" smtClean="0">
                          <a:latin typeface="+mn-lt"/>
                        </a:rPr>
                        <a:t>Controls</a:t>
                      </a:r>
                    </a:p>
                  </a:txBody>
                  <a:tcPr/>
                </a:tc>
                <a:tc>
                  <a:txBody>
                    <a:bodyPr/>
                    <a:lstStyle/>
                    <a:p>
                      <a:pPr marL="285750" indent="-285750">
                        <a:buFont typeface="Arial" panose="020B0604020202020204" pitchFamily="34" charset="0"/>
                        <a:buChar char="•"/>
                      </a:pPr>
                      <a:r>
                        <a:rPr lang="en-US" sz="1400" dirty="0" smtClean="0">
                          <a:latin typeface="+mn-lt"/>
                        </a:rPr>
                        <a:t>Operational </a:t>
                      </a:r>
                      <a:r>
                        <a:rPr lang="en-US" sz="1400" baseline="0" dirty="0" smtClean="0">
                          <a:latin typeface="+mn-lt"/>
                        </a:rPr>
                        <a:t>conditions</a:t>
                      </a:r>
                    </a:p>
                    <a:p>
                      <a:pPr marL="285750" indent="-285750">
                        <a:buFont typeface="Arial" panose="020B0604020202020204" pitchFamily="34" charset="0"/>
                        <a:buChar char="•"/>
                      </a:pPr>
                      <a:r>
                        <a:rPr lang="en-US" sz="1400" baseline="0" dirty="0" smtClean="0">
                          <a:latin typeface="+mn-lt"/>
                        </a:rPr>
                        <a:t>Need ITF.BHZ14 - condemned</a:t>
                      </a:r>
                      <a:r>
                        <a:rPr lang="en-US" sz="1400" kern="1200" baseline="0" dirty="0" smtClean="0">
                          <a:solidFill>
                            <a:schemeClr val="tx1"/>
                          </a:solidFill>
                          <a:latin typeface="+mn-lt"/>
                          <a:ea typeface="+mn-ea"/>
                          <a:cs typeface="+mn-cs"/>
                        </a:rPr>
                        <a:t> as “EIS”</a:t>
                      </a:r>
                      <a:endParaRPr lang="en-US" sz="1400" dirty="0">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1 week IST</a:t>
                      </a:r>
                    </a:p>
                    <a:p>
                      <a:r>
                        <a:rPr lang="en-US" sz="1400" dirty="0" smtClean="0">
                          <a:latin typeface="+mn-lt"/>
                        </a:rPr>
                        <a:t>1 week HWT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latin typeface="+mn-lt"/>
                        </a:rPr>
                        <a:t>(2020-w27-28)</a:t>
                      </a:r>
                    </a:p>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76694873"/>
                  </a:ext>
                </a:extLst>
              </a:tr>
            </a:tbl>
          </a:graphicData>
        </a:graphic>
      </p:graphicFrame>
    </p:spTree>
    <p:extLst>
      <p:ext uri="{BB962C8B-B14F-4D97-AF65-F5344CB8AC3E}">
        <p14:creationId xmlns:p14="http://schemas.microsoft.com/office/powerpoint/2010/main" val="1072036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5"/>
          <p:cNvGraphicFramePr>
            <a:graphicFrameLocks/>
          </p:cNvGraphicFramePr>
          <p:nvPr>
            <p:extLst/>
          </p:nvPr>
        </p:nvGraphicFramePr>
        <p:xfrm>
          <a:off x="1635162" y="498438"/>
          <a:ext cx="9246203" cy="6126480"/>
        </p:xfrm>
        <a:graphic>
          <a:graphicData uri="http://schemas.openxmlformats.org/drawingml/2006/table">
            <a:tbl>
              <a:tblPr firstRow="1" bandRow="1">
                <a:tableStyleId>{E8B1032C-EA38-4F05-BA0D-38AFFFC7BED3}</a:tableStyleId>
              </a:tblPr>
              <a:tblGrid>
                <a:gridCol w="4267478">
                  <a:extLst>
                    <a:ext uri="{9D8B030D-6E8A-4147-A177-3AD203B41FA5}">
                      <a16:colId xmlns:a16="http://schemas.microsoft.com/office/drawing/2014/main" val="20000"/>
                    </a:ext>
                  </a:extLst>
                </a:gridCol>
                <a:gridCol w="1778116">
                  <a:extLst>
                    <a:ext uri="{9D8B030D-6E8A-4147-A177-3AD203B41FA5}">
                      <a16:colId xmlns:a16="http://schemas.microsoft.com/office/drawing/2014/main" val="20002"/>
                    </a:ext>
                  </a:extLst>
                </a:gridCol>
                <a:gridCol w="1778116">
                  <a:extLst>
                    <a:ext uri="{9D8B030D-6E8A-4147-A177-3AD203B41FA5}">
                      <a16:colId xmlns:a16="http://schemas.microsoft.com/office/drawing/2014/main" val="20003"/>
                    </a:ext>
                  </a:extLst>
                </a:gridCol>
                <a:gridCol w="1422493">
                  <a:extLst>
                    <a:ext uri="{9D8B030D-6E8A-4147-A177-3AD203B41FA5}">
                      <a16:colId xmlns:a16="http://schemas.microsoft.com/office/drawing/2014/main" val="1908032756"/>
                    </a:ext>
                  </a:extLst>
                </a:gridCol>
              </a:tblGrid>
              <a:tr h="370840">
                <a:tc>
                  <a:txBody>
                    <a:bodyPr/>
                    <a:lstStyle/>
                    <a:p>
                      <a:r>
                        <a:rPr lang="en-US" sz="1400" dirty="0" smtClean="0"/>
                        <a:t>Title / description of the test</a:t>
                      </a:r>
                      <a:endParaRPr lang="en-US" sz="1400" dirty="0"/>
                    </a:p>
                  </a:txBody>
                  <a:tcPr/>
                </a:tc>
                <a:tc>
                  <a:txBody>
                    <a:bodyPr/>
                    <a:lstStyle/>
                    <a:p>
                      <a:r>
                        <a:rPr lang="en-US" sz="1400" dirty="0" smtClean="0"/>
                        <a:t>Services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accent1"/>
                          </a:solidFill>
                          <a:latin typeface="+mn-lt"/>
                          <a:ea typeface="+mn-ea"/>
                          <a:cs typeface="+mn-cs"/>
                        </a:rPr>
                        <a:t>Linac3 RF RFQ</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accent1"/>
                          </a:solidFill>
                          <a:latin typeface="+mn-lt"/>
                          <a:ea typeface="+mn-ea"/>
                          <a:cs typeface="+mn-cs"/>
                        </a:rPr>
                        <a:t>BE-RF</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baseline="0" dirty="0" smtClean="0">
                          <a:solidFill>
                            <a:schemeClr val="tx1"/>
                          </a:solidFill>
                          <a:latin typeface="+mn-lt"/>
                          <a:ea typeface="+mn-ea"/>
                          <a:cs typeface="+mn-cs"/>
                        </a:rPr>
                        <a:t>Checks of sub-systems and in interlocking and ramp up to nominal amplitude.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baseline="0" dirty="0" smtClean="0">
                          <a:solidFill>
                            <a:schemeClr val="tx1"/>
                          </a:solidFill>
                          <a:latin typeface="+mn-lt"/>
                          <a:ea typeface="+mn-ea"/>
                          <a:cs typeface="+mn-cs"/>
                        </a:rPr>
                        <a:t>Verification of LLRF.</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baseline="0" dirty="0" smtClean="0">
                          <a:solidFill>
                            <a:schemeClr val="tx1"/>
                          </a:solidFill>
                          <a:latin typeface="+mn-lt"/>
                          <a:ea typeface="+mn-ea"/>
                          <a:cs typeface="+mn-cs"/>
                        </a:rPr>
                        <a:t>Tube gain verification and replacement if necessary.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baseline="0" dirty="0" smtClean="0">
                          <a:solidFill>
                            <a:schemeClr val="tx1"/>
                          </a:solidFill>
                          <a:latin typeface="+mn-lt"/>
                          <a:ea typeface="+mn-ea"/>
                          <a:cs typeface="+mn-cs"/>
                        </a:rPr>
                        <a:t>Check of operation with different user cycles (number of pulses).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baseline="0" dirty="0" smtClean="0">
                          <a:solidFill>
                            <a:schemeClr val="tx1"/>
                          </a:solidFill>
                          <a:latin typeface="+mn-lt"/>
                          <a:ea typeface="+mn-ea"/>
                          <a:cs typeface="+mn-cs"/>
                        </a:rPr>
                        <a:t>Final state - ON at operational settings.</a:t>
                      </a:r>
                      <a:endParaRPr lang="en-GB" sz="1400"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b="1" kern="1200" dirty="0" smtClean="0">
                        <a:solidFill>
                          <a:schemeClr val="accent1"/>
                        </a:solidFill>
                        <a:latin typeface="+mn-lt"/>
                        <a:ea typeface="+mn-ea"/>
                        <a:cs typeface="+mn-cs"/>
                      </a:endParaRPr>
                    </a:p>
                  </a:txBody>
                  <a:tcPr/>
                </a:tc>
                <a:tc>
                  <a:txBody>
                    <a:bodyPr/>
                    <a:lstStyle/>
                    <a:p>
                      <a:pPr marL="285750" indent="-285750">
                        <a:buFont typeface="Arial" panose="020B0604020202020204" pitchFamily="34" charset="0"/>
                        <a:buChar char="•"/>
                      </a:pPr>
                      <a:r>
                        <a:rPr lang="en-US" sz="1400" dirty="0" smtClean="0">
                          <a:latin typeface="+mn-lt"/>
                        </a:rPr>
                        <a:t>Vacuum</a:t>
                      </a:r>
                    </a:p>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Water</a:t>
                      </a:r>
                    </a:p>
                    <a:p>
                      <a:pPr marL="285750" indent="-285750">
                        <a:buFont typeface="Arial" panose="020B0604020202020204" pitchFamily="34" charset="0"/>
                        <a:buChar char="•"/>
                      </a:pPr>
                      <a:r>
                        <a:rPr lang="en-US" sz="1400" dirty="0" smtClean="0">
                          <a:latin typeface="+mn-lt"/>
                        </a:rPr>
                        <a:t>Ventilation</a:t>
                      </a:r>
                    </a:p>
                    <a:p>
                      <a:pPr marL="285750" indent="-285750">
                        <a:buFont typeface="Arial" panose="020B0604020202020204" pitchFamily="34" charset="0"/>
                        <a:buChar char="•"/>
                      </a:pPr>
                      <a:r>
                        <a:rPr lang="en-US" sz="1400" dirty="0" smtClean="0">
                          <a:latin typeface="+mn-lt"/>
                        </a:rPr>
                        <a:t>Controls</a:t>
                      </a:r>
                    </a:p>
                    <a:p>
                      <a:pPr marL="285750" indent="-285750">
                        <a:buFont typeface="Arial" panose="020B0604020202020204" pitchFamily="34" charset="0"/>
                        <a:buChar char="•"/>
                      </a:pPr>
                      <a:endParaRPr lang="en-US" sz="1400" dirty="0" smtClean="0">
                        <a:latin typeface="+mn-lt"/>
                      </a:endParaRPr>
                    </a:p>
                  </a:txBody>
                  <a:tcPr/>
                </a:tc>
                <a:tc>
                  <a:txBody>
                    <a:bodyPr/>
                    <a:lstStyle/>
                    <a:p>
                      <a:pPr marL="285750" indent="-285750">
                        <a:buFont typeface="Arial" panose="020B0604020202020204" pitchFamily="34" charset="0"/>
                        <a:buChar char="•"/>
                      </a:pPr>
                      <a:r>
                        <a:rPr lang="en-US" sz="1400" dirty="0" smtClean="0">
                          <a:latin typeface="+mn-lt"/>
                        </a:rPr>
                        <a:t>Operational </a:t>
                      </a:r>
                      <a:r>
                        <a:rPr lang="en-US" sz="1400" baseline="0" dirty="0" smtClean="0">
                          <a:latin typeface="+mn-lt"/>
                        </a:rPr>
                        <a:t>conditions</a:t>
                      </a:r>
                      <a:endParaRPr lang="en-US" sz="1400" dirty="0">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3 week IST</a:t>
                      </a:r>
                    </a:p>
                    <a:p>
                      <a:r>
                        <a:rPr lang="en-US" sz="1400" dirty="0" smtClean="0">
                          <a:latin typeface="+mn-lt"/>
                        </a:rPr>
                        <a:t>(2020-w30-32)</a:t>
                      </a:r>
                    </a:p>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accent1"/>
                          </a:solidFill>
                          <a:latin typeface="+mn-lt"/>
                          <a:ea typeface="+mn-ea"/>
                          <a:cs typeface="+mn-cs"/>
                        </a:rPr>
                        <a:t>Linac3 RF Cavity</a:t>
                      </a:r>
                      <a:r>
                        <a:rPr lang="en-US" sz="1400" b="1" kern="1200" baseline="0" dirty="0" smtClean="0">
                          <a:solidFill>
                            <a:schemeClr val="accent1"/>
                          </a:solidFill>
                          <a:latin typeface="+mn-lt"/>
                          <a:ea typeface="+mn-ea"/>
                          <a:cs typeface="+mn-cs"/>
                        </a:rPr>
                        <a:t> 1,2,3</a:t>
                      </a:r>
                      <a:endParaRPr lang="en-GB" sz="1400" b="1" kern="1200" dirty="0" smtClean="0">
                        <a:solidFill>
                          <a:schemeClr val="accent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accent1"/>
                          </a:solidFill>
                          <a:latin typeface="+mn-lt"/>
                          <a:ea typeface="+mn-ea"/>
                          <a:cs typeface="+mn-cs"/>
                        </a:rPr>
                        <a:t>BE-RF</a:t>
                      </a:r>
                      <a:endParaRPr lang="en-GB" sz="1400" b="1" kern="1200" dirty="0" smtClean="0">
                        <a:solidFill>
                          <a:schemeClr val="accent1"/>
                        </a:solidFill>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kern="1200" baseline="0" dirty="0" smtClean="0">
                          <a:solidFill>
                            <a:schemeClr val="tx1"/>
                          </a:solidFill>
                          <a:latin typeface="+mn-lt"/>
                          <a:ea typeface="+mn-ea"/>
                          <a:cs typeface="+mn-cs"/>
                        </a:rPr>
                        <a:t>As above</a:t>
                      </a:r>
                    </a:p>
                  </a:txBody>
                  <a:tcPr/>
                </a:tc>
                <a:tc>
                  <a:txBody>
                    <a:bodyPr/>
                    <a:lstStyle/>
                    <a:p>
                      <a:pPr marL="285750" indent="-285750">
                        <a:buFont typeface="Arial" panose="020B0604020202020204" pitchFamily="34" charset="0"/>
                        <a:buChar char="•"/>
                      </a:pPr>
                      <a:r>
                        <a:rPr lang="en-US" sz="1400" dirty="0" smtClean="0">
                          <a:latin typeface="+mn-lt"/>
                        </a:rPr>
                        <a:t>Vacuum</a:t>
                      </a:r>
                    </a:p>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Water</a:t>
                      </a:r>
                    </a:p>
                    <a:p>
                      <a:pPr marL="285750" indent="-285750">
                        <a:buFont typeface="Arial" panose="020B0604020202020204" pitchFamily="34" charset="0"/>
                        <a:buChar char="•"/>
                      </a:pPr>
                      <a:r>
                        <a:rPr lang="en-US" sz="1400" dirty="0" smtClean="0">
                          <a:latin typeface="+mn-lt"/>
                        </a:rPr>
                        <a:t>Ventilation</a:t>
                      </a:r>
                    </a:p>
                    <a:p>
                      <a:pPr marL="285750" indent="-285750">
                        <a:buFont typeface="Arial" panose="020B0604020202020204" pitchFamily="34" charset="0"/>
                        <a:buChar char="•"/>
                      </a:pPr>
                      <a:r>
                        <a:rPr lang="en-US" sz="1400" dirty="0" smtClean="0">
                          <a:latin typeface="+mn-lt"/>
                        </a:rPr>
                        <a:t>Controls</a:t>
                      </a:r>
                    </a:p>
                    <a:p>
                      <a:pPr marL="285750" indent="-285750">
                        <a:buFont typeface="Arial" panose="020B0604020202020204" pitchFamily="34" charset="0"/>
                        <a:buChar char="•"/>
                      </a:pPr>
                      <a:endParaRPr lang="en-US" sz="1400" dirty="0" smtClean="0">
                        <a:latin typeface="+mn-lt"/>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latin typeface="+mn-lt"/>
                        </a:rPr>
                        <a:t>Operational </a:t>
                      </a:r>
                      <a:r>
                        <a:rPr lang="en-US" sz="1400" baseline="0" dirty="0" smtClean="0">
                          <a:latin typeface="+mn-lt"/>
                        </a:rPr>
                        <a:t>conditions</a:t>
                      </a:r>
                      <a:endParaRPr lang="en-US" sz="1400" dirty="0" smtClean="0">
                        <a:latin typeface="+mn-lt"/>
                      </a:endParaRPr>
                    </a:p>
                    <a:p>
                      <a:pPr marL="285750" indent="-285750">
                        <a:buFont typeface="Arial" panose="020B0604020202020204" pitchFamily="34" charset="0"/>
                        <a:buChar char="•"/>
                      </a:pPr>
                      <a:endParaRPr lang="en-US" sz="1400" dirty="0">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4 week IST</a:t>
                      </a:r>
                    </a:p>
                    <a:p>
                      <a:r>
                        <a:rPr lang="en-US" sz="1400" dirty="0" smtClean="0">
                          <a:latin typeface="+mn-lt"/>
                        </a:rPr>
                        <a:t>(2020-w38-41)</a:t>
                      </a:r>
                    </a:p>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733297621"/>
                  </a:ext>
                </a:extLst>
              </a:tr>
              <a:tr h="6430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accent1"/>
                          </a:solidFill>
                          <a:latin typeface="+mn-lt"/>
                          <a:ea typeface="+mn-ea"/>
                          <a:cs typeface="+mn-cs"/>
                        </a:rPr>
                        <a:t>Linac3 RF </a:t>
                      </a:r>
                      <a:r>
                        <a:rPr lang="en-US" sz="1400" b="1" kern="1200" dirty="0" err="1" smtClean="0">
                          <a:solidFill>
                            <a:schemeClr val="accent1"/>
                          </a:solidFill>
                          <a:latin typeface="+mn-lt"/>
                          <a:ea typeface="+mn-ea"/>
                          <a:cs typeface="+mn-cs"/>
                        </a:rPr>
                        <a:t>bunchers</a:t>
                      </a:r>
                      <a:r>
                        <a:rPr lang="en-US" sz="1400" b="1" kern="1200" dirty="0" smtClean="0">
                          <a:solidFill>
                            <a:schemeClr val="accent1"/>
                          </a:solidFill>
                          <a:latin typeface="+mn-lt"/>
                          <a:ea typeface="+mn-ea"/>
                          <a:cs typeface="+mn-cs"/>
                        </a:rPr>
                        <a:t>,</a:t>
                      </a:r>
                      <a:r>
                        <a:rPr lang="en-US" sz="1400" b="1" kern="1200" baseline="0" dirty="0" smtClean="0">
                          <a:solidFill>
                            <a:schemeClr val="accent1"/>
                          </a:solidFill>
                          <a:latin typeface="+mn-lt"/>
                          <a:ea typeface="+mn-ea"/>
                          <a:cs typeface="+mn-cs"/>
                        </a:rPr>
                        <a:t> ramping, </a:t>
                      </a:r>
                      <a:r>
                        <a:rPr lang="en-US" sz="1400" b="1" kern="1200" baseline="0" dirty="0" err="1" smtClean="0">
                          <a:solidFill>
                            <a:schemeClr val="accent1"/>
                          </a:solidFill>
                          <a:latin typeface="+mn-lt"/>
                          <a:ea typeface="+mn-ea"/>
                          <a:cs typeface="+mn-cs"/>
                        </a:rPr>
                        <a:t>debuncher</a:t>
                      </a:r>
                      <a:endParaRPr lang="en-US" sz="1400" b="1" kern="1200" baseline="0" dirty="0" smtClean="0">
                        <a:solidFill>
                          <a:schemeClr val="accent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accent1"/>
                          </a:solidFill>
                          <a:latin typeface="+mn-lt"/>
                          <a:ea typeface="+mn-ea"/>
                          <a:cs typeface="+mn-cs"/>
                        </a:rPr>
                        <a:t>BE-RF</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baseline="0" dirty="0" smtClean="0">
                          <a:solidFill>
                            <a:schemeClr val="tx1"/>
                          </a:solidFill>
                          <a:latin typeface="+mn-lt"/>
                          <a:ea typeface="+mn-ea"/>
                          <a:cs typeface="+mn-cs"/>
                        </a:rPr>
                        <a:t>Full commissioning, including interlocking (internal/external), powering, tuning, stability, timing, FESA class functionality (including different user cycles).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baseline="0" dirty="0" smtClean="0">
                          <a:solidFill>
                            <a:schemeClr val="tx1"/>
                          </a:solidFill>
                          <a:latin typeface="+mn-lt"/>
                          <a:ea typeface="+mn-ea"/>
                          <a:cs typeface="+mn-cs"/>
                        </a:rPr>
                        <a:t>At end of test, ready for LSA control test and beam commissioning.</a:t>
                      </a:r>
                      <a:endParaRPr lang="en-GB" sz="1400" kern="1200" baseline="0" dirty="0" smtClean="0">
                        <a:solidFill>
                          <a:schemeClr val="tx1"/>
                        </a:solidFill>
                        <a:latin typeface="+mn-lt"/>
                        <a:ea typeface="+mn-ea"/>
                        <a:cs typeface="+mn-cs"/>
                      </a:endParaRPr>
                    </a:p>
                  </a:txBody>
                  <a:tcPr/>
                </a:tc>
                <a:tc>
                  <a:txBody>
                    <a:bodyPr/>
                    <a:lstStyle/>
                    <a:p>
                      <a:pPr marL="285750" indent="-285750">
                        <a:buFont typeface="Arial" panose="020B0604020202020204" pitchFamily="34" charset="0"/>
                        <a:buChar char="•"/>
                      </a:pPr>
                      <a:r>
                        <a:rPr lang="en-US" sz="1400" dirty="0" smtClean="0">
                          <a:latin typeface="+mn-lt"/>
                        </a:rPr>
                        <a:t>Vacuum</a:t>
                      </a:r>
                    </a:p>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Water</a:t>
                      </a:r>
                    </a:p>
                    <a:p>
                      <a:pPr marL="285750" indent="-285750">
                        <a:buFont typeface="Arial" panose="020B0604020202020204" pitchFamily="34" charset="0"/>
                        <a:buChar char="•"/>
                      </a:pPr>
                      <a:r>
                        <a:rPr lang="en-US" sz="1400" dirty="0" smtClean="0">
                          <a:latin typeface="+mn-lt"/>
                        </a:rPr>
                        <a:t>Ventilation</a:t>
                      </a:r>
                    </a:p>
                    <a:p>
                      <a:pPr marL="285750" indent="-285750">
                        <a:buFont typeface="Arial" panose="020B0604020202020204" pitchFamily="34" charset="0"/>
                        <a:buChar char="•"/>
                      </a:pPr>
                      <a:r>
                        <a:rPr lang="en-US" sz="1400" dirty="0" smtClean="0">
                          <a:latin typeface="+mn-lt"/>
                        </a:rPr>
                        <a:t>Controls</a:t>
                      </a:r>
                    </a:p>
                    <a:p>
                      <a:pPr marL="285750" indent="-285750">
                        <a:buFont typeface="Arial" panose="020B0604020202020204" pitchFamily="34" charset="0"/>
                        <a:buChar char="•"/>
                      </a:pPr>
                      <a:endParaRPr lang="en-US" sz="1400" dirty="0" smtClean="0">
                        <a:latin typeface="+mn-lt"/>
                      </a:endParaRP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latin typeface="+mn-lt"/>
                        </a:rPr>
                        <a:t>Operational </a:t>
                      </a:r>
                      <a:r>
                        <a:rPr lang="en-US" sz="1400" baseline="0" dirty="0" smtClean="0">
                          <a:latin typeface="+mn-lt"/>
                        </a:rPr>
                        <a:t>conditions</a:t>
                      </a:r>
                      <a:endParaRPr lang="en-US" sz="1400" dirty="0" smtClean="0">
                        <a:latin typeface="+mn-lt"/>
                      </a:endParaRPr>
                    </a:p>
                    <a:p>
                      <a:pPr marL="0" indent="0">
                        <a:buFont typeface="Arial" panose="020B0604020202020204" pitchFamily="34" charset="0"/>
                        <a:buNone/>
                      </a:pPr>
                      <a:endParaRPr lang="en-US" sz="1400" dirty="0">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8 week IST</a:t>
                      </a:r>
                    </a:p>
                    <a:p>
                      <a:r>
                        <a:rPr lang="en-US" sz="1400" dirty="0" smtClean="0">
                          <a:latin typeface="+mn-lt"/>
                        </a:rPr>
                        <a:t>(2020-w36-43)</a:t>
                      </a:r>
                    </a:p>
                    <a:p>
                      <a:endParaRPr lang="en-US" sz="1400"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76435"/>
                  </a:ext>
                </a:extLst>
              </a:tr>
            </a:tbl>
          </a:graphicData>
        </a:graphic>
      </p:graphicFrame>
    </p:spTree>
    <p:extLst>
      <p:ext uri="{BB962C8B-B14F-4D97-AF65-F5344CB8AC3E}">
        <p14:creationId xmlns:p14="http://schemas.microsoft.com/office/powerpoint/2010/main" val="35900024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5"/>
          <p:cNvGraphicFramePr>
            <a:graphicFrameLocks/>
          </p:cNvGraphicFramePr>
          <p:nvPr>
            <p:extLst/>
          </p:nvPr>
        </p:nvGraphicFramePr>
        <p:xfrm>
          <a:off x="2098728" y="1101231"/>
          <a:ext cx="8112000" cy="4754880"/>
        </p:xfrm>
        <a:graphic>
          <a:graphicData uri="http://schemas.openxmlformats.org/drawingml/2006/table">
            <a:tbl>
              <a:tblPr firstRow="1" bandRow="1">
                <a:tableStyleId>{E8B1032C-EA38-4F05-BA0D-38AFFFC7BED3}</a:tableStyleId>
              </a:tblPr>
              <a:tblGrid>
                <a:gridCol w="3744000">
                  <a:extLst>
                    <a:ext uri="{9D8B030D-6E8A-4147-A177-3AD203B41FA5}">
                      <a16:colId xmlns:a16="http://schemas.microsoft.com/office/drawing/2014/main" val="20000"/>
                    </a:ext>
                  </a:extLst>
                </a:gridCol>
                <a:gridCol w="1560000">
                  <a:extLst>
                    <a:ext uri="{9D8B030D-6E8A-4147-A177-3AD203B41FA5}">
                      <a16:colId xmlns:a16="http://schemas.microsoft.com/office/drawing/2014/main" val="20002"/>
                    </a:ext>
                  </a:extLst>
                </a:gridCol>
                <a:gridCol w="1560000">
                  <a:extLst>
                    <a:ext uri="{9D8B030D-6E8A-4147-A177-3AD203B41FA5}">
                      <a16:colId xmlns:a16="http://schemas.microsoft.com/office/drawing/2014/main" val="20003"/>
                    </a:ext>
                  </a:extLst>
                </a:gridCol>
                <a:gridCol w="1248000">
                  <a:extLst>
                    <a:ext uri="{9D8B030D-6E8A-4147-A177-3AD203B41FA5}">
                      <a16:colId xmlns:a16="http://schemas.microsoft.com/office/drawing/2014/main" val="1908032756"/>
                    </a:ext>
                  </a:extLst>
                </a:gridCol>
              </a:tblGrid>
              <a:tr h="370840">
                <a:tc>
                  <a:txBody>
                    <a:bodyPr/>
                    <a:lstStyle/>
                    <a:p>
                      <a:r>
                        <a:rPr lang="en-US" sz="1400" dirty="0" smtClean="0"/>
                        <a:t>Title / description of the test</a:t>
                      </a:r>
                      <a:endParaRPr lang="en-US" sz="1400" dirty="0"/>
                    </a:p>
                  </a:txBody>
                  <a:tcPr/>
                </a:tc>
                <a:tc>
                  <a:txBody>
                    <a:bodyPr/>
                    <a:lstStyle/>
                    <a:p>
                      <a:r>
                        <a:rPr lang="en-US" sz="1400" dirty="0" smtClean="0"/>
                        <a:t>Services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0"/>
                  </a:ext>
                </a:extLst>
              </a:tr>
              <a:tr h="12526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accent1"/>
                          </a:solidFill>
                          <a:latin typeface="+mn-lt"/>
                        </a:rPr>
                        <a:t>Beam Instruments </a:t>
                      </a:r>
                      <a:r>
                        <a:rPr lang="en-US" sz="1400" b="1" baseline="0" smtClean="0">
                          <a:solidFill>
                            <a:schemeClr val="accent1"/>
                          </a:solidFill>
                          <a:latin typeface="+mn-lt"/>
                        </a:rPr>
                        <a:t>(Linac3 </a:t>
                      </a:r>
                      <a:r>
                        <a:rPr lang="en-US" sz="1400" b="1" baseline="0" dirty="0" smtClean="0">
                          <a:solidFill>
                            <a:schemeClr val="accent1"/>
                          </a:solidFill>
                          <a:latin typeface="+mn-lt"/>
                        </a:rPr>
                        <a:t>Faraday Cup </a:t>
                      </a:r>
                      <a:r>
                        <a:rPr lang="en-US" sz="1400" b="1" baseline="0" dirty="0" err="1" smtClean="0">
                          <a:solidFill>
                            <a:schemeClr val="accent1"/>
                          </a:solidFill>
                          <a:latin typeface="+mn-lt"/>
                        </a:rPr>
                        <a:t>SEMGrids</a:t>
                      </a:r>
                      <a:r>
                        <a:rPr lang="en-US" sz="1400" b="1" baseline="0" dirty="0" smtClean="0">
                          <a:solidFill>
                            <a:schemeClr val="accent1"/>
                          </a:solidFill>
                          <a:latin typeface="+mn-lt"/>
                        </a:rPr>
                        <a:t>, BCTs)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accent1"/>
                          </a:solidFill>
                          <a:latin typeface="+mn-lt"/>
                        </a:rPr>
                        <a:t>BE-BI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smtClean="0">
                          <a:solidFill>
                            <a:schemeClr val="tx1"/>
                          </a:solidFill>
                          <a:latin typeface="+mn-lt"/>
                          <a:ea typeface="+mn-ea"/>
                          <a:cs typeface="+mn-cs"/>
                        </a:rPr>
                        <a:t>BCTs – Full commissioning, noise, calibration and timing commissioning.</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err="1" smtClean="0">
                          <a:solidFill>
                            <a:schemeClr val="tx1"/>
                          </a:solidFill>
                          <a:latin typeface="+mn-lt"/>
                          <a:ea typeface="+mn-ea"/>
                          <a:cs typeface="+mn-cs"/>
                        </a:rPr>
                        <a:t>SEMGrids</a:t>
                      </a:r>
                      <a:r>
                        <a:rPr lang="en-US" sz="1400" b="0" kern="1200" baseline="0" dirty="0" smtClean="0">
                          <a:solidFill>
                            <a:schemeClr val="tx1"/>
                          </a:solidFill>
                          <a:latin typeface="+mn-lt"/>
                          <a:ea typeface="+mn-ea"/>
                          <a:cs typeface="+mn-cs"/>
                        </a:rPr>
                        <a:t> -  IN/OUT movements. Injection of test signals from </a:t>
                      </a:r>
                      <a:r>
                        <a:rPr lang="en-US" sz="1400" b="0" kern="1200" baseline="0" dirty="0" err="1" smtClean="0">
                          <a:solidFill>
                            <a:schemeClr val="tx1"/>
                          </a:solidFill>
                          <a:latin typeface="+mn-lt"/>
                          <a:ea typeface="+mn-ea"/>
                          <a:cs typeface="+mn-cs"/>
                        </a:rPr>
                        <a:t>SEMGrid</a:t>
                      </a:r>
                      <a:r>
                        <a:rPr lang="en-US" sz="1400" b="0" kern="1200" baseline="0" dirty="0" smtClean="0">
                          <a:solidFill>
                            <a:schemeClr val="tx1"/>
                          </a:solidFill>
                          <a:latin typeface="+mn-lt"/>
                          <a:ea typeface="+mn-ea"/>
                          <a:cs typeface="+mn-cs"/>
                        </a:rPr>
                        <a:t> connector to front end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smtClean="0">
                          <a:solidFill>
                            <a:schemeClr val="tx1"/>
                          </a:solidFill>
                          <a:latin typeface="+mn-lt"/>
                          <a:ea typeface="+mn-ea"/>
                          <a:cs typeface="+mn-cs"/>
                        </a:rPr>
                        <a:t>Faraday Cups – IN/OUT movements. Suppression voltage. Signal noise test.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b="0" kern="1200" baseline="0" dirty="0" smtClean="0">
                          <a:solidFill>
                            <a:schemeClr val="tx1"/>
                          </a:solidFill>
                          <a:latin typeface="+mn-lt"/>
                          <a:ea typeface="+mn-ea"/>
                          <a:cs typeface="+mn-cs"/>
                        </a:rPr>
                        <a:t>Final state – Ready for application/OASIS tests.</a:t>
                      </a:r>
                      <a:endParaRPr lang="en-US" sz="1400" dirty="0" smtClean="0">
                        <a:latin typeface="+mn-lt"/>
                      </a:endParaRPr>
                    </a:p>
                  </a:txBody>
                  <a:tcPr/>
                </a:tc>
                <a:tc>
                  <a:txBody>
                    <a:bodyPr/>
                    <a:lstStyle/>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Vacuum</a:t>
                      </a:r>
                    </a:p>
                    <a:p>
                      <a:pPr marL="285750" indent="-285750">
                        <a:buFont typeface="Arial" panose="020B0604020202020204" pitchFamily="34" charset="0"/>
                        <a:buChar char="•"/>
                      </a:pPr>
                      <a:r>
                        <a:rPr lang="en-US" sz="1400" dirty="0" smtClean="0">
                          <a:latin typeface="+mn-lt"/>
                        </a:rPr>
                        <a:t>Compressed Air</a:t>
                      </a:r>
                    </a:p>
                    <a:p>
                      <a:pPr marL="285750" indent="-285750">
                        <a:buFont typeface="Arial" panose="020B0604020202020204" pitchFamily="34" charset="0"/>
                        <a:buChar char="•"/>
                      </a:pPr>
                      <a:r>
                        <a:rPr lang="en-US" sz="1400" dirty="0" smtClean="0">
                          <a:latin typeface="+mn-lt"/>
                        </a:rPr>
                        <a:t>Controls</a:t>
                      </a:r>
                    </a:p>
                  </a:txBody>
                  <a:tcPr/>
                </a:tc>
                <a:tc>
                  <a:txBody>
                    <a:bodyPr/>
                    <a:lstStyle/>
                    <a:p>
                      <a:pPr marL="285750" indent="-285750">
                        <a:buFont typeface="Arial" panose="020B0604020202020204" pitchFamily="34" charset="0"/>
                        <a:buChar char="•"/>
                      </a:pPr>
                      <a:r>
                        <a:rPr lang="en-US" sz="1400" dirty="0" smtClean="0">
                          <a:latin typeface="+mn-lt"/>
                        </a:rPr>
                        <a:t>Operational </a:t>
                      </a:r>
                      <a:r>
                        <a:rPr lang="en-US" sz="1400" baseline="0" dirty="0" smtClean="0">
                          <a:latin typeface="+mn-lt"/>
                        </a:rPr>
                        <a:t>conditions</a:t>
                      </a:r>
                      <a:endParaRPr lang="en-US" sz="1400" dirty="0">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2 weeks IST</a:t>
                      </a:r>
                    </a:p>
                    <a:p>
                      <a:r>
                        <a:rPr lang="en-US" sz="1400" dirty="0" smtClean="0">
                          <a:latin typeface="+mn-lt"/>
                        </a:rPr>
                        <a:t>(2020-w32+36)</a:t>
                      </a:r>
                    </a:p>
                    <a:p>
                      <a:pPr marL="0" indent="0">
                        <a:buFont typeface="Arial" panose="020B0604020202020204" pitchFamily="34" charset="0"/>
                        <a:buNone/>
                      </a:pP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mn-lt"/>
                        </a:rPr>
                        <a:t>S</a:t>
                      </a:r>
                      <a:r>
                        <a:rPr lang="en-GB" sz="1400" b="1" kern="1200" dirty="0" smtClean="0">
                          <a:solidFill>
                            <a:schemeClr val="accent1"/>
                          </a:solidFill>
                          <a:latin typeface="+mn-lt"/>
                          <a:ea typeface="+mn-ea"/>
                          <a:cs typeface="+mn-cs"/>
                        </a:rPr>
                        <a:t>lits and Stripper and stopper mechanisms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accent1"/>
                          </a:solidFill>
                          <a:latin typeface="+mn-lt"/>
                          <a:ea typeface="+mn-ea"/>
                          <a:cs typeface="+mn-cs"/>
                        </a:rPr>
                        <a:t>EN-STI, EN-SMM, BE-ABP</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kern="1200" baseline="0" dirty="0" smtClean="0">
                          <a:solidFill>
                            <a:schemeClr val="tx1"/>
                          </a:solidFill>
                          <a:latin typeface="+mn-lt"/>
                          <a:ea typeface="+mn-ea"/>
                          <a:cs typeface="+mn-cs"/>
                        </a:rPr>
                        <a:t>Foils should be mounted before this test.</a:t>
                      </a:r>
                    </a:p>
                  </a:txBody>
                  <a:tcPr/>
                </a:tc>
                <a:tc>
                  <a:txBody>
                    <a:bodyPr/>
                    <a:lstStyle/>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Vacuum</a:t>
                      </a:r>
                    </a:p>
                    <a:p>
                      <a:pPr marL="285750" indent="-285750">
                        <a:buFont typeface="Arial" panose="020B0604020202020204" pitchFamily="34" charset="0"/>
                        <a:buChar char="•"/>
                      </a:pPr>
                      <a:r>
                        <a:rPr lang="en-US" sz="1400" dirty="0" smtClean="0">
                          <a:latin typeface="+mn-lt"/>
                        </a:rPr>
                        <a:t>Compressed Air</a:t>
                      </a:r>
                    </a:p>
                    <a:p>
                      <a:pPr marL="285750" indent="-285750">
                        <a:buFont typeface="Arial" panose="020B0604020202020204" pitchFamily="34" charset="0"/>
                        <a:buChar char="•"/>
                      </a:pPr>
                      <a:r>
                        <a:rPr lang="en-US" sz="1400" dirty="0" smtClean="0">
                          <a:latin typeface="+mn-lt"/>
                        </a:rPr>
                        <a:t>Controls</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latin typeface="+mn-lt"/>
                        </a:rPr>
                        <a:t>Operational </a:t>
                      </a:r>
                      <a:r>
                        <a:rPr lang="en-US" sz="1400" baseline="0" dirty="0" smtClean="0">
                          <a:latin typeface="+mn-lt"/>
                        </a:rPr>
                        <a:t>conditions</a:t>
                      </a:r>
                      <a:endParaRPr lang="en-US" sz="1400" dirty="0" smtClean="0">
                        <a:latin typeface="+mn-lt"/>
                      </a:endParaRPr>
                    </a:p>
                    <a:p>
                      <a:pPr marL="285750" indent="-285750">
                        <a:buFont typeface="Arial" panose="020B0604020202020204" pitchFamily="34" charset="0"/>
                        <a:buChar char="•"/>
                      </a:pPr>
                      <a:endParaRPr lang="en-US" sz="1400" dirty="0">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1 weeks IST</a:t>
                      </a:r>
                    </a:p>
                    <a:p>
                      <a:r>
                        <a:rPr lang="en-US" sz="1400" dirty="0" smtClean="0">
                          <a:latin typeface="+mn-lt"/>
                        </a:rPr>
                        <a:t>(2020-w32)</a:t>
                      </a:r>
                    </a:p>
                    <a:p>
                      <a:pPr marL="0" indent="0">
                        <a:buFont typeface="Arial" panose="020B0604020202020204" pitchFamily="34" charset="0"/>
                        <a:buNone/>
                      </a:pP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54174748"/>
                  </a:ext>
                </a:extLst>
              </a:tr>
            </a:tbl>
          </a:graphicData>
        </a:graphic>
      </p:graphicFrame>
    </p:spTree>
    <p:extLst>
      <p:ext uri="{BB962C8B-B14F-4D97-AF65-F5344CB8AC3E}">
        <p14:creationId xmlns:p14="http://schemas.microsoft.com/office/powerpoint/2010/main" val="9312809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5"/>
          <p:cNvGraphicFramePr>
            <a:graphicFrameLocks/>
          </p:cNvGraphicFramePr>
          <p:nvPr>
            <p:extLst/>
          </p:nvPr>
        </p:nvGraphicFramePr>
        <p:xfrm>
          <a:off x="1971728" y="1663286"/>
          <a:ext cx="8112000" cy="3169920"/>
        </p:xfrm>
        <a:graphic>
          <a:graphicData uri="http://schemas.openxmlformats.org/drawingml/2006/table">
            <a:tbl>
              <a:tblPr firstRow="1" bandRow="1">
                <a:tableStyleId>{E8B1032C-EA38-4F05-BA0D-38AFFFC7BED3}</a:tableStyleId>
              </a:tblPr>
              <a:tblGrid>
                <a:gridCol w="3744000">
                  <a:extLst>
                    <a:ext uri="{9D8B030D-6E8A-4147-A177-3AD203B41FA5}">
                      <a16:colId xmlns:a16="http://schemas.microsoft.com/office/drawing/2014/main" val="20000"/>
                    </a:ext>
                  </a:extLst>
                </a:gridCol>
                <a:gridCol w="1560000">
                  <a:extLst>
                    <a:ext uri="{9D8B030D-6E8A-4147-A177-3AD203B41FA5}">
                      <a16:colId xmlns:a16="http://schemas.microsoft.com/office/drawing/2014/main" val="20002"/>
                    </a:ext>
                  </a:extLst>
                </a:gridCol>
                <a:gridCol w="1560000">
                  <a:extLst>
                    <a:ext uri="{9D8B030D-6E8A-4147-A177-3AD203B41FA5}">
                      <a16:colId xmlns:a16="http://schemas.microsoft.com/office/drawing/2014/main" val="20003"/>
                    </a:ext>
                  </a:extLst>
                </a:gridCol>
                <a:gridCol w="1248000">
                  <a:extLst>
                    <a:ext uri="{9D8B030D-6E8A-4147-A177-3AD203B41FA5}">
                      <a16:colId xmlns:a16="http://schemas.microsoft.com/office/drawing/2014/main" val="1908032756"/>
                    </a:ext>
                  </a:extLst>
                </a:gridCol>
              </a:tblGrid>
              <a:tr h="370840">
                <a:tc>
                  <a:txBody>
                    <a:bodyPr/>
                    <a:lstStyle/>
                    <a:p>
                      <a:r>
                        <a:rPr lang="en-US" sz="1400" dirty="0" smtClean="0"/>
                        <a:t>Title / description of the test</a:t>
                      </a:r>
                      <a:endParaRPr lang="en-US" sz="1400" dirty="0"/>
                    </a:p>
                  </a:txBody>
                  <a:tcPr/>
                </a:tc>
                <a:tc>
                  <a:txBody>
                    <a:bodyPr/>
                    <a:lstStyle/>
                    <a:p>
                      <a:r>
                        <a:rPr lang="en-US" sz="1400" dirty="0" smtClean="0"/>
                        <a:t>Services required</a:t>
                      </a:r>
                      <a:endParaRPr lang="en-US" sz="1400" dirty="0"/>
                    </a:p>
                  </a:txBody>
                  <a:tcPr/>
                </a:tc>
                <a:tc>
                  <a:txBody>
                    <a:bodyPr/>
                    <a:lstStyle/>
                    <a:p>
                      <a:r>
                        <a:rPr lang="en-US" sz="1400" dirty="0" smtClean="0"/>
                        <a:t>Access /</a:t>
                      </a:r>
                      <a:r>
                        <a:rPr lang="en-US" sz="1400" baseline="0" dirty="0" smtClean="0"/>
                        <a:t> safety impacts</a:t>
                      </a:r>
                      <a:endParaRPr lang="en-US" sz="1400" dirty="0"/>
                    </a:p>
                  </a:txBody>
                  <a:tcPr>
                    <a:lnR w="12700" cap="flat" cmpd="sng" algn="ctr">
                      <a:solidFill>
                        <a:schemeClr val="tx1"/>
                      </a:solidFill>
                      <a:prstDash val="solid"/>
                      <a:round/>
                      <a:headEnd type="none" w="med" len="med"/>
                      <a:tailEnd type="none" w="med" len="med"/>
                    </a:ln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smtClean="0"/>
                        <a:t>Time need / anticipated readiness dates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0"/>
                  </a:ext>
                </a:extLst>
              </a:tr>
              <a:tr h="12526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smtClean="0">
                          <a:solidFill>
                            <a:schemeClr val="accent1"/>
                          </a:solidFill>
                          <a:latin typeface="+mn-lt"/>
                        </a:rPr>
                        <a:t>Source</a:t>
                      </a:r>
                      <a:endParaRPr lang="en-US" sz="1400" b="1" baseline="0" dirty="0" smtClean="0">
                        <a:solidFill>
                          <a:schemeClr val="accent1"/>
                        </a:solidFill>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baseline="0" dirty="0" smtClean="0">
                          <a:solidFill>
                            <a:schemeClr val="accent1"/>
                          </a:solidFill>
                          <a:latin typeface="+mn-lt"/>
                        </a:rPr>
                        <a:t>BE-ABP, TE-EPC, TE-VSC, BE-RF</a:t>
                      </a:r>
                    </a:p>
                    <a:p>
                      <a:pPr marL="285750" indent="-285750">
                        <a:buFont typeface="Arial" panose="020B0604020202020204" pitchFamily="34" charset="0"/>
                        <a:buChar char="•"/>
                      </a:pPr>
                      <a:r>
                        <a:rPr lang="en-US" sz="1400" dirty="0" smtClean="0">
                          <a:latin typeface="+mn-lt"/>
                        </a:rPr>
                        <a:t>Close</a:t>
                      </a:r>
                      <a:r>
                        <a:rPr lang="en-US" sz="1400" baseline="0" dirty="0" smtClean="0">
                          <a:latin typeface="+mn-lt"/>
                        </a:rPr>
                        <a:t> source and pump down.</a:t>
                      </a:r>
                    </a:p>
                    <a:p>
                      <a:pPr marL="285750" indent="-285750">
                        <a:buFont typeface="Arial" panose="020B0604020202020204" pitchFamily="34" charset="0"/>
                        <a:buChar char="•"/>
                      </a:pPr>
                      <a:r>
                        <a:rPr lang="en-US" sz="1400" baseline="0" dirty="0" smtClean="0">
                          <a:latin typeface="+mn-lt"/>
                        </a:rPr>
                        <a:t>Leak detection</a:t>
                      </a:r>
                    </a:p>
                    <a:p>
                      <a:pPr marL="285750" indent="-285750">
                        <a:buFont typeface="Arial" panose="020B0604020202020204" pitchFamily="34" charset="0"/>
                        <a:buChar char="•"/>
                      </a:pPr>
                      <a:r>
                        <a:rPr lang="en-US" sz="1400" dirty="0" smtClean="0">
                          <a:latin typeface="+mn-lt"/>
                        </a:rPr>
                        <a:t>High voltage testing</a:t>
                      </a:r>
                    </a:p>
                    <a:p>
                      <a:pPr marL="285750" indent="-285750">
                        <a:buFont typeface="Arial" panose="020B0604020202020204" pitchFamily="34" charset="0"/>
                        <a:buChar char="•"/>
                      </a:pPr>
                      <a:r>
                        <a:rPr lang="en-US" sz="1400" dirty="0" smtClean="0">
                          <a:latin typeface="+mn-lt"/>
                        </a:rPr>
                        <a:t>Solenoid power testing</a:t>
                      </a:r>
                      <a:r>
                        <a:rPr lang="en-US" sz="1400" baseline="0" dirty="0" smtClean="0">
                          <a:latin typeface="+mn-lt"/>
                        </a:rPr>
                        <a:t> + heat run (with EPC)</a:t>
                      </a:r>
                    </a:p>
                    <a:p>
                      <a:pPr marL="285750" indent="-285750">
                        <a:buFont typeface="Arial" panose="020B0604020202020204" pitchFamily="34" charset="0"/>
                        <a:buChar char="•"/>
                      </a:pPr>
                      <a:r>
                        <a:rPr lang="en-US" sz="1400" baseline="0" dirty="0" smtClean="0">
                          <a:latin typeface="+mn-lt"/>
                        </a:rPr>
                        <a:t>Sub-system tests</a:t>
                      </a:r>
                    </a:p>
                    <a:p>
                      <a:pPr marL="285750" indent="-285750">
                        <a:buFont typeface="Arial" panose="020B0604020202020204" pitchFamily="34" charset="0"/>
                        <a:buChar char="•"/>
                      </a:pPr>
                      <a:r>
                        <a:rPr lang="en-US" sz="1400" baseline="0" dirty="0" smtClean="0">
                          <a:latin typeface="+mn-lt"/>
                        </a:rPr>
                        <a:t>Injection of microwaves</a:t>
                      </a:r>
                    </a:p>
                    <a:p>
                      <a:pPr marL="0" indent="0">
                        <a:buFont typeface="Arial" panose="020B0604020202020204" pitchFamily="34" charset="0"/>
                        <a:buNone/>
                      </a:pPr>
                      <a:r>
                        <a:rPr lang="en-US" sz="1400" baseline="0" dirty="0" smtClean="0">
                          <a:latin typeface="+mn-lt"/>
                        </a:rPr>
                        <a:t>(Note: Beam is produced already in the first week)</a:t>
                      </a:r>
                      <a:endParaRPr lang="en-US" sz="1400" dirty="0" smtClean="0">
                        <a:latin typeface="+mn-lt"/>
                      </a:endParaRPr>
                    </a:p>
                  </a:txBody>
                  <a:tcPr/>
                </a:tc>
                <a:tc>
                  <a:txBody>
                    <a:bodyPr/>
                    <a:lstStyle/>
                    <a:p>
                      <a:pPr marL="285750" indent="-285750">
                        <a:buFont typeface="Arial" panose="020B0604020202020204" pitchFamily="34" charset="0"/>
                        <a:buChar char="•"/>
                      </a:pPr>
                      <a:r>
                        <a:rPr lang="en-US" sz="1400" dirty="0" smtClean="0">
                          <a:latin typeface="+mn-lt"/>
                        </a:rPr>
                        <a:t>Electricity</a:t>
                      </a:r>
                    </a:p>
                    <a:p>
                      <a:pPr marL="285750" indent="-285750">
                        <a:buFont typeface="Arial" panose="020B0604020202020204" pitchFamily="34" charset="0"/>
                        <a:buChar char="•"/>
                      </a:pPr>
                      <a:r>
                        <a:rPr lang="en-US" sz="1400" dirty="0" smtClean="0">
                          <a:latin typeface="+mn-lt"/>
                        </a:rPr>
                        <a:t>Vacuum</a:t>
                      </a:r>
                    </a:p>
                    <a:p>
                      <a:pPr marL="285750" indent="-285750">
                        <a:buFont typeface="Arial" panose="020B0604020202020204" pitchFamily="34" charset="0"/>
                        <a:buChar char="•"/>
                      </a:pPr>
                      <a:r>
                        <a:rPr lang="en-US" sz="1400" dirty="0" smtClean="0">
                          <a:latin typeface="+mn-lt"/>
                        </a:rPr>
                        <a:t>Water</a:t>
                      </a:r>
                    </a:p>
                    <a:p>
                      <a:pPr marL="285750" indent="-285750">
                        <a:buFont typeface="Arial" panose="020B0604020202020204" pitchFamily="34" charset="0"/>
                        <a:buChar char="•"/>
                      </a:pPr>
                      <a:r>
                        <a:rPr lang="en-US" sz="1400" dirty="0" smtClean="0">
                          <a:latin typeface="+mn-lt"/>
                        </a:rPr>
                        <a:t>Compressed Air</a:t>
                      </a:r>
                    </a:p>
                    <a:p>
                      <a:pPr marL="285750" indent="-285750">
                        <a:buFont typeface="Arial" panose="020B0604020202020204" pitchFamily="34" charset="0"/>
                        <a:buChar char="•"/>
                      </a:pPr>
                      <a:r>
                        <a:rPr lang="en-US" sz="1400" dirty="0" smtClean="0">
                          <a:latin typeface="+mn-lt"/>
                        </a:rPr>
                        <a:t>Controls</a:t>
                      </a:r>
                    </a:p>
                  </a:txBody>
                  <a:tcPr/>
                </a:tc>
                <a:tc>
                  <a:txBody>
                    <a:bodyPr/>
                    <a:lstStyle/>
                    <a:p>
                      <a:pPr marL="285750" indent="-285750">
                        <a:buFont typeface="Arial" panose="020B0604020202020204" pitchFamily="34" charset="0"/>
                        <a:buChar char="•"/>
                      </a:pPr>
                      <a:r>
                        <a:rPr lang="en-US" sz="1400" dirty="0" smtClean="0">
                          <a:latin typeface="+mn-lt"/>
                        </a:rPr>
                        <a:t>Operational </a:t>
                      </a:r>
                      <a:r>
                        <a:rPr lang="en-US" sz="1400" baseline="0" dirty="0" smtClean="0">
                          <a:latin typeface="+mn-lt"/>
                        </a:rPr>
                        <a:t>conditions</a:t>
                      </a:r>
                      <a:endParaRPr lang="en-US" sz="1400" dirty="0">
                        <a:latin typeface="+mn-lt"/>
                      </a:endParaRPr>
                    </a:p>
                  </a:txBody>
                  <a:tcPr>
                    <a:lnR w="12700" cap="flat" cmpd="sng" algn="ctr">
                      <a:solidFill>
                        <a:schemeClr val="tx1"/>
                      </a:solidFill>
                      <a:prstDash val="solid"/>
                      <a:round/>
                      <a:headEnd type="none" w="med" len="med"/>
                      <a:tailEnd type="none" w="med" len="med"/>
                    </a:lnR>
                  </a:tcPr>
                </a:tc>
                <a:tc>
                  <a:txBody>
                    <a:bodyPr/>
                    <a:lstStyle/>
                    <a:p>
                      <a:r>
                        <a:rPr lang="en-US" sz="1400" dirty="0" smtClean="0">
                          <a:latin typeface="+mn-lt"/>
                        </a:rPr>
                        <a:t>4 weeks IST</a:t>
                      </a:r>
                    </a:p>
                    <a:p>
                      <a:r>
                        <a:rPr lang="en-US" sz="1400" dirty="0" smtClean="0">
                          <a:latin typeface="+mn-lt"/>
                        </a:rPr>
                        <a:t>(2020-w29+32)</a:t>
                      </a:r>
                    </a:p>
                    <a:p>
                      <a:pPr marL="0" indent="0">
                        <a:buFont typeface="Arial" panose="020B0604020202020204" pitchFamily="34" charset="0"/>
                        <a:buNone/>
                      </a:pPr>
                      <a:endParaRPr lang="en-US" sz="1400" b="1" dirty="0">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999760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lstStyle/>
          <a:p>
            <a:r>
              <a:rPr lang="en-US" dirty="0" smtClean="0"/>
              <a:t>Linac3 responsible people to respond</a:t>
            </a:r>
            <a:endParaRPr lang="en-US" dirty="0"/>
          </a:p>
        </p:txBody>
      </p:sp>
      <p:sp>
        <p:nvSpPr>
          <p:cNvPr id="3" name="TextBox 2"/>
          <p:cNvSpPr txBox="1"/>
          <p:nvPr/>
        </p:nvSpPr>
        <p:spPr>
          <a:xfrm>
            <a:off x="345601" y="1220163"/>
            <a:ext cx="11008199" cy="4247317"/>
          </a:xfrm>
          <a:prstGeom prst="rect">
            <a:avLst/>
          </a:prstGeom>
          <a:noFill/>
        </p:spPr>
        <p:txBody>
          <a:bodyPr wrap="square" rtlCol="0">
            <a:spAutoFit/>
          </a:bodyPr>
          <a:lstStyle/>
          <a:p>
            <a:pPr marL="285750" indent="-285750">
              <a:buFont typeface="Arial" charset="0"/>
              <a:buChar char="•"/>
            </a:pPr>
            <a:r>
              <a:rPr lang="en-US" dirty="0" smtClean="0"/>
              <a:t>Shutdown </a:t>
            </a:r>
            <a:r>
              <a:rPr lang="en-US" dirty="0" err="1" smtClean="0"/>
              <a:t>co-ordinator</a:t>
            </a:r>
            <a:r>
              <a:rPr lang="en-US" dirty="0" smtClean="0"/>
              <a:t>: C. </a:t>
            </a:r>
            <a:r>
              <a:rPr lang="en-US" dirty="0" err="1" smtClean="0"/>
              <a:t>Mastrostefano</a:t>
            </a:r>
            <a:endParaRPr lang="en-US" dirty="0" smtClean="0"/>
          </a:p>
          <a:p>
            <a:pPr marL="285750" indent="-285750">
              <a:buFont typeface="Arial" charset="0"/>
              <a:buChar char="•"/>
            </a:pPr>
            <a:r>
              <a:rPr lang="en-US" dirty="0" smtClean="0"/>
              <a:t>Machine Operation Co-</a:t>
            </a:r>
            <a:r>
              <a:rPr lang="en-US" dirty="0" err="1" smtClean="0"/>
              <a:t>ordinator</a:t>
            </a:r>
            <a:r>
              <a:rPr lang="en-US" dirty="0" smtClean="0"/>
              <a:t>: E. </a:t>
            </a:r>
            <a:r>
              <a:rPr lang="en-US" dirty="0" err="1" smtClean="0"/>
              <a:t>Mahner</a:t>
            </a:r>
            <a:endParaRPr lang="en-US" dirty="0" smtClean="0"/>
          </a:p>
          <a:p>
            <a:pPr marL="285750" indent="-285750">
              <a:buFont typeface="Arial" charset="0"/>
              <a:buChar char="•"/>
            </a:pPr>
            <a:r>
              <a:rPr lang="en-US" dirty="0" smtClean="0"/>
              <a:t>2020 Restart Planning (including ISTs): R. Scrivens</a:t>
            </a:r>
          </a:p>
          <a:p>
            <a:pPr marL="285750" indent="-285750">
              <a:buFont typeface="Arial" charset="0"/>
              <a:buChar char="•"/>
            </a:pPr>
            <a:endParaRPr lang="en-US" dirty="0"/>
          </a:p>
          <a:p>
            <a:pPr marL="285750" indent="-285750">
              <a:buFont typeface="Arial" charset="0"/>
              <a:buChar char="•"/>
            </a:pPr>
            <a:r>
              <a:rPr lang="en-US" dirty="0" smtClean="0"/>
              <a:t>Magnets: D. </a:t>
            </a:r>
            <a:r>
              <a:rPr lang="en-US" dirty="0" err="1" smtClean="0"/>
              <a:t>Bodart</a:t>
            </a:r>
            <a:r>
              <a:rPr lang="en-US" dirty="0" smtClean="0"/>
              <a:t> </a:t>
            </a:r>
            <a:r>
              <a:rPr lang="en-US" dirty="0">
                <a:solidFill>
                  <a:srgbClr val="FF0000"/>
                </a:solidFill>
              </a:rPr>
              <a:t>(OK by Phone)</a:t>
            </a:r>
          </a:p>
          <a:p>
            <a:pPr marL="285750" indent="-285750">
              <a:buFont typeface="Arial" charset="0"/>
              <a:buChar char="•"/>
            </a:pPr>
            <a:r>
              <a:rPr lang="en-US" dirty="0" smtClean="0"/>
              <a:t>Power converters: S. </a:t>
            </a:r>
            <a:r>
              <a:rPr lang="en-US" dirty="0" err="1"/>
              <a:t>Joffe</a:t>
            </a:r>
            <a:r>
              <a:rPr lang="en-US" dirty="0"/>
              <a:t> </a:t>
            </a:r>
            <a:r>
              <a:rPr lang="en-US" dirty="0">
                <a:solidFill>
                  <a:srgbClr val="FF0000"/>
                </a:solidFill>
              </a:rPr>
              <a:t>(OK: </a:t>
            </a:r>
            <a:r>
              <a:rPr lang="en-US" dirty="0" smtClean="0">
                <a:solidFill>
                  <a:srgbClr val="FF0000"/>
                </a:solidFill>
              </a:rPr>
              <a:t>23/06)</a:t>
            </a:r>
            <a:endParaRPr lang="en-US" dirty="0" smtClean="0"/>
          </a:p>
          <a:p>
            <a:pPr marL="285750" indent="-285750">
              <a:buFont typeface="Arial" charset="0"/>
              <a:buChar char="•"/>
            </a:pPr>
            <a:r>
              <a:rPr lang="en-US" dirty="0" smtClean="0"/>
              <a:t>Warm Interlock System: R. Mompo  </a:t>
            </a:r>
            <a:r>
              <a:rPr lang="en-US" dirty="0" smtClean="0">
                <a:solidFill>
                  <a:srgbClr val="FF0000"/>
                </a:solidFill>
              </a:rPr>
              <a:t>(OK: 24/05)</a:t>
            </a:r>
          </a:p>
          <a:p>
            <a:pPr marL="285750" indent="-285750">
              <a:buFont typeface="Arial" charset="0"/>
              <a:buChar char="•"/>
            </a:pPr>
            <a:r>
              <a:rPr lang="en-US" dirty="0" smtClean="0"/>
              <a:t>RF: G. </a:t>
            </a:r>
            <a:r>
              <a:rPr lang="en-US" dirty="0" err="1" smtClean="0"/>
              <a:t>Piccinnini</a:t>
            </a:r>
            <a:r>
              <a:rPr lang="en-US" dirty="0" smtClean="0"/>
              <a:t>, D. Valuch </a:t>
            </a:r>
            <a:r>
              <a:rPr lang="en-US" dirty="0">
                <a:solidFill>
                  <a:srgbClr val="FF0000"/>
                </a:solidFill>
              </a:rPr>
              <a:t>(OK: 04/06) </a:t>
            </a:r>
          </a:p>
          <a:p>
            <a:pPr marL="285750" indent="-285750">
              <a:buFont typeface="Arial" charset="0"/>
              <a:buChar char="•"/>
            </a:pPr>
            <a:r>
              <a:rPr lang="en-US" dirty="0" smtClean="0"/>
              <a:t>Source: D. </a:t>
            </a:r>
            <a:r>
              <a:rPr lang="en-US" dirty="0" err="1" smtClean="0"/>
              <a:t>Kuchler</a:t>
            </a:r>
            <a:r>
              <a:rPr lang="en-US" dirty="0" smtClean="0"/>
              <a:t> </a:t>
            </a:r>
            <a:r>
              <a:rPr lang="en-US" dirty="0" smtClean="0">
                <a:solidFill>
                  <a:srgbClr val="FF0000"/>
                </a:solidFill>
              </a:rPr>
              <a:t>(OK: at 03/06 meeting)</a:t>
            </a:r>
          </a:p>
          <a:p>
            <a:pPr marL="285750" indent="-285750">
              <a:buFont typeface="Arial" charset="0"/>
              <a:buChar char="•"/>
            </a:pPr>
            <a:r>
              <a:rPr lang="en-US" dirty="0" err="1" smtClean="0"/>
              <a:t>Slits&amp;Stopper</a:t>
            </a:r>
            <a:r>
              <a:rPr lang="en-US" dirty="0" smtClean="0"/>
              <a:t>: </a:t>
            </a:r>
            <a:r>
              <a:rPr lang="en-US" dirty="0"/>
              <a:t>E. Grenier-Boley</a:t>
            </a:r>
            <a:endParaRPr lang="en-US" dirty="0" smtClean="0"/>
          </a:p>
          <a:p>
            <a:pPr marL="285750" indent="-285750">
              <a:buFont typeface="Arial" charset="0"/>
              <a:buChar char="•"/>
            </a:pPr>
            <a:r>
              <a:rPr lang="en-US" dirty="0" err="1" smtClean="0"/>
              <a:t>Slits&amp;Stopper</a:t>
            </a:r>
            <a:r>
              <a:rPr lang="en-US" dirty="0" smtClean="0"/>
              <a:t> Controls: C. </a:t>
            </a:r>
            <a:r>
              <a:rPr lang="en-US" dirty="0" err="1" smtClean="0"/>
              <a:t>Mitifiot</a:t>
            </a:r>
            <a:endParaRPr lang="en-US" dirty="0" smtClean="0"/>
          </a:p>
          <a:p>
            <a:pPr marL="285750" indent="-285750">
              <a:buFont typeface="Arial" charset="0"/>
              <a:buChar char="•"/>
            </a:pPr>
            <a:r>
              <a:rPr lang="en-US" dirty="0" smtClean="0"/>
              <a:t>Beam instrumentation: F</a:t>
            </a:r>
            <a:r>
              <a:rPr lang="en-US" dirty="0">
                <a:solidFill>
                  <a:srgbClr val="FF0000"/>
                </a:solidFill>
              </a:rPr>
              <a:t>. </a:t>
            </a:r>
            <a:r>
              <a:rPr lang="en-US" dirty="0" err="1">
                <a:solidFill>
                  <a:srgbClr val="FF0000"/>
                </a:solidFill>
              </a:rPr>
              <a:t>Roncarolo</a:t>
            </a:r>
            <a:r>
              <a:rPr lang="en-US" dirty="0">
                <a:solidFill>
                  <a:srgbClr val="FF0000"/>
                </a:solidFill>
              </a:rPr>
              <a:t> (Info received – OK)</a:t>
            </a:r>
          </a:p>
          <a:p>
            <a:pPr marL="285750" indent="-285750">
              <a:buFont typeface="Arial" charset="0"/>
              <a:buChar char="•"/>
            </a:pPr>
            <a:r>
              <a:rPr lang="en-US" dirty="0" smtClean="0"/>
              <a:t>Controls: A. Dworak </a:t>
            </a:r>
            <a:r>
              <a:rPr lang="en-US" dirty="0" smtClean="0">
                <a:solidFill>
                  <a:srgbClr val="FF0000"/>
                </a:solidFill>
              </a:rPr>
              <a:t>(Requested list of services – see next page)</a:t>
            </a:r>
          </a:p>
          <a:p>
            <a:pPr marL="285750" indent="-285750">
              <a:buFont typeface="Arial" charset="0"/>
              <a:buChar char="•"/>
            </a:pPr>
            <a:r>
              <a:rPr lang="en-US" dirty="0" smtClean="0"/>
              <a:t>CV: S. </a:t>
            </a:r>
            <a:r>
              <a:rPr lang="en-US" dirty="0" err="1" smtClean="0"/>
              <a:t>Deleval</a:t>
            </a:r>
            <a:r>
              <a:rPr lang="en-US" dirty="0" smtClean="0"/>
              <a:t>, R. Bozzi  (</a:t>
            </a:r>
            <a:r>
              <a:rPr lang="en-US" dirty="0" smtClean="0">
                <a:solidFill>
                  <a:srgbClr val="FF0000"/>
                </a:solidFill>
              </a:rPr>
              <a:t>Ventilation – note &gt;1 month delay – Discussion this afternoon</a:t>
            </a:r>
            <a:r>
              <a:rPr lang="en-US" dirty="0" smtClean="0"/>
              <a:t>)</a:t>
            </a:r>
          </a:p>
          <a:p>
            <a:pPr marL="285750" indent="-285750">
              <a:buFont typeface="Arial" charset="0"/>
              <a:buChar char="•"/>
            </a:pPr>
            <a:r>
              <a:rPr lang="en-US" dirty="0" smtClean="0"/>
              <a:t>Vacuum: J. Ferreira Somoza  </a:t>
            </a:r>
            <a:r>
              <a:rPr lang="en-US" dirty="0" smtClean="0">
                <a:solidFill>
                  <a:srgbClr val="FF0000"/>
                </a:solidFill>
              </a:rPr>
              <a:t>(OK: 24/05 – Note about priorities if the proton chain needs more work)</a:t>
            </a:r>
            <a:endParaRPr lang="en-US" dirty="0">
              <a:solidFill>
                <a:srgbClr val="FF0000"/>
              </a:solidFill>
            </a:endParaRPr>
          </a:p>
        </p:txBody>
      </p:sp>
      <p:sp>
        <p:nvSpPr>
          <p:cNvPr id="4" name="Rectangle 3"/>
          <p:cNvSpPr/>
          <p:nvPr/>
        </p:nvSpPr>
        <p:spPr>
          <a:xfrm>
            <a:off x="345601" y="4804012"/>
            <a:ext cx="10108584" cy="663468"/>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0339519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beigetone">
      <a:dk1>
        <a:srgbClr val="2B2B2B"/>
      </a:dk1>
      <a:lt1>
        <a:srgbClr val="FFFFFF"/>
      </a:lt1>
      <a:dk2>
        <a:srgbClr val="44546A"/>
      </a:dk2>
      <a:lt2>
        <a:srgbClr val="FFFFFF"/>
      </a:lt2>
      <a:accent1>
        <a:srgbClr val="B06660"/>
      </a:accent1>
      <a:accent2>
        <a:srgbClr val="CA8F42"/>
      </a:accent2>
      <a:accent3>
        <a:srgbClr val="AB9C73"/>
      </a:accent3>
      <a:accent4>
        <a:srgbClr val="5E7703"/>
      </a:accent4>
      <a:accent5>
        <a:srgbClr val="6A7D8E"/>
      </a:accent5>
      <a:accent6>
        <a:srgbClr val="2B2B2B"/>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925</TotalTime>
  <Words>1880</Words>
  <Application>Microsoft Office PowerPoint</Application>
  <PresentationFormat>Widescreen</PresentationFormat>
  <Paragraphs>400</Paragraphs>
  <Slides>22</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22</vt:i4>
      </vt:variant>
    </vt:vector>
  </HeadingPairs>
  <TitlesOfParts>
    <vt:vector size="31" baseType="lpstr">
      <vt:lpstr>Arial</vt:lpstr>
      <vt:lpstr>Calibri</vt:lpstr>
      <vt:lpstr>Calibri Light</vt:lpstr>
      <vt:lpstr>Optima</vt:lpstr>
      <vt:lpstr>Times New Roman</vt:lpstr>
      <vt:lpstr>Wingdings</vt:lpstr>
      <vt:lpstr>Office Theme</vt:lpstr>
      <vt:lpstr>1_Office Theme</vt:lpstr>
      <vt:lpstr>2_Office Theme</vt:lpstr>
      <vt:lpstr>LINAC3, LEIR: status of ISTs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Linac3 responsible people to respond</vt:lpstr>
      <vt:lpstr>Controls Requirements for Restart</vt:lpstr>
      <vt:lpstr>Safety</vt:lpstr>
      <vt:lpstr>PowerPoint Presentation</vt:lpstr>
      <vt:lpstr>IST for LEIR/LN3 BCTDC</vt:lpstr>
      <vt:lpstr>IST for LEIR/LN3 BTVs</vt:lpstr>
      <vt:lpstr>IST for LEIR ionization profile monitor</vt:lpstr>
      <vt:lpstr>IST for LEIR/LN3 SEMs</vt:lpstr>
      <vt:lpstr>PowerPoint Presentation</vt:lpstr>
      <vt:lpstr>PowerPoint Presentation</vt:lpstr>
      <vt:lpstr>PowerPoint Presentation</vt:lpstr>
      <vt:lpstr>PowerPoint Presentation</vt:lpstr>
      <vt:lpstr>PowerPoint Presentation</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Reyes Alemany Fernandez</dc:creator>
  <cp:lastModifiedBy>Reyes Alemany Fernandez</cp:lastModifiedBy>
  <cp:revision>8</cp:revision>
  <dcterms:created xsi:type="dcterms:W3CDTF">2019-06-13T15:17:34Z</dcterms:created>
  <dcterms:modified xsi:type="dcterms:W3CDTF">2019-06-14T06:42:43Z</dcterms:modified>
</cp:coreProperties>
</file>