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54"/>
  </p:notesMasterIdLst>
  <p:sldIdLst>
    <p:sldId id="297" r:id="rId2"/>
    <p:sldId id="1213" r:id="rId3"/>
    <p:sldId id="1059" r:id="rId4"/>
    <p:sldId id="778" r:id="rId5"/>
    <p:sldId id="1004" r:id="rId6"/>
    <p:sldId id="1058" r:id="rId7"/>
    <p:sldId id="1168" r:id="rId8"/>
    <p:sldId id="1075" r:id="rId9"/>
    <p:sldId id="751" r:id="rId10"/>
    <p:sldId id="1211" r:id="rId11"/>
    <p:sldId id="1176" r:id="rId12"/>
    <p:sldId id="1205" r:id="rId13"/>
    <p:sldId id="1179" r:id="rId14"/>
    <p:sldId id="1150" r:id="rId15"/>
    <p:sldId id="1180" r:id="rId16"/>
    <p:sldId id="1158" r:id="rId17"/>
    <p:sldId id="1161" r:id="rId18"/>
    <p:sldId id="1151" r:id="rId19"/>
    <p:sldId id="1200" r:id="rId20"/>
    <p:sldId id="1162" r:id="rId21"/>
    <p:sldId id="1044" r:id="rId22"/>
    <p:sldId id="1194" r:id="rId23"/>
    <p:sldId id="1196" r:id="rId24"/>
    <p:sldId id="1186" r:id="rId25"/>
    <p:sldId id="1208" r:id="rId26"/>
    <p:sldId id="1209" r:id="rId27"/>
    <p:sldId id="1152" r:id="rId28"/>
    <p:sldId id="1181" r:id="rId29"/>
    <p:sldId id="1148" r:id="rId30"/>
    <p:sldId id="1173" r:id="rId31"/>
    <p:sldId id="1212" r:id="rId32"/>
    <p:sldId id="1197" r:id="rId33"/>
    <p:sldId id="1203" r:id="rId34"/>
    <p:sldId id="1187" r:id="rId35"/>
    <p:sldId id="1188" r:id="rId36"/>
    <p:sldId id="1201" r:id="rId37"/>
    <p:sldId id="1115" r:id="rId38"/>
    <p:sldId id="1164" r:id="rId39"/>
    <p:sldId id="1206" r:id="rId40"/>
    <p:sldId id="1137" r:id="rId41"/>
    <p:sldId id="1207" r:id="rId42"/>
    <p:sldId id="1153" r:id="rId43"/>
    <p:sldId id="1041" r:id="rId44"/>
    <p:sldId id="1198" r:id="rId45"/>
    <p:sldId id="270" r:id="rId46"/>
    <p:sldId id="702" r:id="rId47"/>
    <p:sldId id="481" r:id="rId48"/>
    <p:sldId id="575" r:id="rId49"/>
    <p:sldId id="1140" r:id="rId50"/>
    <p:sldId id="1119" r:id="rId51"/>
    <p:sldId id="483" r:id="rId52"/>
    <p:sldId id="1172"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C823C8"/>
    <a:srgbClr val="0000FF"/>
    <a:srgbClr val="E38E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52" autoAdjust="0"/>
    <p:restoredTop sz="83333" autoAdjust="0"/>
  </p:normalViewPr>
  <p:slideViewPr>
    <p:cSldViewPr snapToGrid="0">
      <p:cViewPr varScale="1">
        <p:scale>
          <a:sx n="62" d="100"/>
          <a:sy n="62" d="100"/>
        </p:scale>
        <p:origin x="48"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charts/_rels/chart1.xml.rels><?xml version="1.0" encoding="UTF-8" standalone="yes"?>
<Relationships xmlns="http://schemas.openxmlformats.org/package/2006/relationships"><Relationship Id="rId3" Type="http://schemas.openxmlformats.org/officeDocument/2006/relationships/oleObject" Target="file:///\\cernhomem.cern.ch\m\mkxtest\Public\XBOX3\Conditoning%20Algorithm.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Power Ramp</a:t>
            </a:r>
            <a:r>
              <a:rPr lang="en-US" baseline="0" dirty="0"/>
              <a:t> in Operation</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v>Line1</c:v>
          </c:tx>
          <c:spPr>
            <a:ln w="19050" cap="rnd">
              <a:solidFill>
                <a:schemeClr val="accent1"/>
              </a:solidFill>
              <a:round/>
            </a:ln>
            <a:effectLst/>
          </c:spPr>
          <c:marker>
            <c:symbol val="none"/>
          </c:marker>
          <c:xVal>
            <c:numRef>
              <c:f>Sheet1!$B$7:$B$11</c:f>
              <c:numCache>
                <c:formatCode>General</c:formatCode>
                <c:ptCount val="5"/>
                <c:pt idx="0">
                  <c:v>0</c:v>
                </c:pt>
                <c:pt idx="1">
                  <c:v>10000</c:v>
                </c:pt>
                <c:pt idx="2">
                  <c:v>15000</c:v>
                </c:pt>
                <c:pt idx="3">
                  <c:v>15000</c:v>
                </c:pt>
                <c:pt idx="4">
                  <c:v>16000</c:v>
                </c:pt>
              </c:numCache>
            </c:numRef>
          </c:xVal>
          <c:yVal>
            <c:numRef>
              <c:f>Sheet1!$A$7:$A$11</c:f>
              <c:numCache>
                <c:formatCode>General</c:formatCode>
                <c:ptCount val="5"/>
                <c:pt idx="0">
                  <c:v>-10</c:v>
                </c:pt>
                <c:pt idx="1">
                  <c:v>0</c:v>
                </c:pt>
                <c:pt idx="2">
                  <c:v>0</c:v>
                </c:pt>
                <c:pt idx="3">
                  <c:v>10</c:v>
                </c:pt>
                <c:pt idx="4">
                  <c:v>10</c:v>
                </c:pt>
              </c:numCache>
            </c:numRef>
          </c:yVal>
          <c:smooth val="0"/>
          <c:extLst>
            <c:ext xmlns:c16="http://schemas.microsoft.com/office/drawing/2014/chart" uri="{C3380CC4-5D6E-409C-BE32-E72D297353CC}">
              <c16:uniqueId val="{00000000-A122-49B8-BE4F-CD813E94AA87}"/>
            </c:ext>
          </c:extLst>
        </c:ser>
        <c:ser>
          <c:idx val="1"/>
          <c:order val="1"/>
          <c:tx>
            <c:v>Line 2</c:v>
          </c:tx>
          <c:spPr>
            <a:ln w="19050" cap="rnd">
              <a:solidFill>
                <a:schemeClr val="accent2"/>
              </a:solidFill>
              <a:round/>
            </a:ln>
            <a:effectLst/>
          </c:spPr>
          <c:marker>
            <c:symbol val="none"/>
          </c:marker>
          <c:xVal>
            <c:numRef>
              <c:f>Sheet1!$C$7:$C$11</c:f>
              <c:numCache>
                <c:formatCode>General</c:formatCode>
                <c:ptCount val="5"/>
                <c:pt idx="0">
                  <c:v>0</c:v>
                </c:pt>
                <c:pt idx="1">
                  <c:v>12000</c:v>
                </c:pt>
                <c:pt idx="2">
                  <c:v>15000</c:v>
                </c:pt>
                <c:pt idx="3">
                  <c:v>15000</c:v>
                </c:pt>
                <c:pt idx="4">
                  <c:v>16000</c:v>
                </c:pt>
              </c:numCache>
            </c:numRef>
          </c:xVal>
          <c:yVal>
            <c:numRef>
              <c:f>Sheet1!$A$7:$A$11</c:f>
              <c:numCache>
                <c:formatCode>General</c:formatCode>
                <c:ptCount val="5"/>
                <c:pt idx="0">
                  <c:v>-10</c:v>
                </c:pt>
                <c:pt idx="1">
                  <c:v>0</c:v>
                </c:pt>
                <c:pt idx="2">
                  <c:v>0</c:v>
                </c:pt>
                <c:pt idx="3">
                  <c:v>10</c:v>
                </c:pt>
                <c:pt idx="4">
                  <c:v>10</c:v>
                </c:pt>
              </c:numCache>
            </c:numRef>
          </c:yVal>
          <c:smooth val="0"/>
          <c:extLst>
            <c:ext xmlns:c16="http://schemas.microsoft.com/office/drawing/2014/chart" uri="{C3380CC4-5D6E-409C-BE32-E72D297353CC}">
              <c16:uniqueId val="{00000001-A122-49B8-BE4F-CD813E94AA87}"/>
            </c:ext>
          </c:extLst>
        </c:ser>
        <c:ser>
          <c:idx val="2"/>
          <c:order val="2"/>
          <c:tx>
            <c:v>Line 3</c:v>
          </c:tx>
          <c:spPr>
            <a:ln w="19050" cap="rnd">
              <a:solidFill>
                <a:schemeClr val="accent3"/>
              </a:solidFill>
              <a:round/>
            </a:ln>
            <a:effectLst/>
          </c:spPr>
          <c:marker>
            <c:symbol val="none"/>
          </c:marker>
          <c:xVal>
            <c:numRef>
              <c:f>Sheet1!$D$7:$D$10</c:f>
              <c:numCache>
                <c:formatCode>General</c:formatCode>
                <c:ptCount val="4"/>
                <c:pt idx="0">
                  <c:v>0</c:v>
                </c:pt>
                <c:pt idx="1">
                  <c:v>20000</c:v>
                </c:pt>
                <c:pt idx="2">
                  <c:v>30000</c:v>
                </c:pt>
                <c:pt idx="3">
                  <c:v>30000</c:v>
                </c:pt>
              </c:numCache>
            </c:numRef>
          </c:xVal>
          <c:yVal>
            <c:numRef>
              <c:f>Sheet1!$A$7:$A$10</c:f>
              <c:numCache>
                <c:formatCode>General</c:formatCode>
                <c:ptCount val="4"/>
                <c:pt idx="0">
                  <c:v>-10</c:v>
                </c:pt>
                <c:pt idx="1">
                  <c:v>0</c:v>
                </c:pt>
                <c:pt idx="2">
                  <c:v>0</c:v>
                </c:pt>
                <c:pt idx="3">
                  <c:v>10</c:v>
                </c:pt>
              </c:numCache>
            </c:numRef>
          </c:yVal>
          <c:smooth val="0"/>
          <c:extLst>
            <c:ext xmlns:c16="http://schemas.microsoft.com/office/drawing/2014/chart" uri="{C3380CC4-5D6E-409C-BE32-E72D297353CC}">
              <c16:uniqueId val="{00000002-A122-49B8-BE4F-CD813E94AA87}"/>
            </c:ext>
          </c:extLst>
        </c:ser>
        <c:ser>
          <c:idx val="3"/>
          <c:order val="3"/>
          <c:tx>
            <c:v>Line 4</c:v>
          </c:tx>
          <c:spPr>
            <a:ln w="19050" cap="rnd">
              <a:solidFill>
                <a:schemeClr val="accent4"/>
              </a:solidFill>
              <a:round/>
            </a:ln>
            <a:effectLst/>
          </c:spPr>
          <c:marker>
            <c:symbol val="none"/>
          </c:marker>
          <c:xVal>
            <c:numRef>
              <c:f>Sheet1!$E$7:$E$11</c:f>
              <c:numCache>
                <c:formatCode>General</c:formatCode>
                <c:ptCount val="5"/>
                <c:pt idx="0">
                  <c:v>0</c:v>
                </c:pt>
                <c:pt idx="1">
                  <c:v>20000</c:v>
                </c:pt>
                <c:pt idx="2">
                  <c:v>30000</c:v>
                </c:pt>
                <c:pt idx="3">
                  <c:v>30000</c:v>
                </c:pt>
                <c:pt idx="4">
                  <c:v>31000</c:v>
                </c:pt>
              </c:numCache>
            </c:numRef>
          </c:xVal>
          <c:yVal>
            <c:numRef>
              <c:f>Sheet1!$A$7:$A$11</c:f>
              <c:numCache>
                <c:formatCode>General</c:formatCode>
                <c:ptCount val="5"/>
                <c:pt idx="0">
                  <c:v>-10</c:v>
                </c:pt>
                <c:pt idx="1">
                  <c:v>0</c:v>
                </c:pt>
                <c:pt idx="2">
                  <c:v>0</c:v>
                </c:pt>
                <c:pt idx="3">
                  <c:v>10</c:v>
                </c:pt>
                <c:pt idx="4">
                  <c:v>10</c:v>
                </c:pt>
              </c:numCache>
            </c:numRef>
          </c:yVal>
          <c:smooth val="0"/>
          <c:extLst>
            <c:ext xmlns:c16="http://schemas.microsoft.com/office/drawing/2014/chart" uri="{C3380CC4-5D6E-409C-BE32-E72D297353CC}">
              <c16:uniqueId val="{00000003-A122-49B8-BE4F-CD813E94AA87}"/>
            </c:ext>
          </c:extLst>
        </c:ser>
        <c:ser>
          <c:idx val="4"/>
          <c:order val="4"/>
          <c:tx>
            <c:v>XBOX2</c:v>
          </c:tx>
          <c:spPr>
            <a:ln w="19050" cap="rnd">
              <a:solidFill>
                <a:schemeClr val="accent5"/>
              </a:solidFill>
              <a:round/>
            </a:ln>
            <a:effectLst/>
          </c:spPr>
          <c:marker>
            <c:symbol val="none"/>
          </c:marker>
          <c:xVal>
            <c:numRef>
              <c:f>Sheet1!$F$7:$F$11</c:f>
              <c:numCache>
                <c:formatCode>General</c:formatCode>
                <c:ptCount val="5"/>
                <c:pt idx="0">
                  <c:v>0</c:v>
                </c:pt>
                <c:pt idx="1">
                  <c:v>2500</c:v>
                </c:pt>
                <c:pt idx="2">
                  <c:v>7500</c:v>
                </c:pt>
                <c:pt idx="3">
                  <c:v>7500</c:v>
                </c:pt>
                <c:pt idx="4">
                  <c:v>8500</c:v>
                </c:pt>
              </c:numCache>
            </c:numRef>
          </c:xVal>
          <c:yVal>
            <c:numRef>
              <c:f>Sheet1!$A$7:$A$11</c:f>
              <c:numCache>
                <c:formatCode>General</c:formatCode>
                <c:ptCount val="5"/>
                <c:pt idx="0">
                  <c:v>-10</c:v>
                </c:pt>
                <c:pt idx="1">
                  <c:v>0</c:v>
                </c:pt>
                <c:pt idx="2">
                  <c:v>0</c:v>
                </c:pt>
                <c:pt idx="3">
                  <c:v>10</c:v>
                </c:pt>
                <c:pt idx="4">
                  <c:v>10</c:v>
                </c:pt>
              </c:numCache>
            </c:numRef>
          </c:yVal>
          <c:smooth val="0"/>
          <c:extLst>
            <c:ext xmlns:c16="http://schemas.microsoft.com/office/drawing/2014/chart" uri="{C3380CC4-5D6E-409C-BE32-E72D297353CC}">
              <c16:uniqueId val="{00000004-A122-49B8-BE4F-CD813E94AA87}"/>
            </c:ext>
          </c:extLst>
        </c:ser>
        <c:dLbls>
          <c:showLegendKey val="0"/>
          <c:showVal val="0"/>
          <c:showCatName val="0"/>
          <c:showSerName val="0"/>
          <c:showPercent val="0"/>
          <c:showBubbleSize val="0"/>
        </c:dLbls>
        <c:axId val="413158360"/>
        <c:axId val="413158688"/>
      </c:scatterChart>
      <c:valAx>
        <c:axId val="41315836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Pulses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3158688"/>
        <c:crosses val="autoZero"/>
        <c:crossBetween val="midCat"/>
      </c:valAx>
      <c:valAx>
        <c:axId val="4131586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Power</a:t>
                </a:r>
                <a:r>
                  <a:rPr lang="en-GB" baseline="0"/>
                  <a:t> (kW)</a:t>
                </a:r>
                <a:endParaRPr lang="en-GB"/>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3158360"/>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43E50C-1BE4-4D01-84A0-FA1AF28B1DF4}" type="datetimeFigureOut">
              <a:rPr lang="en-GB" smtClean="0"/>
              <a:t>08/11/2020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630C25-D6C8-4946-A89D-8E7A3012D20C}" type="slidenum">
              <a:rPr lang="en-GB" smtClean="0"/>
              <a:t>‹#›</a:t>
            </a:fld>
            <a:endParaRPr lang="en-GB"/>
          </a:p>
        </p:txBody>
      </p:sp>
    </p:spTree>
    <p:extLst>
      <p:ext uri="{BB962C8B-B14F-4D97-AF65-F5344CB8AC3E}">
        <p14:creationId xmlns:p14="http://schemas.microsoft.com/office/powerpoint/2010/main" val="3978785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1</a:t>
            </a:fld>
            <a:endParaRPr lang="en-GB"/>
          </a:p>
        </p:txBody>
      </p:sp>
    </p:spTree>
    <p:extLst>
      <p:ext uri="{BB962C8B-B14F-4D97-AF65-F5344CB8AC3E}">
        <p14:creationId xmlns:p14="http://schemas.microsoft.com/office/powerpoint/2010/main" val="6540446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Provoked by reflected power in 2</a:t>
            </a:r>
            <a:r>
              <a:rPr lang="en-GB" sz="1200" baseline="30000" dirty="0"/>
              <a:t>nd</a:t>
            </a:r>
            <a:r>
              <a:rPr lang="en-GB" sz="1200" dirty="0"/>
              <a:t> structure. Also we had software issues where it send a long flat pulse with same peak power, provoked BDs in both.</a:t>
            </a:r>
            <a:endParaRPr lang="en-US" sz="1200" dirty="0"/>
          </a:p>
          <a:p>
            <a:endParaRPr lang="en-US" sz="1200" dirty="0"/>
          </a:p>
        </p:txBody>
      </p:sp>
      <p:sp>
        <p:nvSpPr>
          <p:cNvPr id="4" name="Slide Number Placeholder 3"/>
          <p:cNvSpPr>
            <a:spLocks noGrp="1"/>
          </p:cNvSpPr>
          <p:nvPr>
            <p:ph type="sldNum" sz="quarter" idx="10"/>
          </p:nvPr>
        </p:nvSpPr>
        <p:spPr/>
        <p:txBody>
          <a:bodyPr/>
          <a:lstStyle/>
          <a:p>
            <a:fld id="{AB630C25-D6C8-4946-A89D-8E7A3012D20C}" type="slidenum">
              <a:rPr lang="en-GB" smtClean="0"/>
              <a:t>10</a:t>
            </a:fld>
            <a:endParaRPr lang="en-GB"/>
          </a:p>
        </p:txBody>
      </p:sp>
    </p:spTree>
    <p:extLst>
      <p:ext uri="{BB962C8B-B14F-4D97-AF65-F5344CB8AC3E}">
        <p14:creationId xmlns:p14="http://schemas.microsoft.com/office/powerpoint/2010/main" val="3094786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11</a:t>
            </a:fld>
            <a:endParaRPr lang="en-GB"/>
          </a:p>
        </p:txBody>
      </p:sp>
    </p:spTree>
    <p:extLst>
      <p:ext uri="{BB962C8B-B14F-4D97-AF65-F5344CB8AC3E}">
        <p14:creationId xmlns:p14="http://schemas.microsoft.com/office/powerpoint/2010/main" val="34840069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a:t>With the BDR as our process variable  our conditioning algorithm then acts as a PID loop which tracks this BD threshold.</a:t>
            </a:r>
          </a:p>
          <a:p>
            <a:pPr marL="0" indent="0">
              <a:buNone/>
            </a:pPr>
            <a:r>
              <a:rPr lang="en-US" sz="1200" dirty="0"/>
              <a:t>It appears that the second structure has </a:t>
            </a:r>
            <a:r>
              <a:rPr lang="en-US" sz="1200" b="1" dirty="0"/>
              <a:t>consistently been held sufficiently close to breakdown to condition, but not to induce the breakdown itself.</a:t>
            </a:r>
          </a:p>
          <a:p>
            <a:pPr marL="0" indent="0">
              <a:buNone/>
            </a:pPr>
            <a:r>
              <a:rPr lang="en-US" sz="1200" dirty="0"/>
              <a:t>If this interpretation is correct, it has some interesting implications</a:t>
            </a:r>
            <a:endParaRPr lang="en-US" sz="1200" b="1" dirty="0">
              <a:solidFill>
                <a:srgbClr val="C00000"/>
              </a:solidFill>
              <a:latin typeface="+mn-lt"/>
            </a:endParaRPr>
          </a:p>
        </p:txBody>
      </p:sp>
      <p:sp>
        <p:nvSpPr>
          <p:cNvPr id="4" name="Slide Number Placeholder 3"/>
          <p:cNvSpPr>
            <a:spLocks noGrp="1"/>
          </p:cNvSpPr>
          <p:nvPr>
            <p:ph type="sldNum" sz="quarter" idx="10"/>
          </p:nvPr>
        </p:nvSpPr>
        <p:spPr/>
        <p:txBody>
          <a:bodyPr/>
          <a:lstStyle/>
          <a:p>
            <a:fld id="{AB630C25-D6C8-4946-A89D-8E7A3012D20C}" type="slidenum">
              <a:rPr lang="en-GB" smtClean="0"/>
              <a:t>12</a:t>
            </a:fld>
            <a:endParaRPr lang="en-GB"/>
          </a:p>
        </p:txBody>
      </p:sp>
    </p:spTree>
    <p:extLst>
      <p:ext uri="{BB962C8B-B14F-4D97-AF65-F5344CB8AC3E}">
        <p14:creationId xmlns:p14="http://schemas.microsoft.com/office/powerpoint/2010/main" val="41792494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dirty="0"/>
              <a:t>In other words the breakdowns may be mostly inessential. </a:t>
            </a:r>
          </a:p>
          <a:p>
            <a:pPr fontAlgn="base"/>
            <a:r>
              <a:rPr lang="en-US" sz="1200" dirty="0"/>
              <a:t>We accumulate thousands of BDs and still operate at HG.</a:t>
            </a:r>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13</a:t>
            </a:fld>
            <a:endParaRPr lang="en-GB"/>
          </a:p>
        </p:txBody>
      </p:sp>
    </p:spTree>
    <p:extLst>
      <p:ext uri="{BB962C8B-B14F-4D97-AF65-F5344CB8AC3E}">
        <p14:creationId xmlns:p14="http://schemas.microsoft.com/office/powerpoint/2010/main" val="1208999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14</a:t>
            </a:fld>
            <a:endParaRPr lang="en-GB"/>
          </a:p>
        </p:txBody>
      </p:sp>
    </p:spTree>
    <p:extLst>
      <p:ext uri="{BB962C8B-B14F-4D97-AF65-F5344CB8AC3E}">
        <p14:creationId xmlns:p14="http://schemas.microsoft.com/office/powerpoint/2010/main" val="3382179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15</a:t>
            </a:fld>
            <a:endParaRPr lang="en-GB"/>
          </a:p>
        </p:txBody>
      </p:sp>
    </p:spTree>
    <p:extLst>
      <p:ext uri="{BB962C8B-B14F-4D97-AF65-F5344CB8AC3E}">
        <p14:creationId xmlns:p14="http://schemas.microsoft.com/office/powerpoint/2010/main" val="4913383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It worked and so parameters were carried forward, other facilities have their own algorithms in place</a:t>
            </a:r>
          </a:p>
        </p:txBody>
      </p:sp>
      <p:sp>
        <p:nvSpPr>
          <p:cNvPr id="4" name="Slide Number Placeholder 3"/>
          <p:cNvSpPr>
            <a:spLocks noGrp="1"/>
          </p:cNvSpPr>
          <p:nvPr>
            <p:ph type="sldNum" sz="quarter" idx="10"/>
          </p:nvPr>
        </p:nvSpPr>
        <p:spPr/>
        <p:txBody>
          <a:bodyPr/>
          <a:lstStyle/>
          <a:p>
            <a:fld id="{AB630C25-D6C8-4946-A89D-8E7A3012D20C}" type="slidenum">
              <a:rPr lang="en-GB" smtClean="0"/>
              <a:t>16</a:t>
            </a:fld>
            <a:endParaRPr lang="en-GB"/>
          </a:p>
        </p:txBody>
      </p:sp>
    </p:spTree>
    <p:extLst>
      <p:ext uri="{BB962C8B-B14F-4D97-AF65-F5344CB8AC3E}">
        <p14:creationId xmlns:p14="http://schemas.microsoft.com/office/powerpoint/2010/main" val="4471052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17</a:t>
            </a:fld>
            <a:endParaRPr lang="en-GB"/>
          </a:p>
        </p:txBody>
      </p:sp>
    </p:spTree>
    <p:extLst>
      <p:ext uri="{BB962C8B-B14F-4D97-AF65-F5344CB8AC3E}">
        <p14:creationId xmlns:p14="http://schemas.microsoft.com/office/powerpoint/2010/main" val="9830692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18</a:t>
            </a:fld>
            <a:endParaRPr lang="en-GB"/>
          </a:p>
        </p:txBody>
      </p:sp>
    </p:spTree>
    <p:extLst>
      <p:ext uri="{BB962C8B-B14F-4D97-AF65-F5344CB8AC3E}">
        <p14:creationId xmlns:p14="http://schemas.microsoft.com/office/powerpoint/2010/main" val="37909589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19</a:t>
            </a:fld>
            <a:endParaRPr lang="en-GB"/>
          </a:p>
        </p:txBody>
      </p:sp>
    </p:spTree>
    <p:extLst>
      <p:ext uri="{BB962C8B-B14F-4D97-AF65-F5344CB8AC3E}">
        <p14:creationId xmlns:p14="http://schemas.microsoft.com/office/powerpoint/2010/main" val="3086847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200" dirty="0"/>
              <a:t>Talks started a year ago.</a:t>
            </a:r>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2</a:t>
            </a:fld>
            <a:endParaRPr lang="en-GB"/>
          </a:p>
        </p:txBody>
      </p:sp>
    </p:spTree>
    <p:extLst>
      <p:ext uri="{BB962C8B-B14F-4D97-AF65-F5344CB8AC3E}">
        <p14:creationId xmlns:p14="http://schemas.microsoft.com/office/powerpoint/2010/main" val="18193930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Does exclude some features, pulse length, time of bd in pulse etc.</a:t>
            </a:r>
          </a:p>
        </p:txBody>
      </p:sp>
      <p:sp>
        <p:nvSpPr>
          <p:cNvPr id="4" name="Slide Number Placeholder 3"/>
          <p:cNvSpPr>
            <a:spLocks noGrp="1"/>
          </p:cNvSpPr>
          <p:nvPr>
            <p:ph type="sldNum" sz="quarter" idx="10"/>
          </p:nvPr>
        </p:nvSpPr>
        <p:spPr/>
        <p:txBody>
          <a:bodyPr/>
          <a:lstStyle/>
          <a:p>
            <a:fld id="{AB630C25-D6C8-4946-A89D-8E7A3012D20C}" type="slidenum">
              <a:rPr lang="en-GB" smtClean="0"/>
              <a:t>20</a:t>
            </a:fld>
            <a:endParaRPr lang="en-GB"/>
          </a:p>
        </p:txBody>
      </p:sp>
    </p:spTree>
    <p:extLst>
      <p:ext uri="{BB962C8B-B14F-4D97-AF65-F5344CB8AC3E}">
        <p14:creationId xmlns:p14="http://schemas.microsoft.com/office/powerpoint/2010/main" val="12384876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dirty="0"/>
              <a:t>Looks at probabilistic behaviour of test stand as a whole.</a:t>
            </a:r>
          </a:p>
          <a:p>
            <a:r>
              <a:rPr lang="en-US" dirty="0">
                <a:solidFill>
                  <a:srgbClr val="231F20"/>
                </a:solidFill>
                <a:latin typeface="Times New Roman" panose="02020603050405020304" pitchFamily="18" charset="0"/>
              </a:rPr>
              <a:t>The present model is built around an idea of progressive</a:t>
            </a:r>
          </a:p>
          <a:p>
            <a:r>
              <a:rPr lang="en-GB" dirty="0">
                <a:solidFill>
                  <a:srgbClr val="231F20"/>
                </a:solidFill>
                <a:latin typeface="Times New Roman" panose="02020603050405020304" pitchFamily="18" charset="0"/>
              </a:rPr>
              <a:t>surface modification</a:t>
            </a:r>
            <a:endParaRPr lang="en-GB" dirty="0"/>
          </a:p>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21</a:t>
            </a:fld>
            <a:endParaRPr lang="en-GB" dirty="0"/>
          </a:p>
        </p:txBody>
      </p:sp>
    </p:spTree>
    <p:extLst>
      <p:ext uri="{BB962C8B-B14F-4D97-AF65-F5344CB8AC3E}">
        <p14:creationId xmlns:p14="http://schemas.microsoft.com/office/powerpoint/2010/main" val="32067365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dirty="0"/>
              <a:t>Looks at probabilistic behaviour of test stand as a whole.</a:t>
            </a:r>
          </a:p>
          <a:p>
            <a:r>
              <a:rPr lang="en-US" dirty="0">
                <a:solidFill>
                  <a:srgbClr val="231F20"/>
                </a:solidFill>
                <a:latin typeface="Times New Roman" panose="02020603050405020304" pitchFamily="18" charset="0"/>
              </a:rPr>
              <a:t>The present model is built around an idea of progressive</a:t>
            </a:r>
          </a:p>
          <a:p>
            <a:r>
              <a:rPr lang="en-GB" dirty="0">
                <a:solidFill>
                  <a:srgbClr val="231F20"/>
                </a:solidFill>
                <a:latin typeface="Times New Roman" panose="02020603050405020304" pitchFamily="18" charset="0"/>
              </a:rPr>
              <a:t>surface modification</a:t>
            </a:r>
            <a:endParaRPr lang="en-GB" dirty="0"/>
          </a:p>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22</a:t>
            </a:fld>
            <a:endParaRPr lang="en-GB" dirty="0"/>
          </a:p>
        </p:txBody>
      </p:sp>
    </p:spTree>
    <p:extLst>
      <p:ext uri="{BB962C8B-B14F-4D97-AF65-F5344CB8AC3E}">
        <p14:creationId xmlns:p14="http://schemas.microsoft.com/office/powerpoint/2010/main" val="12961377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dirty="0"/>
              <a:t>OR BDR=10^-5(</a:t>
            </a:r>
            <a:r>
              <a:rPr lang="en-US" sz="1200" dirty="0" err="1"/>
              <a:t>Eoperate</a:t>
            </a:r>
            <a:r>
              <a:rPr lang="en-US" sz="1200" dirty="0"/>
              <a:t>/Estate)^(15x(1+Eoperate/Estate))</a:t>
            </a:r>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23</a:t>
            </a:fld>
            <a:endParaRPr lang="en-GB" dirty="0"/>
          </a:p>
        </p:txBody>
      </p:sp>
    </p:spTree>
    <p:extLst>
      <p:ext uri="{BB962C8B-B14F-4D97-AF65-F5344CB8AC3E}">
        <p14:creationId xmlns:p14="http://schemas.microsoft.com/office/powerpoint/2010/main" val="5728642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24</a:t>
            </a:fld>
            <a:endParaRPr lang="en-GB" dirty="0"/>
          </a:p>
        </p:txBody>
      </p:sp>
    </p:spTree>
    <p:extLst>
      <p:ext uri="{BB962C8B-B14F-4D97-AF65-F5344CB8AC3E}">
        <p14:creationId xmlns:p14="http://schemas.microsoft.com/office/powerpoint/2010/main" val="38377874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25</a:t>
            </a:fld>
            <a:endParaRPr lang="en-GB" dirty="0"/>
          </a:p>
        </p:txBody>
      </p:sp>
    </p:spTree>
    <p:extLst>
      <p:ext uri="{BB962C8B-B14F-4D97-AF65-F5344CB8AC3E}">
        <p14:creationId xmlns:p14="http://schemas.microsoft.com/office/powerpoint/2010/main" val="14230510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26</a:t>
            </a:fld>
            <a:endParaRPr lang="en-GB" dirty="0"/>
          </a:p>
        </p:txBody>
      </p:sp>
    </p:spTree>
    <p:extLst>
      <p:ext uri="{BB962C8B-B14F-4D97-AF65-F5344CB8AC3E}">
        <p14:creationId xmlns:p14="http://schemas.microsoft.com/office/powerpoint/2010/main" val="28449320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27</a:t>
            </a:fld>
            <a:endParaRPr lang="en-GB"/>
          </a:p>
        </p:txBody>
      </p:sp>
    </p:spTree>
    <p:extLst>
      <p:ext uri="{BB962C8B-B14F-4D97-AF65-F5344CB8AC3E}">
        <p14:creationId xmlns:p14="http://schemas.microsoft.com/office/powerpoint/2010/main" val="42077229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28</a:t>
            </a:fld>
            <a:endParaRPr lang="en-GB" dirty="0"/>
          </a:p>
        </p:txBody>
      </p:sp>
    </p:spTree>
    <p:extLst>
      <p:ext uri="{BB962C8B-B14F-4D97-AF65-F5344CB8AC3E}">
        <p14:creationId xmlns:p14="http://schemas.microsoft.com/office/powerpoint/2010/main" val="42329598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29</a:t>
            </a:fld>
            <a:endParaRPr lang="en-GB" dirty="0"/>
          </a:p>
        </p:txBody>
      </p:sp>
    </p:spTree>
    <p:extLst>
      <p:ext uri="{BB962C8B-B14F-4D97-AF65-F5344CB8AC3E}">
        <p14:creationId xmlns:p14="http://schemas.microsoft.com/office/powerpoint/2010/main" val="19562483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200" dirty="0"/>
              <a:t>Tensile stress induces plastic </a:t>
            </a:r>
            <a:r>
              <a:rPr lang="en-US" sz="1200" dirty="0" err="1"/>
              <a:t>behaviour</a:t>
            </a:r>
            <a:r>
              <a:rPr lang="en-US" sz="1200" dirty="0"/>
              <a:t>, i.e. creates dislocations. </a:t>
            </a: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dirty="0"/>
              <a:t>Dislocations move to surface to reduce energy.</a:t>
            </a: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dirty="0"/>
              <a:t>Projection of dislocation on surface in nucleation point for continuation of breakdown process</a:t>
            </a:r>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3</a:t>
            </a:fld>
            <a:endParaRPr lang="en-GB"/>
          </a:p>
        </p:txBody>
      </p:sp>
    </p:spTree>
    <p:extLst>
      <p:ext uri="{BB962C8B-B14F-4D97-AF65-F5344CB8AC3E}">
        <p14:creationId xmlns:p14="http://schemas.microsoft.com/office/powerpoint/2010/main" val="35840290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30</a:t>
            </a:fld>
            <a:endParaRPr lang="en-GB" dirty="0"/>
          </a:p>
        </p:txBody>
      </p:sp>
    </p:spTree>
    <p:extLst>
      <p:ext uri="{BB962C8B-B14F-4D97-AF65-F5344CB8AC3E}">
        <p14:creationId xmlns:p14="http://schemas.microsoft.com/office/powerpoint/2010/main" val="9871781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31</a:t>
            </a:fld>
            <a:endParaRPr lang="en-GB" dirty="0"/>
          </a:p>
        </p:txBody>
      </p:sp>
    </p:spTree>
    <p:extLst>
      <p:ext uri="{BB962C8B-B14F-4D97-AF65-F5344CB8AC3E}">
        <p14:creationId xmlns:p14="http://schemas.microsoft.com/office/powerpoint/2010/main" val="5143957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32</a:t>
            </a:fld>
            <a:endParaRPr lang="en-GB" dirty="0"/>
          </a:p>
        </p:txBody>
      </p:sp>
    </p:spTree>
    <p:extLst>
      <p:ext uri="{BB962C8B-B14F-4D97-AF65-F5344CB8AC3E}">
        <p14:creationId xmlns:p14="http://schemas.microsoft.com/office/powerpoint/2010/main" val="16685990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33</a:t>
            </a:fld>
            <a:endParaRPr lang="en-GB" dirty="0"/>
          </a:p>
        </p:txBody>
      </p:sp>
    </p:spTree>
    <p:extLst>
      <p:ext uri="{BB962C8B-B14F-4D97-AF65-F5344CB8AC3E}">
        <p14:creationId xmlns:p14="http://schemas.microsoft.com/office/powerpoint/2010/main" val="29762480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34</a:t>
            </a:fld>
            <a:endParaRPr lang="en-GB" dirty="0"/>
          </a:p>
        </p:txBody>
      </p:sp>
    </p:spTree>
    <p:extLst>
      <p:ext uri="{BB962C8B-B14F-4D97-AF65-F5344CB8AC3E}">
        <p14:creationId xmlns:p14="http://schemas.microsoft.com/office/powerpoint/2010/main" val="17522918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35</a:t>
            </a:fld>
            <a:endParaRPr lang="en-GB" dirty="0"/>
          </a:p>
        </p:txBody>
      </p:sp>
    </p:spTree>
    <p:extLst>
      <p:ext uri="{BB962C8B-B14F-4D97-AF65-F5344CB8AC3E}">
        <p14:creationId xmlns:p14="http://schemas.microsoft.com/office/powerpoint/2010/main" val="21022903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36</a:t>
            </a:fld>
            <a:endParaRPr lang="en-GB" dirty="0"/>
          </a:p>
        </p:txBody>
      </p:sp>
    </p:spTree>
    <p:extLst>
      <p:ext uri="{BB962C8B-B14F-4D97-AF65-F5344CB8AC3E}">
        <p14:creationId xmlns:p14="http://schemas.microsoft.com/office/powerpoint/2010/main" val="31131402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37</a:t>
            </a:fld>
            <a:endParaRPr lang="en-GB" dirty="0"/>
          </a:p>
        </p:txBody>
      </p:sp>
    </p:spTree>
    <p:extLst>
      <p:ext uri="{BB962C8B-B14F-4D97-AF65-F5344CB8AC3E}">
        <p14:creationId xmlns:p14="http://schemas.microsoft.com/office/powerpoint/2010/main" val="124809390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38</a:t>
            </a:fld>
            <a:endParaRPr lang="en-GB" dirty="0"/>
          </a:p>
        </p:txBody>
      </p:sp>
    </p:spTree>
    <p:extLst>
      <p:ext uri="{BB962C8B-B14F-4D97-AF65-F5344CB8AC3E}">
        <p14:creationId xmlns:p14="http://schemas.microsoft.com/office/powerpoint/2010/main" val="101471823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39</a:t>
            </a:fld>
            <a:endParaRPr lang="en-GB" dirty="0"/>
          </a:p>
        </p:txBody>
      </p:sp>
    </p:spTree>
    <p:extLst>
      <p:ext uri="{BB962C8B-B14F-4D97-AF65-F5344CB8AC3E}">
        <p14:creationId xmlns:p14="http://schemas.microsoft.com/office/powerpoint/2010/main" val="3295471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4</a:t>
            </a:fld>
            <a:endParaRPr lang="en-GB"/>
          </a:p>
        </p:txBody>
      </p:sp>
    </p:spTree>
    <p:extLst>
      <p:ext uri="{BB962C8B-B14F-4D97-AF65-F5344CB8AC3E}">
        <p14:creationId xmlns:p14="http://schemas.microsoft.com/office/powerpoint/2010/main" val="31609698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40</a:t>
            </a:fld>
            <a:endParaRPr lang="en-GB" dirty="0"/>
          </a:p>
        </p:txBody>
      </p:sp>
    </p:spTree>
    <p:extLst>
      <p:ext uri="{BB962C8B-B14F-4D97-AF65-F5344CB8AC3E}">
        <p14:creationId xmlns:p14="http://schemas.microsoft.com/office/powerpoint/2010/main" val="11915768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dirty="0"/>
              <a:t>Shows even a small difference in the limit (or the start point) yields the same conditioning curve but changes the number </a:t>
            </a:r>
            <a:r>
              <a:rPr lang="en-GB"/>
              <a:t>of accumulated BDs.</a:t>
            </a:r>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41</a:t>
            </a:fld>
            <a:endParaRPr lang="en-GB" dirty="0"/>
          </a:p>
        </p:txBody>
      </p:sp>
    </p:spTree>
    <p:extLst>
      <p:ext uri="{BB962C8B-B14F-4D97-AF65-F5344CB8AC3E}">
        <p14:creationId xmlns:p14="http://schemas.microsoft.com/office/powerpoint/2010/main" val="6378600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42</a:t>
            </a:fld>
            <a:endParaRPr lang="en-GB"/>
          </a:p>
        </p:txBody>
      </p:sp>
    </p:spTree>
    <p:extLst>
      <p:ext uri="{BB962C8B-B14F-4D97-AF65-F5344CB8AC3E}">
        <p14:creationId xmlns:p14="http://schemas.microsoft.com/office/powerpoint/2010/main" val="17325091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
        <p:nvSpPr>
          <p:cNvPr id="4" name="Slide Number Placeholder 3"/>
          <p:cNvSpPr>
            <a:spLocks noGrp="1"/>
          </p:cNvSpPr>
          <p:nvPr>
            <p:ph type="sldNum" sz="quarter" idx="10"/>
          </p:nvPr>
        </p:nvSpPr>
        <p:spPr/>
        <p:txBody>
          <a:bodyPr/>
          <a:lstStyle/>
          <a:p>
            <a:fld id="{AB630C25-D6C8-4946-A89D-8E7A3012D20C}" type="slidenum">
              <a:rPr lang="en-GB" smtClean="0"/>
              <a:t>43</a:t>
            </a:fld>
            <a:endParaRPr lang="en-GB" dirty="0"/>
          </a:p>
        </p:txBody>
      </p:sp>
    </p:spTree>
    <p:extLst>
      <p:ext uri="{BB962C8B-B14F-4D97-AF65-F5344CB8AC3E}">
        <p14:creationId xmlns:p14="http://schemas.microsoft.com/office/powerpoint/2010/main" val="59700655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
        <p:nvSpPr>
          <p:cNvPr id="4" name="Slide Number Placeholder 3"/>
          <p:cNvSpPr>
            <a:spLocks noGrp="1"/>
          </p:cNvSpPr>
          <p:nvPr>
            <p:ph type="sldNum" sz="quarter" idx="10"/>
          </p:nvPr>
        </p:nvSpPr>
        <p:spPr/>
        <p:txBody>
          <a:bodyPr/>
          <a:lstStyle/>
          <a:p>
            <a:fld id="{AB630C25-D6C8-4946-A89D-8E7A3012D20C}" type="slidenum">
              <a:rPr lang="en-GB" smtClean="0"/>
              <a:t>44</a:t>
            </a:fld>
            <a:endParaRPr lang="en-GB" dirty="0"/>
          </a:p>
        </p:txBody>
      </p:sp>
    </p:spTree>
    <p:extLst>
      <p:ext uri="{BB962C8B-B14F-4D97-AF65-F5344CB8AC3E}">
        <p14:creationId xmlns:p14="http://schemas.microsoft.com/office/powerpoint/2010/main" val="174126745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45</a:t>
            </a:fld>
            <a:endParaRPr lang="en-GB"/>
          </a:p>
        </p:txBody>
      </p:sp>
    </p:spTree>
    <p:extLst>
      <p:ext uri="{BB962C8B-B14F-4D97-AF65-F5344CB8AC3E}">
        <p14:creationId xmlns:p14="http://schemas.microsoft.com/office/powerpoint/2010/main" val="40237900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[9] –</a:t>
            </a:r>
            <a:r>
              <a:rPr lang="en-GB" sz="1200" dirty="0"/>
              <a:t>Defect model for the dependence of breakdown rate on external electric fields, </a:t>
            </a:r>
            <a:r>
              <a:rPr lang="en-GB" sz="1200" dirty="0" err="1"/>
              <a:t>Nordlund</a:t>
            </a:r>
            <a:r>
              <a:rPr lang="en-GB" sz="1200" dirty="0"/>
              <a:t> and F. </a:t>
            </a:r>
            <a:r>
              <a:rPr lang="en-GB" sz="1200" dirty="0" err="1"/>
              <a:t>Djurabekova</a:t>
            </a:r>
            <a:r>
              <a:rPr lang="en-GB" sz="1200" dirty="0"/>
              <a:t>, Phys. Rev. ST Accel. Beams 15, 071002 (2012).</a:t>
            </a:r>
            <a:endParaRPr lang="en-US" sz="1200" dirty="0"/>
          </a:p>
          <a:p>
            <a:r>
              <a:rPr lang="en-US" sz="1200" dirty="0"/>
              <a:t> [10]</a:t>
            </a:r>
            <a:r>
              <a:rPr lang="en-GB" sz="1200" dirty="0"/>
              <a:t>  - </a:t>
            </a:r>
            <a:r>
              <a:rPr lang="en-GB" sz="1200" i="1" dirty="0"/>
              <a:t>Stochastic Model of Breakdown Nucleation under Intense Electric Fields</a:t>
            </a:r>
            <a:r>
              <a:rPr lang="en-GB" sz="1200" dirty="0"/>
              <a:t>, </a:t>
            </a:r>
            <a:r>
              <a:rPr lang="en-GB" sz="1200" dirty="0" err="1"/>
              <a:t>Zvi</a:t>
            </a:r>
            <a:r>
              <a:rPr lang="en-GB" sz="1200" dirty="0"/>
              <a:t> </a:t>
            </a:r>
            <a:r>
              <a:rPr lang="en-GB" sz="1200" dirty="0" err="1"/>
              <a:t>Engelberg</a:t>
            </a:r>
            <a:r>
              <a:rPr lang="en-GB" sz="1200" dirty="0"/>
              <a:t> et al. (2018). Physical Review Letters. 120. 10.1103/PhysRevLett.120.124801</a:t>
            </a:r>
          </a:p>
          <a:p>
            <a:r>
              <a:rPr lang="en-GB" sz="1200" dirty="0"/>
              <a:t>[11] -</a:t>
            </a:r>
            <a:r>
              <a:rPr lang="en-US" sz="1200" dirty="0"/>
              <a:t>- </a:t>
            </a:r>
            <a:r>
              <a:rPr lang="en-GB" sz="1200" dirty="0" err="1"/>
              <a:t>J.Paszkiewicz</a:t>
            </a:r>
            <a:r>
              <a:rPr lang="en-GB" sz="1200" dirty="0"/>
              <a:t>, “</a:t>
            </a:r>
            <a:r>
              <a:rPr lang="en-US" sz="1200" dirty="0"/>
              <a:t>Breakdown-Loaded Electric </a:t>
            </a:r>
            <a:r>
              <a:rPr lang="en-US" sz="1200" dirty="0" err="1"/>
              <a:t>Fieldas</a:t>
            </a:r>
            <a:r>
              <a:rPr lang="en-US" sz="1200" dirty="0"/>
              <a:t> a High Gradient Limit” Presentation at </a:t>
            </a:r>
            <a:r>
              <a:rPr lang="en-US" sz="1200" dirty="0" err="1"/>
              <a:t>MeVArc</a:t>
            </a:r>
            <a:r>
              <a:rPr lang="en-US" sz="1200" dirty="0"/>
              <a:t> 2019, </a:t>
            </a:r>
            <a:r>
              <a:rPr lang="en-US" sz="1200" dirty="0" err="1"/>
              <a:t>Padovaat</a:t>
            </a:r>
            <a:r>
              <a:rPr lang="en-US" sz="1200" dirty="0"/>
              <a:t>, Available </a:t>
            </a:r>
            <a:r>
              <a:rPr lang="en-US" sz="1200" dirty="0" err="1"/>
              <a:t>online:https</a:t>
            </a:r>
            <a:r>
              <a:rPr lang="en-US" sz="1200" dirty="0"/>
              <a:t>://indico.cern.ch/event/774138/contributions/3507942/attachments/1908081/3151939/Breakdown_Limit_MeVArc_2019_Jan_Paszkiewicz.pdf</a:t>
            </a:r>
            <a:endParaRPr lang="en-GB" sz="1200" dirty="0"/>
          </a:p>
          <a:p>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46</a:t>
            </a:fld>
            <a:endParaRPr lang="en-GB"/>
          </a:p>
        </p:txBody>
      </p:sp>
    </p:spTree>
    <p:extLst>
      <p:ext uri="{BB962C8B-B14F-4D97-AF65-F5344CB8AC3E}">
        <p14:creationId xmlns:p14="http://schemas.microsoft.com/office/powerpoint/2010/main" val="387724107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47</a:t>
            </a:fld>
            <a:endParaRPr lang="en-GB"/>
          </a:p>
        </p:txBody>
      </p:sp>
    </p:spTree>
    <p:extLst>
      <p:ext uri="{BB962C8B-B14F-4D97-AF65-F5344CB8AC3E}">
        <p14:creationId xmlns:p14="http://schemas.microsoft.com/office/powerpoint/2010/main" val="67323121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48</a:t>
            </a:fld>
            <a:endParaRPr lang="en-GB"/>
          </a:p>
        </p:txBody>
      </p:sp>
    </p:spTree>
    <p:extLst>
      <p:ext uri="{BB962C8B-B14F-4D97-AF65-F5344CB8AC3E}">
        <p14:creationId xmlns:p14="http://schemas.microsoft.com/office/powerpoint/2010/main" val="411828834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49</a:t>
            </a:fld>
            <a:endParaRPr lang="en-GB" dirty="0"/>
          </a:p>
        </p:txBody>
      </p:sp>
    </p:spTree>
    <p:extLst>
      <p:ext uri="{BB962C8B-B14F-4D97-AF65-F5344CB8AC3E}">
        <p14:creationId xmlns:p14="http://schemas.microsoft.com/office/powerpoint/2010/main" val="2058097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endParaRPr lang="en-US" sz="1200" b="0" dirty="0"/>
          </a:p>
          <a:p>
            <a:pPr fontAlgn="base"/>
            <a:endParaRPr lang="en-GB" b="0" dirty="0"/>
          </a:p>
          <a:p>
            <a:pPr fontAlgn="base"/>
            <a:endParaRPr lang="en-GB" b="0" dirty="0"/>
          </a:p>
        </p:txBody>
      </p:sp>
      <p:sp>
        <p:nvSpPr>
          <p:cNvPr id="4" name="Slide Number Placeholder 3"/>
          <p:cNvSpPr>
            <a:spLocks noGrp="1"/>
          </p:cNvSpPr>
          <p:nvPr>
            <p:ph type="sldNum" sz="quarter" idx="10"/>
          </p:nvPr>
        </p:nvSpPr>
        <p:spPr/>
        <p:txBody>
          <a:bodyPr/>
          <a:lstStyle/>
          <a:p>
            <a:fld id="{AB630C25-D6C8-4946-A89D-8E7A3012D20C}" type="slidenum">
              <a:rPr lang="en-GB" smtClean="0"/>
              <a:t>5</a:t>
            </a:fld>
            <a:endParaRPr lang="en-GB"/>
          </a:p>
        </p:txBody>
      </p:sp>
    </p:spTree>
    <p:extLst>
      <p:ext uri="{BB962C8B-B14F-4D97-AF65-F5344CB8AC3E}">
        <p14:creationId xmlns:p14="http://schemas.microsoft.com/office/powerpoint/2010/main" val="109065438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50</a:t>
            </a:fld>
            <a:endParaRPr lang="en-GB" dirty="0"/>
          </a:p>
        </p:txBody>
      </p:sp>
    </p:spTree>
    <p:extLst>
      <p:ext uri="{BB962C8B-B14F-4D97-AF65-F5344CB8AC3E}">
        <p14:creationId xmlns:p14="http://schemas.microsoft.com/office/powerpoint/2010/main" val="280003799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1" dirty="0">
              <a:solidFill>
                <a:srgbClr val="C00000"/>
              </a:solidFill>
              <a:latin typeface="+mn-lt"/>
            </a:endParaRPr>
          </a:p>
        </p:txBody>
      </p:sp>
      <p:sp>
        <p:nvSpPr>
          <p:cNvPr id="4" name="Slide Number Placeholder 3"/>
          <p:cNvSpPr>
            <a:spLocks noGrp="1"/>
          </p:cNvSpPr>
          <p:nvPr>
            <p:ph type="sldNum" sz="quarter" idx="10"/>
          </p:nvPr>
        </p:nvSpPr>
        <p:spPr/>
        <p:txBody>
          <a:bodyPr/>
          <a:lstStyle/>
          <a:p>
            <a:fld id="{AB630C25-D6C8-4946-A89D-8E7A3012D20C}" type="slidenum">
              <a:rPr lang="en-GB" smtClean="0"/>
              <a:t>51</a:t>
            </a:fld>
            <a:endParaRPr lang="en-GB"/>
          </a:p>
        </p:txBody>
      </p:sp>
    </p:spTree>
    <p:extLst>
      <p:ext uri="{BB962C8B-B14F-4D97-AF65-F5344CB8AC3E}">
        <p14:creationId xmlns:p14="http://schemas.microsoft.com/office/powerpoint/2010/main" val="297183838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10"/>
          </p:nvPr>
        </p:nvSpPr>
        <p:spPr/>
        <p:txBody>
          <a:bodyPr/>
          <a:lstStyle/>
          <a:p>
            <a:fld id="{AB630C25-D6C8-4946-A89D-8E7A3012D20C}" type="slidenum">
              <a:rPr lang="en-GB" smtClean="0"/>
              <a:t>52</a:t>
            </a:fld>
            <a:endParaRPr lang="en-GB" dirty="0"/>
          </a:p>
        </p:txBody>
      </p:sp>
    </p:spTree>
    <p:extLst>
      <p:ext uri="{BB962C8B-B14F-4D97-AF65-F5344CB8AC3E}">
        <p14:creationId xmlns:p14="http://schemas.microsoft.com/office/powerpoint/2010/main" val="713477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endParaRPr lang="en-US" sz="1200" b="0" dirty="0"/>
          </a:p>
          <a:p>
            <a:pPr fontAlgn="base"/>
            <a:endParaRPr lang="en-GB" b="0" dirty="0"/>
          </a:p>
          <a:p>
            <a:pPr fontAlgn="base"/>
            <a:endParaRPr lang="en-GB" b="0" dirty="0"/>
          </a:p>
        </p:txBody>
      </p:sp>
      <p:sp>
        <p:nvSpPr>
          <p:cNvPr id="4" name="Slide Number Placeholder 3"/>
          <p:cNvSpPr>
            <a:spLocks noGrp="1"/>
          </p:cNvSpPr>
          <p:nvPr>
            <p:ph type="sldNum" sz="quarter" idx="10"/>
          </p:nvPr>
        </p:nvSpPr>
        <p:spPr/>
        <p:txBody>
          <a:bodyPr/>
          <a:lstStyle/>
          <a:p>
            <a:fld id="{AB630C25-D6C8-4946-A89D-8E7A3012D20C}" type="slidenum">
              <a:rPr lang="en-GB" smtClean="0"/>
              <a:t>6</a:t>
            </a:fld>
            <a:endParaRPr lang="en-GB"/>
          </a:p>
        </p:txBody>
      </p:sp>
    </p:spTree>
    <p:extLst>
      <p:ext uri="{BB962C8B-B14F-4D97-AF65-F5344CB8AC3E}">
        <p14:creationId xmlns:p14="http://schemas.microsoft.com/office/powerpoint/2010/main" val="492539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dirty="0"/>
              <a:t>Dynamic, changes with time </a:t>
            </a:r>
            <a:r>
              <a:rPr lang="en-US" sz="1200" b="0" dirty="0" err="1"/>
              <a:t>I.e</a:t>
            </a:r>
            <a:r>
              <a:rPr lang="en-US" sz="1200" b="0" dirty="0"/>
              <a:t> long time and history, and short timescale (plasmons, pulse shape), single pulse i.e. bd</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US" sz="1200" b="0" dirty="0"/>
          </a:p>
          <a:p>
            <a:pPr fontAlgn="base"/>
            <a:endParaRPr lang="en-GB" b="0" dirty="0"/>
          </a:p>
          <a:p>
            <a:pPr fontAlgn="base"/>
            <a:endParaRPr lang="en-GB" b="0" dirty="0"/>
          </a:p>
        </p:txBody>
      </p:sp>
      <p:sp>
        <p:nvSpPr>
          <p:cNvPr id="4" name="Slide Number Placeholder 3"/>
          <p:cNvSpPr>
            <a:spLocks noGrp="1"/>
          </p:cNvSpPr>
          <p:nvPr>
            <p:ph type="sldNum" sz="quarter" idx="10"/>
          </p:nvPr>
        </p:nvSpPr>
        <p:spPr/>
        <p:txBody>
          <a:bodyPr/>
          <a:lstStyle/>
          <a:p>
            <a:fld id="{AB630C25-D6C8-4946-A89D-8E7A3012D20C}" type="slidenum">
              <a:rPr lang="en-GB" smtClean="0"/>
              <a:t>7</a:t>
            </a:fld>
            <a:endParaRPr lang="en-GB"/>
          </a:p>
        </p:txBody>
      </p:sp>
    </p:spTree>
    <p:extLst>
      <p:ext uri="{BB962C8B-B14F-4D97-AF65-F5344CB8AC3E}">
        <p14:creationId xmlns:p14="http://schemas.microsoft.com/office/powerpoint/2010/main" val="21669375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b="0" dirty="0"/>
              <a:t>220MV/m, beta of 30 or at least 10s range means we have GV fields which rip deformations/emission sites apart.</a:t>
            </a:r>
          </a:p>
          <a:p>
            <a:pPr fontAlgn="base"/>
            <a:endParaRPr lang="en-GB" b="0" dirty="0"/>
          </a:p>
        </p:txBody>
      </p:sp>
      <p:sp>
        <p:nvSpPr>
          <p:cNvPr id="4" name="Slide Number Placeholder 3"/>
          <p:cNvSpPr>
            <a:spLocks noGrp="1"/>
          </p:cNvSpPr>
          <p:nvPr>
            <p:ph type="sldNum" sz="quarter" idx="10"/>
          </p:nvPr>
        </p:nvSpPr>
        <p:spPr/>
        <p:txBody>
          <a:bodyPr/>
          <a:lstStyle/>
          <a:p>
            <a:fld id="{AB630C25-D6C8-4946-A89D-8E7A3012D20C}" type="slidenum">
              <a:rPr lang="en-GB" smtClean="0"/>
              <a:t>8</a:t>
            </a:fld>
            <a:endParaRPr lang="en-GB"/>
          </a:p>
        </p:txBody>
      </p:sp>
    </p:spTree>
    <p:extLst>
      <p:ext uri="{BB962C8B-B14F-4D97-AF65-F5344CB8AC3E}">
        <p14:creationId xmlns:p14="http://schemas.microsoft.com/office/powerpoint/2010/main" val="20595082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err="1"/>
              <a:t>Mevex</a:t>
            </a:r>
            <a:r>
              <a:rPr lang="en-GB" sz="1200" dirty="0"/>
              <a:t> still condition on BDs.</a:t>
            </a:r>
          </a:p>
          <a:p>
            <a:endParaRPr lang="en-GB" sz="1200" dirty="0"/>
          </a:p>
          <a:p>
            <a:r>
              <a:rPr lang="en-US" sz="1200" b="0" i="0" u="none" strike="noStrike" kern="1200" baseline="0" dirty="0">
                <a:solidFill>
                  <a:schemeClr val="tx1"/>
                </a:solidFill>
                <a:latin typeface="+mn-lt"/>
                <a:ea typeface="+mn-ea"/>
                <a:cs typeface="+mn-cs"/>
              </a:rPr>
              <a:t>In 2010 SLAC conditioned two identical structures, one of which was built processed and hermetically sealed at KEK then assembled at SLAC under the best available conditions similar to those of superconducting cavities while the other was subject to conventional methods (18). </a:t>
            </a:r>
            <a:r>
              <a:rPr lang="en-GB" sz="1200" dirty="0" err="1"/>
              <a:t>nt</a:t>
            </a:r>
            <a:r>
              <a:rPr lang="en-GB" sz="1200" dirty="0"/>
              <a:t>: ≤ </a:t>
            </a:r>
            <a:r>
              <a:rPr lang="en-US" sz="1200" dirty="0"/>
              <a:t>3x10</a:t>
            </a:r>
            <a:r>
              <a:rPr lang="en-US" sz="1200" baseline="30000" dirty="0"/>
              <a:t>-7</a:t>
            </a:r>
            <a:r>
              <a:rPr lang="en-US" sz="1200" dirty="0"/>
              <a:t> </a:t>
            </a:r>
            <a:r>
              <a:rPr lang="en-US" sz="1200" dirty="0" err="1"/>
              <a:t>bpp</a:t>
            </a:r>
            <a:r>
              <a:rPr lang="en-US" sz="1200" dirty="0"/>
              <a:t>/m.</a:t>
            </a:r>
          </a:p>
          <a:p>
            <a:endParaRPr lang="en-US" sz="1200" dirty="0"/>
          </a:p>
        </p:txBody>
      </p:sp>
      <p:sp>
        <p:nvSpPr>
          <p:cNvPr id="4" name="Slide Number Placeholder 3"/>
          <p:cNvSpPr>
            <a:spLocks noGrp="1"/>
          </p:cNvSpPr>
          <p:nvPr>
            <p:ph type="sldNum" sz="quarter" idx="10"/>
          </p:nvPr>
        </p:nvSpPr>
        <p:spPr/>
        <p:txBody>
          <a:bodyPr/>
          <a:lstStyle/>
          <a:p>
            <a:fld id="{AB630C25-D6C8-4946-A89D-8E7A3012D20C}" type="slidenum">
              <a:rPr lang="en-GB" smtClean="0"/>
              <a:t>9</a:t>
            </a:fld>
            <a:endParaRPr lang="en-GB"/>
          </a:p>
        </p:txBody>
      </p:sp>
    </p:spTree>
    <p:extLst>
      <p:ext uri="{BB962C8B-B14F-4D97-AF65-F5344CB8AC3E}">
        <p14:creationId xmlns:p14="http://schemas.microsoft.com/office/powerpoint/2010/main" val="1753948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C066C15-B942-4B34-B2EF-89FE29C82C87}" type="datetime1">
              <a:rPr lang="en-GB" smtClean="0"/>
              <a:t>08/11/2020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902CCC-0E81-4218-972E-E5BC6ED18459}" type="slidenum">
              <a:rPr lang="en-GB" smtClean="0"/>
              <a:t>‹#›</a:t>
            </a:fld>
            <a:endParaRPr lang="en-GB"/>
          </a:p>
        </p:txBody>
      </p:sp>
    </p:spTree>
    <p:extLst>
      <p:ext uri="{BB962C8B-B14F-4D97-AF65-F5344CB8AC3E}">
        <p14:creationId xmlns:p14="http://schemas.microsoft.com/office/powerpoint/2010/main" val="1958822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0C91A85-21CE-4E0F-A7CA-4AED23BFC5F1}" type="datetime1">
              <a:rPr lang="en-GB" smtClean="0"/>
              <a:t>08/11/2020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902CCC-0E81-4218-972E-E5BC6ED18459}" type="slidenum">
              <a:rPr lang="en-GB" smtClean="0"/>
              <a:t>‹#›</a:t>
            </a:fld>
            <a:endParaRPr lang="en-GB"/>
          </a:p>
        </p:txBody>
      </p:sp>
    </p:spTree>
    <p:extLst>
      <p:ext uri="{BB962C8B-B14F-4D97-AF65-F5344CB8AC3E}">
        <p14:creationId xmlns:p14="http://schemas.microsoft.com/office/powerpoint/2010/main" val="295837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693DD80-3C6D-4278-8AD1-0CB2FAF612F7}" type="datetime1">
              <a:rPr lang="en-GB" smtClean="0"/>
              <a:t>08/11/2020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902CCC-0E81-4218-972E-E5BC6ED18459}" type="slidenum">
              <a:rPr lang="en-GB" smtClean="0"/>
              <a:t>‹#›</a:t>
            </a:fld>
            <a:endParaRPr lang="en-GB"/>
          </a:p>
        </p:txBody>
      </p:sp>
    </p:spTree>
    <p:extLst>
      <p:ext uri="{BB962C8B-B14F-4D97-AF65-F5344CB8AC3E}">
        <p14:creationId xmlns:p14="http://schemas.microsoft.com/office/powerpoint/2010/main" val="4081894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5BDED79-4E8B-4C9C-AA2B-A3A81F884C85}" type="datetime1">
              <a:rPr lang="en-GB" smtClean="0"/>
              <a:t>08/11/2020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902CCC-0E81-4218-972E-E5BC6ED18459}" type="slidenum">
              <a:rPr lang="en-GB" smtClean="0"/>
              <a:t>‹#›</a:t>
            </a:fld>
            <a:endParaRPr lang="en-GB"/>
          </a:p>
        </p:txBody>
      </p:sp>
    </p:spTree>
    <p:extLst>
      <p:ext uri="{BB962C8B-B14F-4D97-AF65-F5344CB8AC3E}">
        <p14:creationId xmlns:p14="http://schemas.microsoft.com/office/powerpoint/2010/main" val="606687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87E03CA-CDB2-4406-A2E9-1BEA36658927}" type="datetime1">
              <a:rPr lang="en-GB" smtClean="0"/>
              <a:t>08/11/2020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902CCC-0E81-4218-972E-E5BC6ED18459}" type="slidenum">
              <a:rPr lang="en-GB" smtClean="0"/>
              <a:t>‹#›</a:t>
            </a:fld>
            <a:endParaRPr lang="en-GB"/>
          </a:p>
        </p:txBody>
      </p:sp>
    </p:spTree>
    <p:extLst>
      <p:ext uri="{BB962C8B-B14F-4D97-AF65-F5344CB8AC3E}">
        <p14:creationId xmlns:p14="http://schemas.microsoft.com/office/powerpoint/2010/main" val="570386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14B9DBA-9005-493B-9944-792D30FE9F8B}" type="datetime1">
              <a:rPr lang="en-GB" smtClean="0"/>
              <a:t>08/11/2020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902CCC-0E81-4218-972E-E5BC6ED18459}" type="slidenum">
              <a:rPr lang="en-GB" smtClean="0"/>
              <a:t>‹#›</a:t>
            </a:fld>
            <a:endParaRPr lang="en-GB"/>
          </a:p>
        </p:txBody>
      </p:sp>
    </p:spTree>
    <p:extLst>
      <p:ext uri="{BB962C8B-B14F-4D97-AF65-F5344CB8AC3E}">
        <p14:creationId xmlns:p14="http://schemas.microsoft.com/office/powerpoint/2010/main" val="943651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E2EBE85-DD2F-40ED-9EDF-52EABFD05E3D}" type="datetime1">
              <a:rPr lang="en-GB" smtClean="0"/>
              <a:t>08/11/2020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F902CCC-0E81-4218-972E-E5BC6ED18459}" type="slidenum">
              <a:rPr lang="en-GB" smtClean="0"/>
              <a:t>‹#›</a:t>
            </a:fld>
            <a:endParaRPr lang="en-GB"/>
          </a:p>
        </p:txBody>
      </p:sp>
    </p:spTree>
    <p:extLst>
      <p:ext uri="{BB962C8B-B14F-4D97-AF65-F5344CB8AC3E}">
        <p14:creationId xmlns:p14="http://schemas.microsoft.com/office/powerpoint/2010/main" val="1080755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BBEF6DD-0D4D-45F2-8C7A-4C121D0576EE}" type="datetime1">
              <a:rPr lang="en-GB" smtClean="0"/>
              <a:t>08/11/2020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F902CCC-0E81-4218-972E-E5BC6ED18459}" type="slidenum">
              <a:rPr lang="en-GB" smtClean="0"/>
              <a:t>‹#›</a:t>
            </a:fld>
            <a:endParaRPr lang="en-GB"/>
          </a:p>
        </p:txBody>
      </p:sp>
    </p:spTree>
    <p:extLst>
      <p:ext uri="{BB962C8B-B14F-4D97-AF65-F5344CB8AC3E}">
        <p14:creationId xmlns:p14="http://schemas.microsoft.com/office/powerpoint/2010/main" val="1900452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B0EBF7-6A28-426F-AAB4-7731229DD840}" type="datetime1">
              <a:rPr lang="en-GB" smtClean="0"/>
              <a:t>08/11/2020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F902CCC-0E81-4218-972E-E5BC6ED18459}" type="slidenum">
              <a:rPr lang="en-GB" smtClean="0"/>
              <a:t>‹#›</a:t>
            </a:fld>
            <a:endParaRPr lang="en-GB"/>
          </a:p>
        </p:txBody>
      </p:sp>
    </p:spTree>
    <p:extLst>
      <p:ext uri="{BB962C8B-B14F-4D97-AF65-F5344CB8AC3E}">
        <p14:creationId xmlns:p14="http://schemas.microsoft.com/office/powerpoint/2010/main" val="555398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3D8304E-BFB2-447C-9FE6-622CEB657B1F}" type="datetime1">
              <a:rPr lang="en-GB" smtClean="0"/>
              <a:t>08/11/2020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902CCC-0E81-4218-972E-E5BC6ED18459}" type="slidenum">
              <a:rPr lang="en-GB" smtClean="0"/>
              <a:t>‹#›</a:t>
            </a:fld>
            <a:endParaRPr lang="en-GB"/>
          </a:p>
        </p:txBody>
      </p:sp>
    </p:spTree>
    <p:extLst>
      <p:ext uri="{BB962C8B-B14F-4D97-AF65-F5344CB8AC3E}">
        <p14:creationId xmlns:p14="http://schemas.microsoft.com/office/powerpoint/2010/main" val="1472190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A2F737D-2F24-47D2-B7DF-86328C7D9B71}" type="datetime1">
              <a:rPr lang="en-GB" smtClean="0"/>
              <a:t>08/11/2020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902CCC-0E81-4218-972E-E5BC6ED18459}" type="slidenum">
              <a:rPr lang="en-GB" smtClean="0"/>
              <a:t>‹#›</a:t>
            </a:fld>
            <a:endParaRPr lang="en-GB"/>
          </a:p>
        </p:txBody>
      </p:sp>
    </p:spTree>
    <p:extLst>
      <p:ext uri="{BB962C8B-B14F-4D97-AF65-F5344CB8AC3E}">
        <p14:creationId xmlns:p14="http://schemas.microsoft.com/office/powerpoint/2010/main" val="232267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2E2558-BB21-4373-8DA5-EB69BFEAEDFA}" type="datetime1">
              <a:rPr lang="en-GB" smtClean="0"/>
              <a:t>08/11/2020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02CCC-0E81-4218-972E-E5BC6ED18459}" type="slidenum">
              <a:rPr lang="en-GB" smtClean="0"/>
              <a:t>‹#›</a:t>
            </a:fld>
            <a:endParaRPr lang="en-GB"/>
          </a:p>
        </p:txBody>
      </p:sp>
    </p:spTree>
    <p:extLst>
      <p:ext uri="{BB962C8B-B14F-4D97-AF65-F5344CB8AC3E}">
        <p14:creationId xmlns:p14="http://schemas.microsoft.com/office/powerpoint/2010/main" val="89894068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4.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1.jpe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20.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6.png"/><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5.pn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8.png"/><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9.png"/><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32.png"/><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32.png"/><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33.png"/><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34.png"/><Relationship Id="rId4" Type="http://schemas.openxmlformats.org/officeDocument/2006/relationships/image" Target="../media/image6.pn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6.png"/></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10.pn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30.png"/><Relationship Id="rId4" Type="http://schemas.openxmlformats.org/officeDocument/2006/relationships/image" Target="../media/image6.png"/></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11.png"/></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0.pn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4.png"/><Relationship Id="rId4" Type="http://schemas.openxmlformats.org/officeDocument/2006/relationships/image" Target="../media/image6.png"/></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9.pn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4.png"/><Relationship Id="rId4" Type="http://schemas.openxmlformats.org/officeDocument/2006/relationships/image" Target="../media/image6.png"/></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chart" Target="../charts/char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2.png"/><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40.png"/><Relationship Id="rId4" Type="http://schemas.openxmlformats.org/officeDocument/2006/relationships/image" Target="../media/image6.png"/></Relationships>
</file>

<file path=ppt/slides/_rels/slide51.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2.png"/><Relationship Id="rId7" Type="http://schemas.openxmlformats.org/officeDocument/2006/relationships/image" Target="../media/image42.png"/><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7.png"/><Relationship Id="rId4" Type="http://schemas.openxmlformats.org/officeDocument/2006/relationships/image" Target="../media/image6.png"/></Relationships>
</file>

<file path=ppt/slides/_rels/slide52.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7.png"/><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6.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3.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3.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5.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570766" y="2889993"/>
            <a:ext cx="10911402" cy="3788318"/>
          </a:xfrm>
          <a:prstGeom prst="rect">
            <a:avLst/>
          </a:prstGeom>
        </p:spPr>
      </p:pic>
      <p:sp>
        <p:nvSpPr>
          <p:cNvPr id="2" name="Title 1"/>
          <p:cNvSpPr>
            <a:spLocks noGrp="1"/>
          </p:cNvSpPr>
          <p:nvPr>
            <p:ph type="ctrTitle"/>
          </p:nvPr>
        </p:nvSpPr>
        <p:spPr>
          <a:xfrm>
            <a:off x="1454467" y="1358200"/>
            <a:ext cx="9144000" cy="1215171"/>
          </a:xfrm>
        </p:spPr>
        <p:txBody>
          <a:bodyPr>
            <a:noAutofit/>
          </a:bodyPr>
          <a:lstStyle/>
          <a:p>
            <a:r>
              <a:rPr lang="en-US" sz="4000" b="1" dirty="0">
                <a:solidFill>
                  <a:srgbClr val="C00000"/>
                </a:solidFill>
                <a:latin typeface="+mn-lt"/>
              </a:rPr>
              <a:t>Monte Carlo Model of High-Gradient Conditioning and Operation</a:t>
            </a:r>
            <a:endParaRPr lang="en-GB" sz="4000" b="1" dirty="0">
              <a:solidFill>
                <a:srgbClr val="C00000"/>
              </a:solidFill>
              <a:latin typeface="+mn-lt"/>
            </a:endParaRPr>
          </a:p>
        </p:txBody>
      </p:sp>
      <p:sp>
        <p:nvSpPr>
          <p:cNvPr id="3" name="Subtitle 2"/>
          <p:cNvSpPr>
            <a:spLocks noGrp="1"/>
          </p:cNvSpPr>
          <p:nvPr>
            <p:ph type="subTitle" idx="1"/>
          </p:nvPr>
        </p:nvSpPr>
        <p:spPr>
          <a:xfrm>
            <a:off x="1317379" y="3200801"/>
            <a:ext cx="9144000" cy="1907228"/>
          </a:xfrm>
        </p:spPr>
        <p:txBody>
          <a:bodyPr>
            <a:normAutofit fontScale="92500" lnSpcReduction="10000"/>
          </a:bodyPr>
          <a:lstStyle/>
          <a:p>
            <a:r>
              <a:rPr lang="en-GB" sz="2800" b="1" dirty="0"/>
              <a:t>Lee Millar</a:t>
            </a:r>
            <a:r>
              <a:rPr lang="en-GB" sz="2800" b="1" baseline="30000" dirty="0"/>
              <a:t>1,2</a:t>
            </a:r>
            <a:endParaRPr lang="en-GB" sz="2800" b="1" dirty="0"/>
          </a:p>
          <a:p>
            <a:r>
              <a:rPr lang="en-GB" sz="2000" baseline="30000" dirty="0"/>
              <a:t>1</a:t>
            </a:r>
            <a:r>
              <a:rPr lang="en-GB" sz="2000" dirty="0"/>
              <a:t>Lancaster University Engineering Department: </a:t>
            </a:r>
            <a:r>
              <a:rPr lang="en-GB" sz="2000" i="1" dirty="0"/>
              <a:t>Graeme Burt</a:t>
            </a:r>
          </a:p>
          <a:p>
            <a:r>
              <a:rPr lang="en-GB" sz="2000" baseline="30000" dirty="0"/>
              <a:t>2</a:t>
            </a:r>
            <a:r>
              <a:rPr lang="en-GB" sz="2000" dirty="0"/>
              <a:t>CERN, BE-RF Section: </a:t>
            </a:r>
            <a:r>
              <a:rPr lang="en-GB" sz="2000" i="1" dirty="0"/>
              <a:t>Walter </a:t>
            </a:r>
            <a:r>
              <a:rPr lang="en-GB" sz="2000" i="1" dirty="0" err="1"/>
              <a:t>Wuensch</a:t>
            </a:r>
            <a:r>
              <a:rPr lang="en-GB" sz="2000" i="1" dirty="0"/>
              <a:t> </a:t>
            </a:r>
            <a:endParaRPr lang="en-GB" sz="2000" i="1" baseline="30000" dirty="0"/>
          </a:p>
          <a:p>
            <a:r>
              <a:rPr lang="en-US" sz="2100" b="1" dirty="0"/>
              <a:t>RF Development Meeting</a:t>
            </a:r>
          </a:p>
          <a:p>
            <a:r>
              <a:rPr lang="en-GB" sz="2100" b="1" dirty="0"/>
              <a:t> 13/05/2020</a:t>
            </a:r>
            <a:endParaRPr lang="en-GB" sz="2100" b="1" i="1" dirty="0"/>
          </a:p>
        </p:txBody>
      </p:sp>
      <p:sp>
        <p:nvSpPr>
          <p:cNvPr id="5" name="Slide Number Placeholder 4"/>
          <p:cNvSpPr>
            <a:spLocks noGrp="1"/>
          </p:cNvSpPr>
          <p:nvPr>
            <p:ph type="sldNum" sz="quarter" idx="12"/>
          </p:nvPr>
        </p:nvSpPr>
        <p:spPr/>
        <p:txBody>
          <a:bodyPr/>
          <a:lstStyle/>
          <a:p>
            <a:fld id="{AF902CCC-0E81-4218-972E-E5BC6ED18459}" type="slidenum">
              <a:rPr lang="en-GB" smtClean="0"/>
              <a:t>1</a:t>
            </a:fld>
            <a:endParaRPr lang="en-GB"/>
          </a:p>
        </p:txBody>
      </p:sp>
      <p:pic>
        <p:nvPicPr>
          <p:cNvPr id="1026" name="Picture 2" descr="http://www.lancaster.ac.uk/media/wdp/style-assets/images/engineering/engineering.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464006" y="249501"/>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mage result for cern png">
            <a:extLst>
              <a:ext uri="{FF2B5EF4-FFF2-40B4-BE49-F238E27FC236}">
                <a16:creationId xmlns:a16="http://schemas.microsoft.com/office/drawing/2014/main" id="{2F0D11EC-E590-43AB-AEC9-D29F8EAF7E05}"/>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155576" y="138823"/>
            <a:ext cx="949324" cy="9645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clic png cern">
            <a:extLst>
              <a:ext uri="{FF2B5EF4-FFF2-40B4-BE49-F238E27FC236}">
                <a16:creationId xmlns:a16="http://schemas.microsoft.com/office/drawing/2014/main" id="{9CFE2587-A5D3-4F36-BABC-D36139212978}"/>
              </a:ext>
            </a:extLst>
          </p:cNvPr>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l="13531" t="14558" r="14887" b="15089"/>
          <a:stretch/>
        </p:blipFill>
        <p:spPr bwMode="auto">
          <a:xfrm>
            <a:off x="1317379" y="138824"/>
            <a:ext cx="981363" cy="96450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elated image">
            <a:extLst>
              <a:ext uri="{FF2B5EF4-FFF2-40B4-BE49-F238E27FC236}">
                <a16:creationId xmlns:a16="http://schemas.microsoft.com/office/drawing/2014/main" id="{17AB065D-837C-4BD4-93E3-E088DDBC64A2}"/>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0461379" y="113676"/>
            <a:ext cx="1531021" cy="865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6261965"/>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Recent Evidence for Conditioning on Pulses</a:t>
            </a:r>
          </a:p>
        </p:txBody>
      </p:sp>
      <p:sp>
        <p:nvSpPr>
          <p:cNvPr id="4" name="Slide Number Placeholder 3"/>
          <p:cNvSpPr>
            <a:spLocks noGrp="1"/>
          </p:cNvSpPr>
          <p:nvPr>
            <p:ph type="sldNum" sz="quarter" idx="12"/>
          </p:nvPr>
        </p:nvSpPr>
        <p:spPr/>
        <p:txBody>
          <a:bodyPr/>
          <a:lstStyle/>
          <a:p>
            <a:fld id="{AF902CCC-0E81-4218-972E-E5BC6ED18459}" type="slidenum">
              <a:rPr lang="en-GB" smtClean="0"/>
              <a:t>10</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BB93753C-4961-47DB-B6F5-8E46427C4CB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4" name="TextBox 13">
            <a:extLst>
              <a:ext uri="{FF2B5EF4-FFF2-40B4-BE49-F238E27FC236}">
                <a16:creationId xmlns:a16="http://schemas.microsoft.com/office/drawing/2014/main" id="{3F4DA1F6-4A66-4F90-8BD9-8C37E583B32C}"/>
              </a:ext>
            </a:extLst>
          </p:cNvPr>
          <p:cNvSpPr txBox="1"/>
          <p:nvPr/>
        </p:nvSpPr>
        <p:spPr>
          <a:xfrm>
            <a:off x="6572571" y="6015692"/>
            <a:ext cx="4076057" cy="523220"/>
          </a:xfrm>
          <a:prstGeom prst="rect">
            <a:avLst/>
          </a:prstGeom>
          <a:noFill/>
        </p:spPr>
        <p:txBody>
          <a:bodyPr wrap="square" rtlCol="0">
            <a:spAutoFit/>
          </a:bodyPr>
          <a:lstStyle/>
          <a:p>
            <a:pPr algn="ctr"/>
            <a:r>
              <a:rPr lang="en-US" sz="1400" dirty="0"/>
              <a:t>Figure: Superstructure test results showing structure A (top) and structure B (bottom).</a:t>
            </a:r>
          </a:p>
        </p:txBody>
      </p:sp>
      <p:cxnSp>
        <p:nvCxnSpPr>
          <p:cNvPr id="13" name="Straight Connector 12">
            <a:extLst>
              <a:ext uri="{FF2B5EF4-FFF2-40B4-BE49-F238E27FC236}">
                <a16:creationId xmlns:a16="http://schemas.microsoft.com/office/drawing/2014/main" id="{22FB862A-EAA9-4DD9-8924-E5E3A927F705}"/>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3C7D2094-80C0-443B-8ACC-0FCE4C5DBF0A}"/>
              </a:ext>
            </a:extLst>
          </p:cNvPr>
          <p:cNvPicPr>
            <a:picLocks noChangeAspect="1"/>
          </p:cNvPicPr>
          <p:nvPr/>
        </p:nvPicPr>
        <p:blipFill>
          <a:blip r:embed="rId5">
            <a:clrChange>
              <a:clrFrom>
                <a:srgbClr val="F0F0F0"/>
              </a:clrFrom>
              <a:clrTo>
                <a:srgbClr val="F0F0F0">
                  <a:alpha val="0"/>
                </a:srgbClr>
              </a:clrTo>
            </a:clrChange>
          </a:blip>
          <a:stretch>
            <a:fillRect/>
          </a:stretch>
        </p:blipFill>
        <p:spPr>
          <a:xfrm>
            <a:off x="6248400" y="1711372"/>
            <a:ext cx="4538611" cy="4283635"/>
          </a:xfrm>
          <a:prstGeom prst="rect">
            <a:avLst/>
          </a:prstGeom>
        </p:spPr>
      </p:pic>
      <p:cxnSp>
        <p:nvCxnSpPr>
          <p:cNvPr id="17" name="Straight Arrow Connector 16">
            <a:extLst>
              <a:ext uri="{FF2B5EF4-FFF2-40B4-BE49-F238E27FC236}">
                <a16:creationId xmlns:a16="http://schemas.microsoft.com/office/drawing/2014/main" id="{548DAC7B-DDE2-46F0-8A30-ACF6BDD56D40}"/>
              </a:ext>
            </a:extLst>
          </p:cNvPr>
          <p:cNvCxnSpPr>
            <a:cxnSpLocks/>
          </p:cNvCxnSpPr>
          <p:nvPr/>
        </p:nvCxnSpPr>
        <p:spPr>
          <a:xfrm>
            <a:off x="4114800" y="4762500"/>
            <a:ext cx="1981200" cy="41910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8" name="Content Placeholder 2">
            <a:extLst>
              <a:ext uri="{FF2B5EF4-FFF2-40B4-BE49-F238E27FC236}">
                <a16:creationId xmlns:a16="http://schemas.microsoft.com/office/drawing/2014/main" id="{7F10464E-97AA-4158-9C66-83264A6F937F}"/>
              </a:ext>
            </a:extLst>
          </p:cNvPr>
          <p:cNvSpPr>
            <a:spLocks noGrp="1"/>
          </p:cNvSpPr>
          <p:nvPr>
            <p:ph idx="1"/>
          </p:nvPr>
        </p:nvSpPr>
        <p:spPr>
          <a:xfrm>
            <a:off x="838200" y="1825625"/>
            <a:ext cx="3710049" cy="4422776"/>
          </a:xfrm>
        </p:spPr>
        <p:txBody>
          <a:bodyPr anchor="t">
            <a:normAutofit fontScale="92500"/>
          </a:bodyPr>
          <a:lstStyle/>
          <a:p>
            <a:pPr marL="0" indent="0">
              <a:buNone/>
            </a:pPr>
            <a:r>
              <a:rPr lang="en-GB" sz="2400" dirty="0"/>
              <a:t>The ongoing superstructure test shows one structure to have a BDR orders of magnitude lower than the other.</a:t>
            </a:r>
          </a:p>
          <a:p>
            <a:pPr marL="0" indent="0">
              <a:buNone/>
            </a:pPr>
            <a:endParaRPr lang="en-GB" sz="2400" dirty="0"/>
          </a:p>
          <a:p>
            <a:pPr marL="0" indent="0">
              <a:buNone/>
            </a:pPr>
            <a:r>
              <a:rPr lang="en-GB" sz="2400" b="1" dirty="0">
                <a:solidFill>
                  <a:srgbClr val="C00000"/>
                </a:solidFill>
              </a:rPr>
              <a:t>Structure A ≈ 11,000 BDs</a:t>
            </a:r>
          </a:p>
          <a:p>
            <a:pPr marL="0" indent="0">
              <a:buNone/>
            </a:pPr>
            <a:r>
              <a:rPr lang="en-GB" sz="2400" b="1" dirty="0">
                <a:solidFill>
                  <a:srgbClr val="C00000"/>
                </a:solidFill>
              </a:rPr>
              <a:t>Structure B ≈ 400 BDs (some of which were provoked)</a:t>
            </a:r>
          </a:p>
          <a:p>
            <a:pPr marL="0" indent="0">
              <a:buNone/>
            </a:pPr>
            <a:endParaRPr lang="en-GB" sz="2400" dirty="0"/>
          </a:p>
          <a:p>
            <a:pPr marL="0" indent="0">
              <a:buNone/>
            </a:pPr>
            <a:r>
              <a:rPr lang="en-GB" sz="2400" dirty="0"/>
              <a:t>Reasonable evidence for this hypothesis.</a:t>
            </a:r>
          </a:p>
        </p:txBody>
      </p:sp>
      <p:cxnSp>
        <p:nvCxnSpPr>
          <p:cNvPr id="20" name="Straight Arrow Connector 19">
            <a:extLst>
              <a:ext uri="{FF2B5EF4-FFF2-40B4-BE49-F238E27FC236}">
                <a16:creationId xmlns:a16="http://schemas.microsoft.com/office/drawing/2014/main" id="{C3379D4F-91B5-4BD2-9242-D55265B653B0}"/>
              </a:ext>
            </a:extLst>
          </p:cNvPr>
          <p:cNvCxnSpPr>
            <a:cxnSpLocks/>
          </p:cNvCxnSpPr>
          <p:nvPr/>
        </p:nvCxnSpPr>
        <p:spPr>
          <a:xfrm flipV="1">
            <a:off x="3856099" y="2692400"/>
            <a:ext cx="2239901" cy="1354932"/>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4" descr="Image result for clic png cern">
            <a:extLst>
              <a:ext uri="{FF2B5EF4-FFF2-40B4-BE49-F238E27FC236}">
                <a16:creationId xmlns:a16="http://schemas.microsoft.com/office/drawing/2014/main" id="{C65FB551-E2BD-4E22-9F7A-41D2D8F52508}"/>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92611"/>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1764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Interpretation of Conditioning</a:t>
            </a:r>
          </a:p>
        </p:txBody>
      </p:sp>
      <p:sp>
        <p:nvSpPr>
          <p:cNvPr id="3" name="Content Placeholder 2"/>
          <p:cNvSpPr>
            <a:spLocks noGrp="1"/>
          </p:cNvSpPr>
          <p:nvPr>
            <p:ph idx="1"/>
          </p:nvPr>
        </p:nvSpPr>
        <p:spPr>
          <a:xfrm>
            <a:off x="838199" y="1825625"/>
            <a:ext cx="4627005" cy="4422776"/>
          </a:xfrm>
        </p:spPr>
        <p:txBody>
          <a:bodyPr anchor="t">
            <a:normAutofit lnSpcReduction="10000"/>
          </a:bodyPr>
          <a:lstStyle/>
          <a:p>
            <a:pPr marL="0" indent="0">
              <a:buNone/>
            </a:pPr>
            <a:r>
              <a:rPr lang="en-US" sz="2100" dirty="0"/>
              <a:t>If held sufficiently close to inducing breakdown, the surface’s propensity to establish high field/endure power flow increases (what we call conditioning). </a:t>
            </a:r>
          </a:p>
          <a:p>
            <a:pPr marL="0" indent="0">
              <a:buNone/>
            </a:pPr>
            <a:endParaRPr lang="en-US" sz="2100" dirty="0"/>
          </a:p>
          <a:p>
            <a:r>
              <a:rPr lang="en-US" sz="1800" b="1" dirty="0">
                <a:solidFill>
                  <a:srgbClr val="C00000"/>
                </a:solidFill>
              </a:rPr>
              <a:t>Unconditioned = high BD probability at low power/field.</a:t>
            </a:r>
          </a:p>
          <a:p>
            <a:r>
              <a:rPr lang="en-US" sz="1800" b="1" dirty="0">
                <a:solidFill>
                  <a:srgbClr val="00B050"/>
                </a:solidFill>
              </a:rPr>
              <a:t>Conditioned = low BD probability below the level to which it has been conditioned.</a:t>
            </a:r>
          </a:p>
          <a:p>
            <a:pPr marL="0" indent="0">
              <a:buNone/>
            </a:pPr>
            <a:endParaRPr lang="en-US" sz="2100" dirty="0"/>
          </a:p>
          <a:p>
            <a:pPr marL="0" indent="0">
              <a:buNone/>
            </a:pPr>
            <a:r>
              <a:rPr lang="en-US" sz="2100" dirty="0"/>
              <a:t>However we can’t condition indefinitely, each material has an intrinsic ultimate limit above which we cannot condition/operate.</a:t>
            </a:r>
          </a:p>
        </p:txBody>
      </p:sp>
      <p:sp>
        <p:nvSpPr>
          <p:cNvPr id="4" name="Slide Number Placeholder 3"/>
          <p:cNvSpPr>
            <a:spLocks noGrp="1"/>
          </p:cNvSpPr>
          <p:nvPr>
            <p:ph type="sldNum" sz="quarter" idx="12"/>
          </p:nvPr>
        </p:nvSpPr>
        <p:spPr/>
        <p:txBody>
          <a:bodyPr/>
          <a:lstStyle/>
          <a:p>
            <a:fld id="{AF902CCC-0E81-4218-972E-E5BC6ED18459}" type="slidenum">
              <a:rPr lang="en-GB" smtClean="0"/>
              <a:t>11</a:t>
            </a:fld>
            <a:endParaRPr lang="en-GB"/>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6DB02484-7D99-462A-AC7C-D1C697714B1E}"/>
              </a:ext>
            </a:extLst>
          </p:cNvPr>
          <p:cNvSpPr txBox="1"/>
          <p:nvPr/>
        </p:nvSpPr>
        <p:spPr>
          <a:xfrm>
            <a:off x="6483671" y="5515151"/>
            <a:ext cx="4076057" cy="369332"/>
          </a:xfrm>
          <a:prstGeom prst="rect">
            <a:avLst/>
          </a:prstGeom>
          <a:noFill/>
        </p:spPr>
        <p:txBody>
          <a:bodyPr wrap="square" rtlCol="0">
            <a:spAutoFit/>
          </a:bodyPr>
          <a:lstStyle/>
          <a:p>
            <a:pPr algn="ctr"/>
            <a:r>
              <a:rPr lang="en-GB" dirty="0"/>
              <a:t>Electrical Quantity e.g. Input Power</a:t>
            </a:r>
          </a:p>
        </p:txBody>
      </p:sp>
      <p:cxnSp>
        <p:nvCxnSpPr>
          <p:cNvPr id="10" name="Straight Connector 9">
            <a:extLst>
              <a:ext uri="{FF2B5EF4-FFF2-40B4-BE49-F238E27FC236}">
                <a16:creationId xmlns:a16="http://schemas.microsoft.com/office/drawing/2014/main" id="{A1088BA4-F772-4190-8CD2-128334B2EDCD}"/>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4" name="Picture 4" descr="Image result for clic png cern">
            <a:extLst>
              <a:ext uri="{FF2B5EF4-FFF2-40B4-BE49-F238E27FC236}">
                <a16:creationId xmlns:a16="http://schemas.microsoft.com/office/drawing/2014/main" id="{29E8A2C4-E800-4349-8567-C88B5AF2C97F}"/>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Straight Connector 25">
            <a:extLst>
              <a:ext uri="{FF2B5EF4-FFF2-40B4-BE49-F238E27FC236}">
                <a16:creationId xmlns:a16="http://schemas.microsoft.com/office/drawing/2014/main" id="{954D8154-B657-4DFD-92A9-D8A22CC0CC2C}"/>
              </a:ext>
            </a:extLst>
          </p:cNvPr>
          <p:cNvCxnSpPr>
            <a:cxnSpLocks/>
          </p:cNvCxnSpPr>
          <p:nvPr/>
        </p:nvCxnSpPr>
        <p:spPr>
          <a:xfrm flipV="1">
            <a:off x="6357827" y="2435058"/>
            <a:ext cx="2357548" cy="2944830"/>
          </a:xfrm>
          <a:prstGeom prst="line">
            <a:avLst/>
          </a:prstGeom>
          <a:ln w="5715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03CC07A7-DAB2-4890-99B1-44CE399D5A84}"/>
              </a:ext>
            </a:extLst>
          </p:cNvPr>
          <p:cNvCxnSpPr>
            <a:cxnSpLocks/>
          </p:cNvCxnSpPr>
          <p:nvPr/>
        </p:nvCxnSpPr>
        <p:spPr>
          <a:xfrm flipV="1">
            <a:off x="8167198" y="2435058"/>
            <a:ext cx="1271275" cy="2989185"/>
          </a:xfrm>
          <a:prstGeom prst="line">
            <a:avLst/>
          </a:prstGeom>
          <a:ln w="57150">
            <a:solidFill>
              <a:srgbClr val="00B050"/>
            </a:solidFill>
            <a:prstDash val="sysDot"/>
          </a:ln>
        </p:spPr>
        <p:style>
          <a:lnRef idx="1">
            <a:schemeClr val="accent1"/>
          </a:lnRef>
          <a:fillRef idx="0">
            <a:schemeClr val="accent1"/>
          </a:fillRef>
          <a:effectRef idx="0">
            <a:schemeClr val="accent1"/>
          </a:effectRef>
          <a:fontRef idx="minor">
            <a:schemeClr val="tx1"/>
          </a:fontRef>
        </p:style>
      </p:cxnSp>
      <p:sp>
        <p:nvSpPr>
          <p:cNvPr id="37" name="Arc 36">
            <a:extLst>
              <a:ext uri="{FF2B5EF4-FFF2-40B4-BE49-F238E27FC236}">
                <a16:creationId xmlns:a16="http://schemas.microsoft.com/office/drawing/2014/main" id="{A068B8EE-399C-4017-9088-4508E5AF6D04}"/>
              </a:ext>
            </a:extLst>
          </p:cNvPr>
          <p:cNvSpPr/>
          <p:nvPr/>
        </p:nvSpPr>
        <p:spPr>
          <a:xfrm rot="12039139">
            <a:off x="7107175" y="4217681"/>
            <a:ext cx="1212283" cy="603901"/>
          </a:xfrm>
          <a:prstGeom prst="arc">
            <a:avLst>
              <a:gd name="adj1" fmla="val 12527335"/>
              <a:gd name="adj2" fmla="val 20453336"/>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cxnSp>
        <p:nvCxnSpPr>
          <p:cNvPr id="39" name="Straight Arrow Connector 38">
            <a:extLst>
              <a:ext uri="{FF2B5EF4-FFF2-40B4-BE49-F238E27FC236}">
                <a16:creationId xmlns:a16="http://schemas.microsoft.com/office/drawing/2014/main" id="{BD1EA8AA-8C0E-4484-8322-34D97B93E633}"/>
              </a:ext>
            </a:extLst>
          </p:cNvPr>
          <p:cNvCxnSpPr>
            <a:cxnSpLocks/>
          </p:cNvCxnSpPr>
          <p:nvPr/>
        </p:nvCxnSpPr>
        <p:spPr>
          <a:xfrm flipV="1">
            <a:off x="7990520" y="4848225"/>
            <a:ext cx="196218" cy="2722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7252240B-69B4-411D-8595-2D9F5FEB7C5F}"/>
              </a:ext>
            </a:extLst>
          </p:cNvPr>
          <p:cNvCxnSpPr>
            <a:cxnSpLocks/>
          </p:cNvCxnSpPr>
          <p:nvPr/>
        </p:nvCxnSpPr>
        <p:spPr>
          <a:xfrm flipV="1">
            <a:off x="6292850" y="1741488"/>
            <a:ext cx="0" cy="368274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8534F7A-5766-405D-ACCD-531F282A8178}"/>
              </a:ext>
            </a:extLst>
          </p:cNvPr>
          <p:cNvCxnSpPr>
            <a:cxnSpLocks/>
          </p:cNvCxnSpPr>
          <p:nvPr/>
        </p:nvCxnSpPr>
        <p:spPr>
          <a:xfrm flipV="1">
            <a:off x="6266180" y="5418811"/>
            <a:ext cx="4800600" cy="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074C8666-1A6B-45BD-9135-16CBF12A9C3D}"/>
              </a:ext>
            </a:extLst>
          </p:cNvPr>
          <p:cNvSpPr txBox="1"/>
          <p:nvPr/>
        </p:nvSpPr>
        <p:spPr>
          <a:xfrm rot="16200000">
            <a:off x="3990970" y="3446345"/>
            <a:ext cx="4076057" cy="369332"/>
          </a:xfrm>
          <a:prstGeom prst="rect">
            <a:avLst/>
          </a:prstGeom>
          <a:noFill/>
        </p:spPr>
        <p:txBody>
          <a:bodyPr wrap="square" rtlCol="0">
            <a:spAutoFit/>
          </a:bodyPr>
          <a:lstStyle/>
          <a:p>
            <a:pPr algn="ctr"/>
            <a:r>
              <a:rPr lang="en-GB" dirty="0"/>
              <a:t>Breakdown Probability</a:t>
            </a:r>
          </a:p>
        </p:txBody>
      </p:sp>
      <p:sp>
        <p:nvSpPr>
          <p:cNvPr id="54" name="TextBox 53">
            <a:extLst>
              <a:ext uri="{FF2B5EF4-FFF2-40B4-BE49-F238E27FC236}">
                <a16:creationId xmlns:a16="http://schemas.microsoft.com/office/drawing/2014/main" id="{AED41AE9-3EF9-421C-87AD-A2B9EB6D6384}"/>
              </a:ext>
            </a:extLst>
          </p:cNvPr>
          <p:cNvSpPr txBox="1"/>
          <p:nvPr/>
        </p:nvSpPr>
        <p:spPr>
          <a:xfrm>
            <a:off x="6452573" y="2539553"/>
            <a:ext cx="1801954" cy="830997"/>
          </a:xfrm>
          <a:prstGeom prst="rect">
            <a:avLst/>
          </a:prstGeom>
          <a:noFill/>
        </p:spPr>
        <p:txBody>
          <a:bodyPr wrap="square" rtlCol="0">
            <a:spAutoFit/>
          </a:bodyPr>
          <a:lstStyle/>
          <a:p>
            <a:pPr algn="ctr"/>
            <a:r>
              <a:rPr lang="en-GB" sz="1600" b="1" dirty="0">
                <a:solidFill>
                  <a:srgbClr val="C00000"/>
                </a:solidFill>
              </a:rPr>
              <a:t>Characteristic of a poorly conditioned structure</a:t>
            </a:r>
          </a:p>
        </p:txBody>
      </p:sp>
      <p:sp>
        <p:nvSpPr>
          <p:cNvPr id="55" name="TextBox 54">
            <a:extLst>
              <a:ext uri="{FF2B5EF4-FFF2-40B4-BE49-F238E27FC236}">
                <a16:creationId xmlns:a16="http://schemas.microsoft.com/office/drawing/2014/main" id="{D9F5EDD4-D0FC-42BF-B98E-0CFABDEA948F}"/>
              </a:ext>
            </a:extLst>
          </p:cNvPr>
          <p:cNvSpPr txBox="1"/>
          <p:nvPr/>
        </p:nvSpPr>
        <p:spPr>
          <a:xfrm>
            <a:off x="7192104" y="4151952"/>
            <a:ext cx="1146148" cy="461665"/>
          </a:xfrm>
          <a:prstGeom prst="rect">
            <a:avLst/>
          </a:prstGeom>
          <a:noFill/>
        </p:spPr>
        <p:txBody>
          <a:bodyPr wrap="square" rtlCol="0">
            <a:spAutoFit/>
          </a:bodyPr>
          <a:lstStyle/>
          <a:p>
            <a:pPr algn="ctr"/>
            <a:r>
              <a:rPr lang="en-GB" sz="1200" b="1" dirty="0"/>
              <a:t>Conditioning shifts this line.</a:t>
            </a:r>
          </a:p>
        </p:txBody>
      </p:sp>
      <p:cxnSp>
        <p:nvCxnSpPr>
          <p:cNvPr id="25" name="Straight Connector 24">
            <a:extLst>
              <a:ext uri="{FF2B5EF4-FFF2-40B4-BE49-F238E27FC236}">
                <a16:creationId xmlns:a16="http://schemas.microsoft.com/office/drawing/2014/main" id="{E43D00AC-4273-43A2-A78A-A8D04B2E09A9}"/>
              </a:ext>
            </a:extLst>
          </p:cNvPr>
          <p:cNvCxnSpPr>
            <a:cxnSpLocks/>
          </p:cNvCxnSpPr>
          <p:nvPr/>
        </p:nvCxnSpPr>
        <p:spPr>
          <a:xfrm flipV="1">
            <a:off x="6319521" y="2417162"/>
            <a:ext cx="4613321" cy="6183"/>
          </a:xfrm>
          <a:prstGeom prst="line">
            <a:avLst/>
          </a:prstGeom>
          <a:ln w="38100">
            <a:solidFill>
              <a:srgbClr val="7030A0"/>
            </a:solidFill>
            <a:prstDash val="sysDot"/>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24C8D7F7-65C3-471B-A9E4-F68394C2F542}"/>
              </a:ext>
            </a:extLst>
          </p:cNvPr>
          <p:cNvSpPr txBox="1"/>
          <p:nvPr/>
        </p:nvSpPr>
        <p:spPr>
          <a:xfrm>
            <a:off x="6694839" y="1967488"/>
            <a:ext cx="2534782" cy="338554"/>
          </a:xfrm>
          <a:prstGeom prst="rect">
            <a:avLst/>
          </a:prstGeom>
          <a:noFill/>
        </p:spPr>
        <p:txBody>
          <a:bodyPr wrap="square" rtlCol="0">
            <a:spAutoFit/>
          </a:bodyPr>
          <a:lstStyle/>
          <a:p>
            <a:pPr algn="ctr"/>
            <a:r>
              <a:rPr lang="en-GB" sz="1600" b="1" dirty="0">
                <a:solidFill>
                  <a:srgbClr val="7030A0"/>
                </a:solidFill>
              </a:rPr>
              <a:t>Maximum Permissible BDR</a:t>
            </a:r>
          </a:p>
        </p:txBody>
      </p:sp>
      <p:cxnSp>
        <p:nvCxnSpPr>
          <p:cNvPr id="24" name="Straight Connector 23">
            <a:extLst>
              <a:ext uri="{FF2B5EF4-FFF2-40B4-BE49-F238E27FC236}">
                <a16:creationId xmlns:a16="http://schemas.microsoft.com/office/drawing/2014/main" id="{C96CECF6-F1B0-446D-84A5-EB64D482D481}"/>
              </a:ext>
            </a:extLst>
          </p:cNvPr>
          <p:cNvCxnSpPr>
            <a:cxnSpLocks/>
            <a:stCxn id="53" idx="0"/>
          </p:cNvCxnSpPr>
          <p:nvPr/>
        </p:nvCxnSpPr>
        <p:spPr>
          <a:xfrm flipV="1">
            <a:off x="9423013" y="1911663"/>
            <a:ext cx="9225" cy="2593766"/>
          </a:xfrm>
          <a:prstGeom prst="line">
            <a:avLst/>
          </a:prstGeom>
          <a:ln w="38100">
            <a:solidFill>
              <a:schemeClr val="tx2">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68AE23A1-4437-4315-8312-4301D505FBF2}"/>
              </a:ext>
            </a:extLst>
          </p:cNvPr>
          <p:cNvSpPr/>
          <p:nvPr/>
        </p:nvSpPr>
        <p:spPr>
          <a:xfrm>
            <a:off x="9374115" y="3614177"/>
            <a:ext cx="1263303" cy="584775"/>
          </a:xfrm>
          <a:prstGeom prst="rect">
            <a:avLst/>
          </a:prstGeom>
        </p:spPr>
        <p:txBody>
          <a:bodyPr wrap="square">
            <a:spAutoFit/>
          </a:bodyPr>
          <a:lstStyle/>
          <a:p>
            <a:pPr algn="ctr"/>
            <a:r>
              <a:rPr lang="en-GB" sz="1600" b="1" dirty="0">
                <a:solidFill>
                  <a:schemeClr val="tx2">
                    <a:lumMod val="40000"/>
                    <a:lumOff val="60000"/>
                  </a:schemeClr>
                </a:solidFill>
              </a:rPr>
              <a:t>Ultimate Field Limit</a:t>
            </a:r>
          </a:p>
        </p:txBody>
      </p:sp>
      <p:sp>
        <p:nvSpPr>
          <p:cNvPr id="53" name="TextBox 52">
            <a:extLst>
              <a:ext uri="{FF2B5EF4-FFF2-40B4-BE49-F238E27FC236}">
                <a16:creationId xmlns:a16="http://schemas.microsoft.com/office/drawing/2014/main" id="{B0D41E59-5334-4568-86C4-0FBFF6171476}"/>
              </a:ext>
            </a:extLst>
          </p:cNvPr>
          <p:cNvSpPr txBox="1"/>
          <p:nvPr/>
        </p:nvSpPr>
        <p:spPr>
          <a:xfrm>
            <a:off x="8514930" y="4505429"/>
            <a:ext cx="1816165" cy="830997"/>
          </a:xfrm>
          <a:prstGeom prst="rect">
            <a:avLst/>
          </a:prstGeom>
          <a:noFill/>
        </p:spPr>
        <p:txBody>
          <a:bodyPr wrap="square" rtlCol="0">
            <a:spAutoFit/>
          </a:bodyPr>
          <a:lstStyle/>
          <a:p>
            <a:pPr algn="ctr"/>
            <a:r>
              <a:rPr lang="en-GB" sz="1600" b="1" dirty="0">
                <a:solidFill>
                  <a:srgbClr val="00B050"/>
                </a:solidFill>
              </a:rPr>
              <a:t>Characteristic of a well conditioned structure</a:t>
            </a:r>
          </a:p>
        </p:txBody>
      </p:sp>
      <p:cxnSp>
        <p:nvCxnSpPr>
          <p:cNvPr id="28" name="Straight Connector 27">
            <a:extLst>
              <a:ext uri="{FF2B5EF4-FFF2-40B4-BE49-F238E27FC236}">
                <a16:creationId xmlns:a16="http://schemas.microsoft.com/office/drawing/2014/main" id="{36EEB53B-E7EA-4329-89DC-F90B03900BCA}"/>
              </a:ext>
            </a:extLst>
          </p:cNvPr>
          <p:cNvCxnSpPr>
            <a:cxnSpLocks/>
          </p:cNvCxnSpPr>
          <p:nvPr/>
        </p:nvCxnSpPr>
        <p:spPr>
          <a:xfrm flipV="1">
            <a:off x="9451287" y="5250446"/>
            <a:ext cx="0" cy="168365"/>
          </a:xfrm>
          <a:prstGeom prst="line">
            <a:avLst/>
          </a:prstGeom>
          <a:ln w="38100">
            <a:solidFill>
              <a:schemeClr val="tx2">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07211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Interpretation of SuperStructure Results</a:t>
            </a: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12</a:t>
            </a:fld>
            <a:endParaRPr lang="en-GB"/>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Connector 9">
            <a:extLst>
              <a:ext uri="{FF2B5EF4-FFF2-40B4-BE49-F238E27FC236}">
                <a16:creationId xmlns:a16="http://schemas.microsoft.com/office/drawing/2014/main" id="{A1088BA4-F772-4190-8CD2-128334B2EDCD}"/>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4" name="Picture 4" descr="Image result for clic png cern">
            <a:extLst>
              <a:ext uri="{FF2B5EF4-FFF2-40B4-BE49-F238E27FC236}">
                <a16:creationId xmlns:a16="http://schemas.microsoft.com/office/drawing/2014/main" id="{29E8A2C4-E800-4349-8567-C88B5AF2C97F}"/>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close up of a map&#10;&#10;Description automatically generated">
            <a:extLst>
              <a:ext uri="{FF2B5EF4-FFF2-40B4-BE49-F238E27FC236}">
                <a16:creationId xmlns:a16="http://schemas.microsoft.com/office/drawing/2014/main" id="{088A0982-7655-44B1-A69D-ED1E4684C68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0794" y="2110581"/>
            <a:ext cx="5473666" cy="3671093"/>
          </a:xfrm>
          <a:prstGeom prst="rect">
            <a:avLst/>
          </a:prstGeom>
        </p:spPr>
      </p:pic>
      <p:pic>
        <p:nvPicPr>
          <p:cNvPr id="9" name="Picture 8" descr="A close up of a map&#10;&#10;Description automatically generated">
            <a:extLst>
              <a:ext uri="{FF2B5EF4-FFF2-40B4-BE49-F238E27FC236}">
                <a16:creationId xmlns:a16="http://schemas.microsoft.com/office/drawing/2014/main" id="{6F7693E4-11A9-4C53-AB85-B8724A00CAB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62675" y="2105085"/>
            <a:ext cx="5473666" cy="3676589"/>
          </a:xfrm>
          <a:prstGeom prst="rect">
            <a:avLst/>
          </a:prstGeom>
        </p:spPr>
      </p:pic>
    </p:spTree>
    <p:extLst>
      <p:ext uri="{BB962C8B-B14F-4D97-AF65-F5344CB8AC3E}">
        <p14:creationId xmlns:p14="http://schemas.microsoft.com/office/powerpoint/2010/main" val="4142161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09884670-5133-4F01-875A-F5D1417B62B2}"/>
              </a:ext>
            </a:extLst>
          </p:cNvPr>
          <p:cNvSpPr/>
          <p:nvPr/>
        </p:nvSpPr>
        <p:spPr>
          <a:xfrm>
            <a:off x="6031665" y="2345867"/>
            <a:ext cx="4818742" cy="3196798"/>
          </a:xfrm>
          <a:custGeom>
            <a:avLst/>
            <a:gdLst>
              <a:gd name="connsiteX0" fmla="*/ 4818742 w 4818742"/>
              <a:gd name="connsiteY0" fmla="*/ 0 h 3149600"/>
              <a:gd name="connsiteX1" fmla="*/ 0 w 4818742"/>
              <a:gd name="connsiteY1" fmla="*/ 3149600 h 3149600"/>
              <a:gd name="connsiteX2" fmla="*/ 14514 w 4818742"/>
              <a:gd name="connsiteY2" fmla="*/ 14514 h 3149600"/>
              <a:gd name="connsiteX3" fmla="*/ 4818742 w 4818742"/>
              <a:gd name="connsiteY3" fmla="*/ 0 h 3149600"/>
            </a:gdLst>
            <a:ahLst/>
            <a:cxnLst>
              <a:cxn ang="0">
                <a:pos x="connsiteX0" y="connsiteY0"/>
              </a:cxn>
              <a:cxn ang="0">
                <a:pos x="connsiteX1" y="connsiteY1"/>
              </a:cxn>
              <a:cxn ang="0">
                <a:pos x="connsiteX2" y="connsiteY2"/>
              </a:cxn>
              <a:cxn ang="0">
                <a:pos x="connsiteX3" y="connsiteY3"/>
              </a:cxn>
            </a:cxnLst>
            <a:rect l="l" t="t" r="r" b="b"/>
            <a:pathLst>
              <a:path w="4818742" h="3149600">
                <a:moveTo>
                  <a:pt x="4818742" y="0"/>
                </a:moveTo>
                <a:lnTo>
                  <a:pt x="0" y="3149600"/>
                </a:lnTo>
                <a:lnTo>
                  <a:pt x="14514" y="14514"/>
                </a:lnTo>
                <a:lnTo>
                  <a:pt x="4818742" y="0"/>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838200" y="762000"/>
            <a:ext cx="10515600" cy="928688"/>
          </a:xfrm>
        </p:spPr>
        <p:txBody>
          <a:bodyPr/>
          <a:lstStyle/>
          <a:p>
            <a:r>
              <a:rPr lang="en-GB" b="1" dirty="0">
                <a:solidFill>
                  <a:srgbClr val="C00000"/>
                </a:solidFill>
              </a:rPr>
              <a:t>Low BDR Conditioning Regime</a:t>
            </a:r>
          </a:p>
        </p:txBody>
      </p:sp>
      <p:sp>
        <p:nvSpPr>
          <p:cNvPr id="3" name="Content Placeholder 2"/>
          <p:cNvSpPr>
            <a:spLocks noGrp="1"/>
          </p:cNvSpPr>
          <p:nvPr>
            <p:ph idx="1"/>
          </p:nvPr>
        </p:nvSpPr>
        <p:spPr>
          <a:xfrm>
            <a:off x="838199" y="1825625"/>
            <a:ext cx="4445001" cy="4422776"/>
          </a:xfrm>
        </p:spPr>
        <p:txBody>
          <a:bodyPr anchor="t">
            <a:normAutofit/>
          </a:bodyPr>
          <a:lstStyle/>
          <a:p>
            <a:pPr marL="0" indent="0">
              <a:buNone/>
            </a:pPr>
            <a:r>
              <a:rPr lang="en-US" sz="2100" dirty="0"/>
              <a:t>Suggests increasing the input power while remaining below the point of breakdown induction should allow conditioning to high power without inducing breakdown. </a:t>
            </a:r>
          </a:p>
          <a:p>
            <a:r>
              <a:rPr lang="en-US" sz="2100" dirty="0"/>
              <a:t>Currently impracticable, breakdowns are the mechanism on which we feed back (unless we use a sacrificial cavity).</a:t>
            </a:r>
          </a:p>
          <a:p>
            <a:pPr marL="0" indent="0">
              <a:buNone/>
            </a:pPr>
            <a:endParaRPr lang="en-US" sz="2100" dirty="0"/>
          </a:p>
          <a:p>
            <a:pPr marL="0" indent="0">
              <a:buNone/>
            </a:pPr>
            <a:r>
              <a:rPr lang="en-US" sz="2100" b="1" dirty="0"/>
              <a:t>But is it worthwhile to do so?</a:t>
            </a:r>
          </a:p>
          <a:p>
            <a:pPr marL="0" indent="0">
              <a:buNone/>
            </a:pPr>
            <a:r>
              <a:rPr lang="en-US" sz="2100" dirty="0"/>
              <a:t>This is a talk for another occasion….</a:t>
            </a:r>
          </a:p>
        </p:txBody>
      </p:sp>
      <p:sp>
        <p:nvSpPr>
          <p:cNvPr id="4" name="Slide Number Placeholder 3"/>
          <p:cNvSpPr>
            <a:spLocks noGrp="1"/>
          </p:cNvSpPr>
          <p:nvPr>
            <p:ph type="sldNum" sz="quarter" idx="12"/>
          </p:nvPr>
        </p:nvSpPr>
        <p:spPr/>
        <p:txBody>
          <a:bodyPr/>
          <a:lstStyle/>
          <a:p>
            <a:fld id="{AF902CCC-0E81-4218-972E-E5BC6ED18459}" type="slidenum">
              <a:rPr lang="en-GB" smtClean="0"/>
              <a:t>13</a:t>
            </a:fld>
            <a:endParaRPr lang="en-GB"/>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Connector 9">
            <a:extLst>
              <a:ext uri="{FF2B5EF4-FFF2-40B4-BE49-F238E27FC236}">
                <a16:creationId xmlns:a16="http://schemas.microsoft.com/office/drawing/2014/main" id="{A1088BA4-F772-4190-8CD2-128334B2EDCD}"/>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4" name="Picture 4" descr="Image result for clic png cern">
            <a:extLst>
              <a:ext uri="{FF2B5EF4-FFF2-40B4-BE49-F238E27FC236}">
                <a16:creationId xmlns:a16="http://schemas.microsoft.com/office/drawing/2014/main" id="{29E8A2C4-E800-4349-8567-C88B5AF2C97F}"/>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B7D3C969-F8E1-436E-B89E-8D755E347DCA}"/>
              </a:ext>
            </a:extLst>
          </p:cNvPr>
          <p:cNvSpPr txBox="1"/>
          <p:nvPr/>
        </p:nvSpPr>
        <p:spPr>
          <a:xfrm>
            <a:off x="6255071" y="5729917"/>
            <a:ext cx="4076057" cy="369332"/>
          </a:xfrm>
          <a:prstGeom prst="rect">
            <a:avLst/>
          </a:prstGeom>
          <a:noFill/>
        </p:spPr>
        <p:txBody>
          <a:bodyPr wrap="square" rtlCol="0">
            <a:spAutoFit/>
          </a:bodyPr>
          <a:lstStyle/>
          <a:p>
            <a:pPr algn="ctr"/>
            <a:r>
              <a:rPr lang="en-GB" dirty="0">
                <a:latin typeface="Times New Roman" panose="02020603050405020304" pitchFamily="18" charset="0"/>
                <a:cs typeface="Times New Roman" panose="02020603050405020304" pitchFamily="18" charset="0"/>
              </a:rPr>
              <a:t>Cumulative RF Pulses (Log Scale)</a:t>
            </a:r>
          </a:p>
        </p:txBody>
      </p:sp>
      <p:cxnSp>
        <p:nvCxnSpPr>
          <p:cNvPr id="23" name="Straight Arrow Connector 22">
            <a:extLst>
              <a:ext uri="{FF2B5EF4-FFF2-40B4-BE49-F238E27FC236}">
                <a16:creationId xmlns:a16="http://schemas.microsoft.com/office/drawing/2014/main" id="{7EA55FB4-D6B1-4784-AEF2-98979640F8E7}"/>
              </a:ext>
            </a:extLst>
          </p:cNvPr>
          <p:cNvCxnSpPr>
            <a:cxnSpLocks/>
          </p:cNvCxnSpPr>
          <p:nvPr/>
        </p:nvCxnSpPr>
        <p:spPr>
          <a:xfrm>
            <a:off x="6037580" y="5633579"/>
            <a:ext cx="5087620" cy="5424"/>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4A656B7B-988D-4122-9C15-0B6E24F1F690}"/>
              </a:ext>
            </a:extLst>
          </p:cNvPr>
          <p:cNvSpPr txBox="1"/>
          <p:nvPr/>
        </p:nvSpPr>
        <p:spPr>
          <a:xfrm>
            <a:off x="8959528" y="3788339"/>
            <a:ext cx="2862750" cy="1754326"/>
          </a:xfrm>
          <a:prstGeom prst="rect">
            <a:avLst/>
          </a:prstGeom>
          <a:noFill/>
          <a:ln w="19050">
            <a:solidFill>
              <a:schemeClr val="tx1"/>
            </a:solidFill>
          </a:ln>
        </p:spPr>
        <p:txBody>
          <a:bodyPr wrap="square" rtlCol="0">
            <a:spAutoFit/>
          </a:bodyPr>
          <a:lstStyle/>
          <a:p>
            <a:r>
              <a:rPr lang="en-GB" dirty="0">
                <a:solidFill>
                  <a:srgbClr val="0070C0"/>
                </a:solidFill>
                <a:latin typeface="Times New Roman" panose="02020603050405020304" pitchFamily="18" charset="0"/>
                <a:cs typeface="Times New Roman" panose="02020603050405020304" pitchFamily="18" charset="0"/>
              </a:rPr>
              <a:t>-- Power required for </a:t>
            </a:r>
            <a:r>
              <a:rPr lang="en-GB" dirty="0">
                <a:solidFill>
                  <a:schemeClr val="bg1"/>
                </a:solidFill>
                <a:latin typeface="Times New Roman" panose="02020603050405020304" pitchFamily="18" charset="0"/>
                <a:cs typeface="Times New Roman" panose="02020603050405020304" pitchFamily="18" charset="0"/>
              </a:rPr>
              <a:t>__ __ __</a:t>
            </a:r>
            <a:r>
              <a:rPr lang="en-GB" dirty="0">
                <a:solidFill>
                  <a:srgbClr val="0070C0"/>
                </a:solidFill>
                <a:latin typeface="Times New Roman" panose="02020603050405020304" pitchFamily="18" charset="0"/>
                <a:cs typeface="Times New Roman" panose="02020603050405020304" pitchFamily="18" charset="0"/>
              </a:rPr>
              <a:t>significant BD probability. </a:t>
            </a:r>
          </a:p>
          <a:p>
            <a:r>
              <a:rPr lang="en-GB" dirty="0">
                <a:solidFill>
                  <a:srgbClr val="00B050"/>
                </a:solidFill>
                <a:latin typeface="Times New Roman" panose="02020603050405020304" pitchFamily="18" charset="0"/>
                <a:cs typeface="Times New Roman" panose="02020603050405020304" pitchFamily="18" charset="0"/>
              </a:rPr>
              <a:t>-- Conditioning Threshold</a:t>
            </a:r>
          </a:p>
          <a:p>
            <a:r>
              <a:rPr lang="en-GB" dirty="0">
                <a:solidFill>
                  <a:schemeClr val="tx2">
                    <a:lumMod val="40000"/>
                    <a:lumOff val="60000"/>
                  </a:schemeClr>
                </a:solidFill>
                <a:latin typeface="Times New Roman" panose="02020603050405020304" pitchFamily="18" charset="0"/>
                <a:cs typeface="Times New Roman" panose="02020603050405020304" pitchFamily="18" charset="0"/>
              </a:rPr>
              <a:t>—Ultimate Limit</a:t>
            </a:r>
            <a:endParaRPr lang="en-GB" dirty="0">
              <a:solidFill>
                <a:srgbClr val="FF0000"/>
              </a:solidFill>
              <a:latin typeface="Times New Roman" panose="02020603050405020304" pitchFamily="18" charset="0"/>
              <a:cs typeface="Times New Roman" panose="02020603050405020304" pitchFamily="18" charset="0"/>
            </a:endParaRPr>
          </a:p>
          <a:p>
            <a:r>
              <a:rPr lang="en-GB" dirty="0">
                <a:solidFill>
                  <a:srgbClr val="C00000"/>
                </a:solidFill>
                <a:latin typeface="Times New Roman" panose="02020603050405020304" pitchFamily="18" charset="0"/>
                <a:cs typeface="Times New Roman" panose="02020603050405020304" pitchFamily="18" charset="0"/>
              </a:rPr>
              <a:t>— Low BDR conditioning </a:t>
            </a:r>
            <a:r>
              <a:rPr lang="en-GB" dirty="0">
                <a:solidFill>
                  <a:schemeClr val="bg1"/>
                </a:solidFill>
                <a:latin typeface="Times New Roman" panose="02020603050405020304" pitchFamily="18" charset="0"/>
                <a:cs typeface="Times New Roman" panose="02020603050405020304" pitchFamily="18" charset="0"/>
              </a:rPr>
              <a:t>__</a:t>
            </a:r>
            <a:r>
              <a:rPr lang="en-GB" dirty="0">
                <a:solidFill>
                  <a:srgbClr val="C00000"/>
                </a:solidFill>
                <a:latin typeface="Times New Roman" panose="02020603050405020304" pitchFamily="18" charset="0"/>
                <a:cs typeface="Times New Roman" panose="02020603050405020304" pitchFamily="18" charset="0"/>
              </a:rPr>
              <a:t>Regime.</a:t>
            </a:r>
          </a:p>
        </p:txBody>
      </p:sp>
      <p:cxnSp>
        <p:nvCxnSpPr>
          <p:cNvPr id="26" name="Straight Connector 25">
            <a:extLst>
              <a:ext uri="{FF2B5EF4-FFF2-40B4-BE49-F238E27FC236}">
                <a16:creationId xmlns:a16="http://schemas.microsoft.com/office/drawing/2014/main" id="{20D424DE-9ACA-4758-9DD9-F3885E87F33F}"/>
              </a:ext>
            </a:extLst>
          </p:cNvPr>
          <p:cNvCxnSpPr>
            <a:cxnSpLocks/>
          </p:cNvCxnSpPr>
          <p:nvPr/>
        </p:nvCxnSpPr>
        <p:spPr>
          <a:xfrm flipH="1">
            <a:off x="6064249" y="2325910"/>
            <a:ext cx="4753578" cy="2241781"/>
          </a:xfrm>
          <a:prstGeom prst="line">
            <a:avLst/>
          </a:prstGeom>
          <a:ln w="5715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0784271-C893-4321-BF66-B7A91D17CE98}"/>
              </a:ext>
            </a:extLst>
          </p:cNvPr>
          <p:cNvCxnSpPr>
            <a:cxnSpLocks/>
          </p:cNvCxnSpPr>
          <p:nvPr/>
        </p:nvCxnSpPr>
        <p:spPr>
          <a:xfrm flipH="1">
            <a:off x="6096000" y="2325910"/>
            <a:ext cx="4721824" cy="3173733"/>
          </a:xfrm>
          <a:prstGeom prst="line">
            <a:avLst/>
          </a:prstGeom>
          <a:ln w="5715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22686F6-B8DC-411F-93E9-E9A6DCD36C69}"/>
              </a:ext>
            </a:extLst>
          </p:cNvPr>
          <p:cNvCxnSpPr>
            <a:cxnSpLocks/>
          </p:cNvCxnSpPr>
          <p:nvPr/>
        </p:nvCxnSpPr>
        <p:spPr>
          <a:xfrm flipV="1">
            <a:off x="6064249" y="2325910"/>
            <a:ext cx="4753575" cy="265249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C35C7433-0E57-49AA-8DF1-C42F999EB1DD}"/>
              </a:ext>
            </a:extLst>
          </p:cNvPr>
          <p:cNvCxnSpPr>
            <a:cxnSpLocks/>
          </p:cNvCxnSpPr>
          <p:nvPr/>
        </p:nvCxnSpPr>
        <p:spPr>
          <a:xfrm flipV="1">
            <a:off x="6064250" y="1956254"/>
            <a:ext cx="0" cy="368274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C691AD8-B24A-4FD9-B852-36D787D33EF0}"/>
              </a:ext>
            </a:extLst>
          </p:cNvPr>
          <p:cNvCxnSpPr>
            <a:cxnSpLocks/>
          </p:cNvCxnSpPr>
          <p:nvPr/>
        </p:nvCxnSpPr>
        <p:spPr>
          <a:xfrm flipH="1">
            <a:off x="6096000" y="2325910"/>
            <a:ext cx="5248275" cy="0"/>
          </a:xfrm>
          <a:prstGeom prst="line">
            <a:avLst/>
          </a:prstGeom>
          <a:ln w="5715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C0945FD-9952-42C4-A92B-18DA8A31CFB4}"/>
              </a:ext>
            </a:extLst>
          </p:cNvPr>
          <p:cNvSpPr txBox="1"/>
          <p:nvPr/>
        </p:nvSpPr>
        <p:spPr>
          <a:xfrm rot="16200000">
            <a:off x="3809807" y="3544051"/>
            <a:ext cx="4076057" cy="369332"/>
          </a:xfrm>
          <a:prstGeom prst="rect">
            <a:avLst/>
          </a:prstGeom>
          <a:noFill/>
        </p:spPr>
        <p:txBody>
          <a:bodyPr wrap="square" rtlCol="0">
            <a:spAutoFit/>
          </a:bodyPr>
          <a:lstStyle/>
          <a:p>
            <a:pPr algn="ctr"/>
            <a:r>
              <a:rPr lang="en-GB" dirty="0">
                <a:latin typeface="Times New Roman" panose="02020603050405020304" pitchFamily="18" charset="0"/>
                <a:cs typeface="Times New Roman" panose="02020603050405020304" pitchFamily="18" charset="0"/>
              </a:rPr>
              <a:t>Input Power</a:t>
            </a:r>
          </a:p>
        </p:txBody>
      </p:sp>
    </p:spTree>
    <p:extLst>
      <p:ext uri="{BB962C8B-B14F-4D97-AF65-F5344CB8AC3E}">
        <p14:creationId xmlns:p14="http://schemas.microsoft.com/office/powerpoint/2010/main" val="3045081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screen">
            <a:extLst>
              <a:ext uri="{28A0092B-C50C-407E-A947-70E740481C1C}">
                <a14:useLocalDpi xmlns:a14="http://schemas.microsoft.com/office/drawing/2010/main"/>
              </a:ext>
            </a:extLst>
          </a:blip>
          <a:srcRect t="66628"/>
          <a:stretch/>
        </p:blipFill>
        <p:spPr>
          <a:xfrm>
            <a:off x="773966" y="6110514"/>
            <a:ext cx="10412194" cy="567795"/>
          </a:xfrm>
          <a:prstGeom prst="rect">
            <a:avLst/>
          </a:prstGeom>
        </p:spPr>
      </p:pic>
      <p:sp>
        <p:nvSpPr>
          <p:cNvPr id="2" name="Title 1"/>
          <p:cNvSpPr>
            <a:spLocks noGrp="1"/>
          </p:cNvSpPr>
          <p:nvPr>
            <p:ph type="title"/>
          </p:nvPr>
        </p:nvSpPr>
        <p:spPr>
          <a:xfrm>
            <a:off x="670560" y="179691"/>
            <a:ext cx="10515600" cy="1325563"/>
          </a:xfrm>
        </p:spPr>
        <p:txBody>
          <a:bodyPr/>
          <a:lstStyle/>
          <a:p>
            <a:pPr algn="ctr"/>
            <a:r>
              <a:rPr lang="en-GB" b="1" dirty="0">
                <a:solidFill>
                  <a:srgbClr val="C00000"/>
                </a:solidFill>
              </a:rPr>
              <a:t>Contents</a:t>
            </a:r>
          </a:p>
        </p:txBody>
      </p:sp>
      <p:cxnSp>
        <p:nvCxnSpPr>
          <p:cNvPr id="5" name="Straight Connector 4"/>
          <p:cNvCxnSpPr/>
          <p:nvPr/>
        </p:nvCxnSpPr>
        <p:spPr>
          <a:xfrm>
            <a:off x="838200" y="1392519"/>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6" name="Picture 2" descr="http://www.lancaster.ac.uk/media/wdp/style-assets/images/engineering/engineering.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AF902CCC-0E81-4218-972E-E5BC6ED18459}" type="slidenum">
              <a:rPr lang="en-GB" smtClean="0"/>
              <a:t>14</a:t>
            </a:fld>
            <a:endParaRPr lang="en-GB"/>
          </a:p>
        </p:txBody>
      </p:sp>
      <p:pic>
        <p:nvPicPr>
          <p:cNvPr id="11" name="Picture 2" descr="Image result for cern png">
            <a:extLst>
              <a:ext uri="{FF2B5EF4-FFF2-40B4-BE49-F238E27FC236}">
                <a16:creationId xmlns:a16="http://schemas.microsoft.com/office/drawing/2014/main" id="{208F4DFD-6379-48DE-B5B4-09A18C51FAEC}"/>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5576" y="138823"/>
            <a:ext cx="949324" cy="96450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Image result for clic png cern">
            <a:extLst>
              <a:ext uri="{FF2B5EF4-FFF2-40B4-BE49-F238E27FC236}">
                <a16:creationId xmlns:a16="http://schemas.microsoft.com/office/drawing/2014/main" id="{AB5463FB-EE79-4F7B-A4E8-12D8B0D1ACFC}"/>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317379" y="138824"/>
            <a:ext cx="981363" cy="964506"/>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7">
            <a:extLst>
              <a:ext uri="{FF2B5EF4-FFF2-40B4-BE49-F238E27FC236}">
                <a16:creationId xmlns:a16="http://schemas.microsoft.com/office/drawing/2014/main" id="{C275E4C5-44DD-4378-8A01-AFBFE6FCD25A}"/>
              </a:ext>
            </a:extLst>
          </p:cNvPr>
          <p:cNvSpPr>
            <a:spLocks noGrp="1"/>
          </p:cNvSpPr>
          <p:nvPr>
            <p:ph idx="1"/>
          </p:nvPr>
        </p:nvSpPr>
        <p:spPr>
          <a:xfrm>
            <a:off x="902433" y="1744438"/>
            <a:ext cx="10984767" cy="3724219"/>
          </a:xfrm>
        </p:spPr>
        <p:txBody>
          <a:bodyPr>
            <a:normAutofit/>
          </a:bodyPr>
          <a:lstStyle/>
          <a:p>
            <a:pPr marL="514350" indent="-514350">
              <a:buFont typeface="+mj-lt"/>
              <a:buAutoNum type="arabicPeriod"/>
            </a:pPr>
            <a:r>
              <a:rPr lang="en-GB" sz="3600" dirty="0"/>
              <a:t>Overview of High Gradient Conditioning.</a:t>
            </a:r>
          </a:p>
          <a:p>
            <a:pPr marL="514350" indent="-514350">
              <a:buFont typeface="+mj-lt"/>
              <a:buAutoNum type="arabicPeriod"/>
            </a:pPr>
            <a:r>
              <a:rPr lang="en-GB" sz="3600" b="1" dirty="0"/>
              <a:t>Motivation for Modelling.</a:t>
            </a:r>
          </a:p>
          <a:p>
            <a:pPr marL="514350" indent="-514350">
              <a:buFont typeface="+mj-lt"/>
              <a:buAutoNum type="arabicPeriod"/>
            </a:pPr>
            <a:r>
              <a:rPr lang="en-GB" sz="3600" dirty="0"/>
              <a:t>Simulation Setup.</a:t>
            </a:r>
          </a:p>
          <a:p>
            <a:pPr marL="514350" indent="-514350">
              <a:buFont typeface="+mj-lt"/>
              <a:buAutoNum type="arabicPeriod"/>
            </a:pPr>
            <a:r>
              <a:rPr lang="en-GB" sz="3600" dirty="0"/>
              <a:t>Preliminary Results of the Model.</a:t>
            </a:r>
          </a:p>
          <a:p>
            <a:pPr marL="514350" indent="-514350">
              <a:buFont typeface="+mj-lt"/>
              <a:buAutoNum type="arabicPeriod"/>
            </a:pPr>
            <a:r>
              <a:rPr lang="en-GB" sz="3600" dirty="0"/>
              <a:t>Conclusion and Future Work.</a:t>
            </a:r>
          </a:p>
        </p:txBody>
      </p:sp>
    </p:spTree>
    <p:extLst>
      <p:ext uri="{BB962C8B-B14F-4D97-AF65-F5344CB8AC3E}">
        <p14:creationId xmlns:p14="http://schemas.microsoft.com/office/powerpoint/2010/main" val="4447859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Automation of Conditioning</a:t>
            </a:r>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69FE55D5-395E-4B3F-953D-0F0AE991A556}"/>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8" name="Content Placeholder 2">
            <a:extLst>
              <a:ext uri="{FF2B5EF4-FFF2-40B4-BE49-F238E27FC236}">
                <a16:creationId xmlns:a16="http://schemas.microsoft.com/office/drawing/2014/main" id="{5962549D-7B93-4876-99CB-F864C072FCF9}"/>
              </a:ext>
            </a:extLst>
          </p:cNvPr>
          <p:cNvSpPr txBox="1">
            <a:spLocks/>
          </p:cNvSpPr>
          <p:nvPr/>
        </p:nvSpPr>
        <p:spPr>
          <a:xfrm>
            <a:off x="838200" y="1841390"/>
            <a:ext cx="5137022" cy="467370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dirty="0"/>
              <a:t>Several years ago a conditioning algorithm was developed on XB1 to automate conditioning </a:t>
            </a:r>
            <a:r>
              <a:rPr lang="en-US" sz="1800" dirty="0"/>
              <a:t>using a two level hierarchy (respond to short and long term behavior).</a:t>
            </a:r>
          </a:p>
          <a:p>
            <a:pPr marL="0" indent="0">
              <a:buNone/>
            </a:pPr>
            <a:endParaRPr lang="en-US" sz="1800" dirty="0"/>
          </a:p>
          <a:p>
            <a:pPr marL="0" indent="0">
              <a:buNone/>
            </a:pPr>
            <a:r>
              <a:rPr lang="en-US" sz="1800" b="1" dirty="0"/>
              <a:t>Short-term </a:t>
            </a:r>
            <a:r>
              <a:rPr lang="en-GB" sz="1800" b="1" dirty="0"/>
              <a:t>behaviour</a:t>
            </a:r>
            <a:r>
              <a:rPr lang="en-US" sz="1800" b="1" dirty="0"/>
              <a:t> (seconds to minutes):</a:t>
            </a:r>
          </a:p>
          <a:p>
            <a:r>
              <a:rPr lang="en-GB" sz="1600" dirty="0"/>
              <a:t>Steps up in power regularly, BDs can cause a drop in power.</a:t>
            </a:r>
          </a:p>
          <a:p>
            <a:endParaRPr lang="en-GB" sz="1600" dirty="0"/>
          </a:p>
          <a:p>
            <a:pPr marL="0" indent="0">
              <a:buNone/>
            </a:pPr>
            <a:r>
              <a:rPr lang="en-GB" sz="1800" b="1" dirty="0"/>
              <a:t>Long term behaviour:</a:t>
            </a:r>
          </a:p>
          <a:p>
            <a:r>
              <a:rPr lang="en-US" sz="1600" dirty="0"/>
              <a:t>BDR is measured in a user defined window.</a:t>
            </a:r>
          </a:p>
          <a:p>
            <a:r>
              <a:rPr lang="en-US" sz="1600" dirty="0"/>
              <a:t>If above the user defined threshold the power level can no longer be increased. </a:t>
            </a:r>
          </a:p>
          <a:p>
            <a:r>
              <a:rPr lang="en-US" sz="1600" dirty="0"/>
              <a:t>Subsequent breakdowns will still reduce the power as described previously.</a:t>
            </a:r>
          </a:p>
        </p:txBody>
      </p:sp>
      <p:pic>
        <p:nvPicPr>
          <p:cNvPr id="42" name="Picture 4" descr="Image result for clic png cern">
            <a:extLst>
              <a:ext uri="{FF2B5EF4-FFF2-40B4-BE49-F238E27FC236}">
                <a16:creationId xmlns:a16="http://schemas.microsoft.com/office/drawing/2014/main" id="{A68DEE1A-1A08-4D3D-80CD-21841C859C30}"/>
              </a:ext>
            </a:extLst>
          </p:cNvPr>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83B21C20-BAE8-49E0-98D2-334DE1005FF1}"/>
              </a:ext>
            </a:extLst>
          </p:cNvPr>
          <p:cNvPicPr>
            <a:picLocks noChangeAspect="1"/>
          </p:cNvPicPr>
          <p:nvPr/>
        </p:nvPicPr>
        <p:blipFill rotWithShape="1">
          <a:blip r:embed="rId6">
            <a:clrChange>
              <a:clrFrom>
                <a:srgbClr val="E7E3E7"/>
              </a:clrFrom>
              <a:clrTo>
                <a:srgbClr val="E7E3E7">
                  <a:alpha val="0"/>
                </a:srgbClr>
              </a:clrTo>
            </a:clrChange>
          </a:blip>
          <a:srcRect l="801"/>
          <a:stretch/>
        </p:blipFill>
        <p:spPr>
          <a:xfrm>
            <a:off x="6359524" y="1949038"/>
            <a:ext cx="5095876" cy="1463918"/>
          </a:xfrm>
          <a:prstGeom prst="rect">
            <a:avLst/>
          </a:prstGeom>
          <a:ln>
            <a:solidFill>
              <a:schemeClr val="tx1"/>
            </a:solidFill>
          </a:ln>
        </p:spPr>
      </p:pic>
      <p:pic>
        <p:nvPicPr>
          <p:cNvPr id="4" name="Picture 3">
            <a:extLst>
              <a:ext uri="{FF2B5EF4-FFF2-40B4-BE49-F238E27FC236}">
                <a16:creationId xmlns:a16="http://schemas.microsoft.com/office/drawing/2014/main" id="{6C84049D-C620-4684-B143-A7E54FEE5A79}"/>
              </a:ext>
            </a:extLst>
          </p:cNvPr>
          <p:cNvPicPr>
            <a:picLocks noChangeAspect="1"/>
          </p:cNvPicPr>
          <p:nvPr/>
        </p:nvPicPr>
        <p:blipFill>
          <a:blip r:embed="rId7">
            <a:clrChange>
              <a:clrFrom>
                <a:srgbClr val="E7E3E7"/>
              </a:clrFrom>
              <a:clrTo>
                <a:srgbClr val="E7E3E7">
                  <a:alpha val="0"/>
                </a:srgbClr>
              </a:clrTo>
            </a:clrChange>
          </a:blip>
          <a:stretch>
            <a:fillRect/>
          </a:stretch>
        </p:blipFill>
        <p:spPr>
          <a:xfrm>
            <a:off x="6359524" y="3731041"/>
            <a:ext cx="1733550" cy="1114425"/>
          </a:xfrm>
          <a:prstGeom prst="rect">
            <a:avLst/>
          </a:prstGeom>
          <a:ln>
            <a:solidFill>
              <a:schemeClr val="tx1"/>
            </a:solidFill>
          </a:ln>
        </p:spPr>
      </p:pic>
      <p:cxnSp>
        <p:nvCxnSpPr>
          <p:cNvPr id="8" name="Straight Arrow Connector 7">
            <a:extLst>
              <a:ext uri="{FF2B5EF4-FFF2-40B4-BE49-F238E27FC236}">
                <a16:creationId xmlns:a16="http://schemas.microsoft.com/office/drawing/2014/main" id="{2928035E-9A58-4DD3-A2E8-C9E46C16B377}"/>
              </a:ext>
            </a:extLst>
          </p:cNvPr>
          <p:cNvCxnSpPr>
            <a:cxnSpLocks/>
            <a:stCxn id="9" idx="0"/>
          </p:cNvCxnSpPr>
          <p:nvPr/>
        </p:nvCxnSpPr>
        <p:spPr>
          <a:xfrm flipV="1">
            <a:off x="9748964" y="3143250"/>
            <a:ext cx="0" cy="98802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E0D1650-CFDA-4D62-AD48-A38AB5A4A26F}"/>
              </a:ext>
            </a:extLst>
          </p:cNvPr>
          <p:cNvSpPr txBox="1"/>
          <p:nvPr/>
        </p:nvSpPr>
        <p:spPr>
          <a:xfrm>
            <a:off x="8477376" y="4131274"/>
            <a:ext cx="2543175" cy="646331"/>
          </a:xfrm>
          <a:prstGeom prst="rect">
            <a:avLst/>
          </a:prstGeom>
          <a:noFill/>
          <a:ln>
            <a:solidFill>
              <a:schemeClr val="tx1"/>
            </a:solidFill>
          </a:ln>
        </p:spPr>
        <p:txBody>
          <a:bodyPr wrap="square" rtlCol="0">
            <a:spAutoFit/>
          </a:bodyPr>
          <a:lstStyle/>
          <a:p>
            <a:r>
              <a:rPr lang="en-GB" dirty="0"/>
              <a:t>A BD here would cause a drop in power by 2.5kW</a:t>
            </a:r>
          </a:p>
        </p:txBody>
      </p:sp>
      <p:sp>
        <p:nvSpPr>
          <p:cNvPr id="14" name="TextBox 13">
            <a:extLst>
              <a:ext uri="{FF2B5EF4-FFF2-40B4-BE49-F238E27FC236}">
                <a16:creationId xmlns:a16="http://schemas.microsoft.com/office/drawing/2014/main" id="{9126AB69-C2B0-4949-93C9-FF503943E179}"/>
              </a:ext>
            </a:extLst>
          </p:cNvPr>
          <p:cNvSpPr txBox="1"/>
          <p:nvPr/>
        </p:nvSpPr>
        <p:spPr>
          <a:xfrm>
            <a:off x="7980362" y="5462009"/>
            <a:ext cx="3475038" cy="923330"/>
          </a:xfrm>
          <a:prstGeom prst="rect">
            <a:avLst/>
          </a:prstGeom>
          <a:noFill/>
          <a:ln w="38100">
            <a:solidFill>
              <a:srgbClr val="C00000"/>
            </a:solidFill>
          </a:ln>
        </p:spPr>
        <p:txBody>
          <a:bodyPr wrap="square" rtlCol="0">
            <a:spAutoFit/>
          </a:bodyPr>
          <a:lstStyle/>
          <a:p>
            <a:r>
              <a:rPr lang="en-GB" i="1" dirty="0"/>
              <a:t>Note: There are of course other interlocks which are not mentioned on this slide.</a:t>
            </a:r>
          </a:p>
        </p:txBody>
      </p:sp>
    </p:spTree>
    <p:extLst>
      <p:ext uri="{BB962C8B-B14F-4D97-AF65-F5344CB8AC3E}">
        <p14:creationId xmlns:p14="http://schemas.microsoft.com/office/powerpoint/2010/main" val="1879635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Automation of Conditioning</a:t>
            </a:r>
          </a:p>
        </p:txBody>
      </p:sp>
      <p:sp>
        <p:nvSpPr>
          <p:cNvPr id="3" name="Content Placeholder 2"/>
          <p:cNvSpPr>
            <a:spLocks noGrp="1"/>
          </p:cNvSpPr>
          <p:nvPr>
            <p:ph idx="1"/>
          </p:nvPr>
        </p:nvSpPr>
        <p:spPr>
          <a:xfrm>
            <a:off x="723900" y="1825625"/>
            <a:ext cx="4995448" cy="4422776"/>
          </a:xfrm>
        </p:spPr>
        <p:txBody>
          <a:bodyPr anchor="t">
            <a:noAutofit/>
          </a:bodyPr>
          <a:lstStyle/>
          <a:p>
            <a:pPr marL="0" indent="0">
              <a:buNone/>
            </a:pPr>
            <a:r>
              <a:rPr lang="en-GB" sz="2200" dirty="0"/>
              <a:t>Was implemented pragmatically, similar empirically derived procedures also in place at KEK, Daresbury, SLAC.</a:t>
            </a:r>
          </a:p>
          <a:p>
            <a:pPr marL="0" indent="0">
              <a:buNone/>
            </a:pPr>
            <a:endParaRPr lang="en-GB" sz="2200" dirty="0"/>
          </a:p>
          <a:p>
            <a:r>
              <a:rPr lang="en-GB" sz="2200" dirty="0"/>
              <a:t>Has since conditioned many structures however to my knowledge was never the subjected to thorough modelling and optimisation.</a:t>
            </a:r>
          </a:p>
          <a:p>
            <a:r>
              <a:rPr lang="en-GB" sz="2200" dirty="0"/>
              <a:t>Any features added/tuned were done so as a consequence of operational observations i.e. </a:t>
            </a:r>
            <a:r>
              <a:rPr lang="en-GB" sz="2200" b="1" dirty="0"/>
              <a:t>responsive implementation.</a:t>
            </a:r>
          </a:p>
        </p:txBody>
      </p:sp>
      <p:sp>
        <p:nvSpPr>
          <p:cNvPr id="4" name="Slide Number Placeholder 3"/>
          <p:cNvSpPr>
            <a:spLocks noGrp="1"/>
          </p:cNvSpPr>
          <p:nvPr>
            <p:ph type="sldNum" sz="quarter" idx="12"/>
          </p:nvPr>
        </p:nvSpPr>
        <p:spPr/>
        <p:txBody>
          <a:bodyPr/>
          <a:lstStyle/>
          <a:p>
            <a:fld id="{AF902CCC-0E81-4218-972E-E5BC6ED18459}" type="slidenum">
              <a:rPr lang="en-GB" smtClean="0"/>
              <a:t>16</a:t>
            </a:fld>
            <a:endParaRPr lang="en-GB"/>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BB93753C-4961-47DB-B6F5-8E46427C4CB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TextBox 13">
            <a:extLst>
              <a:ext uri="{FF2B5EF4-FFF2-40B4-BE49-F238E27FC236}">
                <a16:creationId xmlns:a16="http://schemas.microsoft.com/office/drawing/2014/main" id="{3F4DA1F6-4A66-4F90-8BD9-8C37E583B32C}"/>
              </a:ext>
            </a:extLst>
          </p:cNvPr>
          <p:cNvSpPr txBox="1"/>
          <p:nvPr/>
        </p:nvSpPr>
        <p:spPr>
          <a:xfrm>
            <a:off x="6472653" y="5999841"/>
            <a:ext cx="4623341" cy="307777"/>
          </a:xfrm>
          <a:prstGeom prst="rect">
            <a:avLst/>
          </a:prstGeom>
          <a:noFill/>
        </p:spPr>
        <p:txBody>
          <a:bodyPr wrap="square" rtlCol="0">
            <a:spAutoFit/>
          </a:bodyPr>
          <a:lstStyle/>
          <a:p>
            <a:pPr algn="ctr"/>
            <a:r>
              <a:rPr lang="en-GB" sz="1400" dirty="0"/>
              <a:t>Figure: Conditioning curves for various X-band structures.</a:t>
            </a:r>
          </a:p>
        </p:txBody>
      </p:sp>
      <p:cxnSp>
        <p:nvCxnSpPr>
          <p:cNvPr id="13" name="Straight Connector 12">
            <a:extLst>
              <a:ext uri="{FF2B5EF4-FFF2-40B4-BE49-F238E27FC236}">
                <a16:creationId xmlns:a16="http://schemas.microsoft.com/office/drawing/2014/main" id="{22FB862A-EAA9-4DD9-8924-E5E3A927F705}"/>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AC426591-B2DA-42DB-8D4C-601EF8FBD9BF}"/>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719348" y="1748523"/>
            <a:ext cx="6063012" cy="4251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4" descr="Image result for clic png cern">
            <a:extLst>
              <a:ext uri="{FF2B5EF4-FFF2-40B4-BE49-F238E27FC236}">
                <a16:creationId xmlns:a16="http://schemas.microsoft.com/office/drawing/2014/main" id="{8E41486D-B444-4102-ABED-14C5DAF24AD8}"/>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43033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Why Model Conditioning?</a:t>
            </a:r>
          </a:p>
        </p:txBody>
      </p:sp>
      <p:sp>
        <p:nvSpPr>
          <p:cNvPr id="3" name="Content Placeholder 2"/>
          <p:cNvSpPr>
            <a:spLocks noGrp="1"/>
          </p:cNvSpPr>
          <p:nvPr>
            <p:ph idx="1"/>
          </p:nvPr>
        </p:nvSpPr>
        <p:spPr>
          <a:xfrm>
            <a:off x="838200" y="1825625"/>
            <a:ext cx="5070126" cy="4422776"/>
          </a:xfrm>
        </p:spPr>
        <p:txBody>
          <a:bodyPr anchor="t">
            <a:normAutofit fontScale="77500" lnSpcReduction="20000"/>
          </a:bodyPr>
          <a:lstStyle/>
          <a:p>
            <a:pPr marL="0" indent="0">
              <a:buNone/>
            </a:pPr>
            <a:r>
              <a:rPr lang="en-GB" dirty="0"/>
              <a:t>In recent years several suggestions have emerged:</a:t>
            </a:r>
          </a:p>
          <a:p>
            <a:r>
              <a:rPr lang="en-GB" dirty="0"/>
              <a:t>Cluster management (implemented).</a:t>
            </a:r>
          </a:p>
          <a:p>
            <a:r>
              <a:rPr lang="en-GB" dirty="0"/>
              <a:t>Recovery mode following large power drops.</a:t>
            </a:r>
          </a:p>
          <a:p>
            <a:r>
              <a:rPr lang="en-GB" dirty="0"/>
              <a:t>Gaussian BDR measurement window to improve dynamic behaviour.</a:t>
            </a:r>
          </a:p>
          <a:p>
            <a:pPr marL="0" indent="0">
              <a:buNone/>
            </a:pPr>
            <a:endParaRPr lang="en-GB" dirty="0"/>
          </a:p>
          <a:p>
            <a:pPr marL="0" indent="0">
              <a:buNone/>
            </a:pPr>
            <a:r>
              <a:rPr lang="en-GB" dirty="0"/>
              <a:t>Of course tests require a long timeframe and significant expense… </a:t>
            </a:r>
          </a:p>
          <a:p>
            <a:pPr marL="0" indent="0">
              <a:buNone/>
            </a:pPr>
            <a:r>
              <a:rPr lang="en-GB" dirty="0"/>
              <a:t>Would be nice to examine the macroscopic consequences of such features without the risk (and monetary/temporal expense) of sacrificing a structure.</a:t>
            </a:r>
          </a:p>
          <a:p>
            <a:endParaRPr lang="en-GB" dirty="0"/>
          </a:p>
          <a:p>
            <a:endParaRPr lang="en-US" dirty="0"/>
          </a:p>
        </p:txBody>
      </p:sp>
      <p:sp>
        <p:nvSpPr>
          <p:cNvPr id="4" name="Slide Number Placeholder 3"/>
          <p:cNvSpPr>
            <a:spLocks noGrp="1"/>
          </p:cNvSpPr>
          <p:nvPr>
            <p:ph type="sldNum" sz="quarter" idx="12"/>
          </p:nvPr>
        </p:nvSpPr>
        <p:spPr/>
        <p:txBody>
          <a:bodyPr/>
          <a:lstStyle/>
          <a:p>
            <a:fld id="{AF902CCC-0E81-4218-972E-E5BC6ED18459}" type="slidenum">
              <a:rPr lang="en-GB" smtClean="0"/>
              <a:t>17</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BB93753C-4961-47DB-B6F5-8E46427C4CB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TextBox 13">
            <a:extLst>
              <a:ext uri="{FF2B5EF4-FFF2-40B4-BE49-F238E27FC236}">
                <a16:creationId xmlns:a16="http://schemas.microsoft.com/office/drawing/2014/main" id="{3F4DA1F6-4A66-4F90-8BD9-8C37E583B32C}"/>
              </a:ext>
            </a:extLst>
          </p:cNvPr>
          <p:cNvSpPr txBox="1"/>
          <p:nvPr/>
        </p:nvSpPr>
        <p:spPr>
          <a:xfrm>
            <a:off x="6460777" y="5722689"/>
            <a:ext cx="4623341" cy="523220"/>
          </a:xfrm>
          <a:prstGeom prst="rect">
            <a:avLst/>
          </a:prstGeom>
          <a:noFill/>
        </p:spPr>
        <p:txBody>
          <a:bodyPr wrap="square" rtlCol="0">
            <a:spAutoFit/>
          </a:bodyPr>
          <a:lstStyle/>
          <a:p>
            <a:pPr algn="ctr"/>
            <a:r>
              <a:rPr lang="en-GB" sz="1400" dirty="0"/>
              <a:t>Figure: Comparison of BDRs calculated with different windowing presented by Jan </a:t>
            </a:r>
            <a:r>
              <a:rPr lang="en-GB" sz="1400" dirty="0" err="1"/>
              <a:t>Paszkiewicz</a:t>
            </a:r>
            <a:r>
              <a:rPr lang="en-GB" sz="1400" dirty="0"/>
              <a:t> in 2018 [5].</a:t>
            </a:r>
          </a:p>
        </p:txBody>
      </p:sp>
      <p:cxnSp>
        <p:nvCxnSpPr>
          <p:cNvPr id="13" name="Straight Connector 12">
            <a:extLst>
              <a:ext uri="{FF2B5EF4-FFF2-40B4-BE49-F238E27FC236}">
                <a16:creationId xmlns:a16="http://schemas.microsoft.com/office/drawing/2014/main" id="{22FB862A-EAA9-4DD9-8924-E5E3A927F705}"/>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C9E723B-27DF-4B16-AD2E-F7CEA89478B5}"/>
              </a:ext>
            </a:extLst>
          </p:cNvPr>
          <p:cNvPicPr>
            <a:picLocks noChangeAspect="1"/>
          </p:cNvPicPr>
          <p:nvPr/>
        </p:nvPicPr>
        <p:blipFill>
          <a:blip r:embed="rId5"/>
          <a:stretch>
            <a:fillRect/>
          </a:stretch>
        </p:blipFill>
        <p:spPr>
          <a:xfrm>
            <a:off x="6344889" y="1826313"/>
            <a:ext cx="4943126" cy="3933501"/>
          </a:xfrm>
          <a:prstGeom prst="rect">
            <a:avLst/>
          </a:prstGeom>
        </p:spPr>
      </p:pic>
      <p:cxnSp>
        <p:nvCxnSpPr>
          <p:cNvPr id="12" name="Straight Arrow Connector 11">
            <a:extLst>
              <a:ext uri="{FF2B5EF4-FFF2-40B4-BE49-F238E27FC236}">
                <a16:creationId xmlns:a16="http://schemas.microsoft.com/office/drawing/2014/main" id="{2BFA3F5F-53A2-4090-88CB-CDE2E2FC78ED}"/>
              </a:ext>
            </a:extLst>
          </p:cNvPr>
          <p:cNvCxnSpPr>
            <a:cxnSpLocks/>
          </p:cNvCxnSpPr>
          <p:nvPr/>
        </p:nvCxnSpPr>
        <p:spPr>
          <a:xfrm>
            <a:off x="4839587" y="3774731"/>
            <a:ext cx="1621190" cy="6258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4" descr="Image result for clic png cern">
            <a:extLst>
              <a:ext uri="{FF2B5EF4-FFF2-40B4-BE49-F238E27FC236}">
                <a16:creationId xmlns:a16="http://schemas.microsoft.com/office/drawing/2014/main" id="{69791936-E209-4BED-9A38-AEC2B75F1778}"/>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6531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screen">
            <a:extLst>
              <a:ext uri="{28A0092B-C50C-407E-A947-70E740481C1C}">
                <a14:useLocalDpi xmlns:a14="http://schemas.microsoft.com/office/drawing/2010/main"/>
              </a:ext>
            </a:extLst>
          </a:blip>
          <a:srcRect t="66628"/>
          <a:stretch/>
        </p:blipFill>
        <p:spPr>
          <a:xfrm>
            <a:off x="773966" y="6110514"/>
            <a:ext cx="10412194" cy="567795"/>
          </a:xfrm>
          <a:prstGeom prst="rect">
            <a:avLst/>
          </a:prstGeom>
        </p:spPr>
      </p:pic>
      <p:sp>
        <p:nvSpPr>
          <p:cNvPr id="2" name="Title 1"/>
          <p:cNvSpPr>
            <a:spLocks noGrp="1"/>
          </p:cNvSpPr>
          <p:nvPr>
            <p:ph type="title"/>
          </p:nvPr>
        </p:nvSpPr>
        <p:spPr>
          <a:xfrm>
            <a:off x="670560" y="179691"/>
            <a:ext cx="10515600" cy="1325563"/>
          </a:xfrm>
        </p:spPr>
        <p:txBody>
          <a:bodyPr/>
          <a:lstStyle/>
          <a:p>
            <a:pPr algn="ctr"/>
            <a:r>
              <a:rPr lang="en-GB" b="1" dirty="0">
                <a:solidFill>
                  <a:srgbClr val="C00000"/>
                </a:solidFill>
              </a:rPr>
              <a:t>Contents</a:t>
            </a:r>
          </a:p>
        </p:txBody>
      </p:sp>
      <p:cxnSp>
        <p:nvCxnSpPr>
          <p:cNvPr id="5" name="Straight Connector 4"/>
          <p:cNvCxnSpPr/>
          <p:nvPr/>
        </p:nvCxnSpPr>
        <p:spPr>
          <a:xfrm>
            <a:off x="838200" y="1392519"/>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6" name="Picture 2" descr="http://www.lancaster.ac.uk/media/wdp/style-assets/images/engineering/engineering.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AF902CCC-0E81-4218-972E-E5BC6ED18459}" type="slidenum">
              <a:rPr lang="en-GB" smtClean="0"/>
              <a:t>18</a:t>
            </a:fld>
            <a:endParaRPr lang="en-GB"/>
          </a:p>
        </p:txBody>
      </p:sp>
      <p:pic>
        <p:nvPicPr>
          <p:cNvPr id="11" name="Picture 2" descr="Image result for cern png">
            <a:extLst>
              <a:ext uri="{FF2B5EF4-FFF2-40B4-BE49-F238E27FC236}">
                <a16:creationId xmlns:a16="http://schemas.microsoft.com/office/drawing/2014/main" id="{208F4DFD-6379-48DE-B5B4-09A18C51FAEC}"/>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5576" y="138823"/>
            <a:ext cx="949324" cy="96450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Image result for clic png cern">
            <a:extLst>
              <a:ext uri="{FF2B5EF4-FFF2-40B4-BE49-F238E27FC236}">
                <a16:creationId xmlns:a16="http://schemas.microsoft.com/office/drawing/2014/main" id="{AB5463FB-EE79-4F7B-A4E8-12D8B0D1ACFC}"/>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317379" y="138824"/>
            <a:ext cx="981363" cy="964506"/>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7">
            <a:extLst>
              <a:ext uri="{FF2B5EF4-FFF2-40B4-BE49-F238E27FC236}">
                <a16:creationId xmlns:a16="http://schemas.microsoft.com/office/drawing/2014/main" id="{C275E4C5-44DD-4378-8A01-AFBFE6FCD25A}"/>
              </a:ext>
            </a:extLst>
          </p:cNvPr>
          <p:cNvSpPr>
            <a:spLocks noGrp="1"/>
          </p:cNvSpPr>
          <p:nvPr>
            <p:ph idx="1"/>
          </p:nvPr>
        </p:nvSpPr>
        <p:spPr>
          <a:xfrm>
            <a:off x="902433" y="1744438"/>
            <a:ext cx="10984767" cy="3724219"/>
          </a:xfrm>
        </p:spPr>
        <p:txBody>
          <a:bodyPr>
            <a:normAutofit/>
          </a:bodyPr>
          <a:lstStyle/>
          <a:p>
            <a:pPr marL="514350" indent="-514350">
              <a:buFont typeface="+mj-lt"/>
              <a:buAutoNum type="arabicPeriod"/>
            </a:pPr>
            <a:r>
              <a:rPr lang="en-GB" sz="3600" dirty="0"/>
              <a:t>Overview of High Gradient Conditioning.</a:t>
            </a:r>
          </a:p>
          <a:p>
            <a:pPr marL="514350" indent="-514350">
              <a:buFont typeface="+mj-lt"/>
              <a:buAutoNum type="arabicPeriod"/>
            </a:pPr>
            <a:r>
              <a:rPr lang="en-GB" sz="3600" dirty="0"/>
              <a:t>Motivation for Modelling.</a:t>
            </a:r>
          </a:p>
          <a:p>
            <a:pPr marL="514350" indent="-514350">
              <a:buFont typeface="+mj-lt"/>
              <a:buAutoNum type="arabicPeriod"/>
            </a:pPr>
            <a:r>
              <a:rPr lang="en-GB" sz="3600" b="1" dirty="0"/>
              <a:t>Simulation Setup.</a:t>
            </a:r>
          </a:p>
          <a:p>
            <a:pPr marL="514350" indent="-514350">
              <a:buFont typeface="+mj-lt"/>
              <a:buAutoNum type="arabicPeriod"/>
            </a:pPr>
            <a:r>
              <a:rPr lang="en-GB" sz="3600" dirty="0"/>
              <a:t>Preliminary Results of the Model.</a:t>
            </a:r>
          </a:p>
          <a:p>
            <a:pPr marL="514350" indent="-514350">
              <a:buFont typeface="+mj-lt"/>
              <a:buAutoNum type="arabicPeriod"/>
            </a:pPr>
            <a:r>
              <a:rPr lang="en-GB" sz="3600" dirty="0"/>
              <a:t>Conclusion and Future Work.</a:t>
            </a:r>
          </a:p>
        </p:txBody>
      </p:sp>
    </p:spTree>
    <p:extLst>
      <p:ext uri="{BB962C8B-B14F-4D97-AF65-F5344CB8AC3E}">
        <p14:creationId xmlns:p14="http://schemas.microsoft.com/office/powerpoint/2010/main" val="22887946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Another disclaimer…..</a:t>
            </a:r>
          </a:p>
        </p:txBody>
      </p:sp>
      <p:sp>
        <p:nvSpPr>
          <p:cNvPr id="3" name="Content Placeholder 2"/>
          <p:cNvSpPr>
            <a:spLocks noGrp="1"/>
          </p:cNvSpPr>
          <p:nvPr>
            <p:ph idx="1"/>
          </p:nvPr>
        </p:nvSpPr>
        <p:spPr>
          <a:xfrm>
            <a:off x="838200" y="1825625"/>
            <a:ext cx="10086975" cy="4422776"/>
          </a:xfrm>
        </p:spPr>
        <p:txBody>
          <a:bodyPr anchor="t">
            <a:normAutofit/>
          </a:bodyPr>
          <a:lstStyle/>
          <a:p>
            <a:pPr marL="0" indent="0">
              <a:buNone/>
            </a:pPr>
            <a:r>
              <a:rPr lang="en-GB" dirty="0"/>
              <a:t>As Sergio kindly pointed out a very nice study on the LES was also previously carried out however with some different objectives.</a:t>
            </a:r>
          </a:p>
          <a:p>
            <a:pPr marL="0" indent="0">
              <a:buNone/>
            </a:pPr>
            <a:endParaRPr lang="en-GB" dirty="0"/>
          </a:p>
          <a:p>
            <a:pPr marL="0" indent="0">
              <a:buNone/>
            </a:pPr>
            <a:r>
              <a:rPr lang="en-GB" dirty="0"/>
              <a:t>Today I’ll be focusing on </a:t>
            </a:r>
            <a:r>
              <a:rPr lang="en-GB" b="1" dirty="0"/>
              <a:t>macroscopic consequences of algorithmic changes in our conditioning procedure </a:t>
            </a:r>
            <a:r>
              <a:rPr lang="en-GB" dirty="0"/>
              <a:t>in the test stands.</a:t>
            </a:r>
            <a:endParaRPr lang="en-US" dirty="0"/>
          </a:p>
        </p:txBody>
      </p:sp>
      <p:sp>
        <p:nvSpPr>
          <p:cNvPr id="4" name="Slide Number Placeholder 3"/>
          <p:cNvSpPr>
            <a:spLocks noGrp="1"/>
          </p:cNvSpPr>
          <p:nvPr>
            <p:ph type="sldNum" sz="quarter" idx="12"/>
          </p:nvPr>
        </p:nvSpPr>
        <p:spPr/>
        <p:txBody>
          <a:bodyPr/>
          <a:lstStyle/>
          <a:p>
            <a:fld id="{AF902CCC-0E81-4218-972E-E5BC6ED18459}" type="slidenum">
              <a:rPr lang="en-GB" smtClean="0"/>
              <a:t>19</a:t>
            </a:fld>
            <a:endParaRPr lang="en-GB"/>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BB93753C-4961-47DB-B6F5-8E46427C4CB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cxnSp>
        <p:nvCxnSpPr>
          <p:cNvPr id="13" name="Straight Connector 12">
            <a:extLst>
              <a:ext uri="{FF2B5EF4-FFF2-40B4-BE49-F238E27FC236}">
                <a16:creationId xmlns:a16="http://schemas.microsoft.com/office/drawing/2014/main" id="{22FB862A-EAA9-4DD9-8924-E5E3A927F705}"/>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9" name="Picture 4" descr="Image result for clic png cern">
            <a:extLst>
              <a:ext uri="{FF2B5EF4-FFF2-40B4-BE49-F238E27FC236}">
                <a16:creationId xmlns:a16="http://schemas.microsoft.com/office/drawing/2014/main" id="{505C0462-FDE1-4E65-8C25-AE75649149E8}"/>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0391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Backstory</a:t>
            </a:r>
          </a:p>
        </p:txBody>
      </p:sp>
      <p:cxnSp>
        <p:nvCxnSpPr>
          <p:cNvPr id="5" name="Straight Connector 4"/>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AF902CCC-0E81-4218-972E-E5BC6ED18459}" type="slidenum">
              <a:rPr lang="en-GB" smtClean="0"/>
              <a:t>2</a:t>
            </a:fld>
            <a:endParaRPr lang="en-GB" dirty="0"/>
          </a:p>
        </p:txBody>
      </p:sp>
      <p:pic>
        <p:nvPicPr>
          <p:cNvPr id="19" name="Picture 2" descr="http://www.lancaster.ac.uk/media/wdp/style-assets/images/engineering/engineering.png">
            <a:extLst>
              <a:ext uri="{FF2B5EF4-FFF2-40B4-BE49-F238E27FC236}">
                <a16:creationId xmlns:a16="http://schemas.microsoft.com/office/drawing/2014/main" id="{D2205FF4-D06F-4079-806D-37EE2FA0C3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Image result for cern png">
            <a:extLst>
              <a:ext uri="{FF2B5EF4-FFF2-40B4-BE49-F238E27FC236}">
                <a16:creationId xmlns:a16="http://schemas.microsoft.com/office/drawing/2014/main" id="{31EC7993-AF6C-4155-83E1-BF36BBA6296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Image result for clic png cern">
            <a:extLst>
              <a:ext uri="{FF2B5EF4-FFF2-40B4-BE49-F238E27FC236}">
                <a16:creationId xmlns:a16="http://schemas.microsoft.com/office/drawing/2014/main" id="{A2BC4C32-28D4-49D0-87F3-3BBCB0491291}"/>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A9CA1B8C-1CF5-4641-8466-5F068D1A5B1A}"/>
              </a:ext>
            </a:extLst>
          </p:cNvPr>
          <p:cNvPicPr>
            <a:picLocks noChangeAspect="1"/>
          </p:cNvPicPr>
          <p:nvPr/>
        </p:nvPicPr>
        <p:blipFill>
          <a:blip r:embed="rId6"/>
          <a:stretch>
            <a:fillRect/>
          </a:stretch>
        </p:blipFill>
        <p:spPr>
          <a:xfrm>
            <a:off x="1370012" y="2313865"/>
            <a:ext cx="9086850" cy="3543300"/>
          </a:xfrm>
          <a:prstGeom prst="rect">
            <a:avLst/>
          </a:prstGeom>
        </p:spPr>
      </p:pic>
    </p:spTree>
    <p:extLst>
      <p:ext uri="{BB962C8B-B14F-4D97-AF65-F5344CB8AC3E}">
        <p14:creationId xmlns:p14="http://schemas.microsoft.com/office/powerpoint/2010/main" val="9712692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Conditioning Process</a:t>
            </a:r>
          </a:p>
        </p:txBody>
      </p:sp>
      <p:sp>
        <p:nvSpPr>
          <p:cNvPr id="3" name="Content Placeholder 2"/>
          <p:cNvSpPr>
            <a:spLocks noGrp="1"/>
          </p:cNvSpPr>
          <p:nvPr>
            <p:ph idx="1"/>
          </p:nvPr>
        </p:nvSpPr>
        <p:spPr>
          <a:xfrm>
            <a:off x="838200" y="1825625"/>
            <a:ext cx="10357884" cy="4422776"/>
          </a:xfrm>
        </p:spPr>
        <p:txBody>
          <a:bodyPr anchor="t">
            <a:normAutofit/>
          </a:bodyPr>
          <a:lstStyle/>
          <a:p>
            <a:pPr marL="0" indent="0">
              <a:buNone/>
            </a:pPr>
            <a:r>
              <a:rPr lang="en-US" dirty="0"/>
              <a:t>Evidence suggests </a:t>
            </a:r>
            <a:r>
              <a:rPr lang="en-US" b="1" dirty="0"/>
              <a:t>we condition on pulses</a:t>
            </a:r>
            <a:r>
              <a:rPr lang="en-US" dirty="0"/>
              <a:t>, the present model is then fundamentally built around the idea of progressive modification of the surface on a pulse to pulse basis.</a:t>
            </a:r>
          </a:p>
          <a:p>
            <a:pPr marL="0" indent="0">
              <a:buNone/>
            </a:pPr>
            <a:endParaRPr lang="en-GB" dirty="0"/>
          </a:p>
          <a:p>
            <a:pPr marL="0" indent="0">
              <a:buNone/>
            </a:pPr>
            <a:r>
              <a:rPr lang="en-GB" dirty="0"/>
              <a:t>Of course we’ll need some behavioural characteristics on which to base any assumptions we make.</a:t>
            </a:r>
          </a:p>
          <a:p>
            <a:pPr marL="0" indent="0">
              <a:buNone/>
            </a:pPr>
            <a:endParaRPr lang="en-GB" dirty="0"/>
          </a:p>
          <a:p>
            <a:pPr marL="0" indent="0">
              <a:buNone/>
            </a:pPr>
            <a:endParaRPr lang="en-GB" dirty="0"/>
          </a:p>
        </p:txBody>
      </p:sp>
      <p:sp>
        <p:nvSpPr>
          <p:cNvPr id="4" name="Slide Number Placeholder 3"/>
          <p:cNvSpPr>
            <a:spLocks noGrp="1"/>
          </p:cNvSpPr>
          <p:nvPr>
            <p:ph type="sldNum" sz="quarter" idx="12"/>
          </p:nvPr>
        </p:nvSpPr>
        <p:spPr/>
        <p:txBody>
          <a:bodyPr/>
          <a:lstStyle/>
          <a:p>
            <a:fld id="{AF902CCC-0E81-4218-972E-E5BC6ED18459}" type="slidenum">
              <a:rPr lang="en-GB" smtClean="0"/>
              <a:t>20</a:t>
            </a:fld>
            <a:endParaRPr lang="en-GB"/>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BB93753C-4961-47DB-B6F5-8E46427C4CB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cxnSp>
        <p:nvCxnSpPr>
          <p:cNvPr id="13" name="Straight Connector 12">
            <a:extLst>
              <a:ext uri="{FF2B5EF4-FFF2-40B4-BE49-F238E27FC236}">
                <a16:creationId xmlns:a16="http://schemas.microsoft.com/office/drawing/2014/main" id="{22FB862A-EAA9-4DD9-8924-E5E3A927F705}"/>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9" name="Picture 4" descr="Image result for clic png cern">
            <a:extLst>
              <a:ext uri="{FF2B5EF4-FFF2-40B4-BE49-F238E27FC236}">
                <a16:creationId xmlns:a16="http://schemas.microsoft.com/office/drawing/2014/main" id="{803B7B0C-2E38-44BE-B84C-0DEADFDE63A8}"/>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39660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normAutofit/>
          </a:bodyPr>
          <a:lstStyle/>
          <a:p>
            <a:r>
              <a:rPr lang="en-US" b="1" dirty="0">
                <a:solidFill>
                  <a:srgbClr val="C00000"/>
                </a:solidFill>
              </a:rPr>
              <a:t>Conditioning Simulation: Broad overview</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21</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3935C935-13AE-4835-A71B-ED7820FD0336}"/>
              </a:ext>
            </a:extLst>
          </p:cNvPr>
          <p:cNvSpPr txBox="1"/>
          <p:nvPr/>
        </p:nvSpPr>
        <p:spPr>
          <a:xfrm>
            <a:off x="1868123" y="5299937"/>
            <a:ext cx="1143000" cy="646331"/>
          </a:xfrm>
          <a:prstGeom prst="rect">
            <a:avLst/>
          </a:prstGeom>
          <a:noFill/>
          <a:ln w="28575">
            <a:solidFill>
              <a:schemeClr val="tx1"/>
            </a:solidFill>
          </a:ln>
        </p:spPr>
        <p:txBody>
          <a:bodyPr wrap="square" rtlCol="0">
            <a:spAutoFit/>
          </a:bodyPr>
          <a:lstStyle/>
          <a:p>
            <a:pPr algn="ctr"/>
            <a:r>
              <a:rPr lang="en-GB" dirty="0"/>
              <a:t>Input Values</a:t>
            </a:r>
          </a:p>
        </p:txBody>
      </p:sp>
      <p:cxnSp>
        <p:nvCxnSpPr>
          <p:cNvPr id="9" name="Straight Arrow Connector 8">
            <a:extLst>
              <a:ext uri="{FF2B5EF4-FFF2-40B4-BE49-F238E27FC236}">
                <a16:creationId xmlns:a16="http://schemas.microsoft.com/office/drawing/2014/main" id="{7446C853-E62F-4168-A3BE-AE61DA88AA6B}"/>
              </a:ext>
            </a:extLst>
          </p:cNvPr>
          <p:cNvCxnSpPr>
            <a:cxnSpLocks/>
            <a:stCxn id="13" idx="3"/>
            <a:endCxn id="67" idx="1"/>
          </p:cNvCxnSpPr>
          <p:nvPr/>
        </p:nvCxnSpPr>
        <p:spPr>
          <a:xfrm flipV="1">
            <a:off x="5087760" y="5611379"/>
            <a:ext cx="897004" cy="484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D3FD309-8F88-4604-B8D4-866F3B97C405}"/>
              </a:ext>
            </a:extLst>
          </p:cNvPr>
          <p:cNvSpPr txBox="1"/>
          <p:nvPr/>
        </p:nvSpPr>
        <p:spPr>
          <a:xfrm>
            <a:off x="3849158" y="5431558"/>
            <a:ext cx="1238602" cy="369332"/>
          </a:xfrm>
          <a:prstGeom prst="rect">
            <a:avLst/>
          </a:prstGeom>
          <a:noFill/>
          <a:ln w="28575">
            <a:solidFill>
              <a:schemeClr val="tx1"/>
            </a:solidFill>
          </a:ln>
        </p:spPr>
        <p:txBody>
          <a:bodyPr wrap="square" rtlCol="0">
            <a:spAutoFit/>
          </a:bodyPr>
          <a:lstStyle/>
          <a:p>
            <a:pPr algn="ctr"/>
            <a:r>
              <a:rPr lang="en-GB" dirty="0"/>
              <a:t>Pulse RF</a:t>
            </a:r>
          </a:p>
        </p:txBody>
      </p:sp>
      <p:cxnSp>
        <p:nvCxnSpPr>
          <p:cNvPr id="15" name="Straight Arrow Connector 14">
            <a:extLst>
              <a:ext uri="{FF2B5EF4-FFF2-40B4-BE49-F238E27FC236}">
                <a16:creationId xmlns:a16="http://schemas.microsoft.com/office/drawing/2014/main" id="{F0D56A40-86D7-4726-A54B-68802906C8CA}"/>
              </a:ext>
            </a:extLst>
          </p:cNvPr>
          <p:cNvCxnSpPr>
            <a:cxnSpLocks/>
            <a:stCxn id="7" idx="3"/>
            <a:endCxn id="13" idx="1"/>
          </p:cNvCxnSpPr>
          <p:nvPr/>
        </p:nvCxnSpPr>
        <p:spPr>
          <a:xfrm flipV="1">
            <a:off x="3011123" y="5616224"/>
            <a:ext cx="838035" cy="687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8009E2E-DACF-4733-BF4D-AE1AE9E2927A}"/>
              </a:ext>
            </a:extLst>
          </p:cNvPr>
          <p:cNvCxnSpPr>
            <a:cxnSpLocks/>
            <a:stCxn id="26" idx="0"/>
            <a:endCxn id="62" idx="2"/>
          </p:cNvCxnSpPr>
          <p:nvPr/>
        </p:nvCxnSpPr>
        <p:spPr>
          <a:xfrm flipH="1" flipV="1">
            <a:off x="9239355" y="3978618"/>
            <a:ext cx="6711" cy="129975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06EEDB5-E4FD-46F3-9429-7FA2A7E18616}"/>
              </a:ext>
            </a:extLst>
          </p:cNvPr>
          <p:cNvSpPr txBox="1"/>
          <p:nvPr/>
        </p:nvSpPr>
        <p:spPr>
          <a:xfrm>
            <a:off x="8481276" y="5278372"/>
            <a:ext cx="1529580" cy="646331"/>
          </a:xfrm>
          <a:prstGeom prst="rect">
            <a:avLst/>
          </a:prstGeom>
          <a:noFill/>
          <a:ln w="28575">
            <a:solidFill>
              <a:schemeClr val="tx1"/>
            </a:solidFill>
          </a:ln>
        </p:spPr>
        <p:txBody>
          <a:bodyPr wrap="square" rtlCol="0">
            <a:spAutoFit/>
          </a:bodyPr>
          <a:lstStyle/>
          <a:p>
            <a:pPr algn="ctr"/>
            <a:r>
              <a:rPr lang="en-GB" dirty="0"/>
              <a:t>Modify Surface</a:t>
            </a:r>
          </a:p>
        </p:txBody>
      </p:sp>
      <p:sp>
        <p:nvSpPr>
          <p:cNvPr id="40" name="TextBox 39">
            <a:extLst>
              <a:ext uri="{FF2B5EF4-FFF2-40B4-BE49-F238E27FC236}">
                <a16:creationId xmlns:a16="http://schemas.microsoft.com/office/drawing/2014/main" id="{0677C56E-3CB7-42A0-9C3F-0C832CBE169F}"/>
              </a:ext>
            </a:extLst>
          </p:cNvPr>
          <p:cNvSpPr txBox="1"/>
          <p:nvPr/>
        </p:nvSpPr>
        <p:spPr>
          <a:xfrm>
            <a:off x="5233253" y="2216306"/>
            <a:ext cx="2823148" cy="923330"/>
          </a:xfrm>
          <a:prstGeom prst="rect">
            <a:avLst/>
          </a:prstGeom>
          <a:noFill/>
          <a:ln w="28575">
            <a:solidFill>
              <a:schemeClr val="tx1"/>
            </a:solidFill>
          </a:ln>
        </p:spPr>
        <p:txBody>
          <a:bodyPr wrap="square" rtlCol="0">
            <a:spAutoFit/>
          </a:bodyPr>
          <a:lstStyle/>
          <a:p>
            <a:pPr algn="ctr"/>
            <a:r>
              <a:rPr lang="en-GB" dirty="0"/>
              <a:t>Software PID Loop</a:t>
            </a:r>
          </a:p>
          <a:p>
            <a:pPr algn="ctr"/>
            <a:r>
              <a:rPr lang="en-GB" dirty="0"/>
              <a:t>(Determines characteristics of next pulse)</a:t>
            </a:r>
          </a:p>
        </p:txBody>
      </p:sp>
      <p:cxnSp>
        <p:nvCxnSpPr>
          <p:cNvPr id="52" name="Straight Arrow Connector 51">
            <a:extLst>
              <a:ext uri="{FF2B5EF4-FFF2-40B4-BE49-F238E27FC236}">
                <a16:creationId xmlns:a16="http://schemas.microsoft.com/office/drawing/2014/main" id="{3C1EC137-A06A-4D64-82D2-CFC6EDA035E9}"/>
              </a:ext>
            </a:extLst>
          </p:cNvPr>
          <p:cNvCxnSpPr>
            <a:cxnSpLocks/>
          </p:cNvCxnSpPr>
          <p:nvPr/>
        </p:nvCxnSpPr>
        <p:spPr>
          <a:xfrm>
            <a:off x="4468459" y="2665267"/>
            <a:ext cx="0" cy="2741085"/>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EB57A73A-D438-4504-B18D-E0F49245ED90}"/>
              </a:ext>
            </a:extLst>
          </p:cNvPr>
          <p:cNvSpPr txBox="1"/>
          <p:nvPr/>
        </p:nvSpPr>
        <p:spPr>
          <a:xfrm>
            <a:off x="8067201" y="3609286"/>
            <a:ext cx="2344308" cy="369332"/>
          </a:xfrm>
          <a:prstGeom prst="rect">
            <a:avLst/>
          </a:prstGeom>
          <a:noFill/>
          <a:ln w="28575">
            <a:solidFill>
              <a:schemeClr val="tx1"/>
            </a:solidFill>
          </a:ln>
        </p:spPr>
        <p:txBody>
          <a:bodyPr wrap="square" rtlCol="0">
            <a:spAutoFit/>
          </a:bodyPr>
          <a:lstStyle/>
          <a:p>
            <a:pPr algn="ctr"/>
            <a:r>
              <a:rPr lang="en-GB" dirty="0"/>
              <a:t>Calculate BDR</a:t>
            </a:r>
          </a:p>
        </p:txBody>
      </p:sp>
      <p:sp>
        <p:nvSpPr>
          <p:cNvPr id="67" name="TextBox 66">
            <a:extLst>
              <a:ext uri="{FF2B5EF4-FFF2-40B4-BE49-F238E27FC236}">
                <a16:creationId xmlns:a16="http://schemas.microsoft.com/office/drawing/2014/main" id="{529271F5-DF01-4396-AA24-0199DEEC5AA6}"/>
              </a:ext>
            </a:extLst>
          </p:cNvPr>
          <p:cNvSpPr txBox="1"/>
          <p:nvPr/>
        </p:nvSpPr>
        <p:spPr>
          <a:xfrm>
            <a:off x="5984764" y="5426713"/>
            <a:ext cx="1573252" cy="369332"/>
          </a:xfrm>
          <a:prstGeom prst="rect">
            <a:avLst/>
          </a:prstGeom>
          <a:noFill/>
          <a:ln w="28575">
            <a:solidFill>
              <a:schemeClr val="tx1"/>
            </a:solidFill>
          </a:ln>
        </p:spPr>
        <p:txBody>
          <a:bodyPr wrap="square" rtlCol="0">
            <a:spAutoFit/>
          </a:bodyPr>
          <a:lstStyle/>
          <a:p>
            <a:pPr algn="ctr"/>
            <a:r>
              <a:rPr lang="en-GB" dirty="0"/>
              <a:t>Check for BD</a:t>
            </a:r>
          </a:p>
        </p:txBody>
      </p:sp>
      <p:sp>
        <p:nvSpPr>
          <p:cNvPr id="132" name="Rectangle 131">
            <a:extLst>
              <a:ext uri="{FF2B5EF4-FFF2-40B4-BE49-F238E27FC236}">
                <a16:creationId xmlns:a16="http://schemas.microsoft.com/office/drawing/2014/main" id="{482C0EB8-6B16-417E-A7F3-5AB943611984}"/>
              </a:ext>
            </a:extLst>
          </p:cNvPr>
          <p:cNvSpPr/>
          <p:nvPr/>
        </p:nvSpPr>
        <p:spPr>
          <a:xfrm>
            <a:off x="3150311" y="5238267"/>
            <a:ext cx="553357" cy="369332"/>
          </a:xfrm>
          <a:prstGeom prst="rect">
            <a:avLst/>
          </a:prstGeom>
        </p:spPr>
        <p:txBody>
          <a:bodyPr wrap="none">
            <a:spAutoFit/>
          </a:bodyPr>
          <a:lstStyle/>
          <a:p>
            <a:r>
              <a:rPr lang="en-GB" dirty="0"/>
              <a:t>Run</a:t>
            </a:r>
          </a:p>
        </p:txBody>
      </p:sp>
      <p:cxnSp>
        <p:nvCxnSpPr>
          <p:cNvPr id="85" name="Straight Arrow Connector 84">
            <a:extLst>
              <a:ext uri="{FF2B5EF4-FFF2-40B4-BE49-F238E27FC236}">
                <a16:creationId xmlns:a16="http://schemas.microsoft.com/office/drawing/2014/main" id="{BA623ECF-B9F6-49E1-A4EF-71DACEEE5D45}"/>
              </a:ext>
            </a:extLst>
          </p:cNvPr>
          <p:cNvCxnSpPr>
            <a:cxnSpLocks/>
            <a:endCxn id="86" idx="3"/>
          </p:cNvCxnSpPr>
          <p:nvPr/>
        </p:nvCxnSpPr>
        <p:spPr>
          <a:xfrm flipH="1" flipV="1">
            <a:off x="2945039" y="2669262"/>
            <a:ext cx="1523420" cy="10146"/>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86" name="Rectangle 85">
            <a:extLst>
              <a:ext uri="{FF2B5EF4-FFF2-40B4-BE49-F238E27FC236}">
                <a16:creationId xmlns:a16="http://schemas.microsoft.com/office/drawing/2014/main" id="{ACB34068-A91E-4785-B5A6-946F227B7A51}"/>
              </a:ext>
            </a:extLst>
          </p:cNvPr>
          <p:cNvSpPr/>
          <p:nvPr/>
        </p:nvSpPr>
        <p:spPr>
          <a:xfrm>
            <a:off x="1350459" y="2346096"/>
            <a:ext cx="1594580" cy="646331"/>
          </a:xfrm>
          <a:prstGeom prst="rect">
            <a:avLst/>
          </a:prstGeom>
        </p:spPr>
        <p:txBody>
          <a:bodyPr wrap="square">
            <a:spAutoFit/>
          </a:bodyPr>
          <a:lstStyle/>
          <a:p>
            <a:pPr algn="ctr"/>
            <a:r>
              <a:rPr lang="en-GB" dirty="0"/>
              <a:t>Exit simulation and plot</a:t>
            </a:r>
          </a:p>
        </p:txBody>
      </p:sp>
      <p:cxnSp>
        <p:nvCxnSpPr>
          <p:cNvPr id="89" name="Straight Arrow Connector 88">
            <a:extLst>
              <a:ext uri="{FF2B5EF4-FFF2-40B4-BE49-F238E27FC236}">
                <a16:creationId xmlns:a16="http://schemas.microsoft.com/office/drawing/2014/main" id="{FFE03222-33F2-4314-97B8-0148F71FD8ED}"/>
              </a:ext>
            </a:extLst>
          </p:cNvPr>
          <p:cNvCxnSpPr>
            <a:cxnSpLocks/>
            <a:stCxn id="67" idx="3"/>
            <a:endCxn id="26" idx="1"/>
          </p:cNvCxnSpPr>
          <p:nvPr/>
        </p:nvCxnSpPr>
        <p:spPr>
          <a:xfrm flipV="1">
            <a:off x="7558016" y="5601538"/>
            <a:ext cx="923260" cy="984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8" name="Rectangle 87">
            <a:extLst>
              <a:ext uri="{FF2B5EF4-FFF2-40B4-BE49-F238E27FC236}">
                <a16:creationId xmlns:a16="http://schemas.microsoft.com/office/drawing/2014/main" id="{CD15A8FB-3A13-41ED-B801-2F665FE5AD4B}"/>
              </a:ext>
            </a:extLst>
          </p:cNvPr>
          <p:cNvSpPr/>
          <p:nvPr/>
        </p:nvSpPr>
        <p:spPr>
          <a:xfrm>
            <a:off x="4446624" y="4074463"/>
            <a:ext cx="1573251" cy="307777"/>
          </a:xfrm>
          <a:prstGeom prst="rect">
            <a:avLst/>
          </a:prstGeom>
        </p:spPr>
        <p:txBody>
          <a:bodyPr wrap="none">
            <a:spAutoFit/>
          </a:bodyPr>
          <a:lstStyle/>
          <a:p>
            <a:r>
              <a:rPr lang="en-GB" sz="1400" b="1" i="1" dirty="0">
                <a:solidFill>
                  <a:srgbClr val="C00000"/>
                </a:solidFill>
              </a:rPr>
              <a:t>Pulse goal not met</a:t>
            </a:r>
          </a:p>
        </p:txBody>
      </p:sp>
      <p:sp>
        <p:nvSpPr>
          <p:cNvPr id="90" name="Rectangle 89">
            <a:extLst>
              <a:ext uri="{FF2B5EF4-FFF2-40B4-BE49-F238E27FC236}">
                <a16:creationId xmlns:a16="http://schemas.microsoft.com/office/drawing/2014/main" id="{D28DC16E-E686-4681-986C-386A62D8C36B}"/>
              </a:ext>
            </a:extLst>
          </p:cNvPr>
          <p:cNvSpPr/>
          <p:nvPr/>
        </p:nvSpPr>
        <p:spPr>
          <a:xfrm>
            <a:off x="3080471" y="2710185"/>
            <a:ext cx="1281505" cy="307777"/>
          </a:xfrm>
          <a:prstGeom prst="rect">
            <a:avLst/>
          </a:prstGeom>
        </p:spPr>
        <p:txBody>
          <a:bodyPr wrap="none">
            <a:spAutoFit/>
          </a:bodyPr>
          <a:lstStyle/>
          <a:p>
            <a:r>
              <a:rPr lang="en-GB" sz="1400" b="1" i="1" dirty="0">
                <a:solidFill>
                  <a:srgbClr val="00B050"/>
                </a:solidFill>
              </a:rPr>
              <a:t>Pulse goal met</a:t>
            </a:r>
          </a:p>
        </p:txBody>
      </p:sp>
      <p:cxnSp>
        <p:nvCxnSpPr>
          <p:cNvPr id="31" name="Straight Connector 30">
            <a:extLst>
              <a:ext uri="{FF2B5EF4-FFF2-40B4-BE49-F238E27FC236}">
                <a16:creationId xmlns:a16="http://schemas.microsoft.com/office/drawing/2014/main" id="{C77E5869-0684-4F56-94D8-B35FDD92A628}"/>
              </a:ext>
            </a:extLst>
          </p:cNvPr>
          <p:cNvCxnSpPr>
            <a:cxnSpLocks/>
          </p:cNvCxnSpPr>
          <p:nvPr/>
        </p:nvCxnSpPr>
        <p:spPr>
          <a:xfrm flipH="1" flipV="1">
            <a:off x="9228555" y="2658099"/>
            <a:ext cx="10800" cy="944837"/>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AAD6062-51A2-4055-9D2D-A5FC73F1C5AC}"/>
              </a:ext>
            </a:extLst>
          </p:cNvPr>
          <p:cNvCxnSpPr>
            <a:cxnSpLocks/>
          </p:cNvCxnSpPr>
          <p:nvPr/>
        </p:nvCxnSpPr>
        <p:spPr>
          <a:xfrm>
            <a:off x="4468459" y="2679407"/>
            <a:ext cx="764791"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5B11FD2C-B717-42EF-AEEF-ADFE09491CF9}"/>
              </a:ext>
            </a:extLst>
          </p:cNvPr>
          <p:cNvCxnSpPr>
            <a:cxnSpLocks/>
            <a:endCxn id="40" idx="3"/>
          </p:cNvCxnSpPr>
          <p:nvPr/>
        </p:nvCxnSpPr>
        <p:spPr>
          <a:xfrm flipH="1" flipV="1">
            <a:off x="8056401" y="2677971"/>
            <a:ext cx="1161354"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7" name="Picture 4" descr="Image result for clic png cern">
            <a:extLst>
              <a:ext uri="{FF2B5EF4-FFF2-40B4-BE49-F238E27FC236}">
                <a16:creationId xmlns:a16="http://schemas.microsoft.com/office/drawing/2014/main" id="{AA310D92-E442-4B02-8749-D610007B736A}"/>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12420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normAutofit/>
          </a:bodyPr>
          <a:lstStyle/>
          <a:p>
            <a:r>
              <a:rPr lang="en-US" b="1" dirty="0">
                <a:solidFill>
                  <a:srgbClr val="C00000"/>
                </a:solidFill>
              </a:rPr>
              <a:t>Conditioning Simulation: Broad overview</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22</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3935C935-13AE-4835-A71B-ED7820FD0336}"/>
              </a:ext>
            </a:extLst>
          </p:cNvPr>
          <p:cNvSpPr txBox="1"/>
          <p:nvPr/>
        </p:nvSpPr>
        <p:spPr>
          <a:xfrm>
            <a:off x="1868123" y="5299937"/>
            <a:ext cx="1143000" cy="646331"/>
          </a:xfrm>
          <a:prstGeom prst="rect">
            <a:avLst/>
          </a:prstGeom>
          <a:noFill/>
          <a:ln w="28575">
            <a:solidFill>
              <a:schemeClr val="bg1">
                <a:lumMod val="85000"/>
              </a:schemeClr>
            </a:solidFill>
          </a:ln>
        </p:spPr>
        <p:txBody>
          <a:bodyPr wrap="square" rtlCol="0">
            <a:spAutoFit/>
          </a:bodyPr>
          <a:lstStyle/>
          <a:p>
            <a:pPr algn="ctr"/>
            <a:r>
              <a:rPr lang="en-GB" dirty="0">
                <a:solidFill>
                  <a:schemeClr val="bg1">
                    <a:lumMod val="75000"/>
                  </a:schemeClr>
                </a:solidFill>
              </a:rPr>
              <a:t>Input Values</a:t>
            </a:r>
          </a:p>
        </p:txBody>
      </p:sp>
      <p:cxnSp>
        <p:nvCxnSpPr>
          <p:cNvPr id="9" name="Straight Arrow Connector 8">
            <a:extLst>
              <a:ext uri="{FF2B5EF4-FFF2-40B4-BE49-F238E27FC236}">
                <a16:creationId xmlns:a16="http://schemas.microsoft.com/office/drawing/2014/main" id="{7446C853-E62F-4168-A3BE-AE61DA88AA6B}"/>
              </a:ext>
            </a:extLst>
          </p:cNvPr>
          <p:cNvCxnSpPr>
            <a:cxnSpLocks/>
            <a:stCxn id="13" idx="3"/>
            <a:endCxn id="67" idx="1"/>
          </p:cNvCxnSpPr>
          <p:nvPr/>
        </p:nvCxnSpPr>
        <p:spPr>
          <a:xfrm flipV="1">
            <a:off x="5087760" y="5611379"/>
            <a:ext cx="897004" cy="4845"/>
          </a:xfrm>
          <a:prstGeom prst="straightConnector1">
            <a:avLst/>
          </a:prstGeom>
          <a:ln w="3810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D3FD309-8F88-4604-B8D4-866F3B97C405}"/>
              </a:ext>
            </a:extLst>
          </p:cNvPr>
          <p:cNvSpPr txBox="1"/>
          <p:nvPr/>
        </p:nvSpPr>
        <p:spPr>
          <a:xfrm>
            <a:off x="3849158" y="5431558"/>
            <a:ext cx="1238602" cy="369332"/>
          </a:xfrm>
          <a:prstGeom prst="rect">
            <a:avLst/>
          </a:prstGeom>
          <a:noFill/>
          <a:ln w="28575">
            <a:solidFill>
              <a:schemeClr val="bg1">
                <a:lumMod val="85000"/>
              </a:schemeClr>
            </a:solidFill>
          </a:ln>
        </p:spPr>
        <p:txBody>
          <a:bodyPr wrap="square" rtlCol="0">
            <a:spAutoFit/>
          </a:bodyPr>
          <a:lstStyle/>
          <a:p>
            <a:pPr algn="ctr"/>
            <a:r>
              <a:rPr lang="en-GB" dirty="0">
                <a:solidFill>
                  <a:schemeClr val="bg1">
                    <a:lumMod val="75000"/>
                  </a:schemeClr>
                </a:solidFill>
              </a:rPr>
              <a:t>Pulse RF</a:t>
            </a:r>
          </a:p>
        </p:txBody>
      </p:sp>
      <p:cxnSp>
        <p:nvCxnSpPr>
          <p:cNvPr id="15" name="Straight Arrow Connector 14">
            <a:extLst>
              <a:ext uri="{FF2B5EF4-FFF2-40B4-BE49-F238E27FC236}">
                <a16:creationId xmlns:a16="http://schemas.microsoft.com/office/drawing/2014/main" id="{F0D56A40-86D7-4726-A54B-68802906C8CA}"/>
              </a:ext>
            </a:extLst>
          </p:cNvPr>
          <p:cNvCxnSpPr>
            <a:cxnSpLocks/>
            <a:stCxn id="7" idx="3"/>
            <a:endCxn id="13" idx="1"/>
          </p:cNvCxnSpPr>
          <p:nvPr/>
        </p:nvCxnSpPr>
        <p:spPr>
          <a:xfrm flipV="1">
            <a:off x="3011123" y="5616224"/>
            <a:ext cx="838035" cy="6879"/>
          </a:xfrm>
          <a:prstGeom prst="straightConnector1">
            <a:avLst/>
          </a:prstGeom>
          <a:ln w="3810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8009E2E-DACF-4733-BF4D-AE1AE9E2927A}"/>
              </a:ext>
            </a:extLst>
          </p:cNvPr>
          <p:cNvCxnSpPr>
            <a:cxnSpLocks/>
            <a:stCxn id="26" idx="0"/>
            <a:endCxn id="62" idx="2"/>
          </p:cNvCxnSpPr>
          <p:nvPr/>
        </p:nvCxnSpPr>
        <p:spPr>
          <a:xfrm flipH="1" flipV="1">
            <a:off x="9239355" y="3978618"/>
            <a:ext cx="6711" cy="1299754"/>
          </a:xfrm>
          <a:prstGeom prst="straightConnector1">
            <a:avLst/>
          </a:prstGeom>
          <a:ln w="3810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06EEDB5-E4FD-46F3-9429-7FA2A7E18616}"/>
              </a:ext>
            </a:extLst>
          </p:cNvPr>
          <p:cNvSpPr txBox="1"/>
          <p:nvPr/>
        </p:nvSpPr>
        <p:spPr>
          <a:xfrm>
            <a:off x="8481276" y="5278372"/>
            <a:ext cx="1529580" cy="646331"/>
          </a:xfrm>
          <a:prstGeom prst="rect">
            <a:avLst/>
          </a:prstGeom>
          <a:noFill/>
          <a:ln w="28575">
            <a:solidFill>
              <a:schemeClr val="tx1"/>
            </a:solidFill>
          </a:ln>
        </p:spPr>
        <p:txBody>
          <a:bodyPr wrap="square" rtlCol="0">
            <a:spAutoFit/>
          </a:bodyPr>
          <a:lstStyle/>
          <a:p>
            <a:pPr algn="ctr"/>
            <a:r>
              <a:rPr lang="en-GB" dirty="0"/>
              <a:t>Modify Surface</a:t>
            </a:r>
          </a:p>
        </p:txBody>
      </p:sp>
      <p:sp>
        <p:nvSpPr>
          <p:cNvPr id="40" name="TextBox 39">
            <a:extLst>
              <a:ext uri="{FF2B5EF4-FFF2-40B4-BE49-F238E27FC236}">
                <a16:creationId xmlns:a16="http://schemas.microsoft.com/office/drawing/2014/main" id="{0677C56E-3CB7-42A0-9C3F-0C832CBE169F}"/>
              </a:ext>
            </a:extLst>
          </p:cNvPr>
          <p:cNvSpPr txBox="1"/>
          <p:nvPr/>
        </p:nvSpPr>
        <p:spPr>
          <a:xfrm>
            <a:off x="5233253" y="2216306"/>
            <a:ext cx="2823148" cy="923330"/>
          </a:xfrm>
          <a:prstGeom prst="rect">
            <a:avLst/>
          </a:prstGeom>
          <a:noFill/>
          <a:ln w="28575">
            <a:solidFill>
              <a:schemeClr val="bg1">
                <a:lumMod val="85000"/>
              </a:schemeClr>
            </a:solidFill>
          </a:ln>
        </p:spPr>
        <p:txBody>
          <a:bodyPr wrap="square" rtlCol="0">
            <a:spAutoFit/>
          </a:bodyPr>
          <a:lstStyle/>
          <a:p>
            <a:pPr algn="ctr"/>
            <a:r>
              <a:rPr lang="en-GB" dirty="0">
                <a:solidFill>
                  <a:schemeClr val="bg1">
                    <a:lumMod val="75000"/>
                  </a:schemeClr>
                </a:solidFill>
              </a:rPr>
              <a:t>Software PID Loop</a:t>
            </a:r>
          </a:p>
          <a:p>
            <a:pPr algn="ctr"/>
            <a:r>
              <a:rPr lang="en-GB" dirty="0">
                <a:solidFill>
                  <a:schemeClr val="bg1">
                    <a:lumMod val="75000"/>
                  </a:schemeClr>
                </a:solidFill>
              </a:rPr>
              <a:t>(Determines characteristics of next pulse)</a:t>
            </a:r>
          </a:p>
        </p:txBody>
      </p:sp>
      <p:cxnSp>
        <p:nvCxnSpPr>
          <p:cNvPr id="52" name="Straight Arrow Connector 51">
            <a:extLst>
              <a:ext uri="{FF2B5EF4-FFF2-40B4-BE49-F238E27FC236}">
                <a16:creationId xmlns:a16="http://schemas.microsoft.com/office/drawing/2014/main" id="{3C1EC137-A06A-4D64-82D2-CFC6EDA035E9}"/>
              </a:ext>
            </a:extLst>
          </p:cNvPr>
          <p:cNvCxnSpPr>
            <a:cxnSpLocks/>
          </p:cNvCxnSpPr>
          <p:nvPr/>
        </p:nvCxnSpPr>
        <p:spPr>
          <a:xfrm>
            <a:off x="4468459" y="2665267"/>
            <a:ext cx="0" cy="2741085"/>
          </a:xfrm>
          <a:prstGeom prst="straightConnector1">
            <a:avLst/>
          </a:prstGeom>
          <a:ln w="3810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EB57A73A-D438-4504-B18D-E0F49245ED90}"/>
              </a:ext>
            </a:extLst>
          </p:cNvPr>
          <p:cNvSpPr txBox="1"/>
          <p:nvPr/>
        </p:nvSpPr>
        <p:spPr>
          <a:xfrm>
            <a:off x="8067201" y="3609286"/>
            <a:ext cx="2344308" cy="369332"/>
          </a:xfrm>
          <a:prstGeom prst="rect">
            <a:avLst/>
          </a:prstGeom>
          <a:noFill/>
          <a:ln w="28575">
            <a:solidFill>
              <a:schemeClr val="bg1">
                <a:lumMod val="85000"/>
              </a:schemeClr>
            </a:solidFill>
          </a:ln>
        </p:spPr>
        <p:txBody>
          <a:bodyPr wrap="square" rtlCol="0">
            <a:spAutoFit/>
          </a:bodyPr>
          <a:lstStyle/>
          <a:p>
            <a:pPr algn="ctr"/>
            <a:r>
              <a:rPr lang="en-GB" dirty="0">
                <a:solidFill>
                  <a:schemeClr val="bg1">
                    <a:lumMod val="75000"/>
                  </a:schemeClr>
                </a:solidFill>
              </a:rPr>
              <a:t>Calculate BDR</a:t>
            </a:r>
          </a:p>
        </p:txBody>
      </p:sp>
      <p:sp>
        <p:nvSpPr>
          <p:cNvPr id="67" name="TextBox 66">
            <a:extLst>
              <a:ext uri="{FF2B5EF4-FFF2-40B4-BE49-F238E27FC236}">
                <a16:creationId xmlns:a16="http://schemas.microsoft.com/office/drawing/2014/main" id="{529271F5-DF01-4396-AA24-0199DEEC5AA6}"/>
              </a:ext>
            </a:extLst>
          </p:cNvPr>
          <p:cNvSpPr txBox="1"/>
          <p:nvPr/>
        </p:nvSpPr>
        <p:spPr>
          <a:xfrm>
            <a:off x="5984764" y="5426713"/>
            <a:ext cx="1573252" cy="369332"/>
          </a:xfrm>
          <a:prstGeom prst="rect">
            <a:avLst/>
          </a:prstGeom>
          <a:noFill/>
          <a:ln w="28575">
            <a:solidFill>
              <a:schemeClr val="tx1"/>
            </a:solidFill>
          </a:ln>
        </p:spPr>
        <p:txBody>
          <a:bodyPr wrap="square" rtlCol="0">
            <a:spAutoFit/>
          </a:bodyPr>
          <a:lstStyle/>
          <a:p>
            <a:pPr algn="ctr"/>
            <a:r>
              <a:rPr lang="en-GB" dirty="0"/>
              <a:t>Check for BD</a:t>
            </a:r>
          </a:p>
        </p:txBody>
      </p:sp>
      <p:sp>
        <p:nvSpPr>
          <p:cNvPr id="132" name="Rectangle 131">
            <a:extLst>
              <a:ext uri="{FF2B5EF4-FFF2-40B4-BE49-F238E27FC236}">
                <a16:creationId xmlns:a16="http://schemas.microsoft.com/office/drawing/2014/main" id="{482C0EB8-6B16-417E-A7F3-5AB943611984}"/>
              </a:ext>
            </a:extLst>
          </p:cNvPr>
          <p:cNvSpPr/>
          <p:nvPr/>
        </p:nvSpPr>
        <p:spPr>
          <a:xfrm>
            <a:off x="3150311" y="5238267"/>
            <a:ext cx="553357" cy="369332"/>
          </a:xfrm>
          <a:prstGeom prst="rect">
            <a:avLst/>
          </a:prstGeom>
        </p:spPr>
        <p:txBody>
          <a:bodyPr wrap="none">
            <a:spAutoFit/>
          </a:bodyPr>
          <a:lstStyle/>
          <a:p>
            <a:r>
              <a:rPr lang="en-GB" dirty="0">
                <a:solidFill>
                  <a:schemeClr val="bg1">
                    <a:lumMod val="75000"/>
                  </a:schemeClr>
                </a:solidFill>
              </a:rPr>
              <a:t>Run</a:t>
            </a:r>
          </a:p>
        </p:txBody>
      </p:sp>
      <p:cxnSp>
        <p:nvCxnSpPr>
          <p:cNvPr id="85" name="Straight Arrow Connector 84">
            <a:extLst>
              <a:ext uri="{FF2B5EF4-FFF2-40B4-BE49-F238E27FC236}">
                <a16:creationId xmlns:a16="http://schemas.microsoft.com/office/drawing/2014/main" id="{BA623ECF-B9F6-49E1-A4EF-71DACEEE5D45}"/>
              </a:ext>
            </a:extLst>
          </p:cNvPr>
          <p:cNvCxnSpPr>
            <a:cxnSpLocks/>
            <a:endCxn id="86" idx="3"/>
          </p:cNvCxnSpPr>
          <p:nvPr/>
        </p:nvCxnSpPr>
        <p:spPr>
          <a:xfrm flipH="1" flipV="1">
            <a:off x="2945039" y="2669262"/>
            <a:ext cx="1523420" cy="10146"/>
          </a:xfrm>
          <a:prstGeom prst="straightConnector1">
            <a:avLst/>
          </a:prstGeom>
          <a:ln w="3810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6" name="Rectangle 85">
            <a:extLst>
              <a:ext uri="{FF2B5EF4-FFF2-40B4-BE49-F238E27FC236}">
                <a16:creationId xmlns:a16="http://schemas.microsoft.com/office/drawing/2014/main" id="{ACB34068-A91E-4785-B5A6-946F227B7A51}"/>
              </a:ext>
            </a:extLst>
          </p:cNvPr>
          <p:cNvSpPr/>
          <p:nvPr/>
        </p:nvSpPr>
        <p:spPr>
          <a:xfrm>
            <a:off x="1350459" y="2346096"/>
            <a:ext cx="1594580" cy="646331"/>
          </a:xfrm>
          <a:prstGeom prst="rect">
            <a:avLst/>
          </a:prstGeom>
        </p:spPr>
        <p:txBody>
          <a:bodyPr wrap="square">
            <a:spAutoFit/>
          </a:bodyPr>
          <a:lstStyle/>
          <a:p>
            <a:pPr algn="ctr"/>
            <a:r>
              <a:rPr lang="en-GB" dirty="0">
                <a:solidFill>
                  <a:schemeClr val="bg1">
                    <a:lumMod val="75000"/>
                  </a:schemeClr>
                </a:solidFill>
              </a:rPr>
              <a:t>Exit simulation and plot</a:t>
            </a:r>
          </a:p>
        </p:txBody>
      </p:sp>
      <p:cxnSp>
        <p:nvCxnSpPr>
          <p:cNvPr id="89" name="Straight Arrow Connector 88">
            <a:extLst>
              <a:ext uri="{FF2B5EF4-FFF2-40B4-BE49-F238E27FC236}">
                <a16:creationId xmlns:a16="http://schemas.microsoft.com/office/drawing/2014/main" id="{FFE03222-33F2-4314-97B8-0148F71FD8ED}"/>
              </a:ext>
            </a:extLst>
          </p:cNvPr>
          <p:cNvCxnSpPr>
            <a:cxnSpLocks/>
            <a:stCxn id="67" idx="3"/>
            <a:endCxn id="26" idx="1"/>
          </p:cNvCxnSpPr>
          <p:nvPr/>
        </p:nvCxnSpPr>
        <p:spPr>
          <a:xfrm flipV="1">
            <a:off x="7558016" y="5601538"/>
            <a:ext cx="923260" cy="984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8" name="Rectangle 87">
            <a:extLst>
              <a:ext uri="{FF2B5EF4-FFF2-40B4-BE49-F238E27FC236}">
                <a16:creationId xmlns:a16="http://schemas.microsoft.com/office/drawing/2014/main" id="{CD15A8FB-3A13-41ED-B801-2F665FE5AD4B}"/>
              </a:ext>
            </a:extLst>
          </p:cNvPr>
          <p:cNvSpPr/>
          <p:nvPr/>
        </p:nvSpPr>
        <p:spPr>
          <a:xfrm>
            <a:off x="4446624" y="4074463"/>
            <a:ext cx="1573251" cy="307777"/>
          </a:xfrm>
          <a:prstGeom prst="rect">
            <a:avLst/>
          </a:prstGeom>
        </p:spPr>
        <p:txBody>
          <a:bodyPr wrap="none">
            <a:spAutoFit/>
          </a:bodyPr>
          <a:lstStyle/>
          <a:p>
            <a:r>
              <a:rPr lang="en-GB" sz="1400" b="1" i="1" dirty="0">
                <a:solidFill>
                  <a:schemeClr val="bg1">
                    <a:lumMod val="75000"/>
                  </a:schemeClr>
                </a:solidFill>
              </a:rPr>
              <a:t>Pulse goal not met</a:t>
            </a:r>
          </a:p>
        </p:txBody>
      </p:sp>
      <p:sp>
        <p:nvSpPr>
          <p:cNvPr id="90" name="Rectangle 89">
            <a:extLst>
              <a:ext uri="{FF2B5EF4-FFF2-40B4-BE49-F238E27FC236}">
                <a16:creationId xmlns:a16="http://schemas.microsoft.com/office/drawing/2014/main" id="{D28DC16E-E686-4681-986C-386A62D8C36B}"/>
              </a:ext>
            </a:extLst>
          </p:cNvPr>
          <p:cNvSpPr/>
          <p:nvPr/>
        </p:nvSpPr>
        <p:spPr>
          <a:xfrm>
            <a:off x="3080471" y="2710185"/>
            <a:ext cx="1281505" cy="307777"/>
          </a:xfrm>
          <a:prstGeom prst="rect">
            <a:avLst/>
          </a:prstGeom>
        </p:spPr>
        <p:txBody>
          <a:bodyPr wrap="none">
            <a:spAutoFit/>
          </a:bodyPr>
          <a:lstStyle/>
          <a:p>
            <a:r>
              <a:rPr lang="en-GB" sz="1400" b="1" i="1" dirty="0">
                <a:solidFill>
                  <a:schemeClr val="bg1">
                    <a:lumMod val="75000"/>
                  </a:schemeClr>
                </a:solidFill>
              </a:rPr>
              <a:t>Pulse goal met</a:t>
            </a:r>
          </a:p>
        </p:txBody>
      </p:sp>
      <p:cxnSp>
        <p:nvCxnSpPr>
          <p:cNvPr id="31" name="Straight Connector 30">
            <a:extLst>
              <a:ext uri="{FF2B5EF4-FFF2-40B4-BE49-F238E27FC236}">
                <a16:creationId xmlns:a16="http://schemas.microsoft.com/office/drawing/2014/main" id="{C77E5869-0684-4F56-94D8-B35FDD92A628}"/>
              </a:ext>
            </a:extLst>
          </p:cNvPr>
          <p:cNvCxnSpPr>
            <a:cxnSpLocks/>
          </p:cNvCxnSpPr>
          <p:nvPr/>
        </p:nvCxnSpPr>
        <p:spPr>
          <a:xfrm flipH="1" flipV="1">
            <a:off x="9228555" y="2658099"/>
            <a:ext cx="10800" cy="944837"/>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AAD6062-51A2-4055-9D2D-A5FC73F1C5AC}"/>
              </a:ext>
            </a:extLst>
          </p:cNvPr>
          <p:cNvCxnSpPr>
            <a:cxnSpLocks/>
          </p:cNvCxnSpPr>
          <p:nvPr/>
        </p:nvCxnSpPr>
        <p:spPr>
          <a:xfrm>
            <a:off x="4468459" y="2679407"/>
            <a:ext cx="76479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5B11FD2C-B717-42EF-AEEF-ADFE09491CF9}"/>
              </a:ext>
            </a:extLst>
          </p:cNvPr>
          <p:cNvCxnSpPr>
            <a:cxnSpLocks/>
            <a:endCxn id="40" idx="3"/>
          </p:cNvCxnSpPr>
          <p:nvPr/>
        </p:nvCxnSpPr>
        <p:spPr>
          <a:xfrm flipH="1" flipV="1">
            <a:off x="8056401" y="2677971"/>
            <a:ext cx="1161354" cy="1"/>
          </a:xfrm>
          <a:prstGeom prst="straightConnector1">
            <a:avLst/>
          </a:prstGeom>
          <a:ln w="3810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E514B9DA-1ACA-4A1D-9783-F17BAABF09E0}"/>
              </a:ext>
            </a:extLst>
          </p:cNvPr>
          <p:cNvSpPr/>
          <p:nvPr/>
        </p:nvSpPr>
        <p:spPr>
          <a:xfrm>
            <a:off x="5678905" y="4453311"/>
            <a:ext cx="5265017" cy="2220111"/>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CEB4CD5A-7780-41B5-9E20-A79D1E6B2A99}"/>
              </a:ext>
            </a:extLst>
          </p:cNvPr>
          <p:cNvSpPr/>
          <p:nvPr/>
        </p:nvSpPr>
        <p:spPr>
          <a:xfrm>
            <a:off x="8252809" y="5949234"/>
            <a:ext cx="421910" cy="707886"/>
          </a:xfrm>
          <a:prstGeom prst="rect">
            <a:avLst/>
          </a:prstGeom>
        </p:spPr>
        <p:txBody>
          <a:bodyPr wrap="none">
            <a:spAutoFit/>
          </a:bodyPr>
          <a:lstStyle/>
          <a:p>
            <a:r>
              <a:rPr lang="en-GB" sz="4000" b="1" dirty="0">
                <a:solidFill>
                  <a:srgbClr val="C00000"/>
                </a:solidFill>
              </a:rPr>
              <a:t>?</a:t>
            </a:r>
          </a:p>
        </p:txBody>
      </p:sp>
      <p:sp>
        <p:nvSpPr>
          <p:cNvPr id="29" name="Rectangle 28">
            <a:extLst>
              <a:ext uri="{FF2B5EF4-FFF2-40B4-BE49-F238E27FC236}">
                <a16:creationId xmlns:a16="http://schemas.microsoft.com/office/drawing/2014/main" id="{4CCAA175-B676-49D2-9E42-90AB14A1F875}"/>
              </a:ext>
            </a:extLst>
          </p:cNvPr>
          <p:cNvSpPr/>
          <p:nvPr/>
        </p:nvSpPr>
        <p:spPr>
          <a:xfrm>
            <a:off x="475020" y="3616150"/>
            <a:ext cx="3164206" cy="1015663"/>
          </a:xfrm>
          <a:prstGeom prst="rect">
            <a:avLst/>
          </a:prstGeom>
        </p:spPr>
        <p:txBody>
          <a:bodyPr wrap="square">
            <a:spAutoFit/>
          </a:bodyPr>
          <a:lstStyle/>
          <a:p>
            <a:pPr algn="ctr"/>
            <a:r>
              <a:rPr lang="en-GB" sz="2000" b="1" dirty="0"/>
              <a:t>All but two of these functions are already well defined.</a:t>
            </a:r>
          </a:p>
        </p:txBody>
      </p:sp>
      <p:pic>
        <p:nvPicPr>
          <p:cNvPr id="30" name="Picture 4" descr="Image result for clic png cern">
            <a:extLst>
              <a:ext uri="{FF2B5EF4-FFF2-40B4-BE49-F238E27FC236}">
                <a16:creationId xmlns:a16="http://schemas.microsoft.com/office/drawing/2014/main" id="{AC3D91F3-7B1E-4A5C-8A69-0A6AFF5B58C4}"/>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01667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US" b="1" dirty="0">
                <a:solidFill>
                  <a:srgbClr val="C00000"/>
                </a:solidFill>
              </a:rPr>
              <a:t>Conditioning Simulator: BD Probability</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23</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Content Placeholder 2">
            <a:extLst>
              <a:ext uri="{FF2B5EF4-FFF2-40B4-BE49-F238E27FC236}">
                <a16:creationId xmlns:a16="http://schemas.microsoft.com/office/drawing/2014/main" id="{5744FE5E-A99B-474C-871D-3BC5724E673C}"/>
              </a:ext>
            </a:extLst>
          </p:cNvPr>
          <p:cNvSpPr>
            <a:spLocks noGrp="1"/>
          </p:cNvSpPr>
          <p:nvPr>
            <p:ph idx="1"/>
          </p:nvPr>
        </p:nvSpPr>
        <p:spPr>
          <a:xfrm>
            <a:off x="838200" y="1825625"/>
            <a:ext cx="10414000" cy="4328855"/>
          </a:xfrm>
        </p:spPr>
        <p:txBody>
          <a:bodyPr anchor="t">
            <a:noAutofit/>
          </a:bodyPr>
          <a:lstStyle/>
          <a:p>
            <a:pPr marL="0" indent="0">
              <a:buNone/>
            </a:pPr>
            <a:r>
              <a:rPr lang="en-GB" sz="2200" dirty="0"/>
              <a:t>We then need several functions which encapsulate our previously observed behaviour…</a:t>
            </a:r>
            <a:r>
              <a:rPr lang="en-GB" sz="2200" b="1" dirty="0"/>
              <a:t> let’s first define a few useful terms.</a:t>
            </a:r>
          </a:p>
          <a:p>
            <a:pPr marL="0" indent="0">
              <a:buNone/>
            </a:pPr>
            <a:endParaRPr lang="en-GB" sz="2200" dirty="0"/>
          </a:p>
          <a:p>
            <a:pPr marL="0" indent="0">
              <a:buNone/>
            </a:pPr>
            <a:r>
              <a:rPr lang="en-GB" sz="2200" b="1" dirty="0" err="1"/>
              <a:t>E</a:t>
            </a:r>
            <a:r>
              <a:rPr lang="en-GB" sz="2200" b="1" baseline="-25000" dirty="0" err="1"/>
              <a:t>Operate</a:t>
            </a:r>
            <a:r>
              <a:rPr lang="en-GB" sz="2200" dirty="0"/>
              <a:t>= The accelerating gradient at which we operate.</a:t>
            </a:r>
          </a:p>
          <a:p>
            <a:pPr marL="0" indent="0">
              <a:buNone/>
            </a:pPr>
            <a:endParaRPr lang="en-GB" sz="2200" baseline="-25000" dirty="0"/>
          </a:p>
          <a:p>
            <a:pPr marL="0" indent="0">
              <a:buNone/>
            </a:pPr>
            <a:r>
              <a:rPr lang="en-GB" sz="2200" b="1" dirty="0"/>
              <a:t>E</a:t>
            </a:r>
            <a:r>
              <a:rPr lang="en-GB" sz="2200" b="1" baseline="-25000" dirty="0"/>
              <a:t>State </a:t>
            </a:r>
            <a:r>
              <a:rPr lang="en-GB" sz="2200" dirty="0"/>
              <a:t>= Represents the conditioned state of the surface, modified on a pulse to pulse basis.</a:t>
            </a:r>
          </a:p>
          <a:p>
            <a:pPr marL="0" indent="0">
              <a:buNone/>
            </a:pPr>
            <a:endParaRPr lang="en-GB" sz="2200" b="1" dirty="0"/>
          </a:p>
          <a:p>
            <a:pPr marL="0" indent="0">
              <a:buNone/>
            </a:pPr>
            <a:r>
              <a:rPr lang="en-GB" sz="2200" b="1" dirty="0" err="1"/>
              <a:t>E</a:t>
            </a:r>
            <a:r>
              <a:rPr lang="en-GB" sz="2200" b="1" baseline="-25000" dirty="0" err="1"/>
              <a:t>Sat</a:t>
            </a:r>
            <a:r>
              <a:rPr lang="en-GB" sz="2200" baseline="-25000" dirty="0"/>
              <a:t> </a:t>
            </a:r>
            <a:r>
              <a:rPr lang="en-GB" sz="2200" dirty="0"/>
              <a:t>= The maximum achievable gradient, i.e. saturation point (typically ≈ 110-120MV/m).</a:t>
            </a:r>
          </a:p>
          <a:p>
            <a:pPr marL="0" indent="0">
              <a:buNone/>
            </a:pPr>
            <a:endParaRPr lang="en-GB" sz="2200" dirty="0"/>
          </a:p>
          <a:p>
            <a:pPr marL="0" indent="0">
              <a:buNone/>
            </a:pPr>
            <a:endParaRPr lang="en-GB" sz="2200" dirty="0"/>
          </a:p>
        </p:txBody>
      </p:sp>
      <p:pic>
        <p:nvPicPr>
          <p:cNvPr id="8" name="Picture 4" descr="Image result for clic png cern">
            <a:extLst>
              <a:ext uri="{FF2B5EF4-FFF2-40B4-BE49-F238E27FC236}">
                <a16:creationId xmlns:a16="http://schemas.microsoft.com/office/drawing/2014/main" id="{6A70071D-E8A3-4C71-8AA8-522ECBFC77D4}"/>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40584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normAutofit/>
          </a:bodyPr>
          <a:lstStyle/>
          <a:p>
            <a:r>
              <a:rPr lang="en-US" b="1" dirty="0">
                <a:solidFill>
                  <a:srgbClr val="C00000"/>
                </a:solidFill>
              </a:rPr>
              <a:t>Conditioning Simulation: Surface Modification</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24</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621C973F-4447-4DE7-B541-A37B88066935}"/>
              </a:ext>
            </a:extLst>
          </p:cNvPr>
          <p:cNvSpPr>
            <a:spLocks noGrp="1"/>
          </p:cNvSpPr>
          <p:nvPr>
            <p:ph idx="1"/>
          </p:nvPr>
        </p:nvSpPr>
        <p:spPr>
          <a:xfrm>
            <a:off x="625643" y="1825624"/>
            <a:ext cx="5017168" cy="4430795"/>
          </a:xfrm>
        </p:spPr>
        <p:txBody>
          <a:bodyPr anchor="t">
            <a:normAutofit/>
          </a:bodyPr>
          <a:lstStyle/>
          <a:p>
            <a:pPr marL="0" indent="0">
              <a:buNone/>
            </a:pPr>
            <a:r>
              <a:rPr lang="en-US" sz="2100" dirty="0"/>
              <a:t>Based on our previous interpretation let us assume the structure exists in a certain conditioning state, </a:t>
            </a:r>
            <a:r>
              <a:rPr lang="en-US" sz="2100" b="1" dirty="0">
                <a:solidFill>
                  <a:schemeClr val="accent1">
                    <a:lumMod val="60000"/>
                    <a:lumOff val="40000"/>
                  </a:schemeClr>
                </a:solidFill>
              </a:rPr>
              <a:t>E</a:t>
            </a:r>
            <a:r>
              <a:rPr lang="en-US" sz="2100" b="1" baseline="-25000" dirty="0">
                <a:solidFill>
                  <a:schemeClr val="accent1">
                    <a:lumMod val="60000"/>
                    <a:lumOff val="40000"/>
                  </a:schemeClr>
                </a:solidFill>
              </a:rPr>
              <a:t>state</a:t>
            </a:r>
            <a:r>
              <a:rPr lang="en-US" sz="2100" dirty="0"/>
              <a:t> and we pulse at a given field level </a:t>
            </a:r>
            <a:r>
              <a:rPr lang="en-US" sz="2100" b="1" dirty="0" err="1">
                <a:solidFill>
                  <a:schemeClr val="accent1">
                    <a:lumMod val="50000"/>
                  </a:schemeClr>
                </a:solidFill>
              </a:rPr>
              <a:t>E</a:t>
            </a:r>
            <a:r>
              <a:rPr lang="en-US" sz="2100" b="1" baseline="-25000" dirty="0" err="1">
                <a:solidFill>
                  <a:schemeClr val="accent1">
                    <a:lumMod val="50000"/>
                  </a:schemeClr>
                </a:solidFill>
              </a:rPr>
              <a:t>operate</a:t>
            </a:r>
            <a:r>
              <a:rPr lang="en-US" sz="2100" dirty="0">
                <a:solidFill>
                  <a:schemeClr val="accent1">
                    <a:lumMod val="50000"/>
                  </a:schemeClr>
                </a:solidFill>
              </a:rPr>
              <a:t>. </a:t>
            </a:r>
          </a:p>
          <a:p>
            <a:pPr marL="0" indent="0">
              <a:buNone/>
            </a:pPr>
            <a:endParaRPr lang="en-US" sz="2100" dirty="0"/>
          </a:p>
          <a:p>
            <a:pPr marL="0" indent="0">
              <a:buNone/>
            </a:pPr>
            <a:r>
              <a:rPr lang="en-US" sz="2100" dirty="0"/>
              <a:t>We need a term to modify the surface every pulse i.e. describe conditioning.</a:t>
            </a:r>
          </a:p>
          <a:p>
            <a:pPr marL="0" indent="0">
              <a:buNone/>
            </a:pPr>
            <a:endParaRPr lang="en-US" sz="2100" dirty="0"/>
          </a:p>
          <a:p>
            <a:pPr marL="0" indent="0">
              <a:buNone/>
            </a:pPr>
            <a:r>
              <a:rPr lang="en-US" sz="2100" dirty="0"/>
              <a:t>It must increases with</a:t>
            </a:r>
            <a:r>
              <a:rPr lang="en-US" sz="2100" b="1" dirty="0">
                <a:solidFill>
                  <a:schemeClr val="accent1">
                    <a:lumMod val="50000"/>
                  </a:schemeClr>
                </a:solidFill>
              </a:rPr>
              <a:t> </a:t>
            </a:r>
            <a:r>
              <a:rPr lang="en-US" sz="2100" b="1" dirty="0" err="1">
                <a:solidFill>
                  <a:schemeClr val="accent1">
                    <a:lumMod val="50000"/>
                  </a:schemeClr>
                </a:solidFill>
              </a:rPr>
              <a:t>E</a:t>
            </a:r>
            <a:r>
              <a:rPr lang="en-US" sz="2100" b="1" baseline="-25000" dirty="0" err="1">
                <a:solidFill>
                  <a:schemeClr val="accent1">
                    <a:lumMod val="50000"/>
                  </a:schemeClr>
                </a:solidFill>
              </a:rPr>
              <a:t>operate</a:t>
            </a:r>
            <a:r>
              <a:rPr lang="en-US" sz="2100" b="1" dirty="0">
                <a:solidFill>
                  <a:schemeClr val="accent1">
                    <a:lumMod val="50000"/>
                  </a:schemeClr>
                </a:solidFill>
              </a:rPr>
              <a:t> </a:t>
            </a:r>
            <a:r>
              <a:rPr lang="en-US" sz="2100" dirty="0"/>
              <a:t>but approach zero in the later stages of conditioning as we reach the limit, </a:t>
            </a:r>
            <a:r>
              <a:rPr lang="en-US" sz="2100" b="1" dirty="0" err="1">
                <a:solidFill>
                  <a:schemeClr val="bg1">
                    <a:lumMod val="65000"/>
                  </a:schemeClr>
                </a:solidFill>
              </a:rPr>
              <a:t>E</a:t>
            </a:r>
            <a:r>
              <a:rPr lang="en-US" sz="2100" b="1" baseline="-25000" dirty="0" err="1">
                <a:solidFill>
                  <a:schemeClr val="bg1">
                    <a:lumMod val="65000"/>
                  </a:schemeClr>
                </a:solidFill>
              </a:rPr>
              <a:t>sat</a:t>
            </a:r>
            <a:r>
              <a:rPr lang="en-US" sz="2100" b="1" dirty="0">
                <a:solidFill>
                  <a:schemeClr val="bg1">
                    <a:lumMod val="65000"/>
                  </a:schemeClr>
                </a:solidFill>
              </a:rPr>
              <a:t>.</a:t>
            </a:r>
          </a:p>
        </p:txBody>
      </p:sp>
      <p:grpSp>
        <p:nvGrpSpPr>
          <p:cNvPr id="16" name="Group 15">
            <a:extLst>
              <a:ext uri="{FF2B5EF4-FFF2-40B4-BE49-F238E27FC236}">
                <a16:creationId xmlns:a16="http://schemas.microsoft.com/office/drawing/2014/main" id="{32E40203-4301-4116-AAAE-5AE3EC7740DE}"/>
              </a:ext>
            </a:extLst>
          </p:cNvPr>
          <p:cNvGrpSpPr/>
          <p:nvPr/>
        </p:nvGrpSpPr>
        <p:grpSpPr>
          <a:xfrm>
            <a:off x="6139612" y="2770472"/>
            <a:ext cx="4801651" cy="1909199"/>
            <a:chOff x="6139612" y="2770472"/>
            <a:chExt cx="4801651" cy="1909199"/>
          </a:xfrm>
        </p:grpSpPr>
        <p:sp>
          <p:nvSpPr>
            <p:cNvPr id="17" name="Freeform: Shape 16">
              <a:extLst>
                <a:ext uri="{FF2B5EF4-FFF2-40B4-BE49-F238E27FC236}">
                  <a16:creationId xmlns:a16="http://schemas.microsoft.com/office/drawing/2014/main" id="{4565C508-8AC8-4545-8493-AFAD9BDAFD53}"/>
                </a:ext>
              </a:extLst>
            </p:cNvPr>
            <p:cNvSpPr/>
            <p:nvPr/>
          </p:nvSpPr>
          <p:spPr>
            <a:xfrm>
              <a:off x="6362700" y="2770472"/>
              <a:ext cx="4578563" cy="1872397"/>
            </a:xfrm>
            <a:custGeom>
              <a:avLst/>
              <a:gdLst>
                <a:gd name="connsiteX0" fmla="*/ 0 w 4465320"/>
                <a:gd name="connsiteY0" fmla="*/ 1695873 h 1695873"/>
                <a:gd name="connsiteX1" fmla="*/ 624840 w 4465320"/>
                <a:gd name="connsiteY1" fmla="*/ 911013 h 1695873"/>
                <a:gd name="connsiteX2" fmla="*/ 1805940 w 4465320"/>
                <a:gd name="connsiteY2" fmla="*/ 309033 h 1695873"/>
                <a:gd name="connsiteX3" fmla="*/ 3733800 w 4465320"/>
                <a:gd name="connsiteY3" fmla="*/ 42333 h 1695873"/>
                <a:gd name="connsiteX4" fmla="*/ 4465320 w 4465320"/>
                <a:gd name="connsiteY4" fmla="*/ 4233 h 1695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320" h="1695873">
                  <a:moveTo>
                    <a:pt x="0" y="1695873"/>
                  </a:moveTo>
                  <a:cubicBezTo>
                    <a:pt x="161925" y="1419013"/>
                    <a:pt x="323850" y="1142153"/>
                    <a:pt x="624840" y="911013"/>
                  </a:cubicBezTo>
                  <a:cubicBezTo>
                    <a:pt x="925830" y="679873"/>
                    <a:pt x="1287780" y="453813"/>
                    <a:pt x="1805940" y="309033"/>
                  </a:cubicBezTo>
                  <a:cubicBezTo>
                    <a:pt x="2324100" y="164253"/>
                    <a:pt x="3290570" y="93133"/>
                    <a:pt x="3733800" y="42333"/>
                  </a:cubicBezTo>
                  <a:cubicBezTo>
                    <a:pt x="4177030" y="-8467"/>
                    <a:pt x="4321175" y="-2117"/>
                    <a:pt x="4465320" y="4233"/>
                  </a:cubicBez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D0C703D3-79F6-4A94-9DE8-00D949F8EAB3}"/>
                </a:ext>
              </a:extLst>
            </p:cNvPr>
            <p:cNvSpPr/>
            <p:nvPr/>
          </p:nvSpPr>
          <p:spPr>
            <a:xfrm>
              <a:off x="6139612" y="4405827"/>
              <a:ext cx="276507" cy="273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5" name="Straight Connector 4">
            <a:extLst>
              <a:ext uri="{FF2B5EF4-FFF2-40B4-BE49-F238E27FC236}">
                <a16:creationId xmlns:a16="http://schemas.microsoft.com/office/drawing/2014/main" id="{59E20D6E-0C31-408E-ABE2-7B717722AD72}"/>
              </a:ext>
            </a:extLst>
          </p:cNvPr>
          <p:cNvCxnSpPr/>
          <p:nvPr/>
        </p:nvCxnSpPr>
        <p:spPr>
          <a:xfrm>
            <a:off x="6416119" y="1963672"/>
            <a:ext cx="0" cy="3462570"/>
          </a:xfrm>
          <a:prstGeom prst="line">
            <a:avLst/>
          </a:prstGeom>
          <a:ln w="19050"/>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A2CD377E-48E0-4383-BC7B-37B3ABA1CC44}"/>
              </a:ext>
            </a:extLst>
          </p:cNvPr>
          <p:cNvCxnSpPr>
            <a:cxnSpLocks/>
          </p:cNvCxnSpPr>
          <p:nvPr/>
        </p:nvCxnSpPr>
        <p:spPr>
          <a:xfrm>
            <a:off x="6416119" y="5426242"/>
            <a:ext cx="4616839" cy="0"/>
          </a:xfrm>
          <a:prstGeom prst="line">
            <a:avLst/>
          </a:prstGeom>
          <a:ln w="19050"/>
        </p:spPr>
        <p:style>
          <a:lnRef idx="1">
            <a:schemeClr val="dk1"/>
          </a:lnRef>
          <a:fillRef idx="0">
            <a:schemeClr val="dk1"/>
          </a:fillRef>
          <a:effectRef idx="0">
            <a:schemeClr val="dk1"/>
          </a:effectRef>
          <a:fontRef idx="minor">
            <a:schemeClr val="tx1"/>
          </a:fontRef>
        </p:style>
      </p:cxnSp>
      <p:sp>
        <p:nvSpPr>
          <p:cNvPr id="21" name="Rectangle 20">
            <a:extLst>
              <a:ext uri="{FF2B5EF4-FFF2-40B4-BE49-F238E27FC236}">
                <a16:creationId xmlns:a16="http://schemas.microsoft.com/office/drawing/2014/main" id="{A4AC3F48-6ED3-4DB4-BF85-3F79D455761C}"/>
              </a:ext>
            </a:extLst>
          </p:cNvPr>
          <p:cNvSpPr/>
          <p:nvPr/>
        </p:nvSpPr>
        <p:spPr>
          <a:xfrm rot="16200000">
            <a:off x="5172431" y="3522098"/>
            <a:ext cx="1788118" cy="369332"/>
          </a:xfrm>
          <a:prstGeom prst="rect">
            <a:avLst/>
          </a:prstGeom>
        </p:spPr>
        <p:txBody>
          <a:bodyPr wrap="none">
            <a:spAutoFit/>
          </a:bodyPr>
          <a:lstStyle/>
          <a:p>
            <a:r>
              <a:rPr lang="en-US" dirty="0"/>
              <a:t>Gradient (MV/m)</a:t>
            </a:r>
            <a:endParaRPr lang="en-GB" dirty="0"/>
          </a:p>
        </p:txBody>
      </p:sp>
      <p:sp>
        <p:nvSpPr>
          <p:cNvPr id="23" name="Rectangle 22">
            <a:extLst>
              <a:ext uri="{FF2B5EF4-FFF2-40B4-BE49-F238E27FC236}">
                <a16:creationId xmlns:a16="http://schemas.microsoft.com/office/drawing/2014/main" id="{ADBA672C-F18B-462F-8726-669B6288D9CA}"/>
              </a:ext>
            </a:extLst>
          </p:cNvPr>
          <p:cNvSpPr/>
          <p:nvPr/>
        </p:nvSpPr>
        <p:spPr>
          <a:xfrm>
            <a:off x="7899291" y="5537986"/>
            <a:ext cx="2169633" cy="369332"/>
          </a:xfrm>
          <a:prstGeom prst="rect">
            <a:avLst/>
          </a:prstGeom>
        </p:spPr>
        <p:txBody>
          <a:bodyPr wrap="none">
            <a:spAutoFit/>
          </a:bodyPr>
          <a:lstStyle/>
          <a:p>
            <a:r>
              <a:rPr lang="en-US" dirty="0"/>
              <a:t>Cumulative RF Pulses</a:t>
            </a:r>
            <a:endParaRPr lang="en-GB" dirty="0"/>
          </a:p>
        </p:txBody>
      </p:sp>
      <p:sp>
        <p:nvSpPr>
          <p:cNvPr id="24" name="TextBox 23">
            <a:extLst>
              <a:ext uri="{FF2B5EF4-FFF2-40B4-BE49-F238E27FC236}">
                <a16:creationId xmlns:a16="http://schemas.microsoft.com/office/drawing/2014/main" id="{9A128C22-A5BE-40A8-B73F-506E4934D50C}"/>
              </a:ext>
            </a:extLst>
          </p:cNvPr>
          <p:cNvSpPr txBox="1"/>
          <p:nvPr/>
        </p:nvSpPr>
        <p:spPr>
          <a:xfrm>
            <a:off x="7899291" y="3158354"/>
            <a:ext cx="2457608" cy="400110"/>
          </a:xfrm>
          <a:prstGeom prst="rect">
            <a:avLst/>
          </a:prstGeom>
          <a:noFill/>
        </p:spPr>
        <p:txBody>
          <a:bodyPr wrap="square" rtlCol="0">
            <a:spAutoFit/>
          </a:bodyPr>
          <a:lstStyle/>
          <a:p>
            <a:r>
              <a:rPr lang="en-GB" sz="2000" b="1" dirty="0">
                <a:solidFill>
                  <a:schemeClr val="accent1">
                    <a:lumMod val="50000"/>
                  </a:schemeClr>
                </a:solidFill>
              </a:rPr>
              <a:t>E</a:t>
            </a:r>
            <a:r>
              <a:rPr lang="en-GB" sz="2000" b="1" baseline="-25000" dirty="0">
                <a:solidFill>
                  <a:schemeClr val="accent1">
                    <a:lumMod val="50000"/>
                  </a:schemeClr>
                </a:solidFill>
              </a:rPr>
              <a:t>operate</a:t>
            </a:r>
            <a:endParaRPr lang="en-GB" sz="2000" b="1" dirty="0">
              <a:solidFill>
                <a:schemeClr val="accent1">
                  <a:lumMod val="50000"/>
                </a:schemeClr>
              </a:solidFill>
            </a:endParaRPr>
          </a:p>
        </p:txBody>
      </p:sp>
      <p:cxnSp>
        <p:nvCxnSpPr>
          <p:cNvPr id="25" name="Straight Connector 24">
            <a:extLst>
              <a:ext uri="{FF2B5EF4-FFF2-40B4-BE49-F238E27FC236}">
                <a16:creationId xmlns:a16="http://schemas.microsoft.com/office/drawing/2014/main" id="{951C2C50-1108-4677-8B0F-831013743260}"/>
              </a:ext>
            </a:extLst>
          </p:cNvPr>
          <p:cNvCxnSpPr>
            <a:cxnSpLocks/>
          </p:cNvCxnSpPr>
          <p:nvPr/>
        </p:nvCxnSpPr>
        <p:spPr>
          <a:xfrm>
            <a:off x="6416117" y="2534940"/>
            <a:ext cx="4525146" cy="0"/>
          </a:xfrm>
          <a:prstGeom prst="line">
            <a:avLst/>
          </a:prstGeom>
          <a:ln w="57150">
            <a:solidFill>
              <a:schemeClr val="bg1">
                <a:lumMod val="65000"/>
              </a:schemeClr>
            </a:solidFill>
            <a:prstDash val="dash"/>
          </a:ln>
        </p:spPr>
        <p:style>
          <a:lnRef idx="1">
            <a:schemeClr val="dk1"/>
          </a:lnRef>
          <a:fillRef idx="0">
            <a:schemeClr val="dk1"/>
          </a:fillRef>
          <a:effectRef idx="0">
            <a:schemeClr val="dk1"/>
          </a:effectRef>
          <a:fontRef idx="minor">
            <a:schemeClr val="tx1"/>
          </a:fontRef>
        </p:style>
      </p:cxnSp>
      <p:sp>
        <p:nvSpPr>
          <p:cNvPr id="29" name="TextBox 28">
            <a:extLst>
              <a:ext uri="{FF2B5EF4-FFF2-40B4-BE49-F238E27FC236}">
                <a16:creationId xmlns:a16="http://schemas.microsoft.com/office/drawing/2014/main" id="{C1F2D646-73FF-47EA-99DD-371B04F5388B}"/>
              </a:ext>
            </a:extLst>
          </p:cNvPr>
          <p:cNvSpPr txBox="1"/>
          <p:nvPr/>
        </p:nvSpPr>
        <p:spPr>
          <a:xfrm>
            <a:off x="8896192" y="2046625"/>
            <a:ext cx="2457608" cy="400110"/>
          </a:xfrm>
          <a:prstGeom prst="rect">
            <a:avLst/>
          </a:prstGeom>
          <a:noFill/>
        </p:spPr>
        <p:txBody>
          <a:bodyPr wrap="square" rtlCol="0">
            <a:spAutoFit/>
          </a:bodyPr>
          <a:lstStyle/>
          <a:p>
            <a:r>
              <a:rPr lang="en-GB" sz="2000" b="1" dirty="0" err="1">
                <a:solidFill>
                  <a:schemeClr val="bg1">
                    <a:lumMod val="50000"/>
                  </a:schemeClr>
                </a:solidFill>
              </a:rPr>
              <a:t>E</a:t>
            </a:r>
            <a:r>
              <a:rPr lang="en-GB" sz="2000" b="1" baseline="-25000" dirty="0" err="1">
                <a:solidFill>
                  <a:schemeClr val="bg1">
                    <a:lumMod val="50000"/>
                  </a:schemeClr>
                </a:solidFill>
              </a:rPr>
              <a:t>Sat</a:t>
            </a:r>
            <a:endParaRPr lang="en-GB" sz="2000" b="1" dirty="0">
              <a:solidFill>
                <a:schemeClr val="bg1">
                  <a:lumMod val="50000"/>
                </a:schemeClr>
              </a:solidFill>
            </a:endParaRPr>
          </a:p>
        </p:txBody>
      </p:sp>
      <p:sp>
        <p:nvSpPr>
          <p:cNvPr id="31" name="Freeform: Shape 30">
            <a:extLst>
              <a:ext uri="{FF2B5EF4-FFF2-40B4-BE49-F238E27FC236}">
                <a16:creationId xmlns:a16="http://schemas.microsoft.com/office/drawing/2014/main" id="{E746D8BF-3B88-454B-ACE8-EE62FCD9C90B}"/>
              </a:ext>
            </a:extLst>
          </p:cNvPr>
          <p:cNvSpPr/>
          <p:nvPr/>
        </p:nvSpPr>
        <p:spPr>
          <a:xfrm>
            <a:off x="6432863" y="2653722"/>
            <a:ext cx="4508400" cy="1249960"/>
          </a:xfrm>
          <a:custGeom>
            <a:avLst/>
            <a:gdLst>
              <a:gd name="connsiteX0" fmla="*/ 0 w 4465320"/>
              <a:gd name="connsiteY0" fmla="*/ 1695873 h 1695873"/>
              <a:gd name="connsiteX1" fmla="*/ 624840 w 4465320"/>
              <a:gd name="connsiteY1" fmla="*/ 911013 h 1695873"/>
              <a:gd name="connsiteX2" fmla="*/ 1805940 w 4465320"/>
              <a:gd name="connsiteY2" fmla="*/ 309033 h 1695873"/>
              <a:gd name="connsiteX3" fmla="*/ 3733800 w 4465320"/>
              <a:gd name="connsiteY3" fmla="*/ 42333 h 1695873"/>
              <a:gd name="connsiteX4" fmla="*/ 4465320 w 4465320"/>
              <a:gd name="connsiteY4" fmla="*/ 4233 h 1695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320" h="1695873">
                <a:moveTo>
                  <a:pt x="0" y="1695873"/>
                </a:moveTo>
                <a:cubicBezTo>
                  <a:pt x="161925" y="1419013"/>
                  <a:pt x="323850" y="1142153"/>
                  <a:pt x="624840" y="911013"/>
                </a:cubicBezTo>
                <a:cubicBezTo>
                  <a:pt x="925830" y="679873"/>
                  <a:pt x="1287780" y="453813"/>
                  <a:pt x="1805940" y="309033"/>
                </a:cubicBezTo>
                <a:cubicBezTo>
                  <a:pt x="2324100" y="164253"/>
                  <a:pt x="3290570" y="93133"/>
                  <a:pt x="3733800" y="42333"/>
                </a:cubicBezTo>
                <a:cubicBezTo>
                  <a:pt x="4177030" y="-8467"/>
                  <a:pt x="4321175" y="-2117"/>
                  <a:pt x="4465320" y="4233"/>
                </a:cubicBezTo>
              </a:path>
            </a:pathLst>
          </a:custGeom>
          <a:noFill/>
          <a:ln w="57150">
            <a:solidFill>
              <a:schemeClr val="accent1">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a:extLst>
              <a:ext uri="{FF2B5EF4-FFF2-40B4-BE49-F238E27FC236}">
                <a16:creationId xmlns:a16="http://schemas.microsoft.com/office/drawing/2014/main" id="{FE0E1EC5-6097-48C0-9F11-C156694C24D8}"/>
              </a:ext>
            </a:extLst>
          </p:cNvPr>
          <p:cNvSpPr txBox="1"/>
          <p:nvPr/>
        </p:nvSpPr>
        <p:spPr>
          <a:xfrm>
            <a:off x="6692627" y="2706099"/>
            <a:ext cx="2457608" cy="400110"/>
          </a:xfrm>
          <a:prstGeom prst="rect">
            <a:avLst/>
          </a:prstGeom>
          <a:noFill/>
        </p:spPr>
        <p:txBody>
          <a:bodyPr wrap="square" rtlCol="0">
            <a:spAutoFit/>
          </a:bodyPr>
          <a:lstStyle/>
          <a:p>
            <a:r>
              <a:rPr lang="en-GB" sz="2000" b="1" dirty="0">
                <a:solidFill>
                  <a:schemeClr val="accent1">
                    <a:lumMod val="60000"/>
                    <a:lumOff val="40000"/>
                  </a:schemeClr>
                </a:solidFill>
              </a:rPr>
              <a:t>E</a:t>
            </a:r>
            <a:r>
              <a:rPr lang="en-GB" sz="2000" b="1" baseline="-25000" dirty="0">
                <a:solidFill>
                  <a:schemeClr val="accent1">
                    <a:lumMod val="60000"/>
                    <a:lumOff val="40000"/>
                  </a:schemeClr>
                </a:solidFill>
              </a:rPr>
              <a:t>State</a:t>
            </a:r>
            <a:endParaRPr lang="en-GB" sz="2000" b="1" dirty="0">
              <a:solidFill>
                <a:schemeClr val="accent1">
                  <a:lumMod val="60000"/>
                  <a:lumOff val="40000"/>
                </a:schemeClr>
              </a:solidFill>
            </a:endParaRPr>
          </a:p>
        </p:txBody>
      </p:sp>
      <p:sp>
        <p:nvSpPr>
          <p:cNvPr id="20" name="Slide Number Placeholder 3">
            <a:extLst>
              <a:ext uri="{FF2B5EF4-FFF2-40B4-BE49-F238E27FC236}">
                <a16:creationId xmlns:a16="http://schemas.microsoft.com/office/drawing/2014/main" id="{BCB677EF-9055-4479-AC17-7B7B0EFBD00B}"/>
              </a:ext>
            </a:extLst>
          </p:cNvPr>
          <p:cNvSpPr txBox="1">
            <a:spLocks/>
          </p:cNvSpPr>
          <p:nvPr/>
        </p:nvSpPr>
        <p:spPr>
          <a:xfrm>
            <a:off x="8610600" y="6318847"/>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902CCC-0E81-4218-972E-E5BC6ED18459}" type="slidenum">
              <a:rPr lang="en-GB" smtClean="0"/>
              <a:pPr/>
              <a:t>24</a:t>
            </a:fld>
            <a:endParaRPr lang="en-GB" dirty="0"/>
          </a:p>
        </p:txBody>
      </p:sp>
      <p:sp>
        <p:nvSpPr>
          <p:cNvPr id="26" name="TextBox 25">
            <a:extLst>
              <a:ext uri="{FF2B5EF4-FFF2-40B4-BE49-F238E27FC236}">
                <a16:creationId xmlns:a16="http://schemas.microsoft.com/office/drawing/2014/main" id="{7CC5F3D4-0530-4F6D-960B-4F7C16EEC099}"/>
              </a:ext>
            </a:extLst>
          </p:cNvPr>
          <p:cNvSpPr txBox="1"/>
          <p:nvPr/>
        </p:nvSpPr>
        <p:spPr>
          <a:xfrm>
            <a:off x="6494556" y="5914365"/>
            <a:ext cx="4637512" cy="523220"/>
          </a:xfrm>
          <a:prstGeom prst="rect">
            <a:avLst/>
          </a:prstGeom>
          <a:noFill/>
        </p:spPr>
        <p:txBody>
          <a:bodyPr wrap="square" rtlCol="0">
            <a:spAutoFit/>
          </a:bodyPr>
          <a:lstStyle/>
          <a:p>
            <a:pPr algn="ctr"/>
            <a:r>
              <a:rPr lang="en-GB" sz="1400" dirty="0"/>
              <a:t>Figure: Visualisation of  proposed quantities during conditioning.</a:t>
            </a:r>
          </a:p>
        </p:txBody>
      </p:sp>
      <p:pic>
        <p:nvPicPr>
          <p:cNvPr id="22" name="Picture 4" descr="Image result for clic png cern">
            <a:extLst>
              <a:ext uri="{FF2B5EF4-FFF2-40B4-BE49-F238E27FC236}">
                <a16:creationId xmlns:a16="http://schemas.microsoft.com/office/drawing/2014/main" id="{ED212B2A-FEBA-4A9D-9E63-74D75B004F53}"/>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70134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US" b="1" dirty="0">
                <a:solidFill>
                  <a:srgbClr val="C00000"/>
                </a:solidFill>
              </a:rPr>
              <a:t>Conditioning Simulator: BD Probability</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25</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Content Placeholder 2">
                <a:extLst>
                  <a:ext uri="{FF2B5EF4-FFF2-40B4-BE49-F238E27FC236}">
                    <a16:creationId xmlns:a16="http://schemas.microsoft.com/office/drawing/2014/main" id="{5744FE5E-A99B-474C-871D-3BC5724E673C}"/>
                  </a:ext>
                </a:extLst>
              </p:cNvPr>
              <p:cNvSpPr>
                <a:spLocks noGrp="1"/>
              </p:cNvSpPr>
              <p:nvPr>
                <p:ph idx="1"/>
              </p:nvPr>
            </p:nvSpPr>
            <p:spPr>
              <a:xfrm>
                <a:off x="838200" y="1825625"/>
                <a:ext cx="9969500" cy="4328855"/>
              </a:xfrm>
            </p:spPr>
            <p:txBody>
              <a:bodyPr anchor="t">
                <a:normAutofit fontScale="92500" lnSpcReduction="20000"/>
              </a:bodyPr>
              <a:lstStyle/>
              <a:p>
                <a:pPr marL="0" indent="0">
                  <a:buNone/>
                </a:pPr>
                <a:r>
                  <a:rPr lang="en-GB" sz="2400" dirty="0"/>
                  <a:t>It has been proposed empirically that surface electric field and BDR have a strong relation [6,7].</a:t>
                </a:r>
              </a:p>
              <a:p>
                <a:pPr marL="0" indent="0">
                  <a:buNone/>
                </a:pPr>
                <a:endParaRPr lang="en-GB" sz="2400" dirty="0"/>
              </a:p>
              <a:p>
                <a:pPr marL="0"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𝐵𝐷𝑅</m:t>
                      </m:r>
                      <m:r>
                        <a:rPr lang="en-GB" sz="2400">
                          <a:latin typeface="Cambria Math" panose="02040503050406030204" pitchFamily="18" charset="0"/>
                        </a:rPr>
                        <m:t>∝</m:t>
                      </m:r>
                      <m:sSup>
                        <m:sSupPr>
                          <m:ctrlPr>
                            <a:rPr lang="en-GB" sz="2400" i="1">
                              <a:latin typeface="Cambria Math" panose="02040503050406030204" pitchFamily="18" charset="0"/>
                            </a:rPr>
                          </m:ctrlPr>
                        </m:sSupPr>
                        <m:e>
                          <m:sSub>
                            <m:sSubPr>
                              <m:ctrlPr>
                                <a:rPr lang="en-GB" sz="2400" i="1">
                                  <a:latin typeface="Cambria Math" panose="02040503050406030204" pitchFamily="18" charset="0"/>
                                </a:rPr>
                              </m:ctrlPr>
                            </m:sSubPr>
                            <m:e>
                              <m:r>
                                <a:rPr lang="en-GB" sz="2400" i="1">
                                  <a:latin typeface="Cambria Math" panose="02040503050406030204" pitchFamily="18" charset="0"/>
                                </a:rPr>
                                <m:t>𝐸</m:t>
                              </m:r>
                            </m:e>
                            <m:sub>
                              <m:r>
                                <a:rPr lang="en-GB" sz="2400" i="1">
                                  <a:latin typeface="Cambria Math" panose="02040503050406030204" pitchFamily="18" charset="0"/>
                                </a:rPr>
                                <m:t>𝑎</m:t>
                              </m:r>
                            </m:sub>
                          </m:sSub>
                        </m:e>
                        <m:sup>
                          <m:r>
                            <a:rPr lang="en-GB" sz="2400">
                              <a:latin typeface="Cambria Math" panose="02040503050406030204" pitchFamily="18" charset="0"/>
                            </a:rPr>
                            <m:t>30</m:t>
                          </m:r>
                        </m:sup>
                      </m:sSup>
                    </m:oMath>
                  </m:oMathPara>
                </a14:m>
                <a:endParaRPr lang="en-GB" sz="2400" dirty="0"/>
              </a:p>
              <a:p>
                <a:pPr marL="0" indent="0">
                  <a:buNone/>
                </a:pPr>
                <a:endParaRPr lang="en-GB" sz="2400" dirty="0"/>
              </a:p>
              <a:p>
                <a:pPr marL="0" indent="0">
                  <a:buNone/>
                </a:pPr>
                <a:r>
                  <a:rPr lang="en-GB" sz="2400" dirty="0"/>
                  <a:t>There is generally a low probability of breakdown when operating close to the level at which it is conditioned (one in tens of thousands). </a:t>
                </a:r>
              </a:p>
              <a:p>
                <a:pPr marL="0" indent="0">
                  <a:buNone/>
                </a:pPr>
                <a:r>
                  <a:rPr lang="en-GB" sz="2400" dirty="0"/>
                  <a:t>The probability of BD decreases as we condition i.e. as E</a:t>
                </a:r>
                <a:r>
                  <a:rPr lang="en-GB" sz="2400" baseline="-25000" dirty="0"/>
                  <a:t>state</a:t>
                </a:r>
                <a:r>
                  <a:rPr lang="en-GB" sz="2400" dirty="0"/>
                  <a:t> increases while a high gradient, E</a:t>
                </a:r>
                <a:r>
                  <a:rPr lang="en-GB" sz="2400" baseline="-25000" dirty="0"/>
                  <a:t>operate</a:t>
                </a:r>
                <a:r>
                  <a:rPr lang="en-GB" sz="2400" dirty="0"/>
                  <a:t> increases the probability of breakdown.</a:t>
                </a:r>
              </a:p>
              <a:p>
                <a:pPr marL="0" indent="0">
                  <a:buNone/>
                </a:pPr>
                <a:r>
                  <a:rPr lang="en-GB" sz="2400" dirty="0"/>
                  <a:t>The probability of a BD on a given pulse might then be defined:</a:t>
                </a:r>
              </a:p>
              <a:p>
                <a:pPr marL="0" indent="0">
                  <a:buNone/>
                </a:pPr>
                <a:endParaRPr lang="en-GB" sz="2400" dirty="0"/>
              </a:p>
              <a:p>
                <a:pPr marL="0" indent="0" algn="ctr">
                  <a:buNone/>
                </a:pPr>
                <a14:m>
                  <m:oMath xmlns:m="http://schemas.openxmlformats.org/officeDocument/2006/math">
                    <m:r>
                      <m:rPr>
                        <m:sty m:val="p"/>
                      </m:rPr>
                      <a:rPr lang="en-GB" sz="2400" b="0" i="0" smtClean="0">
                        <a:latin typeface="Cambria Math" panose="02040503050406030204" pitchFamily="18" charset="0"/>
                      </a:rPr>
                      <m:t>Pr</m:t>
                    </m:r>
                    <m:r>
                      <a:rPr lang="en-GB" sz="2400" b="0" i="1" smtClean="0">
                        <a:latin typeface="Cambria Math" panose="02040503050406030204" pitchFamily="18" charset="0"/>
                      </a:rPr>
                      <m:t>⁡(</m:t>
                    </m:r>
                    <m:r>
                      <a:rPr lang="en-GB" sz="2400" i="1">
                        <a:latin typeface="Cambria Math" panose="02040503050406030204" pitchFamily="18" charset="0"/>
                      </a:rPr>
                      <m:t>𝐵</m:t>
                    </m:r>
                    <m:r>
                      <m:rPr>
                        <m:sty m:val="p"/>
                      </m:rPr>
                      <a:rPr lang="en-GB" sz="2400" b="0" i="0" smtClean="0">
                        <a:latin typeface="Cambria Math" panose="02040503050406030204" pitchFamily="18" charset="0"/>
                      </a:rPr>
                      <m:t>D</m:t>
                    </m:r>
                    <m:r>
                      <a:rPr lang="en-GB" sz="2400" b="0" i="0" smtClean="0">
                        <a:latin typeface="Cambria Math" panose="02040503050406030204" pitchFamily="18" charset="0"/>
                      </a:rPr>
                      <m:t>)∝</m:t>
                    </m:r>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panose="02040503050406030204" pitchFamily="18" charset="0"/>
                                      </a:rPr>
                                      <m:t>𝐸</m:t>
                                    </m:r>
                                  </m:e>
                                  <m:sub>
                                    <m:r>
                                      <a:rPr lang="en-GB" sz="2400" i="1">
                                        <a:latin typeface="Cambria Math" panose="02040503050406030204" pitchFamily="18" charset="0"/>
                                      </a:rPr>
                                      <m:t>𝑂𝑝𝑒𝑟𝑎𝑡𝑒</m:t>
                                    </m:r>
                                  </m:sub>
                                </m:sSub>
                              </m:num>
                              <m:den>
                                <m:sSub>
                                  <m:sSubPr>
                                    <m:ctrlPr>
                                      <a:rPr lang="en-GB" sz="2400" i="1">
                                        <a:latin typeface="Cambria Math" panose="02040503050406030204" pitchFamily="18" charset="0"/>
                                      </a:rPr>
                                    </m:ctrlPr>
                                  </m:sSubPr>
                                  <m:e>
                                    <m:r>
                                      <a:rPr lang="en-GB" sz="2400" i="1">
                                        <a:latin typeface="Cambria Math" panose="02040503050406030204" pitchFamily="18" charset="0"/>
                                      </a:rPr>
                                      <m:t>𝐸</m:t>
                                    </m:r>
                                  </m:e>
                                  <m:sub>
                                    <m:r>
                                      <a:rPr lang="en-GB" sz="2400" b="0" i="1" smtClean="0">
                                        <a:latin typeface="Cambria Math" panose="02040503050406030204" pitchFamily="18" charset="0"/>
                                      </a:rPr>
                                      <m:t>𝑆𝑡𝑎𝑡𝑒</m:t>
                                    </m:r>
                                  </m:sub>
                                </m:sSub>
                              </m:den>
                            </m:f>
                          </m:e>
                        </m:d>
                      </m:e>
                      <m:sup>
                        <m:r>
                          <a:rPr lang="en-GB" sz="2400">
                            <a:latin typeface="Cambria Math" panose="02040503050406030204" pitchFamily="18" charset="0"/>
                          </a:rPr>
                          <m:t>30</m:t>
                        </m:r>
                      </m:sup>
                    </m:sSup>
                  </m:oMath>
                </a14:m>
                <a:r>
                  <a:rPr lang="en-GB" sz="2400" dirty="0"/>
                  <a:t>x </a:t>
                </a:r>
                <a14:m>
                  <m:oMath xmlns:m="http://schemas.openxmlformats.org/officeDocument/2006/math">
                    <m:r>
                      <a:rPr lang="en-GB" sz="2400" i="1">
                        <a:latin typeface="Cambria Math" panose="02040503050406030204" pitchFamily="18" charset="0"/>
                      </a:rPr>
                      <m:t>1</m:t>
                    </m:r>
                    <m:r>
                      <a:rPr lang="en-GB" sz="2400" i="1">
                        <a:latin typeface="Cambria Math" panose="02040503050406030204" pitchFamily="18" charset="0"/>
                      </a:rPr>
                      <m:t>𝐸</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rPr>
                      <m:t>5 </m:t>
                    </m:r>
                  </m:oMath>
                </a14:m>
                <a:endParaRPr lang="en-GB" sz="2400" dirty="0"/>
              </a:p>
              <a:p>
                <a:pPr marL="0" indent="0">
                  <a:buNone/>
                </a:pPr>
                <a:endParaRPr lang="en-GB" sz="2000" dirty="0"/>
              </a:p>
              <a:p>
                <a:pPr marL="0" indent="0">
                  <a:buNone/>
                </a:pPr>
                <a:endParaRPr lang="en-GB" sz="2000" dirty="0"/>
              </a:p>
              <a:p>
                <a:pPr marL="0" indent="0">
                  <a:buNone/>
                </a:pPr>
                <a:endParaRPr lang="en-GB" sz="2000" b="1" dirty="0"/>
              </a:p>
            </p:txBody>
          </p:sp>
        </mc:Choice>
        <mc:Fallback xmlns="">
          <p:sp>
            <p:nvSpPr>
              <p:cNvPr id="18" name="Content Placeholder 2">
                <a:extLst>
                  <a:ext uri="{FF2B5EF4-FFF2-40B4-BE49-F238E27FC236}">
                    <a16:creationId xmlns:a16="http://schemas.microsoft.com/office/drawing/2014/main" id="{5744FE5E-A99B-474C-871D-3BC5724E673C}"/>
                  </a:ext>
                </a:extLst>
              </p:cNvPr>
              <p:cNvSpPr>
                <a:spLocks noGrp="1" noRot="1" noChangeAspect="1" noMove="1" noResize="1" noEditPoints="1" noAdjustHandles="1" noChangeArrowheads="1" noChangeShapeType="1" noTextEdit="1"/>
              </p:cNvSpPr>
              <p:nvPr>
                <p:ph idx="1"/>
              </p:nvPr>
            </p:nvSpPr>
            <p:spPr>
              <a:xfrm>
                <a:off x="838200" y="1825625"/>
                <a:ext cx="9969500" cy="4328855"/>
              </a:xfrm>
              <a:blipFill>
                <a:blip r:embed="rId5"/>
                <a:stretch>
                  <a:fillRect l="-795" t="-2813" r="-428"/>
                </a:stretch>
              </a:blipFill>
            </p:spPr>
            <p:txBody>
              <a:bodyPr/>
              <a:lstStyle/>
              <a:p>
                <a:r>
                  <a:rPr lang="en-GB">
                    <a:noFill/>
                  </a:rPr>
                  <a:t> </a:t>
                </a:r>
              </a:p>
            </p:txBody>
          </p:sp>
        </mc:Fallback>
      </mc:AlternateContent>
      <p:pic>
        <p:nvPicPr>
          <p:cNvPr id="8" name="Picture 4" descr="Image result for clic png cern">
            <a:extLst>
              <a:ext uri="{FF2B5EF4-FFF2-40B4-BE49-F238E27FC236}">
                <a16:creationId xmlns:a16="http://schemas.microsoft.com/office/drawing/2014/main" id="{78D78C99-6692-4E96-BFC4-5BF995B18410}"/>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96731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US" b="1" dirty="0">
                <a:solidFill>
                  <a:srgbClr val="C00000"/>
                </a:solidFill>
              </a:rPr>
              <a:t>Conditioning Simulator: BD Probability</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26</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Content Placeholder 2">
                <a:extLst>
                  <a:ext uri="{FF2B5EF4-FFF2-40B4-BE49-F238E27FC236}">
                    <a16:creationId xmlns:a16="http://schemas.microsoft.com/office/drawing/2014/main" id="{5744FE5E-A99B-474C-871D-3BC5724E673C}"/>
                  </a:ext>
                </a:extLst>
              </p:cNvPr>
              <p:cNvSpPr>
                <a:spLocks noGrp="1"/>
              </p:cNvSpPr>
              <p:nvPr>
                <p:ph idx="1"/>
              </p:nvPr>
            </p:nvSpPr>
            <p:spPr>
              <a:xfrm>
                <a:off x="838198" y="1825625"/>
                <a:ext cx="5257801" cy="4328855"/>
              </a:xfrm>
            </p:spPr>
            <p:txBody>
              <a:bodyPr anchor="t">
                <a:normAutofit fontScale="85000" lnSpcReduction="10000"/>
              </a:bodyPr>
              <a:lstStyle/>
              <a:p>
                <a:pPr marL="0" indent="0">
                  <a:buNone/>
                </a:pPr>
                <a:r>
                  <a:rPr lang="en-GB" sz="2400" dirty="0"/>
                  <a:t>Data also shows breakdowns are statistically more likely to occur in groups (tend to occur spatially close together, presumably due to formation of new emission sites/sputtering)[8].</a:t>
                </a:r>
              </a:p>
              <a:p>
                <a:pPr marL="0" indent="0">
                  <a:buNone/>
                </a:pPr>
                <a:endParaRPr lang="en-GB" sz="2400" dirty="0"/>
              </a:p>
              <a:p>
                <a:pPr marL="0" indent="0">
                  <a:buNone/>
                </a:pPr>
                <a:r>
                  <a:rPr lang="en-GB" sz="2400" dirty="0"/>
                  <a:t>We can then simply add a probability density function based on existing data:</a:t>
                </a:r>
                <a:endParaRPr lang="en-GB" sz="2000" dirty="0"/>
              </a:p>
              <a:p>
                <a:pPr marL="0" indent="0">
                  <a:buNone/>
                </a:pPr>
                <a:endParaRPr lang="en-GB" sz="2000" dirty="0"/>
              </a:p>
              <a:p>
                <a:pPr marL="0" indent="0">
                  <a:buNone/>
                </a:pPr>
                <a14:m>
                  <m:oMathPara xmlns:m="http://schemas.openxmlformats.org/officeDocument/2006/math">
                    <m:oMathParaPr>
                      <m:jc m:val="centerGroup"/>
                    </m:oMathParaPr>
                    <m:oMath xmlns:m="http://schemas.openxmlformats.org/officeDocument/2006/math">
                      <m:func>
                        <m:funcPr>
                          <m:ctrlPr>
                            <a:rPr lang="en-GB" sz="1900" i="1">
                              <a:latin typeface="Cambria Math" panose="02040503050406030204" pitchFamily="18" charset="0"/>
                            </a:rPr>
                          </m:ctrlPr>
                        </m:funcPr>
                        <m:fName>
                          <m:r>
                            <m:rPr>
                              <m:sty m:val="p"/>
                            </m:rPr>
                            <a:rPr lang="en-GB" sz="1900">
                              <a:latin typeface="Cambria Math" panose="02040503050406030204" pitchFamily="18" charset="0"/>
                            </a:rPr>
                            <m:t>Pr</m:t>
                          </m:r>
                        </m:fName>
                        <m:e>
                          <m:d>
                            <m:dPr>
                              <m:ctrlPr>
                                <a:rPr lang="en-GB" sz="1900" i="1">
                                  <a:latin typeface="Cambria Math" panose="02040503050406030204" pitchFamily="18" charset="0"/>
                                </a:rPr>
                              </m:ctrlPr>
                            </m:dPr>
                            <m:e>
                              <m:r>
                                <a:rPr lang="en-GB" sz="1900" i="1">
                                  <a:latin typeface="Cambria Math" panose="02040503050406030204" pitchFamily="18" charset="0"/>
                                </a:rPr>
                                <m:t>𝐵</m:t>
                              </m:r>
                              <m:r>
                                <m:rPr>
                                  <m:sty m:val="p"/>
                                </m:rPr>
                                <a:rPr lang="en-GB" sz="1900">
                                  <a:latin typeface="Cambria Math" panose="02040503050406030204" pitchFamily="18" charset="0"/>
                                </a:rPr>
                                <m:t>D</m:t>
                              </m:r>
                            </m:e>
                          </m:d>
                        </m:e>
                      </m:func>
                      <m:r>
                        <a:rPr lang="en-GB" sz="1900" b="0" i="1" smtClean="0">
                          <a:latin typeface="Cambria Math" panose="02040503050406030204" pitchFamily="18" charset="0"/>
                        </a:rPr>
                        <m:t>=</m:t>
                      </m:r>
                      <m:r>
                        <a:rPr lang="en-GB" sz="1900" b="0" i="1" smtClean="0">
                          <a:latin typeface="Cambria Math" panose="02040503050406030204" pitchFamily="18" charset="0"/>
                          <a:ea typeface="Cambria Math" panose="02040503050406030204" pitchFamily="18" charset="0"/>
                        </a:rPr>
                        <m:t>𝑃𝐷𝐹</m:t>
                      </m:r>
                      <m:r>
                        <a:rPr lang="en-GB" sz="1900" b="0" i="1" smtClean="0">
                          <a:latin typeface="Cambria Math" panose="02040503050406030204" pitchFamily="18" charset="0"/>
                          <a:ea typeface="Cambria Math" panose="02040503050406030204" pitchFamily="18" charset="0"/>
                        </a:rPr>
                        <m:t>(</m:t>
                      </m:r>
                      <m:sSub>
                        <m:sSubPr>
                          <m:ctrlPr>
                            <a:rPr lang="en-GB" sz="1900" b="0" i="1" smtClean="0">
                              <a:latin typeface="Cambria Math" panose="02040503050406030204" pitchFamily="18" charset="0"/>
                              <a:ea typeface="Cambria Math" panose="02040503050406030204" pitchFamily="18" charset="0"/>
                            </a:rPr>
                          </m:ctrlPr>
                        </m:sSubPr>
                        <m:e>
                          <m:r>
                            <a:rPr lang="en-GB" sz="1900" b="0" i="1" smtClean="0">
                              <a:latin typeface="Cambria Math" panose="02040503050406030204" pitchFamily="18" charset="0"/>
                              <a:ea typeface="Cambria Math" panose="02040503050406030204" pitchFamily="18" charset="0"/>
                            </a:rPr>
                            <m:t>𝑛</m:t>
                          </m:r>
                        </m:e>
                        <m:sub>
                          <m:r>
                            <a:rPr lang="en-GB" sz="1900" b="0" i="1" smtClean="0">
                              <a:latin typeface="Cambria Math" panose="02040503050406030204" pitchFamily="18" charset="0"/>
                              <a:ea typeface="Cambria Math" panose="02040503050406030204" pitchFamily="18" charset="0"/>
                            </a:rPr>
                            <m:t>𝐵𝐷</m:t>
                          </m:r>
                        </m:sub>
                      </m:sSub>
                      <m:r>
                        <a:rPr lang="en-GB" sz="1900" b="0" i="1" smtClean="0">
                          <a:latin typeface="Cambria Math" panose="02040503050406030204" pitchFamily="18" charset="0"/>
                          <a:ea typeface="Cambria Math" panose="02040503050406030204" pitchFamily="18" charset="0"/>
                        </a:rPr>
                        <m:t>)×</m:t>
                      </m:r>
                      <m:sSup>
                        <m:sSupPr>
                          <m:ctrlPr>
                            <a:rPr lang="en-GB" sz="1900" i="1">
                              <a:latin typeface="Cambria Math" panose="02040503050406030204" pitchFamily="18" charset="0"/>
                            </a:rPr>
                          </m:ctrlPr>
                        </m:sSupPr>
                        <m:e>
                          <m:d>
                            <m:dPr>
                              <m:ctrlPr>
                                <a:rPr lang="en-GB" sz="1900" i="1">
                                  <a:latin typeface="Cambria Math" panose="02040503050406030204" pitchFamily="18" charset="0"/>
                                </a:rPr>
                              </m:ctrlPr>
                            </m:dPr>
                            <m:e>
                              <m:f>
                                <m:fPr>
                                  <m:ctrlPr>
                                    <a:rPr lang="en-GB" sz="1900" i="1">
                                      <a:latin typeface="Cambria Math" panose="02040503050406030204" pitchFamily="18" charset="0"/>
                                    </a:rPr>
                                  </m:ctrlPr>
                                </m:fPr>
                                <m:num>
                                  <m:sSub>
                                    <m:sSubPr>
                                      <m:ctrlPr>
                                        <a:rPr lang="en-GB" sz="1900" i="1">
                                          <a:latin typeface="Cambria Math" panose="02040503050406030204" pitchFamily="18" charset="0"/>
                                        </a:rPr>
                                      </m:ctrlPr>
                                    </m:sSubPr>
                                    <m:e>
                                      <m:r>
                                        <a:rPr lang="en-GB" sz="1900" i="1">
                                          <a:latin typeface="Cambria Math" panose="02040503050406030204" pitchFamily="18" charset="0"/>
                                        </a:rPr>
                                        <m:t>𝐸</m:t>
                                      </m:r>
                                    </m:e>
                                    <m:sub>
                                      <m:r>
                                        <a:rPr lang="en-GB" sz="1900" i="1">
                                          <a:latin typeface="Cambria Math" panose="02040503050406030204" pitchFamily="18" charset="0"/>
                                        </a:rPr>
                                        <m:t>𝑂𝑝𝑒𝑟𝑎𝑡𝑒</m:t>
                                      </m:r>
                                    </m:sub>
                                  </m:sSub>
                                </m:num>
                                <m:den>
                                  <m:sSub>
                                    <m:sSubPr>
                                      <m:ctrlPr>
                                        <a:rPr lang="en-GB" sz="1900" i="1">
                                          <a:latin typeface="Cambria Math" panose="02040503050406030204" pitchFamily="18" charset="0"/>
                                        </a:rPr>
                                      </m:ctrlPr>
                                    </m:sSubPr>
                                    <m:e>
                                      <m:r>
                                        <a:rPr lang="en-GB" sz="1900" i="1">
                                          <a:latin typeface="Cambria Math" panose="02040503050406030204" pitchFamily="18" charset="0"/>
                                        </a:rPr>
                                        <m:t>𝐸</m:t>
                                      </m:r>
                                    </m:e>
                                    <m:sub>
                                      <m:r>
                                        <a:rPr lang="en-GB" sz="1900" i="1">
                                          <a:latin typeface="Cambria Math" panose="02040503050406030204" pitchFamily="18" charset="0"/>
                                        </a:rPr>
                                        <m:t>𝑆𝑡𝑎𝑡𝑒</m:t>
                                      </m:r>
                                    </m:sub>
                                  </m:sSub>
                                </m:den>
                              </m:f>
                            </m:e>
                          </m:d>
                        </m:e>
                        <m:sup>
                          <m:r>
                            <a:rPr lang="en-GB" sz="1900">
                              <a:latin typeface="Cambria Math" panose="02040503050406030204" pitchFamily="18" charset="0"/>
                            </a:rPr>
                            <m:t>30</m:t>
                          </m:r>
                        </m:sup>
                      </m:sSup>
                      <m:r>
                        <a:rPr lang="en-GB" sz="1900" i="1" smtClean="0">
                          <a:latin typeface="Cambria Math" panose="02040503050406030204" pitchFamily="18" charset="0"/>
                          <a:ea typeface="Cambria Math" panose="02040503050406030204" pitchFamily="18" charset="0"/>
                        </a:rPr>
                        <m:t>×</m:t>
                      </m:r>
                      <m:r>
                        <a:rPr lang="en-GB" sz="1900" b="0" i="1" smtClean="0">
                          <a:latin typeface="Cambria Math" panose="02040503050406030204" pitchFamily="18" charset="0"/>
                          <a:ea typeface="Cambria Math" panose="02040503050406030204" pitchFamily="18" charset="0"/>
                        </a:rPr>
                        <m:t>1</m:t>
                      </m:r>
                      <m:r>
                        <a:rPr lang="en-GB" sz="1900" i="1">
                          <a:latin typeface="Cambria Math" panose="02040503050406030204" pitchFamily="18" charset="0"/>
                        </a:rPr>
                        <m:t>𝐸</m:t>
                      </m:r>
                      <m:r>
                        <a:rPr lang="en-GB" sz="1900" i="1">
                          <a:latin typeface="Cambria Math" panose="02040503050406030204" pitchFamily="18" charset="0"/>
                          <a:ea typeface="Cambria Math" panose="02040503050406030204" pitchFamily="18" charset="0"/>
                        </a:rPr>
                        <m:t>−</m:t>
                      </m:r>
                      <m:r>
                        <a:rPr lang="en-GB" sz="1900" i="1">
                          <a:latin typeface="Cambria Math" panose="02040503050406030204" pitchFamily="18" charset="0"/>
                        </a:rPr>
                        <m:t>5  </m:t>
                      </m:r>
                    </m:oMath>
                  </m:oMathPara>
                </a14:m>
                <a:endParaRPr lang="en-GB" sz="2000" b="1" dirty="0"/>
              </a:p>
              <a:p>
                <a:pPr marL="0" indent="0">
                  <a:buNone/>
                </a:pPr>
                <a:endParaRPr lang="en-GB" sz="2600" b="1" dirty="0"/>
              </a:p>
              <a:p>
                <a:pPr marL="0" indent="0">
                  <a:buNone/>
                </a:pPr>
                <a:r>
                  <a:rPr lang="en-US" sz="2400" dirty="0"/>
                  <a:t>Thus the BDR curve progresses as we condition and the 1E-5 base value allows tuning.</a:t>
                </a:r>
                <a:endParaRPr lang="en-GB" sz="2400" b="1" dirty="0"/>
              </a:p>
            </p:txBody>
          </p:sp>
        </mc:Choice>
        <mc:Fallback xmlns="">
          <p:sp>
            <p:nvSpPr>
              <p:cNvPr id="18" name="Content Placeholder 2">
                <a:extLst>
                  <a:ext uri="{FF2B5EF4-FFF2-40B4-BE49-F238E27FC236}">
                    <a16:creationId xmlns:a16="http://schemas.microsoft.com/office/drawing/2014/main" id="{5744FE5E-A99B-474C-871D-3BC5724E673C}"/>
                  </a:ext>
                </a:extLst>
              </p:cNvPr>
              <p:cNvSpPr>
                <a:spLocks noGrp="1" noRot="1" noChangeAspect="1" noMove="1" noResize="1" noEditPoints="1" noAdjustHandles="1" noChangeArrowheads="1" noChangeShapeType="1" noTextEdit="1"/>
              </p:cNvSpPr>
              <p:nvPr>
                <p:ph idx="1"/>
              </p:nvPr>
            </p:nvSpPr>
            <p:spPr>
              <a:xfrm>
                <a:off x="838198" y="1825625"/>
                <a:ext cx="5257801" cy="4328855"/>
              </a:xfrm>
              <a:blipFill>
                <a:blip r:embed="rId5"/>
                <a:stretch>
                  <a:fillRect l="-1159" t="-1969"/>
                </a:stretch>
              </a:blipFill>
            </p:spPr>
            <p:txBody>
              <a:bodyPr/>
              <a:lstStyle/>
              <a:p>
                <a:r>
                  <a:rPr lang="en-GB">
                    <a:noFill/>
                  </a:rPr>
                  <a:t> </a:t>
                </a:r>
              </a:p>
            </p:txBody>
          </p:sp>
        </mc:Fallback>
      </mc:AlternateContent>
      <p:pic>
        <p:nvPicPr>
          <p:cNvPr id="13" name="Picture 12">
            <a:extLst>
              <a:ext uri="{FF2B5EF4-FFF2-40B4-BE49-F238E27FC236}">
                <a16:creationId xmlns:a16="http://schemas.microsoft.com/office/drawing/2014/main" id="{422C1986-18C5-458F-AAB9-411F7006E07E}"/>
              </a:ext>
            </a:extLst>
          </p:cNvPr>
          <p:cNvPicPr>
            <a:picLocks noChangeAspect="1"/>
          </p:cNvPicPr>
          <p:nvPr/>
        </p:nvPicPr>
        <p:blipFill>
          <a:blip r:embed="rId6"/>
          <a:stretch>
            <a:fillRect/>
          </a:stretch>
        </p:blipFill>
        <p:spPr>
          <a:xfrm>
            <a:off x="6409575" y="2222499"/>
            <a:ext cx="4944225" cy="3466695"/>
          </a:xfrm>
          <a:prstGeom prst="rect">
            <a:avLst/>
          </a:prstGeom>
        </p:spPr>
      </p:pic>
      <p:sp>
        <p:nvSpPr>
          <p:cNvPr id="9" name="TextBox 8">
            <a:extLst>
              <a:ext uri="{FF2B5EF4-FFF2-40B4-BE49-F238E27FC236}">
                <a16:creationId xmlns:a16="http://schemas.microsoft.com/office/drawing/2014/main" id="{7D6EA940-7554-45C7-8EBB-AF2CD2F63ED7}"/>
              </a:ext>
            </a:extLst>
          </p:cNvPr>
          <p:cNvSpPr txBox="1"/>
          <p:nvPr/>
        </p:nvSpPr>
        <p:spPr>
          <a:xfrm>
            <a:off x="6494556" y="5914365"/>
            <a:ext cx="4637512" cy="307777"/>
          </a:xfrm>
          <a:prstGeom prst="rect">
            <a:avLst/>
          </a:prstGeom>
          <a:noFill/>
        </p:spPr>
        <p:txBody>
          <a:bodyPr wrap="square" rtlCol="0">
            <a:spAutoFit/>
          </a:bodyPr>
          <a:lstStyle/>
          <a:p>
            <a:pPr algn="ctr"/>
            <a:r>
              <a:rPr lang="en-GB" sz="1400" dirty="0"/>
              <a:t>Figure: Probability distribution of test stand data[4].</a:t>
            </a:r>
          </a:p>
        </p:txBody>
      </p:sp>
      <p:pic>
        <p:nvPicPr>
          <p:cNvPr id="10" name="Picture 4" descr="Image result for clic png cern">
            <a:extLst>
              <a:ext uri="{FF2B5EF4-FFF2-40B4-BE49-F238E27FC236}">
                <a16:creationId xmlns:a16="http://schemas.microsoft.com/office/drawing/2014/main" id="{62A588F1-FD54-40DD-808D-118C481C513B}"/>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1205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screen">
            <a:extLst>
              <a:ext uri="{28A0092B-C50C-407E-A947-70E740481C1C}">
                <a14:useLocalDpi xmlns:a14="http://schemas.microsoft.com/office/drawing/2010/main"/>
              </a:ext>
            </a:extLst>
          </a:blip>
          <a:srcRect t="66628"/>
          <a:stretch/>
        </p:blipFill>
        <p:spPr>
          <a:xfrm>
            <a:off x="773966" y="6110514"/>
            <a:ext cx="10412194" cy="567795"/>
          </a:xfrm>
          <a:prstGeom prst="rect">
            <a:avLst/>
          </a:prstGeom>
        </p:spPr>
      </p:pic>
      <p:sp>
        <p:nvSpPr>
          <p:cNvPr id="2" name="Title 1"/>
          <p:cNvSpPr>
            <a:spLocks noGrp="1"/>
          </p:cNvSpPr>
          <p:nvPr>
            <p:ph type="title"/>
          </p:nvPr>
        </p:nvSpPr>
        <p:spPr>
          <a:xfrm>
            <a:off x="670560" y="179691"/>
            <a:ext cx="10515600" cy="1325563"/>
          </a:xfrm>
        </p:spPr>
        <p:txBody>
          <a:bodyPr/>
          <a:lstStyle/>
          <a:p>
            <a:pPr algn="ctr"/>
            <a:r>
              <a:rPr lang="en-GB" b="1" dirty="0">
                <a:solidFill>
                  <a:srgbClr val="C00000"/>
                </a:solidFill>
              </a:rPr>
              <a:t>Contents</a:t>
            </a:r>
          </a:p>
        </p:txBody>
      </p:sp>
      <p:cxnSp>
        <p:nvCxnSpPr>
          <p:cNvPr id="5" name="Straight Connector 4"/>
          <p:cNvCxnSpPr/>
          <p:nvPr/>
        </p:nvCxnSpPr>
        <p:spPr>
          <a:xfrm>
            <a:off x="838200" y="1392519"/>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6" name="Picture 2" descr="http://www.lancaster.ac.uk/media/wdp/style-assets/images/engineering/engineering.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AF902CCC-0E81-4218-972E-E5BC6ED18459}" type="slidenum">
              <a:rPr lang="en-GB" smtClean="0"/>
              <a:t>27</a:t>
            </a:fld>
            <a:endParaRPr lang="en-GB"/>
          </a:p>
        </p:txBody>
      </p:sp>
      <p:pic>
        <p:nvPicPr>
          <p:cNvPr id="11" name="Picture 2" descr="Image result for cern png">
            <a:extLst>
              <a:ext uri="{FF2B5EF4-FFF2-40B4-BE49-F238E27FC236}">
                <a16:creationId xmlns:a16="http://schemas.microsoft.com/office/drawing/2014/main" id="{208F4DFD-6379-48DE-B5B4-09A18C51FAEC}"/>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5576" y="138823"/>
            <a:ext cx="949324" cy="96450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Image result for clic png cern">
            <a:extLst>
              <a:ext uri="{FF2B5EF4-FFF2-40B4-BE49-F238E27FC236}">
                <a16:creationId xmlns:a16="http://schemas.microsoft.com/office/drawing/2014/main" id="{AB5463FB-EE79-4F7B-A4E8-12D8B0D1ACFC}"/>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317379" y="138824"/>
            <a:ext cx="981363" cy="964506"/>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7">
            <a:extLst>
              <a:ext uri="{FF2B5EF4-FFF2-40B4-BE49-F238E27FC236}">
                <a16:creationId xmlns:a16="http://schemas.microsoft.com/office/drawing/2014/main" id="{C275E4C5-44DD-4378-8A01-AFBFE6FCD25A}"/>
              </a:ext>
            </a:extLst>
          </p:cNvPr>
          <p:cNvSpPr>
            <a:spLocks noGrp="1"/>
          </p:cNvSpPr>
          <p:nvPr>
            <p:ph idx="1"/>
          </p:nvPr>
        </p:nvSpPr>
        <p:spPr>
          <a:xfrm>
            <a:off x="902433" y="1744438"/>
            <a:ext cx="10984767" cy="3724219"/>
          </a:xfrm>
        </p:spPr>
        <p:txBody>
          <a:bodyPr>
            <a:normAutofit/>
          </a:bodyPr>
          <a:lstStyle/>
          <a:p>
            <a:pPr marL="514350" indent="-514350">
              <a:buFont typeface="+mj-lt"/>
              <a:buAutoNum type="arabicPeriod"/>
            </a:pPr>
            <a:r>
              <a:rPr lang="en-GB" sz="3600" dirty="0"/>
              <a:t>Overview of High Gradient Conditioning.</a:t>
            </a:r>
          </a:p>
          <a:p>
            <a:pPr marL="514350" indent="-514350">
              <a:buFont typeface="+mj-lt"/>
              <a:buAutoNum type="arabicPeriod"/>
            </a:pPr>
            <a:r>
              <a:rPr lang="en-GB" sz="3600" dirty="0"/>
              <a:t>Motivation for Modelling.</a:t>
            </a:r>
          </a:p>
          <a:p>
            <a:pPr marL="514350" indent="-514350">
              <a:buFont typeface="+mj-lt"/>
              <a:buAutoNum type="arabicPeriod"/>
            </a:pPr>
            <a:r>
              <a:rPr lang="en-GB" sz="3600" dirty="0"/>
              <a:t>Simulation Setup.</a:t>
            </a:r>
          </a:p>
          <a:p>
            <a:pPr marL="514350" indent="-514350">
              <a:buFont typeface="+mj-lt"/>
              <a:buAutoNum type="arabicPeriod"/>
            </a:pPr>
            <a:r>
              <a:rPr lang="en-GB" sz="3600" b="1" dirty="0"/>
              <a:t>Preliminary Results of the Model.</a:t>
            </a:r>
          </a:p>
          <a:p>
            <a:pPr marL="514350" indent="-514350">
              <a:buFont typeface="+mj-lt"/>
              <a:buAutoNum type="arabicPeriod"/>
            </a:pPr>
            <a:r>
              <a:rPr lang="en-GB" sz="3600" dirty="0"/>
              <a:t>Conclusion and Future Work.</a:t>
            </a:r>
          </a:p>
        </p:txBody>
      </p:sp>
    </p:spTree>
    <p:extLst>
      <p:ext uri="{BB962C8B-B14F-4D97-AF65-F5344CB8AC3E}">
        <p14:creationId xmlns:p14="http://schemas.microsoft.com/office/powerpoint/2010/main" val="26953138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normAutofit/>
          </a:bodyPr>
          <a:lstStyle/>
          <a:p>
            <a:r>
              <a:rPr lang="en-GB" b="1" dirty="0">
                <a:solidFill>
                  <a:srgbClr val="C00000"/>
                </a:solidFill>
              </a:rPr>
              <a:t>Conditioning</a:t>
            </a:r>
            <a:r>
              <a:rPr lang="en-US" b="1" dirty="0">
                <a:solidFill>
                  <a:srgbClr val="C00000"/>
                </a:solidFill>
              </a:rPr>
              <a:t> Simulation: Benchmarking</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28</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Content Placeholder 2">
            <a:extLst>
              <a:ext uri="{FF2B5EF4-FFF2-40B4-BE49-F238E27FC236}">
                <a16:creationId xmlns:a16="http://schemas.microsoft.com/office/drawing/2014/main" id="{1EE07C4B-EAC3-41FE-9B4C-203DE63B5F48}"/>
              </a:ext>
            </a:extLst>
          </p:cNvPr>
          <p:cNvSpPr>
            <a:spLocks noGrp="1"/>
          </p:cNvSpPr>
          <p:nvPr>
            <p:ph idx="1"/>
          </p:nvPr>
        </p:nvSpPr>
        <p:spPr>
          <a:xfrm>
            <a:off x="838199" y="1825625"/>
            <a:ext cx="11182351" cy="4422776"/>
          </a:xfrm>
        </p:spPr>
        <p:txBody>
          <a:bodyPr anchor="t">
            <a:normAutofit/>
          </a:bodyPr>
          <a:lstStyle/>
          <a:p>
            <a:pPr marL="0" indent="0">
              <a:buNone/>
            </a:pPr>
            <a:r>
              <a:rPr lang="en-GB" sz="2100" dirty="0"/>
              <a:t>The model will obviously require some iterative tuning and adjustment.</a:t>
            </a:r>
          </a:p>
          <a:p>
            <a:pPr marL="0" indent="0">
              <a:buNone/>
            </a:pPr>
            <a:endParaRPr lang="en-GB" sz="2100" dirty="0"/>
          </a:p>
          <a:p>
            <a:pPr marL="0" indent="0">
              <a:buNone/>
            </a:pPr>
            <a:r>
              <a:rPr lang="en-GB" sz="2100" dirty="0"/>
              <a:t>For this purpose it is useful to define some sort of typical behaviour.</a:t>
            </a:r>
          </a:p>
          <a:p>
            <a:pPr marL="0" indent="0">
              <a:buNone/>
            </a:pPr>
            <a:endParaRPr lang="en-GB" sz="2100" dirty="0"/>
          </a:p>
          <a:p>
            <a:pPr marL="0" indent="0">
              <a:buNone/>
            </a:pPr>
            <a:r>
              <a:rPr lang="en-GB" sz="2100" dirty="0"/>
              <a:t>We don’t yet have a pulse length dependence, so we are limited to the preliminary behaviour.</a:t>
            </a:r>
          </a:p>
        </p:txBody>
      </p:sp>
      <p:pic>
        <p:nvPicPr>
          <p:cNvPr id="9" name="Picture 4" descr="Image result for clic png cern">
            <a:extLst>
              <a:ext uri="{FF2B5EF4-FFF2-40B4-BE49-F238E27FC236}">
                <a16:creationId xmlns:a16="http://schemas.microsoft.com/office/drawing/2014/main" id="{900A550A-AFCB-4053-999C-94423D45B456}"/>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96787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0C91C33-BA2C-4C39-93C9-FF9038C37BEC}"/>
              </a:ext>
            </a:extLst>
          </p:cNvPr>
          <p:cNvPicPr>
            <a:picLocks noChangeAspect="1"/>
          </p:cNvPicPr>
          <p:nvPr/>
        </p:nvPicPr>
        <p:blipFill>
          <a:blip r:embed="rId3">
            <a:clrChange>
              <a:clrFrom>
                <a:srgbClr val="F0F0F0"/>
              </a:clrFrom>
              <a:clrTo>
                <a:srgbClr val="F0F0F0">
                  <a:alpha val="0"/>
                </a:srgbClr>
              </a:clrTo>
            </a:clrChange>
            <a:duotone>
              <a:schemeClr val="bg2">
                <a:shade val="45000"/>
                <a:satMod val="135000"/>
              </a:schemeClr>
              <a:prstClr val="white"/>
            </a:duotone>
          </a:blip>
          <a:stretch>
            <a:fillRect/>
          </a:stretch>
        </p:blipFill>
        <p:spPr>
          <a:xfrm>
            <a:off x="3409517" y="2327420"/>
            <a:ext cx="4983849" cy="3641261"/>
          </a:xfrm>
          <a:prstGeom prst="rect">
            <a:avLst/>
          </a:prstGeom>
          <a:ln w="57150">
            <a:solidFill>
              <a:schemeClr val="tx1"/>
            </a:solidFill>
          </a:ln>
        </p:spPr>
      </p:pic>
      <p:sp>
        <p:nvSpPr>
          <p:cNvPr id="2" name="Title 1"/>
          <p:cNvSpPr>
            <a:spLocks noGrp="1"/>
          </p:cNvSpPr>
          <p:nvPr>
            <p:ph type="title"/>
          </p:nvPr>
        </p:nvSpPr>
        <p:spPr>
          <a:xfrm>
            <a:off x="838200" y="762000"/>
            <a:ext cx="10515600" cy="928688"/>
          </a:xfrm>
        </p:spPr>
        <p:txBody>
          <a:bodyPr/>
          <a:lstStyle/>
          <a:p>
            <a:r>
              <a:rPr lang="en-US" b="1" dirty="0">
                <a:solidFill>
                  <a:srgbClr val="C00000"/>
                </a:solidFill>
              </a:rPr>
              <a:t>Typical Conditioning of Structures </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29</a:t>
            </a:fld>
            <a:endParaRPr lang="en-GB" dirty="0"/>
          </a:p>
        </p:txBody>
      </p:sp>
      <p:pic>
        <p:nvPicPr>
          <p:cNvPr id="6" name="Picture 2" descr="http://www.lancaster.ac.uk/media/wdp/style-assets/images/engineering/engineer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9820879D-84F1-4F61-9954-C493B1B2C01C}"/>
              </a:ext>
            </a:extLst>
          </p:cNvPr>
          <p:cNvPicPr>
            <a:picLocks noChangeAspect="1"/>
          </p:cNvPicPr>
          <p:nvPr/>
        </p:nvPicPr>
        <p:blipFill rotWithShape="1">
          <a:blip r:embed="rId3">
            <a:clrChange>
              <a:clrFrom>
                <a:srgbClr val="F0F0F0"/>
              </a:clrFrom>
              <a:clrTo>
                <a:srgbClr val="F0F0F0">
                  <a:alpha val="0"/>
                </a:srgbClr>
              </a:clrTo>
            </a:clrChange>
          </a:blip>
          <a:srcRect t="88357"/>
          <a:stretch/>
        </p:blipFill>
        <p:spPr>
          <a:xfrm>
            <a:off x="3408662" y="5544746"/>
            <a:ext cx="4983849" cy="423935"/>
          </a:xfrm>
          <a:prstGeom prst="rect">
            <a:avLst/>
          </a:prstGeom>
          <a:ln w="57150">
            <a:noFill/>
          </a:ln>
        </p:spPr>
      </p:pic>
      <p:sp>
        <p:nvSpPr>
          <p:cNvPr id="5" name="Freeform: Shape 4">
            <a:extLst>
              <a:ext uri="{FF2B5EF4-FFF2-40B4-BE49-F238E27FC236}">
                <a16:creationId xmlns:a16="http://schemas.microsoft.com/office/drawing/2014/main" id="{60A99840-AC86-4E50-9B05-9DB8E3A1BCE1}"/>
              </a:ext>
            </a:extLst>
          </p:cNvPr>
          <p:cNvSpPr/>
          <p:nvPr/>
        </p:nvSpPr>
        <p:spPr>
          <a:xfrm>
            <a:off x="3889007" y="2945331"/>
            <a:ext cx="4503504" cy="1792613"/>
          </a:xfrm>
          <a:custGeom>
            <a:avLst/>
            <a:gdLst>
              <a:gd name="connsiteX0" fmla="*/ 0 w 4465320"/>
              <a:gd name="connsiteY0" fmla="*/ 1695873 h 1695873"/>
              <a:gd name="connsiteX1" fmla="*/ 624840 w 4465320"/>
              <a:gd name="connsiteY1" fmla="*/ 911013 h 1695873"/>
              <a:gd name="connsiteX2" fmla="*/ 1805940 w 4465320"/>
              <a:gd name="connsiteY2" fmla="*/ 309033 h 1695873"/>
              <a:gd name="connsiteX3" fmla="*/ 3733800 w 4465320"/>
              <a:gd name="connsiteY3" fmla="*/ 42333 h 1695873"/>
              <a:gd name="connsiteX4" fmla="*/ 4465320 w 4465320"/>
              <a:gd name="connsiteY4" fmla="*/ 4233 h 1695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320" h="1695873">
                <a:moveTo>
                  <a:pt x="0" y="1695873"/>
                </a:moveTo>
                <a:cubicBezTo>
                  <a:pt x="161925" y="1419013"/>
                  <a:pt x="323850" y="1142153"/>
                  <a:pt x="624840" y="911013"/>
                </a:cubicBezTo>
                <a:cubicBezTo>
                  <a:pt x="925830" y="679873"/>
                  <a:pt x="1287780" y="453813"/>
                  <a:pt x="1805940" y="309033"/>
                </a:cubicBezTo>
                <a:cubicBezTo>
                  <a:pt x="2324100" y="164253"/>
                  <a:pt x="3290570" y="93133"/>
                  <a:pt x="3733800" y="42333"/>
                </a:cubicBezTo>
                <a:cubicBezTo>
                  <a:pt x="4177030" y="-8467"/>
                  <a:pt x="4321175" y="-2117"/>
                  <a:pt x="4465320" y="4233"/>
                </a:cubicBez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a:extLst>
              <a:ext uri="{FF2B5EF4-FFF2-40B4-BE49-F238E27FC236}">
                <a16:creationId xmlns:a16="http://schemas.microsoft.com/office/drawing/2014/main" id="{B067BBDD-F97B-4E61-84B1-A50C7E8E4B4F}"/>
              </a:ext>
            </a:extLst>
          </p:cNvPr>
          <p:cNvPicPr>
            <a:picLocks noChangeAspect="1"/>
          </p:cNvPicPr>
          <p:nvPr/>
        </p:nvPicPr>
        <p:blipFill rotWithShape="1">
          <a:blip r:embed="rId3">
            <a:clrChange>
              <a:clrFrom>
                <a:srgbClr val="F0F0F0"/>
              </a:clrFrom>
              <a:clrTo>
                <a:srgbClr val="F0F0F0">
                  <a:alpha val="0"/>
                </a:srgbClr>
              </a:clrTo>
            </a:clrChange>
          </a:blip>
          <a:srcRect r="90379"/>
          <a:stretch/>
        </p:blipFill>
        <p:spPr>
          <a:xfrm>
            <a:off x="3409517" y="2327420"/>
            <a:ext cx="479491" cy="3641261"/>
          </a:xfrm>
          <a:prstGeom prst="rect">
            <a:avLst/>
          </a:prstGeom>
          <a:ln w="57150">
            <a:noFill/>
          </a:ln>
        </p:spPr>
      </p:pic>
      <p:sp>
        <p:nvSpPr>
          <p:cNvPr id="13" name="TextBox 12">
            <a:extLst>
              <a:ext uri="{FF2B5EF4-FFF2-40B4-BE49-F238E27FC236}">
                <a16:creationId xmlns:a16="http://schemas.microsoft.com/office/drawing/2014/main" id="{B9E2A65B-41F2-46D0-802B-97E8D0BD58DE}"/>
              </a:ext>
            </a:extLst>
          </p:cNvPr>
          <p:cNvSpPr txBox="1"/>
          <p:nvPr/>
        </p:nvSpPr>
        <p:spPr>
          <a:xfrm>
            <a:off x="8610599" y="2619376"/>
            <a:ext cx="2743199" cy="1631216"/>
          </a:xfrm>
          <a:prstGeom prst="rect">
            <a:avLst/>
          </a:prstGeom>
          <a:noFill/>
        </p:spPr>
        <p:txBody>
          <a:bodyPr wrap="square" rtlCol="0">
            <a:spAutoFit/>
          </a:bodyPr>
          <a:lstStyle/>
          <a:p>
            <a:pPr algn="ctr"/>
            <a:r>
              <a:rPr lang="en-GB" sz="2000" b="1" dirty="0">
                <a:solidFill>
                  <a:schemeClr val="accent1">
                    <a:lumMod val="50000"/>
                  </a:schemeClr>
                </a:solidFill>
              </a:rPr>
              <a:t> “Typical” curve </a:t>
            </a:r>
          </a:p>
          <a:p>
            <a:pPr algn="ctr"/>
            <a:r>
              <a:rPr lang="en-GB" sz="2000" b="1" dirty="0">
                <a:solidFill>
                  <a:schemeClr val="accent1">
                    <a:lumMod val="50000"/>
                  </a:schemeClr>
                </a:solidFill>
              </a:rPr>
              <a:t> (variance between structures, software settings, operational deviations etc.)</a:t>
            </a:r>
          </a:p>
        </p:txBody>
      </p:sp>
      <p:sp>
        <p:nvSpPr>
          <p:cNvPr id="14" name="TextBox 13">
            <a:extLst>
              <a:ext uri="{FF2B5EF4-FFF2-40B4-BE49-F238E27FC236}">
                <a16:creationId xmlns:a16="http://schemas.microsoft.com/office/drawing/2014/main" id="{88F84E37-B0F6-4E93-94AA-B7AFF40AC403}"/>
              </a:ext>
            </a:extLst>
          </p:cNvPr>
          <p:cNvSpPr txBox="1"/>
          <p:nvPr/>
        </p:nvSpPr>
        <p:spPr>
          <a:xfrm>
            <a:off x="3622462" y="6181579"/>
            <a:ext cx="4637512" cy="523220"/>
          </a:xfrm>
          <a:prstGeom prst="rect">
            <a:avLst/>
          </a:prstGeom>
          <a:noFill/>
        </p:spPr>
        <p:txBody>
          <a:bodyPr wrap="square" rtlCol="0">
            <a:spAutoFit/>
          </a:bodyPr>
          <a:lstStyle/>
          <a:p>
            <a:pPr algn="ctr"/>
            <a:r>
              <a:rPr lang="en-GB" sz="1400" dirty="0"/>
              <a:t>Figure: Proposed typical conditioning curve overlaid on test stand data.</a:t>
            </a:r>
          </a:p>
        </p:txBody>
      </p:sp>
      <p:pic>
        <p:nvPicPr>
          <p:cNvPr id="15" name="Picture 4" descr="Image result for clic png cern">
            <a:extLst>
              <a:ext uri="{FF2B5EF4-FFF2-40B4-BE49-F238E27FC236}">
                <a16:creationId xmlns:a16="http://schemas.microsoft.com/office/drawing/2014/main" id="{94682214-BCE6-481E-A0BE-183DCFB19800}"/>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892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Disclaimer: Types of Conditioning</a:t>
            </a:r>
          </a:p>
        </p:txBody>
      </p:sp>
      <p:cxnSp>
        <p:nvCxnSpPr>
          <p:cNvPr id="5" name="Straight Connector 4"/>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AF902CCC-0E81-4218-972E-E5BC6ED18459}" type="slidenum">
              <a:rPr lang="en-GB" smtClean="0"/>
              <a:t>3</a:t>
            </a:fld>
            <a:endParaRPr lang="en-GB"/>
          </a:p>
        </p:txBody>
      </p:sp>
      <p:sp>
        <p:nvSpPr>
          <p:cNvPr id="15" name="Content Placeholder 2">
            <a:extLst>
              <a:ext uri="{FF2B5EF4-FFF2-40B4-BE49-F238E27FC236}">
                <a16:creationId xmlns:a16="http://schemas.microsoft.com/office/drawing/2014/main" id="{E3E2FF79-5429-4E0F-897A-86EC10734414}"/>
              </a:ext>
            </a:extLst>
          </p:cNvPr>
          <p:cNvSpPr>
            <a:spLocks noGrp="1"/>
          </p:cNvSpPr>
          <p:nvPr>
            <p:ph idx="1"/>
          </p:nvPr>
        </p:nvSpPr>
        <p:spPr>
          <a:xfrm>
            <a:off x="838201" y="1825624"/>
            <a:ext cx="4585778" cy="4472169"/>
          </a:xfrm>
        </p:spPr>
        <p:txBody>
          <a:bodyPr anchor="t">
            <a:normAutofit/>
          </a:bodyPr>
          <a:lstStyle/>
          <a:p>
            <a:pPr marL="0" indent="0">
              <a:buNone/>
            </a:pPr>
            <a:r>
              <a:rPr lang="en-US" b="1" dirty="0"/>
              <a:t>Intrinsic (BDR Conditioning):</a:t>
            </a:r>
          </a:p>
          <a:p>
            <a:pPr marL="0" indent="0">
              <a:buNone/>
            </a:pPr>
            <a:r>
              <a:rPr lang="en-US" sz="2000" dirty="0"/>
              <a:t>Modification of the cavity material properties through repeated exposure to high fields. </a:t>
            </a:r>
          </a:p>
          <a:p>
            <a:pPr marL="0" indent="0">
              <a:buNone/>
            </a:pPr>
            <a:r>
              <a:rPr lang="en-US" sz="2000" dirty="0"/>
              <a:t>Breakdowns nucleated </a:t>
            </a:r>
            <a:r>
              <a:rPr lang="en-US" sz="2000"/>
              <a:t>by mobile </a:t>
            </a:r>
            <a:r>
              <a:rPr lang="en-US" sz="2000" dirty="0"/>
              <a:t>dislocations in metal, largely stochastic </a:t>
            </a:r>
            <a:r>
              <a:rPr lang="en-GB" sz="2000" dirty="0"/>
              <a:t>behaviour</a:t>
            </a:r>
            <a:r>
              <a:rPr lang="en-US" sz="2000" dirty="0"/>
              <a:t>. </a:t>
            </a:r>
          </a:p>
          <a:p>
            <a:pPr marL="0" indent="0">
              <a:buNone/>
            </a:pPr>
            <a:r>
              <a:rPr lang="en-US" sz="2000" dirty="0"/>
              <a:t>Results in a sustained increase in propensity for establishing high fields. </a:t>
            </a:r>
          </a:p>
          <a:p>
            <a:pPr marL="0" indent="0">
              <a:buNone/>
            </a:pPr>
            <a:endParaRPr lang="en-US" sz="2000" dirty="0"/>
          </a:p>
          <a:p>
            <a:pPr marL="0" indent="0">
              <a:buNone/>
            </a:pPr>
            <a:r>
              <a:rPr lang="en-US" sz="2000" b="1" dirty="0"/>
              <a:t>I’ll be referring to this one today.</a:t>
            </a:r>
          </a:p>
        </p:txBody>
      </p:sp>
      <p:pic>
        <p:nvPicPr>
          <p:cNvPr id="19" name="Picture 2" descr="http://www.lancaster.ac.uk/media/wdp/style-assets/images/engineering/engineering.png">
            <a:extLst>
              <a:ext uri="{FF2B5EF4-FFF2-40B4-BE49-F238E27FC236}">
                <a16:creationId xmlns:a16="http://schemas.microsoft.com/office/drawing/2014/main" id="{D2205FF4-D06F-4079-806D-37EE2FA0C3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Image result for cern png">
            <a:extLst>
              <a:ext uri="{FF2B5EF4-FFF2-40B4-BE49-F238E27FC236}">
                <a16:creationId xmlns:a16="http://schemas.microsoft.com/office/drawing/2014/main" id="{31EC7993-AF6C-4155-83E1-BF36BBA6296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Image result for clic png cern">
            <a:extLst>
              <a:ext uri="{FF2B5EF4-FFF2-40B4-BE49-F238E27FC236}">
                <a16:creationId xmlns:a16="http://schemas.microsoft.com/office/drawing/2014/main" id="{A2BC4C32-28D4-49D0-87F3-3BBCB0491291}"/>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
        <p:nvSpPr>
          <p:cNvPr id="12" name="Content Placeholder 2">
            <a:extLst>
              <a:ext uri="{FF2B5EF4-FFF2-40B4-BE49-F238E27FC236}">
                <a16:creationId xmlns:a16="http://schemas.microsoft.com/office/drawing/2014/main" id="{5BAED41B-0290-48AC-BA55-259888FAF022}"/>
              </a:ext>
            </a:extLst>
          </p:cNvPr>
          <p:cNvSpPr txBox="1">
            <a:spLocks/>
          </p:cNvSpPr>
          <p:nvPr/>
        </p:nvSpPr>
        <p:spPr>
          <a:xfrm>
            <a:off x="6158422" y="1825624"/>
            <a:ext cx="5087507" cy="447216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t>Extrinsic (Vacuum Conditioning):</a:t>
            </a:r>
          </a:p>
          <a:p>
            <a:pPr marL="0" indent="0">
              <a:buNone/>
            </a:pPr>
            <a:r>
              <a:rPr lang="en-US" sz="2000" dirty="0"/>
              <a:t>Limited by vacuum activity.</a:t>
            </a:r>
          </a:p>
          <a:p>
            <a:pPr marL="0" indent="0">
              <a:buNone/>
            </a:pPr>
            <a:r>
              <a:rPr lang="en-US" sz="2000" dirty="0"/>
              <a:t>Related to the removal of contamination on the surface. Breakdown may also be nucleated by such residual particulates. </a:t>
            </a:r>
          </a:p>
          <a:p>
            <a:pPr marL="0" indent="0">
              <a:buNone/>
            </a:pPr>
            <a:r>
              <a:rPr lang="en-US" sz="2000" dirty="0"/>
              <a:t>Prevalent at low power in the early stages of conditioning, “cleans” component.</a:t>
            </a:r>
          </a:p>
          <a:p>
            <a:pPr marL="0" indent="0">
              <a:buNone/>
            </a:pPr>
            <a:endParaRPr lang="en-US" sz="2000" dirty="0"/>
          </a:p>
        </p:txBody>
      </p:sp>
      <p:cxnSp>
        <p:nvCxnSpPr>
          <p:cNvPr id="10" name="Straight Connector 9">
            <a:extLst>
              <a:ext uri="{FF2B5EF4-FFF2-40B4-BE49-F238E27FC236}">
                <a16:creationId xmlns:a16="http://schemas.microsoft.com/office/drawing/2014/main" id="{4F412D00-15E2-4E0A-8EFF-5C15160653EE}"/>
              </a:ext>
            </a:extLst>
          </p:cNvPr>
          <p:cNvCxnSpPr>
            <a:cxnSpLocks/>
          </p:cNvCxnSpPr>
          <p:nvPr/>
        </p:nvCxnSpPr>
        <p:spPr>
          <a:xfrm>
            <a:off x="5791200" y="1825624"/>
            <a:ext cx="0" cy="420211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32874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US" b="1" dirty="0">
                <a:solidFill>
                  <a:srgbClr val="C00000"/>
                </a:solidFill>
              </a:rPr>
              <a:t>Typical Conditioning of Structures </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30</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A35043B6-F4B9-40F1-9D3B-742E648DBA39}"/>
              </a:ext>
            </a:extLst>
          </p:cNvPr>
          <p:cNvPicPr>
            <a:picLocks noChangeAspect="1"/>
          </p:cNvPicPr>
          <p:nvPr/>
        </p:nvPicPr>
        <p:blipFill>
          <a:blip r:embed="rId5">
            <a:clrChange>
              <a:clrFrom>
                <a:srgbClr val="F0F0F0"/>
              </a:clrFrom>
              <a:clrTo>
                <a:srgbClr val="F0F0F0">
                  <a:alpha val="0"/>
                </a:srgbClr>
              </a:clrTo>
            </a:clrChange>
            <a:duotone>
              <a:schemeClr val="accent3">
                <a:shade val="45000"/>
                <a:satMod val="135000"/>
              </a:schemeClr>
              <a:prstClr val="white"/>
            </a:duotone>
          </a:blip>
          <a:stretch>
            <a:fillRect/>
          </a:stretch>
        </p:blipFill>
        <p:spPr>
          <a:xfrm>
            <a:off x="3530116" y="2313865"/>
            <a:ext cx="4782633" cy="3600409"/>
          </a:xfrm>
          <a:prstGeom prst="rect">
            <a:avLst/>
          </a:prstGeom>
          <a:ln w="57150">
            <a:solidFill>
              <a:schemeClr val="tx1"/>
            </a:solidFill>
          </a:ln>
        </p:spPr>
      </p:pic>
      <p:sp>
        <p:nvSpPr>
          <p:cNvPr id="14" name="TextBox 13">
            <a:extLst>
              <a:ext uri="{FF2B5EF4-FFF2-40B4-BE49-F238E27FC236}">
                <a16:creationId xmlns:a16="http://schemas.microsoft.com/office/drawing/2014/main" id="{582C8FFA-16BD-446F-A407-4238B5B16766}"/>
              </a:ext>
            </a:extLst>
          </p:cNvPr>
          <p:cNvSpPr txBox="1"/>
          <p:nvPr/>
        </p:nvSpPr>
        <p:spPr>
          <a:xfrm>
            <a:off x="8610600" y="2619376"/>
            <a:ext cx="2593206" cy="1323439"/>
          </a:xfrm>
          <a:prstGeom prst="rect">
            <a:avLst/>
          </a:prstGeom>
          <a:noFill/>
        </p:spPr>
        <p:txBody>
          <a:bodyPr wrap="square" rtlCol="0">
            <a:spAutoFit/>
          </a:bodyPr>
          <a:lstStyle/>
          <a:p>
            <a:pPr algn="ctr"/>
            <a:r>
              <a:rPr lang="en-GB" sz="2000" b="1" dirty="0">
                <a:solidFill>
                  <a:srgbClr val="C00000"/>
                </a:solidFill>
              </a:rPr>
              <a:t> “Typical”  BD accumulation ends up in the thousands range.</a:t>
            </a:r>
          </a:p>
        </p:txBody>
      </p:sp>
      <p:sp>
        <p:nvSpPr>
          <p:cNvPr id="10" name="TextBox 9">
            <a:extLst>
              <a:ext uri="{FF2B5EF4-FFF2-40B4-BE49-F238E27FC236}">
                <a16:creationId xmlns:a16="http://schemas.microsoft.com/office/drawing/2014/main" id="{51650FC3-49FF-4021-929C-F03E28F22BB5}"/>
              </a:ext>
            </a:extLst>
          </p:cNvPr>
          <p:cNvSpPr txBox="1"/>
          <p:nvPr/>
        </p:nvSpPr>
        <p:spPr>
          <a:xfrm>
            <a:off x="3622462" y="6181579"/>
            <a:ext cx="4637512" cy="523220"/>
          </a:xfrm>
          <a:prstGeom prst="rect">
            <a:avLst/>
          </a:prstGeom>
          <a:noFill/>
        </p:spPr>
        <p:txBody>
          <a:bodyPr wrap="square" rtlCol="0">
            <a:spAutoFit/>
          </a:bodyPr>
          <a:lstStyle/>
          <a:p>
            <a:pPr algn="ctr"/>
            <a:r>
              <a:rPr lang="en-GB" sz="1400" dirty="0"/>
              <a:t>Figure: Proposed typical BD accumulation overlaid on test stand data.</a:t>
            </a:r>
          </a:p>
        </p:txBody>
      </p:sp>
      <p:sp>
        <p:nvSpPr>
          <p:cNvPr id="3" name="Freeform: Shape 2">
            <a:extLst>
              <a:ext uri="{FF2B5EF4-FFF2-40B4-BE49-F238E27FC236}">
                <a16:creationId xmlns:a16="http://schemas.microsoft.com/office/drawing/2014/main" id="{238D79A5-5357-4143-8C99-4A9DD3092ABA}"/>
              </a:ext>
            </a:extLst>
          </p:cNvPr>
          <p:cNvSpPr/>
          <p:nvPr/>
        </p:nvSpPr>
        <p:spPr>
          <a:xfrm>
            <a:off x="4221480" y="3276600"/>
            <a:ext cx="3939540" cy="2141220"/>
          </a:xfrm>
          <a:custGeom>
            <a:avLst/>
            <a:gdLst>
              <a:gd name="connsiteX0" fmla="*/ 0 w 3939540"/>
              <a:gd name="connsiteY0" fmla="*/ 2141220 h 2141220"/>
              <a:gd name="connsiteX1" fmla="*/ 579120 w 3939540"/>
              <a:gd name="connsiteY1" fmla="*/ 1783080 h 2141220"/>
              <a:gd name="connsiteX2" fmla="*/ 922020 w 3939540"/>
              <a:gd name="connsiteY2" fmla="*/ 1653540 h 2141220"/>
              <a:gd name="connsiteX3" fmla="*/ 1310640 w 3939540"/>
              <a:gd name="connsiteY3" fmla="*/ 1386840 h 2141220"/>
              <a:gd name="connsiteX4" fmla="*/ 2118360 w 3939540"/>
              <a:gd name="connsiteY4" fmla="*/ 1028700 h 2141220"/>
              <a:gd name="connsiteX5" fmla="*/ 2750820 w 3939540"/>
              <a:gd name="connsiteY5" fmla="*/ 723900 h 2141220"/>
              <a:gd name="connsiteX6" fmla="*/ 3200400 w 3939540"/>
              <a:gd name="connsiteY6" fmla="*/ 449580 h 2141220"/>
              <a:gd name="connsiteX7" fmla="*/ 3589020 w 3939540"/>
              <a:gd name="connsiteY7" fmla="*/ 274320 h 2141220"/>
              <a:gd name="connsiteX8" fmla="*/ 3939540 w 3939540"/>
              <a:gd name="connsiteY8" fmla="*/ 0 h 214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39540" h="2141220">
                <a:moveTo>
                  <a:pt x="0" y="2141220"/>
                </a:moveTo>
                <a:cubicBezTo>
                  <a:pt x="212725" y="2002790"/>
                  <a:pt x="425450" y="1864360"/>
                  <a:pt x="579120" y="1783080"/>
                </a:cubicBezTo>
                <a:cubicBezTo>
                  <a:pt x="732790" y="1701800"/>
                  <a:pt x="800100" y="1719580"/>
                  <a:pt x="922020" y="1653540"/>
                </a:cubicBezTo>
                <a:cubicBezTo>
                  <a:pt x="1043940" y="1587500"/>
                  <a:pt x="1111250" y="1490980"/>
                  <a:pt x="1310640" y="1386840"/>
                </a:cubicBezTo>
                <a:cubicBezTo>
                  <a:pt x="1510030" y="1282700"/>
                  <a:pt x="1878330" y="1139190"/>
                  <a:pt x="2118360" y="1028700"/>
                </a:cubicBezTo>
                <a:cubicBezTo>
                  <a:pt x="2358390" y="918210"/>
                  <a:pt x="2570480" y="820420"/>
                  <a:pt x="2750820" y="723900"/>
                </a:cubicBezTo>
                <a:cubicBezTo>
                  <a:pt x="2931160" y="627380"/>
                  <a:pt x="3060700" y="524510"/>
                  <a:pt x="3200400" y="449580"/>
                </a:cubicBezTo>
                <a:cubicBezTo>
                  <a:pt x="3340100" y="374650"/>
                  <a:pt x="3465830" y="349250"/>
                  <a:pt x="3589020" y="274320"/>
                </a:cubicBezTo>
                <a:cubicBezTo>
                  <a:pt x="3712210" y="199390"/>
                  <a:pt x="3825875" y="99695"/>
                  <a:pt x="3939540" y="0"/>
                </a:cubicBezTo>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4" descr="Image result for clic png cern">
            <a:extLst>
              <a:ext uri="{FF2B5EF4-FFF2-40B4-BE49-F238E27FC236}">
                <a16:creationId xmlns:a16="http://schemas.microsoft.com/office/drawing/2014/main" id="{4C47B4A6-1F53-43AB-BAD5-A12B246C53DF}"/>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31220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US" b="1" dirty="0">
                <a:solidFill>
                  <a:srgbClr val="C00000"/>
                </a:solidFill>
              </a:rPr>
              <a:t>Typical Conditioning of Structures </a:t>
            </a:r>
            <a:endParaRPr lang="en-GB" b="1" dirty="0">
              <a:solidFill>
                <a:srgbClr val="C00000"/>
              </a:solidFill>
            </a:endParaRPr>
          </a:p>
        </p:txBody>
      </p:sp>
      <p:sp>
        <p:nvSpPr>
          <p:cNvPr id="4" name="Slide Number Placeholder 3"/>
          <p:cNvSpPr>
            <a:spLocks noGrp="1"/>
          </p:cNvSpPr>
          <p:nvPr>
            <p:ph type="sldNum" sz="quarter" idx="12"/>
          </p:nvPr>
        </p:nvSpPr>
        <p:spPr>
          <a:xfrm>
            <a:off x="8521700" y="6286617"/>
            <a:ext cx="2743200" cy="365125"/>
          </a:xfrm>
        </p:spPr>
        <p:txBody>
          <a:bodyPr/>
          <a:lstStyle/>
          <a:p>
            <a:fld id="{AF902CCC-0E81-4218-972E-E5BC6ED18459}" type="slidenum">
              <a:rPr lang="en-GB" smtClean="0"/>
              <a:t>31</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9820879D-84F1-4F61-9954-C493B1B2C01C}"/>
              </a:ext>
            </a:extLst>
          </p:cNvPr>
          <p:cNvPicPr>
            <a:picLocks noChangeAspect="1"/>
          </p:cNvPicPr>
          <p:nvPr/>
        </p:nvPicPr>
        <p:blipFill rotWithShape="1">
          <a:blip r:embed="rId5">
            <a:clrChange>
              <a:clrFrom>
                <a:srgbClr val="F0F0F0"/>
              </a:clrFrom>
              <a:clrTo>
                <a:srgbClr val="F0F0F0">
                  <a:alpha val="0"/>
                </a:srgbClr>
              </a:clrTo>
            </a:clrChange>
          </a:blip>
          <a:srcRect t="88357"/>
          <a:stretch/>
        </p:blipFill>
        <p:spPr>
          <a:xfrm>
            <a:off x="3313660" y="5544746"/>
            <a:ext cx="5084336" cy="423935"/>
          </a:xfrm>
          <a:prstGeom prst="rect">
            <a:avLst/>
          </a:prstGeom>
          <a:ln w="57150">
            <a:noFill/>
          </a:ln>
        </p:spPr>
      </p:pic>
      <p:sp>
        <p:nvSpPr>
          <p:cNvPr id="5" name="Freeform: Shape 4">
            <a:extLst>
              <a:ext uri="{FF2B5EF4-FFF2-40B4-BE49-F238E27FC236}">
                <a16:creationId xmlns:a16="http://schemas.microsoft.com/office/drawing/2014/main" id="{60A99840-AC86-4E50-9B05-9DB8E3A1BCE1}"/>
              </a:ext>
            </a:extLst>
          </p:cNvPr>
          <p:cNvSpPr/>
          <p:nvPr/>
        </p:nvSpPr>
        <p:spPr>
          <a:xfrm>
            <a:off x="3778763" y="2799888"/>
            <a:ext cx="4518746" cy="1843358"/>
          </a:xfrm>
          <a:custGeom>
            <a:avLst/>
            <a:gdLst>
              <a:gd name="connsiteX0" fmla="*/ 0 w 4465320"/>
              <a:gd name="connsiteY0" fmla="*/ 1695873 h 1695873"/>
              <a:gd name="connsiteX1" fmla="*/ 624840 w 4465320"/>
              <a:gd name="connsiteY1" fmla="*/ 911013 h 1695873"/>
              <a:gd name="connsiteX2" fmla="*/ 1805940 w 4465320"/>
              <a:gd name="connsiteY2" fmla="*/ 309033 h 1695873"/>
              <a:gd name="connsiteX3" fmla="*/ 3733800 w 4465320"/>
              <a:gd name="connsiteY3" fmla="*/ 42333 h 1695873"/>
              <a:gd name="connsiteX4" fmla="*/ 4465320 w 4465320"/>
              <a:gd name="connsiteY4" fmla="*/ 4233 h 1695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320" h="1695873">
                <a:moveTo>
                  <a:pt x="0" y="1695873"/>
                </a:moveTo>
                <a:cubicBezTo>
                  <a:pt x="161925" y="1419013"/>
                  <a:pt x="323850" y="1142153"/>
                  <a:pt x="624840" y="911013"/>
                </a:cubicBezTo>
                <a:cubicBezTo>
                  <a:pt x="925830" y="679873"/>
                  <a:pt x="1287780" y="453813"/>
                  <a:pt x="1805940" y="309033"/>
                </a:cubicBezTo>
                <a:cubicBezTo>
                  <a:pt x="2324100" y="164253"/>
                  <a:pt x="3290570" y="93133"/>
                  <a:pt x="3733800" y="42333"/>
                </a:cubicBezTo>
                <a:cubicBezTo>
                  <a:pt x="4177030" y="-8467"/>
                  <a:pt x="4321175" y="-2117"/>
                  <a:pt x="4465320" y="4233"/>
                </a:cubicBez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a:extLst>
              <a:ext uri="{FF2B5EF4-FFF2-40B4-BE49-F238E27FC236}">
                <a16:creationId xmlns:a16="http://schemas.microsoft.com/office/drawing/2014/main" id="{B067BBDD-F97B-4E61-84B1-A50C7E8E4B4F}"/>
              </a:ext>
            </a:extLst>
          </p:cNvPr>
          <p:cNvPicPr>
            <a:picLocks noChangeAspect="1"/>
          </p:cNvPicPr>
          <p:nvPr/>
        </p:nvPicPr>
        <p:blipFill rotWithShape="1">
          <a:blip r:embed="rId5">
            <a:clrChange>
              <a:clrFrom>
                <a:srgbClr val="F0F0F0"/>
              </a:clrFrom>
              <a:clrTo>
                <a:srgbClr val="F0F0F0">
                  <a:alpha val="0"/>
                </a:srgbClr>
              </a:clrTo>
            </a:clrChange>
          </a:blip>
          <a:srcRect r="90379"/>
          <a:stretch/>
        </p:blipFill>
        <p:spPr>
          <a:xfrm>
            <a:off x="3314515" y="2327420"/>
            <a:ext cx="479491" cy="3641261"/>
          </a:xfrm>
          <a:prstGeom prst="rect">
            <a:avLst/>
          </a:prstGeom>
          <a:ln w="57150">
            <a:noFill/>
          </a:ln>
        </p:spPr>
      </p:pic>
      <p:pic>
        <p:nvPicPr>
          <p:cNvPr id="3" name="Picture 2">
            <a:extLst>
              <a:ext uri="{FF2B5EF4-FFF2-40B4-BE49-F238E27FC236}">
                <a16:creationId xmlns:a16="http://schemas.microsoft.com/office/drawing/2014/main" id="{B7677FEF-FC9D-46D6-8811-3178BD90D35C}"/>
              </a:ext>
            </a:extLst>
          </p:cNvPr>
          <p:cNvPicPr>
            <a:picLocks noChangeAspect="1"/>
          </p:cNvPicPr>
          <p:nvPr/>
        </p:nvPicPr>
        <p:blipFill>
          <a:blip r:embed="rId6">
            <a:clrChange>
              <a:clrFrom>
                <a:srgbClr val="F0F0F0"/>
              </a:clrFrom>
              <a:clrTo>
                <a:srgbClr val="F0F0F0">
                  <a:alpha val="0"/>
                </a:srgbClr>
              </a:clrTo>
            </a:clrChange>
          </a:blip>
          <a:stretch>
            <a:fillRect/>
          </a:stretch>
        </p:blipFill>
        <p:spPr>
          <a:xfrm>
            <a:off x="8263927" y="2319800"/>
            <a:ext cx="805653" cy="3337706"/>
          </a:xfrm>
          <a:prstGeom prst="rect">
            <a:avLst/>
          </a:prstGeom>
        </p:spPr>
      </p:pic>
      <p:sp>
        <p:nvSpPr>
          <p:cNvPr id="14" name="TextBox 13">
            <a:extLst>
              <a:ext uri="{FF2B5EF4-FFF2-40B4-BE49-F238E27FC236}">
                <a16:creationId xmlns:a16="http://schemas.microsoft.com/office/drawing/2014/main" id="{CFFD9432-B672-4143-AE33-BC115A1E9840}"/>
              </a:ext>
            </a:extLst>
          </p:cNvPr>
          <p:cNvSpPr txBox="1"/>
          <p:nvPr/>
        </p:nvSpPr>
        <p:spPr>
          <a:xfrm>
            <a:off x="9312234" y="2955997"/>
            <a:ext cx="2326574" cy="1323439"/>
          </a:xfrm>
          <a:prstGeom prst="rect">
            <a:avLst/>
          </a:prstGeom>
          <a:noFill/>
        </p:spPr>
        <p:txBody>
          <a:bodyPr wrap="square" rtlCol="0">
            <a:spAutoFit/>
          </a:bodyPr>
          <a:lstStyle/>
          <a:p>
            <a:pPr algn="ctr"/>
            <a:r>
              <a:rPr lang="en-GB" sz="2000" b="1" dirty="0">
                <a:solidFill>
                  <a:srgbClr val="C00000"/>
                </a:solidFill>
              </a:rPr>
              <a:t>Gives us some approximate goal for tuning our parameters.</a:t>
            </a:r>
          </a:p>
        </p:txBody>
      </p:sp>
      <p:sp>
        <p:nvSpPr>
          <p:cNvPr id="15" name="TextBox 14">
            <a:extLst>
              <a:ext uri="{FF2B5EF4-FFF2-40B4-BE49-F238E27FC236}">
                <a16:creationId xmlns:a16="http://schemas.microsoft.com/office/drawing/2014/main" id="{A37DE5A0-6BC3-487B-9588-991B77BB3CAA}"/>
              </a:ext>
            </a:extLst>
          </p:cNvPr>
          <p:cNvSpPr txBox="1"/>
          <p:nvPr/>
        </p:nvSpPr>
        <p:spPr>
          <a:xfrm>
            <a:off x="3622462" y="6181579"/>
            <a:ext cx="4637512" cy="307777"/>
          </a:xfrm>
          <a:prstGeom prst="rect">
            <a:avLst/>
          </a:prstGeom>
          <a:noFill/>
        </p:spPr>
        <p:txBody>
          <a:bodyPr wrap="square" rtlCol="0">
            <a:spAutoFit/>
          </a:bodyPr>
          <a:lstStyle/>
          <a:p>
            <a:pPr algn="ctr"/>
            <a:r>
              <a:rPr lang="en-GB" sz="1400" dirty="0"/>
              <a:t>Figure: Benchmark used for tuning model.</a:t>
            </a:r>
          </a:p>
        </p:txBody>
      </p:sp>
      <p:sp>
        <p:nvSpPr>
          <p:cNvPr id="16" name="Freeform: Shape 15">
            <a:extLst>
              <a:ext uri="{FF2B5EF4-FFF2-40B4-BE49-F238E27FC236}">
                <a16:creationId xmlns:a16="http://schemas.microsoft.com/office/drawing/2014/main" id="{F21741D2-C55F-41B1-94BF-7511741AC41D}"/>
              </a:ext>
            </a:extLst>
          </p:cNvPr>
          <p:cNvSpPr/>
          <p:nvPr/>
        </p:nvSpPr>
        <p:spPr>
          <a:xfrm>
            <a:off x="3778763" y="3162300"/>
            <a:ext cx="4533986" cy="2382445"/>
          </a:xfrm>
          <a:custGeom>
            <a:avLst/>
            <a:gdLst>
              <a:gd name="connsiteX0" fmla="*/ 0 w 3939540"/>
              <a:gd name="connsiteY0" fmla="*/ 2141220 h 2141220"/>
              <a:gd name="connsiteX1" fmla="*/ 579120 w 3939540"/>
              <a:gd name="connsiteY1" fmla="*/ 1783080 h 2141220"/>
              <a:gd name="connsiteX2" fmla="*/ 922020 w 3939540"/>
              <a:gd name="connsiteY2" fmla="*/ 1653540 h 2141220"/>
              <a:gd name="connsiteX3" fmla="*/ 1310640 w 3939540"/>
              <a:gd name="connsiteY3" fmla="*/ 1386840 h 2141220"/>
              <a:gd name="connsiteX4" fmla="*/ 2118360 w 3939540"/>
              <a:gd name="connsiteY4" fmla="*/ 1028700 h 2141220"/>
              <a:gd name="connsiteX5" fmla="*/ 2750820 w 3939540"/>
              <a:gd name="connsiteY5" fmla="*/ 723900 h 2141220"/>
              <a:gd name="connsiteX6" fmla="*/ 3200400 w 3939540"/>
              <a:gd name="connsiteY6" fmla="*/ 449580 h 2141220"/>
              <a:gd name="connsiteX7" fmla="*/ 3589020 w 3939540"/>
              <a:gd name="connsiteY7" fmla="*/ 274320 h 2141220"/>
              <a:gd name="connsiteX8" fmla="*/ 3939540 w 3939540"/>
              <a:gd name="connsiteY8" fmla="*/ 0 h 214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39540" h="2141220">
                <a:moveTo>
                  <a:pt x="0" y="2141220"/>
                </a:moveTo>
                <a:cubicBezTo>
                  <a:pt x="212725" y="2002790"/>
                  <a:pt x="425450" y="1864360"/>
                  <a:pt x="579120" y="1783080"/>
                </a:cubicBezTo>
                <a:cubicBezTo>
                  <a:pt x="732790" y="1701800"/>
                  <a:pt x="800100" y="1719580"/>
                  <a:pt x="922020" y="1653540"/>
                </a:cubicBezTo>
                <a:cubicBezTo>
                  <a:pt x="1043940" y="1587500"/>
                  <a:pt x="1111250" y="1490980"/>
                  <a:pt x="1310640" y="1386840"/>
                </a:cubicBezTo>
                <a:cubicBezTo>
                  <a:pt x="1510030" y="1282700"/>
                  <a:pt x="1878330" y="1139190"/>
                  <a:pt x="2118360" y="1028700"/>
                </a:cubicBezTo>
                <a:cubicBezTo>
                  <a:pt x="2358390" y="918210"/>
                  <a:pt x="2570480" y="820420"/>
                  <a:pt x="2750820" y="723900"/>
                </a:cubicBezTo>
                <a:cubicBezTo>
                  <a:pt x="2931160" y="627380"/>
                  <a:pt x="3060700" y="524510"/>
                  <a:pt x="3200400" y="449580"/>
                </a:cubicBezTo>
                <a:cubicBezTo>
                  <a:pt x="3340100" y="374650"/>
                  <a:pt x="3465830" y="349250"/>
                  <a:pt x="3589020" y="274320"/>
                </a:cubicBezTo>
                <a:cubicBezTo>
                  <a:pt x="3712210" y="199390"/>
                  <a:pt x="3825875" y="99695"/>
                  <a:pt x="3939540" y="0"/>
                </a:cubicBezTo>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4" descr="Image result for clic png cern">
            <a:extLst>
              <a:ext uri="{FF2B5EF4-FFF2-40B4-BE49-F238E27FC236}">
                <a16:creationId xmlns:a16="http://schemas.microsoft.com/office/drawing/2014/main" id="{C0DA192A-D060-49AC-8657-E42B2D51AF17}"/>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23581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US" b="1" dirty="0">
                <a:solidFill>
                  <a:srgbClr val="C00000"/>
                </a:solidFill>
              </a:rPr>
              <a:t>Preliminary Simulation Result</a:t>
            </a:r>
            <a:endParaRPr lang="en-GB" b="1" dirty="0">
              <a:solidFill>
                <a:srgbClr val="C00000"/>
              </a:solidFill>
            </a:endParaRPr>
          </a:p>
        </p:txBody>
      </p:sp>
      <p:sp>
        <p:nvSpPr>
          <p:cNvPr id="4" name="Slide Number Placeholder 3"/>
          <p:cNvSpPr>
            <a:spLocks noGrp="1"/>
          </p:cNvSpPr>
          <p:nvPr>
            <p:ph type="sldNum" sz="quarter" idx="12"/>
          </p:nvPr>
        </p:nvSpPr>
        <p:spPr>
          <a:xfrm>
            <a:off x="8521700" y="6286617"/>
            <a:ext cx="2743200" cy="365125"/>
          </a:xfrm>
        </p:spPr>
        <p:txBody>
          <a:bodyPr/>
          <a:lstStyle/>
          <a:p>
            <a:fld id="{AF902CCC-0E81-4218-972E-E5BC6ED18459}" type="slidenum">
              <a:rPr lang="en-GB" smtClean="0"/>
              <a:t>32</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9F7C0517-386A-4EFA-A276-AEFA6656F83F}"/>
              </a:ext>
            </a:extLst>
          </p:cNvPr>
          <p:cNvPicPr>
            <a:picLocks noChangeAspect="1"/>
          </p:cNvPicPr>
          <p:nvPr/>
        </p:nvPicPr>
        <p:blipFill>
          <a:blip r:embed="rId5">
            <a:clrChange>
              <a:clrFrom>
                <a:srgbClr val="F0F0F0"/>
              </a:clrFrom>
              <a:clrTo>
                <a:srgbClr val="F0F0F0">
                  <a:alpha val="0"/>
                </a:srgbClr>
              </a:clrTo>
            </a:clrChange>
          </a:blip>
          <a:stretch>
            <a:fillRect/>
          </a:stretch>
        </p:blipFill>
        <p:spPr>
          <a:xfrm>
            <a:off x="2667000" y="2043954"/>
            <a:ext cx="6548437" cy="4029147"/>
          </a:xfrm>
          <a:prstGeom prst="rect">
            <a:avLst/>
          </a:prstGeom>
        </p:spPr>
      </p:pic>
      <p:sp>
        <p:nvSpPr>
          <p:cNvPr id="9" name="TextBox 8">
            <a:extLst>
              <a:ext uri="{FF2B5EF4-FFF2-40B4-BE49-F238E27FC236}">
                <a16:creationId xmlns:a16="http://schemas.microsoft.com/office/drawing/2014/main" id="{DEB5BD32-6ABC-4127-B6BE-33074D10F9DD}"/>
              </a:ext>
            </a:extLst>
          </p:cNvPr>
          <p:cNvSpPr txBox="1"/>
          <p:nvPr/>
        </p:nvSpPr>
        <p:spPr>
          <a:xfrm>
            <a:off x="3622462" y="6181579"/>
            <a:ext cx="4637512" cy="307777"/>
          </a:xfrm>
          <a:prstGeom prst="rect">
            <a:avLst/>
          </a:prstGeom>
          <a:noFill/>
        </p:spPr>
        <p:txBody>
          <a:bodyPr wrap="square" rtlCol="0">
            <a:spAutoFit/>
          </a:bodyPr>
          <a:lstStyle/>
          <a:p>
            <a:pPr algn="ctr"/>
            <a:r>
              <a:rPr lang="en-GB" sz="1400" dirty="0"/>
              <a:t>Figure: Results of preliminary simulation.</a:t>
            </a:r>
          </a:p>
        </p:txBody>
      </p:sp>
      <p:pic>
        <p:nvPicPr>
          <p:cNvPr id="10" name="Picture 4" descr="Image result for clic png cern">
            <a:extLst>
              <a:ext uri="{FF2B5EF4-FFF2-40B4-BE49-F238E27FC236}">
                <a16:creationId xmlns:a16="http://schemas.microsoft.com/office/drawing/2014/main" id="{87064819-E679-40C7-BD46-F59DE3F0FBB5}"/>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16981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US" b="1" dirty="0">
                <a:solidFill>
                  <a:srgbClr val="C00000"/>
                </a:solidFill>
              </a:rPr>
              <a:t>Preliminary Simulation Result</a:t>
            </a:r>
            <a:endParaRPr lang="en-GB" b="1" dirty="0">
              <a:solidFill>
                <a:srgbClr val="C00000"/>
              </a:solidFill>
            </a:endParaRPr>
          </a:p>
        </p:txBody>
      </p:sp>
      <p:sp>
        <p:nvSpPr>
          <p:cNvPr id="4" name="Slide Number Placeholder 3"/>
          <p:cNvSpPr>
            <a:spLocks noGrp="1"/>
          </p:cNvSpPr>
          <p:nvPr>
            <p:ph type="sldNum" sz="quarter" idx="12"/>
          </p:nvPr>
        </p:nvSpPr>
        <p:spPr>
          <a:xfrm>
            <a:off x="8521700" y="6286617"/>
            <a:ext cx="2743200" cy="365125"/>
          </a:xfrm>
        </p:spPr>
        <p:txBody>
          <a:bodyPr/>
          <a:lstStyle/>
          <a:p>
            <a:fld id="{AF902CCC-0E81-4218-972E-E5BC6ED18459}" type="slidenum">
              <a:rPr lang="en-GB" smtClean="0"/>
              <a:t>33</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548223B-7FD6-466F-A131-FCA8738C26B1}"/>
              </a:ext>
            </a:extLst>
          </p:cNvPr>
          <p:cNvPicPr>
            <a:picLocks noChangeAspect="1"/>
          </p:cNvPicPr>
          <p:nvPr/>
        </p:nvPicPr>
        <p:blipFill>
          <a:blip r:embed="rId5">
            <a:clrChange>
              <a:clrFrom>
                <a:srgbClr val="F0F0F0"/>
              </a:clrFrom>
              <a:clrTo>
                <a:srgbClr val="F0F0F0">
                  <a:alpha val="0"/>
                </a:srgbClr>
              </a:clrTo>
            </a:clrChange>
          </a:blip>
          <a:stretch>
            <a:fillRect/>
          </a:stretch>
        </p:blipFill>
        <p:spPr>
          <a:xfrm>
            <a:off x="2702878" y="2108795"/>
            <a:ext cx="6443662" cy="3987205"/>
          </a:xfrm>
          <a:prstGeom prst="rect">
            <a:avLst/>
          </a:prstGeom>
        </p:spPr>
      </p:pic>
      <p:pic>
        <p:nvPicPr>
          <p:cNvPr id="8" name="Picture 7">
            <a:extLst>
              <a:ext uri="{FF2B5EF4-FFF2-40B4-BE49-F238E27FC236}">
                <a16:creationId xmlns:a16="http://schemas.microsoft.com/office/drawing/2014/main" id="{9F7C0517-386A-4EFA-A276-AEFA6656F83F}"/>
              </a:ext>
            </a:extLst>
          </p:cNvPr>
          <p:cNvPicPr>
            <a:picLocks noChangeAspect="1"/>
          </p:cNvPicPr>
          <p:nvPr/>
        </p:nvPicPr>
        <p:blipFill rotWithShape="1">
          <a:blip r:embed="rId6">
            <a:clrChange>
              <a:clrFrom>
                <a:srgbClr val="F0F0F0"/>
              </a:clrFrom>
              <a:clrTo>
                <a:srgbClr val="F0F0F0">
                  <a:alpha val="0"/>
                </a:srgbClr>
              </a:clrTo>
            </a:clrChange>
            <a:duotone>
              <a:schemeClr val="accent3">
                <a:shade val="45000"/>
                <a:satMod val="135000"/>
              </a:schemeClr>
              <a:prstClr val="white"/>
            </a:duotone>
          </a:blip>
          <a:srcRect l="7430" r="19533" b="10598"/>
          <a:stretch/>
        </p:blipFill>
        <p:spPr>
          <a:xfrm>
            <a:off x="3284220" y="2094826"/>
            <a:ext cx="4625340" cy="3604373"/>
          </a:xfrm>
          <a:prstGeom prst="rect">
            <a:avLst/>
          </a:prstGeom>
        </p:spPr>
      </p:pic>
      <p:sp>
        <p:nvSpPr>
          <p:cNvPr id="9" name="Freeform: Shape 8">
            <a:extLst>
              <a:ext uri="{FF2B5EF4-FFF2-40B4-BE49-F238E27FC236}">
                <a16:creationId xmlns:a16="http://schemas.microsoft.com/office/drawing/2014/main" id="{850CD856-0C75-4A91-BD44-489D1C91881F}"/>
              </a:ext>
            </a:extLst>
          </p:cNvPr>
          <p:cNvSpPr/>
          <p:nvPr/>
        </p:nvSpPr>
        <p:spPr>
          <a:xfrm>
            <a:off x="3308350" y="2838450"/>
            <a:ext cx="4591050" cy="2851150"/>
          </a:xfrm>
          <a:custGeom>
            <a:avLst/>
            <a:gdLst>
              <a:gd name="connsiteX0" fmla="*/ 0 w 4591050"/>
              <a:gd name="connsiteY0" fmla="*/ 2851150 h 2851150"/>
              <a:gd name="connsiteX1" fmla="*/ 476250 w 4591050"/>
              <a:gd name="connsiteY1" fmla="*/ 2622550 h 2851150"/>
              <a:gd name="connsiteX2" fmla="*/ 520700 w 4591050"/>
              <a:gd name="connsiteY2" fmla="*/ 2590800 h 2851150"/>
              <a:gd name="connsiteX3" fmla="*/ 603250 w 4591050"/>
              <a:gd name="connsiteY3" fmla="*/ 2559050 h 2851150"/>
              <a:gd name="connsiteX4" fmla="*/ 692150 w 4591050"/>
              <a:gd name="connsiteY4" fmla="*/ 2495550 h 2851150"/>
              <a:gd name="connsiteX5" fmla="*/ 1028700 w 4591050"/>
              <a:gd name="connsiteY5" fmla="*/ 2311400 h 2851150"/>
              <a:gd name="connsiteX6" fmla="*/ 1206500 w 4591050"/>
              <a:gd name="connsiteY6" fmla="*/ 2247900 h 2851150"/>
              <a:gd name="connsiteX7" fmla="*/ 1581150 w 4591050"/>
              <a:gd name="connsiteY7" fmla="*/ 2051050 h 2851150"/>
              <a:gd name="connsiteX8" fmla="*/ 2616200 w 4591050"/>
              <a:gd name="connsiteY8" fmla="*/ 1435100 h 2851150"/>
              <a:gd name="connsiteX9" fmla="*/ 2679700 w 4591050"/>
              <a:gd name="connsiteY9" fmla="*/ 1397000 h 2851150"/>
              <a:gd name="connsiteX10" fmla="*/ 3048000 w 4591050"/>
              <a:gd name="connsiteY10" fmla="*/ 1085850 h 2851150"/>
              <a:gd name="connsiteX11" fmla="*/ 3130550 w 4591050"/>
              <a:gd name="connsiteY11" fmla="*/ 1073150 h 2851150"/>
              <a:gd name="connsiteX12" fmla="*/ 3162300 w 4591050"/>
              <a:gd name="connsiteY12" fmla="*/ 1022350 h 2851150"/>
              <a:gd name="connsiteX13" fmla="*/ 3225800 w 4591050"/>
              <a:gd name="connsiteY13" fmla="*/ 1003300 h 2851150"/>
              <a:gd name="connsiteX14" fmla="*/ 3829050 w 4591050"/>
              <a:gd name="connsiteY14" fmla="*/ 501650 h 2851150"/>
              <a:gd name="connsiteX15" fmla="*/ 3924300 w 4591050"/>
              <a:gd name="connsiteY15" fmla="*/ 450850 h 2851150"/>
              <a:gd name="connsiteX16" fmla="*/ 3975100 w 4591050"/>
              <a:gd name="connsiteY16" fmla="*/ 412750 h 2851150"/>
              <a:gd name="connsiteX17" fmla="*/ 4324350 w 4591050"/>
              <a:gd name="connsiteY17" fmla="*/ 171450 h 2851150"/>
              <a:gd name="connsiteX18" fmla="*/ 4387850 w 4591050"/>
              <a:gd name="connsiteY18" fmla="*/ 88900 h 2851150"/>
              <a:gd name="connsiteX19" fmla="*/ 4470400 w 4591050"/>
              <a:gd name="connsiteY19" fmla="*/ 76200 h 2851150"/>
              <a:gd name="connsiteX20" fmla="*/ 4591050 w 4591050"/>
              <a:gd name="connsiteY20" fmla="*/ 0 h 285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591050" h="2851150">
                <a:moveTo>
                  <a:pt x="0" y="2851150"/>
                </a:moveTo>
                <a:lnTo>
                  <a:pt x="476250" y="2622550"/>
                </a:lnTo>
                <a:cubicBezTo>
                  <a:pt x="563033" y="2579158"/>
                  <a:pt x="499533" y="2601383"/>
                  <a:pt x="520700" y="2590800"/>
                </a:cubicBezTo>
                <a:cubicBezTo>
                  <a:pt x="541867" y="2580217"/>
                  <a:pt x="574675" y="2574925"/>
                  <a:pt x="603250" y="2559050"/>
                </a:cubicBezTo>
                <a:cubicBezTo>
                  <a:pt x="631825" y="2543175"/>
                  <a:pt x="621242" y="2536825"/>
                  <a:pt x="692150" y="2495550"/>
                </a:cubicBezTo>
                <a:cubicBezTo>
                  <a:pt x="763058" y="2454275"/>
                  <a:pt x="942975" y="2352675"/>
                  <a:pt x="1028700" y="2311400"/>
                </a:cubicBezTo>
                <a:cubicBezTo>
                  <a:pt x="1114425" y="2270125"/>
                  <a:pt x="1114425" y="2291292"/>
                  <a:pt x="1206500" y="2247900"/>
                </a:cubicBezTo>
                <a:cubicBezTo>
                  <a:pt x="1298575" y="2204508"/>
                  <a:pt x="1346200" y="2186517"/>
                  <a:pt x="1581150" y="2051050"/>
                </a:cubicBezTo>
                <a:cubicBezTo>
                  <a:pt x="1816100" y="1915583"/>
                  <a:pt x="2616200" y="1435100"/>
                  <a:pt x="2616200" y="1435100"/>
                </a:cubicBezTo>
                <a:cubicBezTo>
                  <a:pt x="2799292" y="1326092"/>
                  <a:pt x="2607733" y="1455208"/>
                  <a:pt x="2679700" y="1397000"/>
                </a:cubicBezTo>
                <a:cubicBezTo>
                  <a:pt x="2751667" y="1338792"/>
                  <a:pt x="2972858" y="1139825"/>
                  <a:pt x="3048000" y="1085850"/>
                </a:cubicBezTo>
                <a:cubicBezTo>
                  <a:pt x="3123142" y="1031875"/>
                  <a:pt x="3111500" y="1083733"/>
                  <a:pt x="3130550" y="1073150"/>
                </a:cubicBezTo>
                <a:cubicBezTo>
                  <a:pt x="3149600" y="1062567"/>
                  <a:pt x="3146425" y="1033992"/>
                  <a:pt x="3162300" y="1022350"/>
                </a:cubicBezTo>
                <a:cubicBezTo>
                  <a:pt x="3178175" y="1010708"/>
                  <a:pt x="3114675" y="1090083"/>
                  <a:pt x="3225800" y="1003300"/>
                </a:cubicBezTo>
                <a:cubicBezTo>
                  <a:pt x="3336925" y="916517"/>
                  <a:pt x="3712633" y="593725"/>
                  <a:pt x="3829050" y="501650"/>
                </a:cubicBezTo>
                <a:cubicBezTo>
                  <a:pt x="3945467" y="409575"/>
                  <a:pt x="3899958" y="465667"/>
                  <a:pt x="3924300" y="450850"/>
                </a:cubicBezTo>
                <a:cubicBezTo>
                  <a:pt x="3948642" y="436033"/>
                  <a:pt x="3975100" y="412750"/>
                  <a:pt x="3975100" y="412750"/>
                </a:cubicBezTo>
                <a:cubicBezTo>
                  <a:pt x="4041775" y="366183"/>
                  <a:pt x="4255558" y="225425"/>
                  <a:pt x="4324350" y="171450"/>
                </a:cubicBezTo>
                <a:cubicBezTo>
                  <a:pt x="4393142" y="117475"/>
                  <a:pt x="4363508" y="104775"/>
                  <a:pt x="4387850" y="88900"/>
                </a:cubicBezTo>
                <a:cubicBezTo>
                  <a:pt x="4412192" y="73025"/>
                  <a:pt x="4436533" y="91017"/>
                  <a:pt x="4470400" y="76200"/>
                </a:cubicBezTo>
                <a:cubicBezTo>
                  <a:pt x="4504267" y="61383"/>
                  <a:pt x="4547658" y="30691"/>
                  <a:pt x="4591050" y="0"/>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Shape 9">
            <a:extLst>
              <a:ext uri="{FF2B5EF4-FFF2-40B4-BE49-F238E27FC236}">
                <a16:creationId xmlns:a16="http://schemas.microsoft.com/office/drawing/2014/main" id="{C20479C4-0847-4E02-9F0D-367B52A6B42E}"/>
              </a:ext>
            </a:extLst>
          </p:cNvPr>
          <p:cNvSpPr/>
          <p:nvPr/>
        </p:nvSpPr>
        <p:spPr>
          <a:xfrm>
            <a:off x="3282950" y="3663905"/>
            <a:ext cx="4629150" cy="290755"/>
          </a:xfrm>
          <a:custGeom>
            <a:avLst/>
            <a:gdLst>
              <a:gd name="connsiteX0" fmla="*/ 0 w 4629150"/>
              <a:gd name="connsiteY0" fmla="*/ 44495 h 290755"/>
              <a:gd name="connsiteX1" fmla="*/ 209550 w 4629150"/>
              <a:gd name="connsiteY1" fmla="*/ 152445 h 290755"/>
              <a:gd name="connsiteX2" fmla="*/ 304800 w 4629150"/>
              <a:gd name="connsiteY2" fmla="*/ 260395 h 290755"/>
              <a:gd name="connsiteX3" fmla="*/ 552450 w 4629150"/>
              <a:gd name="connsiteY3" fmla="*/ 285795 h 290755"/>
              <a:gd name="connsiteX4" fmla="*/ 749300 w 4629150"/>
              <a:gd name="connsiteY4" fmla="*/ 177845 h 290755"/>
              <a:gd name="connsiteX5" fmla="*/ 920750 w 4629150"/>
              <a:gd name="connsiteY5" fmla="*/ 82595 h 290755"/>
              <a:gd name="connsiteX6" fmla="*/ 1111250 w 4629150"/>
              <a:gd name="connsiteY6" fmla="*/ 82595 h 290755"/>
              <a:gd name="connsiteX7" fmla="*/ 1225550 w 4629150"/>
              <a:gd name="connsiteY7" fmla="*/ 152445 h 290755"/>
              <a:gd name="connsiteX8" fmla="*/ 1454150 w 4629150"/>
              <a:gd name="connsiteY8" fmla="*/ 95295 h 290755"/>
              <a:gd name="connsiteX9" fmla="*/ 1651000 w 4629150"/>
              <a:gd name="connsiteY9" fmla="*/ 45 h 290755"/>
              <a:gd name="connsiteX10" fmla="*/ 1879600 w 4629150"/>
              <a:gd name="connsiteY10" fmla="*/ 107995 h 290755"/>
              <a:gd name="connsiteX11" fmla="*/ 2019300 w 4629150"/>
              <a:gd name="connsiteY11" fmla="*/ 203245 h 290755"/>
              <a:gd name="connsiteX12" fmla="*/ 2171700 w 4629150"/>
              <a:gd name="connsiteY12" fmla="*/ 196895 h 290755"/>
              <a:gd name="connsiteX13" fmla="*/ 2311400 w 4629150"/>
              <a:gd name="connsiteY13" fmla="*/ 88945 h 290755"/>
              <a:gd name="connsiteX14" fmla="*/ 2451100 w 4629150"/>
              <a:gd name="connsiteY14" fmla="*/ 57195 h 290755"/>
              <a:gd name="connsiteX15" fmla="*/ 2552700 w 4629150"/>
              <a:gd name="connsiteY15" fmla="*/ 57195 h 290755"/>
              <a:gd name="connsiteX16" fmla="*/ 2787650 w 4629150"/>
              <a:gd name="connsiteY16" fmla="*/ 69895 h 290755"/>
              <a:gd name="connsiteX17" fmla="*/ 2832100 w 4629150"/>
              <a:gd name="connsiteY17" fmla="*/ 101645 h 290755"/>
              <a:gd name="connsiteX18" fmla="*/ 2984500 w 4629150"/>
              <a:gd name="connsiteY18" fmla="*/ 76245 h 290755"/>
              <a:gd name="connsiteX19" fmla="*/ 3073400 w 4629150"/>
              <a:gd name="connsiteY19" fmla="*/ 184195 h 290755"/>
              <a:gd name="connsiteX20" fmla="*/ 3117850 w 4629150"/>
              <a:gd name="connsiteY20" fmla="*/ 190545 h 290755"/>
              <a:gd name="connsiteX21" fmla="*/ 3314700 w 4629150"/>
              <a:gd name="connsiteY21" fmla="*/ 196895 h 290755"/>
              <a:gd name="connsiteX22" fmla="*/ 3505200 w 4629150"/>
              <a:gd name="connsiteY22" fmla="*/ 76245 h 290755"/>
              <a:gd name="connsiteX23" fmla="*/ 3543300 w 4629150"/>
              <a:gd name="connsiteY23" fmla="*/ 63545 h 290755"/>
              <a:gd name="connsiteX24" fmla="*/ 3651250 w 4629150"/>
              <a:gd name="connsiteY24" fmla="*/ 95295 h 290755"/>
              <a:gd name="connsiteX25" fmla="*/ 3784600 w 4629150"/>
              <a:gd name="connsiteY25" fmla="*/ 69895 h 290755"/>
              <a:gd name="connsiteX26" fmla="*/ 3854450 w 4629150"/>
              <a:gd name="connsiteY26" fmla="*/ 114345 h 290755"/>
              <a:gd name="connsiteX27" fmla="*/ 3968750 w 4629150"/>
              <a:gd name="connsiteY27" fmla="*/ 133395 h 290755"/>
              <a:gd name="connsiteX28" fmla="*/ 4210050 w 4629150"/>
              <a:gd name="connsiteY28" fmla="*/ 82595 h 290755"/>
              <a:gd name="connsiteX29" fmla="*/ 4298950 w 4629150"/>
              <a:gd name="connsiteY29" fmla="*/ 95295 h 290755"/>
              <a:gd name="connsiteX30" fmla="*/ 4381500 w 4629150"/>
              <a:gd name="connsiteY30" fmla="*/ 120695 h 290755"/>
              <a:gd name="connsiteX31" fmla="*/ 4527550 w 4629150"/>
              <a:gd name="connsiteY31" fmla="*/ 114345 h 290755"/>
              <a:gd name="connsiteX32" fmla="*/ 4597400 w 4629150"/>
              <a:gd name="connsiteY32" fmla="*/ 127045 h 290755"/>
              <a:gd name="connsiteX33" fmla="*/ 4629150 w 4629150"/>
              <a:gd name="connsiteY33" fmla="*/ 120695 h 290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629150" h="290755">
                <a:moveTo>
                  <a:pt x="0" y="44495"/>
                </a:moveTo>
                <a:cubicBezTo>
                  <a:pt x="79375" y="80478"/>
                  <a:pt x="158750" y="116462"/>
                  <a:pt x="209550" y="152445"/>
                </a:cubicBezTo>
                <a:cubicBezTo>
                  <a:pt x="260350" y="188428"/>
                  <a:pt x="247650" y="238170"/>
                  <a:pt x="304800" y="260395"/>
                </a:cubicBezTo>
                <a:cubicBezTo>
                  <a:pt x="361950" y="282620"/>
                  <a:pt x="478367" y="299553"/>
                  <a:pt x="552450" y="285795"/>
                </a:cubicBezTo>
                <a:cubicBezTo>
                  <a:pt x="626533" y="272037"/>
                  <a:pt x="749300" y="177845"/>
                  <a:pt x="749300" y="177845"/>
                </a:cubicBezTo>
                <a:cubicBezTo>
                  <a:pt x="810683" y="143978"/>
                  <a:pt x="860425" y="98470"/>
                  <a:pt x="920750" y="82595"/>
                </a:cubicBezTo>
                <a:cubicBezTo>
                  <a:pt x="981075" y="66720"/>
                  <a:pt x="1060450" y="70953"/>
                  <a:pt x="1111250" y="82595"/>
                </a:cubicBezTo>
                <a:cubicBezTo>
                  <a:pt x="1162050" y="94237"/>
                  <a:pt x="1168400" y="150328"/>
                  <a:pt x="1225550" y="152445"/>
                </a:cubicBezTo>
                <a:cubicBezTo>
                  <a:pt x="1282700" y="154562"/>
                  <a:pt x="1383242" y="120695"/>
                  <a:pt x="1454150" y="95295"/>
                </a:cubicBezTo>
                <a:cubicBezTo>
                  <a:pt x="1525058" y="69895"/>
                  <a:pt x="1580092" y="-2072"/>
                  <a:pt x="1651000" y="45"/>
                </a:cubicBezTo>
                <a:cubicBezTo>
                  <a:pt x="1721908" y="2162"/>
                  <a:pt x="1818217" y="74128"/>
                  <a:pt x="1879600" y="107995"/>
                </a:cubicBezTo>
                <a:cubicBezTo>
                  <a:pt x="1940983" y="141862"/>
                  <a:pt x="1970617" y="188428"/>
                  <a:pt x="2019300" y="203245"/>
                </a:cubicBezTo>
                <a:cubicBezTo>
                  <a:pt x="2067983" y="218062"/>
                  <a:pt x="2123017" y="215945"/>
                  <a:pt x="2171700" y="196895"/>
                </a:cubicBezTo>
                <a:cubicBezTo>
                  <a:pt x="2220383" y="177845"/>
                  <a:pt x="2264833" y="112228"/>
                  <a:pt x="2311400" y="88945"/>
                </a:cubicBezTo>
                <a:cubicBezTo>
                  <a:pt x="2357967" y="65662"/>
                  <a:pt x="2410883" y="62487"/>
                  <a:pt x="2451100" y="57195"/>
                </a:cubicBezTo>
                <a:cubicBezTo>
                  <a:pt x="2491317" y="51903"/>
                  <a:pt x="2496608" y="55078"/>
                  <a:pt x="2552700" y="57195"/>
                </a:cubicBezTo>
                <a:cubicBezTo>
                  <a:pt x="2608792" y="59312"/>
                  <a:pt x="2741083" y="62487"/>
                  <a:pt x="2787650" y="69895"/>
                </a:cubicBezTo>
                <a:cubicBezTo>
                  <a:pt x="2834217" y="77303"/>
                  <a:pt x="2799292" y="100587"/>
                  <a:pt x="2832100" y="101645"/>
                </a:cubicBezTo>
                <a:cubicBezTo>
                  <a:pt x="2864908" y="102703"/>
                  <a:pt x="2944283" y="62487"/>
                  <a:pt x="2984500" y="76245"/>
                </a:cubicBezTo>
                <a:cubicBezTo>
                  <a:pt x="3024717" y="90003"/>
                  <a:pt x="3051175" y="165145"/>
                  <a:pt x="3073400" y="184195"/>
                </a:cubicBezTo>
                <a:cubicBezTo>
                  <a:pt x="3095625" y="203245"/>
                  <a:pt x="3077633" y="188428"/>
                  <a:pt x="3117850" y="190545"/>
                </a:cubicBezTo>
                <a:cubicBezTo>
                  <a:pt x="3158067" y="192662"/>
                  <a:pt x="3250142" y="215945"/>
                  <a:pt x="3314700" y="196895"/>
                </a:cubicBezTo>
                <a:cubicBezTo>
                  <a:pt x="3379258" y="177845"/>
                  <a:pt x="3467100" y="98470"/>
                  <a:pt x="3505200" y="76245"/>
                </a:cubicBezTo>
                <a:cubicBezTo>
                  <a:pt x="3543300" y="54020"/>
                  <a:pt x="3518958" y="60370"/>
                  <a:pt x="3543300" y="63545"/>
                </a:cubicBezTo>
                <a:cubicBezTo>
                  <a:pt x="3567642" y="66720"/>
                  <a:pt x="3611033" y="94237"/>
                  <a:pt x="3651250" y="95295"/>
                </a:cubicBezTo>
                <a:cubicBezTo>
                  <a:pt x="3691467" y="96353"/>
                  <a:pt x="3750733" y="66720"/>
                  <a:pt x="3784600" y="69895"/>
                </a:cubicBezTo>
                <a:cubicBezTo>
                  <a:pt x="3818467" y="73070"/>
                  <a:pt x="3823758" y="103762"/>
                  <a:pt x="3854450" y="114345"/>
                </a:cubicBezTo>
                <a:cubicBezTo>
                  <a:pt x="3885142" y="124928"/>
                  <a:pt x="3909483" y="138687"/>
                  <a:pt x="3968750" y="133395"/>
                </a:cubicBezTo>
                <a:cubicBezTo>
                  <a:pt x="4028017" y="128103"/>
                  <a:pt x="4155017" y="88945"/>
                  <a:pt x="4210050" y="82595"/>
                </a:cubicBezTo>
                <a:cubicBezTo>
                  <a:pt x="4265083" y="76245"/>
                  <a:pt x="4270375" y="88945"/>
                  <a:pt x="4298950" y="95295"/>
                </a:cubicBezTo>
                <a:cubicBezTo>
                  <a:pt x="4327525" y="101645"/>
                  <a:pt x="4343400" y="117520"/>
                  <a:pt x="4381500" y="120695"/>
                </a:cubicBezTo>
                <a:cubicBezTo>
                  <a:pt x="4419600" y="123870"/>
                  <a:pt x="4491567" y="113287"/>
                  <a:pt x="4527550" y="114345"/>
                </a:cubicBezTo>
                <a:cubicBezTo>
                  <a:pt x="4563533" y="115403"/>
                  <a:pt x="4580467" y="125987"/>
                  <a:pt x="4597400" y="127045"/>
                </a:cubicBezTo>
                <a:cubicBezTo>
                  <a:pt x="4614333" y="128103"/>
                  <a:pt x="4621741" y="124399"/>
                  <a:pt x="4629150" y="120695"/>
                </a:cubicBezTo>
              </a:path>
            </a:pathLst>
          </a:custGeom>
          <a:noFill/>
          <a:ln w="28575">
            <a:solidFill>
              <a:srgbClr val="C82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Shape 6">
            <a:extLst>
              <a:ext uri="{FF2B5EF4-FFF2-40B4-BE49-F238E27FC236}">
                <a16:creationId xmlns:a16="http://schemas.microsoft.com/office/drawing/2014/main" id="{A6B8F0CC-E18A-4891-B614-B6FDFDEA8001}"/>
              </a:ext>
            </a:extLst>
          </p:cNvPr>
          <p:cNvSpPr/>
          <p:nvPr/>
        </p:nvSpPr>
        <p:spPr>
          <a:xfrm>
            <a:off x="3284220" y="2753308"/>
            <a:ext cx="4632960" cy="1978712"/>
          </a:xfrm>
          <a:custGeom>
            <a:avLst/>
            <a:gdLst>
              <a:gd name="connsiteX0" fmla="*/ 0 w 4632960"/>
              <a:gd name="connsiteY0" fmla="*/ 1978712 h 1978712"/>
              <a:gd name="connsiteX1" fmla="*/ 205740 w 4632960"/>
              <a:gd name="connsiteY1" fmla="*/ 1673912 h 1978712"/>
              <a:gd name="connsiteX2" fmla="*/ 632460 w 4632960"/>
              <a:gd name="connsiteY2" fmla="*/ 1201472 h 1978712"/>
              <a:gd name="connsiteX3" fmla="*/ 1234440 w 4632960"/>
              <a:gd name="connsiteY3" fmla="*/ 789992 h 1978712"/>
              <a:gd name="connsiteX4" fmla="*/ 1897380 w 4632960"/>
              <a:gd name="connsiteY4" fmla="*/ 424232 h 1978712"/>
              <a:gd name="connsiteX5" fmla="*/ 2979420 w 4632960"/>
              <a:gd name="connsiteY5" fmla="*/ 165152 h 1978712"/>
              <a:gd name="connsiteX6" fmla="*/ 3657600 w 4632960"/>
              <a:gd name="connsiteY6" fmla="*/ 58472 h 1978712"/>
              <a:gd name="connsiteX7" fmla="*/ 4434840 w 4632960"/>
              <a:gd name="connsiteY7" fmla="*/ 5132 h 1978712"/>
              <a:gd name="connsiteX8" fmla="*/ 4632960 w 4632960"/>
              <a:gd name="connsiteY8" fmla="*/ 5132 h 1978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32960" h="1978712">
                <a:moveTo>
                  <a:pt x="0" y="1978712"/>
                </a:moveTo>
                <a:cubicBezTo>
                  <a:pt x="50165" y="1891082"/>
                  <a:pt x="100330" y="1803452"/>
                  <a:pt x="205740" y="1673912"/>
                </a:cubicBezTo>
                <a:cubicBezTo>
                  <a:pt x="311150" y="1544372"/>
                  <a:pt x="461010" y="1348792"/>
                  <a:pt x="632460" y="1201472"/>
                </a:cubicBezTo>
                <a:cubicBezTo>
                  <a:pt x="803910" y="1054152"/>
                  <a:pt x="1023620" y="919532"/>
                  <a:pt x="1234440" y="789992"/>
                </a:cubicBezTo>
                <a:cubicBezTo>
                  <a:pt x="1445260" y="660452"/>
                  <a:pt x="1606550" y="528372"/>
                  <a:pt x="1897380" y="424232"/>
                </a:cubicBezTo>
                <a:cubicBezTo>
                  <a:pt x="2188210" y="320092"/>
                  <a:pt x="2686050" y="226112"/>
                  <a:pt x="2979420" y="165152"/>
                </a:cubicBezTo>
                <a:cubicBezTo>
                  <a:pt x="3272790" y="104192"/>
                  <a:pt x="3415030" y="85142"/>
                  <a:pt x="3657600" y="58472"/>
                </a:cubicBezTo>
                <a:cubicBezTo>
                  <a:pt x="3900170" y="31802"/>
                  <a:pt x="4272280" y="14022"/>
                  <a:pt x="4434840" y="5132"/>
                </a:cubicBezTo>
                <a:cubicBezTo>
                  <a:pt x="4597400" y="-3758"/>
                  <a:pt x="4615180" y="687"/>
                  <a:pt x="4632960" y="5132"/>
                </a:cubicBezTo>
              </a:path>
            </a:pathLst>
          </a:custGeom>
          <a:noFill/>
          <a:ln w="571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6E92FFA6-2E0E-4BA7-AFE8-B38FEF3B5F52}"/>
              </a:ext>
            </a:extLst>
          </p:cNvPr>
          <p:cNvSpPr txBox="1"/>
          <p:nvPr/>
        </p:nvSpPr>
        <p:spPr>
          <a:xfrm>
            <a:off x="9867901" y="4213205"/>
            <a:ext cx="1924050" cy="707886"/>
          </a:xfrm>
          <a:prstGeom prst="rect">
            <a:avLst/>
          </a:prstGeom>
          <a:noFill/>
        </p:spPr>
        <p:txBody>
          <a:bodyPr wrap="square" rtlCol="0">
            <a:spAutoFit/>
          </a:bodyPr>
          <a:lstStyle/>
          <a:p>
            <a:r>
              <a:rPr lang="en-GB" sz="2000" b="1" dirty="0">
                <a:solidFill>
                  <a:srgbClr val="C823C8"/>
                </a:solidFill>
              </a:rPr>
              <a:t>BDR setpoint tracked.</a:t>
            </a:r>
          </a:p>
        </p:txBody>
      </p:sp>
      <p:cxnSp>
        <p:nvCxnSpPr>
          <p:cNvPr id="14" name="Straight Arrow Connector 13">
            <a:extLst>
              <a:ext uri="{FF2B5EF4-FFF2-40B4-BE49-F238E27FC236}">
                <a16:creationId xmlns:a16="http://schemas.microsoft.com/office/drawing/2014/main" id="{BD5696B2-B66E-4E82-8954-2751BB68E2E9}"/>
              </a:ext>
            </a:extLst>
          </p:cNvPr>
          <p:cNvCxnSpPr>
            <a:cxnSpLocks/>
            <a:stCxn id="13" idx="1"/>
          </p:cNvCxnSpPr>
          <p:nvPr/>
        </p:nvCxnSpPr>
        <p:spPr>
          <a:xfrm flipH="1">
            <a:off x="8896351" y="4567148"/>
            <a:ext cx="971550" cy="4856"/>
          </a:xfrm>
          <a:prstGeom prst="straightConnector1">
            <a:avLst/>
          </a:prstGeom>
          <a:ln w="38100">
            <a:solidFill>
              <a:srgbClr val="C823C8"/>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3768F71-9E43-4B10-A7CB-B70C5C3C2E6A}"/>
              </a:ext>
            </a:extLst>
          </p:cNvPr>
          <p:cNvSpPr txBox="1"/>
          <p:nvPr/>
        </p:nvSpPr>
        <p:spPr>
          <a:xfrm>
            <a:off x="9420226" y="2044005"/>
            <a:ext cx="2000250" cy="707886"/>
          </a:xfrm>
          <a:prstGeom prst="rect">
            <a:avLst/>
          </a:prstGeom>
          <a:noFill/>
        </p:spPr>
        <p:txBody>
          <a:bodyPr wrap="square" rtlCol="0">
            <a:spAutoFit/>
          </a:bodyPr>
          <a:lstStyle/>
          <a:p>
            <a:r>
              <a:rPr lang="en-GB" sz="2000" b="1" dirty="0">
                <a:solidFill>
                  <a:srgbClr val="0000FF"/>
                </a:solidFill>
              </a:rPr>
              <a:t>Asymptotic conditioning.</a:t>
            </a:r>
          </a:p>
        </p:txBody>
      </p:sp>
      <p:cxnSp>
        <p:nvCxnSpPr>
          <p:cNvPr id="19" name="Straight Arrow Connector 18">
            <a:extLst>
              <a:ext uri="{FF2B5EF4-FFF2-40B4-BE49-F238E27FC236}">
                <a16:creationId xmlns:a16="http://schemas.microsoft.com/office/drawing/2014/main" id="{BF7C6F29-DBAB-4BF5-AE3E-834FE86B7687}"/>
              </a:ext>
            </a:extLst>
          </p:cNvPr>
          <p:cNvCxnSpPr>
            <a:cxnSpLocks/>
            <a:stCxn id="18" idx="1"/>
          </p:cNvCxnSpPr>
          <p:nvPr/>
        </p:nvCxnSpPr>
        <p:spPr>
          <a:xfrm flipH="1">
            <a:off x="8085334" y="2397948"/>
            <a:ext cx="1334892" cy="355360"/>
          </a:xfrm>
          <a:prstGeom prst="straightConnector1">
            <a:avLst/>
          </a:prstGeom>
          <a:ln w="381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03C4EBE-2515-471F-9FBE-AD34187BCCA9}"/>
              </a:ext>
            </a:extLst>
          </p:cNvPr>
          <p:cNvSpPr txBox="1"/>
          <p:nvPr/>
        </p:nvSpPr>
        <p:spPr>
          <a:xfrm>
            <a:off x="752909" y="4905702"/>
            <a:ext cx="2297222" cy="1323439"/>
          </a:xfrm>
          <a:prstGeom prst="rect">
            <a:avLst/>
          </a:prstGeom>
          <a:noFill/>
        </p:spPr>
        <p:txBody>
          <a:bodyPr wrap="square" rtlCol="0">
            <a:spAutoFit/>
          </a:bodyPr>
          <a:lstStyle/>
          <a:p>
            <a:r>
              <a:rPr lang="en-GB" sz="2000" b="1" dirty="0">
                <a:solidFill>
                  <a:srgbClr val="FF0000"/>
                </a:solidFill>
              </a:rPr>
              <a:t>Reasonably</a:t>
            </a:r>
          </a:p>
          <a:p>
            <a:r>
              <a:rPr lang="en-GB" sz="2000" b="1" dirty="0">
                <a:solidFill>
                  <a:srgbClr val="FF0000"/>
                </a:solidFill>
              </a:rPr>
              <a:t>Linear BD accumulation, could be improved.</a:t>
            </a:r>
          </a:p>
        </p:txBody>
      </p:sp>
      <p:cxnSp>
        <p:nvCxnSpPr>
          <p:cNvPr id="23" name="Straight Arrow Connector 22">
            <a:extLst>
              <a:ext uri="{FF2B5EF4-FFF2-40B4-BE49-F238E27FC236}">
                <a16:creationId xmlns:a16="http://schemas.microsoft.com/office/drawing/2014/main" id="{0DFA251E-6509-40EB-82F4-2FB5EB78122B}"/>
              </a:ext>
            </a:extLst>
          </p:cNvPr>
          <p:cNvCxnSpPr>
            <a:cxnSpLocks/>
          </p:cNvCxnSpPr>
          <p:nvPr/>
        </p:nvCxnSpPr>
        <p:spPr>
          <a:xfrm>
            <a:off x="2228850" y="5373852"/>
            <a:ext cx="1027235"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0" name="Picture 4" descr="Image result for clic png cern">
            <a:extLst>
              <a:ext uri="{FF2B5EF4-FFF2-40B4-BE49-F238E27FC236}">
                <a16:creationId xmlns:a16="http://schemas.microsoft.com/office/drawing/2014/main" id="{DF16685D-097F-44F5-B911-E9FE661CF306}"/>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26747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US" b="1" dirty="0">
                <a:solidFill>
                  <a:srgbClr val="C00000"/>
                </a:solidFill>
              </a:rPr>
              <a:t>Result 1: Comparison with Real Data</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34</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D381A1FE-9D80-43F8-B6F1-A18B552BA7D0}"/>
              </a:ext>
            </a:extLst>
          </p:cNvPr>
          <p:cNvPicPr>
            <a:picLocks noChangeAspect="1"/>
          </p:cNvPicPr>
          <p:nvPr/>
        </p:nvPicPr>
        <p:blipFill>
          <a:blip r:embed="rId5">
            <a:clrChange>
              <a:clrFrom>
                <a:srgbClr val="F0F0F0"/>
              </a:clrFrom>
              <a:clrTo>
                <a:srgbClr val="F0F0F0">
                  <a:alpha val="0"/>
                </a:srgbClr>
              </a:clrTo>
            </a:clrChange>
          </a:blip>
          <a:stretch>
            <a:fillRect/>
          </a:stretch>
        </p:blipFill>
        <p:spPr>
          <a:xfrm>
            <a:off x="635120" y="2497488"/>
            <a:ext cx="5024535" cy="3616829"/>
          </a:xfrm>
          <a:prstGeom prst="rect">
            <a:avLst/>
          </a:prstGeom>
        </p:spPr>
      </p:pic>
      <p:pic>
        <p:nvPicPr>
          <p:cNvPr id="3" name="Picture 2">
            <a:extLst>
              <a:ext uri="{FF2B5EF4-FFF2-40B4-BE49-F238E27FC236}">
                <a16:creationId xmlns:a16="http://schemas.microsoft.com/office/drawing/2014/main" id="{690ABB9D-327F-4A74-829B-785B6CB2897A}"/>
              </a:ext>
            </a:extLst>
          </p:cNvPr>
          <p:cNvPicPr>
            <a:picLocks noChangeAspect="1"/>
          </p:cNvPicPr>
          <p:nvPr/>
        </p:nvPicPr>
        <p:blipFill>
          <a:blip r:embed="rId6">
            <a:clrChange>
              <a:clrFrom>
                <a:srgbClr val="F0F0F0"/>
              </a:clrFrom>
              <a:clrTo>
                <a:srgbClr val="F0F0F0">
                  <a:alpha val="0"/>
                </a:srgbClr>
              </a:clrTo>
            </a:clrChange>
          </a:blip>
          <a:stretch>
            <a:fillRect/>
          </a:stretch>
        </p:blipFill>
        <p:spPr>
          <a:xfrm>
            <a:off x="6532346" y="2497488"/>
            <a:ext cx="4658839" cy="3616829"/>
          </a:xfrm>
          <a:prstGeom prst="rect">
            <a:avLst/>
          </a:prstGeom>
        </p:spPr>
      </p:pic>
      <p:sp>
        <p:nvSpPr>
          <p:cNvPr id="9" name="TextBox 8">
            <a:extLst>
              <a:ext uri="{FF2B5EF4-FFF2-40B4-BE49-F238E27FC236}">
                <a16:creationId xmlns:a16="http://schemas.microsoft.com/office/drawing/2014/main" id="{9B7C4E30-71ED-46D0-B689-85711B440BD6}"/>
              </a:ext>
            </a:extLst>
          </p:cNvPr>
          <p:cNvSpPr txBox="1"/>
          <p:nvPr/>
        </p:nvSpPr>
        <p:spPr>
          <a:xfrm>
            <a:off x="3993078" y="1852200"/>
            <a:ext cx="4510644" cy="461665"/>
          </a:xfrm>
          <a:prstGeom prst="rect">
            <a:avLst/>
          </a:prstGeom>
          <a:noFill/>
        </p:spPr>
        <p:txBody>
          <a:bodyPr wrap="square" rtlCol="0">
            <a:spAutoFit/>
          </a:bodyPr>
          <a:lstStyle/>
          <a:p>
            <a:pPr algn="ctr"/>
            <a:r>
              <a:rPr lang="en-GB" sz="2400" b="1" dirty="0">
                <a:solidFill>
                  <a:srgbClr val="FF0000"/>
                </a:solidFill>
              </a:rPr>
              <a:t>Simulated conditioning in red</a:t>
            </a:r>
          </a:p>
        </p:txBody>
      </p:sp>
      <p:pic>
        <p:nvPicPr>
          <p:cNvPr id="10" name="Picture 4" descr="Image result for clic png cern">
            <a:extLst>
              <a:ext uri="{FF2B5EF4-FFF2-40B4-BE49-F238E27FC236}">
                <a16:creationId xmlns:a16="http://schemas.microsoft.com/office/drawing/2014/main" id="{143B4B7C-40AB-4FEA-80EA-14CA4F4B7080}"/>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606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US" b="1" dirty="0">
                <a:solidFill>
                  <a:srgbClr val="C00000"/>
                </a:solidFill>
              </a:rPr>
              <a:t>Result 2: Running Longer Term</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35</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1F90C0B4-37D8-4695-AF1B-243A9849F30A}"/>
              </a:ext>
            </a:extLst>
          </p:cNvPr>
          <p:cNvPicPr>
            <a:picLocks noChangeAspect="1"/>
          </p:cNvPicPr>
          <p:nvPr/>
        </p:nvPicPr>
        <p:blipFill>
          <a:blip r:embed="rId5">
            <a:clrChange>
              <a:clrFrom>
                <a:srgbClr val="F0F0F0"/>
              </a:clrFrom>
              <a:clrTo>
                <a:srgbClr val="F0F0F0">
                  <a:alpha val="0"/>
                </a:srgbClr>
              </a:clrTo>
            </a:clrChange>
          </a:blip>
          <a:stretch>
            <a:fillRect/>
          </a:stretch>
        </p:blipFill>
        <p:spPr>
          <a:xfrm>
            <a:off x="2364439" y="1934517"/>
            <a:ext cx="7256813" cy="4020749"/>
          </a:xfrm>
          <a:prstGeom prst="rect">
            <a:avLst/>
          </a:prstGeom>
        </p:spPr>
      </p:pic>
      <p:pic>
        <p:nvPicPr>
          <p:cNvPr id="8" name="Picture 4" descr="Image result for clic png cern">
            <a:extLst>
              <a:ext uri="{FF2B5EF4-FFF2-40B4-BE49-F238E27FC236}">
                <a16:creationId xmlns:a16="http://schemas.microsoft.com/office/drawing/2014/main" id="{20DE4420-61F7-451A-AEB1-6759568B4DB4}"/>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42720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US" b="1" dirty="0">
                <a:solidFill>
                  <a:srgbClr val="C00000"/>
                </a:solidFill>
              </a:rPr>
              <a:t>Result 2: Running Longer Term</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36</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648D5B63-CC92-4235-AAB9-D61F160C3B95}"/>
              </a:ext>
            </a:extLst>
          </p:cNvPr>
          <p:cNvSpPr txBox="1"/>
          <p:nvPr/>
        </p:nvSpPr>
        <p:spPr>
          <a:xfrm>
            <a:off x="9553365" y="3718123"/>
            <a:ext cx="2569696" cy="2246769"/>
          </a:xfrm>
          <a:prstGeom prst="rect">
            <a:avLst/>
          </a:prstGeom>
          <a:noFill/>
        </p:spPr>
        <p:txBody>
          <a:bodyPr wrap="square" rtlCol="0">
            <a:spAutoFit/>
          </a:bodyPr>
          <a:lstStyle/>
          <a:p>
            <a:r>
              <a:rPr lang="en-GB" sz="2800" b="1" dirty="0">
                <a:solidFill>
                  <a:srgbClr val="C823C8"/>
                </a:solidFill>
              </a:rPr>
              <a:t>BDR begins to drop during flat run in at rate comparable to test stands.</a:t>
            </a:r>
          </a:p>
        </p:txBody>
      </p:sp>
      <p:cxnSp>
        <p:nvCxnSpPr>
          <p:cNvPr id="10" name="Straight Arrow Connector 9">
            <a:extLst>
              <a:ext uri="{FF2B5EF4-FFF2-40B4-BE49-F238E27FC236}">
                <a16:creationId xmlns:a16="http://schemas.microsoft.com/office/drawing/2014/main" id="{0D11A7B5-5572-43FE-94DC-C4AD857F8B88}"/>
              </a:ext>
            </a:extLst>
          </p:cNvPr>
          <p:cNvCxnSpPr>
            <a:cxnSpLocks/>
            <a:stCxn id="9" idx="1"/>
          </p:cNvCxnSpPr>
          <p:nvPr/>
        </p:nvCxnSpPr>
        <p:spPr>
          <a:xfrm flipH="1" flipV="1">
            <a:off x="8521553" y="4524923"/>
            <a:ext cx="1031812" cy="316585"/>
          </a:xfrm>
          <a:prstGeom prst="straightConnector1">
            <a:avLst/>
          </a:prstGeom>
          <a:ln w="38100">
            <a:solidFill>
              <a:srgbClr val="C823C8"/>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1F90C0B4-37D8-4695-AF1B-243A9849F30A}"/>
              </a:ext>
            </a:extLst>
          </p:cNvPr>
          <p:cNvPicPr>
            <a:picLocks noChangeAspect="1"/>
          </p:cNvPicPr>
          <p:nvPr/>
        </p:nvPicPr>
        <p:blipFill>
          <a:blip r:embed="rId5">
            <a:clrChange>
              <a:clrFrom>
                <a:srgbClr val="F0F0F0"/>
              </a:clrFrom>
              <a:clrTo>
                <a:srgbClr val="F0F0F0">
                  <a:alpha val="0"/>
                </a:srgbClr>
              </a:clrTo>
            </a:clrChange>
            <a:duotone>
              <a:schemeClr val="accent3">
                <a:shade val="45000"/>
                <a:satMod val="135000"/>
              </a:schemeClr>
              <a:prstClr val="white"/>
            </a:duotone>
          </a:blip>
          <a:stretch>
            <a:fillRect/>
          </a:stretch>
        </p:blipFill>
        <p:spPr>
          <a:xfrm>
            <a:off x="1353787" y="1944143"/>
            <a:ext cx="7256813" cy="4020749"/>
          </a:xfrm>
          <a:prstGeom prst="rect">
            <a:avLst/>
          </a:prstGeom>
        </p:spPr>
      </p:pic>
      <p:sp>
        <p:nvSpPr>
          <p:cNvPr id="3" name="Freeform: Shape 2">
            <a:extLst>
              <a:ext uri="{FF2B5EF4-FFF2-40B4-BE49-F238E27FC236}">
                <a16:creationId xmlns:a16="http://schemas.microsoft.com/office/drawing/2014/main" id="{CCA83143-DDB8-49C6-84C1-74B3DF51EA17}"/>
              </a:ext>
            </a:extLst>
          </p:cNvPr>
          <p:cNvSpPr/>
          <p:nvPr/>
        </p:nvSpPr>
        <p:spPr>
          <a:xfrm>
            <a:off x="1828800" y="3367943"/>
            <a:ext cx="5410200" cy="1213684"/>
          </a:xfrm>
          <a:custGeom>
            <a:avLst/>
            <a:gdLst>
              <a:gd name="connsiteX0" fmla="*/ 0 w 5410200"/>
              <a:gd name="connsiteY0" fmla="*/ 203332 h 889132"/>
              <a:gd name="connsiteX1" fmla="*/ 228600 w 5410200"/>
              <a:gd name="connsiteY1" fmla="*/ 270007 h 889132"/>
              <a:gd name="connsiteX2" fmla="*/ 342900 w 5410200"/>
              <a:gd name="connsiteY2" fmla="*/ 250957 h 889132"/>
              <a:gd name="connsiteX3" fmla="*/ 485775 w 5410200"/>
              <a:gd name="connsiteY3" fmla="*/ 203332 h 889132"/>
              <a:gd name="connsiteX4" fmla="*/ 581025 w 5410200"/>
              <a:gd name="connsiteY4" fmla="*/ 203332 h 889132"/>
              <a:gd name="connsiteX5" fmla="*/ 714375 w 5410200"/>
              <a:gd name="connsiteY5" fmla="*/ 165232 h 889132"/>
              <a:gd name="connsiteX6" fmla="*/ 819150 w 5410200"/>
              <a:gd name="connsiteY6" fmla="*/ 136657 h 889132"/>
              <a:gd name="connsiteX7" fmla="*/ 1133475 w 5410200"/>
              <a:gd name="connsiteY7" fmla="*/ 127132 h 889132"/>
              <a:gd name="connsiteX8" fmla="*/ 1228725 w 5410200"/>
              <a:gd name="connsiteY8" fmla="*/ 203332 h 889132"/>
              <a:gd name="connsiteX9" fmla="*/ 1371600 w 5410200"/>
              <a:gd name="connsiteY9" fmla="*/ 174757 h 889132"/>
              <a:gd name="connsiteX10" fmla="*/ 1447800 w 5410200"/>
              <a:gd name="connsiteY10" fmla="*/ 136657 h 889132"/>
              <a:gd name="connsiteX11" fmla="*/ 1666875 w 5410200"/>
              <a:gd name="connsiteY11" fmla="*/ 193807 h 889132"/>
              <a:gd name="connsiteX12" fmla="*/ 1704975 w 5410200"/>
              <a:gd name="connsiteY12" fmla="*/ 250957 h 889132"/>
              <a:gd name="connsiteX13" fmla="*/ 1895475 w 5410200"/>
              <a:gd name="connsiteY13" fmla="*/ 193807 h 889132"/>
              <a:gd name="connsiteX14" fmla="*/ 2047875 w 5410200"/>
              <a:gd name="connsiteY14" fmla="*/ 117607 h 889132"/>
              <a:gd name="connsiteX15" fmla="*/ 2209800 w 5410200"/>
              <a:gd name="connsiteY15" fmla="*/ 89032 h 889132"/>
              <a:gd name="connsiteX16" fmla="*/ 2438400 w 5410200"/>
              <a:gd name="connsiteY16" fmla="*/ 117607 h 889132"/>
              <a:gd name="connsiteX17" fmla="*/ 2505075 w 5410200"/>
              <a:gd name="connsiteY17" fmla="*/ 127132 h 889132"/>
              <a:gd name="connsiteX18" fmla="*/ 2647950 w 5410200"/>
              <a:gd name="connsiteY18" fmla="*/ 22357 h 889132"/>
              <a:gd name="connsiteX19" fmla="*/ 2695575 w 5410200"/>
              <a:gd name="connsiteY19" fmla="*/ 3307 h 889132"/>
              <a:gd name="connsiteX20" fmla="*/ 2781300 w 5410200"/>
              <a:gd name="connsiteY20" fmla="*/ 69982 h 889132"/>
              <a:gd name="connsiteX21" fmla="*/ 2962275 w 5410200"/>
              <a:gd name="connsiteY21" fmla="*/ 193807 h 889132"/>
              <a:gd name="connsiteX22" fmla="*/ 3352800 w 5410200"/>
              <a:gd name="connsiteY22" fmla="*/ 79507 h 889132"/>
              <a:gd name="connsiteX23" fmla="*/ 3543300 w 5410200"/>
              <a:gd name="connsiteY23" fmla="*/ 117607 h 889132"/>
              <a:gd name="connsiteX24" fmla="*/ 3667125 w 5410200"/>
              <a:gd name="connsiteY24" fmla="*/ 241432 h 889132"/>
              <a:gd name="connsiteX25" fmla="*/ 3838575 w 5410200"/>
              <a:gd name="connsiteY25" fmla="*/ 336682 h 889132"/>
              <a:gd name="connsiteX26" fmla="*/ 3905250 w 5410200"/>
              <a:gd name="connsiteY26" fmla="*/ 479557 h 889132"/>
              <a:gd name="connsiteX27" fmla="*/ 3981450 w 5410200"/>
              <a:gd name="connsiteY27" fmla="*/ 622432 h 889132"/>
              <a:gd name="connsiteX28" fmla="*/ 4095750 w 5410200"/>
              <a:gd name="connsiteY28" fmla="*/ 660532 h 889132"/>
              <a:gd name="connsiteX29" fmla="*/ 4267200 w 5410200"/>
              <a:gd name="connsiteY29" fmla="*/ 584332 h 889132"/>
              <a:gd name="connsiteX30" fmla="*/ 4381500 w 5410200"/>
              <a:gd name="connsiteY30" fmla="*/ 660532 h 889132"/>
              <a:gd name="connsiteX31" fmla="*/ 4448175 w 5410200"/>
              <a:gd name="connsiteY31" fmla="*/ 717682 h 889132"/>
              <a:gd name="connsiteX32" fmla="*/ 4581525 w 5410200"/>
              <a:gd name="connsiteY32" fmla="*/ 679582 h 889132"/>
              <a:gd name="connsiteX33" fmla="*/ 4638675 w 5410200"/>
              <a:gd name="connsiteY33" fmla="*/ 631957 h 889132"/>
              <a:gd name="connsiteX34" fmla="*/ 4791075 w 5410200"/>
              <a:gd name="connsiteY34" fmla="*/ 536707 h 889132"/>
              <a:gd name="connsiteX35" fmla="*/ 4857750 w 5410200"/>
              <a:gd name="connsiteY35" fmla="*/ 593857 h 889132"/>
              <a:gd name="connsiteX36" fmla="*/ 4886325 w 5410200"/>
              <a:gd name="connsiteY36" fmla="*/ 641482 h 889132"/>
              <a:gd name="connsiteX37" fmla="*/ 4991100 w 5410200"/>
              <a:gd name="connsiteY37" fmla="*/ 651007 h 889132"/>
              <a:gd name="connsiteX38" fmla="*/ 5029200 w 5410200"/>
              <a:gd name="connsiteY38" fmla="*/ 660532 h 889132"/>
              <a:gd name="connsiteX39" fmla="*/ 5172075 w 5410200"/>
              <a:gd name="connsiteY39" fmla="*/ 622432 h 889132"/>
              <a:gd name="connsiteX40" fmla="*/ 5210175 w 5410200"/>
              <a:gd name="connsiteY40" fmla="*/ 708157 h 889132"/>
              <a:gd name="connsiteX41" fmla="*/ 5248275 w 5410200"/>
              <a:gd name="connsiteY41" fmla="*/ 774832 h 889132"/>
              <a:gd name="connsiteX42" fmla="*/ 5314950 w 5410200"/>
              <a:gd name="connsiteY42" fmla="*/ 851032 h 889132"/>
              <a:gd name="connsiteX43" fmla="*/ 5372100 w 5410200"/>
              <a:gd name="connsiteY43" fmla="*/ 870082 h 889132"/>
              <a:gd name="connsiteX44" fmla="*/ 5410200 w 5410200"/>
              <a:gd name="connsiteY44" fmla="*/ 889132 h 889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5410200" h="889132">
                <a:moveTo>
                  <a:pt x="0" y="203332"/>
                </a:moveTo>
                <a:cubicBezTo>
                  <a:pt x="85725" y="232701"/>
                  <a:pt x="171450" y="262070"/>
                  <a:pt x="228600" y="270007"/>
                </a:cubicBezTo>
                <a:cubicBezTo>
                  <a:pt x="285750" y="277944"/>
                  <a:pt x="300038" y="262069"/>
                  <a:pt x="342900" y="250957"/>
                </a:cubicBezTo>
                <a:cubicBezTo>
                  <a:pt x="385762" y="239845"/>
                  <a:pt x="446088" y="211269"/>
                  <a:pt x="485775" y="203332"/>
                </a:cubicBezTo>
                <a:cubicBezTo>
                  <a:pt x="525462" y="195395"/>
                  <a:pt x="542925" y="209682"/>
                  <a:pt x="581025" y="203332"/>
                </a:cubicBezTo>
                <a:cubicBezTo>
                  <a:pt x="619125" y="196982"/>
                  <a:pt x="714375" y="165232"/>
                  <a:pt x="714375" y="165232"/>
                </a:cubicBezTo>
                <a:cubicBezTo>
                  <a:pt x="754063" y="154119"/>
                  <a:pt x="749300" y="143007"/>
                  <a:pt x="819150" y="136657"/>
                </a:cubicBezTo>
                <a:cubicBezTo>
                  <a:pt x="889000" y="130307"/>
                  <a:pt x="1065213" y="116020"/>
                  <a:pt x="1133475" y="127132"/>
                </a:cubicBezTo>
                <a:cubicBezTo>
                  <a:pt x="1201737" y="138244"/>
                  <a:pt x="1189038" y="195395"/>
                  <a:pt x="1228725" y="203332"/>
                </a:cubicBezTo>
                <a:cubicBezTo>
                  <a:pt x="1268412" y="211269"/>
                  <a:pt x="1335088" y="185869"/>
                  <a:pt x="1371600" y="174757"/>
                </a:cubicBezTo>
                <a:cubicBezTo>
                  <a:pt x="1408112" y="163645"/>
                  <a:pt x="1398588" y="133482"/>
                  <a:pt x="1447800" y="136657"/>
                </a:cubicBezTo>
                <a:cubicBezTo>
                  <a:pt x="1497012" y="139832"/>
                  <a:pt x="1624013" y="174757"/>
                  <a:pt x="1666875" y="193807"/>
                </a:cubicBezTo>
                <a:cubicBezTo>
                  <a:pt x="1709738" y="212857"/>
                  <a:pt x="1666875" y="250957"/>
                  <a:pt x="1704975" y="250957"/>
                </a:cubicBezTo>
                <a:cubicBezTo>
                  <a:pt x="1743075" y="250957"/>
                  <a:pt x="1838325" y="216032"/>
                  <a:pt x="1895475" y="193807"/>
                </a:cubicBezTo>
                <a:cubicBezTo>
                  <a:pt x="1952625" y="171582"/>
                  <a:pt x="1995488" y="135069"/>
                  <a:pt x="2047875" y="117607"/>
                </a:cubicBezTo>
                <a:cubicBezTo>
                  <a:pt x="2100262" y="100145"/>
                  <a:pt x="2144713" y="89032"/>
                  <a:pt x="2209800" y="89032"/>
                </a:cubicBezTo>
                <a:cubicBezTo>
                  <a:pt x="2274887" y="89032"/>
                  <a:pt x="2389187" y="111257"/>
                  <a:pt x="2438400" y="117607"/>
                </a:cubicBezTo>
                <a:cubicBezTo>
                  <a:pt x="2487613" y="123957"/>
                  <a:pt x="2470150" y="143007"/>
                  <a:pt x="2505075" y="127132"/>
                </a:cubicBezTo>
                <a:cubicBezTo>
                  <a:pt x="2540000" y="111257"/>
                  <a:pt x="2616200" y="42994"/>
                  <a:pt x="2647950" y="22357"/>
                </a:cubicBezTo>
                <a:cubicBezTo>
                  <a:pt x="2679700" y="1720"/>
                  <a:pt x="2673350" y="-4631"/>
                  <a:pt x="2695575" y="3307"/>
                </a:cubicBezTo>
                <a:cubicBezTo>
                  <a:pt x="2717800" y="11244"/>
                  <a:pt x="2736850" y="38232"/>
                  <a:pt x="2781300" y="69982"/>
                </a:cubicBezTo>
                <a:cubicBezTo>
                  <a:pt x="2825750" y="101732"/>
                  <a:pt x="2867025" y="192220"/>
                  <a:pt x="2962275" y="193807"/>
                </a:cubicBezTo>
                <a:cubicBezTo>
                  <a:pt x="3057525" y="195394"/>
                  <a:pt x="3255963" y="92207"/>
                  <a:pt x="3352800" y="79507"/>
                </a:cubicBezTo>
                <a:cubicBezTo>
                  <a:pt x="3449638" y="66807"/>
                  <a:pt x="3490913" y="90619"/>
                  <a:pt x="3543300" y="117607"/>
                </a:cubicBezTo>
                <a:cubicBezTo>
                  <a:pt x="3595688" y="144594"/>
                  <a:pt x="3617913" y="204920"/>
                  <a:pt x="3667125" y="241432"/>
                </a:cubicBezTo>
                <a:cubicBezTo>
                  <a:pt x="3716338" y="277945"/>
                  <a:pt x="3798888" y="296995"/>
                  <a:pt x="3838575" y="336682"/>
                </a:cubicBezTo>
                <a:cubicBezTo>
                  <a:pt x="3878262" y="376369"/>
                  <a:pt x="3881438" y="431932"/>
                  <a:pt x="3905250" y="479557"/>
                </a:cubicBezTo>
                <a:cubicBezTo>
                  <a:pt x="3929063" y="527182"/>
                  <a:pt x="3949700" y="592270"/>
                  <a:pt x="3981450" y="622432"/>
                </a:cubicBezTo>
                <a:cubicBezTo>
                  <a:pt x="4013200" y="652594"/>
                  <a:pt x="4048125" y="666882"/>
                  <a:pt x="4095750" y="660532"/>
                </a:cubicBezTo>
                <a:cubicBezTo>
                  <a:pt x="4143375" y="654182"/>
                  <a:pt x="4219575" y="584332"/>
                  <a:pt x="4267200" y="584332"/>
                </a:cubicBezTo>
                <a:cubicBezTo>
                  <a:pt x="4314825" y="584332"/>
                  <a:pt x="4351338" y="638307"/>
                  <a:pt x="4381500" y="660532"/>
                </a:cubicBezTo>
                <a:cubicBezTo>
                  <a:pt x="4411662" y="682757"/>
                  <a:pt x="4414838" y="714507"/>
                  <a:pt x="4448175" y="717682"/>
                </a:cubicBezTo>
                <a:cubicBezTo>
                  <a:pt x="4481512" y="720857"/>
                  <a:pt x="4549775" y="693870"/>
                  <a:pt x="4581525" y="679582"/>
                </a:cubicBezTo>
                <a:cubicBezTo>
                  <a:pt x="4613275" y="665295"/>
                  <a:pt x="4603750" y="655769"/>
                  <a:pt x="4638675" y="631957"/>
                </a:cubicBezTo>
                <a:cubicBezTo>
                  <a:pt x="4673600" y="608145"/>
                  <a:pt x="4754563" y="543057"/>
                  <a:pt x="4791075" y="536707"/>
                </a:cubicBezTo>
                <a:cubicBezTo>
                  <a:pt x="4827587" y="530357"/>
                  <a:pt x="4841875" y="576395"/>
                  <a:pt x="4857750" y="593857"/>
                </a:cubicBezTo>
                <a:cubicBezTo>
                  <a:pt x="4873625" y="611319"/>
                  <a:pt x="4864100" y="631957"/>
                  <a:pt x="4886325" y="641482"/>
                </a:cubicBezTo>
                <a:cubicBezTo>
                  <a:pt x="4908550" y="651007"/>
                  <a:pt x="4991100" y="651007"/>
                  <a:pt x="4991100" y="651007"/>
                </a:cubicBezTo>
                <a:cubicBezTo>
                  <a:pt x="5014913" y="654182"/>
                  <a:pt x="4999038" y="665295"/>
                  <a:pt x="5029200" y="660532"/>
                </a:cubicBezTo>
                <a:cubicBezTo>
                  <a:pt x="5059363" y="655770"/>
                  <a:pt x="5141912" y="614494"/>
                  <a:pt x="5172075" y="622432"/>
                </a:cubicBezTo>
                <a:cubicBezTo>
                  <a:pt x="5202238" y="630370"/>
                  <a:pt x="5197475" y="682757"/>
                  <a:pt x="5210175" y="708157"/>
                </a:cubicBezTo>
                <a:cubicBezTo>
                  <a:pt x="5222875" y="733557"/>
                  <a:pt x="5230813" y="751020"/>
                  <a:pt x="5248275" y="774832"/>
                </a:cubicBezTo>
                <a:cubicBezTo>
                  <a:pt x="5265737" y="798644"/>
                  <a:pt x="5294313" y="835157"/>
                  <a:pt x="5314950" y="851032"/>
                </a:cubicBezTo>
                <a:cubicBezTo>
                  <a:pt x="5335588" y="866907"/>
                  <a:pt x="5372100" y="870082"/>
                  <a:pt x="5372100" y="870082"/>
                </a:cubicBezTo>
                <a:cubicBezTo>
                  <a:pt x="5387975" y="876432"/>
                  <a:pt x="5399087" y="882782"/>
                  <a:pt x="5410200" y="889132"/>
                </a:cubicBezTo>
              </a:path>
            </a:pathLst>
          </a:custGeom>
          <a:noFill/>
          <a:ln w="38100">
            <a:solidFill>
              <a:srgbClr val="C82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59251734-52AC-404C-A995-46BF27F63270}"/>
              </a:ext>
            </a:extLst>
          </p:cNvPr>
          <p:cNvPicPr>
            <a:picLocks noChangeAspect="1"/>
          </p:cNvPicPr>
          <p:nvPr/>
        </p:nvPicPr>
        <p:blipFill rotWithShape="1">
          <a:blip r:embed="rId5">
            <a:clrChange>
              <a:clrFrom>
                <a:srgbClr val="F0F0F0"/>
              </a:clrFrom>
              <a:clrTo>
                <a:srgbClr val="F0F0F0">
                  <a:alpha val="0"/>
                </a:srgbClr>
              </a:clrTo>
            </a:clrChange>
          </a:blip>
          <a:srcRect l="81098" r="10602" b="9946"/>
          <a:stretch/>
        </p:blipFill>
        <p:spPr>
          <a:xfrm>
            <a:off x="7238999" y="1944144"/>
            <a:ext cx="603985" cy="3620838"/>
          </a:xfrm>
          <a:prstGeom prst="rect">
            <a:avLst/>
          </a:prstGeom>
        </p:spPr>
      </p:pic>
      <p:pic>
        <p:nvPicPr>
          <p:cNvPr id="13" name="Picture 4" descr="Image result for clic png cern">
            <a:extLst>
              <a:ext uri="{FF2B5EF4-FFF2-40B4-BE49-F238E27FC236}">
                <a16:creationId xmlns:a16="http://schemas.microsoft.com/office/drawing/2014/main" id="{A9451A72-F0D9-4122-B6D2-EB2C00B2FE4D}"/>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17861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normAutofit/>
          </a:bodyPr>
          <a:lstStyle/>
          <a:p>
            <a:r>
              <a:rPr lang="en-US" b="1" dirty="0">
                <a:solidFill>
                  <a:srgbClr val="C00000"/>
                </a:solidFill>
              </a:rPr>
              <a:t>Result 3: Effect of Changing Setpoint.</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37</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4F9CDD57-05AD-4D57-A584-5294A3194E44}"/>
              </a:ext>
            </a:extLst>
          </p:cNvPr>
          <p:cNvPicPr>
            <a:picLocks noChangeAspect="1"/>
          </p:cNvPicPr>
          <p:nvPr/>
        </p:nvPicPr>
        <p:blipFill>
          <a:blip r:embed="rId5">
            <a:clrChange>
              <a:clrFrom>
                <a:srgbClr val="F0F0F0"/>
              </a:clrFrom>
              <a:clrTo>
                <a:srgbClr val="F0F0F0">
                  <a:alpha val="0"/>
                </a:srgbClr>
              </a:clrTo>
            </a:clrChange>
            <a:alphaModFix amt="50000"/>
          </a:blip>
          <a:stretch>
            <a:fillRect/>
          </a:stretch>
        </p:blipFill>
        <p:spPr>
          <a:xfrm>
            <a:off x="5000624" y="2359390"/>
            <a:ext cx="6219825" cy="3328256"/>
          </a:xfrm>
          <a:prstGeom prst="rect">
            <a:avLst/>
          </a:prstGeom>
        </p:spPr>
      </p:pic>
      <p:cxnSp>
        <p:nvCxnSpPr>
          <p:cNvPr id="10" name="Straight Connector 9">
            <a:extLst>
              <a:ext uri="{FF2B5EF4-FFF2-40B4-BE49-F238E27FC236}">
                <a16:creationId xmlns:a16="http://schemas.microsoft.com/office/drawing/2014/main" id="{393FF86F-17BE-48E2-9D06-65F8042769F3}"/>
              </a:ext>
            </a:extLst>
          </p:cNvPr>
          <p:cNvCxnSpPr>
            <a:cxnSpLocks/>
          </p:cNvCxnSpPr>
          <p:nvPr/>
        </p:nvCxnSpPr>
        <p:spPr>
          <a:xfrm flipH="1">
            <a:off x="5581650" y="3733800"/>
            <a:ext cx="4476750" cy="0"/>
          </a:xfrm>
          <a:prstGeom prst="line">
            <a:avLst/>
          </a:prstGeom>
          <a:ln w="38100">
            <a:solidFill>
              <a:srgbClr val="C823C8"/>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90319BD-E294-48A5-9B43-ACDCAC3123E2}"/>
              </a:ext>
            </a:extLst>
          </p:cNvPr>
          <p:cNvSpPr txBox="1"/>
          <p:nvPr/>
        </p:nvSpPr>
        <p:spPr>
          <a:xfrm>
            <a:off x="888912" y="2052255"/>
            <a:ext cx="3921213" cy="3539430"/>
          </a:xfrm>
          <a:prstGeom prst="rect">
            <a:avLst/>
          </a:prstGeom>
          <a:noFill/>
        </p:spPr>
        <p:txBody>
          <a:bodyPr wrap="square" rtlCol="0">
            <a:spAutoFit/>
          </a:bodyPr>
          <a:lstStyle/>
          <a:p>
            <a:r>
              <a:rPr lang="en-GB" sz="2800" dirty="0"/>
              <a:t>Algorithm controls power to track the </a:t>
            </a:r>
            <a:r>
              <a:rPr lang="en-GB" sz="2800" b="1" dirty="0">
                <a:solidFill>
                  <a:srgbClr val="C823C8"/>
                </a:solidFill>
              </a:rPr>
              <a:t>BDR Setpoint</a:t>
            </a:r>
            <a:r>
              <a:rPr lang="en-GB" sz="2800" b="1" dirty="0"/>
              <a:t> </a:t>
            </a:r>
            <a:r>
              <a:rPr lang="en-GB" sz="2800" dirty="0"/>
              <a:t>shown here.</a:t>
            </a:r>
          </a:p>
          <a:p>
            <a:endParaRPr lang="en-GB" sz="2800" dirty="0"/>
          </a:p>
          <a:p>
            <a:r>
              <a:rPr lang="en-GB" sz="2800" dirty="0"/>
              <a:t>Historically  we have used 5E-5 </a:t>
            </a:r>
            <a:r>
              <a:rPr lang="en-US" sz="2800" dirty="0"/>
              <a:t>(one breakdown in 20k pulses) </a:t>
            </a:r>
            <a:r>
              <a:rPr lang="en-GB" sz="2800" dirty="0"/>
              <a:t>but what happens when varied?</a:t>
            </a:r>
          </a:p>
        </p:txBody>
      </p:sp>
      <p:pic>
        <p:nvPicPr>
          <p:cNvPr id="12" name="Picture 4" descr="Image result for clic png cern">
            <a:extLst>
              <a:ext uri="{FF2B5EF4-FFF2-40B4-BE49-F238E27FC236}">
                <a16:creationId xmlns:a16="http://schemas.microsoft.com/office/drawing/2014/main" id="{2A0E8C32-80DB-448A-858B-D489F900FB7B}"/>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46670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US" b="1" dirty="0">
                <a:solidFill>
                  <a:srgbClr val="C00000"/>
                </a:solidFill>
              </a:rPr>
              <a:t>Result 3: Effect of Setpoint on Conditioning.</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38</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82C14220-B61A-4042-ABD1-75643FE64E4A}"/>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382272" y="1690688"/>
            <a:ext cx="6047227" cy="4978041"/>
          </a:xfrm>
          <a:prstGeom prst="rect">
            <a:avLst/>
          </a:prstGeom>
        </p:spPr>
      </p:pic>
      <p:sp>
        <p:nvSpPr>
          <p:cNvPr id="9" name="TextBox 8">
            <a:extLst>
              <a:ext uri="{FF2B5EF4-FFF2-40B4-BE49-F238E27FC236}">
                <a16:creationId xmlns:a16="http://schemas.microsoft.com/office/drawing/2014/main" id="{A0B7C12C-829E-43F5-807A-E9868BF73548}"/>
              </a:ext>
            </a:extLst>
          </p:cNvPr>
          <p:cNvSpPr txBox="1"/>
          <p:nvPr/>
        </p:nvSpPr>
        <p:spPr>
          <a:xfrm>
            <a:off x="7823201" y="2194549"/>
            <a:ext cx="4023870" cy="4401205"/>
          </a:xfrm>
          <a:prstGeom prst="rect">
            <a:avLst/>
          </a:prstGeom>
          <a:noFill/>
        </p:spPr>
        <p:txBody>
          <a:bodyPr wrap="square" rtlCol="0">
            <a:spAutoFit/>
          </a:bodyPr>
          <a:lstStyle/>
          <a:p>
            <a:r>
              <a:rPr lang="en-GB" sz="2800" b="1" dirty="0"/>
              <a:t>Some experimental data:</a:t>
            </a:r>
          </a:p>
          <a:p>
            <a:r>
              <a:rPr lang="en-GB" sz="2800" b="1" dirty="0">
                <a:solidFill>
                  <a:srgbClr val="0070C0"/>
                </a:solidFill>
              </a:rPr>
              <a:t>PolariX Setpoint:  3E-5</a:t>
            </a:r>
          </a:p>
          <a:p>
            <a:r>
              <a:rPr lang="en-GB" sz="2800" b="1" dirty="0">
                <a:solidFill>
                  <a:schemeClr val="accent2">
                    <a:lumMod val="75000"/>
                  </a:schemeClr>
                </a:solidFill>
              </a:rPr>
              <a:t>Crab Setpoint: 5E-5</a:t>
            </a:r>
          </a:p>
          <a:p>
            <a:endParaRPr lang="en-GB" sz="2800" b="1" dirty="0">
              <a:solidFill>
                <a:schemeClr val="accent2">
                  <a:lumMod val="75000"/>
                </a:schemeClr>
              </a:solidFill>
            </a:endParaRPr>
          </a:p>
          <a:p>
            <a:endParaRPr lang="en-GB" sz="2800" b="1" dirty="0">
              <a:solidFill>
                <a:schemeClr val="accent2">
                  <a:lumMod val="75000"/>
                </a:schemeClr>
              </a:solidFill>
            </a:endParaRPr>
          </a:p>
          <a:p>
            <a:endParaRPr lang="en-GB" sz="2800" b="1" dirty="0">
              <a:solidFill>
                <a:schemeClr val="accent2">
                  <a:lumMod val="75000"/>
                </a:schemeClr>
              </a:solidFill>
            </a:endParaRPr>
          </a:p>
          <a:p>
            <a:endParaRPr lang="en-GB" sz="2800" b="1" dirty="0"/>
          </a:p>
          <a:p>
            <a:r>
              <a:rPr lang="en-GB" sz="2800" b="1" dirty="0"/>
              <a:t>Result:</a:t>
            </a:r>
          </a:p>
          <a:p>
            <a:r>
              <a:rPr lang="en-GB" sz="2800" b="1" dirty="0">
                <a:solidFill>
                  <a:srgbClr val="0070C0"/>
                </a:solidFill>
              </a:rPr>
              <a:t>PolariX accumulated fewer BDs.</a:t>
            </a:r>
          </a:p>
        </p:txBody>
      </p:sp>
      <p:cxnSp>
        <p:nvCxnSpPr>
          <p:cNvPr id="12" name="Straight Arrow Connector 11">
            <a:extLst>
              <a:ext uri="{FF2B5EF4-FFF2-40B4-BE49-F238E27FC236}">
                <a16:creationId xmlns:a16="http://schemas.microsoft.com/office/drawing/2014/main" id="{09213D2A-117B-4840-A785-20E902364FD0}"/>
              </a:ext>
            </a:extLst>
          </p:cNvPr>
          <p:cNvCxnSpPr>
            <a:cxnSpLocks/>
          </p:cNvCxnSpPr>
          <p:nvPr/>
        </p:nvCxnSpPr>
        <p:spPr>
          <a:xfrm flipH="1" flipV="1">
            <a:off x="6515100" y="5410200"/>
            <a:ext cx="1308101" cy="2285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4" descr="Image result for clic png cern">
            <a:extLst>
              <a:ext uri="{FF2B5EF4-FFF2-40B4-BE49-F238E27FC236}">
                <a16:creationId xmlns:a16="http://schemas.microsoft.com/office/drawing/2014/main" id="{92C9B7CD-DC72-45D5-927B-FFC9F3FA1A37}"/>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61707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normAutofit/>
          </a:bodyPr>
          <a:lstStyle/>
          <a:p>
            <a:r>
              <a:rPr lang="en-US" b="1" dirty="0">
                <a:solidFill>
                  <a:srgbClr val="C00000"/>
                </a:solidFill>
              </a:rPr>
              <a:t>Result 3: Effect of Changing BDR Setpoint.</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39</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247A2D46-2C71-4524-8DF3-420EE9B8A985}"/>
              </a:ext>
            </a:extLst>
          </p:cNvPr>
          <p:cNvSpPr/>
          <p:nvPr/>
        </p:nvSpPr>
        <p:spPr>
          <a:xfrm>
            <a:off x="1739900" y="1778183"/>
            <a:ext cx="9474200" cy="707886"/>
          </a:xfrm>
          <a:prstGeom prst="rect">
            <a:avLst/>
          </a:prstGeom>
        </p:spPr>
        <p:txBody>
          <a:bodyPr wrap="square">
            <a:spAutoFit/>
          </a:bodyPr>
          <a:lstStyle/>
          <a:p>
            <a:r>
              <a:rPr lang="en-GB" sz="2000" dirty="0"/>
              <a:t>Simulation run three times with a different BDR setpoint each time. </a:t>
            </a:r>
          </a:p>
          <a:p>
            <a:r>
              <a:rPr lang="en-GB" sz="2000" dirty="0"/>
              <a:t>Still requires checking and more investigation but seems to indicate a similar result. </a:t>
            </a:r>
          </a:p>
        </p:txBody>
      </p:sp>
      <p:pic>
        <p:nvPicPr>
          <p:cNvPr id="5" name="Picture 4">
            <a:extLst>
              <a:ext uri="{FF2B5EF4-FFF2-40B4-BE49-F238E27FC236}">
                <a16:creationId xmlns:a16="http://schemas.microsoft.com/office/drawing/2014/main" id="{D98568EF-EB0F-42BB-8C94-C4A15F3E4095}"/>
              </a:ext>
            </a:extLst>
          </p:cNvPr>
          <p:cNvPicPr>
            <a:picLocks noChangeAspect="1"/>
          </p:cNvPicPr>
          <p:nvPr/>
        </p:nvPicPr>
        <p:blipFill>
          <a:blip r:embed="rId5">
            <a:clrChange>
              <a:clrFrom>
                <a:srgbClr val="F0F0F0"/>
              </a:clrFrom>
              <a:clrTo>
                <a:srgbClr val="F0F0F0">
                  <a:alpha val="0"/>
                </a:srgbClr>
              </a:clrTo>
            </a:clrChange>
          </a:blip>
          <a:stretch>
            <a:fillRect/>
          </a:stretch>
        </p:blipFill>
        <p:spPr>
          <a:xfrm>
            <a:off x="727076" y="2732265"/>
            <a:ext cx="4697456" cy="3536590"/>
          </a:xfrm>
          <a:prstGeom prst="rect">
            <a:avLst/>
          </a:prstGeom>
        </p:spPr>
      </p:pic>
      <p:pic>
        <p:nvPicPr>
          <p:cNvPr id="7" name="Picture 6">
            <a:extLst>
              <a:ext uri="{FF2B5EF4-FFF2-40B4-BE49-F238E27FC236}">
                <a16:creationId xmlns:a16="http://schemas.microsoft.com/office/drawing/2014/main" id="{D88EA9DC-E94E-4758-A6B0-3B61D7CF715B}"/>
              </a:ext>
            </a:extLst>
          </p:cNvPr>
          <p:cNvPicPr>
            <a:picLocks noChangeAspect="1"/>
          </p:cNvPicPr>
          <p:nvPr/>
        </p:nvPicPr>
        <p:blipFill>
          <a:blip r:embed="rId6">
            <a:clrChange>
              <a:clrFrom>
                <a:srgbClr val="F0F0F0"/>
              </a:clrFrom>
              <a:clrTo>
                <a:srgbClr val="F0F0F0">
                  <a:alpha val="0"/>
                </a:srgbClr>
              </a:clrTo>
            </a:clrChange>
          </a:blip>
          <a:stretch>
            <a:fillRect/>
          </a:stretch>
        </p:blipFill>
        <p:spPr>
          <a:xfrm>
            <a:off x="6331455" y="2732265"/>
            <a:ext cx="4609090" cy="3536590"/>
          </a:xfrm>
          <a:prstGeom prst="rect">
            <a:avLst/>
          </a:prstGeom>
        </p:spPr>
      </p:pic>
      <p:pic>
        <p:nvPicPr>
          <p:cNvPr id="10" name="Picture 4" descr="Image result for clic png cern">
            <a:extLst>
              <a:ext uri="{FF2B5EF4-FFF2-40B4-BE49-F238E27FC236}">
                <a16:creationId xmlns:a16="http://schemas.microsoft.com/office/drawing/2014/main" id="{755321F2-5E1B-4084-B287-989A2BE9E76A}"/>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3227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screen">
            <a:extLst>
              <a:ext uri="{28A0092B-C50C-407E-A947-70E740481C1C}">
                <a14:useLocalDpi xmlns:a14="http://schemas.microsoft.com/office/drawing/2010/main"/>
              </a:ext>
            </a:extLst>
          </a:blip>
          <a:srcRect t="66628"/>
          <a:stretch/>
        </p:blipFill>
        <p:spPr>
          <a:xfrm>
            <a:off x="773966" y="6110514"/>
            <a:ext cx="10412194" cy="567795"/>
          </a:xfrm>
          <a:prstGeom prst="rect">
            <a:avLst/>
          </a:prstGeom>
        </p:spPr>
      </p:pic>
      <p:sp>
        <p:nvSpPr>
          <p:cNvPr id="2" name="Title 1"/>
          <p:cNvSpPr>
            <a:spLocks noGrp="1"/>
          </p:cNvSpPr>
          <p:nvPr>
            <p:ph type="title"/>
          </p:nvPr>
        </p:nvSpPr>
        <p:spPr>
          <a:xfrm>
            <a:off x="670560" y="179691"/>
            <a:ext cx="10515600" cy="1325563"/>
          </a:xfrm>
        </p:spPr>
        <p:txBody>
          <a:bodyPr/>
          <a:lstStyle/>
          <a:p>
            <a:pPr algn="ctr"/>
            <a:r>
              <a:rPr lang="en-GB" b="1" dirty="0">
                <a:solidFill>
                  <a:srgbClr val="C00000"/>
                </a:solidFill>
              </a:rPr>
              <a:t>Contents</a:t>
            </a:r>
          </a:p>
        </p:txBody>
      </p:sp>
      <p:cxnSp>
        <p:nvCxnSpPr>
          <p:cNvPr id="5" name="Straight Connector 4"/>
          <p:cNvCxnSpPr/>
          <p:nvPr/>
        </p:nvCxnSpPr>
        <p:spPr>
          <a:xfrm>
            <a:off x="838200" y="1392519"/>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6" name="Picture 2" descr="http://www.lancaster.ac.uk/media/wdp/style-assets/images/engineering/engineering.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AF902CCC-0E81-4218-972E-E5BC6ED18459}" type="slidenum">
              <a:rPr lang="en-GB" smtClean="0"/>
              <a:t>4</a:t>
            </a:fld>
            <a:endParaRPr lang="en-GB"/>
          </a:p>
        </p:txBody>
      </p:sp>
      <p:pic>
        <p:nvPicPr>
          <p:cNvPr id="11" name="Picture 2" descr="Image result for cern png">
            <a:extLst>
              <a:ext uri="{FF2B5EF4-FFF2-40B4-BE49-F238E27FC236}">
                <a16:creationId xmlns:a16="http://schemas.microsoft.com/office/drawing/2014/main" id="{208F4DFD-6379-48DE-B5B4-09A18C51FAEC}"/>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5576" y="138823"/>
            <a:ext cx="949324" cy="96450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Image result for clic png cern">
            <a:extLst>
              <a:ext uri="{FF2B5EF4-FFF2-40B4-BE49-F238E27FC236}">
                <a16:creationId xmlns:a16="http://schemas.microsoft.com/office/drawing/2014/main" id="{AB5463FB-EE79-4F7B-A4E8-12D8B0D1ACFC}"/>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317379" y="138824"/>
            <a:ext cx="981363" cy="964506"/>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7">
            <a:extLst>
              <a:ext uri="{FF2B5EF4-FFF2-40B4-BE49-F238E27FC236}">
                <a16:creationId xmlns:a16="http://schemas.microsoft.com/office/drawing/2014/main" id="{C275E4C5-44DD-4378-8A01-AFBFE6FCD25A}"/>
              </a:ext>
            </a:extLst>
          </p:cNvPr>
          <p:cNvSpPr>
            <a:spLocks noGrp="1"/>
          </p:cNvSpPr>
          <p:nvPr>
            <p:ph idx="1"/>
          </p:nvPr>
        </p:nvSpPr>
        <p:spPr>
          <a:xfrm>
            <a:off x="902433" y="1744438"/>
            <a:ext cx="10984767" cy="3724219"/>
          </a:xfrm>
        </p:spPr>
        <p:txBody>
          <a:bodyPr>
            <a:normAutofit/>
          </a:bodyPr>
          <a:lstStyle/>
          <a:p>
            <a:pPr marL="514350" indent="-514350">
              <a:buFont typeface="+mj-lt"/>
              <a:buAutoNum type="arabicPeriod"/>
            </a:pPr>
            <a:r>
              <a:rPr lang="en-GB" sz="3600" b="1" dirty="0"/>
              <a:t>Overview of High Gradient Conditioning.</a:t>
            </a:r>
          </a:p>
          <a:p>
            <a:pPr marL="514350" indent="-514350">
              <a:buFont typeface="+mj-lt"/>
              <a:buAutoNum type="arabicPeriod"/>
            </a:pPr>
            <a:r>
              <a:rPr lang="en-GB" sz="3600" dirty="0"/>
              <a:t>Motivation for Modelling.</a:t>
            </a:r>
          </a:p>
          <a:p>
            <a:pPr marL="514350" indent="-514350">
              <a:buFont typeface="+mj-lt"/>
              <a:buAutoNum type="arabicPeriod"/>
            </a:pPr>
            <a:r>
              <a:rPr lang="en-GB" sz="3600" dirty="0"/>
              <a:t>Simulation Setup.</a:t>
            </a:r>
          </a:p>
          <a:p>
            <a:pPr marL="514350" indent="-514350">
              <a:buFont typeface="+mj-lt"/>
              <a:buAutoNum type="arabicPeriod"/>
            </a:pPr>
            <a:r>
              <a:rPr lang="en-GB" sz="3600" dirty="0"/>
              <a:t>Results of the Model.</a:t>
            </a:r>
          </a:p>
          <a:p>
            <a:pPr marL="514350" indent="-514350">
              <a:buFont typeface="+mj-lt"/>
              <a:buAutoNum type="arabicPeriod"/>
            </a:pPr>
            <a:r>
              <a:rPr lang="en-GB" sz="3600" dirty="0"/>
              <a:t>Conclusion and Future Work.</a:t>
            </a:r>
          </a:p>
        </p:txBody>
      </p:sp>
    </p:spTree>
    <p:extLst>
      <p:ext uri="{BB962C8B-B14F-4D97-AF65-F5344CB8AC3E}">
        <p14:creationId xmlns:p14="http://schemas.microsoft.com/office/powerpoint/2010/main" val="24328649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normAutofit/>
          </a:bodyPr>
          <a:lstStyle/>
          <a:p>
            <a:r>
              <a:rPr lang="en-US" b="1" dirty="0">
                <a:solidFill>
                  <a:srgbClr val="C00000"/>
                </a:solidFill>
              </a:rPr>
              <a:t>Result 4: Dual Structure Simulation.</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40</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3FF24A6C-3049-47BB-9EBB-D42E22E38E31}"/>
              </a:ext>
            </a:extLst>
          </p:cNvPr>
          <p:cNvSpPr>
            <a:spLocks noGrp="1"/>
          </p:cNvSpPr>
          <p:nvPr>
            <p:ph idx="1"/>
          </p:nvPr>
        </p:nvSpPr>
        <p:spPr>
          <a:xfrm>
            <a:off x="838200" y="1825625"/>
            <a:ext cx="10617200" cy="4333875"/>
          </a:xfrm>
        </p:spPr>
        <p:txBody>
          <a:bodyPr>
            <a:normAutofit/>
          </a:bodyPr>
          <a:lstStyle/>
          <a:p>
            <a:pPr marL="0" indent="0">
              <a:buNone/>
            </a:pPr>
            <a:r>
              <a:rPr lang="en-GB" sz="2500" dirty="0"/>
              <a:t>What about the case of two structures?</a:t>
            </a:r>
          </a:p>
          <a:p>
            <a:pPr marL="0" indent="0">
              <a:buNone/>
            </a:pPr>
            <a:endParaRPr lang="en-GB" sz="2500" dirty="0"/>
          </a:p>
          <a:p>
            <a:pPr marL="0" indent="0">
              <a:buNone/>
            </a:pPr>
            <a:r>
              <a:rPr lang="en-GB" sz="2500" dirty="0"/>
              <a:t>We set one to have a slightly </a:t>
            </a:r>
            <a:r>
              <a:rPr lang="en-GB" sz="2500" b="1" dirty="0"/>
              <a:t>higher limit, </a:t>
            </a:r>
            <a:r>
              <a:rPr lang="en-GB" sz="2500" b="1" dirty="0" err="1"/>
              <a:t>E</a:t>
            </a:r>
            <a:r>
              <a:rPr lang="en-GB" sz="2500" b="1" baseline="-25000" dirty="0" err="1"/>
              <a:t>sat</a:t>
            </a:r>
            <a:r>
              <a:rPr lang="en-GB" sz="2500" b="1" dirty="0"/>
              <a:t> </a:t>
            </a:r>
            <a:r>
              <a:rPr lang="en-GB" sz="2500" dirty="0"/>
              <a:t>or an </a:t>
            </a:r>
            <a:r>
              <a:rPr lang="en-GB" sz="2500" b="1" dirty="0"/>
              <a:t>initially higher E</a:t>
            </a:r>
            <a:r>
              <a:rPr lang="en-GB" sz="2500" b="1" baseline="-25000" dirty="0"/>
              <a:t>state</a:t>
            </a:r>
            <a:r>
              <a:rPr lang="en-GB" sz="2500" dirty="0"/>
              <a:t>.</a:t>
            </a:r>
          </a:p>
          <a:p>
            <a:pPr marL="0" indent="0">
              <a:buNone/>
            </a:pPr>
            <a:endParaRPr lang="en-GB" sz="2500" dirty="0"/>
          </a:p>
          <a:p>
            <a:pPr marL="0" indent="0">
              <a:buNone/>
            </a:pPr>
            <a:r>
              <a:rPr lang="en-GB" sz="2500" dirty="0"/>
              <a:t>Does the idea of progressive modification or surface while being held at low BD probability agree?</a:t>
            </a:r>
          </a:p>
          <a:p>
            <a:pPr marL="0" indent="0">
              <a:buNone/>
            </a:pPr>
            <a:endParaRPr lang="en-GB" sz="2500" dirty="0"/>
          </a:p>
          <a:p>
            <a:pPr marL="0" indent="0">
              <a:buNone/>
            </a:pPr>
            <a:r>
              <a:rPr lang="en-GB" sz="2500" dirty="0"/>
              <a:t>In this example, the limit for the second structure was increased by 5MV/m.</a:t>
            </a:r>
            <a:endParaRPr lang="en-GB" dirty="0"/>
          </a:p>
        </p:txBody>
      </p:sp>
      <p:pic>
        <p:nvPicPr>
          <p:cNvPr id="8" name="Picture 4" descr="Image result for clic png cern">
            <a:extLst>
              <a:ext uri="{FF2B5EF4-FFF2-40B4-BE49-F238E27FC236}">
                <a16:creationId xmlns:a16="http://schemas.microsoft.com/office/drawing/2014/main" id="{0147691D-2FF1-4DF0-89FC-D57DE171B913}"/>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69715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normAutofit/>
          </a:bodyPr>
          <a:lstStyle/>
          <a:p>
            <a:r>
              <a:rPr lang="en-US" b="1" dirty="0">
                <a:solidFill>
                  <a:srgbClr val="C00000"/>
                </a:solidFill>
              </a:rPr>
              <a:t>Result 4: Dual Structure Simulation.</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41</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4147048-17CC-4EC7-82D6-A9B49F862D73}"/>
              </a:ext>
            </a:extLst>
          </p:cNvPr>
          <p:cNvPicPr>
            <a:picLocks noChangeAspect="1"/>
          </p:cNvPicPr>
          <p:nvPr/>
        </p:nvPicPr>
        <p:blipFill>
          <a:blip r:embed="rId5">
            <a:clrChange>
              <a:clrFrom>
                <a:srgbClr val="F0F0F0"/>
              </a:clrFrom>
              <a:clrTo>
                <a:srgbClr val="F0F0F0">
                  <a:alpha val="0"/>
                </a:srgbClr>
              </a:clrTo>
            </a:clrChange>
          </a:blip>
          <a:stretch>
            <a:fillRect/>
          </a:stretch>
        </p:blipFill>
        <p:spPr>
          <a:xfrm>
            <a:off x="402572" y="2528608"/>
            <a:ext cx="5048617" cy="3513323"/>
          </a:xfrm>
          <a:prstGeom prst="rect">
            <a:avLst/>
          </a:prstGeom>
        </p:spPr>
      </p:pic>
      <p:pic>
        <p:nvPicPr>
          <p:cNvPr id="5" name="Picture 4">
            <a:extLst>
              <a:ext uri="{FF2B5EF4-FFF2-40B4-BE49-F238E27FC236}">
                <a16:creationId xmlns:a16="http://schemas.microsoft.com/office/drawing/2014/main" id="{B0D45DA2-24B2-4784-BEE1-C5739C04B287}"/>
              </a:ext>
            </a:extLst>
          </p:cNvPr>
          <p:cNvPicPr>
            <a:picLocks noChangeAspect="1"/>
          </p:cNvPicPr>
          <p:nvPr/>
        </p:nvPicPr>
        <p:blipFill>
          <a:blip r:embed="rId6">
            <a:clrChange>
              <a:clrFrom>
                <a:srgbClr val="F0F0F0"/>
              </a:clrFrom>
              <a:clrTo>
                <a:srgbClr val="F0F0F0">
                  <a:alpha val="0"/>
                </a:srgbClr>
              </a:clrTo>
            </a:clrChange>
          </a:blip>
          <a:stretch>
            <a:fillRect/>
          </a:stretch>
        </p:blipFill>
        <p:spPr>
          <a:xfrm>
            <a:off x="6524904" y="2528608"/>
            <a:ext cx="5058651" cy="3496106"/>
          </a:xfrm>
          <a:prstGeom prst="rect">
            <a:avLst/>
          </a:prstGeom>
        </p:spPr>
      </p:pic>
      <p:sp>
        <p:nvSpPr>
          <p:cNvPr id="9" name="TextBox 8">
            <a:extLst>
              <a:ext uri="{FF2B5EF4-FFF2-40B4-BE49-F238E27FC236}">
                <a16:creationId xmlns:a16="http://schemas.microsoft.com/office/drawing/2014/main" id="{2B8E291E-0C30-4905-98A5-D81F010094B2}"/>
              </a:ext>
            </a:extLst>
          </p:cNvPr>
          <p:cNvSpPr txBox="1"/>
          <p:nvPr/>
        </p:nvSpPr>
        <p:spPr>
          <a:xfrm>
            <a:off x="838200" y="1878815"/>
            <a:ext cx="4510644" cy="461665"/>
          </a:xfrm>
          <a:prstGeom prst="rect">
            <a:avLst/>
          </a:prstGeom>
          <a:noFill/>
        </p:spPr>
        <p:txBody>
          <a:bodyPr wrap="square" rtlCol="0">
            <a:spAutoFit/>
          </a:bodyPr>
          <a:lstStyle/>
          <a:p>
            <a:pPr algn="ctr"/>
            <a:r>
              <a:rPr lang="en-GB" sz="2400" b="1" dirty="0"/>
              <a:t>Structure A </a:t>
            </a:r>
          </a:p>
        </p:txBody>
      </p:sp>
      <p:sp>
        <p:nvSpPr>
          <p:cNvPr id="10" name="TextBox 9">
            <a:extLst>
              <a:ext uri="{FF2B5EF4-FFF2-40B4-BE49-F238E27FC236}">
                <a16:creationId xmlns:a16="http://schemas.microsoft.com/office/drawing/2014/main" id="{0312D487-A2E0-4F01-8D51-FC1FEC428F09}"/>
              </a:ext>
            </a:extLst>
          </p:cNvPr>
          <p:cNvSpPr txBox="1"/>
          <p:nvPr/>
        </p:nvSpPr>
        <p:spPr>
          <a:xfrm>
            <a:off x="6843156" y="1878815"/>
            <a:ext cx="4510644" cy="461665"/>
          </a:xfrm>
          <a:prstGeom prst="rect">
            <a:avLst/>
          </a:prstGeom>
          <a:noFill/>
        </p:spPr>
        <p:txBody>
          <a:bodyPr wrap="square" rtlCol="0">
            <a:spAutoFit/>
          </a:bodyPr>
          <a:lstStyle/>
          <a:p>
            <a:pPr algn="ctr"/>
            <a:r>
              <a:rPr lang="en-GB" sz="2400" b="1" dirty="0"/>
              <a:t>Structure B</a:t>
            </a:r>
          </a:p>
        </p:txBody>
      </p:sp>
      <p:pic>
        <p:nvPicPr>
          <p:cNvPr id="12" name="Picture 4" descr="Image result for clic png cern">
            <a:extLst>
              <a:ext uri="{FF2B5EF4-FFF2-40B4-BE49-F238E27FC236}">
                <a16:creationId xmlns:a16="http://schemas.microsoft.com/office/drawing/2014/main" id="{713A4BD4-6B14-4DF7-A725-AC4416C1C88D}"/>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1504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screen">
            <a:extLst>
              <a:ext uri="{28A0092B-C50C-407E-A947-70E740481C1C}">
                <a14:useLocalDpi xmlns:a14="http://schemas.microsoft.com/office/drawing/2010/main"/>
              </a:ext>
            </a:extLst>
          </a:blip>
          <a:srcRect t="66628"/>
          <a:stretch/>
        </p:blipFill>
        <p:spPr>
          <a:xfrm>
            <a:off x="773966" y="6110514"/>
            <a:ext cx="10412194" cy="567795"/>
          </a:xfrm>
          <a:prstGeom prst="rect">
            <a:avLst/>
          </a:prstGeom>
        </p:spPr>
      </p:pic>
      <p:sp>
        <p:nvSpPr>
          <p:cNvPr id="2" name="Title 1"/>
          <p:cNvSpPr>
            <a:spLocks noGrp="1"/>
          </p:cNvSpPr>
          <p:nvPr>
            <p:ph type="title"/>
          </p:nvPr>
        </p:nvSpPr>
        <p:spPr>
          <a:xfrm>
            <a:off x="670560" y="179691"/>
            <a:ext cx="10515600" cy="1325563"/>
          </a:xfrm>
        </p:spPr>
        <p:txBody>
          <a:bodyPr/>
          <a:lstStyle/>
          <a:p>
            <a:pPr algn="ctr"/>
            <a:r>
              <a:rPr lang="en-GB" b="1" dirty="0">
                <a:solidFill>
                  <a:srgbClr val="C00000"/>
                </a:solidFill>
              </a:rPr>
              <a:t>Contents</a:t>
            </a:r>
          </a:p>
        </p:txBody>
      </p:sp>
      <p:cxnSp>
        <p:nvCxnSpPr>
          <p:cNvPr id="5" name="Straight Connector 4"/>
          <p:cNvCxnSpPr/>
          <p:nvPr/>
        </p:nvCxnSpPr>
        <p:spPr>
          <a:xfrm>
            <a:off x="838200" y="1392519"/>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6" name="Picture 2" descr="http://www.lancaster.ac.uk/media/wdp/style-assets/images/engineering/engineering.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AF902CCC-0E81-4218-972E-E5BC6ED18459}" type="slidenum">
              <a:rPr lang="en-GB" smtClean="0"/>
              <a:t>42</a:t>
            </a:fld>
            <a:endParaRPr lang="en-GB"/>
          </a:p>
        </p:txBody>
      </p:sp>
      <p:pic>
        <p:nvPicPr>
          <p:cNvPr id="11" name="Picture 2" descr="Image result for cern png">
            <a:extLst>
              <a:ext uri="{FF2B5EF4-FFF2-40B4-BE49-F238E27FC236}">
                <a16:creationId xmlns:a16="http://schemas.microsoft.com/office/drawing/2014/main" id="{208F4DFD-6379-48DE-B5B4-09A18C51FAEC}"/>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5576" y="138823"/>
            <a:ext cx="949324" cy="96450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Image result for clic png cern">
            <a:extLst>
              <a:ext uri="{FF2B5EF4-FFF2-40B4-BE49-F238E27FC236}">
                <a16:creationId xmlns:a16="http://schemas.microsoft.com/office/drawing/2014/main" id="{AB5463FB-EE79-4F7B-A4E8-12D8B0D1ACFC}"/>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317379" y="138824"/>
            <a:ext cx="981363" cy="964506"/>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7">
            <a:extLst>
              <a:ext uri="{FF2B5EF4-FFF2-40B4-BE49-F238E27FC236}">
                <a16:creationId xmlns:a16="http://schemas.microsoft.com/office/drawing/2014/main" id="{C275E4C5-44DD-4378-8A01-AFBFE6FCD25A}"/>
              </a:ext>
            </a:extLst>
          </p:cNvPr>
          <p:cNvSpPr>
            <a:spLocks noGrp="1"/>
          </p:cNvSpPr>
          <p:nvPr>
            <p:ph idx="1"/>
          </p:nvPr>
        </p:nvSpPr>
        <p:spPr>
          <a:xfrm>
            <a:off x="902433" y="1744438"/>
            <a:ext cx="10984767" cy="3724219"/>
          </a:xfrm>
        </p:spPr>
        <p:txBody>
          <a:bodyPr>
            <a:normAutofit/>
          </a:bodyPr>
          <a:lstStyle/>
          <a:p>
            <a:pPr marL="514350" indent="-514350">
              <a:buFont typeface="+mj-lt"/>
              <a:buAutoNum type="arabicPeriod"/>
            </a:pPr>
            <a:r>
              <a:rPr lang="en-GB" sz="3600" dirty="0"/>
              <a:t>Overview of High Gradient Conditioning.</a:t>
            </a:r>
          </a:p>
          <a:p>
            <a:pPr marL="514350" indent="-514350">
              <a:buFont typeface="+mj-lt"/>
              <a:buAutoNum type="arabicPeriod"/>
            </a:pPr>
            <a:r>
              <a:rPr lang="en-GB" sz="3600" dirty="0"/>
              <a:t>Motivation for Modelling.</a:t>
            </a:r>
          </a:p>
          <a:p>
            <a:pPr marL="514350" indent="-514350">
              <a:buFont typeface="+mj-lt"/>
              <a:buAutoNum type="arabicPeriod"/>
            </a:pPr>
            <a:r>
              <a:rPr lang="en-GB" sz="3600" dirty="0"/>
              <a:t>Simulation Setup.</a:t>
            </a:r>
          </a:p>
          <a:p>
            <a:pPr marL="514350" indent="-514350">
              <a:buFont typeface="+mj-lt"/>
              <a:buAutoNum type="arabicPeriod"/>
            </a:pPr>
            <a:r>
              <a:rPr lang="en-GB" sz="3600" dirty="0"/>
              <a:t>Preliminary Results of the Model.</a:t>
            </a:r>
          </a:p>
          <a:p>
            <a:pPr marL="514350" indent="-514350">
              <a:buFont typeface="+mj-lt"/>
              <a:buAutoNum type="arabicPeriod"/>
            </a:pPr>
            <a:r>
              <a:rPr lang="en-GB" sz="3600" b="1" dirty="0"/>
              <a:t>Conclusion and Future Work.</a:t>
            </a:r>
          </a:p>
        </p:txBody>
      </p:sp>
    </p:spTree>
    <p:extLst>
      <p:ext uri="{BB962C8B-B14F-4D97-AF65-F5344CB8AC3E}">
        <p14:creationId xmlns:p14="http://schemas.microsoft.com/office/powerpoint/2010/main" val="17104276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normAutofit/>
          </a:bodyPr>
          <a:lstStyle/>
          <a:p>
            <a:r>
              <a:rPr lang="en-US" b="1" dirty="0">
                <a:solidFill>
                  <a:srgbClr val="C00000"/>
                </a:solidFill>
              </a:rPr>
              <a:t>Conditioning Simulator: Conclusion</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43</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5BB7A397-BBF2-4B17-9FB1-983A33B762AD}"/>
              </a:ext>
            </a:extLst>
          </p:cNvPr>
          <p:cNvSpPr txBox="1">
            <a:spLocks/>
          </p:cNvSpPr>
          <p:nvPr/>
        </p:nvSpPr>
        <p:spPr>
          <a:xfrm>
            <a:off x="838201" y="1825625"/>
            <a:ext cx="4737099" cy="4125686"/>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dirty="0"/>
              <a:t>Although in the early stages a very simple </a:t>
            </a:r>
            <a:r>
              <a:rPr lang="en-US" sz="2400" b="1" dirty="0"/>
              <a:t>lumped model based on a pulse to pulse modification of the surface </a:t>
            </a:r>
            <a:r>
              <a:rPr lang="en-US" sz="2400" dirty="0"/>
              <a:t>has been created and tuned to give reasonable agreement with test stand data.</a:t>
            </a:r>
          </a:p>
          <a:p>
            <a:pPr marL="0" indent="0">
              <a:buFont typeface="Arial" panose="020B0604020202020204" pitchFamily="34" charset="0"/>
              <a:buNone/>
            </a:pPr>
            <a:endParaRPr lang="en-US" sz="2400" dirty="0"/>
          </a:p>
          <a:p>
            <a:pPr marL="0" indent="0">
              <a:buFont typeface="Arial" panose="020B0604020202020204" pitchFamily="34" charset="0"/>
              <a:buNone/>
            </a:pPr>
            <a:r>
              <a:rPr lang="en-US" sz="2400" dirty="0"/>
              <a:t>Altering the PID loop settings yields results which align with those observed in the test stands.</a:t>
            </a:r>
          </a:p>
          <a:p>
            <a:pPr marL="0" indent="0">
              <a:buFont typeface="Arial" panose="020B0604020202020204" pitchFamily="34" charset="0"/>
              <a:buNone/>
            </a:pPr>
            <a:endParaRPr lang="en-US" sz="2400" dirty="0"/>
          </a:p>
          <a:p>
            <a:pPr marL="0" indent="0">
              <a:buFont typeface="Arial" panose="020B0604020202020204" pitchFamily="34" charset="0"/>
              <a:buNone/>
            </a:pPr>
            <a:r>
              <a:rPr lang="en-US" sz="2400" dirty="0"/>
              <a:t>May eventually be used to investigate the implications of algorithmic values/methods and provide a suggestion of “optimal” settings.</a:t>
            </a:r>
          </a:p>
          <a:p>
            <a:pPr marL="0" indent="0">
              <a:buFont typeface="Arial" panose="020B0604020202020204" pitchFamily="34" charset="0"/>
              <a:buNone/>
            </a:pPr>
            <a:endParaRPr lang="en-US" sz="2400" dirty="0"/>
          </a:p>
          <a:p>
            <a:pPr marL="0" indent="0">
              <a:buFont typeface="Arial" panose="020B0604020202020204" pitchFamily="34" charset="0"/>
              <a:buNone/>
            </a:pPr>
            <a:endParaRPr lang="en-US" sz="2400" dirty="0"/>
          </a:p>
        </p:txBody>
      </p:sp>
      <p:pic>
        <p:nvPicPr>
          <p:cNvPr id="13" name="Picture 12">
            <a:extLst>
              <a:ext uri="{FF2B5EF4-FFF2-40B4-BE49-F238E27FC236}">
                <a16:creationId xmlns:a16="http://schemas.microsoft.com/office/drawing/2014/main" id="{066504C0-5E8F-4D80-A989-1B006DDE767C}"/>
              </a:ext>
            </a:extLst>
          </p:cNvPr>
          <p:cNvPicPr>
            <a:picLocks noChangeAspect="1"/>
          </p:cNvPicPr>
          <p:nvPr/>
        </p:nvPicPr>
        <p:blipFill>
          <a:blip r:embed="rId5">
            <a:clrChange>
              <a:clrFrom>
                <a:srgbClr val="F0F0F0"/>
              </a:clrFrom>
              <a:clrTo>
                <a:srgbClr val="F0F0F0">
                  <a:alpha val="0"/>
                </a:srgbClr>
              </a:clrTo>
            </a:clrChange>
          </a:blip>
          <a:stretch>
            <a:fillRect/>
          </a:stretch>
        </p:blipFill>
        <p:spPr>
          <a:xfrm>
            <a:off x="6162677" y="2095724"/>
            <a:ext cx="5356223" cy="3855589"/>
          </a:xfrm>
          <a:prstGeom prst="rect">
            <a:avLst/>
          </a:prstGeom>
        </p:spPr>
      </p:pic>
      <p:pic>
        <p:nvPicPr>
          <p:cNvPr id="9" name="Picture 4" descr="Image result for clic png cern">
            <a:extLst>
              <a:ext uri="{FF2B5EF4-FFF2-40B4-BE49-F238E27FC236}">
                <a16:creationId xmlns:a16="http://schemas.microsoft.com/office/drawing/2014/main" id="{7ECB0B52-2B2E-48F2-93C0-6453DC3EAF2C}"/>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20463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normAutofit/>
          </a:bodyPr>
          <a:lstStyle/>
          <a:p>
            <a:r>
              <a:rPr lang="en-US" b="1" dirty="0">
                <a:solidFill>
                  <a:srgbClr val="C00000"/>
                </a:solidFill>
              </a:rPr>
              <a:t>Conditioning Simulator: Future Work</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44</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5BB7A397-BBF2-4B17-9FB1-983A33B762AD}"/>
              </a:ext>
            </a:extLst>
          </p:cNvPr>
          <p:cNvSpPr txBox="1">
            <a:spLocks/>
          </p:cNvSpPr>
          <p:nvPr/>
        </p:nvSpPr>
        <p:spPr>
          <a:xfrm>
            <a:off x="838201" y="1825624"/>
            <a:ext cx="10110536" cy="4472169"/>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t>Validate and Correct Model:</a:t>
            </a:r>
          </a:p>
          <a:p>
            <a:r>
              <a:rPr lang="en-US" sz="2400" dirty="0"/>
              <a:t>Additional tuning.</a:t>
            </a:r>
          </a:p>
          <a:p>
            <a:r>
              <a:rPr lang="en-US" sz="2400" dirty="0"/>
              <a:t>Review past data control settings and implement in code to check for agreement.</a:t>
            </a:r>
          </a:p>
          <a:p>
            <a:r>
              <a:rPr lang="en-US" sz="2400" dirty="0"/>
              <a:t>Comparison with DC Test data.</a:t>
            </a:r>
          </a:p>
          <a:p>
            <a:endParaRPr lang="en-US" sz="2400" dirty="0"/>
          </a:p>
          <a:p>
            <a:pPr marL="0" indent="0">
              <a:buNone/>
            </a:pPr>
            <a:r>
              <a:rPr lang="en-US" sz="2400" b="1" dirty="0"/>
              <a:t>Investigations:</a:t>
            </a:r>
          </a:p>
          <a:p>
            <a:r>
              <a:rPr lang="en-US" sz="2400" dirty="0"/>
              <a:t>Explore alternative algorithmic features (gaussian BDR window, alternative ramping, varying setpoints etc.).</a:t>
            </a:r>
          </a:p>
          <a:p>
            <a:r>
              <a:rPr lang="en-US" sz="2400" dirty="0"/>
              <a:t> Addition of pulse length dependence.</a:t>
            </a:r>
          </a:p>
          <a:p>
            <a:r>
              <a:rPr lang="en-US" sz="2400" dirty="0"/>
              <a:t>Vacuum conditioning model. </a:t>
            </a:r>
          </a:p>
          <a:p>
            <a:r>
              <a:rPr lang="en-US" sz="2400" dirty="0"/>
              <a:t>Power/ E-field BDR dependencies.</a:t>
            </a:r>
          </a:p>
          <a:p>
            <a:endParaRPr lang="en-US" sz="2400" dirty="0"/>
          </a:p>
          <a:p>
            <a:endParaRPr lang="en-US" sz="2400" dirty="0"/>
          </a:p>
        </p:txBody>
      </p:sp>
      <p:pic>
        <p:nvPicPr>
          <p:cNvPr id="8" name="Picture 4" descr="Image result for clic png cern">
            <a:extLst>
              <a:ext uri="{FF2B5EF4-FFF2-40B4-BE49-F238E27FC236}">
                <a16:creationId xmlns:a16="http://schemas.microsoft.com/office/drawing/2014/main" id="{BC41E606-204C-405F-8F0F-5C3463753064}"/>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7644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773966" y="3063311"/>
            <a:ext cx="10412194" cy="3614999"/>
          </a:xfrm>
          <a:prstGeom prst="rect">
            <a:avLst/>
          </a:prstGeom>
        </p:spPr>
      </p:pic>
      <p:sp>
        <p:nvSpPr>
          <p:cNvPr id="2" name="Title 1"/>
          <p:cNvSpPr>
            <a:spLocks noGrp="1"/>
          </p:cNvSpPr>
          <p:nvPr>
            <p:ph type="title"/>
          </p:nvPr>
        </p:nvSpPr>
        <p:spPr>
          <a:xfrm>
            <a:off x="773966" y="1216813"/>
            <a:ext cx="10515600" cy="1325563"/>
          </a:xfrm>
        </p:spPr>
        <p:txBody>
          <a:bodyPr/>
          <a:lstStyle/>
          <a:p>
            <a:r>
              <a:rPr lang="en-GB" b="1" dirty="0">
                <a:solidFill>
                  <a:srgbClr val="C00000"/>
                </a:solidFill>
              </a:rPr>
              <a:t>Thank you. Questions/Discussion?</a:t>
            </a:r>
          </a:p>
        </p:txBody>
      </p:sp>
      <p:cxnSp>
        <p:nvCxnSpPr>
          <p:cNvPr id="5" name="Straight Connector 4"/>
          <p:cNvCxnSpPr/>
          <p:nvPr/>
        </p:nvCxnSpPr>
        <p:spPr>
          <a:xfrm>
            <a:off x="838200" y="2350463"/>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6" name="Picture 2" descr="http://www.lancaster.ac.uk/media/wdp/style-assets/images/engineering/engineering.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AF902CCC-0E81-4218-972E-E5BC6ED18459}" type="slidenum">
              <a:rPr lang="en-GB" smtClean="0"/>
              <a:t>45</a:t>
            </a:fld>
            <a:endParaRPr lang="en-GB"/>
          </a:p>
        </p:txBody>
      </p:sp>
      <p:pic>
        <p:nvPicPr>
          <p:cNvPr id="11" name="Picture 2" descr="Image result for cern png">
            <a:extLst>
              <a:ext uri="{FF2B5EF4-FFF2-40B4-BE49-F238E27FC236}">
                <a16:creationId xmlns:a16="http://schemas.microsoft.com/office/drawing/2014/main" id="{208F4DFD-6379-48DE-B5B4-09A18C51FAEC}"/>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55576" y="138823"/>
            <a:ext cx="949324" cy="96450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Image result for clic png cern">
            <a:extLst>
              <a:ext uri="{FF2B5EF4-FFF2-40B4-BE49-F238E27FC236}">
                <a16:creationId xmlns:a16="http://schemas.microsoft.com/office/drawing/2014/main" id="{AB5463FB-EE79-4F7B-A4E8-12D8B0D1ACFC}"/>
              </a:ext>
            </a:extLst>
          </p:cNvPr>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l="13531" t="14558" r="14887" b="15089"/>
          <a:stretch/>
        </p:blipFill>
        <p:spPr bwMode="auto">
          <a:xfrm>
            <a:off x="1317379" y="138824"/>
            <a:ext cx="981363" cy="964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71244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3966" y="1216813"/>
            <a:ext cx="10515600" cy="1325563"/>
          </a:xfrm>
        </p:spPr>
        <p:txBody>
          <a:bodyPr/>
          <a:lstStyle/>
          <a:p>
            <a:r>
              <a:rPr lang="en-GB" b="1" dirty="0">
                <a:solidFill>
                  <a:srgbClr val="C00000"/>
                </a:solidFill>
              </a:rPr>
              <a:t>References</a:t>
            </a:r>
          </a:p>
        </p:txBody>
      </p:sp>
      <p:sp>
        <p:nvSpPr>
          <p:cNvPr id="4" name="Slide Number Placeholder 3"/>
          <p:cNvSpPr>
            <a:spLocks noGrp="1"/>
          </p:cNvSpPr>
          <p:nvPr>
            <p:ph type="sldNum" sz="quarter" idx="12"/>
          </p:nvPr>
        </p:nvSpPr>
        <p:spPr/>
        <p:txBody>
          <a:bodyPr/>
          <a:lstStyle/>
          <a:p>
            <a:fld id="{AF902CCC-0E81-4218-972E-E5BC6ED18459}" type="slidenum">
              <a:rPr lang="en-GB" smtClean="0"/>
              <a:t>46</a:t>
            </a:fld>
            <a:endParaRPr lang="en-GB"/>
          </a:p>
        </p:txBody>
      </p:sp>
      <p:cxnSp>
        <p:nvCxnSpPr>
          <p:cNvPr id="5" name="Straight Connector 4"/>
          <p:cNvCxnSpPr/>
          <p:nvPr/>
        </p:nvCxnSpPr>
        <p:spPr>
          <a:xfrm>
            <a:off x="838200" y="2350463"/>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1" name="Picture 2" descr="Image result for cern png">
            <a:extLst>
              <a:ext uri="{FF2B5EF4-FFF2-40B4-BE49-F238E27FC236}">
                <a16:creationId xmlns:a16="http://schemas.microsoft.com/office/drawing/2014/main" id="{208F4DFD-6379-48DE-B5B4-09A18C51FAE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5576" y="138823"/>
            <a:ext cx="949324" cy="96450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Image result for clic png cern">
            <a:extLst>
              <a:ext uri="{FF2B5EF4-FFF2-40B4-BE49-F238E27FC236}">
                <a16:creationId xmlns:a16="http://schemas.microsoft.com/office/drawing/2014/main" id="{AB5463FB-EE79-4F7B-A4E8-12D8B0D1ACFC}"/>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1317379" y="138824"/>
            <a:ext cx="981363" cy="96450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www.lancaster.ac.uk/media/wdp/style-assets/images/engineering/engineering.png">
            <a:extLst>
              <a:ext uri="{FF2B5EF4-FFF2-40B4-BE49-F238E27FC236}">
                <a16:creationId xmlns:a16="http://schemas.microsoft.com/office/drawing/2014/main" id="{6F73E5BB-7E14-4A87-84B5-6C26BB8496F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464006" y="249501"/>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Related image">
            <a:extLst>
              <a:ext uri="{FF2B5EF4-FFF2-40B4-BE49-F238E27FC236}">
                <a16:creationId xmlns:a16="http://schemas.microsoft.com/office/drawing/2014/main" id="{DDC8D6C1-D68D-40A5-9F40-152C8183F2DC}"/>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0461379" y="113676"/>
            <a:ext cx="1531021" cy="86502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CE21AD5-9303-4BC6-9487-45F3C9B8F341}"/>
              </a:ext>
            </a:extLst>
          </p:cNvPr>
          <p:cNvSpPr txBox="1"/>
          <p:nvPr/>
        </p:nvSpPr>
        <p:spPr>
          <a:xfrm>
            <a:off x="685505" y="2414656"/>
            <a:ext cx="11001669" cy="2323713"/>
          </a:xfrm>
          <a:prstGeom prst="rect">
            <a:avLst/>
          </a:prstGeom>
          <a:noFill/>
        </p:spPr>
        <p:txBody>
          <a:bodyPr wrap="square" rtlCol="0">
            <a:spAutoFit/>
          </a:bodyPr>
          <a:lstStyle/>
          <a:p>
            <a:r>
              <a:rPr lang="en-GB" sz="1300" dirty="0"/>
              <a:t>[1]</a:t>
            </a:r>
            <a:r>
              <a:rPr lang="en-US" sz="1300" dirty="0"/>
              <a:t> –B. Woolley, “High Power X-band RF Test Stand Development and High Power Testing of the CLIC Crab Cavity,” Lancaster University, United Kingdom, 2015.</a:t>
            </a:r>
          </a:p>
          <a:p>
            <a:r>
              <a:rPr lang="en-US" sz="1300" dirty="0"/>
              <a:t>[2] – </a:t>
            </a:r>
            <a:r>
              <a:rPr lang="en-GB" sz="1300" dirty="0" err="1"/>
              <a:t>L.Millar</a:t>
            </a:r>
            <a:r>
              <a:rPr lang="en-GB" sz="1300" dirty="0"/>
              <a:t>, “Conditioning and Operational Algorithms”, Presentation, Available online: https://indico.cern.ch/event/719535/</a:t>
            </a:r>
          </a:p>
          <a:p>
            <a:r>
              <a:rPr lang="en-GB" sz="1300" dirty="0"/>
              <a:t>[3] –  </a:t>
            </a:r>
            <a:r>
              <a:rPr lang="en-US" sz="1300" dirty="0"/>
              <a:t> J. </a:t>
            </a:r>
            <a:r>
              <a:rPr lang="en-US" sz="1300" dirty="0" err="1"/>
              <a:t>Giner</a:t>
            </a:r>
            <a:r>
              <a:rPr lang="en-US" sz="1300" dirty="0"/>
              <a:t> Navarro, Breakdown Studies for High Gradient Rf Warm Technology in: CLIC and Hadron Therapy </a:t>
            </a:r>
            <a:r>
              <a:rPr lang="en-US" sz="1300" dirty="0" err="1"/>
              <a:t>Linacs</a:t>
            </a:r>
            <a:r>
              <a:rPr lang="en-US" sz="1300" dirty="0"/>
              <a:t>, University of Valencia, 2016.</a:t>
            </a:r>
          </a:p>
          <a:p>
            <a:r>
              <a:rPr lang="en-GB" sz="1300" dirty="0"/>
              <a:t>[4] – </a:t>
            </a:r>
            <a:r>
              <a:rPr lang="en-US" sz="1300" dirty="0"/>
              <a:t>Study of Basic Breakdown Phenomena in. </a:t>
            </a:r>
            <a:r>
              <a:rPr lang="en-US" sz="1300" dirty="0" err="1"/>
              <a:t>Dolgashev</a:t>
            </a:r>
            <a:r>
              <a:rPr lang="en-US" sz="1300" dirty="0"/>
              <a:t>, V.A. Tsukuba, Japan : </a:t>
            </a:r>
            <a:r>
              <a:rPr lang="en-US" sz="1300" dirty="0" err="1"/>
              <a:t>s.n</a:t>
            </a:r>
            <a:r>
              <a:rPr lang="en-US" sz="1300" dirty="0"/>
              <a:t>., 2010. XXV International Linear Accelerator Conference (Presentation). </a:t>
            </a:r>
          </a:p>
          <a:p>
            <a:r>
              <a:rPr lang="en-GB" sz="1300" dirty="0"/>
              <a:t>[5] – </a:t>
            </a:r>
            <a:r>
              <a:rPr lang="en-GB" sz="1300" dirty="0" err="1"/>
              <a:t>J.Paszkiewicz</a:t>
            </a:r>
            <a:r>
              <a:rPr lang="en-GB" sz="1300" dirty="0"/>
              <a:t>, “</a:t>
            </a:r>
            <a:r>
              <a:rPr lang="en-US" sz="1300" dirty="0"/>
              <a:t>X-Band RF Test Stands at CERN” Presentation at SINAP, Shanghai, 4-8 June 2018, Available online:</a:t>
            </a:r>
            <a:r>
              <a:rPr lang="en-GB" sz="1300" dirty="0"/>
              <a:t> https://indico.cern.ch/event/675785/contributions/3022037/attachments/1661499/2662246/CERN_Xboxes_Jan_Paszkiewicz_HG18.pdf</a:t>
            </a:r>
            <a:endParaRPr lang="en-US" sz="1300" dirty="0"/>
          </a:p>
          <a:p>
            <a:r>
              <a:rPr lang="en-GB" sz="1300" dirty="0"/>
              <a:t>[6] –</a:t>
            </a:r>
            <a:r>
              <a:rPr lang="en-US" sz="1300" dirty="0"/>
              <a:t>New local field quantity describing the high gradient limit of accelerating structure. Wuensch, W. et al. 10, </a:t>
            </a:r>
            <a:r>
              <a:rPr lang="en-US" sz="1300" dirty="0" err="1"/>
              <a:t>s.l.</a:t>
            </a:r>
            <a:r>
              <a:rPr lang="en-US" sz="1300" dirty="0"/>
              <a:t> : American Physical Society, 2009, Phys. Rev. ST Accel. Beams, Vol. 12.</a:t>
            </a:r>
          </a:p>
          <a:p>
            <a:r>
              <a:rPr lang="en-US" sz="1300" dirty="0"/>
              <a:t>[7] -</a:t>
            </a:r>
            <a:r>
              <a:rPr lang="en-GB" sz="1400" dirty="0"/>
              <a:t> https://indico.cern.ch/event/449801/contributions/1945266/attachments/1212465/1770218/korsback_clicworkshop16_v3.pdf</a:t>
            </a:r>
            <a:endParaRPr lang="en-GB" sz="1300" dirty="0"/>
          </a:p>
          <a:p>
            <a:r>
              <a:rPr lang="en-US" sz="1300" dirty="0"/>
              <a:t>[8]</a:t>
            </a:r>
            <a:r>
              <a:rPr lang="en-GB" sz="1300" dirty="0"/>
              <a:t> – </a:t>
            </a:r>
            <a:r>
              <a:rPr lang="en-US" sz="1300" dirty="0"/>
              <a:t>Statistics of vacuum breakdown in the high-gradient and low-rate regime. Wuensch, W. et al. 10, </a:t>
            </a:r>
            <a:r>
              <a:rPr lang="en-US" sz="1300" dirty="0" err="1"/>
              <a:t>s.l.</a:t>
            </a:r>
            <a:r>
              <a:rPr lang="en-US" sz="1300" dirty="0"/>
              <a:t> : American Physical Society, 2009, Phys. Rev. Accel. Beams 20, 011007 – Published 25 January 2017, Available online: </a:t>
            </a:r>
            <a:r>
              <a:rPr lang="en-GB" sz="1400" dirty="0"/>
              <a:t>https://journals.aps.org/prab/pdf/10.1103/PhysRevAccelBeams.20.011007</a:t>
            </a:r>
            <a:endParaRPr lang="en-US" sz="1300" dirty="0"/>
          </a:p>
        </p:txBody>
      </p:sp>
    </p:spTree>
    <p:extLst>
      <p:ext uri="{BB962C8B-B14F-4D97-AF65-F5344CB8AC3E}">
        <p14:creationId xmlns:p14="http://schemas.microsoft.com/office/powerpoint/2010/main" val="26955467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Automation of the Conditioning Process</a:t>
            </a:r>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69FE55D5-395E-4B3F-953D-0F0AE991A556}"/>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8" name="Content Placeholder 2">
            <a:extLst>
              <a:ext uri="{FF2B5EF4-FFF2-40B4-BE49-F238E27FC236}">
                <a16:creationId xmlns:a16="http://schemas.microsoft.com/office/drawing/2014/main" id="{5962549D-7B93-4876-99CB-F864C072FCF9}"/>
              </a:ext>
            </a:extLst>
          </p:cNvPr>
          <p:cNvSpPr txBox="1">
            <a:spLocks/>
          </p:cNvSpPr>
          <p:nvPr/>
        </p:nvSpPr>
        <p:spPr>
          <a:xfrm>
            <a:off x="838199" y="1841390"/>
            <a:ext cx="5422901" cy="467370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dirty="0"/>
              <a:t>Several years ago a conditioning algorithm was developed on the XB1 software to automate this process</a:t>
            </a:r>
            <a:r>
              <a:rPr lang="en-US" sz="1600" dirty="0"/>
              <a:t> using a two level hierarchy (respond to short and long term behavior).</a:t>
            </a:r>
          </a:p>
          <a:p>
            <a:r>
              <a:rPr lang="en-US" sz="1600" dirty="0"/>
              <a:t>Short-term behavior(seconds to minutes):</a:t>
            </a:r>
          </a:p>
          <a:p>
            <a:pPr lvl="1"/>
            <a:r>
              <a:rPr lang="en-US" sz="1400" dirty="0"/>
              <a:t>A graphical representation pictured right. The vertical red bar scrolls to the right as time increases. If the red bar gets to the step-up in the blue curve, the power level is increased by the size of the step (in this case 10 kW). The timer is then reset and the red bar starts again from 0 seconds. </a:t>
            </a:r>
          </a:p>
          <a:p>
            <a:pPr lvl="1"/>
            <a:r>
              <a:rPr lang="en-US" sz="1400" dirty="0"/>
              <a:t>If the structure is operating near its conditioned limit, the increase in power may trigger a breakdown shortly after. The slope in the blue line is designed to lower the power level if a breakdown occurs shortly after the previous “event”. </a:t>
            </a:r>
            <a:endParaRPr lang="en-GB" sz="1400" dirty="0"/>
          </a:p>
          <a:p>
            <a:r>
              <a:rPr lang="en-GB" sz="1600" dirty="0"/>
              <a:t>Long term behaviour:</a:t>
            </a:r>
          </a:p>
          <a:p>
            <a:pPr lvl="1"/>
            <a:r>
              <a:rPr lang="en-US" sz="1400" dirty="0"/>
              <a:t>BDR is measured in a user defined window.</a:t>
            </a:r>
          </a:p>
          <a:p>
            <a:pPr lvl="1"/>
            <a:r>
              <a:rPr lang="en-US" sz="1400" dirty="0"/>
              <a:t>If the measured BDR increases above a user defined threshold the power level can no longer be increased by the software. </a:t>
            </a:r>
          </a:p>
          <a:p>
            <a:pPr lvl="1"/>
            <a:r>
              <a:rPr lang="en-US" sz="1400" dirty="0"/>
              <a:t>Subsequent breakdowns will however reduce the power as described previously.</a:t>
            </a:r>
          </a:p>
        </p:txBody>
      </p:sp>
      <p:pic>
        <p:nvPicPr>
          <p:cNvPr id="42" name="Picture 4" descr="Image result for clic png cern">
            <a:extLst>
              <a:ext uri="{FF2B5EF4-FFF2-40B4-BE49-F238E27FC236}">
                <a16:creationId xmlns:a16="http://schemas.microsoft.com/office/drawing/2014/main" id="{A68DEE1A-1A08-4D3D-80CD-21841C859C30}"/>
              </a:ext>
            </a:extLst>
          </p:cNvPr>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83B21C20-BAE8-49E0-98D2-334DE1005FF1}"/>
              </a:ext>
            </a:extLst>
          </p:cNvPr>
          <p:cNvPicPr>
            <a:picLocks noChangeAspect="1"/>
          </p:cNvPicPr>
          <p:nvPr/>
        </p:nvPicPr>
        <p:blipFill rotWithShape="1">
          <a:blip r:embed="rId6">
            <a:clrChange>
              <a:clrFrom>
                <a:srgbClr val="E7E3E7"/>
              </a:clrFrom>
              <a:clrTo>
                <a:srgbClr val="E7E3E7">
                  <a:alpha val="0"/>
                </a:srgbClr>
              </a:clrTo>
            </a:clrChange>
          </a:blip>
          <a:srcRect l="801"/>
          <a:stretch/>
        </p:blipFill>
        <p:spPr>
          <a:xfrm>
            <a:off x="6359524" y="1949038"/>
            <a:ext cx="5095876" cy="1463918"/>
          </a:xfrm>
          <a:prstGeom prst="rect">
            <a:avLst/>
          </a:prstGeom>
          <a:ln>
            <a:solidFill>
              <a:schemeClr val="tx1"/>
            </a:solidFill>
          </a:ln>
        </p:spPr>
      </p:pic>
      <p:pic>
        <p:nvPicPr>
          <p:cNvPr id="4" name="Picture 3">
            <a:extLst>
              <a:ext uri="{FF2B5EF4-FFF2-40B4-BE49-F238E27FC236}">
                <a16:creationId xmlns:a16="http://schemas.microsoft.com/office/drawing/2014/main" id="{6C84049D-C620-4684-B143-A7E54FEE5A79}"/>
              </a:ext>
            </a:extLst>
          </p:cNvPr>
          <p:cNvPicPr>
            <a:picLocks noChangeAspect="1"/>
          </p:cNvPicPr>
          <p:nvPr/>
        </p:nvPicPr>
        <p:blipFill>
          <a:blip r:embed="rId7">
            <a:clrChange>
              <a:clrFrom>
                <a:srgbClr val="E7E3E7"/>
              </a:clrFrom>
              <a:clrTo>
                <a:srgbClr val="E7E3E7">
                  <a:alpha val="0"/>
                </a:srgbClr>
              </a:clrTo>
            </a:clrChange>
          </a:blip>
          <a:stretch>
            <a:fillRect/>
          </a:stretch>
        </p:blipFill>
        <p:spPr>
          <a:xfrm>
            <a:off x="6359524" y="3731041"/>
            <a:ext cx="1733550" cy="1114425"/>
          </a:xfrm>
          <a:prstGeom prst="rect">
            <a:avLst/>
          </a:prstGeom>
          <a:ln>
            <a:solidFill>
              <a:schemeClr val="tx1"/>
            </a:solidFill>
          </a:ln>
        </p:spPr>
      </p:pic>
      <p:cxnSp>
        <p:nvCxnSpPr>
          <p:cNvPr id="8" name="Straight Arrow Connector 7">
            <a:extLst>
              <a:ext uri="{FF2B5EF4-FFF2-40B4-BE49-F238E27FC236}">
                <a16:creationId xmlns:a16="http://schemas.microsoft.com/office/drawing/2014/main" id="{2928035E-9A58-4DD3-A2E8-C9E46C16B377}"/>
              </a:ext>
            </a:extLst>
          </p:cNvPr>
          <p:cNvCxnSpPr>
            <a:cxnSpLocks/>
            <a:stCxn id="9" idx="0"/>
          </p:cNvCxnSpPr>
          <p:nvPr/>
        </p:nvCxnSpPr>
        <p:spPr>
          <a:xfrm flipV="1">
            <a:off x="9748964" y="3143250"/>
            <a:ext cx="0" cy="98802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E0D1650-CFDA-4D62-AD48-A38AB5A4A26F}"/>
              </a:ext>
            </a:extLst>
          </p:cNvPr>
          <p:cNvSpPr txBox="1"/>
          <p:nvPr/>
        </p:nvSpPr>
        <p:spPr>
          <a:xfrm>
            <a:off x="8477376" y="4131274"/>
            <a:ext cx="2543175" cy="646331"/>
          </a:xfrm>
          <a:prstGeom prst="rect">
            <a:avLst/>
          </a:prstGeom>
          <a:noFill/>
          <a:ln>
            <a:solidFill>
              <a:schemeClr val="tx1"/>
            </a:solidFill>
          </a:ln>
        </p:spPr>
        <p:txBody>
          <a:bodyPr wrap="square" rtlCol="0">
            <a:spAutoFit/>
          </a:bodyPr>
          <a:lstStyle/>
          <a:p>
            <a:r>
              <a:rPr lang="en-GB" dirty="0"/>
              <a:t>A BD here would cause a drop in power by 2.5kW</a:t>
            </a:r>
          </a:p>
        </p:txBody>
      </p:sp>
      <p:sp>
        <p:nvSpPr>
          <p:cNvPr id="14" name="TextBox 13">
            <a:extLst>
              <a:ext uri="{FF2B5EF4-FFF2-40B4-BE49-F238E27FC236}">
                <a16:creationId xmlns:a16="http://schemas.microsoft.com/office/drawing/2014/main" id="{9126AB69-C2B0-4949-93C9-FF503943E179}"/>
              </a:ext>
            </a:extLst>
          </p:cNvPr>
          <p:cNvSpPr txBox="1"/>
          <p:nvPr/>
        </p:nvSpPr>
        <p:spPr>
          <a:xfrm>
            <a:off x="7980362" y="5462009"/>
            <a:ext cx="3475038" cy="923330"/>
          </a:xfrm>
          <a:prstGeom prst="rect">
            <a:avLst/>
          </a:prstGeom>
          <a:noFill/>
          <a:ln w="38100">
            <a:solidFill>
              <a:srgbClr val="C00000"/>
            </a:solidFill>
          </a:ln>
        </p:spPr>
        <p:txBody>
          <a:bodyPr wrap="square" rtlCol="0">
            <a:spAutoFit/>
          </a:bodyPr>
          <a:lstStyle/>
          <a:p>
            <a:r>
              <a:rPr lang="en-GB" i="1" dirty="0"/>
              <a:t>Note: There are of course other interlocks which are not mentioned on this slide.</a:t>
            </a:r>
          </a:p>
        </p:txBody>
      </p:sp>
    </p:spTree>
    <p:extLst>
      <p:ext uri="{BB962C8B-B14F-4D97-AF65-F5344CB8AC3E}">
        <p14:creationId xmlns:p14="http://schemas.microsoft.com/office/powerpoint/2010/main" val="20028402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Current Algorithm</a:t>
            </a:r>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69FE55D5-395E-4B3F-953D-0F0AE991A556}"/>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8" name="Content Placeholder 2">
            <a:extLst>
              <a:ext uri="{FF2B5EF4-FFF2-40B4-BE49-F238E27FC236}">
                <a16:creationId xmlns:a16="http://schemas.microsoft.com/office/drawing/2014/main" id="{5962549D-7B93-4876-99CB-F864C072FCF9}"/>
              </a:ext>
            </a:extLst>
          </p:cNvPr>
          <p:cNvSpPr txBox="1">
            <a:spLocks/>
          </p:cNvSpPr>
          <p:nvPr/>
        </p:nvSpPr>
        <p:spPr>
          <a:xfrm>
            <a:off x="838200" y="1841391"/>
            <a:ext cx="4686300" cy="2425569"/>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I have attempted to condense the existing algorithm into a (greatly simplified) block diagram. (Pictured right)</a:t>
            </a:r>
          </a:p>
          <a:p>
            <a:r>
              <a:rPr lang="en-GB" dirty="0"/>
              <a:t>Does not show PID loop gains and several other fine details for the sake of simplicity.</a:t>
            </a:r>
          </a:p>
        </p:txBody>
      </p:sp>
      <p:pic>
        <p:nvPicPr>
          <p:cNvPr id="42" name="Picture 4" descr="Image result for clic png cern">
            <a:extLst>
              <a:ext uri="{FF2B5EF4-FFF2-40B4-BE49-F238E27FC236}">
                <a16:creationId xmlns:a16="http://schemas.microsoft.com/office/drawing/2014/main" id="{A68DEE1A-1A08-4D3D-80CD-21841C859C30}"/>
              </a:ext>
            </a:extLst>
          </p:cNvPr>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2F635AA1-07B2-4A72-B805-3C7C32E3CAE8}"/>
              </a:ext>
            </a:extLst>
          </p:cNvPr>
          <p:cNvPicPr>
            <a:picLocks noChangeAspect="1"/>
          </p:cNvPicPr>
          <p:nvPr/>
        </p:nvPicPr>
        <p:blipFill rotWithShape="1">
          <a:blip r:embed="rId6">
            <a:clrChange>
              <a:clrFrom>
                <a:srgbClr val="E7E3E7"/>
              </a:clrFrom>
              <a:clrTo>
                <a:srgbClr val="E7E3E7">
                  <a:alpha val="0"/>
                </a:srgbClr>
              </a:clrTo>
            </a:clrChange>
          </a:blip>
          <a:srcRect l="44851"/>
          <a:stretch/>
        </p:blipFill>
        <p:spPr>
          <a:xfrm>
            <a:off x="1370012" y="4689861"/>
            <a:ext cx="3335023" cy="1723307"/>
          </a:xfrm>
          <a:prstGeom prst="rect">
            <a:avLst/>
          </a:prstGeom>
          <a:ln>
            <a:solidFill>
              <a:schemeClr val="tx1"/>
            </a:solidFill>
          </a:ln>
        </p:spPr>
      </p:pic>
      <p:cxnSp>
        <p:nvCxnSpPr>
          <p:cNvPr id="5" name="Straight Arrow Connector 4">
            <a:extLst>
              <a:ext uri="{FF2B5EF4-FFF2-40B4-BE49-F238E27FC236}">
                <a16:creationId xmlns:a16="http://schemas.microsoft.com/office/drawing/2014/main" id="{4A04E29A-6D9A-4957-8A02-5F55BA202EB7}"/>
              </a:ext>
            </a:extLst>
          </p:cNvPr>
          <p:cNvCxnSpPr>
            <a:cxnSpLocks/>
          </p:cNvCxnSpPr>
          <p:nvPr/>
        </p:nvCxnSpPr>
        <p:spPr>
          <a:xfrm>
            <a:off x="1962150" y="5100433"/>
            <a:ext cx="1152525"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C19597E-1047-43CD-99BE-57ACFE2A8BDC}"/>
              </a:ext>
            </a:extLst>
          </p:cNvPr>
          <p:cNvCxnSpPr>
            <a:cxnSpLocks/>
          </p:cNvCxnSpPr>
          <p:nvPr/>
        </p:nvCxnSpPr>
        <p:spPr>
          <a:xfrm>
            <a:off x="1962149" y="4786108"/>
            <a:ext cx="2047876"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F434334-E847-461B-968C-4B6297EDB74F}"/>
              </a:ext>
            </a:extLst>
          </p:cNvPr>
          <p:cNvCxnSpPr>
            <a:cxnSpLocks/>
          </p:cNvCxnSpPr>
          <p:nvPr/>
        </p:nvCxnSpPr>
        <p:spPr>
          <a:xfrm flipV="1">
            <a:off x="4867275" y="4909933"/>
            <a:ext cx="0" cy="49530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71D3DA8-6F7E-4D82-8ABB-095128A45CB8}"/>
              </a:ext>
            </a:extLst>
          </p:cNvPr>
          <p:cNvSpPr txBox="1"/>
          <p:nvPr/>
        </p:nvSpPr>
        <p:spPr>
          <a:xfrm>
            <a:off x="5011424" y="4954493"/>
            <a:ext cx="1084572" cy="307777"/>
          </a:xfrm>
          <a:prstGeom prst="rect">
            <a:avLst/>
          </a:prstGeom>
          <a:noFill/>
        </p:spPr>
        <p:txBody>
          <a:bodyPr wrap="square" rtlCol="0">
            <a:spAutoFit/>
          </a:bodyPr>
          <a:lstStyle/>
          <a:p>
            <a:r>
              <a:rPr lang="en-GB" sz="1400" dirty="0"/>
              <a:t>Power Step</a:t>
            </a:r>
          </a:p>
        </p:txBody>
      </p:sp>
      <p:sp>
        <p:nvSpPr>
          <p:cNvPr id="19" name="TextBox 18">
            <a:extLst>
              <a:ext uri="{FF2B5EF4-FFF2-40B4-BE49-F238E27FC236}">
                <a16:creationId xmlns:a16="http://schemas.microsoft.com/office/drawing/2014/main" id="{0B1DB033-1493-4761-94FC-A9CA722BEFEA}"/>
              </a:ext>
            </a:extLst>
          </p:cNvPr>
          <p:cNvSpPr txBox="1"/>
          <p:nvPr/>
        </p:nvSpPr>
        <p:spPr>
          <a:xfrm>
            <a:off x="1996126" y="5117906"/>
            <a:ext cx="1084572" cy="307777"/>
          </a:xfrm>
          <a:prstGeom prst="rect">
            <a:avLst/>
          </a:prstGeom>
          <a:noFill/>
        </p:spPr>
        <p:txBody>
          <a:bodyPr wrap="square" rtlCol="0">
            <a:spAutoFit/>
          </a:bodyPr>
          <a:lstStyle/>
          <a:p>
            <a:r>
              <a:rPr lang="en-GB" sz="1400" dirty="0"/>
              <a:t>Ramp Time</a:t>
            </a:r>
          </a:p>
        </p:txBody>
      </p:sp>
      <p:sp>
        <p:nvSpPr>
          <p:cNvPr id="20" name="TextBox 19">
            <a:extLst>
              <a:ext uri="{FF2B5EF4-FFF2-40B4-BE49-F238E27FC236}">
                <a16:creationId xmlns:a16="http://schemas.microsoft.com/office/drawing/2014/main" id="{6CFA2EB4-2D00-40E7-BCAA-40352A857394}"/>
              </a:ext>
            </a:extLst>
          </p:cNvPr>
          <p:cNvSpPr txBox="1"/>
          <p:nvPr/>
        </p:nvSpPr>
        <p:spPr>
          <a:xfrm>
            <a:off x="2639064" y="4430207"/>
            <a:ext cx="1084572" cy="307777"/>
          </a:xfrm>
          <a:prstGeom prst="rect">
            <a:avLst/>
          </a:prstGeom>
          <a:noFill/>
        </p:spPr>
        <p:txBody>
          <a:bodyPr wrap="square" rtlCol="0">
            <a:spAutoFit/>
          </a:bodyPr>
          <a:lstStyle/>
          <a:p>
            <a:r>
              <a:rPr lang="en-GB" sz="1400" dirty="0"/>
              <a:t>Step Time</a:t>
            </a:r>
          </a:p>
        </p:txBody>
      </p:sp>
      <p:pic>
        <p:nvPicPr>
          <p:cNvPr id="18" name="Picture 17">
            <a:extLst>
              <a:ext uri="{FF2B5EF4-FFF2-40B4-BE49-F238E27FC236}">
                <a16:creationId xmlns:a16="http://schemas.microsoft.com/office/drawing/2014/main" id="{997F56DF-10FB-406B-9577-C7BD3B80E1B8}"/>
              </a:ext>
            </a:extLst>
          </p:cNvPr>
          <p:cNvPicPr>
            <a:picLocks noChangeAspect="1"/>
          </p:cNvPicPr>
          <p:nvPr/>
        </p:nvPicPr>
        <p:blipFill>
          <a:blip r:embed="rId7"/>
          <a:stretch>
            <a:fillRect/>
          </a:stretch>
        </p:blipFill>
        <p:spPr>
          <a:xfrm>
            <a:off x="6595054" y="1841391"/>
            <a:ext cx="4698891" cy="4571319"/>
          </a:xfrm>
          <a:prstGeom prst="rect">
            <a:avLst/>
          </a:prstGeom>
        </p:spPr>
      </p:pic>
    </p:spTree>
    <p:extLst>
      <p:ext uri="{BB962C8B-B14F-4D97-AF65-F5344CB8AC3E}">
        <p14:creationId xmlns:p14="http://schemas.microsoft.com/office/powerpoint/2010/main" val="18414487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US" b="1" dirty="0">
                <a:solidFill>
                  <a:srgbClr val="C00000"/>
                </a:solidFill>
              </a:rPr>
              <a:t>Ramp Settings in the Test Stands</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49</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aphicFrame>
        <p:nvGraphicFramePr>
          <p:cNvPr id="8" name="Chart 7">
            <a:extLst>
              <a:ext uri="{FF2B5EF4-FFF2-40B4-BE49-F238E27FC236}">
                <a16:creationId xmlns:a16="http://schemas.microsoft.com/office/drawing/2014/main" id="{86F31F53-B273-47E0-816C-490C4D5B8D59}"/>
              </a:ext>
            </a:extLst>
          </p:cNvPr>
          <p:cNvGraphicFramePr>
            <a:graphicFrameLocks/>
          </p:cNvGraphicFramePr>
          <p:nvPr>
            <p:extLst>
              <p:ext uri="{D42A27DB-BD31-4B8C-83A1-F6EECF244321}">
                <p14:modId xmlns:p14="http://schemas.microsoft.com/office/powerpoint/2010/main" val="1427282404"/>
              </p:ext>
            </p:extLst>
          </p:nvPr>
        </p:nvGraphicFramePr>
        <p:xfrm>
          <a:off x="3296084" y="2005020"/>
          <a:ext cx="5599832" cy="4351329"/>
        </p:xfrm>
        <a:graphic>
          <a:graphicData uri="http://schemas.openxmlformats.org/drawingml/2006/chart">
            <c:chart xmlns:c="http://schemas.openxmlformats.org/drawingml/2006/chart" xmlns:r="http://schemas.openxmlformats.org/officeDocument/2006/relationships" r:id="rId5"/>
          </a:graphicData>
        </a:graphic>
      </p:graphicFrame>
      <p:pic>
        <p:nvPicPr>
          <p:cNvPr id="9" name="Picture 4" descr="Image result for clic png cern">
            <a:extLst>
              <a:ext uri="{FF2B5EF4-FFF2-40B4-BE49-F238E27FC236}">
                <a16:creationId xmlns:a16="http://schemas.microsoft.com/office/drawing/2014/main" id="{666C9A0A-1645-43B4-B546-274858B6ADD7}"/>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4433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High Power Conditioning</a:t>
            </a:r>
          </a:p>
        </p:txBody>
      </p:sp>
      <p:sp>
        <p:nvSpPr>
          <p:cNvPr id="4" name="Slide Number Placeholder 3"/>
          <p:cNvSpPr>
            <a:spLocks noGrp="1"/>
          </p:cNvSpPr>
          <p:nvPr>
            <p:ph type="sldNum" sz="quarter" idx="12"/>
          </p:nvPr>
        </p:nvSpPr>
        <p:spPr/>
        <p:txBody>
          <a:bodyPr/>
          <a:lstStyle/>
          <a:p>
            <a:fld id="{AF902CCC-0E81-4218-972E-E5BC6ED18459}" type="slidenum">
              <a:rPr lang="en-GB" smtClean="0"/>
              <a:t>5</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69FE55D5-395E-4B3F-953D-0F0AE991A556}"/>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Content Placeholder 4">
            <a:extLst>
              <a:ext uri="{FF2B5EF4-FFF2-40B4-BE49-F238E27FC236}">
                <a16:creationId xmlns:a16="http://schemas.microsoft.com/office/drawing/2014/main" id="{6EFCCADC-EA2A-4899-83CA-D77561F37FCE}"/>
              </a:ext>
            </a:extLst>
          </p:cNvPr>
          <p:cNvSpPr>
            <a:spLocks noGrp="1"/>
          </p:cNvSpPr>
          <p:nvPr>
            <p:ph idx="1"/>
          </p:nvPr>
        </p:nvSpPr>
        <p:spPr>
          <a:xfrm>
            <a:off x="838200" y="1825624"/>
            <a:ext cx="4785795" cy="4530725"/>
          </a:xfrm>
        </p:spPr>
        <p:txBody>
          <a:bodyPr>
            <a:normAutofit/>
          </a:bodyPr>
          <a:lstStyle/>
          <a:p>
            <a:pPr marL="0" indent="0">
              <a:buNone/>
            </a:pPr>
            <a:r>
              <a:rPr lang="en-GB" sz="2000" dirty="0"/>
              <a:t>To date the Xbox test stands have successfully conditioned many structures (and high power RF components).</a:t>
            </a:r>
          </a:p>
          <a:p>
            <a:pPr marL="0" indent="0">
              <a:buNone/>
            </a:pPr>
            <a:r>
              <a:rPr lang="en-GB" sz="2000" dirty="0"/>
              <a:t>Generally follows three phases:</a:t>
            </a:r>
          </a:p>
          <a:p>
            <a:pPr marL="571500" indent="-571500">
              <a:buFont typeface="+mj-lt"/>
              <a:buAutoNum type="romanUcPeriod"/>
            </a:pPr>
            <a:r>
              <a:rPr lang="en-US" sz="2000" b="1" dirty="0"/>
              <a:t>Increasing gradient/power while keeping constant BDR. </a:t>
            </a:r>
          </a:p>
          <a:p>
            <a:pPr marL="571500" indent="-571500">
              <a:buFont typeface="+mj-lt"/>
              <a:buAutoNum type="romanUcPeriod"/>
            </a:pPr>
            <a:r>
              <a:rPr lang="en-US" sz="2000" b="1" dirty="0"/>
              <a:t>Drop the power, increase the pulse length (50, 100, 150, 200ns) and ramp back up.</a:t>
            </a:r>
          </a:p>
          <a:p>
            <a:pPr marL="571500" indent="-571500">
              <a:buFont typeface="+mj-lt"/>
              <a:buAutoNum type="romanUcPeriod"/>
            </a:pPr>
            <a:r>
              <a:rPr lang="en-US" sz="2000" b="1" dirty="0"/>
              <a:t>Finally, the BDR drops. </a:t>
            </a:r>
            <a:endParaRPr lang="en-US" sz="2000" dirty="0"/>
          </a:p>
          <a:p>
            <a:pPr marL="0" indent="0">
              <a:buNone/>
            </a:pPr>
            <a:endParaRPr lang="en-US" sz="2000" dirty="0"/>
          </a:p>
        </p:txBody>
      </p:sp>
      <p:sp>
        <p:nvSpPr>
          <p:cNvPr id="13" name="TextBox 12">
            <a:extLst>
              <a:ext uri="{FF2B5EF4-FFF2-40B4-BE49-F238E27FC236}">
                <a16:creationId xmlns:a16="http://schemas.microsoft.com/office/drawing/2014/main" id="{AE981233-C474-4D6B-9CBE-1A24F606C0B1}"/>
              </a:ext>
            </a:extLst>
          </p:cNvPr>
          <p:cNvSpPr txBox="1"/>
          <p:nvPr/>
        </p:nvSpPr>
        <p:spPr>
          <a:xfrm>
            <a:off x="5519709" y="5449669"/>
            <a:ext cx="1949695" cy="646331"/>
          </a:xfrm>
          <a:prstGeom prst="rect">
            <a:avLst/>
          </a:prstGeom>
          <a:noFill/>
        </p:spPr>
        <p:txBody>
          <a:bodyPr wrap="square" rtlCol="0">
            <a:spAutoFit/>
          </a:bodyPr>
          <a:lstStyle/>
          <a:p>
            <a:r>
              <a:rPr lang="en-GB" b="1" dirty="0">
                <a:solidFill>
                  <a:schemeClr val="bg1"/>
                </a:solidFill>
              </a:rPr>
              <a:t>Work hardened copper</a:t>
            </a:r>
          </a:p>
        </p:txBody>
      </p:sp>
      <p:sp>
        <p:nvSpPr>
          <p:cNvPr id="14" name="TextBox 13">
            <a:extLst>
              <a:ext uri="{FF2B5EF4-FFF2-40B4-BE49-F238E27FC236}">
                <a16:creationId xmlns:a16="http://schemas.microsoft.com/office/drawing/2014/main" id="{0EC0AD31-AC05-446F-82AF-93F20CFFE798}"/>
              </a:ext>
            </a:extLst>
          </p:cNvPr>
          <p:cNvSpPr txBox="1"/>
          <p:nvPr/>
        </p:nvSpPr>
        <p:spPr>
          <a:xfrm>
            <a:off x="6460777" y="5722689"/>
            <a:ext cx="4076057" cy="307777"/>
          </a:xfrm>
          <a:prstGeom prst="rect">
            <a:avLst/>
          </a:prstGeom>
          <a:noFill/>
        </p:spPr>
        <p:txBody>
          <a:bodyPr wrap="square" rtlCol="0">
            <a:spAutoFit/>
          </a:bodyPr>
          <a:lstStyle/>
          <a:p>
            <a:pPr algn="ctr"/>
            <a:r>
              <a:rPr lang="en-GB" sz="1400" dirty="0"/>
              <a:t>Figure: A typical conditioning curve.</a:t>
            </a:r>
          </a:p>
        </p:txBody>
      </p:sp>
      <p:pic>
        <p:nvPicPr>
          <p:cNvPr id="17" name="Picture 16">
            <a:extLst>
              <a:ext uri="{FF2B5EF4-FFF2-40B4-BE49-F238E27FC236}">
                <a16:creationId xmlns:a16="http://schemas.microsoft.com/office/drawing/2014/main" id="{1480F988-AAA4-4E56-AE15-1F4E45DF3294}"/>
              </a:ext>
            </a:extLst>
          </p:cNvPr>
          <p:cNvPicPr>
            <a:picLocks noChangeAspect="1"/>
          </p:cNvPicPr>
          <p:nvPr/>
        </p:nvPicPr>
        <p:blipFill>
          <a:blip r:embed="rId5"/>
          <a:stretch>
            <a:fillRect/>
          </a:stretch>
        </p:blipFill>
        <p:spPr>
          <a:xfrm>
            <a:off x="5623995" y="1915989"/>
            <a:ext cx="6311722" cy="3633547"/>
          </a:xfrm>
          <a:prstGeom prst="rect">
            <a:avLst/>
          </a:prstGeom>
        </p:spPr>
      </p:pic>
      <p:pic>
        <p:nvPicPr>
          <p:cNvPr id="15" name="Picture 4" descr="Image result for clic png cern">
            <a:extLst>
              <a:ext uri="{FF2B5EF4-FFF2-40B4-BE49-F238E27FC236}">
                <a16:creationId xmlns:a16="http://schemas.microsoft.com/office/drawing/2014/main" id="{2A3DA849-3796-4BE5-B51B-4C631F18927C}"/>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87972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US" b="1" dirty="0">
                <a:solidFill>
                  <a:srgbClr val="C00000"/>
                </a:solidFill>
              </a:rPr>
              <a:t>Initial Conditioning of Structures </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50</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EBDA092-BA63-441B-9CF9-823488CAB16D}"/>
              </a:ext>
            </a:extLst>
          </p:cNvPr>
          <p:cNvPicPr>
            <a:picLocks noChangeAspect="1"/>
          </p:cNvPicPr>
          <p:nvPr/>
        </p:nvPicPr>
        <p:blipFill>
          <a:blip r:embed="rId5">
            <a:clrChange>
              <a:clrFrom>
                <a:srgbClr val="F0F0F0"/>
              </a:clrFrom>
              <a:clrTo>
                <a:srgbClr val="F0F0F0">
                  <a:alpha val="0"/>
                </a:srgbClr>
              </a:clrTo>
            </a:clrChange>
          </a:blip>
          <a:stretch>
            <a:fillRect/>
          </a:stretch>
        </p:blipFill>
        <p:spPr>
          <a:xfrm>
            <a:off x="665163" y="2365165"/>
            <a:ext cx="4673600" cy="2802147"/>
          </a:xfrm>
          <a:prstGeom prst="rect">
            <a:avLst/>
          </a:prstGeom>
        </p:spPr>
      </p:pic>
      <p:sp>
        <p:nvSpPr>
          <p:cNvPr id="14" name="Rectangle 13">
            <a:extLst>
              <a:ext uri="{FF2B5EF4-FFF2-40B4-BE49-F238E27FC236}">
                <a16:creationId xmlns:a16="http://schemas.microsoft.com/office/drawing/2014/main" id="{62D6F034-48AC-4AC5-B8CA-458BF57EC19D}"/>
              </a:ext>
            </a:extLst>
          </p:cNvPr>
          <p:cNvSpPr/>
          <p:nvPr/>
        </p:nvSpPr>
        <p:spPr>
          <a:xfrm>
            <a:off x="1069951" y="2574233"/>
            <a:ext cx="1449571" cy="2296926"/>
          </a:xfrm>
          <a:prstGeom prst="rect">
            <a:avLst/>
          </a:prstGeom>
          <a:no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Connector 14">
            <a:extLst>
              <a:ext uri="{FF2B5EF4-FFF2-40B4-BE49-F238E27FC236}">
                <a16:creationId xmlns:a16="http://schemas.microsoft.com/office/drawing/2014/main" id="{D330FDC6-8A1B-4C10-B788-7D2EEE29707E}"/>
              </a:ext>
            </a:extLst>
          </p:cNvPr>
          <p:cNvCxnSpPr>
            <a:cxnSpLocks/>
          </p:cNvCxnSpPr>
          <p:nvPr/>
        </p:nvCxnSpPr>
        <p:spPr>
          <a:xfrm>
            <a:off x="2510971" y="4455886"/>
            <a:ext cx="3964204" cy="31931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9820879D-84F1-4F61-9954-C493B1B2C01C}"/>
              </a:ext>
            </a:extLst>
          </p:cNvPr>
          <p:cNvPicPr>
            <a:picLocks noChangeAspect="1"/>
          </p:cNvPicPr>
          <p:nvPr/>
        </p:nvPicPr>
        <p:blipFill>
          <a:blip r:embed="rId6">
            <a:clrChange>
              <a:clrFrom>
                <a:srgbClr val="F0F0F0"/>
              </a:clrFrom>
              <a:clrTo>
                <a:srgbClr val="F0F0F0">
                  <a:alpha val="0"/>
                </a:srgbClr>
              </a:clrTo>
            </a:clrChange>
          </a:blip>
          <a:stretch>
            <a:fillRect/>
          </a:stretch>
        </p:blipFill>
        <p:spPr>
          <a:xfrm>
            <a:off x="6500098" y="2313865"/>
            <a:ext cx="5026739" cy="3672597"/>
          </a:xfrm>
          <a:prstGeom prst="rect">
            <a:avLst/>
          </a:prstGeom>
          <a:ln w="38100">
            <a:solidFill>
              <a:schemeClr val="tx1"/>
            </a:solidFill>
          </a:ln>
        </p:spPr>
      </p:pic>
      <p:sp>
        <p:nvSpPr>
          <p:cNvPr id="3" name="Rectangle 2">
            <a:extLst>
              <a:ext uri="{FF2B5EF4-FFF2-40B4-BE49-F238E27FC236}">
                <a16:creationId xmlns:a16="http://schemas.microsoft.com/office/drawing/2014/main" id="{C1ED6CBE-4083-46CB-9100-C0CF4C3CD7C1}"/>
              </a:ext>
            </a:extLst>
          </p:cNvPr>
          <p:cNvSpPr/>
          <p:nvPr/>
        </p:nvSpPr>
        <p:spPr>
          <a:xfrm>
            <a:off x="7040875" y="6041447"/>
            <a:ext cx="3945183" cy="369332"/>
          </a:xfrm>
          <a:prstGeom prst="rect">
            <a:avLst/>
          </a:prstGeom>
        </p:spPr>
        <p:txBody>
          <a:bodyPr wrap="none">
            <a:spAutoFit/>
          </a:bodyPr>
          <a:lstStyle/>
          <a:p>
            <a:r>
              <a:rPr lang="en-GB" b="1" dirty="0"/>
              <a:t>Initial conditioning at 50ns Pulse length</a:t>
            </a:r>
          </a:p>
        </p:txBody>
      </p:sp>
      <p:pic>
        <p:nvPicPr>
          <p:cNvPr id="16" name="Picture 4" descr="Image result for clic png cern">
            <a:extLst>
              <a:ext uri="{FF2B5EF4-FFF2-40B4-BE49-F238E27FC236}">
                <a16:creationId xmlns:a16="http://schemas.microsoft.com/office/drawing/2014/main" id="{4A82765A-74F3-4AEB-8B99-5EB7BA4BA1A5}"/>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93206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Superstructure BDR Distinction</a:t>
            </a:r>
          </a:p>
        </p:txBody>
      </p:sp>
      <p:sp>
        <p:nvSpPr>
          <p:cNvPr id="3" name="Content Placeholder 2"/>
          <p:cNvSpPr>
            <a:spLocks noGrp="1"/>
          </p:cNvSpPr>
          <p:nvPr>
            <p:ph idx="1"/>
          </p:nvPr>
        </p:nvSpPr>
        <p:spPr>
          <a:xfrm>
            <a:off x="838200" y="1825625"/>
            <a:ext cx="3679178" cy="4422776"/>
          </a:xfrm>
        </p:spPr>
        <p:txBody>
          <a:bodyPr anchor="t">
            <a:normAutofit/>
          </a:bodyPr>
          <a:lstStyle/>
          <a:p>
            <a:pPr marL="0" indent="0">
              <a:buNone/>
            </a:pPr>
            <a:r>
              <a:rPr lang="en-GB" sz="2100" dirty="0"/>
              <a:t>The structures show an large discrepancy in the accumulated breakdowns to date.</a:t>
            </a:r>
          </a:p>
          <a:p>
            <a:r>
              <a:rPr lang="en-GB" sz="2000" b="1" dirty="0">
                <a:solidFill>
                  <a:srgbClr val="C00000"/>
                </a:solidFill>
              </a:rPr>
              <a:t>Structure A: ≈ 12000</a:t>
            </a:r>
          </a:p>
          <a:p>
            <a:r>
              <a:rPr lang="en-GB" sz="2000" b="1" dirty="0">
                <a:solidFill>
                  <a:srgbClr val="C00000"/>
                </a:solidFill>
              </a:rPr>
              <a:t>Structure B: ≈ 300</a:t>
            </a:r>
          </a:p>
          <a:p>
            <a:pPr marL="0" indent="0">
              <a:buNone/>
            </a:pPr>
            <a:r>
              <a:rPr lang="en-GB" sz="2000" dirty="0"/>
              <a:t>However they have been subjected to the same ramp in input power. Lets examine the conditioning in terms of their cumulative BDs instead…</a:t>
            </a:r>
          </a:p>
        </p:txBody>
      </p:sp>
      <p:sp>
        <p:nvSpPr>
          <p:cNvPr id="4" name="Slide Number Placeholder 3"/>
          <p:cNvSpPr>
            <a:spLocks noGrp="1"/>
          </p:cNvSpPr>
          <p:nvPr>
            <p:ph type="sldNum" sz="quarter" idx="12"/>
          </p:nvPr>
        </p:nvSpPr>
        <p:spPr/>
        <p:txBody>
          <a:bodyPr/>
          <a:lstStyle/>
          <a:p>
            <a:fld id="{AF902CCC-0E81-4218-972E-E5BC6ED18459}" type="slidenum">
              <a:rPr lang="en-GB" smtClean="0"/>
              <a:t>51</a:t>
            </a:fld>
            <a:endParaRPr lang="en-GB"/>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6DB02484-7D99-462A-AC7C-D1C697714B1E}"/>
              </a:ext>
            </a:extLst>
          </p:cNvPr>
          <p:cNvSpPr txBox="1"/>
          <p:nvPr/>
        </p:nvSpPr>
        <p:spPr>
          <a:xfrm>
            <a:off x="5776884" y="6144160"/>
            <a:ext cx="4076057" cy="523220"/>
          </a:xfrm>
          <a:prstGeom prst="rect">
            <a:avLst/>
          </a:prstGeom>
          <a:noFill/>
        </p:spPr>
        <p:txBody>
          <a:bodyPr wrap="square" rtlCol="0">
            <a:spAutoFit/>
          </a:bodyPr>
          <a:lstStyle/>
          <a:p>
            <a:pPr algn="ctr"/>
            <a:r>
              <a:rPr lang="en-GB" sz="1400" dirty="0"/>
              <a:t>Figure: Cumulative breakdowns vs pulse number for the CLIC superstructure constituents.</a:t>
            </a:r>
          </a:p>
        </p:txBody>
      </p:sp>
      <p:cxnSp>
        <p:nvCxnSpPr>
          <p:cNvPr id="10" name="Straight Connector 9">
            <a:extLst>
              <a:ext uri="{FF2B5EF4-FFF2-40B4-BE49-F238E27FC236}">
                <a16:creationId xmlns:a16="http://schemas.microsoft.com/office/drawing/2014/main" id="{A1088BA4-F772-4190-8CD2-128334B2EDCD}"/>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4" name="Picture 4" descr="Image result for clic png cern">
            <a:extLst>
              <a:ext uri="{FF2B5EF4-FFF2-40B4-BE49-F238E27FC236}">
                <a16:creationId xmlns:a16="http://schemas.microsoft.com/office/drawing/2014/main" id="{29E8A2C4-E800-4349-8567-C88B5AF2C97F}"/>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7A48B3AE-DF1F-4F5D-9C25-03A033A8E512}"/>
              </a:ext>
            </a:extLst>
          </p:cNvPr>
          <p:cNvPicPr>
            <a:picLocks noChangeAspect="1"/>
          </p:cNvPicPr>
          <p:nvPr/>
        </p:nvPicPr>
        <p:blipFill>
          <a:blip r:embed="rId6">
            <a:clrChange>
              <a:clrFrom>
                <a:srgbClr val="F0F0F0"/>
              </a:clrFrom>
              <a:clrTo>
                <a:srgbClr val="F0F0F0">
                  <a:alpha val="0"/>
                </a:srgbClr>
              </a:clrTo>
            </a:clrChange>
          </a:blip>
          <a:stretch>
            <a:fillRect/>
          </a:stretch>
        </p:blipFill>
        <p:spPr>
          <a:xfrm>
            <a:off x="4517378" y="1818201"/>
            <a:ext cx="5638800" cy="4276725"/>
          </a:xfrm>
          <a:prstGeom prst="rect">
            <a:avLst/>
          </a:prstGeom>
        </p:spPr>
      </p:pic>
      <p:pic>
        <p:nvPicPr>
          <p:cNvPr id="7" name="Picture 6">
            <a:extLst>
              <a:ext uri="{FF2B5EF4-FFF2-40B4-BE49-F238E27FC236}">
                <a16:creationId xmlns:a16="http://schemas.microsoft.com/office/drawing/2014/main" id="{310270D3-B791-4AA3-87C5-E08D11EB594A}"/>
              </a:ext>
            </a:extLst>
          </p:cNvPr>
          <p:cNvPicPr>
            <a:picLocks noChangeAspect="1"/>
          </p:cNvPicPr>
          <p:nvPr/>
        </p:nvPicPr>
        <p:blipFill>
          <a:blip r:embed="rId7">
            <a:clrChange>
              <a:clrFrom>
                <a:srgbClr val="F0F0F0"/>
              </a:clrFrom>
              <a:clrTo>
                <a:srgbClr val="F0F0F0">
                  <a:alpha val="0"/>
                </a:srgbClr>
              </a:clrTo>
            </a:clrChange>
          </a:blip>
          <a:stretch>
            <a:fillRect/>
          </a:stretch>
        </p:blipFill>
        <p:spPr>
          <a:xfrm>
            <a:off x="9415397" y="2804607"/>
            <a:ext cx="2592809" cy="1976431"/>
          </a:xfrm>
          <a:prstGeom prst="rect">
            <a:avLst/>
          </a:prstGeom>
          <a:ln w="19050">
            <a:solidFill>
              <a:schemeClr val="tx1"/>
            </a:solidFill>
          </a:ln>
        </p:spPr>
      </p:pic>
      <p:pic>
        <p:nvPicPr>
          <p:cNvPr id="2050" name="Picture 2" descr="Magnifying Glass Computer Icons Clip Art - Clip Art Magnifying ...">
            <a:extLst>
              <a:ext uri="{FF2B5EF4-FFF2-40B4-BE49-F238E27FC236}">
                <a16:creationId xmlns:a16="http://schemas.microsoft.com/office/drawing/2014/main" id="{215A66AA-BCD3-4A6E-81AF-CAFBDBFCC406}"/>
              </a:ext>
            </a:extLst>
          </p:cNvPr>
          <p:cNvPicPr>
            <a:picLocks noChangeAspect="1" noChangeArrowheads="1"/>
          </p:cNvPicPr>
          <p:nvPr/>
        </p:nvPicPr>
        <p:blipFill>
          <a:blip r:embed="rId8" cstate="print">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0111329" y="2982244"/>
            <a:ext cx="600472" cy="629163"/>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Straight Arrow Connector 21">
            <a:extLst>
              <a:ext uri="{FF2B5EF4-FFF2-40B4-BE49-F238E27FC236}">
                <a16:creationId xmlns:a16="http://schemas.microsoft.com/office/drawing/2014/main" id="{C691B095-2014-4EF3-B6F9-AA32D817F6CD}"/>
              </a:ext>
            </a:extLst>
          </p:cNvPr>
          <p:cNvCxnSpPr>
            <a:cxnSpLocks/>
          </p:cNvCxnSpPr>
          <p:nvPr/>
        </p:nvCxnSpPr>
        <p:spPr>
          <a:xfrm flipV="1">
            <a:off x="8196556" y="4037014"/>
            <a:ext cx="1096116" cy="143622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0872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059ECAC-CD77-4340-90C1-8F25AA2B271D}"/>
              </a:ext>
            </a:extLst>
          </p:cNvPr>
          <p:cNvPicPr>
            <a:picLocks noChangeAspect="1"/>
          </p:cNvPicPr>
          <p:nvPr/>
        </p:nvPicPr>
        <p:blipFill>
          <a:blip r:embed="rId3">
            <a:clrChange>
              <a:clrFrom>
                <a:srgbClr val="F0F0F0"/>
              </a:clrFrom>
              <a:clrTo>
                <a:srgbClr val="F0F0F0">
                  <a:alpha val="0"/>
                </a:srgbClr>
              </a:clrTo>
            </a:clrChange>
          </a:blip>
          <a:stretch>
            <a:fillRect/>
          </a:stretch>
        </p:blipFill>
        <p:spPr>
          <a:xfrm>
            <a:off x="665163" y="2313864"/>
            <a:ext cx="5348359" cy="3053777"/>
          </a:xfrm>
          <a:prstGeom prst="rect">
            <a:avLst/>
          </a:prstGeom>
          <a:ln w="38100">
            <a:noFill/>
          </a:ln>
        </p:spPr>
      </p:pic>
      <p:sp>
        <p:nvSpPr>
          <p:cNvPr id="2" name="Title 1"/>
          <p:cNvSpPr>
            <a:spLocks noGrp="1"/>
          </p:cNvSpPr>
          <p:nvPr>
            <p:ph type="title"/>
          </p:nvPr>
        </p:nvSpPr>
        <p:spPr>
          <a:xfrm>
            <a:off x="838200" y="762000"/>
            <a:ext cx="10515600" cy="928688"/>
          </a:xfrm>
        </p:spPr>
        <p:txBody>
          <a:bodyPr/>
          <a:lstStyle/>
          <a:p>
            <a:r>
              <a:rPr lang="en-US" b="1" dirty="0">
                <a:solidFill>
                  <a:srgbClr val="C00000"/>
                </a:solidFill>
              </a:rPr>
              <a:t>Initial Conditioning of Structures </a:t>
            </a:r>
            <a:endParaRPr lang="en-GB" b="1" dirty="0">
              <a:solidFill>
                <a:srgbClr val="C00000"/>
              </a:solidFill>
            </a:endParaRPr>
          </a:p>
        </p:txBody>
      </p:sp>
      <p:sp>
        <p:nvSpPr>
          <p:cNvPr id="4" name="Slide Number Placeholder 3"/>
          <p:cNvSpPr>
            <a:spLocks noGrp="1"/>
          </p:cNvSpPr>
          <p:nvPr>
            <p:ph type="sldNum" sz="quarter" idx="12"/>
          </p:nvPr>
        </p:nvSpPr>
        <p:spPr>
          <a:xfrm>
            <a:off x="8610600" y="6356350"/>
            <a:ext cx="2743200" cy="365125"/>
          </a:xfrm>
        </p:spPr>
        <p:txBody>
          <a:bodyPr/>
          <a:lstStyle/>
          <a:p>
            <a:fld id="{AF902CCC-0E81-4218-972E-E5BC6ED18459}" type="slidenum">
              <a:rPr lang="en-GB" smtClean="0"/>
              <a:t>52</a:t>
            </a:fld>
            <a:endParaRPr lang="en-GB" dirty="0"/>
          </a:p>
        </p:txBody>
      </p:sp>
      <p:pic>
        <p:nvPicPr>
          <p:cNvPr id="6" name="Picture 2" descr="http://www.lancaster.ac.uk/media/wdp/style-assets/images/engineering/engineer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8" name="Straight Connector 127">
            <a:extLst>
              <a:ext uri="{FF2B5EF4-FFF2-40B4-BE49-F238E27FC236}">
                <a16:creationId xmlns:a16="http://schemas.microsoft.com/office/drawing/2014/main" id="{1FD655A0-0CA2-4649-AE83-812962FE8524}"/>
              </a:ext>
            </a:extLst>
          </p:cNvPr>
          <p:cNvCxnSpPr/>
          <p:nvPr/>
        </p:nvCxnSpPr>
        <p:spPr>
          <a:xfrm>
            <a:off x="838200" y="1690688"/>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62D6F034-48AC-4AC5-B8CA-458BF57EC19D}"/>
              </a:ext>
            </a:extLst>
          </p:cNvPr>
          <p:cNvSpPr/>
          <p:nvPr/>
        </p:nvSpPr>
        <p:spPr>
          <a:xfrm>
            <a:off x="1069952" y="2574233"/>
            <a:ext cx="1359422" cy="2437154"/>
          </a:xfrm>
          <a:prstGeom prst="rect">
            <a:avLst/>
          </a:prstGeom>
          <a:no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Connector 14">
            <a:extLst>
              <a:ext uri="{FF2B5EF4-FFF2-40B4-BE49-F238E27FC236}">
                <a16:creationId xmlns:a16="http://schemas.microsoft.com/office/drawing/2014/main" id="{D330FDC6-8A1B-4C10-B788-7D2EEE29707E}"/>
              </a:ext>
            </a:extLst>
          </p:cNvPr>
          <p:cNvCxnSpPr>
            <a:cxnSpLocks/>
          </p:cNvCxnSpPr>
          <p:nvPr/>
        </p:nvCxnSpPr>
        <p:spPr>
          <a:xfrm>
            <a:off x="2429374" y="4455887"/>
            <a:ext cx="4045801" cy="31931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D0A8FE9D-F2EB-43D1-8E04-F0B8B0F23DCC}"/>
              </a:ext>
            </a:extLst>
          </p:cNvPr>
          <p:cNvPicPr>
            <a:picLocks noChangeAspect="1"/>
          </p:cNvPicPr>
          <p:nvPr/>
        </p:nvPicPr>
        <p:blipFill>
          <a:blip r:embed="rId6">
            <a:clrChange>
              <a:clrFrom>
                <a:srgbClr val="F0F0F0"/>
              </a:clrFrom>
              <a:clrTo>
                <a:srgbClr val="F0F0F0">
                  <a:alpha val="0"/>
                </a:srgbClr>
              </a:clrTo>
            </a:clrChange>
          </a:blip>
          <a:stretch>
            <a:fillRect/>
          </a:stretch>
        </p:blipFill>
        <p:spPr>
          <a:xfrm>
            <a:off x="6498925" y="2222499"/>
            <a:ext cx="4782633" cy="3600409"/>
          </a:xfrm>
          <a:prstGeom prst="rect">
            <a:avLst/>
          </a:prstGeom>
          <a:ln w="38100">
            <a:solidFill>
              <a:schemeClr val="tx1"/>
            </a:solidFill>
          </a:ln>
        </p:spPr>
      </p:pic>
      <p:sp>
        <p:nvSpPr>
          <p:cNvPr id="12" name="Rectangle 11">
            <a:extLst>
              <a:ext uri="{FF2B5EF4-FFF2-40B4-BE49-F238E27FC236}">
                <a16:creationId xmlns:a16="http://schemas.microsoft.com/office/drawing/2014/main" id="{72FC5038-8F21-4887-A912-2AB1010B03AB}"/>
              </a:ext>
            </a:extLst>
          </p:cNvPr>
          <p:cNvSpPr/>
          <p:nvPr/>
        </p:nvSpPr>
        <p:spPr>
          <a:xfrm>
            <a:off x="7040875" y="6041447"/>
            <a:ext cx="3945183" cy="369332"/>
          </a:xfrm>
          <a:prstGeom prst="rect">
            <a:avLst/>
          </a:prstGeom>
        </p:spPr>
        <p:txBody>
          <a:bodyPr wrap="none">
            <a:spAutoFit/>
          </a:bodyPr>
          <a:lstStyle/>
          <a:p>
            <a:r>
              <a:rPr lang="en-GB" b="1" dirty="0"/>
              <a:t>Initial conditioning at 50ns Pulse length</a:t>
            </a:r>
          </a:p>
        </p:txBody>
      </p:sp>
      <p:pic>
        <p:nvPicPr>
          <p:cNvPr id="13" name="Picture 4" descr="Image result for clic png cern">
            <a:extLst>
              <a:ext uri="{FF2B5EF4-FFF2-40B4-BE49-F238E27FC236}">
                <a16:creationId xmlns:a16="http://schemas.microsoft.com/office/drawing/2014/main" id="{2E10564E-CEA9-4484-8B1C-0EDC557C8D48}"/>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1658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High Power Conditioning</a:t>
            </a:r>
          </a:p>
        </p:txBody>
      </p:sp>
      <p:sp>
        <p:nvSpPr>
          <p:cNvPr id="4" name="Slide Number Placeholder 3"/>
          <p:cNvSpPr>
            <a:spLocks noGrp="1"/>
          </p:cNvSpPr>
          <p:nvPr>
            <p:ph type="sldNum" sz="quarter" idx="12"/>
          </p:nvPr>
        </p:nvSpPr>
        <p:spPr/>
        <p:txBody>
          <a:bodyPr/>
          <a:lstStyle/>
          <a:p>
            <a:fld id="{AF902CCC-0E81-4218-972E-E5BC6ED18459}" type="slidenum">
              <a:rPr lang="en-GB" smtClean="0"/>
              <a:t>6</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69FE55D5-395E-4B3F-953D-0F0AE991A556}"/>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Content Placeholder 4">
            <a:extLst>
              <a:ext uri="{FF2B5EF4-FFF2-40B4-BE49-F238E27FC236}">
                <a16:creationId xmlns:a16="http://schemas.microsoft.com/office/drawing/2014/main" id="{6EFCCADC-EA2A-4899-83CA-D77561F37FCE}"/>
              </a:ext>
            </a:extLst>
          </p:cNvPr>
          <p:cNvSpPr>
            <a:spLocks noGrp="1"/>
          </p:cNvSpPr>
          <p:nvPr>
            <p:ph idx="1"/>
          </p:nvPr>
        </p:nvSpPr>
        <p:spPr>
          <a:xfrm>
            <a:off x="838200" y="1825624"/>
            <a:ext cx="4512953" cy="4530725"/>
          </a:xfrm>
        </p:spPr>
        <p:txBody>
          <a:bodyPr>
            <a:normAutofit/>
          </a:bodyPr>
          <a:lstStyle/>
          <a:p>
            <a:pPr marL="0" indent="0">
              <a:buNone/>
            </a:pPr>
            <a:r>
              <a:rPr lang="en-US" sz="2000" dirty="0"/>
              <a:t>Conditioning is now </a:t>
            </a:r>
            <a:r>
              <a:rPr lang="en-US" sz="2000" b="1" dirty="0"/>
              <a:t>automated and accomplished algorithmically [1,2].</a:t>
            </a:r>
          </a:p>
          <a:p>
            <a:pPr marL="0" indent="0">
              <a:buNone/>
            </a:pPr>
            <a:r>
              <a:rPr lang="en-GB" sz="2000" dirty="0"/>
              <a:t>Occasionally we must deviate from the “ideal” case, but the behaviour is typically comparable.</a:t>
            </a:r>
          </a:p>
          <a:p>
            <a:pPr marL="0" indent="0">
              <a:buNone/>
            </a:pPr>
            <a:endParaRPr lang="en-GB" sz="2000" dirty="0">
              <a:solidFill>
                <a:srgbClr val="C00000"/>
              </a:solidFill>
            </a:endParaRPr>
          </a:p>
          <a:p>
            <a:pPr marL="0" indent="0">
              <a:buNone/>
            </a:pPr>
            <a:r>
              <a:rPr lang="en-US" sz="2000" dirty="0"/>
              <a:t>A key point is that conditioning takes many (≈hundreds of millions) pulses and is reproducible, implying a well defined underlying physical mechanism.</a:t>
            </a:r>
          </a:p>
          <a:p>
            <a:pPr marL="0" indent="0">
              <a:buNone/>
            </a:pPr>
            <a:endParaRPr lang="en-US" sz="2000" dirty="0"/>
          </a:p>
        </p:txBody>
      </p:sp>
      <p:sp>
        <p:nvSpPr>
          <p:cNvPr id="15" name="TextBox 14">
            <a:extLst>
              <a:ext uri="{FF2B5EF4-FFF2-40B4-BE49-F238E27FC236}">
                <a16:creationId xmlns:a16="http://schemas.microsoft.com/office/drawing/2014/main" id="{85BD4E04-0606-4D21-8713-D28192742897}"/>
              </a:ext>
            </a:extLst>
          </p:cNvPr>
          <p:cNvSpPr txBox="1"/>
          <p:nvPr/>
        </p:nvSpPr>
        <p:spPr>
          <a:xfrm>
            <a:off x="6494556" y="5914365"/>
            <a:ext cx="4637512" cy="738664"/>
          </a:xfrm>
          <a:prstGeom prst="rect">
            <a:avLst/>
          </a:prstGeom>
          <a:noFill/>
        </p:spPr>
        <p:txBody>
          <a:bodyPr wrap="square" rtlCol="0">
            <a:spAutoFit/>
          </a:bodyPr>
          <a:lstStyle/>
          <a:p>
            <a:pPr algn="ctr"/>
            <a:r>
              <a:rPr lang="en-GB" sz="1400" dirty="0"/>
              <a:t>Figure: Initial conditioning of many structures conditioned to date normalised to BDR and Pulse length. Note the asymptotic behaviour. </a:t>
            </a:r>
          </a:p>
        </p:txBody>
      </p:sp>
      <p:pic>
        <p:nvPicPr>
          <p:cNvPr id="3" name="Picture 2">
            <a:extLst>
              <a:ext uri="{FF2B5EF4-FFF2-40B4-BE49-F238E27FC236}">
                <a16:creationId xmlns:a16="http://schemas.microsoft.com/office/drawing/2014/main" id="{A0B23F42-580B-4E01-8861-0F92524A9390}"/>
              </a:ext>
            </a:extLst>
          </p:cNvPr>
          <p:cNvPicPr>
            <a:picLocks noChangeAspect="1"/>
          </p:cNvPicPr>
          <p:nvPr/>
        </p:nvPicPr>
        <p:blipFill>
          <a:blip r:embed="rId5">
            <a:clrChange>
              <a:clrFrom>
                <a:srgbClr val="F0F0F0"/>
              </a:clrFrom>
              <a:clrTo>
                <a:srgbClr val="F0F0F0">
                  <a:alpha val="0"/>
                </a:srgbClr>
              </a:clrTo>
            </a:clrChange>
          </a:blip>
          <a:stretch>
            <a:fillRect/>
          </a:stretch>
        </p:blipFill>
        <p:spPr>
          <a:xfrm>
            <a:off x="5821362" y="1963672"/>
            <a:ext cx="5736300" cy="3929476"/>
          </a:xfrm>
          <a:prstGeom prst="rect">
            <a:avLst/>
          </a:prstGeom>
        </p:spPr>
      </p:pic>
      <p:pic>
        <p:nvPicPr>
          <p:cNvPr id="10" name="Picture 4" descr="Image result for clic png cern">
            <a:extLst>
              <a:ext uri="{FF2B5EF4-FFF2-40B4-BE49-F238E27FC236}">
                <a16:creationId xmlns:a16="http://schemas.microsoft.com/office/drawing/2014/main" id="{B65F1E83-D66C-4920-8BCA-6F7F5AF2D28F}"/>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9045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High Power Conditioning</a:t>
            </a:r>
          </a:p>
        </p:txBody>
      </p:sp>
      <p:sp>
        <p:nvSpPr>
          <p:cNvPr id="4" name="Slide Number Placeholder 3"/>
          <p:cNvSpPr>
            <a:spLocks noGrp="1"/>
          </p:cNvSpPr>
          <p:nvPr>
            <p:ph type="sldNum" sz="quarter" idx="12"/>
          </p:nvPr>
        </p:nvSpPr>
        <p:spPr/>
        <p:txBody>
          <a:bodyPr/>
          <a:lstStyle/>
          <a:p>
            <a:fld id="{AF902CCC-0E81-4218-972E-E5BC6ED18459}" type="slidenum">
              <a:rPr lang="en-GB" smtClean="0"/>
              <a:t>7</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69FE55D5-395E-4B3F-953D-0F0AE991A556}"/>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Content Placeholder 4">
            <a:extLst>
              <a:ext uri="{FF2B5EF4-FFF2-40B4-BE49-F238E27FC236}">
                <a16:creationId xmlns:a16="http://schemas.microsoft.com/office/drawing/2014/main" id="{6EFCCADC-EA2A-4899-83CA-D77561F37FCE}"/>
              </a:ext>
            </a:extLst>
          </p:cNvPr>
          <p:cNvSpPr>
            <a:spLocks noGrp="1"/>
          </p:cNvSpPr>
          <p:nvPr>
            <p:ph idx="1"/>
          </p:nvPr>
        </p:nvSpPr>
        <p:spPr>
          <a:xfrm>
            <a:off x="838200" y="1825624"/>
            <a:ext cx="4512953" cy="4530725"/>
          </a:xfrm>
        </p:spPr>
        <p:txBody>
          <a:bodyPr>
            <a:normAutofit/>
          </a:bodyPr>
          <a:lstStyle/>
          <a:p>
            <a:pPr marL="0" indent="0">
              <a:buNone/>
            </a:pPr>
            <a:r>
              <a:rPr lang="en-US" sz="2000" dirty="0">
                <a:solidFill>
                  <a:schemeClr val="tx1">
                    <a:lumMod val="50000"/>
                    <a:lumOff val="50000"/>
                  </a:schemeClr>
                </a:solidFill>
              </a:rPr>
              <a:t>Conditioning is now </a:t>
            </a:r>
            <a:r>
              <a:rPr lang="en-US" sz="2000" b="1" dirty="0">
                <a:solidFill>
                  <a:schemeClr val="tx1">
                    <a:lumMod val="50000"/>
                    <a:lumOff val="50000"/>
                  </a:schemeClr>
                </a:solidFill>
              </a:rPr>
              <a:t>automated and accomplished algorithmically [1,2].</a:t>
            </a:r>
          </a:p>
          <a:p>
            <a:pPr marL="0" indent="0">
              <a:buNone/>
            </a:pPr>
            <a:r>
              <a:rPr lang="en-US" sz="2000" dirty="0">
                <a:solidFill>
                  <a:schemeClr val="tx1">
                    <a:lumMod val="50000"/>
                    <a:lumOff val="50000"/>
                  </a:schemeClr>
                </a:solidFill>
              </a:rPr>
              <a:t>O</a:t>
            </a:r>
            <a:r>
              <a:rPr lang="en-GB" sz="2000" dirty="0">
                <a:solidFill>
                  <a:schemeClr val="tx1">
                    <a:lumMod val="50000"/>
                    <a:lumOff val="50000"/>
                  </a:schemeClr>
                </a:solidFill>
              </a:rPr>
              <a:t>ccasionally we must deviate from the “ideal” case, but the behaviour is typically comparable.</a:t>
            </a:r>
          </a:p>
          <a:p>
            <a:pPr marL="0" indent="0">
              <a:buNone/>
            </a:pPr>
            <a:endParaRPr lang="en-GB" sz="2000" dirty="0">
              <a:solidFill>
                <a:schemeClr val="tx1">
                  <a:lumMod val="50000"/>
                  <a:lumOff val="50000"/>
                </a:schemeClr>
              </a:solidFill>
            </a:endParaRPr>
          </a:p>
          <a:p>
            <a:pPr marL="0" indent="0">
              <a:buNone/>
            </a:pPr>
            <a:r>
              <a:rPr lang="en-US" sz="2000" dirty="0">
                <a:solidFill>
                  <a:schemeClr val="tx1">
                    <a:lumMod val="50000"/>
                    <a:lumOff val="50000"/>
                  </a:schemeClr>
                </a:solidFill>
              </a:rPr>
              <a:t>A key point is that conditioning takes many (≈hundreds of millions) pulses and is reproducible, implying a well defined underlying physical mechanism.</a:t>
            </a:r>
          </a:p>
          <a:p>
            <a:pPr marL="0" indent="0">
              <a:buNone/>
            </a:pPr>
            <a:endParaRPr lang="en-US" sz="2000" dirty="0"/>
          </a:p>
          <a:p>
            <a:pPr marL="0" indent="0">
              <a:buNone/>
            </a:pPr>
            <a:r>
              <a:rPr lang="en-US" sz="2000" b="1" dirty="0"/>
              <a:t>Several other observations have emerged too…</a:t>
            </a:r>
          </a:p>
          <a:p>
            <a:pPr marL="0" indent="0">
              <a:buNone/>
            </a:pPr>
            <a:endParaRPr lang="en-US" sz="2000" dirty="0"/>
          </a:p>
        </p:txBody>
      </p:sp>
      <p:sp>
        <p:nvSpPr>
          <p:cNvPr id="13" name="TextBox 12">
            <a:extLst>
              <a:ext uri="{FF2B5EF4-FFF2-40B4-BE49-F238E27FC236}">
                <a16:creationId xmlns:a16="http://schemas.microsoft.com/office/drawing/2014/main" id="{AE981233-C474-4D6B-9CBE-1A24F606C0B1}"/>
              </a:ext>
            </a:extLst>
          </p:cNvPr>
          <p:cNvSpPr txBox="1"/>
          <p:nvPr/>
        </p:nvSpPr>
        <p:spPr>
          <a:xfrm>
            <a:off x="5519709" y="5449669"/>
            <a:ext cx="1949695" cy="646331"/>
          </a:xfrm>
          <a:prstGeom prst="rect">
            <a:avLst/>
          </a:prstGeom>
          <a:noFill/>
        </p:spPr>
        <p:txBody>
          <a:bodyPr wrap="square" rtlCol="0">
            <a:spAutoFit/>
          </a:bodyPr>
          <a:lstStyle/>
          <a:p>
            <a:r>
              <a:rPr lang="en-GB" b="1" dirty="0">
                <a:solidFill>
                  <a:schemeClr val="bg1"/>
                </a:solidFill>
              </a:rPr>
              <a:t>Work hardened copper</a:t>
            </a:r>
          </a:p>
        </p:txBody>
      </p:sp>
      <p:sp>
        <p:nvSpPr>
          <p:cNvPr id="15" name="TextBox 14">
            <a:extLst>
              <a:ext uri="{FF2B5EF4-FFF2-40B4-BE49-F238E27FC236}">
                <a16:creationId xmlns:a16="http://schemas.microsoft.com/office/drawing/2014/main" id="{85BD4E04-0606-4D21-8713-D28192742897}"/>
              </a:ext>
            </a:extLst>
          </p:cNvPr>
          <p:cNvSpPr txBox="1"/>
          <p:nvPr/>
        </p:nvSpPr>
        <p:spPr>
          <a:xfrm>
            <a:off x="6494556" y="5929950"/>
            <a:ext cx="4637512" cy="523220"/>
          </a:xfrm>
          <a:prstGeom prst="rect">
            <a:avLst/>
          </a:prstGeom>
          <a:noFill/>
        </p:spPr>
        <p:txBody>
          <a:bodyPr wrap="square" rtlCol="0">
            <a:spAutoFit/>
          </a:bodyPr>
          <a:lstStyle/>
          <a:p>
            <a:pPr algn="ctr"/>
            <a:r>
              <a:rPr lang="en-GB" sz="1400" dirty="0"/>
              <a:t>Figure: Typical behaviour overlaid on existing structure test data.</a:t>
            </a:r>
          </a:p>
        </p:txBody>
      </p:sp>
      <p:pic>
        <p:nvPicPr>
          <p:cNvPr id="3" name="Picture 2">
            <a:extLst>
              <a:ext uri="{FF2B5EF4-FFF2-40B4-BE49-F238E27FC236}">
                <a16:creationId xmlns:a16="http://schemas.microsoft.com/office/drawing/2014/main" id="{A0B23F42-580B-4E01-8861-0F92524A9390}"/>
              </a:ext>
            </a:extLst>
          </p:cNvPr>
          <p:cNvPicPr>
            <a:picLocks noChangeAspect="1"/>
          </p:cNvPicPr>
          <p:nvPr/>
        </p:nvPicPr>
        <p:blipFill>
          <a:blip r:embed="rId5">
            <a:clrChange>
              <a:clrFrom>
                <a:srgbClr val="F0F0F0"/>
              </a:clrFrom>
              <a:clrTo>
                <a:srgbClr val="F0F0F0">
                  <a:alpha val="0"/>
                </a:srgbClr>
              </a:clrTo>
            </a:clrChange>
            <a:duotone>
              <a:schemeClr val="bg2">
                <a:shade val="45000"/>
                <a:satMod val="135000"/>
              </a:schemeClr>
              <a:prstClr val="white"/>
            </a:duotone>
          </a:blip>
          <a:stretch>
            <a:fillRect/>
          </a:stretch>
        </p:blipFill>
        <p:spPr>
          <a:xfrm>
            <a:off x="5821362" y="1963672"/>
            <a:ext cx="5736300" cy="3929476"/>
          </a:xfrm>
          <a:prstGeom prst="rect">
            <a:avLst/>
          </a:prstGeom>
        </p:spPr>
      </p:pic>
      <p:grpSp>
        <p:nvGrpSpPr>
          <p:cNvPr id="8" name="Group 7">
            <a:extLst>
              <a:ext uri="{FF2B5EF4-FFF2-40B4-BE49-F238E27FC236}">
                <a16:creationId xmlns:a16="http://schemas.microsoft.com/office/drawing/2014/main" id="{A4F5C231-A2F5-481E-AB93-F66B1EBB56E6}"/>
              </a:ext>
            </a:extLst>
          </p:cNvPr>
          <p:cNvGrpSpPr/>
          <p:nvPr/>
        </p:nvGrpSpPr>
        <p:grpSpPr>
          <a:xfrm>
            <a:off x="6139612" y="2770472"/>
            <a:ext cx="4801651" cy="1909199"/>
            <a:chOff x="6139612" y="2770472"/>
            <a:chExt cx="4801651" cy="1909199"/>
          </a:xfrm>
        </p:grpSpPr>
        <p:sp>
          <p:nvSpPr>
            <p:cNvPr id="14" name="Freeform: Shape 13">
              <a:extLst>
                <a:ext uri="{FF2B5EF4-FFF2-40B4-BE49-F238E27FC236}">
                  <a16:creationId xmlns:a16="http://schemas.microsoft.com/office/drawing/2014/main" id="{67E14953-5293-4237-AB81-B1B2CE6E578F}"/>
                </a:ext>
              </a:extLst>
            </p:cNvPr>
            <p:cNvSpPr/>
            <p:nvPr/>
          </p:nvSpPr>
          <p:spPr>
            <a:xfrm>
              <a:off x="6362700" y="2770472"/>
              <a:ext cx="4578563" cy="1872397"/>
            </a:xfrm>
            <a:custGeom>
              <a:avLst/>
              <a:gdLst>
                <a:gd name="connsiteX0" fmla="*/ 0 w 4465320"/>
                <a:gd name="connsiteY0" fmla="*/ 1695873 h 1695873"/>
                <a:gd name="connsiteX1" fmla="*/ 624840 w 4465320"/>
                <a:gd name="connsiteY1" fmla="*/ 911013 h 1695873"/>
                <a:gd name="connsiteX2" fmla="*/ 1805940 w 4465320"/>
                <a:gd name="connsiteY2" fmla="*/ 309033 h 1695873"/>
                <a:gd name="connsiteX3" fmla="*/ 3733800 w 4465320"/>
                <a:gd name="connsiteY3" fmla="*/ 42333 h 1695873"/>
                <a:gd name="connsiteX4" fmla="*/ 4465320 w 4465320"/>
                <a:gd name="connsiteY4" fmla="*/ 4233 h 1695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320" h="1695873">
                  <a:moveTo>
                    <a:pt x="0" y="1695873"/>
                  </a:moveTo>
                  <a:cubicBezTo>
                    <a:pt x="161925" y="1419013"/>
                    <a:pt x="323850" y="1142153"/>
                    <a:pt x="624840" y="911013"/>
                  </a:cubicBezTo>
                  <a:cubicBezTo>
                    <a:pt x="925830" y="679873"/>
                    <a:pt x="1287780" y="453813"/>
                    <a:pt x="1805940" y="309033"/>
                  </a:cubicBezTo>
                  <a:cubicBezTo>
                    <a:pt x="2324100" y="164253"/>
                    <a:pt x="3290570" y="93133"/>
                    <a:pt x="3733800" y="42333"/>
                  </a:cubicBezTo>
                  <a:cubicBezTo>
                    <a:pt x="4177030" y="-8467"/>
                    <a:pt x="4321175" y="-2117"/>
                    <a:pt x="4465320" y="4233"/>
                  </a:cubicBez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EC0289D9-E5A6-4E4C-9D56-0ABB61C19BAB}"/>
                </a:ext>
              </a:extLst>
            </p:cNvPr>
            <p:cNvSpPr/>
            <p:nvPr/>
          </p:nvSpPr>
          <p:spPr>
            <a:xfrm>
              <a:off x="6139612" y="4405827"/>
              <a:ext cx="276507" cy="273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TextBox 9">
            <a:extLst>
              <a:ext uri="{FF2B5EF4-FFF2-40B4-BE49-F238E27FC236}">
                <a16:creationId xmlns:a16="http://schemas.microsoft.com/office/drawing/2014/main" id="{D260244C-8FBA-4A35-8307-6AE4F0576615}"/>
              </a:ext>
            </a:extLst>
          </p:cNvPr>
          <p:cNvSpPr txBox="1"/>
          <p:nvPr/>
        </p:nvSpPr>
        <p:spPr>
          <a:xfrm>
            <a:off x="9100054" y="2333560"/>
            <a:ext cx="2457608" cy="400110"/>
          </a:xfrm>
          <a:prstGeom prst="rect">
            <a:avLst/>
          </a:prstGeom>
          <a:noFill/>
        </p:spPr>
        <p:txBody>
          <a:bodyPr wrap="square" rtlCol="0">
            <a:spAutoFit/>
          </a:bodyPr>
          <a:lstStyle/>
          <a:p>
            <a:r>
              <a:rPr lang="en-GB" sz="2000" b="1" dirty="0">
                <a:solidFill>
                  <a:schemeClr val="accent1">
                    <a:lumMod val="50000"/>
                  </a:schemeClr>
                </a:solidFill>
              </a:rPr>
              <a:t>“Typical” Behaviour</a:t>
            </a:r>
          </a:p>
        </p:txBody>
      </p:sp>
      <p:pic>
        <p:nvPicPr>
          <p:cNvPr id="16" name="Picture 4" descr="Image result for clic png cern">
            <a:extLst>
              <a:ext uri="{FF2B5EF4-FFF2-40B4-BE49-F238E27FC236}">
                <a16:creationId xmlns:a16="http://schemas.microsoft.com/office/drawing/2014/main" id="{79EF3386-38B3-4BFF-B970-5FEED1AB27E8}"/>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458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1E528EC-FBD4-4C32-ABEE-EC7FCAC85E40}"/>
              </a:ext>
            </a:extLst>
          </p:cNvPr>
          <p:cNvPicPr>
            <a:picLocks noChangeAspect="1"/>
          </p:cNvPicPr>
          <p:nvPr/>
        </p:nvPicPr>
        <p:blipFill>
          <a:blip r:embed="rId3"/>
          <a:stretch>
            <a:fillRect/>
          </a:stretch>
        </p:blipFill>
        <p:spPr>
          <a:xfrm>
            <a:off x="2219014" y="2875910"/>
            <a:ext cx="8324131" cy="2960559"/>
          </a:xfrm>
          <a:prstGeom prst="rect">
            <a:avLst/>
          </a:prstGeom>
        </p:spPr>
      </p:pic>
      <p:sp>
        <p:nvSpPr>
          <p:cNvPr id="2" name="Title 1"/>
          <p:cNvSpPr>
            <a:spLocks noGrp="1"/>
          </p:cNvSpPr>
          <p:nvPr>
            <p:ph type="title"/>
          </p:nvPr>
        </p:nvSpPr>
        <p:spPr>
          <a:xfrm>
            <a:off x="838200" y="762000"/>
            <a:ext cx="10515600" cy="928688"/>
          </a:xfrm>
        </p:spPr>
        <p:txBody>
          <a:bodyPr/>
          <a:lstStyle/>
          <a:p>
            <a:r>
              <a:rPr lang="en-GB" b="1" dirty="0">
                <a:solidFill>
                  <a:srgbClr val="C00000"/>
                </a:solidFill>
              </a:rPr>
              <a:t>High Power Conditioning Limit</a:t>
            </a:r>
          </a:p>
        </p:txBody>
      </p:sp>
      <p:sp>
        <p:nvSpPr>
          <p:cNvPr id="4" name="Slide Number Placeholder 3"/>
          <p:cNvSpPr>
            <a:spLocks noGrp="1"/>
          </p:cNvSpPr>
          <p:nvPr>
            <p:ph type="sldNum" sz="quarter" idx="12"/>
          </p:nvPr>
        </p:nvSpPr>
        <p:spPr/>
        <p:txBody>
          <a:bodyPr/>
          <a:lstStyle/>
          <a:p>
            <a:fld id="{AF902CCC-0E81-4218-972E-E5BC6ED18459}" type="slidenum">
              <a:rPr lang="en-GB" smtClean="0"/>
              <a:t>8</a:t>
            </a:fld>
            <a:endParaRPr lang="en-GB" dirty="0"/>
          </a:p>
        </p:txBody>
      </p:sp>
      <p:pic>
        <p:nvPicPr>
          <p:cNvPr id="6" name="Picture 2" descr="http://www.lancaster.ac.uk/media/wdp/style-assets/images/engineering/engineer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69FE55D5-395E-4B3F-953D-0F0AE991A556}"/>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Content Placeholder 4">
            <a:extLst>
              <a:ext uri="{FF2B5EF4-FFF2-40B4-BE49-F238E27FC236}">
                <a16:creationId xmlns:a16="http://schemas.microsoft.com/office/drawing/2014/main" id="{6EFCCADC-EA2A-4899-83CA-D77561F37FCE}"/>
              </a:ext>
            </a:extLst>
          </p:cNvPr>
          <p:cNvSpPr>
            <a:spLocks noGrp="1"/>
          </p:cNvSpPr>
          <p:nvPr>
            <p:ph idx="1"/>
          </p:nvPr>
        </p:nvSpPr>
        <p:spPr>
          <a:xfrm>
            <a:off x="838200" y="1825625"/>
            <a:ext cx="9700183" cy="676186"/>
          </a:xfrm>
        </p:spPr>
        <p:txBody>
          <a:bodyPr>
            <a:normAutofit/>
          </a:bodyPr>
          <a:lstStyle/>
          <a:p>
            <a:pPr marL="0" indent="0">
              <a:buNone/>
            </a:pPr>
            <a:r>
              <a:rPr lang="en-GB" sz="2000" dirty="0"/>
              <a:t>However we cannot condition indefinitely, there is an intrinsic limit which cannot be exceeded </a:t>
            </a:r>
            <a:r>
              <a:rPr lang="en-GB" sz="2000" b="1" dirty="0"/>
              <a:t>(the asymptotic behaviour shown below)</a:t>
            </a:r>
            <a:r>
              <a:rPr lang="en-GB" sz="2000" dirty="0"/>
              <a:t>.</a:t>
            </a:r>
            <a:r>
              <a:rPr lang="en-GB" sz="2000" b="1" dirty="0"/>
              <a:t> </a:t>
            </a:r>
          </a:p>
        </p:txBody>
      </p:sp>
      <p:sp>
        <p:nvSpPr>
          <p:cNvPr id="15" name="TextBox 14">
            <a:extLst>
              <a:ext uri="{FF2B5EF4-FFF2-40B4-BE49-F238E27FC236}">
                <a16:creationId xmlns:a16="http://schemas.microsoft.com/office/drawing/2014/main" id="{85BD4E04-0606-4D21-8713-D28192742897}"/>
              </a:ext>
            </a:extLst>
          </p:cNvPr>
          <p:cNvSpPr txBox="1"/>
          <p:nvPr/>
        </p:nvSpPr>
        <p:spPr>
          <a:xfrm>
            <a:off x="1892950" y="5922686"/>
            <a:ext cx="8744468" cy="307777"/>
          </a:xfrm>
          <a:prstGeom prst="rect">
            <a:avLst/>
          </a:prstGeom>
          <a:noFill/>
        </p:spPr>
        <p:txBody>
          <a:bodyPr wrap="square" rtlCol="0">
            <a:spAutoFit/>
          </a:bodyPr>
          <a:lstStyle/>
          <a:p>
            <a:pPr algn="ctr"/>
            <a:r>
              <a:rPr lang="en-GB" sz="1400" dirty="0"/>
              <a:t>Figure: Full conditioning history of a TD26CC [3].</a:t>
            </a:r>
          </a:p>
        </p:txBody>
      </p:sp>
      <p:cxnSp>
        <p:nvCxnSpPr>
          <p:cNvPr id="9" name="Straight Connector 8">
            <a:extLst>
              <a:ext uri="{FF2B5EF4-FFF2-40B4-BE49-F238E27FC236}">
                <a16:creationId xmlns:a16="http://schemas.microsoft.com/office/drawing/2014/main" id="{29EE1147-989E-48D4-A1A7-F6C9ED1CBDC1}"/>
              </a:ext>
            </a:extLst>
          </p:cNvPr>
          <p:cNvCxnSpPr/>
          <p:nvPr/>
        </p:nvCxnSpPr>
        <p:spPr>
          <a:xfrm>
            <a:off x="1511300" y="3251200"/>
            <a:ext cx="8839200"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837401BE-0031-4011-A1D4-738F81EA9D5C}"/>
              </a:ext>
            </a:extLst>
          </p:cNvPr>
          <p:cNvSpPr/>
          <p:nvPr/>
        </p:nvSpPr>
        <p:spPr>
          <a:xfrm>
            <a:off x="838200" y="2826711"/>
            <a:ext cx="2089780" cy="461665"/>
          </a:xfrm>
          <a:prstGeom prst="rect">
            <a:avLst/>
          </a:prstGeom>
        </p:spPr>
        <p:txBody>
          <a:bodyPr wrap="square">
            <a:spAutoFit/>
          </a:bodyPr>
          <a:lstStyle/>
          <a:p>
            <a:r>
              <a:rPr lang="en-GB" sz="2400" b="1" dirty="0">
                <a:solidFill>
                  <a:schemeClr val="accent1">
                    <a:lumMod val="75000"/>
                  </a:schemeClr>
                </a:solidFill>
              </a:rPr>
              <a:t>Quasi-limit</a:t>
            </a:r>
          </a:p>
        </p:txBody>
      </p:sp>
      <p:pic>
        <p:nvPicPr>
          <p:cNvPr id="13" name="Picture 4" descr="Image result for clic png cern">
            <a:extLst>
              <a:ext uri="{FF2B5EF4-FFF2-40B4-BE49-F238E27FC236}">
                <a16:creationId xmlns:a16="http://schemas.microsoft.com/office/drawing/2014/main" id="{3B347364-CE46-49D5-B888-1715A1B5849F}"/>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8946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10515600" cy="928688"/>
          </a:xfrm>
        </p:spPr>
        <p:txBody>
          <a:bodyPr/>
          <a:lstStyle/>
          <a:p>
            <a:r>
              <a:rPr lang="en-GB" b="1" dirty="0">
                <a:solidFill>
                  <a:srgbClr val="C00000"/>
                </a:solidFill>
              </a:rPr>
              <a:t>The Conditioning Process</a:t>
            </a:r>
          </a:p>
        </p:txBody>
      </p:sp>
      <p:sp>
        <p:nvSpPr>
          <p:cNvPr id="3" name="Content Placeholder 2"/>
          <p:cNvSpPr>
            <a:spLocks noGrp="1"/>
          </p:cNvSpPr>
          <p:nvPr>
            <p:ph idx="1"/>
          </p:nvPr>
        </p:nvSpPr>
        <p:spPr>
          <a:xfrm>
            <a:off x="732011" y="1825624"/>
            <a:ext cx="5145289" cy="4530713"/>
          </a:xfrm>
        </p:spPr>
        <p:txBody>
          <a:bodyPr anchor="t">
            <a:normAutofit/>
          </a:bodyPr>
          <a:lstStyle/>
          <a:p>
            <a:pPr marL="0" indent="0">
              <a:buNone/>
            </a:pPr>
            <a:r>
              <a:rPr lang="en-GB" sz="2400" dirty="0"/>
              <a:t>Initially suspected that BDs were the quantity on which we condition.</a:t>
            </a:r>
          </a:p>
          <a:p>
            <a:pPr marL="0" indent="0">
              <a:buNone/>
            </a:pPr>
            <a:endParaRPr lang="en-GB" sz="2400" dirty="0"/>
          </a:p>
          <a:p>
            <a:r>
              <a:rPr lang="en-GB" sz="2400" dirty="0"/>
              <a:t>Later proposed that structures condition on the </a:t>
            </a:r>
            <a:r>
              <a:rPr lang="en-GB" sz="2400" b="1" dirty="0"/>
              <a:t>number of pulses not the number of breakdowns [3]</a:t>
            </a:r>
            <a:r>
              <a:rPr lang="en-GB" sz="2400" dirty="0"/>
              <a:t>.</a:t>
            </a:r>
          </a:p>
          <a:p>
            <a:endParaRPr lang="en-GB" sz="2400" dirty="0"/>
          </a:p>
          <a:p>
            <a:r>
              <a:rPr lang="en-GB" sz="2400" dirty="0"/>
              <a:t>Cleanliness of preparation was however shown to affect number of breakdowns during conditioning, </a:t>
            </a:r>
            <a:r>
              <a:rPr lang="en-GB" sz="2400" b="1" dirty="0"/>
              <a:t>not ultimate performance [4].</a:t>
            </a:r>
          </a:p>
          <a:p>
            <a:pPr marL="0" indent="0">
              <a:buNone/>
            </a:pPr>
            <a:endParaRPr lang="en-GB" sz="2400" b="1" dirty="0"/>
          </a:p>
        </p:txBody>
      </p:sp>
      <p:sp>
        <p:nvSpPr>
          <p:cNvPr id="4" name="Slide Number Placeholder 3"/>
          <p:cNvSpPr>
            <a:spLocks noGrp="1"/>
          </p:cNvSpPr>
          <p:nvPr>
            <p:ph type="sldNum" sz="quarter" idx="12"/>
          </p:nvPr>
        </p:nvSpPr>
        <p:spPr/>
        <p:txBody>
          <a:bodyPr/>
          <a:lstStyle/>
          <a:p>
            <a:fld id="{AF902CCC-0E81-4218-972E-E5BC6ED18459}" type="slidenum">
              <a:rPr lang="en-GB" smtClean="0"/>
              <a:t>9</a:t>
            </a:fld>
            <a:endParaRPr lang="en-GB" dirty="0"/>
          </a:p>
        </p:txBody>
      </p:sp>
      <p:pic>
        <p:nvPicPr>
          <p:cNvPr id="6" name="Picture 2" descr="http://www.lancaster.ac.uk/media/wdp/style-assets/images/engineering/engineer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49" y="230189"/>
            <a:ext cx="4649338" cy="6536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cern png">
            <a:extLst>
              <a:ext uri="{FF2B5EF4-FFF2-40B4-BE49-F238E27FC236}">
                <a16:creationId xmlns:a16="http://schemas.microsoft.com/office/drawing/2014/main" id="{F50AA20A-CB73-4279-B43B-A31BB98B8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6" y="138823"/>
            <a:ext cx="733337" cy="745065"/>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BB93753C-4961-47DB-B6F5-8E46427C4CB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4" name="TextBox 13">
            <a:extLst>
              <a:ext uri="{FF2B5EF4-FFF2-40B4-BE49-F238E27FC236}">
                <a16:creationId xmlns:a16="http://schemas.microsoft.com/office/drawing/2014/main" id="{3F4DA1F6-4A66-4F90-8BD9-8C37E583B32C}"/>
              </a:ext>
            </a:extLst>
          </p:cNvPr>
          <p:cNvSpPr txBox="1"/>
          <p:nvPr/>
        </p:nvSpPr>
        <p:spPr>
          <a:xfrm>
            <a:off x="6630616" y="5872226"/>
            <a:ext cx="4076057" cy="738664"/>
          </a:xfrm>
          <a:prstGeom prst="rect">
            <a:avLst/>
          </a:prstGeom>
          <a:noFill/>
        </p:spPr>
        <p:txBody>
          <a:bodyPr wrap="square" rtlCol="0">
            <a:spAutoFit/>
          </a:bodyPr>
          <a:lstStyle/>
          <a:p>
            <a:pPr algn="ctr"/>
            <a:r>
              <a:rPr lang="en-US" sz="1400" dirty="0"/>
              <a:t>Figure: Scaled gradient vs. cumulative no. pulses (top) and scaled gradient vs. cumulative no. breakdowns (bottom) for four different structures[3].</a:t>
            </a:r>
          </a:p>
        </p:txBody>
      </p:sp>
      <p:cxnSp>
        <p:nvCxnSpPr>
          <p:cNvPr id="13" name="Straight Connector 12">
            <a:extLst>
              <a:ext uri="{FF2B5EF4-FFF2-40B4-BE49-F238E27FC236}">
                <a16:creationId xmlns:a16="http://schemas.microsoft.com/office/drawing/2014/main" id="{22FB862A-EAA9-4DD9-8924-E5E3A927F705}"/>
              </a:ext>
            </a:extLst>
          </p:cNvPr>
          <p:cNvCxnSpPr/>
          <p:nvPr/>
        </p:nvCxnSpPr>
        <p:spPr>
          <a:xfrm>
            <a:off x="838200" y="1573122"/>
            <a:ext cx="10515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026" name="Picture 2">
            <a:extLst>
              <a:ext uri="{FF2B5EF4-FFF2-40B4-BE49-F238E27FC236}">
                <a16:creationId xmlns:a16="http://schemas.microsoft.com/office/drawing/2014/main" id="{889A83DA-0A6E-45DC-9D8E-9472E49058C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77302" y="1644714"/>
            <a:ext cx="5582686" cy="4227512"/>
          </a:xfrm>
          <a:prstGeom prst="rect">
            <a:avLst/>
          </a:prstGeom>
          <a:noFill/>
          <a:ln w="38100" algn="ctr">
            <a:noFill/>
            <a:miter lim="800000"/>
            <a:headEnd/>
            <a:tailEnd/>
          </a:ln>
          <a:effectLst/>
          <a:extLst>
            <a:ext uri="{909E8E84-426E-40DD-AFC4-6F175D3DCCD1}">
              <a14:hiddenFill xmlns:a14="http://schemas.microsoft.com/office/drawing/2010/main">
                <a:solidFill>
                  <a:srgbClr val="4E5B6F"/>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2" name="Picture 4" descr="Image result for clic png cern">
            <a:extLst>
              <a:ext uri="{FF2B5EF4-FFF2-40B4-BE49-F238E27FC236}">
                <a16:creationId xmlns:a16="http://schemas.microsoft.com/office/drawing/2014/main" id="{7BB3C933-9572-438C-89E4-702D320449FA}"/>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31" t="14558" r="14887" b="15089"/>
          <a:stretch/>
        </p:blipFill>
        <p:spPr bwMode="auto">
          <a:xfrm>
            <a:off x="1003343" y="138823"/>
            <a:ext cx="733338" cy="720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75090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76762</TotalTime>
  <Words>3570</Words>
  <Application>Microsoft Office PowerPoint</Application>
  <PresentationFormat>Widescreen</PresentationFormat>
  <Paragraphs>466</Paragraphs>
  <Slides>52</Slides>
  <Notes>52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52</vt:i4>
      </vt:variant>
    </vt:vector>
  </HeadingPairs>
  <TitlesOfParts>
    <vt:vector size="58" baseType="lpstr">
      <vt:lpstr>Arial</vt:lpstr>
      <vt:lpstr>Calibri</vt:lpstr>
      <vt:lpstr>Calibri Light</vt:lpstr>
      <vt:lpstr>Cambria Math</vt:lpstr>
      <vt:lpstr>Times New Roman</vt:lpstr>
      <vt:lpstr>Office Theme</vt:lpstr>
      <vt:lpstr>Monte Carlo Model of High-Gradient Conditioning and Operation</vt:lpstr>
      <vt:lpstr>Backstory</vt:lpstr>
      <vt:lpstr>Disclaimer: Types of Conditioning</vt:lpstr>
      <vt:lpstr>Contents</vt:lpstr>
      <vt:lpstr>High Power Conditioning</vt:lpstr>
      <vt:lpstr>High Power Conditioning</vt:lpstr>
      <vt:lpstr>High Power Conditioning</vt:lpstr>
      <vt:lpstr>High Power Conditioning Limit</vt:lpstr>
      <vt:lpstr>The Conditioning Process</vt:lpstr>
      <vt:lpstr>Recent Evidence for Conditioning on Pulses</vt:lpstr>
      <vt:lpstr>Interpretation of Conditioning</vt:lpstr>
      <vt:lpstr>Interpretation of SuperStructure Results</vt:lpstr>
      <vt:lpstr>Low BDR Conditioning Regime</vt:lpstr>
      <vt:lpstr>Contents</vt:lpstr>
      <vt:lpstr>Automation of Conditioning</vt:lpstr>
      <vt:lpstr>Automation of Conditioning</vt:lpstr>
      <vt:lpstr>Why Model Conditioning?</vt:lpstr>
      <vt:lpstr>Contents</vt:lpstr>
      <vt:lpstr>Another disclaimer…..</vt:lpstr>
      <vt:lpstr>Conditioning Process</vt:lpstr>
      <vt:lpstr>Conditioning Simulation: Broad overview</vt:lpstr>
      <vt:lpstr>Conditioning Simulation: Broad overview</vt:lpstr>
      <vt:lpstr>Conditioning Simulator: BD Probability</vt:lpstr>
      <vt:lpstr>Conditioning Simulation: Surface Modification</vt:lpstr>
      <vt:lpstr>Conditioning Simulator: BD Probability</vt:lpstr>
      <vt:lpstr>Conditioning Simulator: BD Probability</vt:lpstr>
      <vt:lpstr>Contents</vt:lpstr>
      <vt:lpstr>Conditioning Simulation: Benchmarking</vt:lpstr>
      <vt:lpstr>Typical Conditioning of Structures </vt:lpstr>
      <vt:lpstr>Typical Conditioning of Structures </vt:lpstr>
      <vt:lpstr>Typical Conditioning of Structures </vt:lpstr>
      <vt:lpstr>Preliminary Simulation Result</vt:lpstr>
      <vt:lpstr>Preliminary Simulation Result</vt:lpstr>
      <vt:lpstr>Result 1: Comparison with Real Data</vt:lpstr>
      <vt:lpstr>Result 2: Running Longer Term</vt:lpstr>
      <vt:lpstr>Result 2: Running Longer Term</vt:lpstr>
      <vt:lpstr>Result 3: Effect of Changing Setpoint.</vt:lpstr>
      <vt:lpstr>Result 3: Effect of Setpoint on Conditioning.</vt:lpstr>
      <vt:lpstr>Result 3: Effect of Changing BDR Setpoint.</vt:lpstr>
      <vt:lpstr>Result 4: Dual Structure Simulation.</vt:lpstr>
      <vt:lpstr>Result 4: Dual Structure Simulation.</vt:lpstr>
      <vt:lpstr>Contents</vt:lpstr>
      <vt:lpstr>Conditioning Simulator: Conclusion</vt:lpstr>
      <vt:lpstr>Conditioning Simulator: Future Work</vt:lpstr>
      <vt:lpstr>Thank you. Questions/Discussion?</vt:lpstr>
      <vt:lpstr>References</vt:lpstr>
      <vt:lpstr>Automation of the Conditioning Process</vt:lpstr>
      <vt:lpstr>Current Algorithm</vt:lpstr>
      <vt:lpstr>Ramp Settings in the Test Stands</vt:lpstr>
      <vt:lpstr>Initial Conditioning of Structures </vt:lpstr>
      <vt:lpstr>Superstructure BDR Distinction</vt:lpstr>
      <vt:lpstr>Initial Conditioning of Structures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Lee_Millar_MonteCarlo</dc:title>
  <dc:creator>Lee Millar</dc:creator>
  <cp:lastModifiedBy>Lee Millar</cp:lastModifiedBy>
  <cp:revision>1142</cp:revision>
  <dcterms:created xsi:type="dcterms:W3CDTF">2016-06-16T07:26:43Z</dcterms:created>
  <dcterms:modified xsi:type="dcterms:W3CDTF">2020-11-08T15:27:56Z</dcterms:modified>
</cp:coreProperties>
</file>