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9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4" autoAdjust="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85AAEDF-D9DE-48C9-86EA-353B4CD8C4A8}" type="datetimeFigureOut">
              <a:rPr lang="en-US" smtClean="0"/>
              <a:pPr/>
              <a:t>8/14/2019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A181D99-CB87-426D-8156-1912372F7A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ffectLst/>
              </a:rPr>
              <a:t>Development of the ALICE MFT Detector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Jack Smedley</a:t>
            </a:r>
          </a:p>
          <a:p>
            <a:r>
              <a:rPr lang="en-US" dirty="0" smtClean="0"/>
              <a:t>Final Presentation</a:t>
            </a:r>
          </a:p>
          <a:p>
            <a:r>
              <a:rPr lang="en-US" dirty="0" smtClean="0"/>
              <a:t>Thursday, August 15, 2019</a:t>
            </a:r>
          </a:p>
        </p:txBody>
      </p:sp>
      <p:pic>
        <p:nvPicPr>
          <p:cNvPr id="4" name="Picture 3" descr="AL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228600"/>
            <a:ext cx="1072444" cy="1447800"/>
          </a:xfrm>
          <a:prstGeom prst="rect">
            <a:avLst/>
          </a:prstGeom>
        </p:spPr>
      </p:pic>
      <p:pic>
        <p:nvPicPr>
          <p:cNvPr id="5" name="Picture 4" descr="Logo_MFT_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228600"/>
            <a:ext cx="1142999" cy="1419530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685800" y="3886200"/>
            <a:ext cx="440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96464"/>
                </a:solidFill>
                <a:latin typeface="Arial"/>
                <a:ea typeface="+mj-ea"/>
                <a:cs typeface="+mj-cs"/>
              </a:rPr>
              <a:t>Supervised by Dr. Stefano </a:t>
            </a:r>
            <a:r>
              <a:rPr lang="en-US" b="1" dirty="0" err="1" smtClean="0">
                <a:solidFill>
                  <a:srgbClr val="696464"/>
                </a:solidFill>
                <a:latin typeface="Arial"/>
                <a:ea typeface="+mj-ea"/>
                <a:cs typeface="+mj-cs"/>
              </a:rPr>
              <a:t>Panebianco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8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270000" y="863600"/>
            <a:ext cx="69088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7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276350" y="857250"/>
            <a:ext cx="6858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effectLst/>
              </a:rPr>
              <a:t>Questions?</a:t>
            </a:r>
            <a:endParaRPr lang="en-US" sz="7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effectLst/>
              </a:rPr>
              <a:t>Thank you to all the University of Michigan </a:t>
            </a:r>
            <a:r>
              <a:rPr lang="en-US" sz="5400" dirty="0" smtClean="0">
                <a:effectLst/>
              </a:rPr>
              <a:t>staff and the National Science Foundation fo</a:t>
            </a:r>
            <a:r>
              <a:rPr lang="en-US" sz="5400" dirty="0" smtClean="0">
                <a:effectLst/>
              </a:rPr>
              <a:t>r making this all possible</a:t>
            </a:r>
            <a:r>
              <a:rPr lang="en-US" sz="6600" dirty="0" smtClean="0">
                <a:effectLst/>
              </a:rPr>
              <a:t>!</a:t>
            </a:r>
            <a:endParaRPr lang="en-US" sz="66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Quarkonia serve as probe for QGP</a:t>
            </a:r>
          </a:p>
          <a:p>
            <a:pPr lvl="1"/>
            <a:r>
              <a:rPr lang="en-US" dirty="0" smtClean="0"/>
              <a:t>J/</a:t>
            </a:r>
            <a:r>
              <a:rPr lang="el-GR" dirty="0" smtClean="0"/>
              <a:t>Ψ</a:t>
            </a:r>
            <a:r>
              <a:rPr lang="en-US" dirty="0" smtClean="0"/>
              <a:t>, or charm-</a:t>
            </a:r>
            <a:r>
              <a:rPr lang="en-US" dirty="0" err="1" smtClean="0"/>
              <a:t>anticharm</a:t>
            </a:r>
            <a:r>
              <a:rPr lang="en-US" dirty="0" smtClean="0"/>
              <a:t> meson</a:t>
            </a:r>
          </a:p>
          <a:p>
            <a:pPr lvl="1"/>
            <a:r>
              <a:rPr lang="en-US" dirty="0" smtClean="0"/>
              <a:t>ϒ, or bottom-</a:t>
            </a:r>
            <a:r>
              <a:rPr lang="en-US" dirty="0" err="1" smtClean="0"/>
              <a:t>antibottom</a:t>
            </a:r>
            <a:r>
              <a:rPr lang="en-US" dirty="0" smtClean="0"/>
              <a:t> meson</a:t>
            </a:r>
          </a:p>
          <a:p>
            <a:r>
              <a:rPr lang="en-US" dirty="0" smtClean="0"/>
              <a:t>Difficulty distinguishing prompt and displaced J/</a:t>
            </a:r>
            <a:r>
              <a:rPr lang="el-GR" dirty="0" smtClean="0"/>
              <a:t>Ψ</a:t>
            </a:r>
            <a:r>
              <a:rPr lang="en-US" dirty="0" smtClean="0"/>
              <a:t> in Muon Spectrometer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Quarkonia Melting in ALICE</a:t>
            </a:r>
            <a:endParaRPr lang="en-US" dirty="0">
              <a:effectLst/>
            </a:endParaRPr>
          </a:p>
        </p:txBody>
      </p:sp>
      <p:pic>
        <p:nvPicPr>
          <p:cNvPr id="4" name="Picture 3" descr="JPs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429000"/>
            <a:ext cx="4595290" cy="2862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LICE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14400" y="533400"/>
            <a:ext cx="10363200" cy="5845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Silicon tracking detector</a:t>
            </a:r>
          </a:p>
          <a:p>
            <a:r>
              <a:rPr lang="en-US" dirty="0" smtClean="0"/>
              <a:t>Pixel sensors designed for ITS upgrade</a:t>
            </a:r>
          </a:p>
          <a:p>
            <a:r>
              <a:rPr lang="en-US" dirty="0" smtClean="0"/>
              <a:t>Situated between ITS and absorber cone to detect forward-moving muons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Muon Forward Tracker</a:t>
            </a:r>
            <a:endParaRPr lang="en-US" dirty="0">
              <a:effectLst/>
            </a:endParaRPr>
          </a:p>
        </p:txBody>
      </p:sp>
      <p:pic>
        <p:nvPicPr>
          <p:cNvPr id="4" name="Picture 3" descr="Full_MFT.jpg"/>
          <p:cNvPicPr>
            <a:picLocks noChangeAspect="1"/>
          </p:cNvPicPr>
          <p:nvPr/>
        </p:nvPicPr>
        <p:blipFill>
          <a:blip r:embed="rId2" cstate="print"/>
          <a:srcRect l="39167"/>
          <a:stretch>
            <a:fillRect/>
          </a:stretch>
        </p:blipFill>
        <p:spPr>
          <a:xfrm>
            <a:off x="4648200" y="1371600"/>
            <a:ext cx="4191000" cy="4942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Mock MFT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2500" r="9375"/>
          <a:stretch>
            <a:fillRect/>
          </a:stretch>
        </p:blipFill>
        <p:spPr>
          <a:xfrm>
            <a:off x="4800600" y="1600200"/>
            <a:ext cx="4343400" cy="4169664"/>
          </a:xfrm>
        </p:spPr>
      </p:pic>
      <p:pic>
        <p:nvPicPr>
          <p:cNvPr id="5" name="Content Placeholder 4" descr="absorb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857250" y="857249"/>
            <a:ext cx="6858000" cy="51435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30mm by 15mm by 50</a:t>
            </a:r>
            <a:r>
              <a:rPr lang="el-GR" dirty="0" smtClean="0"/>
              <a:t>μ</a:t>
            </a:r>
            <a:r>
              <a:rPr lang="en-US" dirty="0" smtClean="0"/>
              <a:t>m monolithic silicon pixel sensors designed for ALICE ITS upgrade</a:t>
            </a:r>
          </a:p>
          <a:p>
            <a:r>
              <a:rPr lang="en-US" dirty="0" smtClean="0"/>
              <a:t>Tested and classified by performance before use</a:t>
            </a:r>
          </a:p>
          <a:p>
            <a:r>
              <a:rPr lang="en-US" dirty="0" smtClean="0"/>
              <a:t>Code written to further analyze test results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ALPIDE Chip Testing</a:t>
            </a:r>
            <a:endParaRPr lang="en-US" dirty="0">
              <a:effectLst/>
            </a:endParaRPr>
          </a:p>
        </p:txBody>
      </p:sp>
      <p:pic>
        <p:nvPicPr>
          <p:cNvPr id="7" name="Picture 6" descr="ErHist8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3490" y="3428999"/>
            <a:ext cx="4740509" cy="3238921"/>
          </a:xfrm>
          <a:prstGeom prst="rect">
            <a:avLst/>
          </a:prstGeom>
        </p:spPr>
      </p:pic>
      <p:pic>
        <p:nvPicPr>
          <p:cNvPr id="4" name="Picture 3" descr="ErHist7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4615454" cy="3260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isk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2399" y="2133600"/>
            <a:ext cx="4412819" cy="26670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Two to five chips are glued and bonded to a flexible printed circuit board</a:t>
            </a:r>
          </a:p>
          <a:p>
            <a:r>
              <a:rPr lang="en-US" dirty="0" smtClean="0"/>
              <a:t>Extremely sensitive to dust and contamination, performed in clean room</a:t>
            </a:r>
          </a:p>
          <a:p>
            <a:r>
              <a:rPr lang="en-US" dirty="0" smtClean="0"/>
              <a:t>Two per day, over 500 needed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Ladder Assembly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Smoke Test to check that there are no shorts</a:t>
            </a:r>
          </a:p>
          <a:p>
            <a:r>
              <a:rPr lang="en-US" dirty="0" smtClean="0"/>
              <a:t>Functional test to check noise levels, dead pixels, and the chips’ readout capabilities</a:t>
            </a:r>
          </a:p>
          <a:p>
            <a:pPr lvl="1"/>
            <a:r>
              <a:rPr lang="en-US" dirty="0" smtClean="0"/>
              <a:t>Performed with and without a back-bias voltage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Ladder Qualification</a:t>
            </a:r>
            <a:endParaRPr lang="en-US" dirty="0">
              <a:effectLst/>
            </a:endParaRPr>
          </a:p>
        </p:txBody>
      </p:sp>
      <p:pic>
        <p:nvPicPr>
          <p:cNvPr id="4" name="Picture 3" descr="ladder_4025_2019-07-05_12-48-01.png"/>
          <p:cNvPicPr>
            <a:picLocks noChangeAspect="1"/>
          </p:cNvPicPr>
          <p:nvPr/>
        </p:nvPicPr>
        <p:blipFill>
          <a:blip r:embed="rId2" cstate="print"/>
          <a:srcRect l="29283" t="26667" b="7778"/>
          <a:stretch>
            <a:fillRect/>
          </a:stretch>
        </p:blipFill>
        <p:spPr>
          <a:xfrm>
            <a:off x="228600" y="3200400"/>
            <a:ext cx="4258675" cy="3505200"/>
          </a:xfrm>
          <a:prstGeom prst="rect">
            <a:avLst/>
          </a:prstGeom>
        </p:spPr>
      </p:pic>
      <p:pic>
        <p:nvPicPr>
          <p:cNvPr id="5" name="Picture 4" descr="ladder_5011_2019-07-24_17-28-07.png"/>
          <p:cNvPicPr>
            <a:picLocks noChangeAspect="1"/>
          </p:cNvPicPr>
          <p:nvPr/>
        </p:nvPicPr>
        <p:blipFill>
          <a:blip r:embed="rId3" cstate="print"/>
          <a:srcRect l="29283" t="26667" b="7778"/>
          <a:stretch>
            <a:fillRect/>
          </a:stretch>
        </p:blipFill>
        <p:spPr>
          <a:xfrm>
            <a:off x="4648200" y="3200400"/>
            <a:ext cx="4191000" cy="3449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08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48800" cy="708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2622</TotalTime>
  <Words>198</Words>
  <Application>Microsoft Office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Development of the ALICE MFT Detector</vt:lpstr>
      <vt:lpstr>Quarkonia Melting in ALICE</vt:lpstr>
      <vt:lpstr>Slide 3</vt:lpstr>
      <vt:lpstr>Muon Forward Tracker</vt:lpstr>
      <vt:lpstr>Slide 5</vt:lpstr>
      <vt:lpstr>ALPIDE Chip Testing</vt:lpstr>
      <vt:lpstr>Ladder Assembly</vt:lpstr>
      <vt:lpstr>Ladder Qualification</vt:lpstr>
      <vt:lpstr>Slide 9</vt:lpstr>
      <vt:lpstr>Slide 10</vt:lpstr>
      <vt:lpstr>Slide 11</vt:lpstr>
      <vt:lpstr>Questions?</vt:lpstr>
      <vt:lpstr>Thank you to all the University of Michigan staff and the National Science Foundation for making this all possible!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Jack Smedley</dc:creator>
  <cp:lastModifiedBy>Jack Smedley</cp:lastModifiedBy>
  <cp:revision>55</cp:revision>
  <dcterms:created xsi:type="dcterms:W3CDTF">2019-07-18T07:33:56Z</dcterms:created>
  <dcterms:modified xsi:type="dcterms:W3CDTF">2019-08-14T16:07:25Z</dcterms:modified>
</cp:coreProperties>
</file>