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8"/>
  </p:notesMasterIdLst>
  <p:sldIdLst>
    <p:sldId id="256" r:id="rId2"/>
    <p:sldId id="397" r:id="rId3"/>
    <p:sldId id="275" r:id="rId4"/>
    <p:sldId id="394" r:id="rId5"/>
    <p:sldId id="395" r:id="rId6"/>
    <p:sldId id="396" r:id="rId7"/>
    <p:sldId id="286" r:id="rId8"/>
    <p:sldId id="314" r:id="rId9"/>
    <p:sldId id="285" r:id="rId10"/>
    <p:sldId id="271" r:id="rId11"/>
    <p:sldId id="262" r:id="rId12"/>
    <p:sldId id="289" r:id="rId13"/>
    <p:sldId id="290" r:id="rId14"/>
    <p:sldId id="267" r:id="rId15"/>
    <p:sldId id="291" r:id="rId16"/>
    <p:sldId id="268" r:id="rId17"/>
    <p:sldId id="292" r:id="rId18"/>
    <p:sldId id="406" r:id="rId19"/>
    <p:sldId id="399" r:id="rId20"/>
    <p:sldId id="401" r:id="rId21"/>
    <p:sldId id="402" r:id="rId22"/>
    <p:sldId id="400" r:id="rId23"/>
    <p:sldId id="403" r:id="rId24"/>
    <p:sldId id="408" r:id="rId25"/>
    <p:sldId id="321" r:id="rId26"/>
    <p:sldId id="317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5226" autoAdjust="0"/>
  </p:normalViewPr>
  <p:slideViewPr>
    <p:cSldViewPr snapToGrid="0">
      <p:cViewPr>
        <p:scale>
          <a:sx n="50" d="100"/>
          <a:sy n="50" d="100"/>
        </p:scale>
        <p:origin x="1258" y="83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-2598"/>
    </p:cViewPr>
  </p:sorterViewPr>
  <p:notesViewPr>
    <p:cSldViewPr snapToGrid="0">
      <p:cViewPr varScale="1">
        <p:scale>
          <a:sx n="100" d="100"/>
          <a:sy n="100" d="100"/>
        </p:scale>
        <p:origin x="355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1B9D2-0F50-4B1A-897F-039DCDE652A7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72DD5-F2AC-4D3F-9489-2A657B229F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7792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Welcome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defense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my</a:t>
            </a:r>
            <a:r>
              <a:rPr lang="de-DE" dirty="0"/>
              <a:t> PhD </a:t>
            </a:r>
            <a:r>
              <a:rPr lang="de-DE" dirty="0" err="1"/>
              <a:t>thesis</a:t>
            </a:r>
            <a:r>
              <a:rPr lang="de-DE" dirty="0"/>
              <a:t>.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my</a:t>
            </a:r>
            <a:r>
              <a:rPr lang="de-DE" dirty="0"/>
              <a:t> title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, but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 will </a:t>
            </a:r>
            <a:r>
              <a:rPr lang="de-DE" dirty="0" err="1"/>
              <a:t>focus</a:t>
            </a:r>
            <a:r>
              <a:rPr lang="de-DE" dirty="0"/>
              <a:t> on </a:t>
            </a:r>
            <a:r>
              <a:rPr lang="de-DE" dirty="0" err="1"/>
              <a:t>satellite</a:t>
            </a:r>
            <a:r>
              <a:rPr lang="de-DE" dirty="0"/>
              <a:t> </a:t>
            </a:r>
            <a:r>
              <a:rPr lang="de-DE" dirty="0" err="1"/>
              <a:t>gravity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alone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72DD5-F2AC-4D3F-9489-2A657B229FB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860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472DD5-F2AC-4D3F-9489-2A657B229FB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107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72DD5-F2AC-4D3F-9489-2A657B229FB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4652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72DD5-F2AC-4D3F-9489-2A657B229FB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243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72DD5-F2AC-4D3F-9489-2A657B229FB8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9389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72DD5-F2AC-4D3F-9489-2A657B229FB8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4261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72DD5-F2AC-4D3F-9489-2A657B229FB8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054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3BB9D-0E91-4688-9CC0-050807065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D9A33-C5AB-4A32-A867-66110221A7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1488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3BB9D-0E91-4688-9CC0-050807065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D9A33-C5AB-4A32-A867-66110221A7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400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3BB9D-0E91-4688-9CC0-050807065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D9A33-C5AB-4A32-A867-66110221A7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0093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3BB9D-0E91-4688-9CC0-050807065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D9A33-C5AB-4A32-A867-66110221A7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0397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6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71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3BB9D-0E91-4688-9CC0-050807065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D9A33-C5AB-4A32-A867-66110221A7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6117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3BB9D-0E91-4688-9CC0-050807065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D9A33-C5AB-4A32-A867-66110221A7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8036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3BB9D-0E91-4688-9CC0-050807065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D9A33-C5AB-4A32-A867-66110221A7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0678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3BB9D-0E91-4688-9CC0-050807065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D9A33-C5AB-4A32-A867-66110221A7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0017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3BB9D-0E91-4688-9CC0-050807065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D9A33-C5AB-4A32-A867-66110221A7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63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3BB9D-0E91-4688-9CC0-050807065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D9A33-C5AB-4A32-A867-66110221A7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8774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3BB9D-0E91-4688-9CC0-050807065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D9A33-C5AB-4A32-A867-66110221A7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8310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3BB9D-0E91-4688-9CC0-050807065C04}" type="datetimeFigureOut">
              <a:rPr lang="de-DE" smtClean="0"/>
              <a:t>22.10.2019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D9A33-C5AB-4A32-A867-66110221A7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0143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openxmlformats.org/officeDocument/2006/relationships/image" Target="../media/image33.tiff"/><Relationship Id="rId5" Type="http://schemas.openxmlformats.org/officeDocument/2006/relationships/image" Target="../media/image32.tiff"/><Relationship Id="rId4" Type="http://schemas.openxmlformats.org/officeDocument/2006/relationships/image" Target="../media/image31.tif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Operation_Upshot-Knothole_-_Badger_001.jpg#/media/File:Operation_Upshot-Knothole_-_Badger_001.jpg" TargetMode="External"/><Relationship Id="rId2" Type="http://schemas.openxmlformats.org/officeDocument/2006/relationships/hyperlink" Target="https://commons.wikimedia.org/wiki/File:Blasting_honkanummi_4-6.jpg#/media/File:Blasting_honkanummi_4-6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sa.int/Our_Activities/Observing_the_Earth/GOCE/Satellit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191D8C2-3308-4A83-802F-D530112A14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64"/>
          <a:stretch/>
        </p:blipFill>
        <p:spPr>
          <a:xfrm>
            <a:off x="-2965" y="-2"/>
            <a:ext cx="12600000" cy="9450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09800" y="1041407"/>
            <a:ext cx="7772400" cy="2930843"/>
          </a:xfr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de-DE" dirty="0">
                <a:solidFill>
                  <a:schemeClr val="bg1">
                    <a:lumMod val="90000"/>
                  </a:schemeClr>
                </a:solidFill>
              </a:rPr>
              <a:t>Global </a:t>
            </a:r>
            <a:r>
              <a:rPr lang="de-DE" dirty="0" err="1">
                <a:solidFill>
                  <a:schemeClr val="bg1">
                    <a:lumMod val="90000"/>
                  </a:schemeClr>
                </a:solidFill>
              </a:rPr>
              <a:t>crustal</a:t>
            </a:r>
            <a:r>
              <a:rPr lang="de-DE" dirty="0">
                <a:solidFill>
                  <a:schemeClr val="bg1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90000"/>
                  </a:schemeClr>
                </a:solidFill>
              </a:rPr>
              <a:t>structure</a:t>
            </a:r>
            <a:r>
              <a:rPr lang="de-DE" dirty="0">
                <a:solidFill>
                  <a:schemeClr val="bg1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90000"/>
                  </a:schemeClr>
                </a:solidFill>
              </a:rPr>
              <a:t>from</a:t>
            </a:r>
            <a:r>
              <a:rPr lang="de-DE" dirty="0">
                <a:solidFill>
                  <a:schemeClr val="bg1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90000"/>
                  </a:schemeClr>
                </a:solidFill>
              </a:rPr>
              <a:t>geostatistical</a:t>
            </a:r>
            <a:r>
              <a:rPr lang="de-DE" dirty="0">
                <a:solidFill>
                  <a:schemeClr val="bg1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90000"/>
                  </a:schemeClr>
                </a:solidFill>
              </a:rPr>
              <a:t>analysis</a:t>
            </a:r>
            <a:endParaRPr lang="de-DE" dirty="0">
              <a:solidFill>
                <a:schemeClr val="bg1">
                  <a:lumMod val="90000"/>
                </a:schemeClr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53309" y="4849098"/>
            <a:ext cx="8885382" cy="1413163"/>
          </a:xfr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r"/>
            <a:r>
              <a:rPr lang="de-DE" dirty="0">
                <a:solidFill>
                  <a:schemeClr val="bg1">
                    <a:lumMod val="90000"/>
                  </a:schemeClr>
                </a:solidFill>
              </a:rPr>
              <a:t>Wolfgang Szwillus</a:t>
            </a:r>
          </a:p>
          <a:p>
            <a:pPr algn="r"/>
            <a:r>
              <a:rPr lang="de-DE" dirty="0">
                <a:solidFill>
                  <a:schemeClr val="bg1">
                    <a:lumMod val="90000"/>
                  </a:schemeClr>
                </a:solidFill>
              </a:rPr>
              <a:t>Geoneutrino </a:t>
            </a:r>
            <a:r>
              <a:rPr lang="de-DE" dirty="0" err="1">
                <a:solidFill>
                  <a:schemeClr val="bg1">
                    <a:lumMod val="90000"/>
                  </a:schemeClr>
                </a:solidFill>
              </a:rPr>
              <a:t>science</a:t>
            </a:r>
            <a:r>
              <a:rPr lang="de-DE" dirty="0">
                <a:solidFill>
                  <a:schemeClr val="bg1">
                    <a:lumMod val="9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90000"/>
                  </a:schemeClr>
                </a:solidFill>
              </a:rPr>
              <a:t>meeting</a:t>
            </a:r>
            <a:r>
              <a:rPr lang="de-DE" dirty="0">
                <a:solidFill>
                  <a:schemeClr val="bg1">
                    <a:lumMod val="90000"/>
                  </a:schemeClr>
                </a:solidFill>
              </a:rPr>
              <a:t>, Prague </a:t>
            </a:r>
          </a:p>
          <a:p>
            <a:pPr algn="r"/>
            <a:r>
              <a:rPr lang="de-DE" dirty="0">
                <a:solidFill>
                  <a:schemeClr val="bg1">
                    <a:lumMod val="90000"/>
                  </a:schemeClr>
                </a:solidFill>
              </a:rPr>
              <a:t>22. </a:t>
            </a:r>
            <a:r>
              <a:rPr lang="de-DE" dirty="0" err="1">
                <a:solidFill>
                  <a:schemeClr val="bg1">
                    <a:lumMod val="90000"/>
                  </a:schemeClr>
                </a:solidFill>
              </a:rPr>
              <a:t>October</a:t>
            </a:r>
            <a:r>
              <a:rPr lang="de-DE" dirty="0">
                <a:solidFill>
                  <a:schemeClr val="bg1">
                    <a:lumMod val="90000"/>
                  </a:schemeClr>
                </a:solidFill>
              </a:rPr>
              <a:t> 2019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6E35A67-EEDE-4CE7-A2CC-22E991320E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791" y="4986710"/>
            <a:ext cx="2275847" cy="1137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369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729"/>
    </mc:Choice>
    <mc:Fallback xmlns="">
      <p:transition spd="slow" advTm="37729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Global </a:t>
            </a:r>
            <a:r>
              <a:rPr lang="de-DE" dirty="0" err="1"/>
              <a:t>crustal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147888" y="474671"/>
            <a:ext cx="78867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6000" dirty="0"/>
              <a:t>Part I</a:t>
            </a:r>
          </a:p>
        </p:txBody>
      </p:sp>
    </p:spTree>
    <p:extLst>
      <p:ext uri="{BB962C8B-B14F-4D97-AF65-F5344CB8AC3E}">
        <p14:creationId xmlns:p14="http://schemas.microsoft.com/office/powerpoint/2010/main" val="421513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28"/>
    </mc:Choice>
    <mc:Fallback xmlns="">
      <p:transition spd="slow" advTm="352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USGS Gamma </a:t>
            </a:r>
            <a:r>
              <a:rPr lang="de-DE" dirty="0" err="1"/>
              <a:t>Seismic</a:t>
            </a:r>
            <a:r>
              <a:rPr lang="de-DE" dirty="0"/>
              <a:t> </a:t>
            </a:r>
            <a:r>
              <a:rPr lang="de-DE" dirty="0" err="1"/>
              <a:t>Catalagoue</a:t>
            </a:r>
            <a:endParaRPr lang="de-DE" dirty="0"/>
          </a:p>
        </p:txBody>
      </p:sp>
      <p:sp>
        <p:nvSpPr>
          <p:cNvPr id="3" name="Abgerundetes Rechteck 2"/>
          <p:cNvSpPr/>
          <p:nvPr/>
        </p:nvSpPr>
        <p:spPr>
          <a:xfrm>
            <a:off x="6865258" y="1651255"/>
            <a:ext cx="3417956" cy="183977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Information </a:t>
            </a:r>
            <a:r>
              <a:rPr lang="de-DE" dirty="0" err="1"/>
              <a:t>extracted</a:t>
            </a:r>
            <a:r>
              <a:rPr lang="de-DE" dirty="0"/>
              <a:t> at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err="1"/>
              <a:t>Crustal</a:t>
            </a:r>
            <a:r>
              <a:rPr lang="de-DE" dirty="0"/>
              <a:t> </a:t>
            </a:r>
            <a:r>
              <a:rPr lang="de-DE" dirty="0" err="1"/>
              <a:t>thickness</a:t>
            </a:r>
            <a:r>
              <a:rPr lang="de-DE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Average P-</a:t>
            </a:r>
            <a:r>
              <a:rPr lang="de-DE" dirty="0" err="1"/>
              <a:t>wave</a:t>
            </a:r>
            <a:r>
              <a:rPr lang="de-DE" dirty="0"/>
              <a:t> </a:t>
            </a:r>
            <a:r>
              <a:rPr lang="de-DE" dirty="0" err="1"/>
              <a:t>velocity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b="1" dirty="0" err="1"/>
              <a:t>crystalline</a:t>
            </a:r>
            <a:r>
              <a:rPr lang="de-DE" dirty="0"/>
              <a:t> </a:t>
            </a:r>
            <a:r>
              <a:rPr lang="de-DE" dirty="0" err="1"/>
              <a:t>crust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102" y="1540845"/>
            <a:ext cx="4894954" cy="2340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109" y="4147155"/>
            <a:ext cx="4927605" cy="2340000"/>
          </a:xfrm>
          <a:prstGeom prst="rect">
            <a:avLst/>
          </a:prstGeom>
        </p:spPr>
      </p:pic>
      <p:sp>
        <p:nvSpPr>
          <p:cNvPr id="10" name="Abgerundetes Rechteck 9"/>
          <p:cNvSpPr/>
          <p:nvPr/>
        </p:nvSpPr>
        <p:spPr>
          <a:xfrm>
            <a:off x="6865258" y="4447937"/>
            <a:ext cx="3526970" cy="173441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b="1" dirty="0" err="1"/>
              <a:t>data-driven</a:t>
            </a:r>
            <a:r>
              <a:rPr lang="de-DE" dirty="0"/>
              <a:t> </a:t>
            </a:r>
            <a:r>
              <a:rPr lang="de-DE" dirty="0" err="1"/>
              <a:t>interpolation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estimate</a:t>
            </a:r>
            <a:r>
              <a:rPr lang="de-DE" dirty="0"/>
              <a:t> global </a:t>
            </a:r>
            <a:r>
              <a:rPr lang="de-DE" dirty="0" err="1"/>
              <a:t>model</a:t>
            </a:r>
            <a:r>
              <a:rPr lang="de-DE" dirty="0"/>
              <a:t>!</a:t>
            </a:r>
          </a:p>
          <a:p>
            <a:endParaRPr lang="de-DE" dirty="0"/>
          </a:p>
          <a:p>
            <a:r>
              <a:rPr lang="de-DE" dirty="0"/>
              <a:t>Interpolation </a:t>
            </a:r>
            <a:r>
              <a:rPr lang="de-DE" dirty="0" err="1"/>
              <a:t>method</a:t>
            </a:r>
            <a:r>
              <a:rPr lang="de-DE" dirty="0"/>
              <a:t>: </a:t>
            </a:r>
            <a:r>
              <a:rPr lang="de-DE" dirty="0" err="1"/>
              <a:t>Kriging</a:t>
            </a:r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F404A42-9E24-41FD-AF75-1E8B7B49E62B}"/>
              </a:ext>
            </a:extLst>
          </p:cNvPr>
          <p:cNvSpPr txBox="1"/>
          <p:nvPr/>
        </p:nvSpPr>
        <p:spPr>
          <a:xfrm>
            <a:off x="3116118" y="1274535"/>
            <a:ext cx="2135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i="1" dirty="0" err="1"/>
              <a:t>Moho</a:t>
            </a:r>
            <a:r>
              <a:rPr lang="de-DE" b="1" i="1" dirty="0"/>
              <a:t> </a:t>
            </a:r>
            <a:r>
              <a:rPr lang="de-DE" b="1" i="1" dirty="0" err="1"/>
              <a:t>depths</a:t>
            </a:r>
            <a:r>
              <a:rPr lang="de-DE" b="1" i="1" dirty="0"/>
              <a:t> </a:t>
            </a:r>
            <a:r>
              <a:rPr lang="de-DE" b="1" i="1" dirty="0" err="1"/>
              <a:t>points</a:t>
            </a:r>
            <a:r>
              <a:rPr lang="de-DE" b="1" i="1" dirty="0"/>
              <a:t> 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E0738F1-0B2F-4945-BBAE-671148C9306D}"/>
              </a:ext>
            </a:extLst>
          </p:cNvPr>
          <p:cNvSpPr txBox="1"/>
          <p:nvPr/>
        </p:nvSpPr>
        <p:spPr>
          <a:xfrm>
            <a:off x="3001497" y="3829334"/>
            <a:ext cx="2332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i="1" dirty="0"/>
              <a:t>P-</a:t>
            </a:r>
            <a:r>
              <a:rPr lang="de-DE" b="1" i="1" dirty="0" err="1"/>
              <a:t>wave</a:t>
            </a:r>
            <a:r>
              <a:rPr lang="de-DE" b="1" i="1" dirty="0"/>
              <a:t> </a:t>
            </a:r>
            <a:r>
              <a:rPr lang="de-DE" b="1" i="1" dirty="0" err="1"/>
              <a:t>velocity</a:t>
            </a:r>
            <a:r>
              <a:rPr lang="de-DE" b="1" i="1" dirty="0"/>
              <a:t> </a:t>
            </a:r>
            <a:r>
              <a:rPr lang="de-DE" b="1" i="1" dirty="0" err="1"/>
              <a:t>points</a:t>
            </a:r>
            <a:endParaRPr lang="de-DE" b="1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961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652"/>
    </mc:Choice>
    <mc:Fallback xmlns="">
      <p:transition spd="slow" advTm="536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7931D12-FB1E-4B3C-B5E2-25C0665D135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52650" y="365133"/>
            <a:ext cx="7886700" cy="592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Kriging interpolation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905892" y="4151472"/>
            <a:ext cx="35704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Range: 9.5° (</a:t>
            </a:r>
            <a:r>
              <a:rPr lang="de-DE" sz="1400" dirty="0" err="1"/>
              <a:t>approx</a:t>
            </a:r>
            <a:r>
              <a:rPr lang="de-DE" sz="1400" dirty="0"/>
              <a:t>. 1000 km)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Nugget: 15 km²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Sill: 100 km²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128" y="2210924"/>
            <a:ext cx="3516339" cy="1918003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1905885" y="1122765"/>
            <a:ext cx="3022810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b="1" dirty="0" err="1"/>
              <a:t>Semivariance</a:t>
            </a:r>
            <a:r>
              <a:rPr lang="de-DE" b="1" dirty="0"/>
              <a:t>:</a:t>
            </a:r>
          </a:p>
          <a:p>
            <a:r>
              <a:rPr lang="de-DE" b="1" dirty="0" err="1"/>
              <a:t>Mean</a:t>
            </a:r>
            <a:r>
              <a:rPr lang="de-DE" b="1" dirty="0"/>
              <a:t> </a:t>
            </a:r>
            <a:r>
              <a:rPr lang="de-DE" b="1" dirty="0" err="1"/>
              <a:t>squared</a:t>
            </a:r>
            <a:r>
              <a:rPr lang="de-DE" b="1" dirty="0"/>
              <a:t> </a:t>
            </a:r>
            <a:r>
              <a:rPr lang="de-DE" b="1" dirty="0" err="1"/>
              <a:t>difference</a:t>
            </a:r>
            <a:r>
              <a:rPr lang="de-DE" b="1" dirty="0"/>
              <a:t> </a:t>
            </a:r>
            <a:r>
              <a:rPr lang="de-DE" b="1" dirty="0" err="1"/>
              <a:t>as</a:t>
            </a:r>
            <a:r>
              <a:rPr lang="de-DE" b="1" dirty="0"/>
              <a:t> a </a:t>
            </a:r>
            <a:r>
              <a:rPr lang="de-DE" b="1" dirty="0" err="1"/>
              <a:t>function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separation</a:t>
            </a:r>
            <a:endParaRPr lang="de-DE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1705356" y="5116946"/>
            <a:ext cx="37709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Meaning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Nugget</a:t>
            </a:r>
            <a:r>
              <a:rPr lang="de-DE" dirty="0"/>
              <a:t>: Small-</a:t>
            </a:r>
            <a:r>
              <a:rPr lang="de-DE" dirty="0" err="1"/>
              <a:t>scale</a:t>
            </a:r>
            <a:r>
              <a:rPr lang="de-DE" dirty="0"/>
              <a:t> + </a:t>
            </a:r>
            <a:r>
              <a:rPr lang="de-DE" dirty="0" err="1"/>
              <a:t>measurement</a:t>
            </a:r>
            <a:r>
              <a:rPr lang="de-DE" dirty="0"/>
              <a:t> </a:t>
            </a:r>
            <a:r>
              <a:rPr lang="de-DE" dirty="0" err="1"/>
              <a:t>errors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Range</a:t>
            </a:r>
            <a:r>
              <a:rPr lang="de-DE" dirty="0"/>
              <a:t>: </a:t>
            </a:r>
            <a:r>
              <a:rPr lang="de-DE" dirty="0" err="1"/>
              <a:t>Correlation</a:t>
            </a:r>
            <a:r>
              <a:rPr lang="de-DE" dirty="0"/>
              <a:t> </a:t>
            </a:r>
            <a:r>
              <a:rPr lang="de-DE" dirty="0" err="1"/>
              <a:t>distance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Sill</a:t>
            </a:r>
            <a:r>
              <a:rPr lang="de-DE" dirty="0"/>
              <a:t>: </a:t>
            </a:r>
            <a:r>
              <a:rPr lang="de-DE" dirty="0" err="1"/>
              <a:t>Scale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variability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hteck 9"/>
              <p:cNvSpPr/>
              <p:nvPr/>
            </p:nvSpPr>
            <p:spPr>
              <a:xfrm>
                <a:off x="6480848" y="1255304"/>
                <a:ext cx="3359098" cy="24265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de-DE" dirty="0">
                    <a:latin typeface="Cambria Math" panose="02040503050406030204" pitchFamily="18" charset="0"/>
                  </a:rPr>
                  <a:t>Interpolation </a:t>
                </a:r>
                <a:r>
                  <a:rPr lang="de-DE" dirty="0" err="1">
                    <a:latin typeface="Cambria Math" panose="02040503050406030204" pitchFamily="18" charset="0"/>
                  </a:rPr>
                  <a:t>using</a:t>
                </a:r>
                <a:r>
                  <a:rPr lang="de-DE" dirty="0">
                    <a:latin typeface="Cambria Math" panose="02040503050406030204" pitchFamily="18" charset="0"/>
                  </a:rPr>
                  <a:t> </a:t>
                </a:r>
                <a:r>
                  <a:rPr lang="de-DE" dirty="0" err="1">
                    <a:latin typeface="Cambria Math" panose="02040503050406030204" pitchFamily="18" charset="0"/>
                  </a:rPr>
                  <a:t>Kriging</a:t>
                </a:r>
                <a:r>
                  <a:rPr lang="de-DE" dirty="0">
                    <a:latin typeface="Cambria Math" panose="02040503050406030204" pitchFamily="18" charset="0"/>
                  </a:rPr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de-DE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i="1" dirty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</m:acc>
                        </m:e>
                        <m:sup>
                          <m:r>
                            <a:rPr lang="de-DE" i="1" dirty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de-DE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i="1" dirty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de-DE" i="1" dirty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de-DE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de-DE" i="1" dirty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de-DE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 dirty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de-DE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de-DE" i="1" dirty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de-DE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 dirty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de-DE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de-DE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DE" i="1" dirty="0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de-DE" i="1" dirty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de-DE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Known </a:t>
                </a:r>
                <a:r>
                  <a:rPr lang="de-DE" dirty="0" err="1"/>
                  <a:t>values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𝑍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endParaRPr lang="de-DE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Unknown </a:t>
                </a:r>
                <a:r>
                  <a:rPr lang="de-DE" dirty="0" err="1"/>
                  <a:t>value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 dirty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de-DE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de-DE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i="1" dirty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de-DE" i="1" dirty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de-DE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 dirty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de-DE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de-DE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de-DE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 err="1"/>
                  <a:t>Mean</a:t>
                </a:r>
                <a:r>
                  <a:rPr lang="de-DE" dirty="0"/>
                  <a:t> </a:t>
                </a:r>
                <a:r>
                  <a:rPr lang="de-DE" dirty="0" err="1"/>
                  <a:t>value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endParaRPr lang="de-DE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 err="1"/>
                  <a:t>Weights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 dirty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de-DE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dirty="0" err="1"/>
                  <a:t>depend</a:t>
                </a:r>
                <a:r>
                  <a:rPr lang="de-DE" dirty="0"/>
                  <a:t> on </a:t>
                </a:r>
                <a:r>
                  <a:rPr lang="de-DE" dirty="0" err="1"/>
                  <a:t>point</a:t>
                </a:r>
                <a:r>
                  <a:rPr lang="de-DE" dirty="0"/>
                  <a:t> </a:t>
                </a:r>
                <a:r>
                  <a:rPr lang="de-DE" dirty="0" err="1"/>
                  <a:t>distances</a:t>
                </a:r>
                <a:r>
                  <a:rPr lang="de-DE" dirty="0"/>
                  <a:t> </a:t>
                </a:r>
                <a:r>
                  <a:rPr lang="de-DE" dirty="0" err="1"/>
                  <a:t>and</a:t>
                </a:r>
                <a:r>
                  <a:rPr lang="de-DE" dirty="0"/>
                  <a:t> </a:t>
                </a:r>
                <a:r>
                  <a:rPr lang="de-DE" dirty="0" err="1"/>
                  <a:t>semivariogram</a:t>
                </a:r>
                <a:endParaRPr lang="de-DE" dirty="0"/>
              </a:p>
            </p:txBody>
          </p:sp>
        </mc:Choice>
        <mc:Fallback xmlns="">
          <p:sp>
            <p:nvSpPr>
              <p:cNvPr id="10" name="Rechtec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848" y="1255304"/>
                <a:ext cx="3359098" cy="2426562"/>
              </a:xfrm>
              <a:prstGeom prst="rect">
                <a:avLst/>
              </a:prstGeom>
              <a:blipFill>
                <a:blip r:embed="rId5"/>
                <a:stretch>
                  <a:fillRect l="-1452" t="-1759" b="-301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Grafik 11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327" y="4984197"/>
            <a:ext cx="2861674" cy="1560186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339" y="4582541"/>
            <a:ext cx="3001919" cy="2238544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6375050" y="3960424"/>
            <a:ext cx="3022810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b="1" dirty="0" err="1"/>
              <a:t>Example</a:t>
            </a:r>
            <a:r>
              <a:rPr lang="de-DE" b="1" dirty="0"/>
              <a:t>: </a:t>
            </a:r>
            <a:r>
              <a:rPr lang="de-DE" b="1" dirty="0" err="1"/>
              <a:t>One</a:t>
            </a:r>
            <a:r>
              <a:rPr lang="de-DE" b="1" dirty="0"/>
              <a:t> </a:t>
            </a:r>
            <a:r>
              <a:rPr lang="de-DE" b="1" dirty="0" err="1"/>
              <a:t>known</a:t>
            </a:r>
            <a:r>
              <a:rPr lang="de-DE" b="1" dirty="0"/>
              <a:t> </a:t>
            </a:r>
            <a:r>
              <a:rPr lang="de-DE" b="1" dirty="0" err="1"/>
              <a:t>point</a:t>
            </a:r>
            <a:endParaRPr lang="de-DE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737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306"/>
    </mc:Choice>
    <mc:Fallback xmlns="">
      <p:transition spd="slow" advTm="1273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7931D12-FB1E-4B3C-B5E2-25C0665D135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52650" y="365133"/>
            <a:ext cx="7886700" cy="592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Global scale kriging – technical challenges</a:t>
            </a:r>
          </a:p>
        </p:txBody>
      </p:sp>
      <p:pic>
        <p:nvPicPr>
          <p:cNvPr id="6" name="Inhaltsplatzhalt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7" y="3215274"/>
            <a:ext cx="5339295" cy="2764191"/>
          </a:xfrm>
        </p:spPr>
      </p:pic>
      <p:sp>
        <p:nvSpPr>
          <p:cNvPr id="5" name="Textfeld 4"/>
          <p:cNvSpPr txBox="1"/>
          <p:nvPr/>
        </p:nvSpPr>
        <p:spPr>
          <a:xfrm>
            <a:off x="2060555" y="1072322"/>
            <a:ext cx="3022811" cy="17543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semivariogram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entire</a:t>
            </a:r>
            <a:r>
              <a:rPr lang="de-DE" dirty="0"/>
              <a:t> Earth </a:t>
            </a:r>
            <a:r>
              <a:rPr lang="de-DE" dirty="0" err="1"/>
              <a:t>insufficient</a:t>
            </a:r>
            <a:r>
              <a:rPr lang="de-DE" dirty="0"/>
              <a:t>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Separate </a:t>
            </a:r>
            <a:r>
              <a:rPr lang="de-DE" dirty="0" err="1"/>
              <a:t>oceanic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continental</a:t>
            </a:r>
            <a:r>
              <a:rPr lang="de-DE" dirty="0"/>
              <a:t> </a:t>
            </a:r>
            <a:r>
              <a:rPr lang="de-DE" dirty="0" err="1"/>
              <a:t>domains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Determine</a:t>
            </a:r>
            <a:r>
              <a:rPr lang="de-DE" dirty="0"/>
              <a:t> </a:t>
            </a:r>
            <a:r>
              <a:rPr lang="de-DE" dirty="0" err="1"/>
              <a:t>semivariograms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clusters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2152650" y="5889812"/>
            <a:ext cx="3512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i="1" dirty="0" err="1"/>
              <a:t>Result</a:t>
            </a:r>
            <a:r>
              <a:rPr lang="de-DE" b="1" i="1" dirty="0"/>
              <a:t> </a:t>
            </a:r>
            <a:r>
              <a:rPr lang="de-DE" b="1" i="1" dirty="0" err="1"/>
              <a:t>of</a:t>
            </a:r>
            <a:r>
              <a:rPr lang="de-DE" b="1" i="1" dirty="0"/>
              <a:t> </a:t>
            </a:r>
            <a:r>
              <a:rPr lang="de-DE" b="1" i="1" dirty="0" err="1"/>
              <a:t>Agglomerative</a:t>
            </a:r>
            <a:r>
              <a:rPr lang="de-DE" b="1" i="1" dirty="0"/>
              <a:t> Clustering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936" y="1312229"/>
            <a:ext cx="3664597" cy="5273274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7987560" y="1127563"/>
            <a:ext cx="864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Nugget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7987553" y="2874853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Sill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883481" y="4639152"/>
            <a:ext cx="76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Range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129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739"/>
    </mc:Choice>
    <mc:Fallback xmlns="">
      <p:transition spd="slow" advTm="447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67764" y="7"/>
            <a:ext cx="7886700" cy="1325563"/>
          </a:xfrm>
        </p:spPr>
        <p:txBody>
          <a:bodyPr>
            <a:normAutofit/>
          </a:bodyPr>
          <a:lstStyle/>
          <a:p>
            <a:r>
              <a:rPr lang="de-DE" sz="4000" dirty="0"/>
              <a:t>Interpolation </a:t>
            </a:r>
            <a:r>
              <a:rPr lang="de-DE" sz="4000" dirty="0" err="1"/>
              <a:t>results</a:t>
            </a:r>
            <a:r>
              <a:rPr lang="de-DE" sz="4000" dirty="0"/>
              <a:t> (Moho </a:t>
            </a:r>
            <a:r>
              <a:rPr lang="de-DE" sz="4000" dirty="0" err="1"/>
              <a:t>depth</a:t>
            </a:r>
            <a:r>
              <a:rPr lang="de-DE" sz="4000" dirty="0"/>
              <a:t>)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507"/>
          <a:stretch/>
        </p:blipFill>
        <p:spPr>
          <a:xfrm>
            <a:off x="2896996" y="1092487"/>
            <a:ext cx="6632486" cy="3186375"/>
          </a:xfr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644"/>
          <a:stretch/>
        </p:blipFill>
        <p:spPr>
          <a:xfrm>
            <a:off x="1524007" y="4638068"/>
            <a:ext cx="4459301" cy="2160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99" b="-648"/>
          <a:stretch/>
        </p:blipFill>
        <p:spPr>
          <a:xfrm>
            <a:off x="6111121" y="4638075"/>
            <a:ext cx="4459301" cy="219909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65126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454"/>
    </mc:Choice>
    <mc:Fallback xmlns="">
      <p:transition spd="slow" advTm="854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49" b="1204"/>
          <a:stretch/>
        </p:blipFill>
        <p:spPr>
          <a:xfrm>
            <a:off x="1584818" y="1060836"/>
            <a:ext cx="8899078" cy="434183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3137477" y="5642376"/>
            <a:ext cx="13678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(South </a:t>
            </a:r>
            <a:r>
              <a:rPr lang="de-DE" b="1" dirty="0" err="1">
                <a:solidFill>
                  <a:srgbClr val="FF0000"/>
                </a:solidFill>
              </a:rPr>
              <a:t>America</a:t>
            </a:r>
            <a:r>
              <a:rPr lang="de-DE" b="1" dirty="0">
                <a:solidFill>
                  <a:srgbClr val="FF0000"/>
                </a:solidFill>
              </a:rPr>
              <a:t>)</a:t>
            </a:r>
          </a:p>
          <a:p>
            <a:r>
              <a:rPr lang="de-DE" b="1" dirty="0">
                <a:solidFill>
                  <a:srgbClr val="FF0000"/>
                </a:solidFill>
              </a:rPr>
              <a:t>&gt; 12 km</a:t>
            </a:r>
          </a:p>
        </p:txBody>
      </p:sp>
      <p:cxnSp>
        <p:nvCxnSpPr>
          <p:cNvPr id="8" name="Gerade Verbindung mit Pfeil 7"/>
          <p:cNvCxnSpPr>
            <a:stCxn id="6" idx="0"/>
          </p:cNvCxnSpPr>
          <p:nvPr/>
        </p:nvCxnSpPr>
        <p:spPr>
          <a:xfrm flipV="1">
            <a:off x="3821381" y="3573780"/>
            <a:ext cx="223226" cy="20685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5942163" y="5744498"/>
            <a:ext cx="823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solidFill>
                  <a:srgbClr val="FF0000"/>
                </a:solidFill>
              </a:rPr>
              <a:t>Africa</a:t>
            </a:r>
            <a:endParaRPr lang="de-DE" b="1" dirty="0">
              <a:solidFill>
                <a:srgbClr val="FF0000"/>
              </a:solidFill>
            </a:endParaRPr>
          </a:p>
          <a:p>
            <a:r>
              <a:rPr lang="de-DE" b="1" dirty="0">
                <a:solidFill>
                  <a:srgbClr val="FF0000"/>
                </a:solidFill>
              </a:rPr>
              <a:t>&gt; 8 km</a:t>
            </a:r>
          </a:p>
        </p:txBody>
      </p:sp>
      <p:cxnSp>
        <p:nvCxnSpPr>
          <p:cNvPr id="10" name="Gerade Verbindung mit Pfeil 9"/>
          <p:cNvCxnSpPr>
            <a:stCxn id="9" idx="0"/>
          </p:cNvCxnSpPr>
          <p:nvPr/>
        </p:nvCxnSpPr>
        <p:spPr>
          <a:xfrm flipH="1" flipV="1">
            <a:off x="5889631" y="3573787"/>
            <a:ext cx="464487" cy="21707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6690196" y="5319217"/>
            <a:ext cx="1152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solidFill>
                  <a:srgbClr val="FF0000"/>
                </a:solidFill>
              </a:rPr>
              <a:t>Indonesia</a:t>
            </a:r>
            <a:endParaRPr lang="de-DE" b="1" dirty="0">
              <a:solidFill>
                <a:srgbClr val="FF0000"/>
              </a:solidFill>
            </a:endParaRPr>
          </a:p>
          <a:p>
            <a:r>
              <a:rPr lang="de-DE" b="1" dirty="0">
                <a:solidFill>
                  <a:srgbClr val="FF0000"/>
                </a:solidFill>
              </a:rPr>
              <a:t>&gt; 8 km</a:t>
            </a:r>
          </a:p>
        </p:txBody>
      </p:sp>
      <p:cxnSp>
        <p:nvCxnSpPr>
          <p:cNvPr id="15" name="Gerade Verbindung mit Pfeil 14"/>
          <p:cNvCxnSpPr>
            <a:stCxn id="14" idx="0"/>
          </p:cNvCxnSpPr>
          <p:nvPr/>
        </p:nvCxnSpPr>
        <p:spPr>
          <a:xfrm flipV="1">
            <a:off x="7266472" y="3451860"/>
            <a:ext cx="155415" cy="18673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4727328" y="5669374"/>
            <a:ext cx="10845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Southern </a:t>
            </a:r>
            <a:r>
              <a:rPr lang="de-DE" b="1" dirty="0" err="1">
                <a:solidFill>
                  <a:srgbClr val="FF0000"/>
                </a:solidFill>
              </a:rPr>
              <a:t>Oceans</a:t>
            </a:r>
            <a:r>
              <a:rPr lang="de-DE" b="1" dirty="0">
                <a:solidFill>
                  <a:srgbClr val="FF0000"/>
                </a:solidFill>
              </a:rPr>
              <a:t> </a:t>
            </a:r>
          </a:p>
          <a:p>
            <a:r>
              <a:rPr lang="de-DE" b="1" dirty="0">
                <a:solidFill>
                  <a:srgbClr val="FF0000"/>
                </a:solidFill>
              </a:rPr>
              <a:t>c. 4 km</a:t>
            </a:r>
          </a:p>
        </p:txBody>
      </p:sp>
      <p:cxnSp>
        <p:nvCxnSpPr>
          <p:cNvPr id="21" name="Gerade Verbindung mit Pfeil 20"/>
          <p:cNvCxnSpPr>
            <a:stCxn id="20" idx="0"/>
          </p:cNvCxnSpPr>
          <p:nvPr/>
        </p:nvCxnSpPr>
        <p:spPr>
          <a:xfrm flipV="1">
            <a:off x="5269589" y="4449098"/>
            <a:ext cx="183844" cy="12202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1524000" y="1462182"/>
            <a:ext cx="1084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Polar </a:t>
            </a:r>
            <a:r>
              <a:rPr lang="de-DE" b="1" dirty="0" err="1">
                <a:solidFill>
                  <a:srgbClr val="FF0000"/>
                </a:solidFill>
              </a:rPr>
              <a:t>regions</a:t>
            </a:r>
            <a:endParaRPr lang="de-DE" b="1" dirty="0">
              <a:solidFill>
                <a:srgbClr val="FF0000"/>
              </a:solidFill>
            </a:endParaRPr>
          </a:p>
        </p:txBody>
      </p:sp>
      <p:cxnSp>
        <p:nvCxnSpPr>
          <p:cNvPr id="27" name="Gerade Verbindung mit Pfeil 26"/>
          <p:cNvCxnSpPr>
            <a:stCxn id="26" idx="2"/>
          </p:cNvCxnSpPr>
          <p:nvPr/>
        </p:nvCxnSpPr>
        <p:spPr>
          <a:xfrm>
            <a:off x="2066268" y="2108506"/>
            <a:ext cx="1339935" cy="30020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>
            <a:stCxn id="26" idx="0"/>
          </p:cNvCxnSpPr>
          <p:nvPr/>
        </p:nvCxnSpPr>
        <p:spPr>
          <a:xfrm>
            <a:off x="2066268" y="1462175"/>
            <a:ext cx="1438939" cy="771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Titel 3">
            <a:extLst>
              <a:ext uri="{FF2B5EF4-FFF2-40B4-BE49-F238E27FC236}">
                <a16:creationId xmlns:a16="http://schemas.microsoft.com/office/drawing/2014/main" id="{A7931D12-FB1E-4B3C-B5E2-25C0665D135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52650" y="365133"/>
            <a:ext cx="7886700" cy="592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Global scale kriging - uncertainty</a:t>
            </a:r>
          </a:p>
        </p:txBody>
      </p:sp>
      <p:sp>
        <p:nvSpPr>
          <p:cNvPr id="43" name="Textfeld 42"/>
          <p:cNvSpPr txBox="1"/>
          <p:nvPr/>
        </p:nvSpPr>
        <p:spPr>
          <a:xfrm>
            <a:off x="7934750" y="5917283"/>
            <a:ext cx="2335120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Median relative </a:t>
            </a:r>
            <a:r>
              <a:rPr lang="de-DE" dirty="0" err="1"/>
              <a:t>accuracy</a:t>
            </a:r>
            <a:r>
              <a:rPr lang="de-DE" dirty="0"/>
              <a:t> +/- 20 %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994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203"/>
    </mc:Choice>
    <mc:Fallback xmlns="">
      <p:transition spd="slow" advTm="532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4" grpId="0"/>
      <p:bldP spid="20" grpId="0"/>
      <p:bldP spid="26" grpId="0"/>
      <p:bldP spid="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Average P-</a:t>
            </a:r>
            <a:r>
              <a:rPr lang="de-DE" dirty="0" err="1"/>
              <a:t>wave</a:t>
            </a:r>
            <a:r>
              <a:rPr lang="de-DE" dirty="0"/>
              <a:t> </a:t>
            </a:r>
            <a:r>
              <a:rPr lang="de-DE" dirty="0" err="1"/>
              <a:t>velocity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6906760" y="1690689"/>
            <a:ext cx="34202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The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extremely</a:t>
            </a:r>
            <a:r>
              <a:rPr lang="de-DE" dirty="0"/>
              <a:t> different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Crust1.0 </a:t>
            </a:r>
            <a:r>
              <a:rPr lang="de-DE" dirty="0" err="1"/>
              <a:t>uses</a:t>
            </a:r>
            <a:r>
              <a:rPr lang="de-DE" dirty="0"/>
              <a:t> </a:t>
            </a:r>
            <a:r>
              <a:rPr lang="de-DE" dirty="0" err="1"/>
              <a:t>geological</a:t>
            </a:r>
            <a:r>
              <a:rPr lang="de-DE" dirty="0"/>
              <a:t> </a:t>
            </a:r>
            <a:r>
              <a:rPr lang="de-DE" dirty="0" err="1"/>
              <a:t>domains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define</a:t>
            </a:r>
            <a:r>
              <a:rPr lang="de-DE" dirty="0"/>
              <a:t> P-</a:t>
            </a:r>
            <a:r>
              <a:rPr lang="de-DE" dirty="0" err="1"/>
              <a:t>wave</a:t>
            </a:r>
            <a:r>
              <a:rPr lang="de-DE" dirty="0"/>
              <a:t> </a:t>
            </a:r>
            <a:r>
              <a:rPr lang="de-DE" dirty="0" err="1"/>
              <a:t>velocity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749"/>
          <a:stretch/>
        </p:blipFill>
        <p:spPr>
          <a:xfrm>
            <a:off x="1666291" y="1271018"/>
            <a:ext cx="5239523" cy="252374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441"/>
          <a:stretch/>
        </p:blipFill>
        <p:spPr>
          <a:xfrm>
            <a:off x="1627069" y="3922920"/>
            <a:ext cx="5317952" cy="256461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42" b="50271"/>
          <a:stretch/>
        </p:blipFill>
        <p:spPr>
          <a:xfrm>
            <a:off x="7226167" y="4950858"/>
            <a:ext cx="3151463" cy="1735705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" r="50230" b="50875"/>
          <a:stretch/>
        </p:blipFill>
        <p:spPr>
          <a:xfrm>
            <a:off x="7268770" y="3244004"/>
            <a:ext cx="3058227" cy="170934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2466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8125"/>
    </mc:Choice>
    <mc:Fallback xmlns="">
      <p:transition spd="slow" advTm="1181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90"/>
          <a:stretch/>
        </p:blipFill>
        <p:spPr>
          <a:xfrm>
            <a:off x="1757196" y="957950"/>
            <a:ext cx="8139845" cy="4047373"/>
          </a:xfrm>
          <a:prstGeom prst="rect">
            <a:avLst/>
          </a:prstGeom>
        </p:spPr>
      </p:pic>
      <p:sp>
        <p:nvSpPr>
          <p:cNvPr id="35" name="Titel 3">
            <a:extLst>
              <a:ext uri="{FF2B5EF4-FFF2-40B4-BE49-F238E27FC236}">
                <a16:creationId xmlns:a16="http://schemas.microsoft.com/office/drawing/2014/main" id="{A7931D12-FB1E-4B3C-B5E2-25C0665D135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52650" y="365133"/>
            <a:ext cx="7886700" cy="592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Global scale kriging - uncertainty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341313" y="5506534"/>
            <a:ext cx="3247746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/>
              <a:t>Median relative </a:t>
            </a:r>
            <a:r>
              <a:rPr lang="de-DE" dirty="0" err="1"/>
              <a:t>accuracy</a:t>
            </a:r>
            <a:r>
              <a:rPr lang="de-DE" dirty="0"/>
              <a:t> +/- 3 %</a:t>
            </a:r>
          </a:p>
        </p:txBody>
      </p:sp>
    </p:spTree>
    <p:extLst>
      <p:ext uri="{BB962C8B-B14F-4D97-AF65-F5344CB8AC3E}">
        <p14:creationId xmlns:p14="http://schemas.microsoft.com/office/powerpoint/2010/main" val="2654975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40"/>
    </mc:Choice>
    <mc:Fallback xmlns="">
      <p:transition spd="slow" advTm="424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70799A-536F-4D80-9750-B9533AB8F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Commercial break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EF45465-5C78-4507-875A-3F8F3FB9AF66}"/>
              </a:ext>
            </a:extLst>
          </p:cNvPr>
          <p:cNvSpPr/>
          <p:nvPr/>
        </p:nvSpPr>
        <p:spPr>
          <a:xfrm>
            <a:off x="1741170" y="1484949"/>
            <a:ext cx="4202430" cy="183832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New </a:t>
            </a:r>
            <a:r>
              <a:rPr lang="de-DE" sz="2800" dirty="0" err="1"/>
              <a:t>crustal</a:t>
            </a:r>
            <a:r>
              <a:rPr lang="de-DE" sz="2800" dirty="0"/>
              <a:t> </a:t>
            </a:r>
            <a:r>
              <a:rPr lang="de-DE" sz="2800" dirty="0" err="1"/>
              <a:t>model</a:t>
            </a:r>
            <a:r>
              <a:rPr lang="de-DE" sz="2800" dirty="0"/>
              <a:t> </a:t>
            </a:r>
            <a:r>
              <a:rPr lang="de-DE" sz="2800" dirty="0" err="1"/>
              <a:t>based</a:t>
            </a:r>
            <a:r>
              <a:rPr lang="de-DE" sz="2800" dirty="0"/>
              <a:t> on </a:t>
            </a:r>
            <a:r>
              <a:rPr lang="de-DE" sz="2800" dirty="0" err="1"/>
              <a:t>active</a:t>
            </a:r>
            <a:r>
              <a:rPr lang="de-DE" sz="2800" dirty="0"/>
              <a:t> source </a:t>
            </a:r>
            <a:r>
              <a:rPr lang="de-DE" sz="2800" dirty="0" err="1"/>
              <a:t>seimology</a:t>
            </a:r>
            <a:r>
              <a:rPr lang="de-DE" sz="2800" dirty="0"/>
              <a:t> </a:t>
            </a:r>
            <a:r>
              <a:rPr lang="de-DE" sz="2800" dirty="0" err="1"/>
              <a:t>compilation</a:t>
            </a:r>
            <a:r>
              <a:rPr lang="de-DE" sz="2800" dirty="0"/>
              <a:t> </a:t>
            </a:r>
            <a:r>
              <a:rPr lang="de-DE" sz="2800" dirty="0" err="1"/>
              <a:t>available</a:t>
            </a:r>
            <a:endParaRPr lang="de-DE" sz="2800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B013EE79-515C-4BDA-A95E-782ABB72FEFA}"/>
              </a:ext>
            </a:extLst>
          </p:cNvPr>
          <p:cNvSpPr/>
          <p:nvPr/>
        </p:nvSpPr>
        <p:spPr>
          <a:xfrm>
            <a:off x="6096000" y="1484949"/>
            <a:ext cx="4202430" cy="183832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err="1"/>
              <a:t>Contains</a:t>
            </a:r>
            <a:r>
              <a:rPr lang="de-DE" sz="2800" dirty="0"/>
              <a:t> </a:t>
            </a:r>
            <a:r>
              <a:rPr lang="de-DE" sz="2800" dirty="0" err="1"/>
              <a:t>Moho</a:t>
            </a:r>
            <a:r>
              <a:rPr lang="de-DE" sz="2800" dirty="0"/>
              <a:t> </a:t>
            </a:r>
            <a:r>
              <a:rPr lang="de-DE" sz="2800" dirty="0" err="1"/>
              <a:t>depth</a:t>
            </a:r>
            <a:r>
              <a:rPr lang="de-DE" sz="2800" dirty="0"/>
              <a:t> and </a:t>
            </a:r>
            <a:r>
              <a:rPr lang="de-DE" sz="2800" dirty="0" err="1"/>
              <a:t>average</a:t>
            </a:r>
            <a:r>
              <a:rPr lang="de-DE" sz="2800" dirty="0"/>
              <a:t> P-</a:t>
            </a:r>
            <a:r>
              <a:rPr lang="de-DE" sz="2800" dirty="0" err="1"/>
              <a:t>wave</a:t>
            </a:r>
            <a:r>
              <a:rPr lang="de-DE" sz="2800" dirty="0"/>
              <a:t> </a:t>
            </a:r>
            <a:r>
              <a:rPr lang="de-DE" sz="2800" dirty="0" err="1"/>
              <a:t>velocity</a:t>
            </a:r>
            <a:endParaRPr lang="de-DE" sz="2800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2342DCBC-73EB-484E-A883-A3532ABB158F}"/>
              </a:ext>
            </a:extLst>
          </p:cNvPr>
          <p:cNvSpPr/>
          <p:nvPr/>
        </p:nvSpPr>
        <p:spPr>
          <a:xfrm>
            <a:off x="1741170" y="3429000"/>
            <a:ext cx="4202430" cy="183832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err="1"/>
              <a:t>Contains</a:t>
            </a:r>
            <a:r>
              <a:rPr lang="de-DE" sz="2800" dirty="0"/>
              <a:t> </a:t>
            </a:r>
            <a:r>
              <a:rPr lang="de-DE" sz="2800" dirty="0" err="1"/>
              <a:t>uncertainty</a:t>
            </a:r>
            <a:r>
              <a:rPr lang="de-DE" sz="2800" dirty="0"/>
              <a:t> </a:t>
            </a:r>
            <a:r>
              <a:rPr lang="de-DE" sz="2800" dirty="0" err="1"/>
              <a:t>information</a:t>
            </a:r>
            <a:endParaRPr lang="de-DE" sz="28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8DA8789-0B19-4060-B61D-75CEAE795CCB}"/>
              </a:ext>
            </a:extLst>
          </p:cNvPr>
          <p:cNvSpPr/>
          <p:nvPr/>
        </p:nvSpPr>
        <p:spPr>
          <a:xfrm>
            <a:off x="6096000" y="3429000"/>
            <a:ext cx="4202430" cy="183832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Code </a:t>
            </a:r>
            <a:r>
              <a:rPr lang="de-DE" sz="2800" dirty="0" err="1"/>
              <a:t>freely</a:t>
            </a:r>
            <a:r>
              <a:rPr lang="de-DE" sz="2800" dirty="0"/>
              <a:t> </a:t>
            </a:r>
            <a:r>
              <a:rPr lang="de-DE" sz="2800" dirty="0" err="1"/>
              <a:t>available</a:t>
            </a:r>
            <a:r>
              <a:rPr lang="de-DE" sz="2800" dirty="0"/>
              <a:t> </a:t>
            </a:r>
          </a:p>
          <a:p>
            <a:pPr algn="ctr"/>
            <a:r>
              <a:rPr lang="de-DE" sz="2800" dirty="0"/>
              <a:t>(</a:t>
            </a:r>
            <a:r>
              <a:rPr lang="de-DE" sz="2800" dirty="0" err="1"/>
              <a:t>if</a:t>
            </a:r>
            <a:r>
              <a:rPr lang="de-DE" sz="2800" dirty="0"/>
              <a:t> </a:t>
            </a:r>
            <a:r>
              <a:rPr lang="de-DE" sz="2800" dirty="0" err="1"/>
              <a:t>you</a:t>
            </a:r>
            <a:r>
              <a:rPr lang="de-DE" sz="2800" dirty="0"/>
              <a:t> </a:t>
            </a:r>
            <a:r>
              <a:rPr lang="de-DE" sz="2800" dirty="0" err="1"/>
              <a:t>want</a:t>
            </a:r>
            <a:r>
              <a:rPr lang="de-DE" sz="2800" dirty="0"/>
              <a:t> </a:t>
            </a:r>
            <a:r>
              <a:rPr lang="de-DE" sz="2800" dirty="0" err="1"/>
              <a:t>to</a:t>
            </a:r>
            <a:r>
              <a:rPr lang="de-DE" sz="2800" dirty="0"/>
              <a:t> </a:t>
            </a:r>
            <a:r>
              <a:rPr lang="de-DE" sz="2800" dirty="0" err="1"/>
              <a:t>make</a:t>
            </a:r>
            <a:r>
              <a:rPr lang="de-DE" sz="2800" dirty="0"/>
              <a:t> </a:t>
            </a:r>
            <a:r>
              <a:rPr lang="de-DE" sz="2800" dirty="0" err="1"/>
              <a:t>your</a:t>
            </a:r>
            <a:r>
              <a:rPr lang="de-DE" sz="2800" dirty="0"/>
              <a:t> own </a:t>
            </a:r>
            <a:r>
              <a:rPr lang="de-DE" sz="2800" dirty="0" err="1"/>
              <a:t>model</a:t>
            </a:r>
            <a:r>
              <a:rPr lang="de-DE" sz="2800" dirty="0"/>
              <a:t>)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7D47D3FE-4958-413C-A972-D9921C9007A0}"/>
              </a:ext>
            </a:extLst>
          </p:cNvPr>
          <p:cNvSpPr/>
          <p:nvPr/>
        </p:nvSpPr>
        <p:spPr>
          <a:xfrm>
            <a:off x="1741170" y="5468035"/>
            <a:ext cx="84924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https://agupubs.onlinelibrary.wiley.com/doi/abs/10.1029/2018JB016593</a:t>
            </a:r>
          </a:p>
        </p:txBody>
      </p:sp>
    </p:spTree>
    <p:extLst>
      <p:ext uri="{BB962C8B-B14F-4D97-AF65-F5344CB8AC3E}">
        <p14:creationId xmlns:p14="http://schemas.microsoft.com/office/powerpoint/2010/main" val="136414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Joint </a:t>
            </a:r>
            <a:r>
              <a:rPr lang="de-DE" dirty="0" err="1"/>
              <a:t>inversion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topography</a:t>
            </a:r>
            <a:r>
              <a:rPr lang="de-DE" dirty="0"/>
              <a:t>, </a:t>
            </a:r>
            <a:r>
              <a:rPr lang="de-DE" dirty="0" err="1"/>
              <a:t>geoid</a:t>
            </a:r>
            <a:r>
              <a:rPr lang="de-DE" dirty="0"/>
              <a:t>, </a:t>
            </a:r>
            <a:r>
              <a:rPr lang="de-DE" dirty="0" err="1"/>
              <a:t>gravity</a:t>
            </a:r>
            <a:r>
              <a:rPr lang="de-DE" dirty="0"/>
              <a:t> and </a:t>
            </a:r>
            <a:r>
              <a:rPr lang="de-DE" dirty="0" err="1"/>
              <a:t>gravity</a:t>
            </a:r>
            <a:r>
              <a:rPr lang="de-DE" dirty="0"/>
              <a:t> </a:t>
            </a:r>
            <a:r>
              <a:rPr lang="de-DE" dirty="0" err="1"/>
              <a:t>gradients</a:t>
            </a:r>
            <a:endParaRPr lang="de-DE" dirty="0"/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147888" y="474671"/>
            <a:ext cx="78867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6000" dirty="0"/>
              <a:t>Part II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AACFAED-8E2E-489B-877F-3F84A17E50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854" y="4832390"/>
            <a:ext cx="6726781" cy="169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7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86"/>
    </mc:Choice>
    <mc:Fallback xmlns="">
      <p:transition spd="slow" advTm="768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247E0E4D-86F5-4D5F-9F66-C9050B53BAE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64"/>
          <a:stretch/>
        </p:blipFill>
        <p:spPr>
          <a:xfrm>
            <a:off x="-2965" y="-2"/>
            <a:ext cx="12600000" cy="9450001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555C30D5-1048-4986-A9FB-EE91C6DBB160}"/>
              </a:ext>
            </a:extLst>
          </p:cNvPr>
          <p:cNvSpPr txBox="1"/>
          <p:nvPr/>
        </p:nvSpPr>
        <p:spPr>
          <a:xfrm>
            <a:off x="1920240" y="982980"/>
            <a:ext cx="71170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>
                <a:solidFill>
                  <a:schemeClr val="bg1">
                    <a:lumMod val="75000"/>
                  </a:schemeClr>
                </a:solidFill>
                <a:latin typeface="Georgia" panose="02040502050405020303" pitchFamily="18" charset="0"/>
              </a:rPr>
              <a:t>O, </a:t>
            </a:r>
            <a:r>
              <a:rPr lang="de-DE" sz="4800" dirty="0" err="1">
                <a:solidFill>
                  <a:schemeClr val="bg1">
                    <a:lumMod val="75000"/>
                  </a:schemeClr>
                </a:solidFill>
                <a:latin typeface="Georgia" panose="02040502050405020303" pitchFamily="18" charset="0"/>
              </a:rPr>
              <a:t>what</a:t>
            </a:r>
            <a:r>
              <a:rPr lang="de-DE" sz="4800" dirty="0">
                <a:solidFill>
                  <a:schemeClr val="bg1">
                    <a:lumMod val="75000"/>
                  </a:schemeClr>
                </a:solidFill>
                <a:latin typeface="Georgia" panose="02040502050405020303" pitchFamily="18" charset="0"/>
              </a:rPr>
              <a:t> a </a:t>
            </a:r>
            <a:r>
              <a:rPr lang="de-DE" sz="4800" dirty="0" err="1">
                <a:solidFill>
                  <a:schemeClr val="bg1">
                    <a:lumMod val="75000"/>
                  </a:schemeClr>
                </a:solidFill>
                <a:latin typeface="Georgia" panose="02040502050405020303" pitchFamily="18" charset="0"/>
              </a:rPr>
              <a:t>tangled</a:t>
            </a:r>
            <a:r>
              <a:rPr lang="de-DE" sz="4800" dirty="0">
                <a:solidFill>
                  <a:schemeClr val="bg1">
                    <a:lumMod val="75000"/>
                  </a:schemeClr>
                </a:solidFill>
                <a:latin typeface="Georgia" panose="02040502050405020303" pitchFamily="18" charset="0"/>
              </a:rPr>
              <a:t> web </a:t>
            </a:r>
            <a:r>
              <a:rPr lang="de-DE" sz="4800" dirty="0" err="1">
                <a:solidFill>
                  <a:schemeClr val="bg1">
                    <a:lumMod val="75000"/>
                  </a:schemeClr>
                </a:solidFill>
                <a:latin typeface="Georgia" panose="02040502050405020303" pitchFamily="18" charset="0"/>
              </a:rPr>
              <a:t>we</a:t>
            </a:r>
            <a:r>
              <a:rPr lang="de-DE" sz="4800" dirty="0">
                <a:solidFill>
                  <a:schemeClr val="bg1">
                    <a:lumMod val="7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de-DE" sz="4800" dirty="0" err="1">
                <a:solidFill>
                  <a:schemeClr val="bg1">
                    <a:lumMod val="75000"/>
                  </a:schemeClr>
                </a:solidFill>
                <a:latin typeface="Georgia" panose="02040502050405020303" pitchFamily="18" charset="0"/>
              </a:rPr>
              <a:t>weave</a:t>
            </a:r>
            <a:r>
              <a:rPr lang="de-DE" sz="4800" dirty="0">
                <a:solidFill>
                  <a:schemeClr val="bg1">
                    <a:lumMod val="75000"/>
                  </a:schemeClr>
                </a:solidFill>
                <a:latin typeface="Georgia" panose="02040502050405020303" pitchFamily="18" charset="0"/>
              </a:rPr>
              <a:t>,…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5D6FE738-F254-4947-AD58-64711C6604F3}"/>
              </a:ext>
            </a:extLst>
          </p:cNvPr>
          <p:cNvSpPr/>
          <p:nvPr/>
        </p:nvSpPr>
        <p:spPr>
          <a:xfrm>
            <a:off x="1372023" y="3154680"/>
            <a:ext cx="1638300" cy="144000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/>
              <a:t>38 TW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D00F34D-6AAA-40A8-9DA7-E3AAF135EAF1}"/>
              </a:ext>
            </a:extLst>
          </p:cNvPr>
          <p:cNvSpPr/>
          <p:nvPr/>
        </p:nvSpPr>
        <p:spPr>
          <a:xfrm>
            <a:off x="4781550" y="3154680"/>
            <a:ext cx="2484120" cy="144000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/>
              <a:t>Al</a:t>
            </a:r>
            <a:r>
              <a:rPr lang="de-DE" sz="3200" b="1" baseline="-25000" dirty="0"/>
              <a:t>2</a:t>
            </a:r>
            <a:r>
              <a:rPr lang="de-DE" sz="3200" b="1" dirty="0"/>
              <a:t>O</a:t>
            </a:r>
            <a:r>
              <a:rPr lang="de-DE" sz="3200" b="1" baseline="-25000" dirty="0"/>
              <a:t>3</a:t>
            </a:r>
            <a:r>
              <a:rPr lang="de-DE" sz="3200" b="1" dirty="0"/>
              <a:t> = 7.9%</a:t>
            </a: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043A25F1-DDAE-4E7A-B288-2C1BFEB66A03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>
            <a:off x="3010323" y="3874680"/>
            <a:ext cx="177122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7E92026F-B79A-4A00-9E58-BB04D950943B}"/>
              </a:ext>
            </a:extLst>
          </p:cNvPr>
          <p:cNvCxnSpPr>
            <a:cxnSpLocks/>
            <a:stCxn id="12" idx="3"/>
            <a:endCxn id="16" idx="1"/>
          </p:cNvCxnSpPr>
          <p:nvPr/>
        </p:nvCxnSpPr>
        <p:spPr>
          <a:xfrm>
            <a:off x="7265670" y="3874680"/>
            <a:ext cx="81153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6" name="Rechteck 15">
            <a:extLst>
              <a:ext uri="{FF2B5EF4-FFF2-40B4-BE49-F238E27FC236}">
                <a16:creationId xmlns:a16="http://schemas.microsoft.com/office/drawing/2014/main" id="{3087A0FF-D26C-448D-8258-1C4A5F6CD82A}"/>
              </a:ext>
            </a:extLst>
          </p:cNvPr>
          <p:cNvSpPr/>
          <p:nvPr/>
        </p:nvSpPr>
        <p:spPr>
          <a:xfrm>
            <a:off x="8077200" y="3154680"/>
            <a:ext cx="2967285" cy="144000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/>
              <a:t>Upper Mantle </a:t>
            </a:r>
            <a:r>
              <a:rPr lang="de-DE" sz="3200" b="1" dirty="0" err="1"/>
              <a:t>is</a:t>
            </a:r>
            <a:r>
              <a:rPr lang="de-DE" sz="3200" b="1" dirty="0"/>
              <a:t> 300 K </a:t>
            </a:r>
            <a:r>
              <a:rPr lang="de-DE" sz="3200" b="1" dirty="0" err="1"/>
              <a:t>hotter</a:t>
            </a:r>
            <a:r>
              <a:rPr lang="de-DE" sz="3200" b="1" dirty="0"/>
              <a:t>*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1C573AD-534F-4BF3-A224-123A4574A9F9}"/>
              </a:ext>
            </a:extLst>
          </p:cNvPr>
          <p:cNvSpPr/>
          <p:nvPr/>
        </p:nvSpPr>
        <p:spPr>
          <a:xfrm>
            <a:off x="4781550" y="5382313"/>
            <a:ext cx="2484120" cy="91440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 err="1"/>
              <a:t>Viscosity</a:t>
            </a:r>
            <a:r>
              <a:rPr lang="de-DE" sz="3200" b="1" dirty="0"/>
              <a:t> </a:t>
            </a:r>
            <a:r>
              <a:rPr lang="de-DE" sz="3200" b="1" dirty="0" err="1"/>
              <a:t>is</a:t>
            </a:r>
            <a:r>
              <a:rPr lang="de-DE" sz="3200" b="1" dirty="0"/>
              <a:t> </a:t>
            </a:r>
            <a:r>
              <a:rPr lang="de-DE" sz="3200" b="1" dirty="0" err="1"/>
              <a:t>lower</a:t>
            </a:r>
            <a:endParaRPr lang="de-DE" sz="3200" b="1" dirty="0"/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81FCAF69-E974-4CE4-A404-76864FF71BF1}"/>
              </a:ext>
            </a:extLst>
          </p:cNvPr>
          <p:cNvCxnSpPr>
            <a:cxnSpLocks/>
            <a:stCxn id="16" idx="2"/>
            <a:endCxn id="17" idx="0"/>
          </p:cNvCxnSpPr>
          <p:nvPr/>
        </p:nvCxnSpPr>
        <p:spPr>
          <a:xfrm flipH="1">
            <a:off x="6023610" y="4594680"/>
            <a:ext cx="3537233" cy="78763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5C2F0F3B-02F1-458C-A9FC-53F46D3E66E6}"/>
              </a:ext>
            </a:extLst>
          </p:cNvPr>
          <p:cNvCxnSpPr>
            <a:cxnSpLocks/>
            <a:stCxn id="17" idx="0"/>
            <a:endCxn id="11" idx="2"/>
          </p:cNvCxnSpPr>
          <p:nvPr/>
        </p:nvCxnSpPr>
        <p:spPr>
          <a:xfrm flipH="1" flipV="1">
            <a:off x="2191173" y="4594680"/>
            <a:ext cx="3832437" cy="78763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2BC25E09-2C93-4FDE-8037-29463AF26926}"/>
              </a:ext>
            </a:extLst>
          </p:cNvPr>
          <p:cNvSpPr txBox="1"/>
          <p:nvPr/>
        </p:nvSpPr>
        <p:spPr>
          <a:xfrm>
            <a:off x="9144000" y="5839513"/>
            <a:ext cx="2398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*back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of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the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envelope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189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441"/>
    </mc:Choice>
    <mc:Fallback xmlns="">
      <p:transition spd="slow" advTm="964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6" grpId="0" animBg="1"/>
      <p:bldP spid="17" grpId="0" animBg="1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1455677-AC47-46A7-91EF-0EEBA387A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Lithoref18 - </a:t>
            </a:r>
            <a:r>
              <a:rPr lang="de-DE" dirty="0" err="1"/>
              <a:t>Why</a:t>
            </a:r>
            <a:r>
              <a:rPr lang="de-DE" dirty="0"/>
              <a:t> and </a:t>
            </a:r>
            <a:r>
              <a:rPr lang="de-DE" dirty="0" err="1"/>
              <a:t>how</a:t>
            </a:r>
            <a:r>
              <a:rPr lang="de-DE" dirty="0"/>
              <a:t>?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D21BF42-14C4-4BC3-8CF6-02FEE1611D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2650" y="1370806"/>
            <a:ext cx="7886700" cy="5334794"/>
          </a:xfrm>
        </p:spPr>
        <p:txBody>
          <a:bodyPr>
            <a:normAutofit fontScale="92500"/>
          </a:bodyPr>
          <a:lstStyle/>
          <a:p>
            <a:r>
              <a:rPr lang="de-DE" dirty="0"/>
              <a:t>Litho1.0 (</a:t>
            </a:r>
            <a:r>
              <a:rPr lang="de-DE" dirty="0" err="1"/>
              <a:t>Pasyanos</a:t>
            </a:r>
            <a:r>
              <a:rPr lang="de-DE" dirty="0"/>
              <a:t> et al. 2014) </a:t>
            </a:r>
            <a:r>
              <a:rPr lang="de-DE" dirty="0" err="1"/>
              <a:t>is</a:t>
            </a:r>
            <a:r>
              <a:rPr lang="de-DE" dirty="0"/>
              <a:t> an update </a:t>
            </a:r>
            <a:r>
              <a:rPr lang="de-DE" dirty="0" err="1"/>
              <a:t>of</a:t>
            </a:r>
            <a:r>
              <a:rPr lang="de-DE" dirty="0"/>
              <a:t> Crust1.0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adds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lithospheric</a:t>
            </a:r>
            <a:r>
              <a:rPr lang="de-DE" dirty="0"/>
              <a:t> </a:t>
            </a:r>
            <a:r>
              <a:rPr lang="de-DE" dirty="0" err="1"/>
              <a:t>thickness</a:t>
            </a:r>
            <a:endParaRPr lang="de-DE" dirty="0"/>
          </a:p>
          <a:p>
            <a:pPr marL="0" indent="0">
              <a:buNone/>
            </a:pP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  <a:p>
            <a:endParaRPr lang="de-DE" dirty="0"/>
          </a:p>
          <a:p>
            <a:r>
              <a:rPr lang="de-DE" dirty="0"/>
              <a:t>Lithoref18: Update Litho1.0 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in </a:t>
            </a:r>
            <a:r>
              <a:rPr lang="de-DE" b="1" dirty="0" err="1"/>
              <a:t>isostatic</a:t>
            </a:r>
            <a:r>
              <a:rPr lang="de-DE" b="1" dirty="0"/>
              <a:t> </a:t>
            </a:r>
            <a:r>
              <a:rPr lang="de-DE" b="1" dirty="0" err="1"/>
              <a:t>balance</a:t>
            </a:r>
            <a:r>
              <a:rPr lang="de-DE" b="1" dirty="0"/>
              <a:t> </a:t>
            </a:r>
            <a:r>
              <a:rPr lang="de-DE" dirty="0"/>
              <a:t>and </a:t>
            </a:r>
            <a:r>
              <a:rPr lang="de-DE" b="1" dirty="0"/>
              <a:t>fit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gravity</a:t>
            </a:r>
            <a:r>
              <a:rPr lang="de-DE" b="1" dirty="0"/>
              <a:t> </a:t>
            </a:r>
            <a:r>
              <a:rPr lang="de-DE" b="1" dirty="0" err="1"/>
              <a:t>field</a:t>
            </a:r>
            <a:r>
              <a:rPr lang="de-DE" b="1" dirty="0"/>
              <a:t> (+</a:t>
            </a:r>
            <a:r>
              <a:rPr lang="de-DE" b="1" dirty="0" err="1"/>
              <a:t>geoid</a:t>
            </a:r>
            <a:r>
              <a:rPr lang="de-DE" b="1" dirty="0"/>
              <a:t> and </a:t>
            </a:r>
            <a:r>
              <a:rPr lang="de-DE" b="1" dirty="0" err="1"/>
              <a:t>gradients</a:t>
            </a:r>
            <a:r>
              <a:rPr lang="de-DE" b="1" dirty="0"/>
              <a:t>)</a:t>
            </a:r>
          </a:p>
          <a:p>
            <a:r>
              <a:rPr lang="de-DE" b="1" dirty="0"/>
              <a:t>Purpose: </a:t>
            </a:r>
            <a:r>
              <a:rPr lang="de-DE" b="1" dirty="0" err="1"/>
              <a:t>Far-field</a:t>
            </a:r>
            <a:r>
              <a:rPr lang="de-DE" b="1" dirty="0"/>
              <a:t> </a:t>
            </a:r>
            <a:r>
              <a:rPr lang="de-DE" b="1" dirty="0" err="1"/>
              <a:t>calculations</a:t>
            </a:r>
            <a:endParaRPr lang="de-DE" b="1" dirty="0"/>
          </a:p>
          <a:p>
            <a:r>
              <a:rPr lang="de-DE" dirty="0"/>
              <a:t>Try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change</a:t>
            </a:r>
            <a:r>
              <a:rPr lang="de-DE" dirty="0"/>
              <a:t> Litho1.0 </a:t>
            </a:r>
            <a:r>
              <a:rPr lang="de-DE" b="1" dirty="0" err="1"/>
              <a:t>as</a:t>
            </a:r>
            <a:r>
              <a:rPr lang="de-DE" b="1" dirty="0"/>
              <a:t> </a:t>
            </a:r>
            <a:r>
              <a:rPr lang="de-DE" b="1" dirty="0" err="1"/>
              <a:t>little</a:t>
            </a:r>
            <a:r>
              <a:rPr lang="de-DE" b="1" dirty="0"/>
              <a:t> </a:t>
            </a:r>
            <a:r>
              <a:rPr lang="de-DE" b="1" dirty="0" err="1"/>
              <a:t>as</a:t>
            </a:r>
            <a:r>
              <a:rPr lang="de-DE" b="1" dirty="0"/>
              <a:t> possible</a:t>
            </a:r>
            <a:r>
              <a:rPr lang="de-DE" dirty="0"/>
              <a:t>, </a:t>
            </a:r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/>
              <a:t>otherwise</a:t>
            </a:r>
            <a:r>
              <a:rPr lang="de-DE" dirty="0"/>
              <a:t> </a:t>
            </a:r>
            <a:r>
              <a:rPr lang="de-DE" dirty="0" err="1"/>
              <a:t>surface</a:t>
            </a:r>
            <a:r>
              <a:rPr lang="de-DE" dirty="0"/>
              <a:t> </a:t>
            </a:r>
            <a:r>
              <a:rPr lang="de-DE" dirty="0" err="1"/>
              <a:t>waves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 </a:t>
            </a:r>
            <a:r>
              <a:rPr lang="de-DE" dirty="0" err="1"/>
              <a:t>explained</a:t>
            </a:r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20D34A3-7853-43CC-99C4-7285B3F928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49643"/>
          <a:stretch/>
        </p:blipFill>
        <p:spPr>
          <a:xfrm>
            <a:off x="4015746" y="1981200"/>
            <a:ext cx="4907473" cy="2438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5474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740"/>
    </mc:Choice>
    <mc:Fallback xmlns="">
      <p:transition spd="slow" advTm="747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05A978-A228-45F8-9E01-FBDBEFED7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Litho1.0 </a:t>
            </a:r>
            <a:r>
              <a:rPr lang="de-DE" dirty="0" err="1"/>
              <a:t>Topography</a:t>
            </a:r>
            <a:r>
              <a:rPr lang="de-DE" dirty="0"/>
              <a:t> and </a:t>
            </a:r>
            <a:r>
              <a:rPr lang="de-DE" dirty="0" err="1"/>
              <a:t>gravity</a:t>
            </a:r>
            <a:endParaRPr lang="de-DE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220A1B4B-7330-4FC5-AE4A-190CD3DF16BD}"/>
              </a:ext>
            </a:extLst>
          </p:cNvPr>
          <p:cNvGrpSpPr/>
          <p:nvPr/>
        </p:nvGrpSpPr>
        <p:grpSpPr>
          <a:xfrm>
            <a:off x="1524000" y="1484949"/>
            <a:ext cx="4573418" cy="2520000"/>
            <a:chOff x="0" y="2374432"/>
            <a:chExt cx="4573418" cy="2520000"/>
          </a:xfrm>
        </p:grpSpPr>
        <p:pic>
          <p:nvPicPr>
            <p:cNvPr id="5" name="Picture 7" descr="Observed FA.tif">
              <a:extLst>
                <a:ext uri="{FF2B5EF4-FFF2-40B4-BE49-F238E27FC236}">
                  <a16:creationId xmlns:a16="http://schemas.microsoft.com/office/drawing/2014/main" id="{7A10A1EC-5749-4B58-A3B1-E4CD48C60C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374432"/>
              <a:ext cx="4573418" cy="2520000"/>
            </a:xfrm>
            <a:prstGeom prst="rect">
              <a:avLst/>
            </a:prstGeom>
          </p:spPr>
        </p:pic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809121AE-F5C0-4679-8EB0-B44C0636165E}"/>
                </a:ext>
              </a:extLst>
            </p:cNvPr>
            <p:cNvSpPr txBox="1"/>
            <p:nvPr/>
          </p:nvSpPr>
          <p:spPr>
            <a:xfrm>
              <a:off x="1173480" y="2374872"/>
              <a:ext cx="1905000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de-DE" b="1" dirty="0" err="1"/>
                <a:t>Measured</a:t>
              </a:r>
              <a:r>
                <a:rPr lang="de-DE" b="1" dirty="0"/>
                <a:t> </a:t>
              </a:r>
              <a:r>
                <a:rPr lang="de-DE" b="1" dirty="0" err="1"/>
                <a:t>gravity</a:t>
              </a:r>
              <a:endParaRPr lang="de-DE" b="1" dirty="0"/>
            </a:p>
          </p:txBody>
        </p: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4ED980DE-7F0F-45BC-9C0F-9A5FB88284A4}"/>
              </a:ext>
            </a:extLst>
          </p:cNvPr>
          <p:cNvGrpSpPr/>
          <p:nvPr/>
        </p:nvGrpSpPr>
        <p:grpSpPr>
          <a:xfrm>
            <a:off x="6085706" y="1518293"/>
            <a:ext cx="4573418" cy="2495534"/>
            <a:chOff x="4570583" y="1715155"/>
            <a:chExt cx="4573418" cy="2495534"/>
          </a:xfrm>
        </p:grpSpPr>
        <p:pic>
          <p:nvPicPr>
            <p:cNvPr id="4" name="Picture 6" descr="Calculated FA.tif">
              <a:extLst>
                <a:ext uri="{FF2B5EF4-FFF2-40B4-BE49-F238E27FC236}">
                  <a16:creationId xmlns:a16="http://schemas.microsoft.com/office/drawing/2014/main" id="{7BB19FBD-5731-4196-BBCF-D6A3B31F50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70583" y="1715155"/>
              <a:ext cx="4573418" cy="2495534"/>
            </a:xfrm>
            <a:prstGeom prst="rect">
              <a:avLst/>
            </a:prstGeom>
          </p:spPr>
        </p:pic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AEC27D1F-7018-4753-AF90-B1CDBABDD91B}"/>
                </a:ext>
              </a:extLst>
            </p:cNvPr>
            <p:cNvSpPr txBox="1"/>
            <p:nvPr/>
          </p:nvSpPr>
          <p:spPr>
            <a:xfrm>
              <a:off x="5746898" y="1715155"/>
              <a:ext cx="1905000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de-DE" b="1" dirty="0" err="1"/>
                <a:t>Calculated</a:t>
              </a:r>
              <a:r>
                <a:rPr lang="de-DE" b="1" dirty="0"/>
                <a:t> </a:t>
              </a:r>
              <a:r>
                <a:rPr lang="de-DE" b="1" dirty="0" err="1"/>
                <a:t>gravity</a:t>
              </a:r>
              <a:endParaRPr lang="de-DE" b="1" dirty="0"/>
            </a:p>
          </p:txBody>
        </p:sp>
      </p:grpSp>
      <p:pic>
        <p:nvPicPr>
          <p:cNvPr id="12" name="Picture 8" descr="Calculated Elevation.tif">
            <a:extLst>
              <a:ext uri="{FF2B5EF4-FFF2-40B4-BE49-F238E27FC236}">
                <a16:creationId xmlns:a16="http://schemas.microsoft.com/office/drawing/2014/main" id="{D004AB1F-986A-48DC-B56B-DDFDF81033E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2200" y="4144981"/>
            <a:ext cx="4464000" cy="2403165"/>
          </a:xfrm>
          <a:prstGeom prst="rect">
            <a:avLst/>
          </a:prstGeom>
        </p:spPr>
      </p:pic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827A8D8E-122C-4BB3-9E63-4B154EBB768C}"/>
              </a:ext>
            </a:extLst>
          </p:cNvPr>
          <p:cNvGrpSpPr/>
          <p:nvPr/>
        </p:nvGrpSpPr>
        <p:grpSpPr>
          <a:xfrm>
            <a:off x="1548723" y="4072973"/>
            <a:ext cx="4754779" cy="2520000"/>
            <a:chOff x="24716" y="4072973"/>
            <a:chExt cx="4754779" cy="2520000"/>
          </a:xfrm>
        </p:grpSpPr>
        <p:pic>
          <p:nvPicPr>
            <p:cNvPr id="13" name="Picture 6" descr="Observed Topo.tif">
              <a:extLst>
                <a:ext uri="{FF2B5EF4-FFF2-40B4-BE49-F238E27FC236}">
                  <a16:creationId xmlns:a16="http://schemas.microsoft.com/office/drawing/2014/main" id="{D4AFC766-AFD9-433C-9FCB-9318267AFF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716" y="4072973"/>
              <a:ext cx="4754779" cy="2520000"/>
            </a:xfrm>
            <a:prstGeom prst="rect">
              <a:avLst/>
            </a:prstGeom>
          </p:spPr>
        </p:pic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5BCD7F59-913C-43EB-BDB1-712DA8A87FEE}"/>
                </a:ext>
              </a:extLst>
            </p:cNvPr>
            <p:cNvSpPr txBox="1"/>
            <p:nvPr/>
          </p:nvSpPr>
          <p:spPr>
            <a:xfrm>
              <a:off x="1173480" y="4094456"/>
              <a:ext cx="2628900" cy="335756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noAutofit/>
            </a:bodyPr>
            <a:lstStyle/>
            <a:p>
              <a:r>
                <a:rPr lang="de-DE" b="1" dirty="0" err="1"/>
                <a:t>Measured</a:t>
              </a:r>
              <a:r>
                <a:rPr lang="de-DE" b="1" dirty="0"/>
                <a:t> Elevation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0587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888"/>
    </mc:Choice>
    <mc:Fallback xmlns="">
      <p:transition spd="slow" advTm="358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8231B6C0-296E-4904-9111-BFCA0076D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3020" y="643474"/>
            <a:ext cx="2522980" cy="1597315"/>
          </a:xfrm>
          <a:noFill/>
          <a:ln w="19050">
            <a:solidFill>
              <a:schemeClr val="bg1"/>
            </a:solidFill>
          </a:ln>
        </p:spPr>
        <p:txBody>
          <a:bodyPr vert="horz" wrap="square" lIns="91440" tIns="45720" rIns="91440" bIns="45720" rtlCol="0" anchor="ctr">
            <a:norm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Lithoref18 Parametrization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C348745-BE93-4FE7-A7CA-BB66708D6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466" y="443177"/>
            <a:ext cx="5110488" cy="4118159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95571959-6DF3-4A54-A5BD-8C0F669E156F}"/>
              </a:ext>
            </a:extLst>
          </p:cNvPr>
          <p:cNvSpPr txBox="1"/>
          <p:nvPr/>
        </p:nvSpPr>
        <p:spPr>
          <a:xfrm>
            <a:off x="7653021" y="2638044"/>
            <a:ext cx="2522980" cy="34156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28575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Horizontal resolution 2 degrees</a:t>
            </a:r>
          </a:p>
          <a:p>
            <a:pPr marL="28575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At each location 4 unknowns:</a:t>
            </a:r>
          </a:p>
          <a:p>
            <a:pPr marL="742950" lvl="1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Moho depth</a:t>
            </a:r>
          </a:p>
          <a:p>
            <a:pPr marL="742950" lvl="1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LAB depth</a:t>
            </a:r>
          </a:p>
          <a:p>
            <a:pPr marL="742950" lvl="1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Crustal density</a:t>
            </a:r>
          </a:p>
          <a:p>
            <a:pPr marL="742950" lvl="1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bg1"/>
                </a:solidFill>
              </a:rPr>
              <a:t>Asthenospheric</a:t>
            </a:r>
            <a:r>
              <a:rPr lang="en-US" sz="2000" dirty="0">
                <a:solidFill>
                  <a:schemeClr val="bg1"/>
                </a:solidFill>
              </a:rPr>
              <a:t> density</a:t>
            </a:r>
          </a:p>
          <a:p>
            <a:pPr marL="285750"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Lithospheric density is defined by LAB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D4922E3-28CC-4F12-B202-6F9263BD1A28}"/>
              </a:ext>
            </a:extLst>
          </p:cNvPr>
          <p:cNvSpPr txBox="1"/>
          <p:nvPr/>
        </p:nvSpPr>
        <p:spPr>
          <a:xfrm>
            <a:off x="1824466" y="5334007"/>
            <a:ext cx="5019048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 b="1" dirty="0" err="1"/>
              <a:t>Initially</a:t>
            </a:r>
            <a:r>
              <a:rPr lang="de-DE" sz="2400" b="1" dirty="0"/>
              <a:t>, all </a:t>
            </a:r>
            <a:r>
              <a:rPr lang="de-DE" sz="2400" b="1" dirty="0" err="1"/>
              <a:t>values</a:t>
            </a:r>
            <a:r>
              <a:rPr lang="de-DE" sz="2400" b="1" dirty="0"/>
              <a:t> </a:t>
            </a:r>
            <a:r>
              <a:rPr lang="de-DE" sz="2400" b="1" dirty="0" err="1"/>
              <a:t>are</a:t>
            </a:r>
            <a:r>
              <a:rPr lang="de-DE" sz="2400" b="1" dirty="0"/>
              <a:t> </a:t>
            </a:r>
            <a:r>
              <a:rPr lang="de-DE" sz="2400" b="1" dirty="0" err="1"/>
              <a:t>set</a:t>
            </a:r>
            <a:r>
              <a:rPr lang="de-DE" sz="2400" b="1" dirty="0"/>
              <a:t> </a:t>
            </a:r>
            <a:r>
              <a:rPr lang="de-DE" sz="2400" b="1" dirty="0" err="1"/>
              <a:t>to</a:t>
            </a:r>
            <a:r>
              <a:rPr lang="de-DE" sz="2400" b="1" dirty="0"/>
              <a:t> Litho1.0</a:t>
            </a:r>
          </a:p>
        </p:txBody>
      </p:sp>
    </p:spTree>
    <p:extLst>
      <p:ext uri="{BB962C8B-B14F-4D97-AF65-F5344CB8AC3E}">
        <p14:creationId xmlns:p14="http://schemas.microsoft.com/office/powerpoint/2010/main" val="422953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51"/>
    </mc:Choice>
    <mc:Fallback xmlns="">
      <p:transition spd="slow" advTm="600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0B38616B-1005-40AC-BDA2-1523FFAF0C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306" y="185992"/>
            <a:ext cx="8849401" cy="17266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212072B7-50DD-467A-9ABA-94B4DEFC4C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1306" y="1912592"/>
            <a:ext cx="8875201" cy="1681334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30B73F8-473F-479B-8F34-057001DCF9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5506" y="3593926"/>
            <a:ext cx="8901001" cy="1642534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B8CE9F37-BB1F-4947-8BCB-5686358FD2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5506" y="5209000"/>
            <a:ext cx="8875201" cy="1649000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19D011E5-A3BE-4268-AF07-353E918FF6AE}"/>
              </a:ext>
            </a:extLst>
          </p:cNvPr>
          <p:cNvSpPr txBox="1"/>
          <p:nvPr/>
        </p:nvSpPr>
        <p:spPr>
          <a:xfrm>
            <a:off x="9577841" y="1543260"/>
            <a:ext cx="95410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-10 km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1BDF9B8-8B6F-40DF-A017-C3CBE64C0D83}"/>
              </a:ext>
            </a:extLst>
          </p:cNvPr>
          <p:cNvSpPr txBox="1"/>
          <p:nvPr/>
        </p:nvSpPr>
        <p:spPr>
          <a:xfrm>
            <a:off x="9532957" y="185992"/>
            <a:ext cx="1011815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+10 km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14FC21D-5C09-4DEC-9D15-AB010FEB8B48}"/>
              </a:ext>
            </a:extLst>
          </p:cNvPr>
          <p:cNvSpPr txBox="1"/>
          <p:nvPr/>
        </p:nvSpPr>
        <p:spPr>
          <a:xfrm>
            <a:off x="9602745" y="3213904"/>
            <a:ext cx="95410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no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-30 km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A1F8F22-EEED-47F9-9939-A8D8D45DB1B5}"/>
              </a:ext>
            </a:extLst>
          </p:cNvPr>
          <p:cNvSpPr txBox="1"/>
          <p:nvPr/>
        </p:nvSpPr>
        <p:spPr>
          <a:xfrm>
            <a:off x="9557861" y="1972386"/>
            <a:ext cx="1011815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+30 km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DCA0EC2-514B-4FD7-99F8-1BF02A91C059}"/>
              </a:ext>
            </a:extLst>
          </p:cNvPr>
          <p:cNvSpPr txBox="1"/>
          <p:nvPr/>
        </p:nvSpPr>
        <p:spPr>
          <a:xfrm>
            <a:off x="9232740" y="3639192"/>
            <a:ext cx="134850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+100 kg/m</a:t>
            </a:r>
            <a:r>
              <a:rPr lang="de-DE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1CC1604-32B3-452E-974D-A161B23A9620}"/>
              </a:ext>
            </a:extLst>
          </p:cNvPr>
          <p:cNvSpPr txBox="1"/>
          <p:nvPr/>
        </p:nvSpPr>
        <p:spPr>
          <a:xfrm>
            <a:off x="9172196" y="4835444"/>
            <a:ext cx="134850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-100 kg/m</a:t>
            </a:r>
            <a:r>
              <a:rPr lang="de-DE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C16E671-698B-4DAE-97DA-4BB80A3B1524}"/>
              </a:ext>
            </a:extLst>
          </p:cNvPr>
          <p:cNvSpPr txBox="1"/>
          <p:nvPr/>
        </p:nvSpPr>
        <p:spPr>
          <a:xfrm>
            <a:off x="9154824" y="5218634"/>
            <a:ext cx="134850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+60 kg/m</a:t>
            </a:r>
            <a:r>
              <a:rPr lang="de-DE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CEB5E91-95F2-450B-AF46-E2545CB10D1B}"/>
              </a:ext>
            </a:extLst>
          </p:cNvPr>
          <p:cNvSpPr txBox="1"/>
          <p:nvPr/>
        </p:nvSpPr>
        <p:spPr>
          <a:xfrm>
            <a:off x="9094280" y="6414886"/>
            <a:ext cx="134850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-60 kg/m</a:t>
            </a:r>
            <a:r>
              <a:rPr lang="de-DE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0108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65"/>
    </mc:Choice>
    <mc:Fallback xmlns="">
      <p:transition spd="slow" advTm="13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70799A-536F-4D80-9750-B9533AB8F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24730"/>
            <a:ext cx="10515600" cy="1325563"/>
          </a:xfrm>
        </p:spPr>
        <p:txBody>
          <a:bodyPr/>
          <a:lstStyle/>
          <a:p>
            <a:r>
              <a:rPr lang="de-DE" dirty="0"/>
              <a:t>Take Home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EF45465-5C78-4507-875A-3F8F3FB9AF66}"/>
              </a:ext>
            </a:extLst>
          </p:cNvPr>
          <p:cNvSpPr/>
          <p:nvPr/>
        </p:nvSpPr>
        <p:spPr>
          <a:xfrm>
            <a:off x="838200" y="891224"/>
            <a:ext cx="5040000" cy="141654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New </a:t>
            </a:r>
            <a:r>
              <a:rPr lang="de-DE" sz="2800" dirty="0" err="1"/>
              <a:t>crustal</a:t>
            </a:r>
            <a:r>
              <a:rPr lang="de-DE" sz="2800" dirty="0"/>
              <a:t> </a:t>
            </a:r>
            <a:r>
              <a:rPr lang="de-DE" sz="2800" dirty="0" err="1"/>
              <a:t>model</a:t>
            </a:r>
            <a:r>
              <a:rPr lang="de-DE" sz="2800" dirty="0"/>
              <a:t> </a:t>
            </a:r>
            <a:r>
              <a:rPr lang="de-DE" sz="2800" dirty="0" err="1"/>
              <a:t>based</a:t>
            </a:r>
            <a:r>
              <a:rPr lang="de-DE" sz="2800" dirty="0"/>
              <a:t> on </a:t>
            </a:r>
            <a:r>
              <a:rPr lang="de-DE" sz="2800" dirty="0" err="1"/>
              <a:t>active</a:t>
            </a:r>
            <a:r>
              <a:rPr lang="de-DE" sz="2800" dirty="0"/>
              <a:t> source </a:t>
            </a:r>
            <a:r>
              <a:rPr lang="de-DE" sz="2800" dirty="0" err="1"/>
              <a:t>seimology</a:t>
            </a:r>
            <a:r>
              <a:rPr lang="de-DE" sz="2800" dirty="0"/>
              <a:t> </a:t>
            </a:r>
            <a:r>
              <a:rPr lang="de-DE" sz="2800" dirty="0" err="1"/>
              <a:t>compilation</a:t>
            </a:r>
            <a:r>
              <a:rPr lang="de-DE" sz="2800" dirty="0"/>
              <a:t> </a:t>
            </a:r>
            <a:r>
              <a:rPr lang="de-DE" sz="2800" dirty="0" err="1"/>
              <a:t>available</a:t>
            </a:r>
            <a:endParaRPr lang="de-DE" sz="2800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B013EE79-515C-4BDA-A95E-782ABB72FEFA}"/>
              </a:ext>
            </a:extLst>
          </p:cNvPr>
          <p:cNvSpPr/>
          <p:nvPr/>
        </p:nvSpPr>
        <p:spPr>
          <a:xfrm>
            <a:off x="6610665" y="886732"/>
            <a:ext cx="5040000" cy="141654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Update </a:t>
            </a:r>
            <a:r>
              <a:rPr lang="de-DE" sz="2800" dirty="0" err="1"/>
              <a:t>of</a:t>
            </a:r>
            <a:r>
              <a:rPr lang="de-DE" sz="2800" dirty="0"/>
              <a:t> Litho1.0 </a:t>
            </a:r>
            <a:r>
              <a:rPr lang="de-DE" sz="2800" dirty="0" err="1"/>
              <a:t>based</a:t>
            </a:r>
            <a:r>
              <a:rPr lang="de-DE" sz="2800" dirty="0"/>
              <a:t> on </a:t>
            </a:r>
            <a:r>
              <a:rPr lang="de-DE" sz="2800" dirty="0" err="1"/>
              <a:t>topography</a:t>
            </a:r>
            <a:r>
              <a:rPr lang="de-DE" sz="2800" dirty="0"/>
              <a:t> and </a:t>
            </a:r>
            <a:r>
              <a:rPr lang="de-DE" sz="2800" dirty="0" err="1"/>
              <a:t>gravity</a:t>
            </a:r>
            <a:r>
              <a:rPr lang="de-DE" sz="2800" dirty="0"/>
              <a:t> </a:t>
            </a:r>
            <a:r>
              <a:rPr lang="de-DE" sz="2800" dirty="0" err="1"/>
              <a:t>available</a:t>
            </a:r>
            <a:endParaRPr lang="de-DE" sz="2800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2342DCBC-73EB-484E-A883-A3532ABB158F}"/>
              </a:ext>
            </a:extLst>
          </p:cNvPr>
          <p:cNvSpPr/>
          <p:nvPr/>
        </p:nvSpPr>
        <p:spPr>
          <a:xfrm>
            <a:off x="838200" y="4128454"/>
            <a:ext cx="5040000" cy="183832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err="1"/>
              <a:t>Uncertainty</a:t>
            </a:r>
            <a:r>
              <a:rPr lang="de-DE" sz="2800" dirty="0"/>
              <a:t> </a:t>
            </a:r>
            <a:r>
              <a:rPr lang="de-DE" sz="2800" dirty="0" err="1"/>
              <a:t>matters</a:t>
            </a:r>
            <a:endParaRPr lang="de-DE" sz="2800" dirty="0"/>
          </a:p>
          <a:p>
            <a:pPr algn="ctr"/>
            <a:r>
              <a:rPr lang="de-DE" sz="2800" dirty="0"/>
              <a:t>(</a:t>
            </a:r>
            <a:r>
              <a:rPr lang="de-DE" sz="2800" dirty="0" err="1"/>
              <a:t>kicking</a:t>
            </a:r>
            <a:r>
              <a:rPr lang="de-DE" sz="2800" dirty="0"/>
              <a:t> in open </a:t>
            </a:r>
            <a:r>
              <a:rPr lang="de-DE" sz="2800" dirty="0" err="1"/>
              <a:t>doors</a:t>
            </a:r>
            <a:r>
              <a:rPr lang="de-DE" sz="2800" dirty="0"/>
              <a:t>?)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A016230F-1BA0-4DE3-987C-9B61099807B6}"/>
              </a:ext>
            </a:extLst>
          </p:cNvPr>
          <p:cNvSpPr txBox="1">
            <a:spLocks/>
          </p:cNvSpPr>
          <p:nvPr/>
        </p:nvSpPr>
        <p:spPr>
          <a:xfrm>
            <a:off x="838200" y="210343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Future </a:t>
            </a:r>
            <a:r>
              <a:rPr lang="de-DE" dirty="0" err="1"/>
              <a:t>directions</a:t>
            </a:r>
            <a:endParaRPr lang="de-DE" dirty="0"/>
          </a:p>
        </p:txBody>
      </p:sp>
      <p:pic>
        <p:nvPicPr>
          <p:cNvPr id="8" name="Grafik 7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609DF462-92A3-4729-B215-44ACA3D130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3747545"/>
            <a:ext cx="4572000" cy="286702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F45D8E2D-3E01-43AF-86D6-A9BA346258AE}"/>
              </a:ext>
            </a:extLst>
          </p:cNvPr>
          <p:cNvSpPr/>
          <p:nvPr/>
        </p:nvSpPr>
        <p:spPr>
          <a:xfrm>
            <a:off x="6610665" y="2621824"/>
            <a:ext cx="5040000" cy="9595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err="1"/>
              <a:t>ESA‘s</a:t>
            </a:r>
            <a:r>
              <a:rPr lang="de-DE" sz="2800" dirty="0"/>
              <a:t> 3D-Earth Project</a:t>
            </a:r>
          </a:p>
          <a:p>
            <a:pPr algn="ctr"/>
            <a:r>
              <a:rPr lang="de-DE" sz="2800" dirty="0"/>
              <a:t>(-&gt;</a:t>
            </a:r>
            <a:r>
              <a:rPr lang="de-DE" sz="2800" dirty="0" err="1"/>
              <a:t>Javier‘s</a:t>
            </a:r>
            <a:r>
              <a:rPr lang="de-DE" sz="2800" dirty="0"/>
              <a:t> </a:t>
            </a:r>
            <a:r>
              <a:rPr lang="de-DE" sz="2800" dirty="0" err="1"/>
              <a:t>talk</a:t>
            </a:r>
            <a:r>
              <a:rPr lang="de-DE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0244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6B6D11F0-3F12-465A-87E4-6986C14BA8C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64"/>
          <a:stretch/>
        </p:blipFill>
        <p:spPr>
          <a:xfrm>
            <a:off x="0" y="-2"/>
            <a:ext cx="14399998" cy="10800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9F2CAC3-CEED-4C8C-ADA5-BB59F2973EFC}"/>
              </a:ext>
            </a:extLst>
          </p:cNvPr>
          <p:cNvSpPr txBox="1"/>
          <p:nvPr/>
        </p:nvSpPr>
        <p:spPr>
          <a:xfrm>
            <a:off x="1" y="3190118"/>
            <a:ext cx="12191999" cy="830997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4800" dirty="0" err="1">
                <a:solidFill>
                  <a:srgbClr val="FFFFFF"/>
                </a:solidFill>
                <a:latin typeface="+mj-lt"/>
              </a:rPr>
              <a:t>Thank</a:t>
            </a:r>
            <a:r>
              <a:rPr lang="de-DE" sz="4800" dirty="0">
                <a:solidFill>
                  <a:srgbClr val="FFFFFF"/>
                </a:solidFill>
                <a:latin typeface="+mj-lt"/>
              </a:rPr>
              <a:t> </a:t>
            </a:r>
            <a:r>
              <a:rPr lang="de-DE" sz="4800" dirty="0" err="1">
                <a:solidFill>
                  <a:srgbClr val="FFFFFF"/>
                </a:solidFill>
                <a:latin typeface="+mj-lt"/>
              </a:rPr>
              <a:t>you</a:t>
            </a:r>
            <a:r>
              <a:rPr lang="de-DE" sz="4800" dirty="0">
                <a:solidFill>
                  <a:srgbClr val="FFFFFF"/>
                </a:solidFill>
                <a:latin typeface="+mj-lt"/>
              </a:rPr>
              <a:t> </a:t>
            </a:r>
            <a:r>
              <a:rPr lang="de-DE" sz="4800" dirty="0" err="1">
                <a:solidFill>
                  <a:srgbClr val="FFFFFF"/>
                </a:solidFill>
                <a:latin typeface="+mj-lt"/>
              </a:rPr>
              <a:t>for</a:t>
            </a:r>
            <a:r>
              <a:rPr lang="de-DE" sz="4800" dirty="0">
                <a:solidFill>
                  <a:srgbClr val="FFFFFF"/>
                </a:solidFill>
                <a:latin typeface="+mj-lt"/>
              </a:rPr>
              <a:t> </a:t>
            </a:r>
            <a:r>
              <a:rPr lang="de-DE" sz="4800" dirty="0" err="1">
                <a:solidFill>
                  <a:srgbClr val="FFFFFF"/>
                </a:solidFill>
                <a:latin typeface="+mj-lt"/>
              </a:rPr>
              <a:t>your</a:t>
            </a:r>
            <a:r>
              <a:rPr lang="de-DE" sz="4800" dirty="0">
                <a:solidFill>
                  <a:srgbClr val="FFFFFF"/>
                </a:solidFill>
                <a:latin typeface="+mj-lt"/>
              </a:rPr>
              <a:t> </a:t>
            </a:r>
            <a:r>
              <a:rPr lang="de-DE" sz="4800" dirty="0" err="1">
                <a:solidFill>
                  <a:srgbClr val="FFFFFF"/>
                </a:solidFill>
                <a:latin typeface="+mj-lt"/>
              </a:rPr>
              <a:t>attention</a:t>
            </a:r>
            <a:r>
              <a:rPr lang="de-DE" sz="4800" dirty="0">
                <a:solidFill>
                  <a:srgbClr val="FFFFFF"/>
                </a:solidFill>
                <a:latin typeface="+mj-lt"/>
              </a:rPr>
              <a:t>!</a:t>
            </a:r>
            <a:endParaRPr lang="de-DE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0786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56"/>
    </mc:Choice>
    <mc:Fallback xmlns="">
      <p:transition spd="slow" advTm="2856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Image </a:t>
            </a:r>
            <a:r>
              <a:rPr lang="de-DE" dirty="0" err="1"/>
              <a:t>sources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200" dirty="0"/>
              <a:t>[0] </a:t>
            </a:r>
            <a:r>
              <a:rPr lang="de-DE" sz="1050" dirty="0"/>
              <a:t>https://commons.wikimedia.org/wiki/File:The_Earth_seen_from_Apollo_17.jpg#/media/File:The_Earth_seen_from_Apollo_17.jpg</a:t>
            </a:r>
            <a:endParaRPr lang="de-DE" sz="1100" dirty="0"/>
          </a:p>
          <a:p>
            <a:r>
              <a:rPr lang="de-DE" sz="1200" dirty="0"/>
              <a:t>[1] </a:t>
            </a:r>
            <a:r>
              <a:rPr lang="de-DE" sz="1200" dirty="0">
                <a:hlinkClick r:id="rId2"/>
              </a:rPr>
              <a:t>https://commons.wikimedia.org/wiki/File:Blasting_honkanummi_4-6.jpg#/media/File:Blasting_honkanummi_4-6.jpg</a:t>
            </a:r>
            <a:endParaRPr lang="de-DE" sz="1200" dirty="0"/>
          </a:p>
          <a:p>
            <a:r>
              <a:rPr lang="de-DE" sz="1200" dirty="0"/>
              <a:t>[2]</a:t>
            </a:r>
            <a:r>
              <a:rPr lang="de-DE" sz="900" dirty="0"/>
              <a:t> </a:t>
            </a:r>
            <a:r>
              <a:rPr lang="de-DE" sz="900" dirty="0">
                <a:hlinkClick r:id="rId3"/>
              </a:rPr>
              <a:t>https://commons.wikimedia.org/wiki/File:Operation_Upshot-Knothole_-_Badger_001.jpg#/media/File:Operation_Upshot-Knothole_-_Badger_001.jpg</a:t>
            </a:r>
            <a:endParaRPr lang="de-DE" sz="900" dirty="0"/>
          </a:p>
          <a:p>
            <a:r>
              <a:rPr lang="de-DE" sz="1200" dirty="0"/>
              <a:t>[3] </a:t>
            </a:r>
            <a:r>
              <a:rPr lang="de-DE" sz="1200" dirty="0">
                <a:hlinkClick r:id="rId4"/>
              </a:rPr>
              <a:t>https://www.esa.int/Our_Activities/Observing_the_Earth/GOCE/Satellite</a:t>
            </a:r>
            <a:endParaRPr lang="de-DE" sz="1200" dirty="0"/>
          </a:p>
          <a:p>
            <a:r>
              <a:rPr lang="de-DE" sz="1200" dirty="0"/>
              <a:t>[4] </a:t>
            </a:r>
            <a:r>
              <a:rPr lang="de-DE" sz="1000" dirty="0"/>
              <a:t>https://commons.wikimedia.org/wiki/File:Unveiling_distant_stars_and_galaxies.jpg#/media/File:Unveiling_distant_stars_and_galaxies.jpg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134749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757687" y="3637491"/>
            <a:ext cx="2090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/>
              <a:t>Part II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1757687" y="452856"/>
            <a:ext cx="20900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/>
              <a:t>Part I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718560" y="452849"/>
            <a:ext cx="4216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How</a:t>
            </a:r>
            <a:r>
              <a:rPr lang="de-DE" sz="3200" dirty="0"/>
              <a:t> </a:t>
            </a:r>
            <a:r>
              <a:rPr lang="de-DE" sz="3200" dirty="0" err="1"/>
              <a:t>accurate</a:t>
            </a:r>
            <a:r>
              <a:rPr lang="de-DE" sz="3200" dirty="0"/>
              <a:t> </a:t>
            </a:r>
            <a:r>
              <a:rPr lang="de-DE" sz="3200" dirty="0" err="1"/>
              <a:t>are</a:t>
            </a:r>
            <a:r>
              <a:rPr lang="de-DE" sz="3200" dirty="0"/>
              <a:t> global </a:t>
            </a:r>
            <a:r>
              <a:rPr lang="de-DE" sz="3200" dirty="0" err="1"/>
              <a:t>crustal</a:t>
            </a:r>
            <a:r>
              <a:rPr lang="de-DE" sz="3200" dirty="0"/>
              <a:t> </a:t>
            </a:r>
            <a:r>
              <a:rPr lang="de-DE" sz="3200" dirty="0" err="1"/>
              <a:t>models</a:t>
            </a:r>
            <a:r>
              <a:rPr lang="de-DE" sz="3200" dirty="0"/>
              <a:t>?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718567" y="3360783"/>
            <a:ext cx="64312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/>
              <a:t>Combined</a:t>
            </a:r>
            <a:r>
              <a:rPr lang="de-DE" sz="3200" dirty="0"/>
              <a:t> </a:t>
            </a:r>
            <a:r>
              <a:rPr lang="de-DE" sz="3200" dirty="0" err="1"/>
              <a:t>inversion</a:t>
            </a:r>
            <a:r>
              <a:rPr lang="de-DE" sz="3200" dirty="0"/>
              <a:t> </a:t>
            </a:r>
            <a:r>
              <a:rPr lang="de-DE" sz="3200" dirty="0" err="1"/>
              <a:t>of</a:t>
            </a:r>
            <a:r>
              <a:rPr lang="de-DE" sz="3200" dirty="0"/>
              <a:t> </a:t>
            </a:r>
            <a:r>
              <a:rPr lang="de-DE" sz="3200" dirty="0" err="1"/>
              <a:t>gravity</a:t>
            </a:r>
            <a:r>
              <a:rPr lang="de-DE" sz="3200" dirty="0"/>
              <a:t> </a:t>
            </a:r>
            <a:r>
              <a:rPr lang="de-DE" sz="3200" dirty="0" err="1"/>
              <a:t>field</a:t>
            </a:r>
            <a:r>
              <a:rPr lang="de-DE" sz="3200" dirty="0"/>
              <a:t> and </a:t>
            </a:r>
            <a:r>
              <a:rPr lang="de-DE" sz="3200" dirty="0" err="1"/>
              <a:t>topography</a:t>
            </a:r>
            <a:r>
              <a:rPr lang="de-DE" sz="3200" dirty="0"/>
              <a:t> (Lithoref18)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CC8FC8A-2C79-4FCC-AE7B-4FC34583DE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7744" y="1488174"/>
            <a:ext cx="3936851" cy="156966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D7538BDE-8CFA-430E-A863-13C47CAB2B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5592" y="4740950"/>
            <a:ext cx="6726781" cy="169709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3941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824"/>
    </mc:Choice>
    <mc:Fallback xmlns="">
      <p:transition spd="slow" advTm="438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A7CD60-F138-47DC-A431-97B0E6ED7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Crust</a:t>
            </a:r>
            <a:r>
              <a:rPr lang="de-DE" dirty="0"/>
              <a:t> and </a:t>
            </a:r>
            <a:r>
              <a:rPr lang="de-DE" dirty="0" err="1"/>
              <a:t>how</a:t>
            </a:r>
            <a:r>
              <a:rPr lang="de-DE" dirty="0"/>
              <a:t> do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know</a:t>
            </a:r>
            <a:r>
              <a:rPr lang="de-DE" dirty="0"/>
              <a:t>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1BB5A0-F631-4DF7-8C1B-B61F14721D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Crustal</a:t>
            </a:r>
            <a:r>
              <a:rPr lang="de-DE" dirty="0"/>
              <a:t> </a:t>
            </a:r>
            <a:r>
              <a:rPr lang="de-DE" dirty="0" err="1"/>
              <a:t>rocks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formed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melt</a:t>
            </a:r>
            <a:r>
              <a:rPr lang="de-DE" dirty="0"/>
              <a:t> </a:t>
            </a:r>
            <a:r>
              <a:rPr lang="de-DE" dirty="0" err="1"/>
              <a:t>extraction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mantle</a:t>
            </a:r>
            <a:r>
              <a:rPr lang="de-DE" dirty="0"/>
              <a:t> </a:t>
            </a:r>
            <a:r>
              <a:rPr lang="de-DE" dirty="0" err="1"/>
              <a:t>rocks</a:t>
            </a:r>
            <a:endParaRPr lang="de-DE" dirty="0"/>
          </a:p>
          <a:p>
            <a:pPr lvl="1"/>
            <a:r>
              <a:rPr lang="de-DE" dirty="0" err="1"/>
              <a:t>Melt</a:t>
            </a:r>
            <a:r>
              <a:rPr lang="de-DE" dirty="0"/>
              <a:t> </a:t>
            </a:r>
            <a:r>
              <a:rPr lang="de-DE" dirty="0" err="1"/>
              <a:t>extraction</a:t>
            </a:r>
            <a:r>
              <a:rPr lang="de-DE" dirty="0"/>
              <a:t> </a:t>
            </a:r>
            <a:r>
              <a:rPr lang="de-DE" dirty="0" err="1"/>
              <a:t>leads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enrichment</a:t>
            </a:r>
            <a:r>
              <a:rPr lang="de-DE" dirty="0"/>
              <a:t> in </a:t>
            </a:r>
            <a:r>
              <a:rPr lang="de-DE" dirty="0" err="1"/>
              <a:t>certain</a:t>
            </a:r>
            <a:r>
              <a:rPr lang="de-DE" dirty="0"/>
              <a:t> </a:t>
            </a:r>
            <a:r>
              <a:rPr lang="de-DE" dirty="0" err="1"/>
              <a:t>elements</a:t>
            </a:r>
            <a:r>
              <a:rPr lang="de-DE" dirty="0"/>
              <a:t> (</a:t>
            </a:r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: Uranium, Thorium)</a:t>
            </a:r>
          </a:p>
          <a:p>
            <a:r>
              <a:rPr lang="de-DE" dirty="0" err="1"/>
              <a:t>Crustal</a:t>
            </a:r>
            <a:r>
              <a:rPr lang="de-DE" dirty="0"/>
              <a:t> </a:t>
            </a:r>
            <a:r>
              <a:rPr lang="de-DE" dirty="0" err="1"/>
              <a:t>rocks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lighter</a:t>
            </a:r>
            <a:r>
              <a:rPr lang="de-DE" dirty="0"/>
              <a:t> and </a:t>
            </a:r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seismically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slower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mantle</a:t>
            </a:r>
            <a:r>
              <a:rPr lang="de-DE" dirty="0"/>
              <a:t> </a:t>
            </a:r>
            <a:r>
              <a:rPr lang="de-DE" dirty="0" err="1"/>
              <a:t>rocks</a:t>
            </a:r>
            <a:endParaRPr lang="de-DE" dirty="0"/>
          </a:p>
          <a:p>
            <a:r>
              <a:rPr lang="de-DE" dirty="0"/>
              <a:t>Sources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:</a:t>
            </a:r>
          </a:p>
          <a:p>
            <a:pPr lvl="1"/>
            <a:r>
              <a:rPr lang="de-DE" dirty="0" err="1"/>
              <a:t>Topography</a:t>
            </a:r>
            <a:endParaRPr lang="de-DE" dirty="0"/>
          </a:p>
          <a:p>
            <a:pPr lvl="1"/>
            <a:r>
              <a:rPr lang="de-DE" dirty="0"/>
              <a:t>Gravity </a:t>
            </a:r>
            <a:r>
              <a:rPr lang="de-DE" dirty="0" err="1"/>
              <a:t>field</a:t>
            </a:r>
            <a:endParaRPr lang="de-DE" dirty="0"/>
          </a:p>
          <a:p>
            <a:pPr lvl="1"/>
            <a:r>
              <a:rPr lang="de-DE" dirty="0" err="1"/>
              <a:t>Active</a:t>
            </a:r>
            <a:r>
              <a:rPr lang="de-DE" dirty="0"/>
              <a:t> source </a:t>
            </a:r>
            <a:r>
              <a:rPr lang="de-DE" dirty="0" err="1"/>
              <a:t>seismology</a:t>
            </a:r>
            <a:endParaRPr lang="de-DE" dirty="0"/>
          </a:p>
          <a:p>
            <a:pPr lvl="1"/>
            <a:r>
              <a:rPr lang="de-DE" dirty="0"/>
              <a:t>Passive </a:t>
            </a:r>
            <a:r>
              <a:rPr lang="de-DE" dirty="0" err="1"/>
              <a:t>seismology</a:t>
            </a:r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981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317"/>
    </mc:Choice>
    <mc:Fallback xmlns="">
      <p:transition spd="slow" advTm="733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5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CEDF06-7AED-4DEC-A0C1-71406C9BD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How</a:t>
            </a:r>
            <a:r>
              <a:rPr lang="de-DE" dirty="0"/>
              <a:t> do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know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crust</a:t>
            </a:r>
            <a:r>
              <a:rPr lang="de-DE" dirty="0"/>
              <a:t>?</a:t>
            </a:r>
            <a:br>
              <a:rPr lang="de-DE" dirty="0"/>
            </a:br>
            <a:r>
              <a:rPr lang="de-DE" dirty="0" err="1"/>
              <a:t>Answer</a:t>
            </a:r>
            <a:r>
              <a:rPr lang="de-DE" dirty="0"/>
              <a:t> 1: </a:t>
            </a:r>
            <a:r>
              <a:rPr lang="de-DE" dirty="0" err="1"/>
              <a:t>Crust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lighter</a:t>
            </a:r>
            <a:r>
              <a:rPr lang="de-DE" dirty="0"/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DD6476-DAD5-4E72-923A-FB1595F958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Iceberg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principle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de-DE" dirty="0" err="1"/>
              <a:t>a.k.a</a:t>
            </a:r>
            <a:r>
              <a:rPr lang="de-DE" dirty="0"/>
              <a:t>. </a:t>
            </a:r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isostasy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): </a:t>
            </a:r>
            <a:b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dirty="0"/>
              <a:t>High </a:t>
            </a:r>
            <a:r>
              <a:rPr lang="de-DE" dirty="0" err="1"/>
              <a:t>topography</a:t>
            </a:r>
            <a:r>
              <a:rPr lang="de-DE" dirty="0"/>
              <a:t> -&gt; </a:t>
            </a:r>
            <a:r>
              <a:rPr lang="de-DE" dirty="0" err="1"/>
              <a:t>thick</a:t>
            </a:r>
            <a:r>
              <a:rPr lang="de-DE" dirty="0"/>
              <a:t> </a:t>
            </a:r>
            <a:r>
              <a:rPr lang="de-DE" dirty="0" err="1"/>
              <a:t>crust</a:t>
            </a:r>
            <a:endParaRPr lang="de-DE" dirty="0"/>
          </a:p>
          <a:p>
            <a:pPr lvl="1"/>
            <a:r>
              <a:rPr lang="de-DE" dirty="0" err="1"/>
              <a:t>It‘s</a:t>
            </a:r>
            <a:r>
              <a:rPr lang="de-DE" dirty="0"/>
              <a:t> not </a:t>
            </a:r>
            <a:r>
              <a:rPr lang="de-DE" dirty="0" err="1"/>
              <a:t>quite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simple …</a:t>
            </a:r>
          </a:p>
          <a:p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Gravity </a:t>
            </a:r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field</a:t>
            </a:r>
            <a:r>
              <a:rPr lang="de-DE" dirty="0"/>
              <a:t> </a:t>
            </a:r>
            <a:b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dirty="0" err="1"/>
              <a:t>Weak</a:t>
            </a:r>
            <a:r>
              <a:rPr lang="de-DE" dirty="0"/>
              <a:t> </a:t>
            </a:r>
            <a:r>
              <a:rPr lang="de-DE" dirty="0" err="1"/>
              <a:t>gravity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-&gt; </a:t>
            </a:r>
            <a:r>
              <a:rPr lang="de-DE" dirty="0" err="1"/>
              <a:t>thick</a:t>
            </a:r>
            <a:r>
              <a:rPr lang="de-DE" dirty="0"/>
              <a:t> </a:t>
            </a:r>
            <a:r>
              <a:rPr lang="de-DE" dirty="0" err="1"/>
              <a:t>crust</a:t>
            </a:r>
            <a:endParaRPr lang="de-DE" dirty="0"/>
          </a:p>
          <a:p>
            <a:pPr lvl="1"/>
            <a:r>
              <a:rPr lang="de-DE" dirty="0" err="1"/>
              <a:t>It‘s</a:t>
            </a:r>
            <a:r>
              <a:rPr lang="de-DE" dirty="0"/>
              <a:t> not </a:t>
            </a:r>
            <a:r>
              <a:rPr lang="de-DE" dirty="0" err="1"/>
              <a:t>quite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simple …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B81E492-2C96-4C5A-AD75-907DE134E3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1481" y="1690689"/>
            <a:ext cx="3276398" cy="268474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7192B03-8349-4B35-96BF-7E7AB495DCC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9" t="6732" r="11207" b="8814"/>
          <a:stretch/>
        </p:blipFill>
        <p:spPr>
          <a:xfrm>
            <a:off x="2152650" y="4510380"/>
            <a:ext cx="4568842" cy="2210969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4844DF40-38CE-4EFA-83AC-402353AB34E0}"/>
              </a:ext>
            </a:extLst>
          </p:cNvPr>
          <p:cNvSpPr txBox="1"/>
          <p:nvPr/>
        </p:nvSpPr>
        <p:spPr>
          <a:xfrm>
            <a:off x="6852264" y="5485870"/>
            <a:ext cx="1907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i="1" dirty="0"/>
              <a:t>Free </a:t>
            </a:r>
            <a:r>
              <a:rPr lang="de-DE" b="1" i="1" dirty="0" err="1"/>
              <a:t>air</a:t>
            </a:r>
            <a:r>
              <a:rPr lang="de-DE" b="1" i="1" dirty="0"/>
              <a:t> </a:t>
            </a:r>
            <a:r>
              <a:rPr lang="de-DE" b="1" i="1" dirty="0" err="1"/>
              <a:t>anomaly</a:t>
            </a:r>
            <a:r>
              <a:rPr lang="de-DE" b="1" i="1" dirty="0"/>
              <a:t> </a:t>
            </a:r>
          </a:p>
          <a:p>
            <a:r>
              <a:rPr lang="de-DE" b="1" i="1" dirty="0"/>
              <a:t>(225 km </a:t>
            </a:r>
            <a:r>
              <a:rPr lang="de-DE" b="1" i="1" dirty="0" err="1"/>
              <a:t>height</a:t>
            </a:r>
            <a:r>
              <a:rPr lang="de-DE" b="1" i="1" dirty="0"/>
              <a:t>)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4C62E16-3AC7-41F1-8532-502069F660D4}"/>
              </a:ext>
            </a:extLst>
          </p:cNvPr>
          <p:cNvSpPr txBox="1"/>
          <p:nvPr/>
        </p:nvSpPr>
        <p:spPr>
          <a:xfrm>
            <a:off x="6721492" y="4767112"/>
            <a:ext cx="3611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+60 mGal = 60 * 10</a:t>
            </a:r>
            <a:r>
              <a:rPr lang="de-DE" baseline="30000" dirty="0"/>
              <a:t>-5</a:t>
            </a:r>
            <a:r>
              <a:rPr lang="de-DE" dirty="0"/>
              <a:t> m s</a:t>
            </a:r>
            <a:r>
              <a:rPr lang="de-DE" baseline="30000" dirty="0"/>
              <a:t>-2</a:t>
            </a:r>
            <a:r>
              <a:rPr lang="de-DE" dirty="0"/>
              <a:t>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C8DFA10-01AE-499C-9DEA-8115F9C0A757}"/>
              </a:ext>
            </a:extLst>
          </p:cNvPr>
          <p:cNvSpPr txBox="1"/>
          <p:nvPr/>
        </p:nvSpPr>
        <p:spPr>
          <a:xfrm>
            <a:off x="6775595" y="6405414"/>
            <a:ext cx="1119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-60 mGal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741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959"/>
    </mc:Choice>
    <mc:Fallback xmlns="">
      <p:transition spd="slow" advTm="1139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CEDF06-7AED-4DEC-A0C1-71406C9BD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How</a:t>
            </a:r>
            <a:r>
              <a:rPr lang="de-DE" dirty="0"/>
              <a:t> do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know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crust</a:t>
            </a:r>
            <a:r>
              <a:rPr lang="de-DE" dirty="0"/>
              <a:t>?</a:t>
            </a:r>
            <a:br>
              <a:rPr lang="de-DE" dirty="0"/>
            </a:br>
            <a:r>
              <a:rPr lang="de-DE" dirty="0" err="1"/>
              <a:t>Answer</a:t>
            </a:r>
            <a:r>
              <a:rPr lang="de-DE" dirty="0"/>
              <a:t> 2: </a:t>
            </a:r>
            <a:r>
              <a:rPr lang="de-DE" dirty="0" err="1"/>
              <a:t>Crust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seismically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slower</a:t>
            </a:r>
            <a:r>
              <a:rPr lang="de-DE" dirty="0"/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DD6476-DAD5-4E72-923A-FB1595F95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2650" y="1825632"/>
            <a:ext cx="7886700" cy="1143353"/>
          </a:xfrm>
        </p:spPr>
        <p:txBody>
          <a:bodyPr>
            <a:normAutofit lnSpcReduction="10000"/>
          </a:bodyPr>
          <a:lstStyle/>
          <a:p>
            <a:r>
              <a:rPr lang="de-DE" dirty="0" err="1"/>
              <a:t>Crustal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studied</a:t>
            </a:r>
            <a:r>
              <a:rPr lang="de-DE" dirty="0"/>
              <a:t> </a:t>
            </a:r>
            <a:r>
              <a:rPr lang="de-DE" dirty="0" err="1"/>
              <a:t>effectively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active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source </a:t>
            </a:r>
            <a:r>
              <a:rPr lang="de-D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seismology</a:t>
            </a:r>
            <a:r>
              <a:rPr lang="de-D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dirty="0"/>
              <a:t>(e.g. </a:t>
            </a:r>
            <a:r>
              <a:rPr lang="de-DE" b="1" dirty="0" err="1"/>
              <a:t>refraction</a:t>
            </a:r>
            <a:r>
              <a:rPr lang="de-DE" dirty="0"/>
              <a:t> and </a:t>
            </a:r>
            <a:r>
              <a:rPr lang="de-DE" b="1" dirty="0" err="1"/>
              <a:t>reflection</a:t>
            </a:r>
            <a:r>
              <a:rPr lang="de-DE" dirty="0"/>
              <a:t>)</a:t>
            </a:r>
          </a:p>
          <a:p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Grafik 4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FAB9B74D-1224-4132-A0BF-7E218668BD5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3" t="67520" r="5084" b="3023"/>
          <a:stretch/>
        </p:blipFill>
        <p:spPr>
          <a:xfrm>
            <a:off x="1756410" y="3310153"/>
            <a:ext cx="8282940" cy="197862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A14CA096-C16F-4CCF-8F95-DAB351052317}"/>
              </a:ext>
            </a:extLst>
          </p:cNvPr>
          <p:cNvSpPr txBox="1"/>
          <p:nvPr/>
        </p:nvSpPr>
        <p:spPr>
          <a:xfrm>
            <a:off x="8481067" y="4114800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</a:t>
            </a:r>
            <a:r>
              <a:rPr lang="de-DE" baseline="-25000" dirty="0"/>
              <a:t>0</a:t>
            </a:r>
            <a:r>
              <a:rPr lang="de-DE" dirty="0"/>
              <a:t>&lt;V</a:t>
            </a:r>
            <a:r>
              <a:rPr lang="de-DE" baseline="-25000" dirty="0"/>
              <a:t>1</a:t>
            </a: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992DB69B-9F5C-4B43-A12D-CDFDB8914CCF}"/>
              </a:ext>
            </a:extLst>
          </p:cNvPr>
          <p:cNvCxnSpPr/>
          <p:nvPr/>
        </p:nvCxnSpPr>
        <p:spPr>
          <a:xfrm>
            <a:off x="2270760" y="3611880"/>
            <a:ext cx="1874520" cy="12573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08819EEF-B21D-4E98-9B58-129D62F6ADB4}"/>
              </a:ext>
            </a:extLst>
          </p:cNvPr>
          <p:cNvCxnSpPr/>
          <p:nvPr/>
        </p:nvCxnSpPr>
        <p:spPr>
          <a:xfrm flipV="1">
            <a:off x="4181482" y="3657600"/>
            <a:ext cx="2646045" cy="11734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DE1AFDA7-1A55-4449-A771-E858504738A4}"/>
              </a:ext>
            </a:extLst>
          </p:cNvPr>
          <p:cNvSpPr txBox="1"/>
          <p:nvPr/>
        </p:nvSpPr>
        <p:spPr>
          <a:xfrm>
            <a:off x="5371699" y="4227076"/>
            <a:ext cx="1448602" cy="33855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none" rtlCol="0">
            <a:spAutoFit/>
          </a:bodyPr>
          <a:lstStyle/>
          <a:p>
            <a:r>
              <a:rPr lang="de-DE" sz="1600" dirty="0" err="1">
                <a:solidFill>
                  <a:srgbClr val="FF0000"/>
                </a:solidFill>
              </a:rPr>
              <a:t>Reflected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wave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CF9CBB1-6EE2-43BA-80A5-658CA7F96628}"/>
              </a:ext>
            </a:extLst>
          </p:cNvPr>
          <p:cNvSpPr txBox="1"/>
          <p:nvPr/>
        </p:nvSpPr>
        <p:spPr>
          <a:xfrm>
            <a:off x="7017726" y="5322184"/>
            <a:ext cx="3433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Image source: Wikipedia: </a:t>
            </a:r>
            <a:r>
              <a:rPr lang="de-DE" sz="1400" b="1" dirty="0" err="1"/>
              <a:t>Seismic</a:t>
            </a:r>
            <a:r>
              <a:rPr lang="de-DE" sz="1400" b="1" dirty="0"/>
              <a:t> </a:t>
            </a:r>
            <a:r>
              <a:rPr lang="de-DE" sz="1400" b="1" dirty="0" err="1"/>
              <a:t>refraction</a:t>
            </a:r>
            <a:endParaRPr lang="de-DE" sz="1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262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17"/>
    </mc:Choice>
    <mc:Fallback xmlns="">
      <p:transition spd="slow" advTm="280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http://csegrecorder.com/assets/images/articles/2009-03-lithoprobe-fig03b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183"/>
          <a:stretch/>
        </p:blipFill>
        <p:spPr bwMode="auto">
          <a:xfrm>
            <a:off x="1695508" y="2980793"/>
            <a:ext cx="8676709" cy="2108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el 3">
            <a:extLst>
              <a:ext uri="{FF2B5EF4-FFF2-40B4-BE49-F238E27FC236}">
                <a16:creationId xmlns:a16="http://schemas.microsoft.com/office/drawing/2014/main" id="{A7931D12-FB1E-4B3C-B5E2-25C0665D135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52650" y="365133"/>
            <a:ext cx="7886700" cy="592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Active source seismology (continental scale)</a:t>
            </a:r>
          </a:p>
        </p:txBody>
      </p:sp>
      <p:pic>
        <p:nvPicPr>
          <p:cNvPr id="11" name="Picture 2" descr="http://lithoprobe.eos.ubc.ca/images/homepage/rotating/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501" y="969747"/>
            <a:ext cx="2826656" cy="128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061" y="889278"/>
            <a:ext cx="2213932" cy="1472496"/>
          </a:xfrm>
          <a:prstGeom prst="rect">
            <a:avLst/>
          </a:prstGeom>
        </p:spPr>
      </p:pic>
      <p:sp>
        <p:nvSpPr>
          <p:cNvPr id="14" name="Abgerundetes Rechteck 13"/>
          <p:cNvSpPr/>
          <p:nvPr/>
        </p:nvSpPr>
        <p:spPr>
          <a:xfrm>
            <a:off x="6416989" y="5232447"/>
            <a:ext cx="3439885" cy="121194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Global </a:t>
            </a:r>
            <a:r>
              <a:rPr lang="de-DE" dirty="0" err="1"/>
              <a:t>crustal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compilations</a:t>
            </a:r>
            <a:r>
              <a:rPr lang="de-DE" dirty="0"/>
              <a:t> </a:t>
            </a:r>
            <a:r>
              <a:rPr lang="de-DE" dirty="0" err="1"/>
              <a:t>of</a:t>
            </a:r>
            <a:endParaRPr lang="de-DE" dirty="0"/>
          </a:p>
          <a:p>
            <a:pPr algn="ctr"/>
            <a:r>
              <a:rPr lang="de-DE" b="1" dirty="0" err="1"/>
              <a:t>published</a:t>
            </a:r>
            <a:r>
              <a:rPr lang="de-DE" dirty="0"/>
              <a:t> </a:t>
            </a:r>
            <a:r>
              <a:rPr lang="de-DE" b="1" dirty="0" err="1"/>
              <a:t>interpretations</a:t>
            </a:r>
            <a:r>
              <a:rPr lang="de-DE" dirty="0"/>
              <a:t>!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250" y="851341"/>
            <a:ext cx="1747520" cy="1485392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5239852" y="2336740"/>
            <a:ext cx="14536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Chemical </a:t>
            </a:r>
          </a:p>
          <a:p>
            <a:r>
              <a:rPr lang="de-DE" dirty="0"/>
              <a:t>Explosives [1]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2582223" y="2338906"/>
            <a:ext cx="1110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Hydraulic</a:t>
            </a:r>
            <a:endParaRPr lang="de-DE" dirty="0"/>
          </a:p>
          <a:p>
            <a:r>
              <a:rPr lang="de-DE" dirty="0" err="1"/>
              <a:t>vibrations</a:t>
            </a:r>
            <a:endParaRPr lang="de-DE" dirty="0"/>
          </a:p>
        </p:txBody>
      </p:sp>
      <p:sp>
        <p:nvSpPr>
          <p:cNvPr id="18" name="Textfeld 17"/>
          <p:cNvSpPr txBox="1"/>
          <p:nvPr/>
        </p:nvSpPr>
        <p:spPr>
          <a:xfrm>
            <a:off x="7447182" y="2336740"/>
            <a:ext cx="17345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Peaceful</a:t>
            </a:r>
            <a:r>
              <a:rPr lang="de-DE" dirty="0"/>
              <a:t> </a:t>
            </a:r>
            <a:r>
              <a:rPr lang="de-DE" dirty="0" err="1"/>
              <a:t>nuclear</a:t>
            </a:r>
            <a:endParaRPr lang="de-DE" dirty="0"/>
          </a:p>
          <a:p>
            <a:r>
              <a:rPr lang="de-DE" dirty="0" err="1"/>
              <a:t>Explosions</a:t>
            </a:r>
            <a:r>
              <a:rPr lang="de-DE" dirty="0"/>
              <a:t> [2]</a:t>
            </a:r>
          </a:p>
        </p:txBody>
      </p:sp>
      <p:sp>
        <p:nvSpPr>
          <p:cNvPr id="20" name="Abgerundetes Rechteck 19"/>
          <p:cNvSpPr/>
          <p:nvPr/>
        </p:nvSpPr>
        <p:spPr>
          <a:xfrm>
            <a:off x="1973033" y="5313363"/>
            <a:ext cx="3439885" cy="1003867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Continental </a:t>
            </a:r>
            <a:r>
              <a:rPr lang="de-DE" dirty="0" err="1"/>
              <a:t>scale</a:t>
            </a:r>
            <a:endParaRPr lang="de-DE" dirty="0"/>
          </a:p>
          <a:p>
            <a:pPr algn="ctr"/>
            <a:r>
              <a:rPr lang="de-DE" dirty="0" err="1"/>
              <a:t>Refraction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reflection</a:t>
            </a:r>
            <a:r>
              <a:rPr lang="de-DE" dirty="0"/>
              <a:t> </a:t>
            </a:r>
            <a:r>
              <a:rPr lang="de-DE" dirty="0" err="1"/>
              <a:t>profiles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9073640" y="2910529"/>
            <a:ext cx="1566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Rowes 2009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1695508" y="1917940"/>
            <a:ext cx="1566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Rowes 2009</a:t>
            </a:r>
          </a:p>
        </p:txBody>
      </p:sp>
      <p:cxnSp>
        <p:nvCxnSpPr>
          <p:cNvPr id="4" name="Gerade Verbindung mit Pfeil 3"/>
          <p:cNvCxnSpPr>
            <a:endCxn id="14" idx="1"/>
          </p:cNvCxnSpPr>
          <p:nvPr/>
        </p:nvCxnSpPr>
        <p:spPr>
          <a:xfrm>
            <a:off x="5412918" y="5832629"/>
            <a:ext cx="1004071" cy="579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657839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920"/>
    </mc:Choice>
    <mc:Fallback xmlns="">
      <p:transition spd="slow" advTm="739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  <p:bldP spid="17" grpId="0"/>
      <p:bldP spid="18" grpId="0"/>
      <p:bldP spid="20" grpId="0" animBg="1"/>
      <p:bldP spid="2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67" y="1314016"/>
            <a:ext cx="4342846" cy="19800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6402470" y="3172774"/>
            <a:ext cx="3825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i="1" dirty="0" err="1"/>
              <a:t>Difference</a:t>
            </a:r>
            <a:r>
              <a:rPr lang="de-DE" b="1" i="1" dirty="0"/>
              <a:t> </a:t>
            </a:r>
            <a:r>
              <a:rPr lang="de-DE" b="1" i="1" dirty="0" err="1"/>
              <a:t>between</a:t>
            </a:r>
            <a:r>
              <a:rPr lang="de-DE" b="1" i="1" dirty="0"/>
              <a:t> isostatic Moho (Szwillus et al. 2016) </a:t>
            </a:r>
            <a:r>
              <a:rPr lang="de-DE" b="1" i="1" dirty="0" err="1"/>
              <a:t>and</a:t>
            </a:r>
            <a:r>
              <a:rPr lang="de-DE" b="1" i="1" dirty="0"/>
              <a:t> Crust1.0 </a:t>
            </a:r>
          </a:p>
        </p:txBody>
      </p:sp>
      <p:sp>
        <p:nvSpPr>
          <p:cNvPr id="6" name="Titel 3">
            <a:extLst>
              <a:ext uri="{FF2B5EF4-FFF2-40B4-BE49-F238E27FC236}">
                <a16:creationId xmlns:a16="http://schemas.microsoft.com/office/drawing/2014/main" id="{A7931D12-FB1E-4B3C-B5E2-25C0665D1350}"/>
              </a:ext>
            </a:extLst>
          </p:cNvPr>
          <p:cNvSpPr txBox="1">
            <a:spLocks/>
          </p:cNvSpPr>
          <p:nvPr/>
        </p:nvSpPr>
        <p:spPr>
          <a:xfrm>
            <a:off x="1524000" y="1981"/>
            <a:ext cx="9144000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Global crustal model Crust1.0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402477" y="823187"/>
            <a:ext cx="3784177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crust</a:t>
            </a:r>
            <a:r>
              <a:rPr lang="de-DE" b="1" dirty="0"/>
              <a:t> </a:t>
            </a:r>
            <a:r>
              <a:rPr lang="de-DE" b="1" dirty="0" err="1"/>
              <a:t>really</a:t>
            </a:r>
            <a:r>
              <a:rPr lang="de-DE" b="1" dirty="0"/>
              <a:t> in isostatic </a:t>
            </a:r>
            <a:r>
              <a:rPr lang="de-DE" b="1" dirty="0" err="1"/>
              <a:t>balance</a:t>
            </a:r>
            <a:r>
              <a:rPr lang="de-DE" b="1" dirty="0"/>
              <a:t>?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319964" y="4194271"/>
            <a:ext cx="39077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Causes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no</a:t>
            </a:r>
            <a:r>
              <a:rPr lang="de-DE" b="1" dirty="0"/>
              <a:t> </a:t>
            </a:r>
            <a:r>
              <a:rPr lang="de-DE" b="1" dirty="0" err="1"/>
              <a:t>isostatic</a:t>
            </a:r>
            <a:r>
              <a:rPr lang="de-DE" b="1" dirty="0"/>
              <a:t> </a:t>
            </a:r>
            <a:r>
              <a:rPr lang="de-DE" b="1" dirty="0" err="1"/>
              <a:t>balance</a:t>
            </a:r>
            <a:r>
              <a:rPr lang="de-DE" b="1" dirty="0"/>
              <a:t> in Crust1.0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Errors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crustal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Isostatic</a:t>
            </a:r>
            <a:r>
              <a:rPr lang="de-DE" dirty="0"/>
              <a:t> </a:t>
            </a:r>
            <a:r>
              <a:rPr lang="de-DE" dirty="0" err="1"/>
              <a:t>contribution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mantle</a:t>
            </a:r>
            <a:r>
              <a:rPr lang="de-DE" dirty="0"/>
              <a:t> </a:t>
            </a:r>
            <a:r>
              <a:rPr lang="de-DE" dirty="0" err="1"/>
              <a:t>lithosphere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Dynamic </a:t>
            </a:r>
            <a:r>
              <a:rPr lang="de-DE" dirty="0" err="1"/>
              <a:t>contribution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convecting</a:t>
            </a:r>
            <a:r>
              <a:rPr lang="de-DE" dirty="0"/>
              <a:t> </a:t>
            </a:r>
            <a:r>
              <a:rPr lang="de-DE" dirty="0" err="1"/>
              <a:t>mantle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1779304" y="3190122"/>
            <a:ext cx="3825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i="1" dirty="0"/>
              <a:t>Moho </a:t>
            </a:r>
            <a:r>
              <a:rPr lang="de-DE" b="1" i="1" dirty="0" err="1"/>
              <a:t>depth</a:t>
            </a:r>
            <a:r>
              <a:rPr lang="de-DE" b="1" i="1" dirty="0"/>
              <a:t> </a:t>
            </a:r>
            <a:r>
              <a:rPr lang="de-DE" b="1" i="1" dirty="0" err="1"/>
              <a:t>from</a:t>
            </a:r>
            <a:r>
              <a:rPr lang="de-DE" b="1" i="1" dirty="0"/>
              <a:t> Crust1.0 </a:t>
            </a:r>
          </a:p>
          <a:p>
            <a:r>
              <a:rPr lang="de-DE" b="1" i="1" dirty="0"/>
              <a:t>(</a:t>
            </a:r>
            <a:r>
              <a:rPr lang="de-DE" b="1" i="1" dirty="0" err="1"/>
              <a:t>Laske</a:t>
            </a:r>
            <a:r>
              <a:rPr lang="de-DE" b="1" i="1" dirty="0"/>
              <a:t> et al. 2013)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1" b="50644"/>
          <a:stretch/>
        </p:blipFill>
        <p:spPr>
          <a:xfrm>
            <a:off x="1563808" y="1314016"/>
            <a:ext cx="4532192" cy="1980000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1738054" y="4194264"/>
            <a:ext cx="39077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De-facto </a:t>
            </a:r>
            <a:r>
              <a:rPr lang="de-DE" dirty="0" err="1"/>
              <a:t>standard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global </a:t>
            </a:r>
            <a:r>
              <a:rPr lang="de-DE" dirty="0" err="1"/>
              <a:t>crustal</a:t>
            </a:r>
            <a:r>
              <a:rPr lang="de-DE" dirty="0"/>
              <a:t> </a:t>
            </a:r>
            <a:r>
              <a:rPr lang="de-DE" dirty="0" err="1"/>
              <a:t>models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Gives</a:t>
            </a:r>
            <a:r>
              <a:rPr lang="de-DE" dirty="0"/>
              <a:t> </a:t>
            </a:r>
            <a:r>
              <a:rPr lang="de-DE" dirty="0" err="1"/>
              <a:t>crustal</a:t>
            </a:r>
            <a:r>
              <a:rPr lang="de-DE" dirty="0"/>
              <a:t> </a:t>
            </a:r>
            <a:r>
              <a:rPr lang="de-DE" dirty="0" err="1"/>
              <a:t>layers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seismic</a:t>
            </a:r>
            <a:r>
              <a:rPr lang="de-DE" dirty="0"/>
              <a:t> </a:t>
            </a:r>
            <a:r>
              <a:rPr lang="de-DE" dirty="0" err="1"/>
              <a:t>velocities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seismics </a:t>
            </a:r>
            <a:r>
              <a:rPr lang="de-DE" dirty="0" err="1"/>
              <a:t>combined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b="1" dirty="0"/>
              <a:t>expert </a:t>
            </a:r>
            <a:r>
              <a:rPr lang="de-DE" b="1" dirty="0" err="1"/>
              <a:t>knowledge</a:t>
            </a:r>
            <a:endParaRPr lang="de-DE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Uses</a:t>
            </a:r>
            <a:r>
              <a:rPr lang="de-DE" dirty="0"/>
              <a:t> </a:t>
            </a:r>
            <a:r>
              <a:rPr lang="de-DE" dirty="0" err="1"/>
              <a:t>predefined</a:t>
            </a:r>
            <a:r>
              <a:rPr lang="de-DE" dirty="0"/>
              <a:t> </a:t>
            </a:r>
            <a:r>
              <a:rPr lang="de-DE" dirty="0" err="1"/>
              <a:t>geological</a:t>
            </a:r>
            <a:r>
              <a:rPr lang="de-DE" dirty="0"/>
              <a:t> </a:t>
            </a:r>
            <a:r>
              <a:rPr lang="de-DE" dirty="0" err="1"/>
              <a:t>domains</a:t>
            </a:r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369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115"/>
    </mc:Choice>
    <mc:Fallback xmlns="">
      <p:transition spd="slow" advTm="791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960"/>
          <a:stretch/>
        </p:blipFill>
        <p:spPr>
          <a:xfrm>
            <a:off x="3247284" y="523070"/>
            <a:ext cx="6375688" cy="6059164"/>
          </a:xfrm>
          <a:prstGeom prst="rect">
            <a:avLst/>
          </a:prstGeom>
        </p:spPr>
      </p:pic>
      <p:sp>
        <p:nvSpPr>
          <p:cNvPr id="5" name="Titel 3">
            <a:extLst>
              <a:ext uri="{FF2B5EF4-FFF2-40B4-BE49-F238E27FC236}">
                <a16:creationId xmlns:a16="http://schemas.microsoft.com/office/drawing/2014/main" id="{A7931D12-FB1E-4B3C-B5E2-25C0665D1350}"/>
              </a:ext>
            </a:extLst>
          </p:cNvPr>
          <p:cNvSpPr txBox="1">
            <a:spLocks/>
          </p:cNvSpPr>
          <p:nvPr/>
        </p:nvSpPr>
        <p:spPr>
          <a:xfrm>
            <a:off x="1524007" y="1981"/>
            <a:ext cx="8408193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How well do we actually know the crust?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765431" y="6376057"/>
            <a:ext cx="449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i="1" dirty="0"/>
              <a:t>Moho </a:t>
            </a:r>
            <a:r>
              <a:rPr lang="de-DE" b="1" i="1" dirty="0" err="1"/>
              <a:t>depth</a:t>
            </a:r>
            <a:r>
              <a:rPr lang="de-DE" b="1" i="1" dirty="0"/>
              <a:t> </a:t>
            </a:r>
            <a:r>
              <a:rPr lang="de-DE" b="1" i="1" dirty="0" err="1"/>
              <a:t>from</a:t>
            </a:r>
            <a:r>
              <a:rPr lang="de-DE" b="1" i="1" dirty="0"/>
              <a:t> Crust1.0 (</a:t>
            </a:r>
            <a:r>
              <a:rPr lang="de-DE" b="1" dirty="0" err="1"/>
              <a:t>Laske</a:t>
            </a:r>
            <a:r>
              <a:rPr lang="de-DE" b="1" dirty="0"/>
              <a:t> et al. 2013)</a:t>
            </a:r>
          </a:p>
        </p:txBody>
      </p:sp>
    </p:spTree>
    <p:extLst>
      <p:ext uri="{BB962C8B-B14F-4D97-AF65-F5344CB8AC3E}">
        <p14:creationId xmlns:p14="http://schemas.microsoft.com/office/powerpoint/2010/main" val="278886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524"/>
    </mc:Choice>
    <mc:Fallback xmlns="">
      <p:transition spd="slow" advTm="33524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|3.6|14.3|21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5.8|72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3|0.6|2.4|4|11.1|7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6.1|1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5.1|1.5|0.5|49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6|8.9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16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6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|41.9|2.8|15.3|41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8|7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|7.8|3.8|4.2|32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5.3|31.4|21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1|13.3|16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8|42.7|3.5|26"/>
</p:tagLst>
</file>

<file path=ppt/theme/theme1.xml><?xml version="1.0" encoding="utf-8"?>
<a:theme xmlns:a="http://schemas.openxmlformats.org/drawingml/2006/main" name="Office Theme">
  <a:themeElements>
    <a:clrScheme name="Benutzerdefiniert 1">
      <a:dk1>
        <a:srgbClr val="454545"/>
      </a:dk1>
      <a:lt1>
        <a:srgbClr val="E7E6E6"/>
      </a:lt1>
      <a:dk2>
        <a:srgbClr val="44546A"/>
      </a:dk2>
      <a:lt2>
        <a:srgbClr val="8496B0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9_Neutrino.potx" id="{E7A549BC-C5AA-4B59-860B-BACD898332D5}" vid="{9A716BD1-F6AA-4005-9878-C794EB0E7723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1006</Words>
  <Application>Microsoft Office PowerPoint</Application>
  <PresentationFormat>Breitbild</PresentationFormat>
  <Paragraphs>178</Paragraphs>
  <Slides>26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Georgia</vt:lpstr>
      <vt:lpstr>Office Theme</vt:lpstr>
      <vt:lpstr>Global crustal structure from geostatistical analysis</vt:lpstr>
      <vt:lpstr>PowerPoint-Präsentation</vt:lpstr>
      <vt:lpstr>PowerPoint-Präsentation</vt:lpstr>
      <vt:lpstr>What is the Crust and how do we know?</vt:lpstr>
      <vt:lpstr>How do we know the crust? Answer 1: Crust is lighter </vt:lpstr>
      <vt:lpstr>How do we know the crust? Answer 2: Crust is seismically slower </vt:lpstr>
      <vt:lpstr>Active source seismology (continental scale)</vt:lpstr>
      <vt:lpstr>PowerPoint-Präsentation</vt:lpstr>
      <vt:lpstr>PowerPoint-Präsentation</vt:lpstr>
      <vt:lpstr>Global crustal model</vt:lpstr>
      <vt:lpstr>USGS Gamma Seismic Catalagoue</vt:lpstr>
      <vt:lpstr>Kriging interpolation</vt:lpstr>
      <vt:lpstr>Global scale kriging – technical challenges</vt:lpstr>
      <vt:lpstr>Interpolation results (Moho depth)</vt:lpstr>
      <vt:lpstr>Global scale kriging - uncertainty</vt:lpstr>
      <vt:lpstr>Average P-wave velocity</vt:lpstr>
      <vt:lpstr>Global scale kriging - uncertainty</vt:lpstr>
      <vt:lpstr>Commercial break</vt:lpstr>
      <vt:lpstr>Joint inversion of topography, geoid, gravity and gravity gradients</vt:lpstr>
      <vt:lpstr>Lithoref18 - Why and how?</vt:lpstr>
      <vt:lpstr>Litho1.0 Topography and gravity</vt:lpstr>
      <vt:lpstr>Lithoref18 Parametrization</vt:lpstr>
      <vt:lpstr>PowerPoint-Präsentation</vt:lpstr>
      <vt:lpstr>Take Home</vt:lpstr>
      <vt:lpstr>PowerPoint-Präsentation</vt:lpstr>
      <vt:lpstr>Image 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Lithospheric structure from forward and inverse modeling of satellite gravity data</dc:title>
  <dc:creator>Wolfgang Szwillus</dc:creator>
  <cp:lastModifiedBy>Wolfgang Szwillus</cp:lastModifiedBy>
  <cp:revision>317</cp:revision>
  <dcterms:created xsi:type="dcterms:W3CDTF">2018-07-09T17:24:08Z</dcterms:created>
  <dcterms:modified xsi:type="dcterms:W3CDTF">2019-10-22T10:14:26Z</dcterms:modified>
</cp:coreProperties>
</file>