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71" r:id="rId3"/>
    <p:sldId id="260" r:id="rId4"/>
    <p:sldId id="259" r:id="rId5"/>
    <p:sldId id="266" r:id="rId6"/>
    <p:sldId id="264" r:id="rId7"/>
    <p:sldId id="265" r:id="rId8"/>
    <p:sldId id="261" r:id="rId9"/>
    <p:sldId id="262" r:id="rId10"/>
    <p:sldId id="267" r:id="rId11"/>
    <p:sldId id="258" r:id="rId12"/>
    <p:sldId id="257" r:id="rId13"/>
    <p:sldId id="269" r:id="rId14"/>
    <p:sldId id="270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21"/>
  </p:normalViewPr>
  <p:slideViewPr>
    <p:cSldViewPr snapToGrid="0" snapToObjects="1">
      <p:cViewPr varScale="1">
        <p:scale>
          <a:sx n="97" d="100"/>
          <a:sy n="97" d="100"/>
        </p:scale>
        <p:origin x="6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B1388-3F9D-6646-B805-B83408E39CC4}" type="datetimeFigureOut">
              <a:rPr lang="en-US" smtClean="0"/>
              <a:t>9/17/19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CBA74-7DD8-B248-862F-A9FEA0C61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735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6CBA74-7DD8-B248-862F-A9FEA0C61C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7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6CBA74-7DD8-B248-862F-A9FEA0C61CC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28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35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7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778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71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31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10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8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9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634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0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89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A05D3-6BC6-184F-8F41-AE4F76B71A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10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 Computing Model</a:t>
            </a:r>
            <a:br>
              <a:rPr lang="en-US" dirty="0" smtClean="0"/>
            </a:br>
            <a:r>
              <a:rPr lang="en-US" dirty="0" smtClean="0"/>
              <a:t>for HL-LHC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G. Usai (UTA)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75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Parameters (6)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Storage policy</a:t>
            </a:r>
          </a:p>
          <a:p>
            <a:r>
              <a:rPr lang="en-US" dirty="0" smtClean="0"/>
              <a:t>Number of distributed copies</a:t>
            </a:r>
          </a:p>
          <a:p>
            <a:r>
              <a:rPr lang="en-US" dirty="0" smtClean="0"/>
              <a:t>Number of version, </a:t>
            </a:r>
          </a:p>
          <a:p>
            <a:r>
              <a:rPr lang="en-US" dirty="0" smtClean="0"/>
              <a:t>Copies on tapes</a:t>
            </a:r>
          </a:p>
          <a:p>
            <a:r>
              <a:rPr lang="en-US" dirty="0" smtClean="0"/>
              <a:t>Buffer 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516" y="1825625"/>
            <a:ext cx="5716284" cy="4351338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071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 CPU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903226" cy="4351338"/>
          </a:xfrm>
        </p:spPr>
        <p:txBody>
          <a:bodyPr/>
          <a:lstStyle/>
          <a:p>
            <a:r>
              <a:rPr lang="en-US" dirty="0" smtClean="0"/>
              <a:t>For each workflow: </a:t>
            </a:r>
            <a:r>
              <a:rPr lang="en-US" dirty="0" err="1" smtClean="0"/>
              <a:t>w</a:t>
            </a:r>
            <a:r>
              <a:rPr lang="en-US" baseline="-25000" dirty="0" err="1" smtClean="0"/>
              <a:t>i</a:t>
            </a:r>
            <a:r>
              <a:rPr lang="en-US" baseline="-25000" dirty="0" smtClean="0"/>
              <a:t> </a:t>
            </a:r>
            <a:r>
              <a:rPr lang="en-US" dirty="0" smtClean="0"/>
              <a:t> ={</a:t>
            </a:r>
            <a:r>
              <a:rPr lang="en-US" dirty="0" err="1" smtClean="0"/>
              <a:t>EVGEN,FullSim,FastSim,FullReco,FastReco</a:t>
            </a:r>
            <a:r>
              <a:rPr lang="en-US" dirty="0" smtClean="0"/>
              <a:t>, </a:t>
            </a:r>
            <a:r>
              <a:rPr lang="en-US" dirty="0" err="1" smtClean="0"/>
              <a:t>DataReco,DataDerivation,MCDerivation</a:t>
            </a:r>
            <a:r>
              <a:rPr lang="en-US" dirty="0" smtClean="0"/>
              <a:t>}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CPUNeedOneRound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y,w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]=EVENTS[</a:t>
            </a:r>
            <a:r>
              <a:rPr lang="en-US" dirty="0" err="1" smtClean="0">
                <a:solidFill>
                  <a:srgbClr val="FF0000"/>
                </a:solidFill>
              </a:rPr>
              <a:t>y,w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] *CPU[</a:t>
            </a:r>
            <a:r>
              <a:rPr lang="en-US" dirty="0" err="1" smtClean="0">
                <a:solidFill>
                  <a:srgbClr val="FF0000"/>
                </a:solidFill>
              </a:rPr>
              <a:t>y,w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]*</a:t>
            </a:r>
            <a:r>
              <a:rPr lang="en-US" dirty="0" err="1" smtClean="0">
                <a:solidFill>
                  <a:srgbClr val="FF0000"/>
                </a:solidFill>
              </a:rPr>
              <a:t>CPUeff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en-US" dirty="0" err="1" smtClean="0">
                <a:solidFill>
                  <a:srgbClr val="FF0000"/>
                </a:solidFill>
              </a:rPr>
              <a:t>w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]*N[</a:t>
            </a:r>
            <a:r>
              <a:rPr lang="en-US" dirty="0" err="1" smtClean="0">
                <a:solidFill>
                  <a:srgbClr val="FF0000"/>
                </a:solidFill>
              </a:rPr>
              <a:t>y,w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endParaRPr lang="en-US" dirty="0"/>
          </a:p>
          <a:p>
            <a:pPr lvl="1"/>
            <a:r>
              <a:rPr lang="en-US" dirty="0" smtClean="0"/>
              <a:t>N[</a:t>
            </a:r>
            <a:r>
              <a:rPr lang="en-US" dirty="0" err="1" smtClean="0"/>
              <a:t>y,w</a:t>
            </a:r>
            <a:r>
              <a:rPr lang="en-US" dirty="0" smtClean="0"/>
              <a:t>] can be 1 or &gt;1  e.g. Number of derivations used for  analysis </a:t>
            </a:r>
            <a:endParaRPr lang="en-US" dirty="0" smtClean="0"/>
          </a:p>
          <a:p>
            <a:r>
              <a:rPr lang="en-US" dirty="0" smtClean="0"/>
              <a:t>Then  the number of (re)processing for data/MC/Derivation for the current year and for previous years is accounted. (</a:t>
            </a:r>
            <a:r>
              <a:rPr lang="en-US" dirty="0" err="1" smtClean="0"/>
              <a:t>alignement</a:t>
            </a:r>
            <a:r>
              <a:rPr lang="en-US" dirty="0" smtClean="0"/>
              <a:t>/calibration)    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511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Storage </a:t>
            </a:r>
            <a:r>
              <a:rPr lang="en-US" dirty="0" smtClean="0"/>
              <a:t>  Volume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30" y="1825625"/>
            <a:ext cx="11542644" cy="4351338"/>
          </a:xfrm>
        </p:spPr>
        <p:txBody>
          <a:bodyPr/>
          <a:lstStyle/>
          <a:p>
            <a:r>
              <a:rPr lang="en-US" dirty="0" smtClean="0"/>
              <a:t>For </a:t>
            </a:r>
            <a:r>
              <a:rPr lang="en-US" dirty="0" smtClean="0"/>
              <a:t>each main Format: F</a:t>
            </a:r>
            <a:r>
              <a:rPr lang="en-US" baseline="-25000" dirty="0" smtClean="0"/>
              <a:t>i </a:t>
            </a:r>
            <a:r>
              <a:rPr lang="en-US" dirty="0" smtClean="0"/>
              <a:t> ={ </a:t>
            </a:r>
            <a:r>
              <a:rPr lang="en-US" dirty="0" err="1" smtClean="0"/>
              <a:t>Data:RAW,ESD,DESD,AOD</a:t>
            </a:r>
            <a:r>
              <a:rPr lang="en-US" dirty="0" smtClean="0"/>
              <a:t>; MC:HITS,RDO,ESD}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One round Volume[</a:t>
            </a:r>
            <a:r>
              <a:rPr lang="en-US" dirty="0" err="1" smtClean="0">
                <a:solidFill>
                  <a:srgbClr val="FF0000"/>
                </a:solidFill>
              </a:rPr>
              <a:t>y,F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] =Size[</a:t>
            </a:r>
            <a:r>
              <a:rPr lang="en-US" dirty="0" err="1" smtClean="0">
                <a:solidFill>
                  <a:srgbClr val="FF0000"/>
                </a:solidFill>
              </a:rPr>
              <a:t>y,F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] * EVENTS[</a:t>
            </a:r>
            <a:r>
              <a:rPr lang="en-US" dirty="0" err="1" smtClean="0">
                <a:solidFill>
                  <a:srgbClr val="FF0000"/>
                </a:solidFill>
              </a:rPr>
              <a:t>y,F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w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)]</a:t>
            </a:r>
          </a:p>
          <a:p>
            <a:r>
              <a:rPr lang="en-US" dirty="0" smtClean="0"/>
              <a:t>Analysis derived </a:t>
            </a:r>
            <a:r>
              <a:rPr lang="en-US" dirty="0" smtClean="0"/>
              <a:t>Format Volume: D</a:t>
            </a:r>
            <a:r>
              <a:rPr lang="en-US" baseline="-25000" dirty="0" smtClean="0"/>
              <a:t>i</a:t>
            </a:r>
            <a:r>
              <a:rPr lang="en-US" dirty="0" smtClean="0"/>
              <a:t> ={</a:t>
            </a:r>
            <a:r>
              <a:rPr lang="en-US" dirty="0" err="1" smtClean="0"/>
              <a:t>Data:DAOD</a:t>
            </a:r>
            <a:r>
              <a:rPr lang="en-US" dirty="0" smtClean="0"/>
              <a:t>(</a:t>
            </a:r>
            <a:r>
              <a:rPr lang="en-US" dirty="0" err="1" smtClean="0"/>
              <a:t>i</a:t>
            </a:r>
            <a:r>
              <a:rPr lang="en-US" dirty="0" smtClean="0"/>
              <a:t>), MC:DAOD(</a:t>
            </a:r>
            <a:r>
              <a:rPr lang="en-US" dirty="0" err="1" smtClean="0"/>
              <a:t>i</a:t>
            </a:r>
            <a:r>
              <a:rPr lang="en-US" dirty="0" smtClean="0"/>
              <a:t>)}  are considered as a fraction  (average over the different derivation) of the AOD Volume. </a:t>
            </a:r>
            <a:endParaRPr lang="en-US" dirty="0" smtClean="0"/>
          </a:p>
          <a:p>
            <a:r>
              <a:rPr lang="en-US" dirty="0" smtClean="0"/>
              <a:t>Disk/tape use at Tiers-X  is evaluated considering the distribution model</a:t>
            </a:r>
          </a:p>
          <a:p>
            <a:pPr lvl="1"/>
            <a:r>
              <a:rPr lang="en-US" dirty="0" smtClean="0"/>
              <a:t>Number </a:t>
            </a:r>
            <a:r>
              <a:rPr lang="en-US" dirty="0" smtClean="0"/>
              <a:t>of copies </a:t>
            </a:r>
            <a:r>
              <a:rPr lang="en-US" dirty="0" smtClean="0"/>
              <a:t>on disk/tape available </a:t>
            </a:r>
            <a:r>
              <a:rPr lang="en-US" dirty="0" smtClean="0"/>
              <a:t>at Tiers, </a:t>
            </a:r>
            <a:r>
              <a:rPr lang="en-US" dirty="0"/>
              <a:t> </a:t>
            </a:r>
            <a:r>
              <a:rPr lang="en-US" dirty="0" smtClean="0"/>
              <a:t>number of different Derivation, buffer copies, etc.  </a:t>
            </a:r>
            <a:r>
              <a:rPr lang="en-US" dirty="0" smtClean="0"/>
              <a:t>     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1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Plots examples (do not consider the data)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93" y="1934816"/>
            <a:ext cx="5144733" cy="384216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243" y="1618076"/>
            <a:ext cx="5765524" cy="4158905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094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</a:t>
            </a:r>
            <a:r>
              <a:rPr lang="en-US" smtClean="0"/>
              <a:t>examples </a:t>
            </a:r>
            <a:r>
              <a:rPr lang="en-US"/>
              <a:t>(do not consider the data)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304" y="1921565"/>
            <a:ext cx="6167686" cy="444900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41" y="2213112"/>
            <a:ext cx="4831030" cy="3688453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12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 smtClean="0"/>
              <a:t>The ATLAS computing model  previously based on excel was recently  implemented using python and </a:t>
            </a:r>
            <a:r>
              <a:rPr lang="en-US" dirty="0" err="1" smtClean="0"/>
              <a:t>DataFrame</a:t>
            </a:r>
            <a:r>
              <a:rPr lang="en-US" dirty="0" smtClean="0"/>
              <a:t>.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 smtClean="0"/>
              <a:t>All parameters are keep on  on  workbook sheets, all computation are defined in few libraries.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charset="0"/>
              <a:buChar char="•"/>
            </a:pPr>
            <a:r>
              <a:rPr lang="en-US" dirty="0"/>
              <a:t>The model is simple and flexible enough to evaluate </a:t>
            </a:r>
            <a:r>
              <a:rPr lang="en-US" dirty="0" smtClean="0"/>
              <a:t>easily possible </a:t>
            </a:r>
            <a:r>
              <a:rPr lang="en-US" dirty="0"/>
              <a:t>evolutions of technologies. </a:t>
            </a:r>
            <a:endParaRPr lang="en-US" dirty="0" smtClean="0"/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 smtClean="0"/>
              <a:t>Some effort was put to validate this implementation against the previous estimates in order to  became  the official source.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 smtClean="0"/>
              <a:t>Then  used for the 2021 estimates. 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 smtClean="0"/>
              <a:t>Improvements in the analysis modeling  and other areas are being considered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dirty="0" smtClean="0"/>
              <a:t>More effort will go  into documentation/definition of parameters and benchmarking.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665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clarification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talk is mean to describe  concepts in the modeling (a/o  implementation)  of the ATLAS computing resource and not actual estimates.  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8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Resources for Run-3 and HL-LHC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</a:t>
            </a:r>
            <a:r>
              <a:rPr lang="en-US" dirty="0" smtClean="0"/>
              <a:t>esources required  for ATLAS computing in a given year:     </a:t>
            </a:r>
            <a:endParaRPr lang="en-US" dirty="0" smtClean="0"/>
          </a:p>
          <a:p>
            <a:pPr lvl="1"/>
            <a:r>
              <a:rPr lang="en-US" dirty="0" smtClean="0"/>
              <a:t>CPU </a:t>
            </a:r>
            <a:r>
              <a:rPr lang="en-US" dirty="0" smtClean="0"/>
              <a:t>@ </a:t>
            </a:r>
            <a:r>
              <a:rPr lang="en-US" dirty="0" smtClean="0"/>
              <a:t>Tier-0, Tier-1, Tier-2 </a:t>
            </a:r>
            <a:endParaRPr lang="en-US" dirty="0"/>
          </a:p>
          <a:p>
            <a:pPr lvl="1"/>
            <a:r>
              <a:rPr lang="en-US" dirty="0" smtClean="0"/>
              <a:t>Disk </a:t>
            </a:r>
            <a:r>
              <a:rPr lang="en-US" dirty="0" smtClean="0"/>
              <a:t>@ </a:t>
            </a:r>
            <a:r>
              <a:rPr lang="en-US" dirty="0" smtClean="0"/>
              <a:t>Tier-0, Tier-1, Tier-2 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 smtClean="0"/>
              <a:t>Tape </a:t>
            </a:r>
            <a:r>
              <a:rPr lang="en-US" sz="2400" dirty="0" smtClean="0"/>
              <a:t>@ </a:t>
            </a:r>
            <a:r>
              <a:rPr lang="en-US" sz="2400" dirty="0" smtClean="0"/>
              <a:t>Tier-0, Tier-1 </a:t>
            </a:r>
          </a:p>
          <a:p>
            <a:pPr marL="228600" lvl="1">
              <a:spcBef>
                <a:spcPts val="1000"/>
              </a:spcBef>
            </a:pPr>
            <a:r>
              <a:rPr lang="en-US" sz="2800" dirty="0" smtClean="0"/>
              <a:t>are estimated using </a:t>
            </a:r>
            <a:r>
              <a:rPr lang="en-US" sz="2800" dirty="0" smtClean="0"/>
              <a:t>a bottom-up approach  considering all </a:t>
            </a:r>
            <a:r>
              <a:rPr lang="en-US" sz="2800" dirty="0" smtClean="0"/>
              <a:t>the </a:t>
            </a:r>
            <a:r>
              <a:rPr lang="en-US" sz="2800" dirty="0" smtClean="0"/>
              <a:t> </a:t>
            </a:r>
            <a:r>
              <a:rPr lang="en-US" sz="2800" dirty="0" smtClean="0"/>
              <a:t>computing </a:t>
            </a:r>
            <a:r>
              <a:rPr lang="en-US" sz="2800" dirty="0" smtClean="0"/>
              <a:t>task:   </a:t>
            </a:r>
            <a:endParaRPr lang="en-US" sz="2800" dirty="0" smtClean="0"/>
          </a:p>
          <a:p>
            <a:pPr marL="685800" lvl="2">
              <a:spcBef>
                <a:spcPts val="1000"/>
              </a:spcBef>
            </a:pPr>
            <a:r>
              <a:rPr lang="en-US" sz="2400" dirty="0" smtClean="0"/>
              <a:t>Data:  </a:t>
            </a:r>
            <a:r>
              <a:rPr lang="en-US" sz="2400" dirty="0" smtClean="0"/>
              <a:t>Reconstruction</a:t>
            </a:r>
            <a:r>
              <a:rPr lang="en-US" sz="2400" dirty="0"/>
              <a:t> </a:t>
            </a:r>
            <a:r>
              <a:rPr lang="en-US" sz="2400" dirty="0" smtClean="0"/>
              <a:t>and </a:t>
            </a:r>
            <a:r>
              <a:rPr lang="en-US" sz="2400" dirty="0" smtClean="0"/>
              <a:t> (</a:t>
            </a:r>
            <a:r>
              <a:rPr lang="en-US" sz="2400" dirty="0" smtClean="0"/>
              <a:t>re)processing,  Derivation/ analysis, Storage </a:t>
            </a:r>
          </a:p>
          <a:p>
            <a:pPr marL="685800" lvl="2">
              <a:spcBef>
                <a:spcPts val="1000"/>
              </a:spcBef>
            </a:pPr>
            <a:r>
              <a:rPr lang="en-US" sz="2400" dirty="0" smtClean="0"/>
              <a:t>MC: event generation, Detector Simulation (Full and Fast), Digitization, </a:t>
            </a:r>
            <a:r>
              <a:rPr lang="en-US" sz="2400" dirty="0" smtClean="0"/>
              <a:t>Reconstruction, Derivation/analysis</a:t>
            </a:r>
            <a:r>
              <a:rPr lang="en-US" sz="2400" dirty="0" smtClean="0"/>
              <a:t>, storage </a:t>
            </a:r>
          </a:p>
          <a:p>
            <a:pPr marL="228600" lvl="1">
              <a:spcBef>
                <a:spcPts val="1000"/>
              </a:spcBef>
            </a:pPr>
            <a:r>
              <a:rPr lang="en-US" sz="2800" dirty="0" smtClean="0"/>
              <a:t>accumulating were necessary  current year </a:t>
            </a:r>
            <a:r>
              <a:rPr lang="en-US" sz="2800" dirty="0" smtClean="0"/>
              <a:t>data/MC</a:t>
            </a:r>
            <a:r>
              <a:rPr lang="en-US" sz="2800" dirty="0" smtClean="0"/>
              <a:t> </a:t>
            </a:r>
            <a:r>
              <a:rPr lang="en-US" sz="2800" dirty="0" smtClean="0"/>
              <a:t> </a:t>
            </a:r>
            <a:r>
              <a:rPr lang="en-US" sz="2800" dirty="0" smtClean="0"/>
              <a:t>and </a:t>
            </a:r>
            <a:r>
              <a:rPr lang="en-US" sz="2800" dirty="0" smtClean="0"/>
              <a:t> </a:t>
            </a:r>
            <a:r>
              <a:rPr lang="en-US" sz="2800" dirty="0" smtClean="0"/>
              <a:t>all the previous year </a:t>
            </a:r>
            <a:r>
              <a:rPr lang="en-US" sz="2800" dirty="0" smtClean="0"/>
              <a:t>for storage, reprocessing campaigns, etc.         </a:t>
            </a:r>
          </a:p>
          <a:p>
            <a:pPr marL="228600" lvl="1">
              <a:spcBef>
                <a:spcPts val="1000"/>
              </a:spcBef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483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using </a:t>
            </a:r>
            <a:r>
              <a:rPr lang="en-US" dirty="0" smtClean="0"/>
              <a:t> effective parameters 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838200" y="1484244"/>
            <a:ext cx="10691191" cy="469272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Overall some ~76  parameters are  used to model the resources required for all the   computing tasks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time dependent (with a year granularity) are  stored in an  excel workbook.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Readout and all modeling/computation are performed in python using DATA Frame: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CPU/Disk/Tape models are  implemented in a handful of  Libraries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Different/alternative models use  different parameters/sheets in the workbook.  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Steering scripts are </a:t>
            </a:r>
            <a:r>
              <a:rPr lang="en-US" dirty="0" smtClean="0"/>
              <a:t>used to control the read-out and produce resources tabs and plots 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Easy to compare/study the effect of performance improvement or evolution of technologies 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48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Parameters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9465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N event </a:t>
            </a:r>
            <a:r>
              <a:rPr lang="en-US" dirty="0"/>
              <a:t>Data: 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Machine plans &amp; performances, </a:t>
            </a:r>
            <a:r>
              <a:rPr lang="en-US" dirty="0" smtClean="0"/>
              <a:t>DAQ Rate</a:t>
            </a:r>
            <a:endParaRPr lang="en-US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Nevents</a:t>
            </a:r>
            <a:r>
              <a:rPr lang="en-US" dirty="0"/>
              <a:t> MC: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Requirements from the physics program. Event </a:t>
            </a:r>
            <a:r>
              <a:rPr lang="en-US" dirty="0"/>
              <a:t>Generation, FULL/FAST simulation,  </a:t>
            </a:r>
            <a:r>
              <a:rPr lang="en-US" dirty="0" smtClean="0"/>
              <a:t> ratios MC/data, past experience help extrapolating for future.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182" y="3470206"/>
            <a:ext cx="7518400" cy="32766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44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Parameters (2)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 Formats and Size/events </a:t>
            </a:r>
          </a:p>
          <a:p>
            <a:pPr lvl="1"/>
            <a:r>
              <a:rPr lang="en-US" dirty="0" smtClean="0"/>
              <a:t> defined  in average considering  the pileup and a representative set of data and physics process (MC)  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976" y="2955753"/>
            <a:ext cx="6642100" cy="28067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67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Parameters(3)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48" y="1825625"/>
            <a:ext cx="6059511" cy="4351338"/>
          </a:xfrm>
        </p:spPr>
        <p:txBody>
          <a:bodyPr/>
          <a:lstStyle/>
          <a:p>
            <a:r>
              <a:rPr lang="en-US" dirty="0" smtClean="0"/>
              <a:t>CPU time  for all applications </a:t>
            </a:r>
          </a:p>
          <a:p>
            <a:pPr lvl="1"/>
            <a:r>
              <a:rPr lang="en-US" dirty="0" smtClean="0"/>
              <a:t>  pileup/ year dependence </a:t>
            </a:r>
          </a:p>
          <a:p>
            <a:pPr lvl="1"/>
            <a:r>
              <a:rPr lang="en-US" dirty="0" smtClean="0"/>
              <a:t>defined/measured on benchmarks  machines on representative sets of data/MC physics processes 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059" y="1027906"/>
            <a:ext cx="6337300" cy="34544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31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4528930" cy="4486275"/>
          </a:xfrm>
        </p:spPr>
        <p:txBody>
          <a:bodyPr/>
          <a:lstStyle/>
          <a:p>
            <a:r>
              <a:rPr lang="en-US" dirty="0" smtClean="0"/>
              <a:t>Analysis model, currently </a:t>
            </a:r>
            <a:r>
              <a:rPr lang="en-US" smtClean="0"/>
              <a:t>being improved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148" y="1825625"/>
            <a:ext cx="7289800" cy="28194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</a:t>
            </a:r>
            <a:r>
              <a:rPr lang="en-US" dirty="0" smtClean="0"/>
              <a:t>parameters (4) 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22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Parameters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Processing/reprocessing  campaigns in current and previous years   </a:t>
            </a:r>
          </a:p>
          <a:p>
            <a:r>
              <a:rPr lang="en-US" dirty="0" smtClean="0"/>
              <a:t> number  of derivation Copies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266" y="2955235"/>
            <a:ext cx="6965212" cy="2961324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9/17/19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A05D3-6BC6-184F-8F41-AE4F76B71A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78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3338</TotalTime>
  <Words>658</Words>
  <Application>Microsoft Macintosh PowerPoint</Application>
  <PresentationFormat>Widescreen</PresentationFormat>
  <Paragraphs>101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Calibri Light</vt:lpstr>
      <vt:lpstr>Arial</vt:lpstr>
      <vt:lpstr>Office Theme</vt:lpstr>
      <vt:lpstr>Atlas Computing Model for HL-LHC </vt:lpstr>
      <vt:lpstr>Scope clarification </vt:lpstr>
      <vt:lpstr>Computing Resources for Run-3 and HL-LHC  </vt:lpstr>
      <vt:lpstr>Modeling using  effective parameters </vt:lpstr>
      <vt:lpstr>Input Parameters (1)</vt:lpstr>
      <vt:lpstr>Input Parameters (2) </vt:lpstr>
      <vt:lpstr>Input Parameters(3)  </vt:lpstr>
      <vt:lpstr>Input parameters (4) </vt:lpstr>
      <vt:lpstr>Input Parameters (5)</vt:lpstr>
      <vt:lpstr>Input Parameters (6) </vt:lpstr>
      <vt:lpstr>Example:  CPU </vt:lpstr>
      <vt:lpstr>Example: Storage   Volume </vt:lpstr>
      <vt:lpstr>Plots examples (do not consider the data)  </vt:lpstr>
      <vt:lpstr>Plot examples (do not consider the data) </vt:lpstr>
      <vt:lpstr>summary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Computing Model  </dc:title>
  <dc:creator>Giulio Usai</dc:creator>
  <cp:lastModifiedBy>Giulio Usai</cp:lastModifiedBy>
  <cp:revision>38</cp:revision>
  <dcterms:created xsi:type="dcterms:W3CDTF">2019-09-03T07:41:02Z</dcterms:created>
  <dcterms:modified xsi:type="dcterms:W3CDTF">2019-09-18T15:50:54Z</dcterms:modified>
</cp:coreProperties>
</file>