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63" r:id="rId5"/>
    <p:sldId id="286" r:id="rId6"/>
    <p:sldId id="369" r:id="rId7"/>
    <p:sldId id="393" r:id="rId8"/>
    <p:sldId id="378" r:id="rId9"/>
    <p:sldId id="384" r:id="rId10"/>
    <p:sldId id="395" r:id="rId11"/>
    <p:sldId id="379" r:id="rId12"/>
    <p:sldId id="398" r:id="rId13"/>
    <p:sldId id="380" r:id="rId14"/>
    <p:sldId id="399" r:id="rId15"/>
    <p:sldId id="386" r:id="rId16"/>
    <p:sldId id="367" r:id="rId17"/>
    <p:sldId id="370" r:id="rId18"/>
    <p:sldId id="389" r:id="rId19"/>
    <p:sldId id="396" r:id="rId20"/>
    <p:sldId id="365" r:id="rId21"/>
    <p:sldId id="381" r:id="rId22"/>
    <p:sldId id="371" r:id="rId23"/>
    <p:sldId id="372" r:id="rId24"/>
    <p:sldId id="397" r:id="rId25"/>
    <p:sldId id="383" r:id="rId26"/>
    <p:sldId id="385" r:id="rId27"/>
    <p:sldId id="366" r:id="rId28"/>
    <p:sldId id="373" r:id="rId29"/>
    <p:sldId id="334" r:id="rId30"/>
  </p:sldIdLst>
  <p:sldSz cx="9144000" cy="6858000" type="screen4x3"/>
  <p:notesSz cx="7010400" cy="92964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763B"/>
    <a:srgbClr val="407937"/>
    <a:srgbClr val="2B8536"/>
    <a:srgbClr val="0000FF"/>
    <a:srgbClr val="FFFFFF"/>
    <a:srgbClr val="FF66FF"/>
    <a:srgbClr val="777777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94559" autoAdjust="0"/>
  </p:normalViewPr>
  <p:slideViewPr>
    <p:cSldViewPr snapToObjects="1" showGuides="1">
      <p:cViewPr varScale="1">
        <p:scale>
          <a:sx n="61" d="100"/>
          <a:sy n="61" d="100"/>
        </p:scale>
        <p:origin x="641" y="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521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9176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319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30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Already the</a:t>
            </a:r>
            <a:r>
              <a:rPr lang="en-US" baseline="0" dirty="0" smtClean="0"/>
              <a:t> differences between the versions regarding the vacuum layout, the TAXN position and other modifications, imply a reduction in the total power. The main contribution to the reduction comes from the increase in the beam separation in the Y-chamber.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239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420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difference between the two configurations is les notable.</a:t>
            </a:r>
          </a:p>
          <a:p>
            <a:r>
              <a:rPr lang="en-US" baseline="0" dirty="0" smtClean="0"/>
              <a:t>The increment in the total power in the TAXN helps to reduce it in the TCLX and a minor grade in the D2.</a:t>
            </a:r>
          </a:p>
          <a:p>
            <a:r>
              <a:rPr lang="en-US" baseline="0" dirty="0" smtClean="0"/>
              <a:t>While for Q4, the results are comparable within uncertainties. </a:t>
            </a:r>
          </a:p>
          <a:p>
            <a:r>
              <a:rPr lang="en-US" baseline="0" dirty="0" smtClean="0"/>
              <a:t>Therefore, the reduction of the beam aperture at the exit of the y-chamber does not play a role in the exposure of the MCBYs.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517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Reduction of the dose only at the front face of the D2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773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baseline="0" dirty="0" smtClean="0"/>
              <a:t> difference within the uncertainties.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507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baseline="0" dirty="0" smtClean="0"/>
              <a:t> difference within the uncertainties.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523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smtClean="0"/>
              <a:t>F. Cerutti                         Jan 30th, 2018                         LHC Performance Workshop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32068" y="3861048"/>
            <a:ext cx="7068323" cy="1944216"/>
          </a:xfrm>
        </p:spPr>
        <p:txBody>
          <a:bodyPr>
            <a:normAutofit/>
          </a:bodyPr>
          <a:lstStyle/>
          <a:p>
            <a:r>
              <a:rPr lang="en-US" dirty="0" smtClean="0"/>
              <a:t>Marta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, Francesco </a:t>
            </a:r>
            <a:r>
              <a:rPr lang="en-US" dirty="0" err="1" smtClean="0"/>
              <a:t>Cerutti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					</a:t>
            </a:r>
            <a:r>
              <a:rPr lang="en-US" b="1" dirty="0" smtClean="0">
                <a:solidFill>
                  <a:schemeClr val="bg2"/>
                </a:solidFill>
              </a:rPr>
              <a:t>WP10</a:t>
            </a:r>
          </a:p>
          <a:p>
            <a:r>
              <a:rPr lang="en-US" dirty="0"/>
              <a:t>	</a:t>
            </a:r>
            <a:r>
              <a:rPr lang="en-US" dirty="0" smtClean="0"/>
              <a:t>							Energy deposition &amp; R2E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032069" y="6104086"/>
            <a:ext cx="6940713" cy="349250"/>
          </a:xfrm>
        </p:spPr>
        <p:txBody>
          <a:bodyPr>
            <a:noAutofit/>
          </a:bodyPr>
          <a:lstStyle/>
          <a:p>
            <a:r>
              <a:rPr lang="en-US" dirty="0" smtClean="0"/>
              <a:t>151</a:t>
            </a:r>
            <a:r>
              <a:rPr lang="en-US" baseline="30000" dirty="0" smtClean="0"/>
              <a:t>st</a:t>
            </a:r>
            <a:r>
              <a:rPr lang="en-US" dirty="0" smtClean="0"/>
              <a:t> WP2 Meeting 		CERN		Jun 18</a:t>
            </a:r>
            <a:r>
              <a:rPr lang="en-US" baseline="30000" dirty="0" smtClean="0"/>
              <a:t>th</a:t>
            </a:r>
            <a:r>
              <a:rPr lang="en-US" dirty="0" smtClean="0"/>
              <a:t>, 2019</a:t>
            </a:r>
            <a:endParaRPr lang="en-GB" dirty="0"/>
          </a:p>
        </p:txBody>
      </p:sp>
      <p:pic>
        <p:nvPicPr>
          <p:cNvPr id="7" name="Picture 16" descr="CERN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7586" y="4701365"/>
            <a:ext cx="988650" cy="99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EN-STI-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645" y="4734196"/>
            <a:ext cx="1057227" cy="94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99592" y="2495798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Energy deposition for HL-LHC v1.5: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TAXN aperture study</a:t>
            </a:r>
            <a:endParaRPr lang="en-GB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7" y="4289573"/>
            <a:ext cx="2376264" cy="20197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098" y="2203307"/>
            <a:ext cx="2211924" cy="2160000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sp>
        <p:nvSpPr>
          <p:cNvPr id="12" name="Rectangle 11"/>
          <p:cNvSpPr/>
          <p:nvPr/>
        </p:nvSpPr>
        <p:spPr>
          <a:xfrm>
            <a:off x="385192" y="1496973"/>
            <a:ext cx="83632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11.5cm </a:t>
            </a:r>
            <a:r>
              <a:rPr lang="en-U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inermet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block on the non-IP side of the IC </a:t>
            </a: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as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follow: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9669" y="1448410"/>
            <a:ext cx="3022316" cy="21135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3428" y="2456354"/>
            <a:ext cx="1716684" cy="17292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86050" y="3967088"/>
            <a:ext cx="707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v1.5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7583" y="3985869"/>
            <a:ext cx="750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v</a:t>
            </a:r>
            <a:r>
              <a:rPr lang="en-US" b="1" dirty="0" smtClean="0">
                <a:solidFill>
                  <a:schemeClr val="accent3"/>
                </a:solidFill>
              </a:rPr>
              <a:t>1.3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The reason behind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79912" y="4373460"/>
            <a:ext cx="2708585" cy="1851972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5292080" y="4115229"/>
            <a:ext cx="0" cy="68192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035060" y="4077072"/>
            <a:ext cx="0" cy="68192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454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7067128" cy="39512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Impact in </a:t>
            </a:r>
            <a:r>
              <a:rPr lang="en-US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TAXN-Q4 region </a:t>
            </a:r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Cerutti                         Jan 30th, 2018                         LHC Performance Workshop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87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707904" y="1268760"/>
            <a:ext cx="3096344" cy="36724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/>
              <a:t>v1.3 vs. v1.5: </a:t>
            </a:r>
            <a:r>
              <a:rPr lang="en-US" dirty="0" smtClean="0"/>
              <a:t>Total Power from TAXN to </a:t>
            </a:r>
            <a:r>
              <a:rPr lang="en-US" dirty="0"/>
              <a:t>the </a:t>
            </a:r>
            <a:r>
              <a:rPr lang="en-US" dirty="0" smtClean="0"/>
              <a:t>Q4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265440"/>
              </p:ext>
            </p:extLst>
          </p:nvPr>
        </p:nvGraphicFramePr>
        <p:xfrm>
          <a:off x="2267744" y="1412776"/>
          <a:ext cx="4572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6970502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5182780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5895175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v1.3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v1.5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54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TAXN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824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687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D2 H corr.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477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D2 V corr.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815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Q4 corr.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4.04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232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095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TCLX4-int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151.0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304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TCLX4-ext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104.9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923629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309916" y="6040596"/>
            <a:ext cx="7344816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7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 in W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		L</a:t>
            </a:r>
            <a:r>
              <a:rPr lang="en-US" sz="17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=5·10</a:t>
            </a:r>
            <a:r>
              <a:rPr lang="en-US" sz="17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34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(cm</a:t>
            </a:r>
            <a:r>
              <a:rPr lang="en-US" sz="17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-2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</a:t>
            </a:r>
            <a:r>
              <a:rPr lang="en-US" sz="17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-1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US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and   </a:t>
            </a:r>
            <a:r>
              <a:rPr lang="en-US" sz="1700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(p-p collision) = 85 (</a:t>
            </a:r>
            <a:r>
              <a:rPr lang="en-US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mb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4139952" y="4894352"/>
            <a:ext cx="216024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 separation: </a:t>
            </a:r>
          </a:p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148mm-158mm</a:t>
            </a: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(v1.3) </a:t>
            </a: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151mm-161mm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(v1.5</a:t>
            </a: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b="1" u="sng" dirty="0">
              <a:solidFill>
                <a:schemeClr val="tx1">
                  <a:lumMod val="50000"/>
                  <a:lumOff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211960" y="1808018"/>
            <a:ext cx="2304256" cy="720080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4139952" y="4005064"/>
            <a:ext cx="2304256" cy="720080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45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4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/>
              <a:t>v1.3 vs. v1.5: </a:t>
            </a:r>
            <a:r>
              <a:rPr lang="en-US" dirty="0" smtClean="0"/>
              <a:t>Impact in D2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37" y="1412400"/>
            <a:ext cx="6685714" cy="468000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2195736" y="2636912"/>
            <a:ext cx="648072" cy="29523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797094" y="998671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15</a:t>
            </a:r>
            <a:r>
              <a:rPr lang="en-US" sz="1600" dirty="0" smtClean="0"/>
              <a:t>% reduction (from 11.5 to 10 </a:t>
            </a:r>
            <a:r>
              <a:rPr lang="en-US" sz="1600" dirty="0" err="1" smtClean="0"/>
              <a:t>MGy</a:t>
            </a:r>
            <a:r>
              <a:rPr lang="en-US" sz="1600" dirty="0" smtClean="0"/>
              <a:t>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0427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v1.3 vs. v1.5: Effect on Q4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7714005" y="2780928"/>
            <a:ext cx="1234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Note:</a:t>
            </a:r>
          </a:p>
          <a:p>
            <a:pPr algn="ctr"/>
            <a:r>
              <a:rPr lang="en-US" dirty="0" smtClean="0">
                <a:solidFill>
                  <a:schemeClr val="accent3"/>
                </a:solidFill>
              </a:rPr>
              <a:t>4-corr. in v1.3</a:t>
            </a:r>
            <a:r>
              <a:rPr lang="en-US" dirty="0" smtClean="0"/>
              <a:t> </a:t>
            </a:r>
          </a:p>
          <a:p>
            <a:pPr algn="ctr"/>
            <a:r>
              <a:rPr lang="en-US" dirty="0"/>
              <a:t>v</a:t>
            </a:r>
            <a:r>
              <a:rPr lang="en-US" dirty="0" smtClean="0"/>
              <a:t>s. </a:t>
            </a: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3-corr. in v1.5 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37" y="1415252"/>
            <a:ext cx="6685714" cy="46800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2195736" y="3861048"/>
            <a:ext cx="432048" cy="144016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75656" y="3095591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from 7 to 8 </a:t>
            </a:r>
            <a:r>
              <a:rPr lang="en-US" sz="1600" dirty="0" err="1" smtClean="0"/>
              <a:t>MGy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3927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sp>
        <p:nvSpPr>
          <p:cNvPr id="13" name="TextBox 12"/>
          <p:cNvSpPr txBox="1"/>
          <p:nvPr/>
        </p:nvSpPr>
        <p:spPr>
          <a:xfrm>
            <a:off x="6966154" y="2771007"/>
            <a:ext cx="20379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Indication of an important  increment </a:t>
            </a:r>
            <a:r>
              <a:rPr lang="en-US" dirty="0" smtClean="0"/>
              <a:t>in the IP-side of the first MCBY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6685714" cy="468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184706" y="4063669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 mask in beam 2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69330" y="3697083"/>
            <a:ext cx="1116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With mask in beam 2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12000" y="180000"/>
            <a:ext cx="8136464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Importance of the </a:t>
            </a:r>
            <a:r>
              <a:rPr lang="en-US" dirty="0" smtClean="0"/>
              <a:t>TCLM4-masks on B2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38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7715200" cy="39512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chemeClr val="tx1">
                    <a:lumMod val="50000"/>
                    <a:lumOff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TAXN aperture considerations (85 vs 80 mm) for HL-LHC optics </a:t>
            </a: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v1.5</a:t>
            </a:r>
            <a:endParaRPr lang="en-US" b="1" u="sng" dirty="0">
              <a:solidFill>
                <a:schemeClr val="tx1">
                  <a:lumMod val="50000"/>
                  <a:lumOff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Cerutti                         Jan 30th, 2018                         LHC Performance Workshop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08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TAXN aperture considerations for HL-LHCv1.5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3111" y="1340768"/>
            <a:ext cx="770441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Twin apertures of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Y-chamber of the TAXN: 85mm as reference.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Study the impact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 the D2 and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Q4 when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reducing the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TAXN aperture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down to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80mm.</a:t>
            </a: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vacuum layout between TAXN and D2 depends on the TAXN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twin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aperture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ID=90mm in case of 85mm or ID=80mm in case of 80mm. Except in the collimators and the sector valve.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Any benefit?</a:t>
            </a:r>
            <a:endParaRPr lang="en-US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2992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635896" y="1556792"/>
            <a:ext cx="3096344" cy="3600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TAXN aperture considerations for HL-LHCv1.5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550336" y="692400"/>
            <a:ext cx="8136464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Total power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93389"/>
              </p:ext>
            </p:extLst>
          </p:nvPr>
        </p:nvGraphicFramePr>
        <p:xfrm>
          <a:off x="2160240" y="1675616"/>
          <a:ext cx="4572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6970502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58951751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216774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85mm v1.5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80mm v1.5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54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TAXN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997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824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687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D2 H corr.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477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D2 V corr.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815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Q4 corr.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232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095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TCLX4-int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97.2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304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TCLX4-ext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89.2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425921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309916" y="6040596"/>
            <a:ext cx="7344816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7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 in W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		L</a:t>
            </a:r>
            <a:r>
              <a:rPr lang="en-US" sz="17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=5·10</a:t>
            </a:r>
            <a:r>
              <a:rPr lang="en-US" sz="17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34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(cm</a:t>
            </a:r>
            <a:r>
              <a:rPr lang="en-US" sz="17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-2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</a:t>
            </a:r>
            <a:r>
              <a:rPr lang="en-US" sz="17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-1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US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and   </a:t>
            </a:r>
            <a:r>
              <a:rPr lang="en-US" sz="1700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(p-p collision) = 85 (</a:t>
            </a:r>
            <a:r>
              <a:rPr lang="en-US" sz="17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mb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11960" y="5102750"/>
            <a:ext cx="24001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Aperture reduction (v1.5):</a:t>
            </a:r>
          </a:p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ID=90mm for 85mm ID=80mm </a:t>
            </a: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80mm</a:t>
            </a:r>
            <a:endParaRPr lang="en-US" b="1" u="sng" dirty="0">
              <a:solidFill>
                <a:schemeClr val="tx1">
                  <a:lumMod val="50000"/>
                  <a:lumOff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077402" y="2036794"/>
            <a:ext cx="2304256" cy="394104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4077402" y="4293096"/>
            <a:ext cx="2304256" cy="687517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4058180" y="2485341"/>
            <a:ext cx="2323478" cy="1008111"/>
          </a:xfrm>
          <a:prstGeom prst="round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4058180" y="3583026"/>
            <a:ext cx="2323478" cy="657125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7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TAXN aperture considerations for HL-LHCv1.5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550336" y="692400"/>
            <a:ext cx="8136464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Dose to the D2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645124" y="2117304"/>
            <a:ext cx="1431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Reduction in the first 20cm</a:t>
            </a:r>
            <a:endParaRPr lang="en-GB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38" y="1412400"/>
            <a:ext cx="6685714" cy="4680000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2195736" y="2924944"/>
            <a:ext cx="576064" cy="2088232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79712" y="2962872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from 10 to 9 </a:t>
            </a:r>
            <a:r>
              <a:rPr lang="en-US" sz="1600" dirty="0" err="1" smtClean="0"/>
              <a:t>MGy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2281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CONTEXT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12000" y="1340768"/>
            <a:ext cx="8074800" cy="4455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Point 1 for HL-LHC machine</a:t>
            </a:r>
          </a:p>
          <a:p>
            <a:pPr algn="ctr">
              <a:lnSpc>
                <a:spcPct val="150000"/>
              </a:lnSpc>
            </a:pPr>
            <a:endParaRPr lang="en-US" sz="19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Horizontal crossing of 250 </a:t>
            </a:r>
            <a:r>
              <a:rPr lang="en-US" sz="1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US" sz="1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rad</a:t>
            </a:r>
            <a:endParaRPr lang="en-US" sz="19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en-US" sz="19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HL-LHC optics version </a:t>
            </a:r>
            <a:r>
              <a:rPr 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1.5 (end of May 2019)</a:t>
            </a:r>
          </a:p>
          <a:p>
            <a:pPr algn="ctr">
              <a:lnSpc>
                <a:spcPct val="150000"/>
              </a:lnSpc>
            </a:pPr>
            <a:endParaRPr lang="en-US" sz="19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Region of interest from Q1 to Q4</a:t>
            </a:r>
          </a:p>
          <a:p>
            <a:pPr algn="ctr">
              <a:lnSpc>
                <a:spcPct val="150000"/>
              </a:lnSpc>
            </a:pPr>
            <a:endParaRPr lang="en-US" sz="19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Mention to version 1.3 only for comparison reasons</a:t>
            </a:r>
          </a:p>
          <a:p>
            <a:pPr algn="ctr">
              <a:lnSpc>
                <a:spcPct val="150000"/>
              </a:lnSpc>
            </a:pPr>
            <a:endParaRPr lang="en-US" b="1" u="sng" dirty="0" smtClean="0">
              <a:solidFill>
                <a:schemeClr val="tx1">
                  <a:lumMod val="50000"/>
                  <a:lumOff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7580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TAXN aperture considerations for HL-LHCv1.5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550336" y="692400"/>
            <a:ext cx="8136464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Dose to the Q4 assembly</a:t>
            </a:r>
            <a:endParaRPr lang="en-GB" sz="24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38" y="1412400"/>
            <a:ext cx="6685714" cy="468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1920" y="2864144"/>
            <a:ext cx="1431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No effect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99655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8074800" cy="39512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chemeClr val="tx1">
                    <a:lumMod val="50000"/>
                    <a:lumOff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Problem of the Dose to the </a:t>
            </a: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Q4-correctors</a:t>
            </a:r>
            <a:endParaRPr lang="en-US" b="1" u="sng" dirty="0">
              <a:solidFill>
                <a:schemeClr val="tx1">
                  <a:lumMod val="50000"/>
                  <a:lumOff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Cerutti                         Jan 30th, 2018                         LHC Performance Workshop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4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Problem 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of the Dose to the </a:t>
            </a:r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Q4-correctors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sp>
        <p:nvSpPr>
          <p:cNvPr id="7" name="Rectangle 6"/>
          <p:cNvSpPr/>
          <p:nvPr/>
        </p:nvSpPr>
        <p:spPr>
          <a:xfrm>
            <a:off x="323528" y="980728"/>
            <a:ext cx="8136904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endParaRPr lang="en-US" sz="15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proposed rotation of the Q4 cryostat could help to protect the MCBYs in a limited way: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5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Q4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(MQY) identical magnetic position BUT the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drift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before the cryostat will increase its length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 the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expected dose at the from face of Q4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may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be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higher than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8 </a:t>
            </a:r>
            <a:r>
              <a:rPr lang="en-US" sz="15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MGy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The Q4-corr. (MCBYs) will be </a:t>
            </a:r>
            <a:endParaRPr lang="en-US" sz="15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</a:pP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more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protected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BUT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the dose </a:t>
            </a:r>
            <a:endParaRPr lang="en-US" sz="15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</a:pP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could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not go below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2 </a:t>
            </a:r>
            <a:r>
              <a:rPr lang="en-US" sz="15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MGy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.</a:t>
            </a:r>
            <a:endParaRPr lang="en-US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384" y="2964967"/>
            <a:ext cx="4580772" cy="34697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837" y="3723049"/>
            <a:ext cx="1512168" cy="34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63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936" y="1484784"/>
            <a:ext cx="6542714" cy="4607616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7615650" y="3140968"/>
            <a:ext cx="143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Comparable within uncertainties</a:t>
            </a: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412776"/>
            <a:ext cx="3227661" cy="28800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796136" y="1556792"/>
            <a:ext cx="3070664" cy="2735984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5104141" y="3573016"/>
            <a:ext cx="115931" cy="18002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endCxn id="6" idx="1"/>
          </p:cNvCxnSpPr>
          <p:nvPr/>
        </p:nvCxnSpPr>
        <p:spPr>
          <a:xfrm flipV="1">
            <a:off x="5148064" y="2924784"/>
            <a:ext cx="648072" cy="648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2843808" y="3356992"/>
            <a:ext cx="115931" cy="18002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1854051" y="3284984"/>
            <a:ext cx="968454" cy="10034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943536" y="401609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85mm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541733" y="3001461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85mm</a:t>
            </a:r>
            <a:endParaRPr lang="en-GB" sz="1200" dirty="0"/>
          </a:p>
        </p:txBody>
      </p:sp>
      <p:sp>
        <p:nvSpPr>
          <p:cNvPr id="28" name="Rectangle 27"/>
          <p:cNvSpPr/>
          <p:nvPr/>
        </p:nvSpPr>
        <p:spPr>
          <a:xfrm>
            <a:off x="712432" y="4581861"/>
            <a:ext cx="7935599" cy="128240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In order to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grant a major reduction of the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MCBY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corrector dose,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an internal shielding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should be considered, although sacrificing a fraction o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70 mm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coil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aperture. 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Problem 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of the Dose to the </a:t>
            </a:r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Q4-correctors</a:t>
            </a:r>
            <a:endParaRPr lang="en-GB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35" y="289090"/>
            <a:ext cx="3227661" cy="2989370"/>
          </a:xfrm>
          <a:prstGeom prst="rect">
            <a:avLst/>
          </a:prstGeom>
        </p:spPr>
      </p:pic>
      <p:sp>
        <p:nvSpPr>
          <p:cNvPr id="32" name="Rounded Rectangle 31"/>
          <p:cNvSpPr/>
          <p:nvPr/>
        </p:nvSpPr>
        <p:spPr>
          <a:xfrm>
            <a:off x="249834" y="437406"/>
            <a:ext cx="3070664" cy="2808312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7812360" y="60212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85mm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88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683568" y="2780928"/>
            <a:ext cx="7776864" cy="114679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Summary and Conclusions</a:t>
            </a:r>
            <a:endParaRPr lang="en-GB" sz="3600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2250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Summary and Conclusions (</a:t>
            </a:r>
            <a:r>
              <a:rPr lang="en-US" dirty="0" smtClean="0"/>
              <a:t>I)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sp>
        <p:nvSpPr>
          <p:cNvPr id="7" name="Rectangle 6"/>
          <p:cNvSpPr/>
          <p:nvPr/>
        </p:nvSpPr>
        <p:spPr>
          <a:xfrm>
            <a:off x="395536" y="1052736"/>
            <a:ext cx="849694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1.5 impact </a:t>
            </a:r>
            <a:r>
              <a:rPr lang="en-US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triplet+D1 </a:t>
            </a: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 </a:t>
            </a:r>
            <a:r>
              <a:rPr lang="en-US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TAXN-Q4 region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inclusion of the </a:t>
            </a:r>
            <a:r>
              <a:rPr lang="en-US" sz="16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most updated model of the interconnect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triplet+D1 region shows an improvement in the dose, especially at the entrance of Q2B, where a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reduction of the maximum value from 26 to 20 </a:t>
            </a:r>
            <a:r>
              <a:rPr lang="en-U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MGy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was obtained.</a:t>
            </a: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(With the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power in the cold mass and beam screen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remaining unchanged).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increase of the beam separation in the TAXN 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v1.5 with respect to v1.3 entails a rise in the total power taken by the TAXN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(110 W more) together with a reduction of the D2 load (max dose down to 10 </a:t>
            </a:r>
            <a:r>
              <a:rPr lang="en-U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MGy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25% less power).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Indication for the need of the TCLM4-mask on 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2, to limit the respective dose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 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front face of the first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MCBY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9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Summary and Conclusions (</a:t>
            </a:r>
            <a:r>
              <a:rPr lang="en-US" dirty="0" smtClean="0"/>
              <a:t>II)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sp>
        <p:nvSpPr>
          <p:cNvPr id="7" name="Rectangle 6"/>
          <p:cNvSpPr/>
          <p:nvPr/>
        </p:nvSpPr>
        <p:spPr>
          <a:xfrm>
            <a:off x="323528" y="1119366"/>
            <a:ext cx="8640960" cy="5286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TAXN aperture reduction study for </a:t>
            </a:r>
            <a:r>
              <a:rPr lang="en-US" b="1" u="sng" dirty="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HL-LHCv1.5 from </a:t>
            </a:r>
            <a:r>
              <a:rPr lang="en-US" b="1" u="sng" dirty="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85mm to </a:t>
            </a:r>
            <a:r>
              <a:rPr lang="en-US" b="1" u="sng" dirty="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80mm</a:t>
            </a:r>
            <a:r>
              <a:rPr lang="en-US" b="1" u="sng" dirty="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en-US" b="1" u="sng" dirty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a 80 mm twin aperture, the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power in the TAXN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increases by ~70 W, which are removed from the TCLX4 jaws.</a:t>
            </a:r>
            <a:endParaRPr lang="en-US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Minor beneficial effect on D2: the max dose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 the IP-side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reduced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10% and the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(~20 W at nominal HL </a:t>
            </a:r>
            <a:r>
              <a:rPr lang="en-US" sz="15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lumi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decreases by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%.</a:t>
            </a:r>
            <a:endParaRPr lang="en-US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effect on Q4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its MCBYs.</a:t>
            </a:r>
          </a:p>
          <a:p>
            <a:pPr>
              <a:lnSpc>
                <a:spcPct val="150000"/>
              </a:lnSpc>
            </a:pPr>
            <a:endParaRPr lang="en-US" sz="1500" b="1" u="sng" dirty="0" smtClean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</a:t>
            </a: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oblem </a:t>
            </a:r>
            <a:r>
              <a:rPr lang="en-US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the Dose to the Q4-correctors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Evidence of the fact that all along the Q4 assembly the peak dose in the coils remains above 2 </a:t>
            </a:r>
            <a:r>
              <a:rPr lang="en-US" sz="15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MGy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Therefore, the rotation of the Q4-cryostat could help only to a rather limited extent.</a:t>
            </a:r>
            <a:endParaRPr lang="en-US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significantly change the picture, one </a:t>
            </a:r>
            <a:r>
              <a:rPr lang="en-US" sz="15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needs internal </a:t>
            </a:r>
            <a:r>
              <a:rPr lang="en-US" sz="15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shielding.</a:t>
            </a:r>
            <a:endParaRPr lang="en-US" b="1" u="sng" dirty="0" smtClean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US" sz="1500" b="1" u="sng" dirty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0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2000" y="1868339"/>
            <a:ext cx="792044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Updates in the layout since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v1.3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Impact in the triplet+D1 region, and in the TAXN-Q4 region 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TAXN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aperture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considerations (85 vs 80 mm)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for HL-LHC optics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v1.5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Problem of the Dose to the Q4 MCBY correctors</a:t>
            </a:r>
            <a:endParaRPr lang="en-US" sz="1900" b="1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0636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7067128" cy="39512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Updates </a:t>
            </a:r>
            <a:r>
              <a:rPr lang="en-US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 the layout since v1.3</a:t>
            </a:r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Cerutti                         Jan 30th, 2018                         LHC Performance Workshop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Updates in the layout since v1.3 for HL-LHC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23528" y="1196752"/>
            <a:ext cx="90010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Focus on Horizontal Crossing: IP1 for v1.5.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Revision of the </a:t>
            </a: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vacuum layout from TAXS to </a:t>
            </a: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Q7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dditional modifications are expected at the end </a:t>
            </a: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D2 </a:t>
            </a: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from Q5 to Q7.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Update on the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triplet-D1 </a:t>
            </a: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model.</a:t>
            </a: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Inclusion of </a:t>
            </a: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end </a:t>
            </a: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covers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the thermal shield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triplet+D1 and D2 cryostats.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Update of the </a:t>
            </a: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CP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magnetic and mechanical lengths.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D1 beam screen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Prolongation of the beam screen: modification of the </a:t>
            </a:r>
            <a:r>
              <a:rPr lang="en-US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inermet</a:t>
            </a: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shielding and the horizontal aperture.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Inclusion in the geometry of the </a:t>
            </a: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Cold Diode at the end of D1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Increase </a:t>
            </a:r>
            <a:r>
              <a:rPr lang="en-US" sz="1600" b="1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TAXN beam separation</a:t>
            </a:r>
            <a:r>
              <a:rPr lang="en-US" sz="1600" dirty="0" smtClean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148mm-158mm to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151mm-161mm.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Implementation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the full model of the </a:t>
            </a: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Crab Cavities </a:t>
            </a:r>
            <a:r>
              <a:rPr lang="en-US" sz="16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Cryomodule</a:t>
            </a: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n-US" sz="16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TCLM-masks </a:t>
            </a:r>
            <a:r>
              <a:rPr lang="en-US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 Beam2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before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Q4 tentatively removed. </a:t>
            </a: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0663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9487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112" y="405404"/>
            <a:ext cx="6264696" cy="20261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1346"/>
            <a:ext cx="3240360" cy="145085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1352620" y="131633"/>
            <a:ext cx="1059140" cy="5841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352620" y="920618"/>
            <a:ext cx="1203156" cy="4365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7030" y="4541292"/>
            <a:ext cx="5790646" cy="177865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39552" y="1472196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D1 beam screen extension and cold diode</a:t>
            </a:r>
            <a:endParaRPr lang="en-GB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2744152"/>
            <a:ext cx="6624736" cy="14485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69885" y="305614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Tanks added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80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7067128" cy="39512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Impact in the triplet+D1 </a:t>
            </a: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region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Cerutti                         Jan 30th, 2018                         LHC Performance Workshop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005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7392" y="6356350"/>
            <a:ext cx="6212960" cy="360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Sabaté</a:t>
            </a:r>
            <a:r>
              <a:rPr lang="en-US" dirty="0" smtClean="0"/>
              <a:t>-Gilarte</a:t>
            </a:r>
            <a:r>
              <a:rPr lang="en-US" dirty="0"/>
              <a:t>	</a:t>
            </a:r>
            <a:r>
              <a:rPr lang="en-US" dirty="0" smtClean="0"/>
              <a:t>	    Jun</a:t>
            </a:r>
            <a:r>
              <a:rPr lang="en-US" noProof="0" dirty="0" smtClean="0"/>
              <a:t> 18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2019		151</a:t>
            </a:r>
            <a:r>
              <a:rPr lang="en-US" baseline="30000" noProof="0" dirty="0" smtClean="0"/>
              <a:t>st</a:t>
            </a:r>
            <a:r>
              <a:rPr lang="en-US" noProof="0" dirty="0" smtClean="0"/>
              <a:t> </a:t>
            </a:r>
            <a:r>
              <a:rPr lang="en-US" dirty="0" smtClean="0"/>
              <a:t>WP2 Meeting</a:t>
            </a:r>
            <a:endParaRPr lang="en-GB" noProof="0" dirty="0"/>
          </a:p>
        </p:txBody>
      </p:sp>
      <p:sp>
        <p:nvSpPr>
          <p:cNvPr id="19" name="TextBox 18"/>
          <p:cNvSpPr txBox="1"/>
          <p:nvPr/>
        </p:nvSpPr>
        <p:spPr>
          <a:xfrm>
            <a:off x="6732240" y="2880017"/>
            <a:ext cx="2170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v1.3 Horizontal crossing in IP5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v1.5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Horizontal crossing in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IP1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/>
              <a:t>Impact in the triplet+D1 region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278681"/>
            <a:ext cx="6624736" cy="468000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2774155" y="2348880"/>
            <a:ext cx="864096" cy="2160240"/>
          </a:xfrm>
          <a:prstGeom prst="roundRect">
            <a:avLst/>
          </a:prstGeom>
          <a:noFill/>
          <a:ln w="28575">
            <a:solidFill>
              <a:srgbClr val="3A763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87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Cerutti                         Jan 30th, 2018                         LHC Performance Workshop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/>
              <a:t>Impact in the triplet+D1 region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979118" y="5691819"/>
            <a:ext cx="707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v1.5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278681"/>
            <a:ext cx="6624736" cy="4680000"/>
          </a:xfrm>
          <a:prstGeom prst="rect">
            <a:avLst/>
          </a:prstGeom>
        </p:spPr>
      </p:pic>
      <p:pic>
        <p:nvPicPr>
          <p:cNvPr id="25" name="Picture 2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434" y="1026745"/>
            <a:ext cx="2386330" cy="2176145"/>
          </a:xfrm>
          <a:prstGeom prst="rect">
            <a:avLst/>
          </a:prstGeom>
        </p:spPr>
      </p:pic>
      <p:sp>
        <p:nvSpPr>
          <p:cNvPr id="26" name="Rounded Rectangle 25"/>
          <p:cNvSpPr/>
          <p:nvPr/>
        </p:nvSpPr>
        <p:spPr>
          <a:xfrm>
            <a:off x="6514434" y="980728"/>
            <a:ext cx="2532366" cy="2222162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/>
          <p:cNvCxnSpPr>
            <a:stCxn id="26" idx="1"/>
          </p:cNvCxnSpPr>
          <p:nvPr/>
        </p:nvCxnSpPr>
        <p:spPr>
          <a:xfrm flipH="1">
            <a:off x="3131840" y="2091809"/>
            <a:ext cx="3382594" cy="9051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131840" y="3676314"/>
            <a:ext cx="2861531" cy="889593"/>
          </a:xfrm>
          <a:prstGeom prst="straightConnector1">
            <a:avLst/>
          </a:prstGeom>
          <a:ln w="28575">
            <a:solidFill>
              <a:schemeClr val="bg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3513819"/>
            <a:ext cx="2460641" cy="2178000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5993371" y="3454826"/>
            <a:ext cx="2532366" cy="2222162"/>
          </a:xfrm>
          <a:prstGeom prst="round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8296674" y="664099"/>
            <a:ext cx="750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v</a:t>
            </a:r>
            <a:r>
              <a:rPr lang="en-US" b="1" dirty="0" smtClean="0">
                <a:solidFill>
                  <a:schemeClr val="accent3"/>
                </a:solidFill>
              </a:rPr>
              <a:t>1.3</a:t>
            </a:r>
            <a:endParaRPr lang="en-GB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21401</TotalTime>
  <Words>1315</Words>
  <Application>Microsoft Office PowerPoint</Application>
  <PresentationFormat>On-screen Show (4:3)</PresentationFormat>
  <Paragraphs>256</Paragraphs>
  <Slides>26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Symbol</vt:lpstr>
      <vt:lpstr>Tahoma</vt:lpstr>
      <vt:lpstr>Wingdings</vt:lpstr>
      <vt:lpstr>Thème Office</vt:lpstr>
      <vt:lpstr>PowerPoint Presentation</vt:lpstr>
      <vt:lpstr>CONTEXT</vt:lpstr>
      <vt:lpstr>OUTLINE</vt:lpstr>
      <vt:lpstr>PowerPoint Presentation</vt:lpstr>
      <vt:lpstr>Updates in the layout since v1.3 for HL-LHC</vt:lpstr>
      <vt:lpstr>PowerPoint Presentation</vt:lpstr>
      <vt:lpstr>PowerPoint Presentation</vt:lpstr>
      <vt:lpstr>Impact in the triplet+D1 region</vt:lpstr>
      <vt:lpstr>Impact in the triplet+D1 region</vt:lpstr>
      <vt:lpstr>The reason behind</vt:lpstr>
      <vt:lpstr>PowerPoint Presentation</vt:lpstr>
      <vt:lpstr>v1.3 vs. v1.5: Total Power from TAXN to the Q4</vt:lpstr>
      <vt:lpstr>v1.3 vs. v1.5: Impact in D2</vt:lpstr>
      <vt:lpstr>v1.3 vs. v1.5: Effect on Q4</vt:lpstr>
      <vt:lpstr>PowerPoint Presentation</vt:lpstr>
      <vt:lpstr>PowerPoint Presentation</vt:lpstr>
      <vt:lpstr>TAXN aperture considerations for HL-LHCv1.5</vt:lpstr>
      <vt:lpstr>TAXN aperture considerations for HL-LHCv1.5</vt:lpstr>
      <vt:lpstr>TAXN aperture considerations for HL-LHCv1.5</vt:lpstr>
      <vt:lpstr>TAXN aperture considerations for HL-LHCv1.5</vt:lpstr>
      <vt:lpstr>PowerPoint Presentation</vt:lpstr>
      <vt:lpstr>Problem of the Dose to the Q4-correctors</vt:lpstr>
      <vt:lpstr>Problem of the Dose to the Q4-correctors</vt:lpstr>
      <vt:lpstr>PowerPoint Presentation</vt:lpstr>
      <vt:lpstr>Summary and Conclusions (I)</vt:lpstr>
      <vt:lpstr>Summary and Conclusions (II)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Marta Sabate Gilarte</cp:lastModifiedBy>
  <cp:revision>573</cp:revision>
  <cp:lastPrinted>2017-11-08T14:55:35Z</cp:lastPrinted>
  <dcterms:created xsi:type="dcterms:W3CDTF">2016-01-11T14:38:10Z</dcterms:created>
  <dcterms:modified xsi:type="dcterms:W3CDTF">2019-06-18T07:37:40Z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