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</p:sldIdLst>
  <p:sldSz cy="5143500" cx="9144000"/>
  <p:notesSz cx="6858000" cy="9144000"/>
  <p:embeddedFontLst>
    <p:embeddedFont>
      <p:font typeface="Raleway"/>
      <p:regular r:id="rId26"/>
      <p:bold r:id="rId27"/>
      <p:italic r:id="rId28"/>
      <p:boldItalic r:id="rId29"/>
    </p:embeddedFont>
    <p:embeddedFont>
      <p:font typeface="Lato"/>
      <p:regular r:id="rId30"/>
      <p:bold r:id="rId31"/>
      <p:italic r:id="rId32"/>
      <p:boldItalic r:id="rId3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tableStyles.xml><?xml version="1.0" encoding="utf-8"?>
<a:tblStyleLst xmlns:a="http://schemas.openxmlformats.org/drawingml/2006/main" xmlns:r="http://schemas.openxmlformats.org/officeDocument/2006/relationships" def="{CCD7E1CD-B1B0-426C-BD11-8E46024DA7E9}">
  <a:tblStyle styleId="{CCD7E1CD-B1B0-426C-BD11-8E46024DA7E9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Raleway-regular.fntdata"/><Relationship Id="rId25" Type="http://schemas.openxmlformats.org/officeDocument/2006/relationships/slide" Target="slides/slide20.xml"/><Relationship Id="rId28" Type="http://schemas.openxmlformats.org/officeDocument/2006/relationships/font" Target="fonts/Raleway-italic.fntdata"/><Relationship Id="rId27" Type="http://schemas.openxmlformats.org/officeDocument/2006/relationships/font" Target="fonts/Raleway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Raleway-bold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Lato-bold.fntdata"/><Relationship Id="rId30" Type="http://schemas.openxmlformats.org/officeDocument/2006/relationships/font" Target="fonts/Lato-regular.fntdata"/><Relationship Id="rId11" Type="http://schemas.openxmlformats.org/officeDocument/2006/relationships/slide" Target="slides/slide6.xml"/><Relationship Id="rId33" Type="http://schemas.openxmlformats.org/officeDocument/2006/relationships/font" Target="fonts/Lato-boldItalic.fntdata"/><Relationship Id="rId10" Type="http://schemas.openxmlformats.org/officeDocument/2006/relationships/slide" Target="slides/slide5.xml"/><Relationship Id="rId32" Type="http://schemas.openxmlformats.org/officeDocument/2006/relationships/font" Target="fonts/Lato-italic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595e941c0f_1_1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8" name="Google Shape;188;g595e941c0f_1_1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2016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Automation starting to work into the process</a:t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5c06b6df50_0_9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6" name="Google Shape;196;g5c06b6df50_0_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g5c06b6df50_0_10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2" name="Google Shape;202;g5c06b6df50_0_10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595e941c0f_1_14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8" name="Google Shape;208;g595e941c0f_1_14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2018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Complexity reduced by adding automation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Fully automated deployment</a:t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g595e941c0f_1_16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5" name="Google Shape;215;g595e941c0f_1_1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595e941c0f_1_1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1" name="Google Shape;221;g595e941c0f_1_1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g4de3de89db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7" name="Google Shape;227;g4de3de89db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Small, distributed team: we needed tools to make this job doable.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Remote access to everything, remote automated provisioning, redeploy from bare metal from anywhere with Internet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OpenStack-Ansible from OSF makes deployment reproducible, consistent, provides framework to extend site-specific plays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g4de3de89db_0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3" name="Google Shape;233;g4de3de89db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Collaboration on config and code means rev control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If it’s not in Git, it don’t exist; pipeline from issue-tracked feature branches to master to protected deploy branches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Committing to rev control means knowing and being able to reproduce all config, nothing hiding that “just got typed in”</a:t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g4de3de89db_0_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9" name="Google Shape;239;g4de3de89db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Prometheus: Lightweight stat collectors so as not to waste compute resources; long-term retention and federation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Grafana: good base with community dashboards; extended those patterns to create site-specific custom viz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Prom-to-FLARE: alerting on stats, stat trends - also syslog agg to FLARE for log-pattern-based alerting</a:t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g62b03f81b2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7" name="Google Shape;247;g62b03f81b2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610b600504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610b600504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g4e346a5687_0_2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3" name="Google Shape;253;g4e346a5687_0_2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610b600504_0_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5" name="Google Shape;105;g610b600504_0_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610b600504_0_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6" name="Google Shape;126;g610b600504_0_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610b600504_0_6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610b600504_0_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610b600504_0_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610b600504_0_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610b600504_0_8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8" name="Google Shape;158;g610b600504_0_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595e941c0f_1_1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" name="Google Shape;175;g595e941c0f_1_1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2014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Automation on the horizon but not ready</a:t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5c06b6df50_0_10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Google Shape;182;g5c06b6df50_0_1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2" name="Google Shape;12;p2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4" name="Google Shape;14;p2"/>
          <p:cNvSpPr txBox="1"/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5" name="Google Shape;15;p2"/>
          <p:cNvSpPr txBox="1"/>
          <p:nvPr>
            <p:ph idx="1" type="subTitle"/>
          </p:nvPr>
        </p:nvSpPr>
        <p:spPr>
          <a:xfrm>
            <a:off x="729627" y="3172900"/>
            <a:ext cx="7688100" cy="54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bg>
      <p:bgPr>
        <a:solidFill>
          <a:schemeClr val="dk1"/>
        </a:solidFill>
      </p:bgPr>
    </p:bg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oogle Shape;74;p11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75" name="Google Shape;75;p11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" name="Google Shape;76;p11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7" name="Google Shape;77;p11"/>
          <p:cNvSpPr txBox="1"/>
          <p:nvPr>
            <p:ph hasCustomPrompt="1" type="title"/>
          </p:nvPr>
        </p:nvSpPr>
        <p:spPr>
          <a:xfrm>
            <a:off x="729450" y="733950"/>
            <a:ext cx="7688400" cy="124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8" name="Google Shape;78;p11"/>
          <p:cNvSpPr txBox="1"/>
          <p:nvPr>
            <p:ph idx="1" type="body"/>
          </p:nvPr>
        </p:nvSpPr>
        <p:spPr>
          <a:xfrm>
            <a:off x="729450" y="2272888"/>
            <a:ext cx="7688400" cy="158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9" name="Google Shape;79;p1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bg>
      <p:bgPr>
        <a:solidFill>
          <a:schemeClr val="dk1"/>
        </a:solid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oogle Shape;18;p3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9" name="Google Shape;19;p3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3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1" name="Google Shape;21;p3"/>
          <p:cNvSpPr txBox="1"/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5" name="Google Shape;25;p4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26" name="Google Shape;26;p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4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8" name="Google Shape;28;p4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29" name="Google Shape;29;p4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0" name="Google Shape;30;p4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3" name="Google Shape;33;p5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34" name="Google Shape;34;p5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" name="Google Shape;35;p5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6" name="Google Shape;36;p5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37" name="Google Shape;37;p5"/>
          <p:cNvSpPr txBox="1"/>
          <p:nvPr>
            <p:ph idx="1" type="body"/>
          </p:nvPr>
        </p:nvSpPr>
        <p:spPr>
          <a:xfrm>
            <a:off x="729325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8" name="Google Shape;38;p5"/>
          <p:cNvSpPr txBox="1"/>
          <p:nvPr>
            <p:ph idx="2" type="body"/>
          </p:nvPr>
        </p:nvSpPr>
        <p:spPr>
          <a:xfrm>
            <a:off x="4643604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9" name="Google Shape;39;p5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2" name="Google Shape;42;p6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43" name="Google Shape;43;p6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6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5" name="Google Shape;45;p6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6" name="Google Shape;46;p6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7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9" name="Google Shape;49;p7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50" name="Google Shape;50;p7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" name="Google Shape;51;p7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2" name="Google Shape;52;p7"/>
          <p:cNvSpPr txBox="1"/>
          <p:nvPr>
            <p:ph type="title"/>
          </p:nvPr>
        </p:nvSpPr>
        <p:spPr>
          <a:xfrm>
            <a:off x="730000" y="1318650"/>
            <a:ext cx="3300900" cy="138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53" name="Google Shape;53;p7"/>
          <p:cNvSpPr txBox="1"/>
          <p:nvPr>
            <p:ph idx="1" type="body"/>
          </p:nvPr>
        </p:nvSpPr>
        <p:spPr>
          <a:xfrm>
            <a:off x="721225" y="2781725"/>
            <a:ext cx="3300900" cy="159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4" name="Google Shape;54;p7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bg>
      <p:bgPr>
        <a:solidFill>
          <a:schemeClr val="accent3"/>
        </a:solidFill>
      </p:bgPr>
    </p:bg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oogle Shape;56;p8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57" name="Google Shape;57;p8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" name="Google Shape;58;p8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9" name="Google Shape;59;p8"/>
          <p:cNvSpPr txBox="1"/>
          <p:nvPr>
            <p:ph type="title"/>
          </p:nvPr>
        </p:nvSpPr>
        <p:spPr>
          <a:xfrm>
            <a:off x="729450" y="864300"/>
            <a:ext cx="7021200" cy="2985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0" name="Google Shape;60;p8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9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63" name="Google Shape;63;p9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64" name="Google Shape;64;p9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" name="Google Shape;65;p9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6" name="Google Shape;66;p9"/>
          <p:cNvSpPr txBox="1"/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600"/>
              <a:buNone/>
              <a:defRPr sz="26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67" name="Google Shape;67;p9"/>
          <p:cNvSpPr txBox="1"/>
          <p:nvPr>
            <p:ph idx="1" type="subTitle"/>
          </p:nvPr>
        </p:nvSpPr>
        <p:spPr>
          <a:xfrm>
            <a:off x="724950" y="3161525"/>
            <a:ext cx="3300900" cy="75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68" name="Google Shape;68;p9"/>
          <p:cNvSpPr txBox="1"/>
          <p:nvPr>
            <p:ph idx="2" type="body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160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160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160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1600"/>
              </a:spcBef>
              <a:spcAft>
                <a:spcPts val="160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9" name="Google Shape;69;p9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0"/>
          <p:cNvSpPr txBox="1"/>
          <p:nvPr>
            <p:ph idx="1" type="body"/>
          </p:nvPr>
        </p:nvSpPr>
        <p:spPr>
          <a:xfrm>
            <a:off x="724950" y="4372551"/>
            <a:ext cx="7697400" cy="460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72" name="Google Shape;72;p10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treamline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Font typeface="Raleway"/>
              <a:buNone/>
              <a:defRPr b="1" sz="2800"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●"/>
              <a:defRPr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9845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9845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9845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9845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29845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29845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29845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29845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7.png"/><Relationship Id="rId4" Type="http://schemas.openxmlformats.org/officeDocument/2006/relationships/image" Target="../media/image28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7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36.png"/><Relationship Id="rId4" Type="http://schemas.openxmlformats.org/officeDocument/2006/relationships/image" Target="../media/image34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9.png"/><Relationship Id="rId4" Type="http://schemas.openxmlformats.org/officeDocument/2006/relationships/image" Target="../media/image7.jpg"/><Relationship Id="rId11" Type="http://schemas.openxmlformats.org/officeDocument/2006/relationships/image" Target="../media/image10.png"/><Relationship Id="rId10" Type="http://schemas.openxmlformats.org/officeDocument/2006/relationships/image" Target="../media/image25.png"/><Relationship Id="rId9" Type="http://schemas.openxmlformats.org/officeDocument/2006/relationships/image" Target="../media/image2.png"/><Relationship Id="rId5" Type="http://schemas.openxmlformats.org/officeDocument/2006/relationships/image" Target="../media/image17.jpg"/><Relationship Id="rId6" Type="http://schemas.openxmlformats.org/officeDocument/2006/relationships/image" Target="../media/image4.jpg"/><Relationship Id="rId7" Type="http://schemas.openxmlformats.org/officeDocument/2006/relationships/image" Target="../media/image11.png"/><Relationship Id="rId8" Type="http://schemas.openxmlformats.org/officeDocument/2006/relationships/image" Target="../media/image5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hyperlink" Target="mailto:cloud@computecanada.ca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8.png"/><Relationship Id="rId4" Type="http://schemas.openxmlformats.org/officeDocument/2006/relationships/image" Target="../media/image6.png"/><Relationship Id="rId11" Type="http://schemas.openxmlformats.org/officeDocument/2006/relationships/image" Target="../media/image9.png"/><Relationship Id="rId10" Type="http://schemas.openxmlformats.org/officeDocument/2006/relationships/image" Target="../media/image13.png"/><Relationship Id="rId12" Type="http://schemas.openxmlformats.org/officeDocument/2006/relationships/image" Target="../media/image15.png"/><Relationship Id="rId9" Type="http://schemas.openxmlformats.org/officeDocument/2006/relationships/image" Target="../media/image8.png"/><Relationship Id="rId5" Type="http://schemas.openxmlformats.org/officeDocument/2006/relationships/image" Target="../media/image1.png"/><Relationship Id="rId6" Type="http://schemas.openxmlformats.org/officeDocument/2006/relationships/image" Target="../media/image32.png"/><Relationship Id="rId7" Type="http://schemas.openxmlformats.org/officeDocument/2006/relationships/image" Target="../media/image3.png"/><Relationship Id="rId8" Type="http://schemas.openxmlformats.org/officeDocument/2006/relationships/image" Target="../media/image1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9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4.png"/><Relationship Id="rId4" Type="http://schemas.openxmlformats.org/officeDocument/2006/relationships/image" Target="../media/image21.png"/><Relationship Id="rId5" Type="http://schemas.openxmlformats.org/officeDocument/2006/relationships/image" Target="../media/image16.png"/><Relationship Id="rId6" Type="http://schemas.openxmlformats.org/officeDocument/2006/relationships/image" Target="../media/image2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9.png"/></Relationships>
</file>

<file path=ppt/slides/_rels/slide7.xml.rels><?xml version="1.0" encoding="UTF-8" standalone="yes"?><Relationships xmlns="http://schemas.openxmlformats.org/package/2006/relationships"><Relationship Id="rId11" Type="http://schemas.openxmlformats.org/officeDocument/2006/relationships/image" Target="../media/image20.png"/><Relationship Id="rId10" Type="http://schemas.openxmlformats.org/officeDocument/2006/relationships/image" Target="../media/image38.png"/><Relationship Id="rId13" Type="http://schemas.openxmlformats.org/officeDocument/2006/relationships/image" Target="../media/image33.png"/><Relationship Id="rId12" Type="http://schemas.openxmlformats.org/officeDocument/2006/relationships/image" Target="../media/image35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3.png"/><Relationship Id="rId4" Type="http://schemas.openxmlformats.org/officeDocument/2006/relationships/image" Target="../media/image19.png"/><Relationship Id="rId9" Type="http://schemas.openxmlformats.org/officeDocument/2006/relationships/image" Target="../media/image37.png"/><Relationship Id="rId5" Type="http://schemas.openxmlformats.org/officeDocument/2006/relationships/image" Target="../media/image26.jpg"/><Relationship Id="rId6" Type="http://schemas.openxmlformats.org/officeDocument/2006/relationships/image" Target="../media/image22.jpg"/><Relationship Id="rId7" Type="http://schemas.openxmlformats.org/officeDocument/2006/relationships/image" Target="../media/image31.png"/><Relationship Id="rId8" Type="http://schemas.openxmlformats.org/officeDocument/2006/relationships/image" Target="../media/image30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9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3"/>
          <p:cNvSpPr txBox="1"/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Compute Canada ARC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22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Evolution of Deployment - West Cloud Phase 2</a:t>
            </a:r>
            <a:endParaRPr/>
          </a:p>
        </p:txBody>
      </p:sp>
      <p:sp>
        <p:nvSpPr>
          <p:cNvPr id="191" name="Google Shape;191;p22"/>
          <p:cNvSpPr txBox="1"/>
          <p:nvPr>
            <p:ph idx="1" type="body"/>
          </p:nvPr>
        </p:nvSpPr>
        <p:spPr>
          <a:xfrm>
            <a:off x="729450" y="2078875"/>
            <a:ext cx="56826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latin typeface="Raleway"/>
                <a:ea typeface="Raleway"/>
                <a:cs typeface="Raleway"/>
                <a:sym typeface="Raleway"/>
              </a:rPr>
              <a:t>Many more pieces of hardware to configure:</a:t>
            </a:r>
            <a:br>
              <a:rPr lang="en" sz="1400">
                <a:latin typeface="Raleway"/>
                <a:ea typeface="Raleway"/>
                <a:cs typeface="Raleway"/>
                <a:sym typeface="Raleway"/>
              </a:rPr>
            </a:br>
            <a:r>
              <a:rPr lang="en" sz="1400">
                <a:latin typeface="Raleway"/>
                <a:ea typeface="Raleway"/>
                <a:cs typeface="Raleway"/>
                <a:sym typeface="Raleway"/>
              </a:rPr>
              <a:t>	8 control plane nodes</a:t>
            </a:r>
            <a:br>
              <a:rPr lang="en" sz="1400">
                <a:latin typeface="Raleway"/>
                <a:ea typeface="Raleway"/>
                <a:cs typeface="Raleway"/>
                <a:sym typeface="Raleway"/>
              </a:rPr>
            </a:br>
            <a:r>
              <a:rPr lang="en" sz="1400">
                <a:latin typeface="Raleway"/>
                <a:ea typeface="Raleway"/>
                <a:cs typeface="Raleway"/>
                <a:sym typeface="Raleway"/>
              </a:rPr>
              <a:t>	18 storage nodes</a:t>
            </a:r>
            <a:br>
              <a:rPr lang="en" sz="1400">
                <a:latin typeface="Raleway"/>
                <a:ea typeface="Raleway"/>
                <a:cs typeface="Raleway"/>
                <a:sym typeface="Raleway"/>
              </a:rPr>
            </a:br>
            <a:r>
              <a:rPr lang="en" sz="1400">
                <a:latin typeface="Raleway"/>
                <a:ea typeface="Raleway"/>
                <a:cs typeface="Raleway"/>
                <a:sym typeface="Raleway"/>
              </a:rPr>
              <a:t>	280 compute nodes</a:t>
            </a:r>
            <a:endParaRPr sz="1400"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400">
                <a:latin typeface="Raleway"/>
                <a:ea typeface="Raleway"/>
                <a:cs typeface="Raleway"/>
                <a:sym typeface="Raleway"/>
              </a:rPr>
              <a:t>Significantly more complex:</a:t>
            </a:r>
            <a:br>
              <a:rPr lang="en" sz="1400">
                <a:latin typeface="Raleway"/>
                <a:ea typeface="Raleway"/>
                <a:cs typeface="Raleway"/>
                <a:sym typeface="Raleway"/>
              </a:rPr>
            </a:br>
            <a:r>
              <a:rPr lang="en" sz="1400">
                <a:latin typeface="Raleway"/>
                <a:ea typeface="Raleway"/>
                <a:cs typeface="Raleway"/>
                <a:sym typeface="Raleway"/>
              </a:rPr>
              <a:t>	Many more nodes to configure</a:t>
            </a:r>
            <a:br>
              <a:rPr lang="en" sz="1400">
                <a:latin typeface="Raleway"/>
                <a:ea typeface="Raleway"/>
                <a:cs typeface="Raleway"/>
                <a:sym typeface="Raleway"/>
              </a:rPr>
            </a:br>
            <a:r>
              <a:rPr lang="en" sz="1400">
                <a:latin typeface="Raleway"/>
                <a:ea typeface="Raleway"/>
                <a:cs typeface="Raleway"/>
                <a:sym typeface="Raleway"/>
              </a:rPr>
              <a:t>	Started with self generated Bash Scripts</a:t>
            </a:r>
            <a:br>
              <a:rPr lang="en" sz="1400">
                <a:latin typeface="Raleway"/>
                <a:ea typeface="Raleway"/>
                <a:cs typeface="Raleway"/>
                <a:sym typeface="Raleway"/>
              </a:rPr>
            </a:br>
            <a:r>
              <a:rPr lang="en" sz="1400">
                <a:latin typeface="Raleway"/>
                <a:ea typeface="Raleway"/>
                <a:cs typeface="Raleway"/>
                <a:sym typeface="Raleway"/>
              </a:rPr>
              <a:t>	Moved on to using in-house developed Ansible plays</a:t>
            </a:r>
            <a:r>
              <a:rPr lang="en"/>
              <a:t>	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92" name="Google Shape;192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12025" y="3445200"/>
            <a:ext cx="2405776" cy="1390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93" name="Google Shape;193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412025" y="2078875"/>
            <a:ext cx="2429005" cy="13663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23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West Cloud - Phase 2</a:t>
            </a:r>
            <a:endParaRPr/>
          </a:p>
        </p:txBody>
      </p:sp>
      <p:graphicFrame>
        <p:nvGraphicFramePr>
          <p:cNvPr id="199" name="Google Shape;199;p23"/>
          <p:cNvGraphicFramePr/>
          <p:nvPr/>
        </p:nvGraphicFramePr>
        <p:xfrm>
          <a:off x="952500" y="22608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{CCD7E1CD-B1B0-426C-BD11-8E46024DA7E9}</a:tableStyleId>
              </a:tblPr>
              <a:tblGrid>
                <a:gridCol w="1809750"/>
                <a:gridCol w="1809750"/>
                <a:gridCol w="1809750"/>
              </a:tblGrid>
              <a:tr h="4006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2014</a:t>
                      </a:r>
                      <a:endParaRPr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West Cloud - P1</a:t>
                      </a:r>
                      <a:endParaRPr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2016</a:t>
                      </a:r>
                      <a:endParaRPr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West Cloud - P2</a:t>
                      </a:r>
                      <a:endParaRPr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91425" marB="91425" marR="91425" marL="91425"/>
                </a:tc>
              </a:tr>
              <a:tr h="4006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Compute Cores</a:t>
                      </a:r>
                      <a:endParaRPr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640</a:t>
                      </a:r>
                      <a:endParaRPr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7600</a:t>
                      </a:r>
                      <a:endParaRPr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91425" marB="91425" marR="91425" marL="91425"/>
                </a:tc>
              </a:tr>
              <a:tr h="4006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Compute Nodes</a:t>
                      </a:r>
                      <a:endParaRPr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40</a:t>
                      </a:r>
                      <a:endParaRPr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280</a:t>
                      </a:r>
                      <a:endParaRPr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91425" marB="91425" marR="91425" marL="91425"/>
                </a:tc>
              </a:tr>
              <a:tr h="4006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Storage (Raw)</a:t>
                      </a:r>
                      <a:endParaRPr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500 TB</a:t>
                      </a:r>
                      <a:endParaRPr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2.2 PB</a:t>
                      </a:r>
                      <a:endParaRPr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91425" marB="91425" marR="91425" marL="91425"/>
                </a:tc>
              </a:tr>
              <a:tr h="4006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Storage (Usable)</a:t>
                      </a:r>
                      <a:endParaRPr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180 TB</a:t>
                      </a:r>
                      <a:endParaRPr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750 TB</a:t>
                      </a:r>
                      <a:endParaRPr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24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Evolution of Deployment - Arbutus Cloud</a:t>
            </a:r>
            <a:endParaRPr/>
          </a:p>
        </p:txBody>
      </p:sp>
      <p:sp>
        <p:nvSpPr>
          <p:cNvPr id="205" name="Google Shape;205;p24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aleway"/>
                <a:ea typeface="Raleway"/>
                <a:cs typeface="Raleway"/>
                <a:sym typeface="Raleway"/>
              </a:rPr>
              <a:t>Design Decisions:</a:t>
            </a:r>
            <a:endParaRPr>
              <a:latin typeface="Raleway"/>
              <a:ea typeface="Raleway"/>
              <a:cs typeface="Raleway"/>
              <a:sym typeface="Raleway"/>
            </a:endParaRPr>
          </a:p>
          <a:p>
            <a:pPr indent="0" lvl="0" marL="45720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Raleway"/>
                <a:ea typeface="Raleway"/>
                <a:cs typeface="Raleway"/>
                <a:sym typeface="Raleway"/>
              </a:rPr>
              <a:t>Brand new cloud on brand new hardware</a:t>
            </a:r>
            <a:br>
              <a:rPr lang="en">
                <a:latin typeface="Raleway"/>
                <a:ea typeface="Raleway"/>
                <a:cs typeface="Raleway"/>
                <a:sym typeface="Raleway"/>
              </a:rPr>
            </a:br>
            <a:r>
              <a:rPr lang="en">
                <a:latin typeface="Raleway"/>
                <a:ea typeface="Raleway"/>
                <a:cs typeface="Raleway"/>
                <a:sym typeface="Raleway"/>
              </a:rPr>
              <a:t>M</a:t>
            </a:r>
            <a:r>
              <a:rPr lang="en">
                <a:latin typeface="Raleway"/>
                <a:ea typeface="Raleway"/>
                <a:cs typeface="Raleway"/>
                <a:sym typeface="Raleway"/>
              </a:rPr>
              <a:t>igration of West Cloud projects to Arbutus Cloud</a:t>
            </a:r>
            <a:br>
              <a:rPr lang="en">
                <a:latin typeface="Raleway"/>
                <a:ea typeface="Raleway"/>
                <a:cs typeface="Raleway"/>
                <a:sym typeface="Raleway"/>
              </a:rPr>
            </a:br>
            <a:r>
              <a:rPr lang="en">
                <a:latin typeface="Raleway"/>
                <a:ea typeface="Raleway"/>
                <a:cs typeface="Raleway"/>
                <a:sym typeface="Raleway"/>
              </a:rPr>
              <a:t>Migration of hardware resources</a:t>
            </a:r>
            <a:endParaRPr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25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Evolution of Deployment - Arbutus Cloud</a:t>
            </a:r>
            <a:endParaRPr/>
          </a:p>
        </p:txBody>
      </p:sp>
      <p:sp>
        <p:nvSpPr>
          <p:cNvPr id="211" name="Google Shape;211;p25"/>
          <p:cNvSpPr txBox="1"/>
          <p:nvPr>
            <p:ph idx="1" type="body"/>
          </p:nvPr>
        </p:nvSpPr>
        <p:spPr>
          <a:xfrm>
            <a:off x="729450" y="2078875"/>
            <a:ext cx="56826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latin typeface="Raleway"/>
                <a:ea typeface="Raleway"/>
                <a:cs typeface="Raleway"/>
                <a:sym typeface="Raleway"/>
              </a:rPr>
              <a:t>Many more pieces of hardware to configure… again:</a:t>
            </a:r>
            <a:br>
              <a:rPr lang="en" sz="1400">
                <a:latin typeface="Raleway"/>
                <a:ea typeface="Raleway"/>
                <a:cs typeface="Raleway"/>
                <a:sym typeface="Raleway"/>
              </a:rPr>
            </a:br>
            <a:r>
              <a:rPr lang="en" sz="1400">
                <a:latin typeface="Raleway"/>
                <a:ea typeface="Raleway"/>
                <a:cs typeface="Raleway"/>
                <a:sym typeface="Raleway"/>
              </a:rPr>
              <a:t>	14 control plane nodes</a:t>
            </a:r>
            <a:br>
              <a:rPr lang="en" sz="1400">
                <a:latin typeface="Raleway"/>
                <a:ea typeface="Raleway"/>
                <a:cs typeface="Raleway"/>
                <a:sym typeface="Raleway"/>
              </a:rPr>
            </a:br>
            <a:r>
              <a:rPr lang="en" sz="1400">
                <a:latin typeface="Raleway"/>
                <a:ea typeface="Raleway"/>
                <a:cs typeface="Raleway"/>
                <a:sym typeface="Raleway"/>
              </a:rPr>
              <a:t>	44 storage nodes</a:t>
            </a:r>
            <a:br>
              <a:rPr lang="en" sz="1400">
                <a:latin typeface="Raleway"/>
                <a:ea typeface="Raleway"/>
                <a:cs typeface="Raleway"/>
                <a:sym typeface="Raleway"/>
              </a:rPr>
            </a:br>
            <a:r>
              <a:rPr lang="en" sz="1400">
                <a:latin typeface="Raleway"/>
                <a:ea typeface="Raleway"/>
                <a:cs typeface="Raleway"/>
                <a:sym typeface="Raleway"/>
              </a:rPr>
              <a:t>	350 compute nodes</a:t>
            </a:r>
            <a:endParaRPr sz="1400"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 sz="1400">
                <a:latin typeface="Raleway"/>
                <a:ea typeface="Raleway"/>
                <a:cs typeface="Raleway"/>
                <a:sym typeface="Raleway"/>
              </a:rPr>
              <a:t>Significantly more complex:</a:t>
            </a:r>
            <a:br>
              <a:rPr lang="en" sz="1400">
                <a:latin typeface="Raleway"/>
                <a:ea typeface="Raleway"/>
                <a:cs typeface="Raleway"/>
                <a:sym typeface="Raleway"/>
              </a:rPr>
            </a:br>
            <a:r>
              <a:rPr lang="en" sz="1400">
                <a:latin typeface="Raleway"/>
                <a:ea typeface="Raleway"/>
                <a:cs typeface="Raleway"/>
                <a:sym typeface="Raleway"/>
              </a:rPr>
              <a:t>	OpenStack Ansible Project</a:t>
            </a:r>
            <a:br>
              <a:rPr lang="en" sz="1400">
                <a:latin typeface="Raleway"/>
                <a:ea typeface="Raleway"/>
                <a:cs typeface="Raleway"/>
                <a:sym typeface="Raleway"/>
              </a:rPr>
            </a:br>
            <a:r>
              <a:rPr lang="en" sz="1400">
                <a:latin typeface="Raleway"/>
                <a:ea typeface="Raleway"/>
                <a:cs typeface="Raleway"/>
                <a:sym typeface="Raleway"/>
              </a:rPr>
              <a:t>	Ceph Ansible Project</a:t>
            </a:r>
            <a:br>
              <a:rPr lang="en" sz="1400">
                <a:latin typeface="Raleway"/>
                <a:ea typeface="Raleway"/>
                <a:cs typeface="Raleway"/>
                <a:sym typeface="Raleway"/>
              </a:rPr>
            </a:br>
            <a:r>
              <a:rPr lang="en" sz="1400">
                <a:latin typeface="Raleway"/>
                <a:ea typeface="Raleway"/>
                <a:cs typeface="Raleway"/>
                <a:sym typeface="Raleway"/>
              </a:rPr>
              <a:t>	</a:t>
            </a:r>
            <a:endParaRPr sz="1400"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212" name="Google Shape;212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12050" y="2078875"/>
            <a:ext cx="2405776" cy="13901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26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Our Current Installation - Arbutus Cloud</a:t>
            </a:r>
            <a:endParaRPr/>
          </a:p>
        </p:txBody>
      </p:sp>
      <p:graphicFrame>
        <p:nvGraphicFramePr>
          <p:cNvPr id="218" name="Google Shape;218;p26"/>
          <p:cNvGraphicFramePr/>
          <p:nvPr/>
        </p:nvGraphicFramePr>
        <p:xfrm>
          <a:off x="952500" y="22608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{CCD7E1CD-B1B0-426C-BD11-8E46024DA7E9}</a:tableStyleId>
              </a:tblPr>
              <a:tblGrid>
                <a:gridCol w="1809750"/>
                <a:gridCol w="1809750"/>
                <a:gridCol w="1809750"/>
                <a:gridCol w="1809750"/>
              </a:tblGrid>
              <a:tr h="4006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2014</a:t>
                      </a:r>
                      <a:endParaRPr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West Cloud - P1</a:t>
                      </a:r>
                      <a:endParaRPr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2016</a:t>
                      </a:r>
                      <a:endParaRPr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West Cloud - P2</a:t>
                      </a:r>
                      <a:endParaRPr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2018</a:t>
                      </a:r>
                      <a:endParaRPr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Arbutus Cloud</a:t>
                      </a:r>
                      <a:endParaRPr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91425" marB="91425" marR="91425" marL="91425"/>
                </a:tc>
              </a:tr>
              <a:tr h="4006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Compute Cores</a:t>
                      </a:r>
                      <a:endParaRPr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640</a:t>
                      </a:r>
                      <a:endParaRPr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76</a:t>
                      </a:r>
                      <a:r>
                        <a:rPr lang="en"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00</a:t>
                      </a:r>
                      <a:endParaRPr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90</a:t>
                      </a:r>
                      <a:r>
                        <a:rPr lang="en"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00</a:t>
                      </a:r>
                      <a:endParaRPr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91425" marB="91425" marR="91425" marL="91425"/>
                </a:tc>
              </a:tr>
              <a:tr h="4006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Compute Nodes</a:t>
                      </a:r>
                      <a:endParaRPr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40</a:t>
                      </a:r>
                      <a:endParaRPr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280</a:t>
                      </a:r>
                      <a:endParaRPr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350</a:t>
                      </a:r>
                      <a:endParaRPr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91425" marB="91425" marR="91425" marL="91425"/>
                </a:tc>
              </a:tr>
              <a:tr h="4006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Storage (Raw)</a:t>
                      </a:r>
                      <a:endParaRPr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500 TB</a:t>
                      </a:r>
                      <a:endParaRPr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2.2 PB</a:t>
                      </a:r>
                      <a:endParaRPr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5.8 PB</a:t>
                      </a:r>
                      <a:endParaRPr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91425" marB="91425" marR="91425" marL="91425"/>
                </a:tc>
              </a:tr>
              <a:tr h="4006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Storage (Usable)</a:t>
                      </a:r>
                      <a:endParaRPr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180 TB</a:t>
                      </a:r>
                      <a:endParaRPr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750 TB</a:t>
                      </a:r>
                      <a:endParaRPr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4.4 PB</a:t>
                      </a:r>
                      <a:endParaRPr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27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Evolution of Deployment - Arbutus Cloud</a:t>
            </a:r>
            <a:endParaRPr/>
          </a:p>
        </p:txBody>
      </p:sp>
      <p:sp>
        <p:nvSpPr>
          <p:cNvPr id="224" name="Google Shape;224;p27"/>
          <p:cNvSpPr txBox="1"/>
          <p:nvPr>
            <p:ph idx="1" type="body"/>
          </p:nvPr>
        </p:nvSpPr>
        <p:spPr>
          <a:xfrm>
            <a:off x="729450" y="2078875"/>
            <a:ext cx="77571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Raleway"/>
                <a:ea typeface="Raleway"/>
                <a:cs typeface="Raleway"/>
                <a:sym typeface="Raleway"/>
              </a:rPr>
              <a:t>Not only did the amount of hardware change the underlying technology changed as well</a:t>
            </a:r>
            <a:endParaRPr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>
                <a:latin typeface="Raleway"/>
                <a:ea typeface="Raleway"/>
                <a:cs typeface="Raleway"/>
                <a:sym typeface="Raleway"/>
              </a:rPr>
              <a:t>Storage changed from a triple replicated storage scheme to an erasure coded scheme</a:t>
            </a:r>
            <a:br>
              <a:rPr lang="en">
                <a:latin typeface="Raleway"/>
                <a:ea typeface="Raleway"/>
                <a:cs typeface="Raleway"/>
                <a:sym typeface="Raleway"/>
              </a:rPr>
            </a:br>
            <a:br>
              <a:rPr lang="en">
                <a:latin typeface="Raleway"/>
                <a:ea typeface="Raleway"/>
                <a:cs typeface="Raleway"/>
                <a:sym typeface="Raleway"/>
              </a:rPr>
            </a:br>
            <a:r>
              <a:rPr lang="en">
                <a:latin typeface="Raleway"/>
                <a:ea typeface="Raleway"/>
                <a:cs typeface="Raleway"/>
                <a:sym typeface="Raleway"/>
              </a:rPr>
              <a:t>	Usable storage in triple replication was ⅓ of raw capacity (2.2 PB meant 750 TB usable)</a:t>
            </a:r>
            <a:br>
              <a:rPr lang="en">
                <a:latin typeface="Raleway"/>
                <a:ea typeface="Raleway"/>
                <a:cs typeface="Raleway"/>
                <a:sym typeface="Raleway"/>
              </a:rPr>
            </a:br>
            <a:r>
              <a:rPr lang="en">
                <a:latin typeface="Raleway"/>
                <a:ea typeface="Raleway"/>
                <a:cs typeface="Raleway"/>
                <a:sym typeface="Raleway"/>
              </a:rPr>
              <a:t>	Usable storage with erasure coding is roughly ¾ of raw capacity (</a:t>
            </a:r>
            <a:r>
              <a:rPr lang="en">
                <a:latin typeface="Raleway"/>
                <a:ea typeface="Raleway"/>
                <a:cs typeface="Raleway"/>
                <a:sym typeface="Raleway"/>
              </a:rPr>
              <a:t>5.8 PB means 4.4 PB usable</a:t>
            </a:r>
            <a:r>
              <a:rPr lang="en">
                <a:latin typeface="Raleway"/>
                <a:ea typeface="Raleway"/>
                <a:cs typeface="Raleway"/>
                <a:sym typeface="Raleway"/>
              </a:rPr>
              <a:t>)</a:t>
            </a:r>
            <a:endParaRPr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>
                <a:latin typeface="Raleway"/>
                <a:ea typeface="Raleway"/>
                <a:cs typeface="Raleway"/>
                <a:sym typeface="Raleway"/>
              </a:rPr>
              <a:t>Introduction of new compute nodes enables higher performance and more features for the end user with each upgrade cycle</a:t>
            </a:r>
            <a:br>
              <a:rPr lang="en">
                <a:latin typeface="Raleway"/>
                <a:ea typeface="Raleway"/>
                <a:cs typeface="Raleway"/>
                <a:sym typeface="Raleway"/>
              </a:rPr>
            </a:br>
            <a:r>
              <a:rPr lang="en"/>
              <a:t>	</a:t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28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Deployment Tools</a:t>
            </a:r>
            <a:endParaRPr/>
          </a:p>
        </p:txBody>
      </p:sp>
      <p:sp>
        <p:nvSpPr>
          <p:cNvPr id="230" name="Google Shape;230;p28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Physical Provisioning: </a:t>
            </a:r>
            <a:r>
              <a:rPr b="1" lang="en"/>
              <a:t>xCAT</a:t>
            </a:r>
            <a:endParaRPr b="1"/>
          </a:p>
          <a:p>
            <a:pPr indent="-311150" lvl="0" marL="457200" rtl="0" algn="l">
              <a:spcBef>
                <a:spcPts val="160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IPMI BMC Control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Remote console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Remote power control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Remote rebuild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OpenStack Installation and Orchestration: </a:t>
            </a:r>
            <a:r>
              <a:rPr b="1" lang="en"/>
              <a:t>OpenStack Ansible</a:t>
            </a:r>
            <a:endParaRPr b="1"/>
          </a:p>
          <a:p>
            <a:pPr indent="-311150" lvl="0" marL="457200" rtl="0" algn="l">
              <a:spcBef>
                <a:spcPts val="160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Stages, deploys, and configures OpenStack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Required additional glue code and site-specific configuration plays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29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Development Tools and Process</a:t>
            </a:r>
            <a:endParaRPr/>
          </a:p>
        </p:txBody>
      </p:sp>
      <p:sp>
        <p:nvSpPr>
          <p:cNvPr id="236" name="Google Shape;236;p29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Revision Control: </a:t>
            </a:r>
            <a:r>
              <a:rPr b="1" lang="en"/>
              <a:t>GitLab</a:t>
            </a:r>
            <a:endParaRPr/>
          </a:p>
          <a:p>
            <a:pPr indent="-311150" lvl="0" marL="457200" rtl="0" algn="l">
              <a:spcBef>
                <a:spcPts val="160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The single source of truth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Separate feature branches for every issue in progress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Protected Deployment branches for dev, prod, remote sites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Continuous Integration testing automatically on every commit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Stated Goal: The entire deployment should be reproducible at any time with just the data in Git</a:t>
            </a:r>
            <a:endParaRPr/>
          </a:p>
          <a:p>
            <a:pPr indent="-311150" lvl="0" marL="457200" rtl="0" algn="l">
              <a:spcBef>
                <a:spcPts val="160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Proven with continuous ongoing rebuilds of dev cloud from its deployment branch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Removes the “iceberg of unknown configuration” that plagues many cloud deployments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30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Observability</a:t>
            </a:r>
            <a:endParaRPr/>
          </a:p>
        </p:txBody>
      </p:sp>
      <p:sp>
        <p:nvSpPr>
          <p:cNvPr id="242" name="Google Shape;242;p30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Metric Collection: </a:t>
            </a:r>
            <a:r>
              <a:rPr b="1" lang="en"/>
              <a:t>Prometheus</a:t>
            </a:r>
            <a:endParaRPr b="1"/>
          </a:p>
          <a:p>
            <a:pPr indent="-311150" lvl="0" marL="457200" rtl="0" algn="l">
              <a:spcBef>
                <a:spcPts val="160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Lightweight pull-only exporters written in Go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Hyper-efficient time-series data store server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Durable storage into InfluxDB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Visualization: </a:t>
            </a:r>
            <a:r>
              <a:rPr b="1" lang="en"/>
              <a:t>Grafana</a:t>
            </a:r>
            <a:endParaRPr b="1"/>
          </a:p>
          <a:p>
            <a:pPr indent="-311150" lvl="0" marL="457200" rtl="0" algn="l">
              <a:spcBef>
                <a:spcPts val="160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Community-sourced and custom-built dashboards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Native Prometheus integration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lang="en"/>
              <a:t>Alerting: </a:t>
            </a:r>
            <a:r>
              <a:rPr b="1" lang="en"/>
              <a:t>Prometheus / FLARE</a:t>
            </a:r>
            <a:endParaRPr b="1"/>
          </a:p>
        </p:txBody>
      </p:sp>
      <p:pic>
        <p:nvPicPr>
          <p:cNvPr id="243" name="Google Shape;243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63100" y="883833"/>
            <a:ext cx="3685249" cy="1788493"/>
          </a:xfrm>
          <a:prstGeom prst="rect">
            <a:avLst/>
          </a:prstGeom>
          <a:noFill/>
          <a:ln>
            <a:noFill/>
          </a:ln>
        </p:spPr>
      </p:pic>
      <p:pic>
        <p:nvPicPr>
          <p:cNvPr id="244" name="Google Shape;244;p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63100" y="2881300"/>
            <a:ext cx="3685251" cy="19710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31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National Collaboration</a:t>
            </a:r>
            <a:endParaRPr/>
          </a:p>
        </p:txBody>
      </p:sp>
      <p:sp>
        <p:nvSpPr>
          <p:cNvPr id="250" name="Google Shape;250;p31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Cloud sites across Canada operate using these same techniques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Architectural decisions are made by consensus across the Cloud National Team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Cloud National Team members are active contributors to OpenStack projects, including OpenStack Ansible, and serve as members of OpenStack governance committees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Commitment to revision control shows how cloud sites differ while ensuring a common base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Google Shape;91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86487" y="584222"/>
            <a:ext cx="4078224" cy="3145537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14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ARC in Canada</a:t>
            </a:r>
            <a:endParaRPr/>
          </a:p>
        </p:txBody>
      </p:sp>
      <p:sp>
        <p:nvSpPr>
          <p:cNvPr id="93" name="Google Shape;93;p14"/>
          <p:cNvSpPr txBox="1"/>
          <p:nvPr>
            <p:ph idx="1" type="body"/>
          </p:nvPr>
        </p:nvSpPr>
        <p:spPr>
          <a:xfrm>
            <a:off x="729450" y="2078875"/>
            <a:ext cx="7688700" cy="387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It started with supercomputers ! </a:t>
            </a:r>
            <a:endParaRPr/>
          </a:p>
        </p:txBody>
      </p:sp>
      <p:pic>
        <p:nvPicPr>
          <p:cNvPr id="94" name="Google Shape;9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634725" y="3348975"/>
            <a:ext cx="230292" cy="311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098225" y="2693425"/>
            <a:ext cx="516397" cy="387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207900" y="2975990"/>
            <a:ext cx="516401" cy="296147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224988" y="2551300"/>
            <a:ext cx="1119250" cy="671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14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5054213" y="2078875"/>
            <a:ext cx="1119250" cy="671554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14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7498250" y="2390200"/>
            <a:ext cx="1119250" cy="671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14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7905763" y="3222851"/>
            <a:ext cx="165530" cy="23872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14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8367549" y="2883913"/>
            <a:ext cx="315874" cy="177825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Google Shape;102;p14"/>
          <p:cNvSpPr txBox="1"/>
          <p:nvPr/>
        </p:nvSpPr>
        <p:spPr>
          <a:xfrm>
            <a:off x="729450" y="239020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-"/>
            </a:pPr>
            <a:r>
              <a:rPr lang="en"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Now we run </a:t>
            </a:r>
            <a:endParaRPr sz="13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-2984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-"/>
            </a:pPr>
            <a:r>
              <a:rPr lang="en"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Supercomputers</a:t>
            </a:r>
            <a:endParaRPr sz="11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-2984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-"/>
            </a:pPr>
            <a:r>
              <a:rPr lang="en"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IaaS</a:t>
            </a:r>
            <a:endParaRPr sz="11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-2984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-"/>
            </a:pPr>
            <a:r>
              <a:rPr lang="en"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BaaS</a:t>
            </a:r>
            <a:endParaRPr sz="11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-2984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-"/>
            </a:pPr>
            <a:r>
              <a:rPr lang="en"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Big Data</a:t>
            </a:r>
            <a:endParaRPr sz="11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-2984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-"/>
            </a:pPr>
            <a:r>
              <a:rPr lang="en"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VDI</a:t>
            </a:r>
            <a:endParaRPr sz="11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-2984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-"/>
            </a:pPr>
            <a:r>
              <a:rPr lang="en"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And much more..</a:t>
            </a:r>
            <a:endParaRPr sz="11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2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2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2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2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2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2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32"/>
          <p:cNvSpPr txBox="1"/>
          <p:nvPr>
            <p:ph type="title"/>
          </p:nvPr>
        </p:nvSpPr>
        <p:spPr>
          <a:xfrm>
            <a:off x="311700" y="2039100"/>
            <a:ext cx="8520600" cy="106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Thanks for Your Time!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Any Questions?</a:t>
            </a:r>
            <a:endParaRPr/>
          </a:p>
        </p:txBody>
      </p:sp>
      <p:sp>
        <p:nvSpPr>
          <p:cNvPr id="256" name="Google Shape;256;p32"/>
          <p:cNvSpPr txBox="1"/>
          <p:nvPr/>
        </p:nvSpPr>
        <p:spPr>
          <a:xfrm>
            <a:off x="3272250" y="4116525"/>
            <a:ext cx="2599500" cy="78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latin typeface="Raleway"/>
                <a:ea typeface="Raleway"/>
                <a:cs typeface="Raleway"/>
                <a:sym typeface="Raleway"/>
                <a:hlinkClick r:id="rId3"/>
              </a:rPr>
              <a:t>cloud@computecanada.ca</a:t>
            </a:r>
            <a:endParaRPr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5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Organizations </a:t>
            </a:r>
            <a:endParaRPr/>
          </a:p>
        </p:txBody>
      </p:sp>
      <p:sp>
        <p:nvSpPr>
          <p:cNvPr id="108" name="Google Shape;108;p15"/>
          <p:cNvSpPr txBox="1"/>
          <p:nvPr>
            <p:ph idx="1" type="body"/>
          </p:nvPr>
        </p:nvSpPr>
        <p:spPr>
          <a:xfrm>
            <a:off x="729450" y="2078875"/>
            <a:ext cx="7688700" cy="334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Acenet: NB, NS, PEI, NL</a:t>
            </a:r>
            <a:endParaRPr/>
          </a:p>
          <a:p>
            <a:pPr indent="0" lvl="0" marL="45720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09" name="Google Shape;109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1925" y="4070815"/>
            <a:ext cx="1404076" cy="95157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Google Shape;110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322325" y="4149000"/>
            <a:ext cx="1324872" cy="72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1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815275" y="4184100"/>
            <a:ext cx="1197780" cy="575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1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610275" y="3737411"/>
            <a:ext cx="1003525" cy="1280490"/>
          </a:xfrm>
          <a:prstGeom prst="rect">
            <a:avLst/>
          </a:prstGeom>
          <a:noFill/>
          <a:ln>
            <a:noFill/>
          </a:ln>
        </p:spPr>
      </p:pic>
      <p:sp>
        <p:nvSpPr>
          <p:cNvPr id="113" name="Google Shape;113;p15"/>
          <p:cNvSpPr txBox="1"/>
          <p:nvPr>
            <p:ph idx="1" type="body"/>
          </p:nvPr>
        </p:nvSpPr>
        <p:spPr>
          <a:xfrm>
            <a:off x="729450" y="2307475"/>
            <a:ext cx="7688700" cy="334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Compute Ontario</a:t>
            </a:r>
            <a:endParaRPr/>
          </a:p>
        </p:txBody>
      </p:sp>
      <p:sp>
        <p:nvSpPr>
          <p:cNvPr id="114" name="Google Shape;114;p15"/>
          <p:cNvSpPr txBox="1"/>
          <p:nvPr>
            <p:ph idx="1" type="body"/>
          </p:nvPr>
        </p:nvSpPr>
        <p:spPr>
          <a:xfrm>
            <a:off x="729450" y="2536075"/>
            <a:ext cx="7688700" cy="334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Calcul Quebec</a:t>
            </a:r>
            <a:endParaRPr/>
          </a:p>
          <a:p>
            <a:pPr indent="0" lvl="0" marL="45720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sp>
        <p:nvSpPr>
          <p:cNvPr id="115" name="Google Shape;115;p15"/>
          <p:cNvSpPr txBox="1"/>
          <p:nvPr>
            <p:ph idx="1" type="body"/>
          </p:nvPr>
        </p:nvSpPr>
        <p:spPr>
          <a:xfrm>
            <a:off x="729450" y="2764675"/>
            <a:ext cx="7688700" cy="334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Westgrid: AB, SK, MB, BC</a:t>
            </a:r>
            <a:endParaRPr/>
          </a:p>
          <a:p>
            <a:pPr indent="0" lvl="0" marL="45720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sp>
        <p:nvSpPr>
          <p:cNvPr id="116" name="Google Shape;116;p15"/>
          <p:cNvSpPr txBox="1"/>
          <p:nvPr>
            <p:ph idx="1" type="body"/>
          </p:nvPr>
        </p:nvSpPr>
        <p:spPr>
          <a:xfrm>
            <a:off x="729450" y="2993275"/>
            <a:ext cx="7688700" cy="334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Compute Canada</a:t>
            </a:r>
            <a:endParaRPr/>
          </a:p>
          <a:p>
            <a:pPr indent="0" lvl="0" marL="45720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17" name="Google Shape;117;p15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184100" y="4085898"/>
            <a:ext cx="1216100" cy="807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" name="Google Shape;118;p15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5008956" y="573450"/>
            <a:ext cx="4075728" cy="3151897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Google Shape;119;p15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5008956" y="573450"/>
            <a:ext cx="4075728" cy="315189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15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5008956" y="573450"/>
            <a:ext cx="4075728" cy="315189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15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5008956" y="573450"/>
            <a:ext cx="4075728" cy="315189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" name="Google Shape;122;p15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5010912" y="576072"/>
            <a:ext cx="4078224" cy="3141897"/>
          </a:xfrm>
          <a:prstGeom prst="rect">
            <a:avLst/>
          </a:prstGeom>
          <a:noFill/>
          <a:ln>
            <a:noFill/>
          </a:ln>
        </p:spPr>
      </p:pic>
      <p:sp>
        <p:nvSpPr>
          <p:cNvPr id="123" name="Google Shape;123;p15"/>
          <p:cNvSpPr/>
          <p:nvPr/>
        </p:nvSpPr>
        <p:spPr>
          <a:xfrm>
            <a:off x="7850900" y="3484850"/>
            <a:ext cx="91500" cy="73200"/>
          </a:xfrm>
          <a:prstGeom prst="ellipse">
            <a:avLst/>
          </a:prstGeom>
          <a:solidFill>
            <a:srgbClr val="00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6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Canadian ARC in numbers</a:t>
            </a:r>
            <a:endParaRPr/>
          </a:p>
        </p:txBody>
      </p:sp>
      <p:sp>
        <p:nvSpPr>
          <p:cNvPr id="129" name="Google Shape;129;p16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b="1" lang="en"/>
              <a:t>4 Supercomputers</a:t>
            </a:r>
            <a:r>
              <a:rPr lang="en"/>
              <a:t> (</a:t>
            </a:r>
            <a:r>
              <a:rPr lang="en" sz="1100"/>
              <a:t>#59, #190 &amp; #271 in Top 500 list) </a:t>
            </a:r>
            <a:endParaRPr sz="1100"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~190,000 physical CPU cores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b="1" lang="en"/>
              <a:t>5 major Cloud deployments </a:t>
            </a:r>
            <a:endParaRPr b="1"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~15,000 physical CPU cores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~ 7 PetaBytes CEPH storage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~1.4 Million VMs created since commissioned</a:t>
            </a:r>
            <a:endParaRPr/>
          </a:p>
          <a:p>
            <a:pPr indent="-3111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-"/>
            </a:pPr>
            <a:r>
              <a:rPr b="1" lang="en"/>
              <a:t>~ 60 PetaBytes</a:t>
            </a:r>
            <a:r>
              <a:rPr lang="en"/>
              <a:t> of online storage,</a:t>
            </a:r>
            <a:endParaRPr/>
          </a:p>
          <a:p>
            <a:pPr indent="-31115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-"/>
            </a:pPr>
            <a:r>
              <a:rPr b="1" lang="en"/>
              <a:t>~ 60 PetaBytes</a:t>
            </a:r>
            <a:r>
              <a:rPr lang="en"/>
              <a:t> of nearline and backups</a:t>
            </a:r>
            <a:endParaRPr/>
          </a:p>
          <a:p>
            <a:pPr indent="0" lvl="0" marL="45720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30" name="Google Shape;130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10912" y="576072"/>
            <a:ext cx="4078224" cy="31455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9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9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9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9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9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9">
                                            <p:txEl>
                                              <p:pRg end="8" st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17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Adoption of Openstack </a:t>
            </a:r>
            <a:endParaRPr/>
          </a:p>
        </p:txBody>
      </p:sp>
      <p:sp>
        <p:nvSpPr>
          <p:cNvPr id="136" name="Google Shape;136;p17"/>
          <p:cNvSpPr txBox="1"/>
          <p:nvPr>
            <p:ph idx="4294967295" type="body"/>
          </p:nvPr>
        </p:nvSpPr>
        <p:spPr>
          <a:xfrm>
            <a:off x="729450" y="2078875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Realizing the need ! 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Started in 2014 with two Clouds</a:t>
            </a:r>
            <a:endParaRPr/>
          </a:p>
        </p:txBody>
      </p:sp>
      <p:pic>
        <p:nvPicPr>
          <p:cNvPr id="137" name="Google Shape;137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10912" y="576072"/>
            <a:ext cx="4078224" cy="31455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" name="Google Shape;138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10912" y="576072"/>
            <a:ext cx="4078224" cy="3145537"/>
          </a:xfrm>
          <a:prstGeom prst="rect">
            <a:avLst/>
          </a:prstGeom>
          <a:noFill/>
          <a:ln>
            <a:noFill/>
          </a:ln>
        </p:spPr>
      </p:pic>
      <p:sp>
        <p:nvSpPr>
          <p:cNvPr id="139" name="Google Shape;139;p17"/>
          <p:cNvSpPr txBox="1"/>
          <p:nvPr>
            <p:ph idx="4294967295" type="body"/>
          </p:nvPr>
        </p:nvSpPr>
        <p:spPr>
          <a:xfrm>
            <a:off x="729450" y="2536075"/>
            <a:ext cx="37368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Icehouse release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Services added gradually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Upgrades … Or Migrations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Now 5 Major Clouds</a:t>
            </a:r>
            <a:endParaRPr/>
          </a:p>
        </p:txBody>
      </p:sp>
      <p:pic>
        <p:nvPicPr>
          <p:cNvPr id="140" name="Google Shape;140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010912" y="576072"/>
            <a:ext cx="4078224" cy="3145537"/>
          </a:xfrm>
          <a:prstGeom prst="rect">
            <a:avLst/>
          </a:prstGeom>
          <a:noFill/>
          <a:ln>
            <a:noFill/>
          </a:ln>
        </p:spPr>
      </p:pic>
      <p:pic>
        <p:nvPicPr>
          <p:cNvPr id="141" name="Google Shape;141;p1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010912" y="576072"/>
            <a:ext cx="4078224" cy="31455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6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6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9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9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9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39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18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National cloud platform</a:t>
            </a:r>
            <a:endParaRPr/>
          </a:p>
        </p:txBody>
      </p:sp>
      <p:sp>
        <p:nvSpPr>
          <p:cNvPr id="147" name="Google Shape;147;p18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x86 Clouds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Accelerators: GPUs/FPGA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CEPH backends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10/25GbE interconnect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100Gb Backbone links</a:t>
            </a:r>
            <a:endParaRPr/>
          </a:p>
        </p:txBody>
      </p:sp>
      <p:pic>
        <p:nvPicPr>
          <p:cNvPr id="148" name="Google Shape;148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10912" y="576072"/>
            <a:ext cx="4078224" cy="3145537"/>
          </a:xfrm>
          <a:prstGeom prst="rect">
            <a:avLst/>
          </a:prstGeom>
          <a:noFill/>
          <a:ln>
            <a:noFill/>
          </a:ln>
        </p:spPr>
      </p:pic>
      <p:sp>
        <p:nvSpPr>
          <p:cNvPr id="149" name="Google Shape;149;p18"/>
          <p:cNvSpPr/>
          <p:nvPr/>
        </p:nvSpPr>
        <p:spPr>
          <a:xfrm>
            <a:off x="7809975" y="3527175"/>
            <a:ext cx="91500" cy="73200"/>
          </a:xfrm>
          <a:prstGeom prst="ellipse">
            <a:avLst/>
          </a:prstGeom>
          <a:solidFill>
            <a:srgbClr val="00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0" name="Google Shape;150;p18"/>
          <p:cNvSpPr/>
          <p:nvPr/>
        </p:nvSpPr>
        <p:spPr>
          <a:xfrm>
            <a:off x="8193800" y="3172825"/>
            <a:ext cx="91500" cy="73200"/>
          </a:xfrm>
          <a:prstGeom prst="ellipse">
            <a:avLst/>
          </a:prstGeom>
          <a:solidFill>
            <a:srgbClr val="00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1" name="Google Shape;151;p18"/>
          <p:cNvSpPr/>
          <p:nvPr/>
        </p:nvSpPr>
        <p:spPr>
          <a:xfrm>
            <a:off x="5164150" y="2955700"/>
            <a:ext cx="91500" cy="73200"/>
          </a:xfrm>
          <a:prstGeom prst="ellipse">
            <a:avLst/>
          </a:prstGeom>
          <a:solidFill>
            <a:srgbClr val="00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2" name="Google Shape;152;p18"/>
          <p:cNvSpPr/>
          <p:nvPr/>
        </p:nvSpPr>
        <p:spPr>
          <a:xfrm>
            <a:off x="5203650" y="2804700"/>
            <a:ext cx="91500" cy="73200"/>
          </a:xfrm>
          <a:prstGeom prst="ellipse">
            <a:avLst/>
          </a:prstGeom>
          <a:solidFill>
            <a:srgbClr val="00FF00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153" name="Google Shape;153;p18"/>
          <p:cNvCxnSpPr>
            <a:stCxn id="152" idx="7"/>
            <a:endCxn id="150" idx="0"/>
          </p:cNvCxnSpPr>
          <p:nvPr/>
        </p:nvCxnSpPr>
        <p:spPr>
          <a:xfrm flipH="1" rot="-5400000">
            <a:off x="6581950" y="1515220"/>
            <a:ext cx="357300" cy="2957700"/>
          </a:xfrm>
          <a:prstGeom prst="curvedConnector3">
            <a:avLst>
              <a:gd fmla="val -69646" name="adj1"/>
            </a:avLst>
          </a:prstGeom>
          <a:noFill/>
          <a:ln cap="flat" cmpd="sng" w="19050">
            <a:solidFill>
              <a:srgbClr val="0000FF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54" name="Google Shape;154;p18"/>
          <p:cNvCxnSpPr>
            <a:stCxn id="151" idx="6"/>
          </p:cNvCxnSpPr>
          <p:nvPr/>
        </p:nvCxnSpPr>
        <p:spPr>
          <a:xfrm flipH="1" rot="10800000">
            <a:off x="5255650" y="2650300"/>
            <a:ext cx="370500" cy="342000"/>
          </a:xfrm>
          <a:prstGeom prst="curvedConnector3">
            <a:avLst>
              <a:gd fmla="val 50000" name="adj1"/>
            </a:avLst>
          </a:prstGeom>
          <a:noFill/>
          <a:ln cap="flat" cmpd="sng" w="19050">
            <a:solidFill>
              <a:srgbClr val="0000FF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55" name="Google Shape;155;p18"/>
          <p:cNvCxnSpPr>
            <a:endCxn id="149" idx="1"/>
          </p:cNvCxnSpPr>
          <p:nvPr/>
        </p:nvCxnSpPr>
        <p:spPr>
          <a:xfrm>
            <a:off x="6737675" y="2570095"/>
            <a:ext cx="1085700" cy="967800"/>
          </a:xfrm>
          <a:prstGeom prst="curvedConnector2">
            <a:avLst/>
          </a:prstGeom>
          <a:noFill/>
          <a:ln cap="flat" cmpd="sng" w="19050">
            <a:solidFill>
              <a:srgbClr val="0000FF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7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7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7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7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7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nodeType="withEffect" presetClass="entr" presetID="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1000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fmla="" tm="0">
                                          <p:val>
                                            <p:strVal val="#ppt_y-1"/>
                                          </p:val>
                                        </p:tav>
                                        <p:tav fmla=""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19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National Cloud Team</a:t>
            </a:r>
            <a:endParaRPr/>
          </a:p>
        </p:txBody>
      </p:sp>
      <p:sp>
        <p:nvSpPr>
          <p:cNvPr id="161" name="Google Shape;161;p19"/>
          <p:cNvSpPr txBox="1"/>
          <p:nvPr>
            <p:ph idx="1" type="body"/>
          </p:nvPr>
        </p:nvSpPr>
        <p:spPr>
          <a:xfrm>
            <a:off x="727650" y="2108886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Responsible for: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Architecture, deployment and operations of the national cloud platform </a:t>
            </a:r>
            <a:endParaRPr/>
          </a:p>
          <a:p>
            <a:pPr indent="-298450" lvl="1" marL="914400" rtl="0" algn="l">
              <a:spcBef>
                <a:spcPts val="0"/>
              </a:spcBef>
              <a:spcAft>
                <a:spcPts val="0"/>
              </a:spcAft>
              <a:buSzPts val="1100"/>
              <a:buChar char="-"/>
            </a:pPr>
            <a:r>
              <a:rPr lang="en"/>
              <a:t>User support 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Distributed Team</a:t>
            </a:r>
            <a:endParaRPr/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Char char="-"/>
            </a:pPr>
            <a:r>
              <a:rPr lang="en"/>
              <a:t>Meet the team:</a:t>
            </a:r>
            <a:endParaRPr/>
          </a:p>
          <a:p>
            <a:pPr indent="0" lvl="0" marL="45720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45720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/>
              <a:t> 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62" name="Google Shape;162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20650" y="2857563"/>
            <a:ext cx="614850" cy="922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3" name="Google Shape;163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935500" y="2857563"/>
            <a:ext cx="614850" cy="922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4" name="Google Shape;164;p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705800" y="2857563"/>
            <a:ext cx="614850" cy="922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5" name="Google Shape;165;p1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549338" y="2856538"/>
            <a:ext cx="612648" cy="924346"/>
          </a:xfrm>
          <a:prstGeom prst="rect">
            <a:avLst/>
          </a:prstGeom>
          <a:noFill/>
          <a:ln>
            <a:noFill/>
          </a:ln>
        </p:spPr>
      </p:pic>
      <p:pic>
        <p:nvPicPr>
          <p:cNvPr id="166" name="Google Shape;166;p19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165200" y="2852500"/>
            <a:ext cx="612650" cy="93243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7" name="Google Shape;167;p19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5593400" y="3784925"/>
            <a:ext cx="737325" cy="737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8" name="Google Shape;168;p19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6330725" y="3779850"/>
            <a:ext cx="737326" cy="737326"/>
          </a:xfrm>
          <a:prstGeom prst="rect">
            <a:avLst/>
          </a:prstGeom>
          <a:noFill/>
          <a:ln>
            <a:noFill/>
          </a:ln>
        </p:spPr>
      </p:pic>
      <p:pic>
        <p:nvPicPr>
          <p:cNvPr id="169" name="Google Shape;169;p19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7068050" y="3779850"/>
            <a:ext cx="612626" cy="736654"/>
          </a:xfrm>
          <a:prstGeom prst="rect">
            <a:avLst/>
          </a:prstGeom>
          <a:noFill/>
          <a:ln>
            <a:noFill/>
          </a:ln>
        </p:spPr>
      </p:pic>
      <p:pic>
        <p:nvPicPr>
          <p:cNvPr id="170" name="Google Shape;170;p19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7781075" y="2857574"/>
            <a:ext cx="659871" cy="932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1" name="Google Shape;171;p19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7680675" y="3779851"/>
            <a:ext cx="575522" cy="731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2" name="Google Shape;172;p19"/>
          <p:cNvPicPr preferRelativeResize="0"/>
          <p:nvPr/>
        </p:nvPicPr>
        <p:blipFill>
          <a:blip r:embed="rId13">
            <a:alphaModFix/>
          </a:blip>
          <a:stretch>
            <a:fillRect/>
          </a:stretch>
        </p:blipFill>
        <p:spPr>
          <a:xfrm>
            <a:off x="5017874" y="3779851"/>
            <a:ext cx="575525" cy="7453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1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1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1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1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1">
                                            <p:txEl>
                                              <p:pRg end="4" st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1">
                                            <p:txEl>
                                              <p:pRg end="5" st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1">
                                            <p:txEl>
                                              <p:pRg end="6" st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1">
                                            <p:txEl>
                                              <p:pRg end="7" st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0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Evolution of Deployment - West Cloud Phase 1</a:t>
            </a:r>
            <a:endParaRPr/>
          </a:p>
        </p:txBody>
      </p:sp>
      <p:sp>
        <p:nvSpPr>
          <p:cNvPr id="178" name="Google Shape;178;p20"/>
          <p:cNvSpPr txBox="1"/>
          <p:nvPr>
            <p:ph idx="1" type="body"/>
          </p:nvPr>
        </p:nvSpPr>
        <p:spPr>
          <a:xfrm>
            <a:off x="729450" y="2078875"/>
            <a:ext cx="60381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>
                <a:latin typeface="Raleway"/>
                <a:ea typeface="Raleway"/>
                <a:cs typeface="Raleway"/>
                <a:sym typeface="Raleway"/>
              </a:rPr>
              <a:t>L</a:t>
            </a:r>
            <a:r>
              <a:rPr lang="en" sz="1400">
                <a:latin typeface="Raleway"/>
                <a:ea typeface="Raleway"/>
                <a:cs typeface="Raleway"/>
                <a:sym typeface="Raleway"/>
              </a:rPr>
              <a:t>imited hardware footprint:	</a:t>
            </a:r>
            <a:br>
              <a:rPr lang="en" sz="1400">
                <a:latin typeface="Raleway"/>
                <a:ea typeface="Raleway"/>
                <a:cs typeface="Raleway"/>
                <a:sym typeface="Raleway"/>
              </a:rPr>
            </a:br>
            <a:r>
              <a:rPr lang="en" sz="1400">
                <a:latin typeface="Raleway"/>
                <a:ea typeface="Raleway"/>
                <a:cs typeface="Raleway"/>
                <a:sym typeface="Raleway"/>
              </a:rPr>
              <a:t>	6 control plane nodes</a:t>
            </a:r>
            <a:br>
              <a:rPr lang="en" sz="1400">
                <a:latin typeface="Raleway"/>
                <a:ea typeface="Raleway"/>
                <a:cs typeface="Raleway"/>
                <a:sym typeface="Raleway"/>
              </a:rPr>
            </a:br>
            <a:r>
              <a:rPr lang="en" sz="1400">
                <a:latin typeface="Raleway"/>
                <a:ea typeface="Raleway"/>
                <a:cs typeface="Raleway"/>
                <a:sym typeface="Raleway"/>
              </a:rPr>
              <a:t>	13 storage nodes</a:t>
            </a:r>
            <a:br>
              <a:rPr lang="en" sz="1400">
                <a:latin typeface="Raleway"/>
                <a:ea typeface="Raleway"/>
                <a:cs typeface="Raleway"/>
                <a:sym typeface="Raleway"/>
              </a:rPr>
            </a:br>
            <a:r>
              <a:rPr lang="en" sz="1400">
                <a:latin typeface="Raleway"/>
                <a:ea typeface="Raleway"/>
                <a:cs typeface="Raleway"/>
                <a:sym typeface="Raleway"/>
              </a:rPr>
              <a:t>	40 compute nodes</a:t>
            </a:r>
            <a:endParaRPr sz="1400"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400">
                <a:latin typeface="Raleway"/>
                <a:ea typeface="Raleway"/>
                <a:cs typeface="Raleway"/>
                <a:sym typeface="Raleway"/>
              </a:rPr>
              <a:t>Installation of OpenStack and Ceph: </a:t>
            </a:r>
            <a:br>
              <a:rPr lang="en" sz="1400">
                <a:latin typeface="Raleway"/>
                <a:ea typeface="Raleway"/>
                <a:cs typeface="Raleway"/>
                <a:sym typeface="Raleway"/>
              </a:rPr>
            </a:br>
            <a:r>
              <a:rPr lang="en" sz="1400">
                <a:latin typeface="Raleway"/>
                <a:ea typeface="Raleway"/>
                <a:cs typeface="Raleway"/>
                <a:sym typeface="Raleway"/>
              </a:rPr>
              <a:t>	All packages were downloaded and installed to each machine </a:t>
            </a:r>
            <a:br>
              <a:rPr lang="en" sz="1400">
                <a:latin typeface="Raleway"/>
                <a:ea typeface="Raleway"/>
                <a:cs typeface="Raleway"/>
                <a:sym typeface="Raleway"/>
              </a:rPr>
            </a:br>
            <a:r>
              <a:rPr lang="en" sz="1400">
                <a:latin typeface="Raleway"/>
                <a:ea typeface="Raleway"/>
                <a:cs typeface="Raleway"/>
                <a:sym typeface="Raleway"/>
              </a:rPr>
              <a:t>	Manually configured on each host individually</a:t>
            </a:r>
            <a:endParaRPr sz="1400">
              <a:latin typeface="Raleway"/>
              <a:ea typeface="Raleway"/>
              <a:cs typeface="Raleway"/>
              <a:sym typeface="Raleway"/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 sz="1400"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descr="Image result for cartoon stone tablet" id="179" name="Google Shape;179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05550" y="2078875"/>
            <a:ext cx="1971675" cy="1838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21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West Cloud - Phase 1</a:t>
            </a:r>
            <a:endParaRPr/>
          </a:p>
        </p:txBody>
      </p:sp>
      <p:graphicFrame>
        <p:nvGraphicFramePr>
          <p:cNvPr id="185" name="Google Shape;185;p21"/>
          <p:cNvGraphicFramePr/>
          <p:nvPr/>
        </p:nvGraphicFramePr>
        <p:xfrm>
          <a:off x="952500" y="22608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{CCD7E1CD-B1B0-426C-BD11-8E46024DA7E9}</a:tableStyleId>
              </a:tblPr>
              <a:tblGrid>
                <a:gridCol w="1809750"/>
                <a:gridCol w="1809750"/>
              </a:tblGrid>
              <a:tr h="4006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2014</a:t>
                      </a:r>
                      <a:endParaRPr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West Cloud - P1</a:t>
                      </a:r>
                      <a:endParaRPr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91425" marB="91425" marR="91425" marL="91425"/>
                </a:tc>
              </a:tr>
              <a:tr h="4006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Compute Cores</a:t>
                      </a:r>
                      <a:endParaRPr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640</a:t>
                      </a:r>
                      <a:endParaRPr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91425" marB="91425" marR="91425" marL="91425"/>
                </a:tc>
              </a:tr>
              <a:tr h="4006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Compute Nodes</a:t>
                      </a:r>
                      <a:endParaRPr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40</a:t>
                      </a:r>
                      <a:endParaRPr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91425" marB="91425" marR="91425" marL="91425"/>
                </a:tc>
              </a:tr>
              <a:tr h="4006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Storage (Raw)</a:t>
                      </a:r>
                      <a:endParaRPr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500 TB</a:t>
                      </a:r>
                      <a:endParaRPr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91425" marB="91425" marR="91425" marL="91425"/>
                </a:tc>
              </a:tr>
              <a:tr h="40067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Storage (Usable)</a:t>
                      </a:r>
                      <a:endParaRPr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latin typeface="Raleway"/>
                          <a:ea typeface="Raleway"/>
                          <a:cs typeface="Raleway"/>
                          <a:sym typeface="Raleway"/>
                        </a:rPr>
                        <a:t>180 TB</a:t>
                      </a:r>
                      <a:endParaRPr>
                        <a:latin typeface="Raleway"/>
                        <a:ea typeface="Raleway"/>
                        <a:cs typeface="Raleway"/>
                        <a:sym typeface="Raleway"/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treamline">
  <a:themeElements>
    <a:clrScheme name="Streamline">
      <a:dk1>
        <a:srgbClr val="1A9988"/>
      </a:dk1>
      <a:lt1>
        <a:srgbClr val="FFFFFF"/>
      </a:lt1>
      <a:dk2>
        <a:srgbClr val="1A1A1A"/>
      </a:dk2>
      <a:lt2>
        <a:srgbClr val="E9EDEE"/>
      </a:lt2>
      <a:accent1>
        <a:srgbClr val="595959"/>
      </a:accent1>
      <a:accent2>
        <a:srgbClr val="6AA4C8"/>
      </a:accent2>
      <a:accent3>
        <a:srgbClr val="EB5600"/>
      </a:accent3>
      <a:accent4>
        <a:srgbClr val="A2FFE8"/>
      </a:accent4>
      <a:accent5>
        <a:srgbClr val="1C3678"/>
      </a:accent5>
      <a:accent6>
        <a:srgbClr val="FFB8A2"/>
      </a:accent6>
      <a:hlink>
        <a:srgbClr val="1C3678"/>
      </a:hlink>
      <a:folHlink>
        <a:srgbClr val="1C367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